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7"/>
  </p:notesMasterIdLst>
  <p:handoutMasterIdLst>
    <p:handoutMasterId r:id="rId38"/>
  </p:handoutMasterIdLst>
  <p:sldIdLst>
    <p:sldId id="391" r:id="rId2"/>
    <p:sldId id="390" r:id="rId3"/>
    <p:sldId id="369" r:id="rId4"/>
    <p:sldId id="398" r:id="rId5"/>
    <p:sldId id="392" r:id="rId6"/>
    <p:sldId id="399" r:id="rId7"/>
    <p:sldId id="395" r:id="rId8"/>
    <p:sldId id="394" r:id="rId9"/>
    <p:sldId id="335" r:id="rId10"/>
    <p:sldId id="370" r:id="rId11"/>
    <p:sldId id="373" r:id="rId12"/>
    <p:sldId id="401" r:id="rId13"/>
    <p:sldId id="402" r:id="rId14"/>
    <p:sldId id="403" r:id="rId15"/>
    <p:sldId id="405" r:id="rId16"/>
    <p:sldId id="406" r:id="rId17"/>
    <p:sldId id="407" r:id="rId18"/>
    <p:sldId id="377" r:id="rId19"/>
    <p:sldId id="408" r:id="rId20"/>
    <p:sldId id="409" r:id="rId21"/>
    <p:sldId id="440" r:id="rId22"/>
    <p:sldId id="383" r:id="rId23"/>
    <p:sldId id="419" r:id="rId24"/>
    <p:sldId id="338" r:id="rId25"/>
    <p:sldId id="384" r:id="rId26"/>
    <p:sldId id="411" r:id="rId27"/>
    <p:sldId id="441" r:id="rId28"/>
    <p:sldId id="385" r:id="rId29"/>
    <p:sldId id="386" r:id="rId30"/>
    <p:sldId id="387" r:id="rId31"/>
    <p:sldId id="414" r:id="rId32"/>
    <p:sldId id="416" r:id="rId33"/>
    <p:sldId id="418" r:id="rId34"/>
    <p:sldId id="439" r:id="rId35"/>
    <p:sldId id="438" r:id="rId36"/>
  </p:sldIdLst>
  <p:sldSz cx="11430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3" id="{687F482B-68D7-4247-A3A4-8D4B91F2DA4D}">
          <p14:sldIdLst>
            <p14:sldId id="391"/>
            <p14:sldId id="390"/>
          </p14:sldIdLst>
        </p14:section>
        <p14:section name="lecutre 5" id="{7E04AC18-C194-40F5-A214-E99A942E0F0A}">
          <p14:sldIdLst>
            <p14:sldId id="369"/>
            <p14:sldId id="398"/>
            <p14:sldId id="392"/>
            <p14:sldId id="399"/>
            <p14:sldId id="395"/>
            <p14:sldId id="394"/>
            <p14:sldId id="335"/>
            <p14:sldId id="370"/>
            <p14:sldId id="373"/>
            <p14:sldId id="401"/>
            <p14:sldId id="402"/>
            <p14:sldId id="403"/>
            <p14:sldId id="405"/>
            <p14:sldId id="406"/>
            <p14:sldId id="407"/>
            <p14:sldId id="377"/>
            <p14:sldId id="408"/>
            <p14:sldId id="409"/>
            <p14:sldId id="440"/>
            <p14:sldId id="383"/>
            <p14:sldId id="419"/>
            <p14:sldId id="338"/>
          </p14:sldIdLst>
        </p14:section>
        <p14:section name="lecutre 6" id="{1E76AFA9-E7C4-4DCB-9A6E-3AE981550EE3}">
          <p14:sldIdLst>
            <p14:sldId id="384"/>
            <p14:sldId id="411"/>
            <p14:sldId id="441"/>
            <p14:sldId id="385"/>
            <p14:sldId id="386"/>
            <p14:sldId id="387"/>
            <p14:sldId id="414"/>
            <p14:sldId id="416"/>
            <p14:sldId id="418"/>
            <p14:sldId id="439"/>
            <p14:sldId id="4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2A5"/>
    <a:srgbClr val="C392BF"/>
    <a:srgbClr val="5AC1E2"/>
    <a:srgbClr val="F6F0D9"/>
    <a:srgbClr val="DEA900"/>
    <a:srgbClr val="FBD976"/>
    <a:srgbClr val="61BFAD"/>
    <a:srgbClr val="91D3C7"/>
    <a:srgbClr val="B3E1D6"/>
    <a:srgbClr val="F3E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38" autoAdjust="0"/>
  </p:normalViewPr>
  <p:slideViewPr>
    <p:cSldViewPr snapToGrid="0">
      <p:cViewPr varScale="1">
        <p:scale>
          <a:sx n="56" d="100"/>
          <a:sy n="56" d="100"/>
        </p:scale>
        <p:origin x="11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736BB-6A46-4775-A2DE-C2DA55898C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81F06C4-D046-45D8-82EB-8E2D3F58C352}">
      <dgm:prSet custT="1"/>
      <dgm:spPr>
        <a:ln>
          <a:noFill/>
        </a:ln>
      </dgm:spPr>
      <dgm:t>
        <a:bodyPr/>
        <a:lstStyle/>
        <a:p>
          <a:pPr rtl="0"/>
          <a:r>
            <a:rPr lang="en-US" sz="2200" b="1" dirty="0" smtClean="0">
              <a:solidFill>
                <a:srgbClr val="00B050"/>
              </a:solidFill>
            </a:rPr>
            <a:t>Types of Chemical Formulas</a:t>
          </a:r>
          <a:endParaRPr lang="en-US" sz="2200" b="1" dirty="0">
            <a:solidFill>
              <a:srgbClr val="00B050"/>
            </a:solidFill>
          </a:endParaRPr>
        </a:p>
      </dgm:t>
    </dgm:pt>
    <dgm:pt modelId="{85AFBB4F-2BF3-4F06-A728-AA14AC6A463B}" type="parTrans" cxnId="{7E69533C-4D47-44F0-81EF-93F125125C09}">
      <dgm:prSet/>
      <dgm:spPr/>
      <dgm:t>
        <a:bodyPr/>
        <a:lstStyle/>
        <a:p>
          <a:endParaRPr lang="en-US" sz="2000"/>
        </a:p>
      </dgm:t>
    </dgm:pt>
    <dgm:pt modelId="{5F0FE266-6F77-4A04-9C5D-DD9884390F7A}" type="sibTrans" cxnId="{7E69533C-4D47-44F0-81EF-93F125125C09}">
      <dgm:prSet/>
      <dgm:spPr/>
      <dgm:t>
        <a:bodyPr/>
        <a:lstStyle/>
        <a:p>
          <a:endParaRPr lang="en-US" sz="2000"/>
        </a:p>
      </dgm:t>
    </dgm:pt>
    <dgm:pt modelId="{803A0B88-01B0-4419-8CB0-CDE1A1049FC4}">
      <dgm:prSet custT="1"/>
      <dgm:spPr>
        <a:ln>
          <a:noFill/>
        </a:ln>
      </dgm:spPr>
      <dgm:t>
        <a:bodyPr/>
        <a:lstStyle/>
        <a:p>
          <a:pPr rtl="0"/>
          <a:r>
            <a:rPr lang="en-US" sz="2000" b="1" dirty="0" smtClean="0"/>
            <a:t>1- Molecular formula  </a:t>
          </a:r>
          <a:r>
            <a:rPr lang="ar-SA" sz="2000" b="1" dirty="0" smtClean="0"/>
            <a:t>الصيغة الجزيئية)</a:t>
          </a:r>
          <a:r>
            <a:rPr lang="en-US" sz="2000" b="1" dirty="0" smtClean="0"/>
            <a:t> </a:t>
          </a:r>
          <a:r>
            <a:rPr lang="ar-SA" sz="2000" b="1" dirty="0" smtClean="0"/>
            <a:t>(</a:t>
          </a:r>
          <a:r>
            <a:rPr lang="en-US" sz="2000" b="1" dirty="0" smtClean="0"/>
            <a:t>: </a:t>
          </a:r>
        </a:p>
        <a:p>
          <a:pPr rtl="0"/>
          <a:r>
            <a:rPr lang="en-US" sz="2000" dirty="0" smtClean="0"/>
            <a:t>give the </a:t>
          </a:r>
          <a:r>
            <a:rPr lang="en-US" sz="2000" b="1" dirty="0" smtClean="0"/>
            <a:t>actual</a:t>
          </a:r>
          <a:r>
            <a:rPr lang="en-US" sz="2000" dirty="0" smtClean="0"/>
            <a:t> number of atoms of each element in compound. </a:t>
          </a:r>
        </a:p>
        <a:p>
          <a:pPr rtl="0"/>
          <a:r>
            <a:rPr lang="en-US" sz="2000" b="1" dirty="0" smtClean="0">
              <a:solidFill>
                <a:srgbClr val="00B050"/>
              </a:solidFill>
            </a:rPr>
            <a:t>e.g. </a:t>
          </a:r>
          <a:r>
            <a:rPr lang="en-US" sz="2000" b="1" dirty="0" smtClean="0">
              <a:solidFill>
                <a:schemeClr val="accent1"/>
              </a:solidFill>
            </a:rPr>
            <a:t>hydrogen peroxide </a:t>
          </a:r>
          <a:r>
            <a:rPr lang="en-US" sz="2000" dirty="0" smtClean="0">
              <a:solidFill>
                <a:schemeClr val="accent1"/>
              </a:solidFill>
            </a:rPr>
            <a:t>H</a:t>
          </a:r>
          <a:r>
            <a:rPr lang="en-US" sz="2000" baseline="-25000" dirty="0" smtClean="0">
              <a:solidFill>
                <a:schemeClr val="accent1"/>
              </a:solidFill>
            </a:rPr>
            <a:t>2</a:t>
          </a:r>
          <a:r>
            <a:rPr lang="en-US" sz="2000" dirty="0" smtClean="0">
              <a:solidFill>
                <a:schemeClr val="accent1"/>
              </a:solidFill>
            </a:rPr>
            <a:t>O</a:t>
          </a:r>
          <a:r>
            <a:rPr lang="en-US" sz="2000" baseline="-25000" dirty="0" smtClean="0">
              <a:solidFill>
                <a:schemeClr val="accent1"/>
              </a:solidFill>
            </a:rPr>
            <a:t>2</a:t>
          </a:r>
          <a:r>
            <a:rPr lang="en-US" sz="2000" dirty="0" smtClean="0">
              <a:solidFill>
                <a:schemeClr val="accent1"/>
              </a:solidFill>
            </a:rPr>
            <a:t> </a:t>
          </a:r>
          <a:endParaRPr lang="en-US" sz="2000" baseline="-25000" dirty="0" smtClean="0">
            <a:solidFill>
              <a:schemeClr val="accent1"/>
            </a:solidFill>
          </a:endParaRPr>
        </a:p>
      </dgm:t>
    </dgm:pt>
    <dgm:pt modelId="{5781BAE0-661C-4F17-BD12-D0716ADF72C4}" type="parTrans" cxnId="{26EE4071-93AF-4D46-8BDE-28774C438EF8}">
      <dgm:prSet/>
      <dgm:spPr/>
      <dgm:t>
        <a:bodyPr/>
        <a:lstStyle/>
        <a:p>
          <a:endParaRPr lang="en-US" sz="2000"/>
        </a:p>
      </dgm:t>
    </dgm:pt>
    <dgm:pt modelId="{F3E1E6C0-3A6B-4BBC-9307-D189C7EBC78E}" type="sibTrans" cxnId="{26EE4071-93AF-4D46-8BDE-28774C438EF8}">
      <dgm:prSet/>
      <dgm:spPr/>
      <dgm:t>
        <a:bodyPr/>
        <a:lstStyle/>
        <a:p>
          <a:endParaRPr lang="en-US" sz="2000"/>
        </a:p>
      </dgm:t>
    </dgm:pt>
    <dgm:pt modelId="{7187613C-7758-4B2F-B12B-394B9D08D581}">
      <dgm:prSet custT="1"/>
      <dgm:spPr>
        <a:ln>
          <a:noFill/>
        </a:ln>
      </dgm:spPr>
      <dgm:t>
        <a:bodyPr/>
        <a:lstStyle/>
        <a:p>
          <a:pPr rtl="0"/>
          <a:r>
            <a:rPr lang="en-US" sz="2000" b="1" dirty="0" smtClean="0"/>
            <a:t>2- Empirical formula </a:t>
          </a:r>
          <a:r>
            <a:rPr lang="ar-SA" sz="2000" b="1" dirty="0" smtClean="0"/>
            <a:t>(الصيغة الأولية)</a:t>
          </a:r>
          <a:r>
            <a:rPr lang="en-US" sz="2000" b="1" dirty="0" smtClean="0"/>
            <a:t>: </a:t>
          </a:r>
        </a:p>
        <a:p>
          <a:pPr rtl="0"/>
          <a:r>
            <a:rPr lang="en-US" sz="2000" dirty="0" smtClean="0"/>
            <a:t>give the </a:t>
          </a:r>
          <a:r>
            <a:rPr lang="en-US" sz="2000" b="1" dirty="0" smtClean="0"/>
            <a:t>relative</a:t>
          </a:r>
          <a:r>
            <a:rPr lang="en-US" sz="2000" dirty="0" smtClean="0"/>
            <a:t> number of atoms of each element in compound. </a:t>
          </a:r>
        </a:p>
        <a:p>
          <a:pPr rtl="0"/>
          <a:r>
            <a:rPr lang="en-US" sz="2000" b="1" dirty="0" smtClean="0">
              <a:solidFill>
                <a:srgbClr val="00B050"/>
              </a:solidFill>
            </a:rPr>
            <a:t>e.g. </a:t>
          </a:r>
          <a:r>
            <a:rPr lang="en-US" sz="2000" b="1" dirty="0" smtClean="0">
              <a:solidFill>
                <a:schemeClr val="accent1"/>
              </a:solidFill>
            </a:rPr>
            <a:t>hydrogen peroxide </a:t>
          </a:r>
        </a:p>
        <a:p>
          <a:pPr rtl="0"/>
          <a:r>
            <a:rPr lang="en-US" sz="2000" b="1" dirty="0" smtClean="0">
              <a:solidFill>
                <a:schemeClr val="accent1"/>
              </a:solidFill>
            </a:rPr>
            <a:t>HO</a:t>
          </a:r>
          <a:endParaRPr lang="en-US" sz="2000" b="1" dirty="0">
            <a:solidFill>
              <a:schemeClr val="accent1"/>
            </a:solidFill>
          </a:endParaRPr>
        </a:p>
      </dgm:t>
    </dgm:pt>
    <dgm:pt modelId="{885DE09D-A05A-4F81-A243-5287C310579F}" type="parTrans" cxnId="{FD889027-7F1F-4DA1-B45D-15E79CBF637B}">
      <dgm:prSet/>
      <dgm:spPr/>
      <dgm:t>
        <a:bodyPr/>
        <a:lstStyle/>
        <a:p>
          <a:endParaRPr lang="en-US" sz="2000"/>
        </a:p>
      </dgm:t>
    </dgm:pt>
    <dgm:pt modelId="{45D56EBA-E0E9-41DF-8323-0350DC3E67B4}" type="sibTrans" cxnId="{FD889027-7F1F-4DA1-B45D-15E79CBF637B}">
      <dgm:prSet/>
      <dgm:spPr/>
      <dgm:t>
        <a:bodyPr/>
        <a:lstStyle/>
        <a:p>
          <a:endParaRPr lang="en-US" sz="2000"/>
        </a:p>
      </dgm:t>
    </dgm:pt>
    <dgm:pt modelId="{9261429F-73FC-4021-AABD-1AEA56BD5F5C}">
      <dgm:prSet custT="1"/>
      <dgm:spPr>
        <a:ln>
          <a:noFill/>
        </a:ln>
      </dgm:spPr>
      <dgm:t>
        <a:bodyPr/>
        <a:lstStyle/>
        <a:p>
          <a:pPr rtl="0"/>
          <a:r>
            <a:rPr lang="en-US" sz="2000" b="1" dirty="0" smtClean="0"/>
            <a:t>3- Structural formal   </a:t>
          </a:r>
          <a:r>
            <a:rPr lang="ar-SA" sz="2000" b="1" dirty="0" smtClean="0"/>
            <a:t>(الصيغة البنائية)</a:t>
          </a:r>
          <a:r>
            <a:rPr lang="en-US" sz="2000" b="1" dirty="0" smtClean="0"/>
            <a:t>: </a:t>
          </a:r>
        </a:p>
        <a:p>
          <a:pPr rtl="0"/>
          <a:r>
            <a:rPr lang="en-US" sz="2000" dirty="0" smtClean="0"/>
            <a:t>use </a:t>
          </a:r>
          <a:r>
            <a:rPr lang="en-US" sz="2000" b="1" dirty="0" smtClean="0"/>
            <a:t>lines</a:t>
          </a:r>
          <a:r>
            <a:rPr lang="en-US" sz="2000" dirty="0" smtClean="0"/>
            <a:t> to represent covalent bonds.</a:t>
          </a:r>
          <a:endParaRPr lang="en-US" sz="2000" b="1" dirty="0" smtClean="0">
            <a:solidFill>
              <a:srgbClr val="00B050"/>
            </a:solidFill>
          </a:endParaRPr>
        </a:p>
        <a:p>
          <a:pPr rtl="0"/>
          <a:r>
            <a:rPr lang="en-US" sz="2000" b="1" dirty="0" smtClean="0">
              <a:solidFill>
                <a:srgbClr val="00B050"/>
              </a:solidFill>
            </a:rPr>
            <a:t>e.g. </a:t>
          </a:r>
          <a:r>
            <a:rPr lang="en-US" sz="2000" b="1" dirty="0" smtClean="0">
              <a:solidFill>
                <a:schemeClr val="accent1"/>
              </a:solidFill>
            </a:rPr>
            <a:t>hydrogen peroxide </a:t>
          </a:r>
        </a:p>
        <a:p>
          <a:pPr rtl="0"/>
          <a:r>
            <a:rPr lang="en-US" sz="2000" b="1" dirty="0" smtClean="0">
              <a:solidFill>
                <a:schemeClr val="accent1"/>
              </a:solidFill>
            </a:rPr>
            <a:t>H−O−O−H</a:t>
          </a:r>
        </a:p>
        <a:p>
          <a:pPr rtl="0"/>
          <a:r>
            <a:rPr lang="en-US" sz="2000" dirty="0" smtClean="0"/>
            <a:t> </a:t>
          </a:r>
          <a:endParaRPr lang="en-US" sz="2000" dirty="0"/>
        </a:p>
      </dgm:t>
    </dgm:pt>
    <dgm:pt modelId="{CEEA8289-C392-4B43-B1F9-2D3AE77266AF}" type="parTrans" cxnId="{9E5B80C0-B816-49B9-9742-F6123D80C6E9}">
      <dgm:prSet/>
      <dgm:spPr/>
      <dgm:t>
        <a:bodyPr/>
        <a:lstStyle/>
        <a:p>
          <a:endParaRPr lang="en-US" sz="2000"/>
        </a:p>
      </dgm:t>
    </dgm:pt>
    <dgm:pt modelId="{F287ACBB-2B6C-4D7D-B7A5-FD0B430578E2}" type="sibTrans" cxnId="{9E5B80C0-B816-49B9-9742-F6123D80C6E9}">
      <dgm:prSet/>
      <dgm:spPr/>
      <dgm:t>
        <a:bodyPr/>
        <a:lstStyle/>
        <a:p>
          <a:endParaRPr lang="en-US" sz="2000"/>
        </a:p>
      </dgm:t>
    </dgm:pt>
    <dgm:pt modelId="{E4866019-2248-4C84-BB33-9A56CA76EB83}" type="pres">
      <dgm:prSet presAssocID="{E80736BB-6A46-4775-A2DE-C2DA55898C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A033E8-1797-4579-95CE-4FCEFCF41D61}" type="pres">
      <dgm:prSet presAssocID="{F81F06C4-D046-45D8-82EB-8E2D3F58C352}" presName="hierRoot1" presStyleCnt="0">
        <dgm:presLayoutVars>
          <dgm:hierBranch val="init"/>
        </dgm:presLayoutVars>
      </dgm:prSet>
      <dgm:spPr/>
    </dgm:pt>
    <dgm:pt modelId="{0C147C43-20DC-4369-A54B-53C84B7192A1}" type="pres">
      <dgm:prSet presAssocID="{F81F06C4-D046-45D8-82EB-8E2D3F58C352}" presName="rootComposite1" presStyleCnt="0"/>
      <dgm:spPr/>
    </dgm:pt>
    <dgm:pt modelId="{F3254A29-1FD1-4C2A-9105-469370AE14AA}" type="pres">
      <dgm:prSet presAssocID="{F81F06C4-D046-45D8-82EB-8E2D3F58C3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E097C4-8EBE-4A52-8A47-6FD267D60757}" type="pres">
      <dgm:prSet presAssocID="{F81F06C4-D046-45D8-82EB-8E2D3F58C35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B869472-DEF3-42B7-81E5-A05BDB1421D6}" type="pres">
      <dgm:prSet presAssocID="{F81F06C4-D046-45D8-82EB-8E2D3F58C352}" presName="hierChild2" presStyleCnt="0"/>
      <dgm:spPr/>
    </dgm:pt>
    <dgm:pt modelId="{0EA26D7B-D655-40F6-891C-A5C679DF4334}" type="pres">
      <dgm:prSet presAssocID="{5781BAE0-661C-4F17-BD12-D0716ADF72C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B2990B7-4998-4DB8-A991-F29C6800A5BE}" type="pres">
      <dgm:prSet presAssocID="{803A0B88-01B0-4419-8CB0-CDE1A1049FC4}" presName="hierRoot2" presStyleCnt="0">
        <dgm:presLayoutVars>
          <dgm:hierBranch val="init"/>
        </dgm:presLayoutVars>
      </dgm:prSet>
      <dgm:spPr/>
    </dgm:pt>
    <dgm:pt modelId="{98433EA0-F02D-48B7-AD11-948C05041285}" type="pres">
      <dgm:prSet presAssocID="{803A0B88-01B0-4419-8CB0-CDE1A1049FC4}" presName="rootComposite" presStyleCnt="0"/>
      <dgm:spPr/>
    </dgm:pt>
    <dgm:pt modelId="{B2585F49-4F13-4675-B11F-A8FCDDC05750}" type="pres">
      <dgm:prSet presAssocID="{803A0B88-01B0-4419-8CB0-CDE1A1049FC4}" presName="rootText" presStyleLbl="node2" presStyleIdx="0" presStyleCnt="3" custScaleY="168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5F702-6EE3-45E5-AB0E-9CC81A211435}" type="pres">
      <dgm:prSet presAssocID="{803A0B88-01B0-4419-8CB0-CDE1A1049FC4}" presName="rootConnector" presStyleLbl="node2" presStyleIdx="0" presStyleCnt="3"/>
      <dgm:spPr/>
      <dgm:t>
        <a:bodyPr/>
        <a:lstStyle/>
        <a:p>
          <a:endParaRPr lang="en-US"/>
        </a:p>
      </dgm:t>
    </dgm:pt>
    <dgm:pt modelId="{FDED33A4-F9B6-46D8-A13B-C08C997C6695}" type="pres">
      <dgm:prSet presAssocID="{803A0B88-01B0-4419-8CB0-CDE1A1049FC4}" presName="hierChild4" presStyleCnt="0"/>
      <dgm:spPr/>
    </dgm:pt>
    <dgm:pt modelId="{C139DFF7-7A3E-46B8-A0A2-086E7EAF3DB9}" type="pres">
      <dgm:prSet presAssocID="{803A0B88-01B0-4419-8CB0-CDE1A1049FC4}" presName="hierChild5" presStyleCnt="0"/>
      <dgm:spPr/>
    </dgm:pt>
    <dgm:pt modelId="{0B418C8D-43E2-43AE-8157-1A3EF21885F4}" type="pres">
      <dgm:prSet presAssocID="{885DE09D-A05A-4F81-A243-5287C310579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AF31243C-2CF6-4D8B-A766-DB02C51EA216}" type="pres">
      <dgm:prSet presAssocID="{7187613C-7758-4B2F-B12B-394B9D08D581}" presName="hierRoot2" presStyleCnt="0">
        <dgm:presLayoutVars>
          <dgm:hierBranch val="init"/>
        </dgm:presLayoutVars>
      </dgm:prSet>
      <dgm:spPr/>
    </dgm:pt>
    <dgm:pt modelId="{E09D1EA5-EEEE-4215-B651-F4A363EA063E}" type="pres">
      <dgm:prSet presAssocID="{7187613C-7758-4B2F-B12B-394B9D08D581}" presName="rootComposite" presStyleCnt="0"/>
      <dgm:spPr/>
    </dgm:pt>
    <dgm:pt modelId="{F1F2D1C3-F1F8-492A-BD6E-BDB70C765A3F}" type="pres">
      <dgm:prSet presAssocID="{7187613C-7758-4B2F-B12B-394B9D08D581}" presName="rootText" presStyleLbl="node2" presStyleIdx="1" presStyleCnt="3" custScaleY="1727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677BF1-2091-4D31-A992-C8F0D41307EE}" type="pres">
      <dgm:prSet presAssocID="{7187613C-7758-4B2F-B12B-394B9D08D581}" presName="rootConnector" presStyleLbl="node2" presStyleIdx="1" presStyleCnt="3"/>
      <dgm:spPr/>
      <dgm:t>
        <a:bodyPr/>
        <a:lstStyle/>
        <a:p>
          <a:endParaRPr lang="en-US"/>
        </a:p>
      </dgm:t>
    </dgm:pt>
    <dgm:pt modelId="{27DCEDBA-98E4-4830-830E-6951D796B7C4}" type="pres">
      <dgm:prSet presAssocID="{7187613C-7758-4B2F-B12B-394B9D08D581}" presName="hierChild4" presStyleCnt="0"/>
      <dgm:spPr/>
    </dgm:pt>
    <dgm:pt modelId="{A18BA856-8ADC-4E70-B486-93FFB3D37651}" type="pres">
      <dgm:prSet presAssocID="{7187613C-7758-4B2F-B12B-394B9D08D581}" presName="hierChild5" presStyleCnt="0"/>
      <dgm:spPr/>
    </dgm:pt>
    <dgm:pt modelId="{968E12BF-A737-4786-9EDA-C866FA01FF25}" type="pres">
      <dgm:prSet presAssocID="{CEEA8289-C392-4B43-B1F9-2D3AE77266A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C4E0642-B709-4ED4-89E1-F49E7347CA3F}" type="pres">
      <dgm:prSet presAssocID="{9261429F-73FC-4021-AABD-1AEA56BD5F5C}" presName="hierRoot2" presStyleCnt="0">
        <dgm:presLayoutVars>
          <dgm:hierBranch val="init"/>
        </dgm:presLayoutVars>
      </dgm:prSet>
      <dgm:spPr/>
    </dgm:pt>
    <dgm:pt modelId="{8D5FC582-4D50-4B3A-B27D-78F038E2F3DE}" type="pres">
      <dgm:prSet presAssocID="{9261429F-73FC-4021-AABD-1AEA56BD5F5C}" presName="rootComposite" presStyleCnt="0"/>
      <dgm:spPr/>
    </dgm:pt>
    <dgm:pt modelId="{C3882E2B-06B0-4BF5-9C71-BB2A8A8CF9AE}" type="pres">
      <dgm:prSet presAssocID="{9261429F-73FC-4021-AABD-1AEA56BD5F5C}" presName="rootText" presStyleLbl="node2" presStyleIdx="2" presStyleCnt="3" custScaleY="1648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C54C6-62C8-4D1B-B7B2-15B1C073C784}" type="pres">
      <dgm:prSet presAssocID="{9261429F-73FC-4021-AABD-1AEA56BD5F5C}" presName="rootConnector" presStyleLbl="node2" presStyleIdx="2" presStyleCnt="3"/>
      <dgm:spPr/>
      <dgm:t>
        <a:bodyPr/>
        <a:lstStyle/>
        <a:p>
          <a:endParaRPr lang="en-US"/>
        </a:p>
      </dgm:t>
    </dgm:pt>
    <dgm:pt modelId="{B7974DD7-D76E-4770-B835-222C2FD747CE}" type="pres">
      <dgm:prSet presAssocID="{9261429F-73FC-4021-AABD-1AEA56BD5F5C}" presName="hierChild4" presStyleCnt="0"/>
      <dgm:spPr/>
    </dgm:pt>
    <dgm:pt modelId="{F539CE27-3C0A-4AA1-BE6B-032269452C0B}" type="pres">
      <dgm:prSet presAssocID="{9261429F-73FC-4021-AABD-1AEA56BD5F5C}" presName="hierChild5" presStyleCnt="0"/>
      <dgm:spPr/>
    </dgm:pt>
    <dgm:pt modelId="{36A6440C-AF98-4678-B46E-9F0480D92F4D}" type="pres">
      <dgm:prSet presAssocID="{F81F06C4-D046-45D8-82EB-8E2D3F58C352}" presName="hierChild3" presStyleCnt="0"/>
      <dgm:spPr/>
    </dgm:pt>
  </dgm:ptLst>
  <dgm:cxnLst>
    <dgm:cxn modelId="{9E5B80C0-B816-49B9-9742-F6123D80C6E9}" srcId="{F81F06C4-D046-45D8-82EB-8E2D3F58C352}" destId="{9261429F-73FC-4021-AABD-1AEA56BD5F5C}" srcOrd="2" destOrd="0" parTransId="{CEEA8289-C392-4B43-B1F9-2D3AE77266AF}" sibTransId="{F287ACBB-2B6C-4D7D-B7A5-FD0B430578E2}"/>
    <dgm:cxn modelId="{FD889027-7F1F-4DA1-B45D-15E79CBF637B}" srcId="{F81F06C4-D046-45D8-82EB-8E2D3F58C352}" destId="{7187613C-7758-4B2F-B12B-394B9D08D581}" srcOrd="1" destOrd="0" parTransId="{885DE09D-A05A-4F81-A243-5287C310579F}" sibTransId="{45D56EBA-E0E9-41DF-8323-0350DC3E67B4}"/>
    <dgm:cxn modelId="{4425A97B-4F0B-4ACD-9BF9-607B8020766D}" type="presOf" srcId="{E80736BB-6A46-4775-A2DE-C2DA55898C7A}" destId="{E4866019-2248-4C84-BB33-9A56CA76EB83}" srcOrd="0" destOrd="0" presId="urn:microsoft.com/office/officeart/2005/8/layout/orgChart1"/>
    <dgm:cxn modelId="{7CEA8026-7BE6-4AF2-92CE-06E89EBBB0F3}" type="presOf" srcId="{F81F06C4-D046-45D8-82EB-8E2D3F58C352}" destId="{F3254A29-1FD1-4C2A-9105-469370AE14AA}" srcOrd="0" destOrd="0" presId="urn:microsoft.com/office/officeart/2005/8/layout/orgChart1"/>
    <dgm:cxn modelId="{8C26F96F-B7E1-4A1A-B5FA-D94982E0E5EF}" type="presOf" srcId="{CEEA8289-C392-4B43-B1F9-2D3AE77266AF}" destId="{968E12BF-A737-4786-9EDA-C866FA01FF25}" srcOrd="0" destOrd="0" presId="urn:microsoft.com/office/officeart/2005/8/layout/orgChart1"/>
    <dgm:cxn modelId="{F92B7C07-DEBD-4D27-BF16-CAA62BD75783}" type="presOf" srcId="{9261429F-73FC-4021-AABD-1AEA56BD5F5C}" destId="{C3882E2B-06B0-4BF5-9C71-BB2A8A8CF9AE}" srcOrd="0" destOrd="0" presId="urn:microsoft.com/office/officeart/2005/8/layout/orgChart1"/>
    <dgm:cxn modelId="{D7C1B093-C660-4A71-8626-3FF721ED994A}" type="presOf" srcId="{9261429F-73FC-4021-AABD-1AEA56BD5F5C}" destId="{4BFC54C6-62C8-4D1B-B7B2-15B1C073C784}" srcOrd="1" destOrd="0" presId="urn:microsoft.com/office/officeart/2005/8/layout/orgChart1"/>
    <dgm:cxn modelId="{26EE4071-93AF-4D46-8BDE-28774C438EF8}" srcId="{F81F06C4-D046-45D8-82EB-8E2D3F58C352}" destId="{803A0B88-01B0-4419-8CB0-CDE1A1049FC4}" srcOrd="0" destOrd="0" parTransId="{5781BAE0-661C-4F17-BD12-D0716ADF72C4}" sibTransId="{F3E1E6C0-3A6B-4BBC-9307-D189C7EBC78E}"/>
    <dgm:cxn modelId="{E452F86E-F989-4D5C-B4FC-F02793FB5480}" type="presOf" srcId="{7187613C-7758-4B2F-B12B-394B9D08D581}" destId="{C7677BF1-2091-4D31-A992-C8F0D41307EE}" srcOrd="1" destOrd="0" presId="urn:microsoft.com/office/officeart/2005/8/layout/orgChart1"/>
    <dgm:cxn modelId="{7E69533C-4D47-44F0-81EF-93F125125C09}" srcId="{E80736BB-6A46-4775-A2DE-C2DA55898C7A}" destId="{F81F06C4-D046-45D8-82EB-8E2D3F58C352}" srcOrd="0" destOrd="0" parTransId="{85AFBB4F-2BF3-4F06-A728-AA14AC6A463B}" sibTransId="{5F0FE266-6F77-4A04-9C5D-DD9884390F7A}"/>
    <dgm:cxn modelId="{9EC89650-DD90-4D80-9061-C067AB2A6E74}" type="presOf" srcId="{885DE09D-A05A-4F81-A243-5287C310579F}" destId="{0B418C8D-43E2-43AE-8157-1A3EF21885F4}" srcOrd="0" destOrd="0" presId="urn:microsoft.com/office/officeart/2005/8/layout/orgChart1"/>
    <dgm:cxn modelId="{2CBB96D1-FE29-4D47-8C24-C1007C60798D}" type="presOf" srcId="{7187613C-7758-4B2F-B12B-394B9D08D581}" destId="{F1F2D1C3-F1F8-492A-BD6E-BDB70C765A3F}" srcOrd="0" destOrd="0" presId="urn:microsoft.com/office/officeart/2005/8/layout/orgChart1"/>
    <dgm:cxn modelId="{2F6E50E2-07E7-405B-9792-E24A2F0F396F}" type="presOf" srcId="{803A0B88-01B0-4419-8CB0-CDE1A1049FC4}" destId="{B2585F49-4F13-4675-B11F-A8FCDDC05750}" srcOrd="0" destOrd="0" presId="urn:microsoft.com/office/officeart/2005/8/layout/orgChart1"/>
    <dgm:cxn modelId="{6C6A1A5C-8F45-4A43-BE00-DCF42119252D}" type="presOf" srcId="{F81F06C4-D046-45D8-82EB-8E2D3F58C352}" destId="{7CE097C4-8EBE-4A52-8A47-6FD267D60757}" srcOrd="1" destOrd="0" presId="urn:microsoft.com/office/officeart/2005/8/layout/orgChart1"/>
    <dgm:cxn modelId="{DA706E5D-3729-474D-98F7-88C253074F01}" type="presOf" srcId="{5781BAE0-661C-4F17-BD12-D0716ADF72C4}" destId="{0EA26D7B-D655-40F6-891C-A5C679DF4334}" srcOrd="0" destOrd="0" presId="urn:microsoft.com/office/officeart/2005/8/layout/orgChart1"/>
    <dgm:cxn modelId="{7894F5DD-BC15-4CC8-B40F-BCAA1AD6DC6D}" type="presOf" srcId="{803A0B88-01B0-4419-8CB0-CDE1A1049FC4}" destId="{9305F702-6EE3-45E5-AB0E-9CC81A211435}" srcOrd="1" destOrd="0" presId="urn:microsoft.com/office/officeart/2005/8/layout/orgChart1"/>
    <dgm:cxn modelId="{F3ECF158-9C35-4F99-A369-A8C9717A93F8}" type="presParOf" srcId="{E4866019-2248-4C84-BB33-9A56CA76EB83}" destId="{F6A033E8-1797-4579-95CE-4FCEFCF41D61}" srcOrd="0" destOrd="0" presId="urn:microsoft.com/office/officeart/2005/8/layout/orgChart1"/>
    <dgm:cxn modelId="{5672A848-BD44-4A9D-869C-BC9D5E1991F1}" type="presParOf" srcId="{F6A033E8-1797-4579-95CE-4FCEFCF41D61}" destId="{0C147C43-20DC-4369-A54B-53C84B7192A1}" srcOrd="0" destOrd="0" presId="urn:microsoft.com/office/officeart/2005/8/layout/orgChart1"/>
    <dgm:cxn modelId="{68F955C8-C437-47B6-9F46-16C8FFA9CE43}" type="presParOf" srcId="{0C147C43-20DC-4369-A54B-53C84B7192A1}" destId="{F3254A29-1FD1-4C2A-9105-469370AE14AA}" srcOrd="0" destOrd="0" presId="urn:microsoft.com/office/officeart/2005/8/layout/orgChart1"/>
    <dgm:cxn modelId="{B173873B-1FAE-474A-ABE1-A2F0A2BF0C65}" type="presParOf" srcId="{0C147C43-20DC-4369-A54B-53C84B7192A1}" destId="{7CE097C4-8EBE-4A52-8A47-6FD267D60757}" srcOrd="1" destOrd="0" presId="urn:microsoft.com/office/officeart/2005/8/layout/orgChart1"/>
    <dgm:cxn modelId="{E7432D4D-827C-4EA2-AD12-2D8AC264360B}" type="presParOf" srcId="{F6A033E8-1797-4579-95CE-4FCEFCF41D61}" destId="{CB869472-DEF3-42B7-81E5-A05BDB1421D6}" srcOrd="1" destOrd="0" presId="urn:microsoft.com/office/officeart/2005/8/layout/orgChart1"/>
    <dgm:cxn modelId="{E817FEF0-26DF-44DE-8A12-38016319DA9F}" type="presParOf" srcId="{CB869472-DEF3-42B7-81E5-A05BDB1421D6}" destId="{0EA26D7B-D655-40F6-891C-A5C679DF4334}" srcOrd="0" destOrd="0" presId="urn:microsoft.com/office/officeart/2005/8/layout/orgChart1"/>
    <dgm:cxn modelId="{84777EAA-0502-4BAB-B584-57B413A28014}" type="presParOf" srcId="{CB869472-DEF3-42B7-81E5-A05BDB1421D6}" destId="{0B2990B7-4998-4DB8-A991-F29C6800A5BE}" srcOrd="1" destOrd="0" presId="urn:microsoft.com/office/officeart/2005/8/layout/orgChart1"/>
    <dgm:cxn modelId="{C76E648A-CF0A-46B3-AE5B-C5CFE1FA0F33}" type="presParOf" srcId="{0B2990B7-4998-4DB8-A991-F29C6800A5BE}" destId="{98433EA0-F02D-48B7-AD11-948C05041285}" srcOrd="0" destOrd="0" presId="urn:microsoft.com/office/officeart/2005/8/layout/orgChart1"/>
    <dgm:cxn modelId="{67CB4AC7-5D0F-4490-8B25-336F97E23517}" type="presParOf" srcId="{98433EA0-F02D-48B7-AD11-948C05041285}" destId="{B2585F49-4F13-4675-B11F-A8FCDDC05750}" srcOrd="0" destOrd="0" presId="urn:microsoft.com/office/officeart/2005/8/layout/orgChart1"/>
    <dgm:cxn modelId="{5A723B6F-807B-48D6-B9DB-B66BB4EB3875}" type="presParOf" srcId="{98433EA0-F02D-48B7-AD11-948C05041285}" destId="{9305F702-6EE3-45E5-AB0E-9CC81A211435}" srcOrd="1" destOrd="0" presId="urn:microsoft.com/office/officeart/2005/8/layout/orgChart1"/>
    <dgm:cxn modelId="{0FCCE426-A512-4853-9AEF-B6840E26C90E}" type="presParOf" srcId="{0B2990B7-4998-4DB8-A991-F29C6800A5BE}" destId="{FDED33A4-F9B6-46D8-A13B-C08C997C6695}" srcOrd="1" destOrd="0" presId="urn:microsoft.com/office/officeart/2005/8/layout/orgChart1"/>
    <dgm:cxn modelId="{AA0EE397-5FEA-4523-B200-AA638CC8EAFC}" type="presParOf" srcId="{0B2990B7-4998-4DB8-A991-F29C6800A5BE}" destId="{C139DFF7-7A3E-46B8-A0A2-086E7EAF3DB9}" srcOrd="2" destOrd="0" presId="urn:microsoft.com/office/officeart/2005/8/layout/orgChart1"/>
    <dgm:cxn modelId="{5E04B893-6F82-46C7-AA72-21035140B32E}" type="presParOf" srcId="{CB869472-DEF3-42B7-81E5-A05BDB1421D6}" destId="{0B418C8D-43E2-43AE-8157-1A3EF21885F4}" srcOrd="2" destOrd="0" presId="urn:microsoft.com/office/officeart/2005/8/layout/orgChart1"/>
    <dgm:cxn modelId="{9FEE0948-0A72-45EB-8697-B404B8BCE7BE}" type="presParOf" srcId="{CB869472-DEF3-42B7-81E5-A05BDB1421D6}" destId="{AF31243C-2CF6-4D8B-A766-DB02C51EA216}" srcOrd="3" destOrd="0" presId="urn:microsoft.com/office/officeart/2005/8/layout/orgChart1"/>
    <dgm:cxn modelId="{E62E0488-0FAF-4994-AC59-21942E32656D}" type="presParOf" srcId="{AF31243C-2CF6-4D8B-A766-DB02C51EA216}" destId="{E09D1EA5-EEEE-4215-B651-F4A363EA063E}" srcOrd="0" destOrd="0" presId="urn:microsoft.com/office/officeart/2005/8/layout/orgChart1"/>
    <dgm:cxn modelId="{952EF6DF-7095-4119-8DE0-0067E20F3B87}" type="presParOf" srcId="{E09D1EA5-EEEE-4215-B651-F4A363EA063E}" destId="{F1F2D1C3-F1F8-492A-BD6E-BDB70C765A3F}" srcOrd="0" destOrd="0" presId="urn:microsoft.com/office/officeart/2005/8/layout/orgChart1"/>
    <dgm:cxn modelId="{B2DA87AE-166D-4DE4-820F-AFE320046D68}" type="presParOf" srcId="{E09D1EA5-EEEE-4215-B651-F4A363EA063E}" destId="{C7677BF1-2091-4D31-A992-C8F0D41307EE}" srcOrd="1" destOrd="0" presId="urn:microsoft.com/office/officeart/2005/8/layout/orgChart1"/>
    <dgm:cxn modelId="{2583FB0B-1F95-41C9-8C48-59481E7B8754}" type="presParOf" srcId="{AF31243C-2CF6-4D8B-A766-DB02C51EA216}" destId="{27DCEDBA-98E4-4830-830E-6951D796B7C4}" srcOrd="1" destOrd="0" presId="urn:microsoft.com/office/officeart/2005/8/layout/orgChart1"/>
    <dgm:cxn modelId="{82D72AAC-ABC5-4581-B521-E7DB648D2BF5}" type="presParOf" srcId="{AF31243C-2CF6-4D8B-A766-DB02C51EA216}" destId="{A18BA856-8ADC-4E70-B486-93FFB3D37651}" srcOrd="2" destOrd="0" presId="urn:microsoft.com/office/officeart/2005/8/layout/orgChart1"/>
    <dgm:cxn modelId="{B56F1F31-8836-4CF5-9C12-13FCB8A75EC6}" type="presParOf" srcId="{CB869472-DEF3-42B7-81E5-A05BDB1421D6}" destId="{968E12BF-A737-4786-9EDA-C866FA01FF25}" srcOrd="4" destOrd="0" presId="urn:microsoft.com/office/officeart/2005/8/layout/orgChart1"/>
    <dgm:cxn modelId="{8DA5F9F0-1631-468A-A0B4-7E95614A8C8B}" type="presParOf" srcId="{CB869472-DEF3-42B7-81E5-A05BDB1421D6}" destId="{BC4E0642-B709-4ED4-89E1-F49E7347CA3F}" srcOrd="5" destOrd="0" presId="urn:microsoft.com/office/officeart/2005/8/layout/orgChart1"/>
    <dgm:cxn modelId="{6CEE38F2-4832-414C-99A7-368718C9C930}" type="presParOf" srcId="{BC4E0642-B709-4ED4-89E1-F49E7347CA3F}" destId="{8D5FC582-4D50-4B3A-B27D-78F038E2F3DE}" srcOrd="0" destOrd="0" presId="urn:microsoft.com/office/officeart/2005/8/layout/orgChart1"/>
    <dgm:cxn modelId="{860E743F-889F-4242-848E-A1E06D16D708}" type="presParOf" srcId="{8D5FC582-4D50-4B3A-B27D-78F038E2F3DE}" destId="{C3882E2B-06B0-4BF5-9C71-BB2A8A8CF9AE}" srcOrd="0" destOrd="0" presId="urn:microsoft.com/office/officeart/2005/8/layout/orgChart1"/>
    <dgm:cxn modelId="{12CF9FE8-AE76-4428-9D8F-04F73451AD22}" type="presParOf" srcId="{8D5FC582-4D50-4B3A-B27D-78F038E2F3DE}" destId="{4BFC54C6-62C8-4D1B-B7B2-15B1C073C784}" srcOrd="1" destOrd="0" presId="urn:microsoft.com/office/officeart/2005/8/layout/orgChart1"/>
    <dgm:cxn modelId="{7C6C86C1-1F05-4569-8021-FB1275476A26}" type="presParOf" srcId="{BC4E0642-B709-4ED4-89E1-F49E7347CA3F}" destId="{B7974DD7-D76E-4770-B835-222C2FD747CE}" srcOrd="1" destOrd="0" presId="urn:microsoft.com/office/officeart/2005/8/layout/orgChart1"/>
    <dgm:cxn modelId="{299CD835-B2F0-4E27-B65D-F5C0B2B41FB5}" type="presParOf" srcId="{BC4E0642-B709-4ED4-89E1-F49E7347CA3F}" destId="{F539CE27-3C0A-4AA1-BE6B-032269452C0B}" srcOrd="2" destOrd="0" presId="urn:microsoft.com/office/officeart/2005/8/layout/orgChart1"/>
    <dgm:cxn modelId="{A04471A2-3DBC-4635-9B75-AD75A6669A22}" type="presParOf" srcId="{F6A033E8-1797-4579-95CE-4FCEFCF41D61}" destId="{36A6440C-AF98-4678-B46E-9F0480D92F4D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6B56C-AD8E-4F17-85F9-1ECB9CE1FC4C}" type="doc">
      <dgm:prSet loTypeId="urn:microsoft.com/office/officeart/2005/8/layout/orgChart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BE02C3C-3994-457F-8730-BD9773BB011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US" altLang="en-US" sz="2200" b="1" dirty="0" smtClean="0">
              <a:latin typeface="+mn-lt"/>
            </a:rPr>
            <a:t>Ionic Binary</a:t>
          </a:r>
          <a:r>
            <a:rPr lang="en-US" altLang="en-US" sz="2200" b="1" dirty="0" smtClean="0">
              <a:solidFill>
                <a:srgbClr val="00B050"/>
              </a:solidFill>
              <a:latin typeface="+mn-lt"/>
            </a:rPr>
            <a:t> </a:t>
          </a:r>
          <a:r>
            <a:rPr lang="en-US" altLang="en-US" sz="2200" b="1" dirty="0" smtClean="0">
              <a:latin typeface="+mn-lt"/>
            </a:rPr>
            <a:t>compounds </a:t>
          </a:r>
          <a:endParaRPr lang="en-US" sz="2200" b="1" dirty="0" smtClean="0"/>
        </a:p>
      </dgm:t>
    </dgm:pt>
    <dgm:pt modelId="{BE4DFE21-D226-492A-A74F-31EC77FC6EE7}" type="parTrans" cxnId="{563410B2-A467-4250-9503-9F40709CB78A}">
      <dgm:prSet/>
      <dgm:spPr/>
      <dgm:t>
        <a:bodyPr/>
        <a:lstStyle/>
        <a:p>
          <a:endParaRPr lang="en-US" sz="2200"/>
        </a:p>
      </dgm:t>
    </dgm:pt>
    <dgm:pt modelId="{28CA7DF2-5B13-40D5-8400-4B8B6EC730C7}" type="sibTrans" cxnId="{563410B2-A467-4250-9503-9F40709CB78A}">
      <dgm:prSet/>
      <dgm:spPr/>
      <dgm:t>
        <a:bodyPr/>
        <a:lstStyle/>
        <a:p>
          <a:endParaRPr lang="en-US" sz="2200"/>
        </a:p>
      </dgm:t>
    </dgm:pt>
    <dgm:pt modelId="{D0857C2C-36BD-49EB-93A7-DD1BE4124BA4}">
      <dgm:prSet custT="1"/>
      <dgm:spPr>
        <a:solidFill>
          <a:schemeClr val="bg1">
            <a:lumMod val="95000"/>
            <a:alpha val="70000"/>
          </a:schemeClr>
        </a:solidFill>
        <a:ln>
          <a:noFill/>
        </a:ln>
      </dgm:spPr>
      <dgm:t>
        <a:bodyPr/>
        <a:lstStyle/>
        <a:p>
          <a:pPr rtl="0"/>
          <a:r>
            <a:rPr lang="en-GB" sz="2200" smtClean="0">
              <a:solidFill>
                <a:schemeClr val="tx1"/>
              </a:solidFill>
            </a:rPr>
            <a:t>1- Metals form </a:t>
          </a:r>
          <a:r>
            <a:rPr lang="en-GB" sz="2200" b="1" smtClean="0">
              <a:solidFill>
                <a:schemeClr val="tx1"/>
              </a:solidFill>
            </a:rPr>
            <a:t>only one </a:t>
          </a:r>
          <a:r>
            <a:rPr lang="en-GB" sz="2200" smtClean="0">
              <a:solidFill>
                <a:schemeClr val="tx1"/>
              </a:solidFill>
            </a:rPr>
            <a:t>type of cation:  </a:t>
          </a:r>
          <a:endParaRPr lang="en-US" sz="2200">
            <a:solidFill>
              <a:schemeClr val="tx1"/>
            </a:solidFill>
          </a:endParaRPr>
        </a:p>
      </dgm:t>
    </dgm:pt>
    <dgm:pt modelId="{8645205E-7C9A-4E0D-A5C4-135A8F0E74F2}" type="parTrans" cxnId="{8416057A-C169-4A12-84B4-77C27D776F19}">
      <dgm:prSet/>
      <dgm:spPr>
        <a:ln w="19050"/>
      </dgm:spPr>
      <dgm:t>
        <a:bodyPr/>
        <a:lstStyle/>
        <a:p>
          <a:endParaRPr lang="en-US" sz="2200"/>
        </a:p>
      </dgm:t>
    </dgm:pt>
    <dgm:pt modelId="{56A7DE79-7A93-4506-B093-25C5BA295E67}" type="sibTrans" cxnId="{8416057A-C169-4A12-84B4-77C27D776F19}">
      <dgm:prSet/>
      <dgm:spPr/>
      <dgm:t>
        <a:bodyPr/>
        <a:lstStyle/>
        <a:p>
          <a:endParaRPr lang="en-US" sz="2200"/>
        </a:p>
      </dgm:t>
    </dgm:pt>
    <dgm:pt modelId="{7E1EF351-C126-4D0F-BC40-DDE05E3D1651}">
      <dgm:prSet custT="1"/>
      <dgm:spPr>
        <a:solidFill>
          <a:schemeClr val="bg1">
            <a:lumMod val="95000"/>
            <a:alpha val="50000"/>
          </a:schemeClr>
        </a:solidFill>
      </dgm:spPr>
      <dgm:t>
        <a:bodyPr/>
        <a:lstStyle/>
        <a:p>
          <a:pPr rtl="0"/>
          <a:r>
            <a:rPr lang="en-GB" sz="2200" smtClean="0">
              <a:solidFill>
                <a:schemeClr val="tx1"/>
              </a:solidFill>
            </a:rPr>
            <a:t>Alkali metals.</a:t>
          </a:r>
          <a:endParaRPr lang="en-US" sz="2200">
            <a:solidFill>
              <a:schemeClr val="tx1"/>
            </a:solidFill>
          </a:endParaRPr>
        </a:p>
      </dgm:t>
    </dgm:pt>
    <dgm:pt modelId="{A81FB7F0-4DF7-422F-BE88-7012626298FD}" type="parTrans" cxnId="{992EA856-FE83-430D-B080-D070D8C3FAE7}">
      <dgm:prSet/>
      <dgm:spPr>
        <a:ln w="285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 sz="2200"/>
        </a:p>
      </dgm:t>
    </dgm:pt>
    <dgm:pt modelId="{D101CC42-B61B-44A7-98AE-9CB8411DE8AA}" type="sibTrans" cxnId="{992EA856-FE83-430D-B080-D070D8C3FAE7}">
      <dgm:prSet/>
      <dgm:spPr/>
      <dgm:t>
        <a:bodyPr/>
        <a:lstStyle/>
        <a:p>
          <a:endParaRPr lang="en-US" sz="2200"/>
        </a:p>
      </dgm:t>
    </dgm:pt>
    <dgm:pt modelId="{A84A506F-1095-4185-8B79-C47AA1885871}">
      <dgm:prSet custT="1"/>
      <dgm:spPr>
        <a:solidFill>
          <a:schemeClr val="bg1">
            <a:lumMod val="95000"/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GB" sz="2200" smtClean="0">
              <a:solidFill>
                <a:schemeClr val="tx1"/>
              </a:solidFill>
            </a:rPr>
            <a:t>Alkali earth metals.</a:t>
          </a:r>
          <a:endParaRPr lang="en-US" sz="2200">
            <a:solidFill>
              <a:schemeClr val="tx1"/>
            </a:solidFill>
          </a:endParaRPr>
        </a:p>
      </dgm:t>
    </dgm:pt>
    <dgm:pt modelId="{E9E31F4B-7F18-4ADD-AC6C-E3DA17F4A7E1}" type="parTrans" cxnId="{B9677017-04D1-43D9-B35A-5667831D7BFA}">
      <dgm:prSet/>
      <dgm:spPr>
        <a:ln w="3810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 sz="2200"/>
        </a:p>
      </dgm:t>
    </dgm:pt>
    <dgm:pt modelId="{58CBD680-BC0C-46EC-961F-122B501BD2E9}" type="sibTrans" cxnId="{B9677017-04D1-43D9-B35A-5667831D7BFA}">
      <dgm:prSet/>
      <dgm:spPr/>
      <dgm:t>
        <a:bodyPr/>
        <a:lstStyle/>
        <a:p>
          <a:endParaRPr lang="en-US" sz="2200"/>
        </a:p>
      </dgm:t>
    </dgm:pt>
    <dgm:pt modelId="{2D4EA00A-216B-49DD-8625-C4368CED9A2D}">
      <dgm:prSet custT="1"/>
      <dgm:spPr>
        <a:solidFill>
          <a:schemeClr val="bg1">
            <a:lumMod val="95000"/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GB" sz="2200" smtClean="0">
              <a:solidFill>
                <a:schemeClr val="tx1"/>
              </a:solidFill>
            </a:rPr>
            <a:t>Ag</a:t>
          </a:r>
          <a:r>
            <a:rPr lang="en-GB" sz="2200" baseline="30000" smtClean="0">
              <a:solidFill>
                <a:schemeClr val="tx1"/>
              </a:solidFill>
            </a:rPr>
            <a:t>+</a:t>
          </a:r>
          <a:r>
            <a:rPr lang="en-GB" sz="2200" smtClean="0">
              <a:solidFill>
                <a:schemeClr val="tx1"/>
              </a:solidFill>
            </a:rPr>
            <a:t>, Al</a:t>
          </a:r>
          <a:r>
            <a:rPr lang="en-GB" sz="2200" baseline="30000" smtClean="0">
              <a:solidFill>
                <a:schemeClr val="tx1"/>
              </a:solidFill>
            </a:rPr>
            <a:t>3+</a:t>
          </a:r>
          <a:r>
            <a:rPr lang="en-GB" sz="2200" smtClean="0">
              <a:solidFill>
                <a:schemeClr val="tx1"/>
              </a:solidFill>
            </a:rPr>
            <a:t>, Cd</a:t>
          </a:r>
          <a:r>
            <a:rPr lang="en-GB" sz="2200" baseline="30000" smtClean="0">
              <a:solidFill>
                <a:schemeClr val="tx1"/>
              </a:solidFill>
            </a:rPr>
            <a:t>2+</a:t>
          </a:r>
          <a:r>
            <a:rPr lang="en-GB" sz="2200" smtClean="0">
              <a:solidFill>
                <a:schemeClr val="tx1"/>
              </a:solidFill>
            </a:rPr>
            <a:t>, Zn</a:t>
          </a:r>
          <a:r>
            <a:rPr lang="en-GB" sz="2200" baseline="30000" smtClean="0">
              <a:solidFill>
                <a:schemeClr val="tx1"/>
              </a:solidFill>
            </a:rPr>
            <a:t>2+</a:t>
          </a:r>
          <a:r>
            <a:rPr lang="en-GB" sz="2200" smtClean="0">
              <a:solidFill>
                <a:schemeClr val="tx1"/>
              </a:solidFill>
            </a:rPr>
            <a:t> </a:t>
          </a:r>
          <a:endParaRPr lang="en-US" sz="2200">
            <a:solidFill>
              <a:schemeClr val="tx1"/>
            </a:solidFill>
          </a:endParaRPr>
        </a:p>
      </dgm:t>
    </dgm:pt>
    <dgm:pt modelId="{3798A752-23AF-41B5-ABD5-557D78FF043D}" type="parTrans" cxnId="{A5E6FD81-3954-460C-AA1F-93517A6644CB}">
      <dgm:prSet/>
      <dgm:spPr>
        <a:ln w="285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 sz="2200"/>
        </a:p>
      </dgm:t>
    </dgm:pt>
    <dgm:pt modelId="{D49674C8-1313-415A-B934-1B400E0A80C8}" type="sibTrans" cxnId="{A5E6FD81-3954-460C-AA1F-93517A6644CB}">
      <dgm:prSet/>
      <dgm:spPr/>
      <dgm:t>
        <a:bodyPr/>
        <a:lstStyle/>
        <a:p>
          <a:endParaRPr lang="en-US" sz="2200"/>
        </a:p>
      </dgm:t>
    </dgm:pt>
    <dgm:pt modelId="{9A92AF2A-88E3-4A79-AC62-425477EE1361}">
      <dgm:prSet custT="1"/>
      <dgm:spPr>
        <a:solidFill>
          <a:schemeClr val="accent1">
            <a:lumMod val="20000"/>
            <a:lumOff val="80000"/>
            <a:alpha val="70000"/>
          </a:schemeClr>
        </a:solidFill>
        <a:ln>
          <a:noFill/>
        </a:ln>
      </dgm:spPr>
      <dgm:t>
        <a:bodyPr/>
        <a:lstStyle/>
        <a:p>
          <a:pPr rtl="0"/>
          <a:r>
            <a:rPr lang="en-GB" sz="2200" dirty="0" smtClean="0">
              <a:solidFill>
                <a:schemeClr val="tx1"/>
              </a:solidFill>
            </a:rPr>
            <a:t>2- Metals form </a:t>
          </a:r>
          <a:r>
            <a:rPr lang="en-GB" sz="2200" b="1" dirty="0" smtClean="0">
              <a:solidFill>
                <a:schemeClr val="tx1"/>
              </a:solidFill>
            </a:rPr>
            <a:t>more than one </a:t>
          </a:r>
          <a:r>
            <a:rPr lang="en-GB" sz="2200" dirty="0" smtClean="0">
              <a:solidFill>
                <a:schemeClr val="tx1"/>
              </a:solidFill>
            </a:rPr>
            <a:t>type of cation:</a:t>
          </a:r>
          <a:endParaRPr lang="en-US" sz="2200" dirty="0">
            <a:solidFill>
              <a:schemeClr val="tx1"/>
            </a:solidFill>
          </a:endParaRPr>
        </a:p>
      </dgm:t>
    </dgm:pt>
    <dgm:pt modelId="{66683182-07E1-4E6A-882E-739C73D978EF}" type="parTrans" cxnId="{E30A7D99-FF32-49C3-80BA-A4C4FBF9E548}">
      <dgm:prSet/>
      <dgm:spPr>
        <a:ln w="19050"/>
      </dgm:spPr>
      <dgm:t>
        <a:bodyPr/>
        <a:lstStyle/>
        <a:p>
          <a:endParaRPr lang="en-US" sz="2200"/>
        </a:p>
      </dgm:t>
    </dgm:pt>
    <dgm:pt modelId="{B1719372-5EC5-44C2-9809-B0006084687C}" type="sibTrans" cxnId="{E30A7D99-FF32-49C3-80BA-A4C4FBF9E548}">
      <dgm:prSet/>
      <dgm:spPr/>
      <dgm:t>
        <a:bodyPr/>
        <a:lstStyle/>
        <a:p>
          <a:endParaRPr lang="en-US" sz="2200"/>
        </a:p>
      </dgm:t>
    </dgm:pt>
    <dgm:pt modelId="{C7049F3B-BF4D-4378-99CD-131FC0CA2D69}">
      <dgm:prSet custT="1"/>
      <dgm:spPr>
        <a:solidFill>
          <a:schemeClr val="accent1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GB" sz="2200" smtClean="0">
              <a:solidFill>
                <a:schemeClr val="tx1"/>
              </a:solidFill>
            </a:rPr>
            <a:t>Transition Metals.</a:t>
          </a:r>
          <a:endParaRPr lang="en-US" sz="2200">
            <a:solidFill>
              <a:schemeClr val="tx1"/>
            </a:solidFill>
          </a:endParaRPr>
        </a:p>
      </dgm:t>
    </dgm:pt>
    <dgm:pt modelId="{6B9883D8-D549-421D-B9EF-CA217F9556AA}" type="parTrans" cxnId="{C3A6B2AB-A34B-45EB-B041-973E6DB29015}">
      <dgm:prSet/>
      <dgm:spPr>
        <a:ln w="28575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 sz="2200"/>
        </a:p>
      </dgm:t>
    </dgm:pt>
    <dgm:pt modelId="{247FE3D3-7A98-41A1-BD5C-8ABC0FE826D5}" type="sibTrans" cxnId="{C3A6B2AB-A34B-45EB-B041-973E6DB29015}">
      <dgm:prSet/>
      <dgm:spPr/>
      <dgm:t>
        <a:bodyPr/>
        <a:lstStyle/>
        <a:p>
          <a:endParaRPr lang="en-US" sz="2200"/>
        </a:p>
      </dgm:t>
    </dgm:pt>
    <dgm:pt modelId="{3AD41D41-2363-4AB9-8A6C-33D5D4F06A30}">
      <dgm:prSet custT="1"/>
      <dgm:spPr>
        <a:solidFill>
          <a:schemeClr val="accent1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GB" sz="2200" smtClean="0">
              <a:solidFill>
                <a:schemeClr val="tx1"/>
              </a:solidFill>
            </a:rPr>
            <a:t>other metal cations. </a:t>
          </a:r>
          <a:endParaRPr lang="en-US" sz="2200">
            <a:solidFill>
              <a:schemeClr val="tx1"/>
            </a:solidFill>
          </a:endParaRPr>
        </a:p>
      </dgm:t>
    </dgm:pt>
    <dgm:pt modelId="{012C501F-5A1F-4964-9210-C75DC23D492D}" type="parTrans" cxnId="{D6F28AC1-DD4D-47E5-9389-941CF53FD540}">
      <dgm:prSet/>
      <dgm:spPr>
        <a:ln w="28575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 sz="2200"/>
        </a:p>
      </dgm:t>
    </dgm:pt>
    <dgm:pt modelId="{889D4836-D6B5-4F27-B402-2E1CE555A3E8}" type="sibTrans" cxnId="{D6F28AC1-DD4D-47E5-9389-941CF53FD540}">
      <dgm:prSet/>
      <dgm:spPr/>
      <dgm:t>
        <a:bodyPr/>
        <a:lstStyle/>
        <a:p>
          <a:endParaRPr lang="en-US" sz="2200"/>
        </a:p>
      </dgm:t>
    </dgm:pt>
    <dgm:pt modelId="{2B87BB96-0891-4BC2-9ADD-F7E8FC478263}" type="pres">
      <dgm:prSet presAssocID="{77C6B56C-AD8E-4F17-85F9-1ECB9CE1FC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6B28B5-2793-45F0-8ABD-62C70F9564B0}" type="pres">
      <dgm:prSet presAssocID="{CBE02C3C-3994-457F-8730-BD9773BB0117}" presName="hierRoot1" presStyleCnt="0">
        <dgm:presLayoutVars>
          <dgm:hierBranch val="init"/>
        </dgm:presLayoutVars>
      </dgm:prSet>
      <dgm:spPr/>
    </dgm:pt>
    <dgm:pt modelId="{A8962BE2-4068-4127-9215-FC0C844779D5}" type="pres">
      <dgm:prSet presAssocID="{CBE02C3C-3994-457F-8730-BD9773BB0117}" presName="rootComposite1" presStyleCnt="0"/>
      <dgm:spPr/>
    </dgm:pt>
    <dgm:pt modelId="{F712B9E9-2E21-44C9-9EF3-8BF9753F3042}" type="pres">
      <dgm:prSet presAssocID="{CBE02C3C-3994-457F-8730-BD9773BB0117}" presName="rootText1" presStyleLbl="node0" presStyleIdx="0" presStyleCnt="1" custScaleX="398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110EED-2D6E-475B-A76F-CC9FB22A7F57}" type="pres">
      <dgm:prSet presAssocID="{CBE02C3C-3994-457F-8730-BD9773BB011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E21961E-AB03-4F2E-8F0A-188430AB79DC}" type="pres">
      <dgm:prSet presAssocID="{CBE02C3C-3994-457F-8730-BD9773BB0117}" presName="hierChild2" presStyleCnt="0"/>
      <dgm:spPr/>
    </dgm:pt>
    <dgm:pt modelId="{7C5DEC1D-5F23-4024-B842-9E5506D60072}" type="pres">
      <dgm:prSet presAssocID="{8645205E-7C9A-4E0D-A5C4-135A8F0E74F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F98DACB-B784-4684-9428-E00D46D30ADF}" type="pres">
      <dgm:prSet presAssocID="{D0857C2C-36BD-49EB-93A7-DD1BE4124BA4}" presName="hierRoot2" presStyleCnt="0">
        <dgm:presLayoutVars>
          <dgm:hierBranch val="init"/>
        </dgm:presLayoutVars>
      </dgm:prSet>
      <dgm:spPr/>
    </dgm:pt>
    <dgm:pt modelId="{AC3068E6-593C-48C7-BB1A-A8C53511109F}" type="pres">
      <dgm:prSet presAssocID="{D0857C2C-36BD-49EB-93A7-DD1BE4124BA4}" presName="rootComposite" presStyleCnt="0"/>
      <dgm:spPr/>
    </dgm:pt>
    <dgm:pt modelId="{10AF2CAE-614D-4FDC-ADAF-6754C4AF508D}" type="pres">
      <dgm:prSet presAssocID="{D0857C2C-36BD-49EB-93A7-DD1BE4124BA4}" presName="rootText" presStyleLbl="node2" presStyleIdx="0" presStyleCnt="2" custScaleX="1737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83D00-27FA-43C6-9A45-977EAA048197}" type="pres">
      <dgm:prSet presAssocID="{D0857C2C-36BD-49EB-93A7-DD1BE4124BA4}" presName="rootConnector" presStyleLbl="node2" presStyleIdx="0" presStyleCnt="2"/>
      <dgm:spPr/>
      <dgm:t>
        <a:bodyPr/>
        <a:lstStyle/>
        <a:p>
          <a:endParaRPr lang="en-US"/>
        </a:p>
      </dgm:t>
    </dgm:pt>
    <dgm:pt modelId="{C8F69FE1-9F1C-4385-9951-E0315CE87722}" type="pres">
      <dgm:prSet presAssocID="{D0857C2C-36BD-49EB-93A7-DD1BE4124BA4}" presName="hierChild4" presStyleCnt="0"/>
      <dgm:spPr/>
    </dgm:pt>
    <dgm:pt modelId="{69B194AC-2696-4C20-A29F-1F4D1FC593B2}" type="pres">
      <dgm:prSet presAssocID="{A81FB7F0-4DF7-422F-BE88-7012626298FD}" presName="Name37" presStyleLbl="parChTrans1D3" presStyleIdx="0" presStyleCnt="5"/>
      <dgm:spPr/>
      <dgm:t>
        <a:bodyPr/>
        <a:lstStyle/>
        <a:p>
          <a:endParaRPr lang="en-US"/>
        </a:p>
      </dgm:t>
    </dgm:pt>
    <dgm:pt modelId="{75EC256A-B731-49ED-82BD-5C20EB0BA36D}" type="pres">
      <dgm:prSet presAssocID="{7E1EF351-C126-4D0F-BC40-DDE05E3D1651}" presName="hierRoot2" presStyleCnt="0">
        <dgm:presLayoutVars>
          <dgm:hierBranch val="init"/>
        </dgm:presLayoutVars>
      </dgm:prSet>
      <dgm:spPr/>
    </dgm:pt>
    <dgm:pt modelId="{ABB32A6C-D728-4866-8FA4-360E83F9B37A}" type="pres">
      <dgm:prSet presAssocID="{7E1EF351-C126-4D0F-BC40-DDE05E3D1651}" presName="rootComposite" presStyleCnt="0"/>
      <dgm:spPr/>
    </dgm:pt>
    <dgm:pt modelId="{C7EC78A5-6FDC-4302-A156-2666FB6C0047}" type="pres">
      <dgm:prSet presAssocID="{7E1EF351-C126-4D0F-BC40-DDE05E3D1651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E03319-FD47-49DC-80E1-D420F5EFD89B}" type="pres">
      <dgm:prSet presAssocID="{7E1EF351-C126-4D0F-BC40-DDE05E3D1651}" presName="rootConnector" presStyleLbl="node3" presStyleIdx="0" presStyleCnt="5"/>
      <dgm:spPr/>
      <dgm:t>
        <a:bodyPr/>
        <a:lstStyle/>
        <a:p>
          <a:endParaRPr lang="en-US"/>
        </a:p>
      </dgm:t>
    </dgm:pt>
    <dgm:pt modelId="{5BAD6B51-50A5-49DF-9E87-7F7F52E2BB1D}" type="pres">
      <dgm:prSet presAssocID="{7E1EF351-C126-4D0F-BC40-DDE05E3D1651}" presName="hierChild4" presStyleCnt="0"/>
      <dgm:spPr/>
    </dgm:pt>
    <dgm:pt modelId="{E42F1F5D-4DBA-43AD-82F7-18471957DED9}" type="pres">
      <dgm:prSet presAssocID="{7E1EF351-C126-4D0F-BC40-DDE05E3D1651}" presName="hierChild5" presStyleCnt="0"/>
      <dgm:spPr/>
    </dgm:pt>
    <dgm:pt modelId="{ABF77D0C-0E49-4C04-BD07-FFA3C12ADA0A}" type="pres">
      <dgm:prSet presAssocID="{E9E31F4B-7F18-4ADD-AC6C-E3DA17F4A7E1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A95D82F-779A-4A38-A7E9-46ACC9032A90}" type="pres">
      <dgm:prSet presAssocID="{A84A506F-1095-4185-8B79-C47AA1885871}" presName="hierRoot2" presStyleCnt="0">
        <dgm:presLayoutVars>
          <dgm:hierBranch val="init"/>
        </dgm:presLayoutVars>
      </dgm:prSet>
      <dgm:spPr/>
    </dgm:pt>
    <dgm:pt modelId="{6CD0F3A8-BACA-41D9-9436-545F73681EC6}" type="pres">
      <dgm:prSet presAssocID="{A84A506F-1095-4185-8B79-C47AA1885871}" presName="rootComposite" presStyleCnt="0"/>
      <dgm:spPr/>
    </dgm:pt>
    <dgm:pt modelId="{D7E3AC7A-0690-4A02-AE18-AFB605341A90}" type="pres">
      <dgm:prSet presAssocID="{A84A506F-1095-4185-8B79-C47AA1885871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8E5B94-EAC7-4470-9E47-7E52B3441115}" type="pres">
      <dgm:prSet presAssocID="{A84A506F-1095-4185-8B79-C47AA1885871}" presName="rootConnector" presStyleLbl="node3" presStyleIdx="1" presStyleCnt="5"/>
      <dgm:spPr/>
      <dgm:t>
        <a:bodyPr/>
        <a:lstStyle/>
        <a:p>
          <a:endParaRPr lang="en-US"/>
        </a:p>
      </dgm:t>
    </dgm:pt>
    <dgm:pt modelId="{C9BA834C-E51D-4860-8E3B-C43A6DAC125B}" type="pres">
      <dgm:prSet presAssocID="{A84A506F-1095-4185-8B79-C47AA1885871}" presName="hierChild4" presStyleCnt="0"/>
      <dgm:spPr/>
    </dgm:pt>
    <dgm:pt modelId="{F475D8F8-B26D-4BC6-BCB1-EABF60F1C176}" type="pres">
      <dgm:prSet presAssocID="{A84A506F-1095-4185-8B79-C47AA1885871}" presName="hierChild5" presStyleCnt="0"/>
      <dgm:spPr/>
    </dgm:pt>
    <dgm:pt modelId="{B2EF5B12-E494-4490-9B47-648BDB1C19B2}" type="pres">
      <dgm:prSet presAssocID="{3798A752-23AF-41B5-ABD5-557D78FF043D}" presName="Name37" presStyleLbl="parChTrans1D3" presStyleIdx="2" presStyleCnt="5"/>
      <dgm:spPr/>
      <dgm:t>
        <a:bodyPr/>
        <a:lstStyle/>
        <a:p>
          <a:endParaRPr lang="en-US"/>
        </a:p>
      </dgm:t>
    </dgm:pt>
    <dgm:pt modelId="{1248C0AC-FF01-427F-9A91-59162771C8CC}" type="pres">
      <dgm:prSet presAssocID="{2D4EA00A-216B-49DD-8625-C4368CED9A2D}" presName="hierRoot2" presStyleCnt="0">
        <dgm:presLayoutVars>
          <dgm:hierBranch val="init"/>
        </dgm:presLayoutVars>
      </dgm:prSet>
      <dgm:spPr/>
    </dgm:pt>
    <dgm:pt modelId="{B879EF21-660E-4EA5-8521-F61F8430655E}" type="pres">
      <dgm:prSet presAssocID="{2D4EA00A-216B-49DD-8625-C4368CED9A2D}" presName="rootComposite" presStyleCnt="0"/>
      <dgm:spPr/>
    </dgm:pt>
    <dgm:pt modelId="{7D0D2E23-4ED4-40E4-BCB3-1DC11BD9D346}" type="pres">
      <dgm:prSet presAssocID="{2D4EA00A-216B-49DD-8625-C4368CED9A2D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0DA64A-DB1B-43BC-9B64-ED6FE4D73FAE}" type="pres">
      <dgm:prSet presAssocID="{2D4EA00A-216B-49DD-8625-C4368CED9A2D}" presName="rootConnector" presStyleLbl="node3" presStyleIdx="2" presStyleCnt="5"/>
      <dgm:spPr/>
      <dgm:t>
        <a:bodyPr/>
        <a:lstStyle/>
        <a:p>
          <a:endParaRPr lang="en-US"/>
        </a:p>
      </dgm:t>
    </dgm:pt>
    <dgm:pt modelId="{68D95277-699E-4E61-BB50-C61AD5C6B541}" type="pres">
      <dgm:prSet presAssocID="{2D4EA00A-216B-49DD-8625-C4368CED9A2D}" presName="hierChild4" presStyleCnt="0"/>
      <dgm:spPr/>
    </dgm:pt>
    <dgm:pt modelId="{B906766E-9586-4B44-ABD6-D04548E958F9}" type="pres">
      <dgm:prSet presAssocID="{2D4EA00A-216B-49DD-8625-C4368CED9A2D}" presName="hierChild5" presStyleCnt="0"/>
      <dgm:spPr/>
    </dgm:pt>
    <dgm:pt modelId="{ECF64AE6-04FA-4D74-8CF9-B8FBFF690A7F}" type="pres">
      <dgm:prSet presAssocID="{D0857C2C-36BD-49EB-93A7-DD1BE4124BA4}" presName="hierChild5" presStyleCnt="0"/>
      <dgm:spPr/>
    </dgm:pt>
    <dgm:pt modelId="{D73C4450-D151-42EF-9F0E-290B7854B629}" type="pres">
      <dgm:prSet presAssocID="{66683182-07E1-4E6A-882E-739C73D978EF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3B6F3DE-B601-4103-8477-352EBE150922}" type="pres">
      <dgm:prSet presAssocID="{9A92AF2A-88E3-4A79-AC62-425477EE1361}" presName="hierRoot2" presStyleCnt="0">
        <dgm:presLayoutVars>
          <dgm:hierBranch val="init"/>
        </dgm:presLayoutVars>
      </dgm:prSet>
      <dgm:spPr/>
    </dgm:pt>
    <dgm:pt modelId="{8C1173B3-4C56-438B-BA61-C5FA89FB6CAC}" type="pres">
      <dgm:prSet presAssocID="{9A92AF2A-88E3-4A79-AC62-425477EE1361}" presName="rootComposite" presStyleCnt="0"/>
      <dgm:spPr/>
    </dgm:pt>
    <dgm:pt modelId="{8C86916F-B1E1-46B4-8DDA-2FAF87E77708}" type="pres">
      <dgm:prSet presAssocID="{9A92AF2A-88E3-4A79-AC62-425477EE1361}" presName="rootText" presStyleLbl="node2" presStyleIdx="1" presStyleCnt="2" custScaleX="2046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DD4543-7D94-4170-A8FA-046B14EE102C}" type="pres">
      <dgm:prSet presAssocID="{9A92AF2A-88E3-4A79-AC62-425477EE1361}" presName="rootConnector" presStyleLbl="node2" presStyleIdx="1" presStyleCnt="2"/>
      <dgm:spPr/>
      <dgm:t>
        <a:bodyPr/>
        <a:lstStyle/>
        <a:p>
          <a:endParaRPr lang="en-US"/>
        </a:p>
      </dgm:t>
    </dgm:pt>
    <dgm:pt modelId="{8996A446-0F4F-43CA-96A3-CD023E01184E}" type="pres">
      <dgm:prSet presAssocID="{9A92AF2A-88E3-4A79-AC62-425477EE1361}" presName="hierChild4" presStyleCnt="0"/>
      <dgm:spPr/>
    </dgm:pt>
    <dgm:pt modelId="{90BA9B1F-B0E6-45B9-A2BC-5CA139EC624E}" type="pres">
      <dgm:prSet presAssocID="{6B9883D8-D549-421D-B9EF-CA217F9556AA}" presName="Name37" presStyleLbl="parChTrans1D3" presStyleIdx="3" presStyleCnt="5"/>
      <dgm:spPr/>
      <dgm:t>
        <a:bodyPr/>
        <a:lstStyle/>
        <a:p>
          <a:endParaRPr lang="en-US"/>
        </a:p>
      </dgm:t>
    </dgm:pt>
    <dgm:pt modelId="{5DDB9A7D-1DB8-48E5-8EF0-B2E2AA700009}" type="pres">
      <dgm:prSet presAssocID="{C7049F3B-BF4D-4378-99CD-131FC0CA2D69}" presName="hierRoot2" presStyleCnt="0">
        <dgm:presLayoutVars>
          <dgm:hierBranch val="init"/>
        </dgm:presLayoutVars>
      </dgm:prSet>
      <dgm:spPr/>
    </dgm:pt>
    <dgm:pt modelId="{1FAD064F-0EE8-42FD-AA9E-CF021E93D054}" type="pres">
      <dgm:prSet presAssocID="{C7049F3B-BF4D-4378-99CD-131FC0CA2D69}" presName="rootComposite" presStyleCnt="0"/>
      <dgm:spPr/>
    </dgm:pt>
    <dgm:pt modelId="{8E508CD3-5A75-4F1C-9DE7-04ADE50C9C78}" type="pres">
      <dgm:prSet presAssocID="{C7049F3B-BF4D-4378-99CD-131FC0CA2D69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32029F-E385-4E20-9268-9457861C6706}" type="pres">
      <dgm:prSet presAssocID="{C7049F3B-BF4D-4378-99CD-131FC0CA2D69}" presName="rootConnector" presStyleLbl="node3" presStyleIdx="3" presStyleCnt="5"/>
      <dgm:spPr/>
      <dgm:t>
        <a:bodyPr/>
        <a:lstStyle/>
        <a:p>
          <a:endParaRPr lang="en-US"/>
        </a:p>
      </dgm:t>
    </dgm:pt>
    <dgm:pt modelId="{93BB8699-C820-4900-B106-4B385E241CA9}" type="pres">
      <dgm:prSet presAssocID="{C7049F3B-BF4D-4378-99CD-131FC0CA2D69}" presName="hierChild4" presStyleCnt="0"/>
      <dgm:spPr/>
    </dgm:pt>
    <dgm:pt modelId="{D490874A-3A49-4E17-9721-9E4AB7E6E4B7}" type="pres">
      <dgm:prSet presAssocID="{C7049F3B-BF4D-4378-99CD-131FC0CA2D69}" presName="hierChild5" presStyleCnt="0"/>
      <dgm:spPr/>
    </dgm:pt>
    <dgm:pt modelId="{538E9B20-E591-4F23-BFB0-83346E430C33}" type="pres">
      <dgm:prSet presAssocID="{012C501F-5A1F-4964-9210-C75DC23D492D}" presName="Name37" presStyleLbl="parChTrans1D3" presStyleIdx="4" presStyleCnt="5"/>
      <dgm:spPr/>
      <dgm:t>
        <a:bodyPr/>
        <a:lstStyle/>
        <a:p>
          <a:endParaRPr lang="en-US"/>
        </a:p>
      </dgm:t>
    </dgm:pt>
    <dgm:pt modelId="{CAB86B4C-25B9-4492-9575-F669306A3D86}" type="pres">
      <dgm:prSet presAssocID="{3AD41D41-2363-4AB9-8A6C-33D5D4F06A30}" presName="hierRoot2" presStyleCnt="0">
        <dgm:presLayoutVars>
          <dgm:hierBranch val="init"/>
        </dgm:presLayoutVars>
      </dgm:prSet>
      <dgm:spPr/>
    </dgm:pt>
    <dgm:pt modelId="{FEC5F93D-CFC6-4161-B5E7-5C1A8ADA3C5D}" type="pres">
      <dgm:prSet presAssocID="{3AD41D41-2363-4AB9-8A6C-33D5D4F06A30}" presName="rootComposite" presStyleCnt="0"/>
      <dgm:spPr/>
    </dgm:pt>
    <dgm:pt modelId="{ECDF482C-D836-4BEF-847F-B832D0CFECAB}" type="pres">
      <dgm:prSet presAssocID="{3AD41D41-2363-4AB9-8A6C-33D5D4F06A30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9DA1CF-7458-4029-B38B-83EA94139107}" type="pres">
      <dgm:prSet presAssocID="{3AD41D41-2363-4AB9-8A6C-33D5D4F06A30}" presName="rootConnector" presStyleLbl="node3" presStyleIdx="4" presStyleCnt="5"/>
      <dgm:spPr/>
      <dgm:t>
        <a:bodyPr/>
        <a:lstStyle/>
        <a:p>
          <a:endParaRPr lang="en-US"/>
        </a:p>
      </dgm:t>
    </dgm:pt>
    <dgm:pt modelId="{1F7CA2A2-F28E-4960-8F99-908FE6791806}" type="pres">
      <dgm:prSet presAssocID="{3AD41D41-2363-4AB9-8A6C-33D5D4F06A30}" presName="hierChild4" presStyleCnt="0"/>
      <dgm:spPr/>
    </dgm:pt>
    <dgm:pt modelId="{E2DC396E-1B3C-4E02-8AED-F2DB38B3540B}" type="pres">
      <dgm:prSet presAssocID="{3AD41D41-2363-4AB9-8A6C-33D5D4F06A30}" presName="hierChild5" presStyleCnt="0"/>
      <dgm:spPr/>
    </dgm:pt>
    <dgm:pt modelId="{B07DF303-CF9B-4CEA-8A2D-774CEA94C67F}" type="pres">
      <dgm:prSet presAssocID="{9A92AF2A-88E3-4A79-AC62-425477EE1361}" presName="hierChild5" presStyleCnt="0"/>
      <dgm:spPr/>
    </dgm:pt>
    <dgm:pt modelId="{95AEEEA1-F85C-4D3B-BD2E-12007D262022}" type="pres">
      <dgm:prSet presAssocID="{CBE02C3C-3994-457F-8730-BD9773BB0117}" presName="hierChild3" presStyleCnt="0"/>
      <dgm:spPr/>
    </dgm:pt>
  </dgm:ptLst>
  <dgm:cxnLst>
    <dgm:cxn modelId="{90A5182E-0E14-4DEF-8D87-11B174688D88}" type="presOf" srcId="{D0857C2C-36BD-49EB-93A7-DD1BE4124BA4}" destId="{5A383D00-27FA-43C6-9A45-977EAA048197}" srcOrd="1" destOrd="0" presId="urn:microsoft.com/office/officeart/2005/8/layout/orgChart1"/>
    <dgm:cxn modelId="{6D372C06-1C12-4FE7-A83A-4DF69CB468F7}" type="presOf" srcId="{A81FB7F0-4DF7-422F-BE88-7012626298FD}" destId="{69B194AC-2696-4C20-A29F-1F4D1FC593B2}" srcOrd="0" destOrd="0" presId="urn:microsoft.com/office/officeart/2005/8/layout/orgChart1"/>
    <dgm:cxn modelId="{F2098903-B226-43BE-8999-137431B1A2F6}" type="presOf" srcId="{7E1EF351-C126-4D0F-BC40-DDE05E3D1651}" destId="{C7EC78A5-6FDC-4302-A156-2666FB6C0047}" srcOrd="0" destOrd="0" presId="urn:microsoft.com/office/officeart/2005/8/layout/orgChart1"/>
    <dgm:cxn modelId="{E30A7D99-FF32-49C3-80BA-A4C4FBF9E548}" srcId="{CBE02C3C-3994-457F-8730-BD9773BB0117}" destId="{9A92AF2A-88E3-4A79-AC62-425477EE1361}" srcOrd="1" destOrd="0" parTransId="{66683182-07E1-4E6A-882E-739C73D978EF}" sibTransId="{B1719372-5EC5-44C2-9809-B0006084687C}"/>
    <dgm:cxn modelId="{A704F06B-405B-4C91-A6AD-6682677810B4}" type="presOf" srcId="{8645205E-7C9A-4E0D-A5C4-135A8F0E74F2}" destId="{7C5DEC1D-5F23-4024-B842-9E5506D60072}" srcOrd="0" destOrd="0" presId="urn:microsoft.com/office/officeart/2005/8/layout/orgChart1"/>
    <dgm:cxn modelId="{992EA856-FE83-430D-B080-D070D8C3FAE7}" srcId="{D0857C2C-36BD-49EB-93A7-DD1BE4124BA4}" destId="{7E1EF351-C126-4D0F-BC40-DDE05E3D1651}" srcOrd="0" destOrd="0" parTransId="{A81FB7F0-4DF7-422F-BE88-7012626298FD}" sibTransId="{D101CC42-B61B-44A7-98AE-9CB8411DE8AA}"/>
    <dgm:cxn modelId="{5EE6FD78-83CA-4859-91E8-55F46F303383}" type="presOf" srcId="{CBE02C3C-3994-457F-8730-BD9773BB0117}" destId="{70110EED-2D6E-475B-A76F-CC9FB22A7F57}" srcOrd="1" destOrd="0" presId="urn:microsoft.com/office/officeart/2005/8/layout/orgChart1"/>
    <dgm:cxn modelId="{8493B941-1DB5-4A57-8527-7BFAC8760ECA}" type="presOf" srcId="{2D4EA00A-216B-49DD-8625-C4368CED9A2D}" destId="{500DA64A-DB1B-43BC-9B64-ED6FE4D73FAE}" srcOrd="1" destOrd="0" presId="urn:microsoft.com/office/officeart/2005/8/layout/orgChart1"/>
    <dgm:cxn modelId="{28CD0083-F5CD-4FD1-A604-EFB0BD3A3907}" type="presOf" srcId="{66683182-07E1-4E6A-882E-739C73D978EF}" destId="{D73C4450-D151-42EF-9F0E-290B7854B629}" srcOrd="0" destOrd="0" presId="urn:microsoft.com/office/officeart/2005/8/layout/orgChart1"/>
    <dgm:cxn modelId="{8A050B1D-CB9C-4A32-9262-29CC90B2DB08}" type="presOf" srcId="{9A92AF2A-88E3-4A79-AC62-425477EE1361}" destId="{F1DD4543-7D94-4170-A8FA-046B14EE102C}" srcOrd="1" destOrd="0" presId="urn:microsoft.com/office/officeart/2005/8/layout/orgChart1"/>
    <dgm:cxn modelId="{8416057A-C169-4A12-84B4-77C27D776F19}" srcId="{CBE02C3C-3994-457F-8730-BD9773BB0117}" destId="{D0857C2C-36BD-49EB-93A7-DD1BE4124BA4}" srcOrd="0" destOrd="0" parTransId="{8645205E-7C9A-4E0D-A5C4-135A8F0E74F2}" sibTransId="{56A7DE79-7A93-4506-B093-25C5BA295E67}"/>
    <dgm:cxn modelId="{B37D4315-9A5E-46BF-B326-5034AA85B20E}" type="presOf" srcId="{CBE02C3C-3994-457F-8730-BD9773BB0117}" destId="{F712B9E9-2E21-44C9-9EF3-8BF9753F3042}" srcOrd="0" destOrd="0" presId="urn:microsoft.com/office/officeart/2005/8/layout/orgChart1"/>
    <dgm:cxn modelId="{BE5A677B-5260-4918-8FC8-CB11714F3298}" type="presOf" srcId="{3798A752-23AF-41B5-ABD5-557D78FF043D}" destId="{B2EF5B12-E494-4490-9B47-648BDB1C19B2}" srcOrd="0" destOrd="0" presId="urn:microsoft.com/office/officeart/2005/8/layout/orgChart1"/>
    <dgm:cxn modelId="{D6F28AC1-DD4D-47E5-9389-941CF53FD540}" srcId="{9A92AF2A-88E3-4A79-AC62-425477EE1361}" destId="{3AD41D41-2363-4AB9-8A6C-33D5D4F06A30}" srcOrd="1" destOrd="0" parTransId="{012C501F-5A1F-4964-9210-C75DC23D492D}" sibTransId="{889D4836-D6B5-4F27-B402-2E1CE555A3E8}"/>
    <dgm:cxn modelId="{2352AD4E-B2BD-4DB5-B128-D7BB9313BD83}" type="presOf" srcId="{3AD41D41-2363-4AB9-8A6C-33D5D4F06A30}" destId="{ECDF482C-D836-4BEF-847F-B832D0CFECAB}" srcOrd="0" destOrd="0" presId="urn:microsoft.com/office/officeart/2005/8/layout/orgChart1"/>
    <dgm:cxn modelId="{E60D636E-5515-4907-A437-70D642966AE8}" type="presOf" srcId="{012C501F-5A1F-4964-9210-C75DC23D492D}" destId="{538E9B20-E591-4F23-BFB0-83346E430C33}" srcOrd="0" destOrd="0" presId="urn:microsoft.com/office/officeart/2005/8/layout/orgChart1"/>
    <dgm:cxn modelId="{51AF656F-6156-40E5-B13E-EB0FD7C7F8FC}" type="presOf" srcId="{A84A506F-1095-4185-8B79-C47AA1885871}" destId="{D7E3AC7A-0690-4A02-AE18-AFB605341A90}" srcOrd="0" destOrd="0" presId="urn:microsoft.com/office/officeart/2005/8/layout/orgChart1"/>
    <dgm:cxn modelId="{9B26392D-9ACC-4FA4-9930-D5A61AFF06FB}" type="presOf" srcId="{D0857C2C-36BD-49EB-93A7-DD1BE4124BA4}" destId="{10AF2CAE-614D-4FDC-ADAF-6754C4AF508D}" srcOrd="0" destOrd="0" presId="urn:microsoft.com/office/officeart/2005/8/layout/orgChart1"/>
    <dgm:cxn modelId="{E08615BD-2694-4563-9CCB-31BF22D178BE}" type="presOf" srcId="{7E1EF351-C126-4D0F-BC40-DDE05E3D1651}" destId="{A0E03319-FD47-49DC-80E1-D420F5EFD89B}" srcOrd="1" destOrd="0" presId="urn:microsoft.com/office/officeart/2005/8/layout/orgChart1"/>
    <dgm:cxn modelId="{563410B2-A467-4250-9503-9F40709CB78A}" srcId="{77C6B56C-AD8E-4F17-85F9-1ECB9CE1FC4C}" destId="{CBE02C3C-3994-457F-8730-BD9773BB0117}" srcOrd="0" destOrd="0" parTransId="{BE4DFE21-D226-492A-A74F-31EC77FC6EE7}" sibTransId="{28CA7DF2-5B13-40D5-8400-4B8B6EC730C7}"/>
    <dgm:cxn modelId="{8DEFBDBE-AE91-4BB0-AA75-5E015FD5D890}" type="presOf" srcId="{9A92AF2A-88E3-4A79-AC62-425477EE1361}" destId="{8C86916F-B1E1-46B4-8DDA-2FAF87E77708}" srcOrd="0" destOrd="0" presId="urn:microsoft.com/office/officeart/2005/8/layout/orgChart1"/>
    <dgm:cxn modelId="{5E72DB9D-3EDE-4CB3-8752-E4A9195731B3}" type="presOf" srcId="{2D4EA00A-216B-49DD-8625-C4368CED9A2D}" destId="{7D0D2E23-4ED4-40E4-BCB3-1DC11BD9D346}" srcOrd="0" destOrd="0" presId="urn:microsoft.com/office/officeart/2005/8/layout/orgChart1"/>
    <dgm:cxn modelId="{EC52FD7A-1FA0-4440-89B4-5B66F7DAB98C}" type="presOf" srcId="{C7049F3B-BF4D-4378-99CD-131FC0CA2D69}" destId="{C432029F-E385-4E20-9268-9457861C6706}" srcOrd="1" destOrd="0" presId="urn:microsoft.com/office/officeart/2005/8/layout/orgChart1"/>
    <dgm:cxn modelId="{4E1E4B54-B080-44F9-9A52-841F1F8FBA55}" type="presOf" srcId="{77C6B56C-AD8E-4F17-85F9-1ECB9CE1FC4C}" destId="{2B87BB96-0891-4BC2-9ADD-F7E8FC478263}" srcOrd="0" destOrd="0" presId="urn:microsoft.com/office/officeart/2005/8/layout/orgChart1"/>
    <dgm:cxn modelId="{5017AA9F-E140-4B41-A25A-643F52237385}" type="presOf" srcId="{A84A506F-1095-4185-8B79-C47AA1885871}" destId="{BA8E5B94-EAC7-4470-9E47-7E52B3441115}" srcOrd="1" destOrd="0" presId="urn:microsoft.com/office/officeart/2005/8/layout/orgChart1"/>
    <dgm:cxn modelId="{C3A6B2AB-A34B-45EB-B041-973E6DB29015}" srcId="{9A92AF2A-88E3-4A79-AC62-425477EE1361}" destId="{C7049F3B-BF4D-4378-99CD-131FC0CA2D69}" srcOrd="0" destOrd="0" parTransId="{6B9883D8-D549-421D-B9EF-CA217F9556AA}" sibTransId="{247FE3D3-7A98-41A1-BD5C-8ABC0FE826D5}"/>
    <dgm:cxn modelId="{B9677017-04D1-43D9-B35A-5667831D7BFA}" srcId="{D0857C2C-36BD-49EB-93A7-DD1BE4124BA4}" destId="{A84A506F-1095-4185-8B79-C47AA1885871}" srcOrd="1" destOrd="0" parTransId="{E9E31F4B-7F18-4ADD-AC6C-E3DA17F4A7E1}" sibTransId="{58CBD680-BC0C-46EC-961F-122B501BD2E9}"/>
    <dgm:cxn modelId="{BA230524-ECD9-4A61-B864-A06C7848C05F}" type="presOf" srcId="{C7049F3B-BF4D-4378-99CD-131FC0CA2D69}" destId="{8E508CD3-5A75-4F1C-9DE7-04ADE50C9C78}" srcOrd="0" destOrd="0" presId="urn:microsoft.com/office/officeart/2005/8/layout/orgChart1"/>
    <dgm:cxn modelId="{2AC6C5F8-ED6F-4404-8084-3161FCAF36B1}" type="presOf" srcId="{E9E31F4B-7F18-4ADD-AC6C-E3DA17F4A7E1}" destId="{ABF77D0C-0E49-4C04-BD07-FFA3C12ADA0A}" srcOrd="0" destOrd="0" presId="urn:microsoft.com/office/officeart/2005/8/layout/orgChart1"/>
    <dgm:cxn modelId="{5AFFDE43-F606-4587-A739-25FE6CB79C51}" type="presOf" srcId="{3AD41D41-2363-4AB9-8A6C-33D5D4F06A30}" destId="{DF9DA1CF-7458-4029-B38B-83EA94139107}" srcOrd="1" destOrd="0" presId="urn:microsoft.com/office/officeart/2005/8/layout/orgChart1"/>
    <dgm:cxn modelId="{A5E6FD81-3954-460C-AA1F-93517A6644CB}" srcId="{D0857C2C-36BD-49EB-93A7-DD1BE4124BA4}" destId="{2D4EA00A-216B-49DD-8625-C4368CED9A2D}" srcOrd="2" destOrd="0" parTransId="{3798A752-23AF-41B5-ABD5-557D78FF043D}" sibTransId="{D49674C8-1313-415A-B934-1B400E0A80C8}"/>
    <dgm:cxn modelId="{B22A46D7-1FF3-4092-82C5-4B8F5BDA2B65}" type="presOf" srcId="{6B9883D8-D549-421D-B9EF-CA217F9556AA}" destId="{90BA9B1F-B0E6-45B9-A2BC-5CA139EC624E}" srcOrd="0" destOrd="0" presId="urn:microsoft.com/office/officeart/2005/8/layout/orgChart1"/>
    <dgm:cxn modelId="{6837684F-3B6A-4866-AA75-E62F99A44523}" type="presParOf" srcId="{2B87BB96-0891-4BC2-9ADD-F7E8FC478263}" destId="{DC6B28B5-2793-45F0-8ABD-62C70F9564B0}" srcOrd="0" destOrd="0" presId="urn:microsoft.com/office/officeart/2005/8/layout/orgChart1"/>
    <dgm:cxn modelId="{112D8379-D4A9-4BAF-9E8A-31BD18F48DF6}" type="presParOf" srcId="{DC6B28B5-2793-45F0-8ABD-62C70F9564B0}" destId="{A8962BE2-4068-4127-9215-FC0C844779D5}" srcOrd="0" destOrd="0" presId="urn:microsoft.com/office/officeart/2005/8/layout/orgChart1"/>
    <dgm:cxn modelId="{3F4E6C61-76B4-4C17-B105-328A77C4B09A}" type="presParOf" srcId="{A8962BE2-4068-4127-9215-FC0C844779D5}" destId="{F712B9E9-2E21-44C9-9EF3-8BF9753F3042}" srcOrd="0" destOrd="0" presId="urn:microsoft.com/office/officeart/2005/8/layout/orgChart1"/>
    <dgm:cxn modelId="{006B63A5-40DC-4E58-809D-48253A533579}" type="presParOf" srcId="{A8962BE2-4068-4127-9215-FC0C844779D5}" destId="{70110EED-2D6E-475B-A76F-CC9FB22A7F57}" srcOrd="1" destOrd="0" presId="urn:microsoft.com/office/officeart/2005/8/layout/orgChart1"/>
    <dgm:cxn modelId="{D0480C88-16F1-4CEC-A433-35F23395A172}" type="presParOf" srcId="{DC6B28B5-2793-45F0-8ABD-62C70F9564B0}" destId="{AE21961E-AB03-4F2E-8F0A-188430AB79DC}" srcOrd="1" destOrd="0" presId="urn:microsoft.com/office/officeart/2005/8/layout/orgChart1"/>
    <dgm:cxn modelId="{2E2893E1-C344-4F83-872F-EDC184BAFEB1}" type="presParOf" srcId="{AE21961E-AB03-4F2E-8F0A-188430AB79DC}" destId="{7C5DEC1D-5F23-4024-B842-9E5506D60072}" srcOrd="0" destOrd="0" presId="urn:microsoft.com/office/officeart/2005/8/layout/orgChart1"/>
    <dgm:cxn modelId="{0CC82C11-F0EE-4D67-9A23-E751197CAEB7}" type="presParOf" srcId="{AE21961E-AB03-4F2E-8F0A-188430AB79DC}" destId="{1F98DACB-B784-4684-9428-E00D46D30ADF}" srcOrd="1" destOrd="0" presId="urn:microsoft.com/office/officeart/2005/8/layout/orgChart1"/>
    <dgm:cxn modelId="{7BA7158B-068F-47DD-A991-B17BD04D5DEA}" type="presParOf" srcId="{1F98DACB-B784-4684-9428-E00D46D30ADF}" destId="{AC3068E6-593C-48C7-BB1A-A8C53511109F}" srcOrd="0" destOrd="0" presId="urn:microsoft.com/office/officeart/2005/8/layout/orgChart1"/>
    <dgm:cxn modelId="{C69C6EBF-22D3-45DF-B575-F69C7CFF4F7F}" type="presParOf" srcId="{AC3068E6-593C-48C7-BB1A-A8C53511109F}" destId="{10AF2CAE-614D-4FDC-ADAF-6754C4AF508D}" srcOrd="0" destOrd="0" presId="urn:microsoft.com/office/officeart/2005/8/layout/orgChart1"/>
    <dgm:cxn modelId="{0F74858D-5529-47E6-B493-B6BB417E9DCA}" type="presParOf" srcId="{AC3068E6-593C-48C7-BB1A-A8C53511109F}" destId="{5A383D00-27FA-43C6-9A45-977EAA048197}" srcOrd="1" destOrd="0" presId="urn:microsoft.com/office/officeart/2005/8/layout/orgChart1"/>
    <dgm:cxn modelId="{3709761B-092C-4FA1-AA7D-B154FCBC342C}" type="presParOf" srcId="{1F98DACB-B784-4684-9428-E00D46D30ADF}" destId="{C8F69FE1-9F1C-4385-9951-E0315CE87722}" srcOrd="1" destOrd="0" presId="urn:microsoft.com/office/officeart/2005/8/layout/orgChart1"/>
    <dgm:cxn modelId="{EFE8FEE2-DC94-454E-B410-E99B41846BDB}" type="presParOf" srcId="{C8F69FE1-9F1C-4385-9951-E0315CE87722}" destId="{69B194AC-2696-4C20-A29F-1F4D1FC593B2}" srcOrd="0" destOrd="0" presId="urn:microsoft.com/office/officeart/2005/8/layout/orgChart1"/>
    <dgm:cxn modelId="{8388EE85-143B-4248-9069-602FF804C41B}" type="presParOf" srcId="{C8F69FE1-9F1C-4385-9951-E0315CE87722}" destId="{75EC256A-B731-49ED-82BD-5C20EB0BA36D}" srcOrd="1" destOrd="0" presId="urn:microsoft.com/office/officeart/2005/8/layout/orgChart1"/>
    <dgm:cxn modelId="{7DA752D6-C13D-4800-8D64-BE930420EEDC}" type="presParOf" srcId="{75EC256A-B731-49ED-82BD-5C20EB0BA36D}" destId="{ABB32A6C-D728-4866-8FA4-360E83F9B37A}" srcOrd="0" destOrd="0" presId="urn:microsoft.com/office/officeart/2005/8/layout/orgChart1"/>
    <dgm:cxn modelId="{F6AB6550-83A8-41F0-BAE1-AFB35FEB72F9}" type="presParOf" srcId="{ABB32A6C-D728-4866-8FA4-360E83F9B37A}" destId="{C7EC78A5-6FDC-4302-A156-2666FB6C0047}" srcOrd="0" destOrd="0" presId="urn:microsoft.com/office/officeart/2005/8/layout/orgChart1"/>
    <dgm:cxn modelId="{07F354AA-EEF8-4A48-BFF0-191FEA71C9C8}" type="presParOf" srcId="{ABB32A6C-D728-4866-8FA4-360E83F9B37A}" destId="{A0E03319-FD47-49DC-80E1-D420F5EFD89B}" srcOrd="1" destOrd="0" presId="urn:microsoft.com/office/officeart/2005/8/layout/orgChart1"/>
    <dgm:cxn modelId="{B1BBA721-B9A0-4436-9CF9-5B9817719CC6}" type="presParOf" srcId="{75EC256A-B731-49ED-82BD-5C20EB0BA36D}" destId="{5BAD6B51-50A5-49DF-9E87-7F7F52E2BB1D}" srcOrd="1" destOrd="0" presId="urn:microsoft.com/office/officeart/2005/8/layout/orgChart1"/>
    <dgm:cxn modelId="{719A59EA-2A3E-469B-A309-5CB9EC09ABA2}" type="presParOf" srcId="{75EC256A-B731-49ED-82BD-5C20EB0BA36D}" destId="{E42F1F5D-4DBA-43AD-82F7-18471957DED9}" srcOrd="2" destOrd="0" presId="urn:microsoft.com/office/officeart/2005/8/layout/orgChart1"/>
    <dgm:cxn modelId="{757E492D-E566-4B78-B7F8-B1E6163033B2}" type="presParOf" srcId="{C8F69FE1-9F1C-4385-9951-E0315CE87722}" destId="{ABF77D0C-0E49-4C04-BD07-FFA3C12ADA0A}" srcOrd="2" destOrd="0" presId="urn:microsoft.com/office/officeart/2005/8/layout/orgChart1"/>
    <dgm:cxn modelId="{5EC85156-200D-4A88-AA09-8C94122FB598}" type="presParOf" srcId="{C8F69FE1-9F1C-4385-9951-E0315CE87722}" destId="{2A95D82F-779A-4A38-A7E9-46ACC9032A90}" srcOrd="3" destOrd="0" presId="urn:microsoft.com/office/officeart/2005/8/layout/orgChart1"/>
    <dgm:cxn modelId="{BA92004C-53EC-4637-A130-EA38E451A695}" type="presParOf" srcId="{2A95D82F-779A-4A38-A7E9-46ACC9032A90}" destId="{6CD0F3A8-BACA-41D9-9436-545F73681EC6}" srcOrd="0" destOrd="0" presId="urn:microsoft.com/office/officeart/2005/8/layout/orgChart1"/>
    <dgm:cxn modelId="{43D3FDB2-3AA1-45EF-9611-FB06F29B232F}" type="presParOf" srcId="{6CD0F3A8-BACA-41D9-9436-545F73681EC6}" destId="{D7E3AC7A-0690-4A02-AE18-AFB605341A90}" srcOrd="0" destOrd="0" presId="urn:microsoft.com/office/officeart/2005/8/layout/orgChart1"/>
    <dgm:cxn modelId="{F4BF6C77-0447-431A-ABF5-EE24C3FFFDFA}" type="presParOf" srcId="{6CD0F3A8-BACA-41D9-9436-545F73681EC6}" destId="{BA8E5B94-EAC7-4470-9E47-7E52B3441115}" srcOrd="1" destOrd="0" presId="urn:microsoft.com/office/officeart/2005/8/layout/orgChart1"/>
    <dgm:cxn modelId="{C51D18C3-A90D-4377-AE63-01BA870D0532}" type="presParOf" srcId="{2A95D82F-779A-4A38-A7E9-46ACC9032A90}" destId="{C9BA834C-E51D-4860-8E3B-C43A6DAC125B}" srcOrd="1" destOrd="0" presId="urn:microsoft.com/office/officeart/2005/8/layout/orgChart1"/>
    <dgm:cxn modelId="{A38AB26E-97E5-4EFC-97D0-2A3E9C4D484D}" type="presParOf" srcId="{2A95D82F-779A-4A38-A7E9-46ACC9032A90}" destId="{F475D8F8-B26D-4BC6-BCB1-EABF60F1C176}" srcOrd="2" destOrd="0" presId="urn:microsoft.com/office/officeart/2005/8/layout/orgChart1"/>
    <dgm:cxn modelId="{B938AF22-3802-444E-B5B7-21E2AF07DF75}" type="presParOf" srcId="{C8F69FE1-9F1C-4385-9951-E0315CE87722}" destId="{B2EF5B12-E494-4490-9B47-648BDB1C19B2}" srcOrd="4" destOrd="0" presId="urn:microsoft.com/office/officeart/2005/8/layout/orgChart1"/>
    <dgm:cxn modelId="{5A2425FC-D542-401F-A300-6B6A393CDD37}" type="presParOf" srcId="{C8F69FE1-9F1C-4385-9951-E0315CE87722}" destId="{1248C0AC-FF01-427F-9A91-59162771C8CC}" srcOrd="5" destOrd="0" presId="urn:microsoft.com/office/officeart/2005/8/layout/orgChart1"/>
    <dgm:cxn modelId="{0105708B-8956-436C-BEA5-E9BF6F8ABDF8}" type="presParOf" srcId="{1248C0AC-FF01-427F-9A91-59162771C8CC}" destId="{B879EF21-660E-4EA5-8521-F61F8430655E}" srcOrd="0" destOrd="0" presId="urn:microsoft.com/office/officeart/2005/8/layout/orgChart1"/>
    <dgm:cxn modelId="{0DB9C235-4268-4212-B06A-46F70B8D8982}" type="presParOf" srcId="{B879EF21-660E-4EA5-8521-F61F8430655E}" destId="{7D0D2E23-4ED4-40E4-BCB3-1DC11BD9D346}" srcOrd="0" destOrd="0" presId="urn:microsoft.com/office/officeart/2005/8/layout/orgChart1"/>
    <dgm:cxn modelId="{62E9A299-4332-43AF-A237-96DEDE432FDA}" type="presParOf" srcId="{B879EF21-660E-4EA5-8521-F61F8430655E}" destId="{500DA64A-DB1B-43BC-9B64-ED6FE4D73FAE}" srcOrd="1" destOrd="0" presId="urn:microsoft.com/office/officeart/2005/8/layout/orgChart1"/>
    <dgm:cxn modelId="{2EF74B0B-B22D-4CA9-96E9-E7850AB81DAB}" type="presParOf" srcId="{1248C0AC-FF01-427F-9A91-59162771C8CC}" destId="{68D95277-699E-4E61-BB50-C61AD5C6B541}" srcOrd="1" destOrd="0" presId="urn:microsoft.com/office/officeart/2005/8/layout/orgChart1"/>
    <dgm:cxn modelId="{1A1052B3-B407-4F9E-A1F2-341B147D5030}" type="presParOf" srcId="{1248C0AC-FF01-427F-9A91-59162771C8CC}" destId="{B906766E-9586-4B44-ABD6-D04548E958F9}" srcOrd="2" destOrd="0" presId="urn:microsoft.com/office/officeart/2005/8/layout/orgChart1"/>
    <dgm:cxn modelId="{69601949-A59E-493F-90B7-39966E09896F}" type="presParOf" srcId="{1F98DACB-B784-4684-9428-E00D46D30ADF}" destId="{ECF64AE6-04FA-4D74-8CF9-B8FBFF690A7F}" srcOrd="2" destOrd="0" presId="urn:microsoft.com/office/officeart/2005/8/layout/orgChart1"/>
    <dgm:cxn modelId="{E280D481-0A3F-48F0-ADB2-7F5496DEBBEA}" type="presParOf" srcId="{AE21961E-AB03-4F2E-8F0A-188430AB79DC}" destId="{D73C4450-D151-42EF-9F0E-290B7854B629}" srcOrd="2" destOrd="0" presId="urn:microsoft.com/office/officeart/2005/8/layout/orgChart1"/>
    <dgm:cxn modelId="{EA43D363-D29A-4C83-96A8-CB807BCC8E60}" type="presParOf" srcId="{AE21961E-AB03-4F2E-8F0A-188430AB79DC}" destId="{73B6F3DE-B601-4103-8477-352EBE150922}" srcOrd="3" destOrd="0" presId="urn:microsoft.com/office/officeart/2005/8/layout/orgChart1"/>
    <dgm:cxn modelId="{9532D85A-A9C7-4D4C-B014-FEAD973ED43C}" type="presParOf" srcId="{73B6F3DE-B601-4103-8477-352EBE150922}" destId="{8C1173B3-4C56-438B-BA61-C5FA89FB6CAC}" srcOrd="0" destOrd="0" presId="urn:microsoft.com/office/officeart/2005/8/layout/orgChart1"/>
    <dgm:cxn modelId="{B8A67F0B-747E-41DE-AD3F-0DB1B339CB39}" type="presParOf" srcId="{8C1173B3-4C56-438B-BA61-C5FA89FB6CAC}" destId="{8C86916F-B1E1-46B4-8DDA-2FAF87E77708}" srcOrd="0" destOrd="0" presId="urn:microsoft.com/office/officeart/2005/8/layout/orgChart1"/>
    <dgm:cxn modelId="{767C8BB8-3F83-4E1B-98A8-4719BF18B19A}" type="presParOf" srcId="{8C1173B3-4C56-438B-BA61-C5FA89FB6CAC}" destId="{F1DD4543-7D94-4170-A8FA-046B14EE102C}" srcOrd="1" destOrd="0" presId="urn:microsoft.com/office/officeart/2005/8/layout/orgChart1"/>
    <dgm:cxn modelId="{381DC9B5-B4CF-480D-A38D-5CB953C5CDCE}" type="presParOf" srcId="{73B6F3DE-B601-4103-8477-352EBE150922}" destId="{8996A446-0F4F-43CA-96A3-CD023E01184E}" srcOrd="1" destOrd="0" presId="urn:microsoft.com/office/officeart/2005/8/layout/orgChart1"/>
    <dgm:cxn modelId="{A0A71E3D-5D07-4BE6-B309-A634194EF5AA}" type="presParOf" srcId="{8996A446-0F4F-43CA-96A3-CD023E01184E}" destId="{90BA9B1F-B0E6-45B9-A2BC-5CA139EC624E}" srcOrd="0" destOrd="0" presId="urn:microsoft.com/office/officeart/2005/8/layout/orgChart1"/>
    <dgm:cxn modelId="{3B06BB3A-EBC0-4AF9-A738-D8FC1E71D596}" type="presParOf" srcId="{8996A446-0F4F-43CA-96A3-CD023E01184E}" destId="{5DDB9A7D-1DB8-48E5-8EF0-B2E2AA700009}" srcOrd="1" destOrd="0" presId="urn:microsoft.com/office/officeart/2005/8/layout/orgChart1"/>
    <dgm:cxn modelId="{8E3812CC-1C06-4346-A40A-18742665BDCD}" type="presParOf" srcId="{5DDB9A7D-1DB8-48E5-8EF0-B2E2AA700009}" destId="{1FAD064F-0EE8-42FD-AA9E-CF021E93D054}" srcOrd="0" destOrd="0" presId="urn:microsoft.com/office/officeart/2005/8/layout/orgChart1"/>
    <dgm:cxn modelId="{344B14A2-EEB2-47D3-B630-843CE0358BAC}" type="presParOf" srcId="{1FAD064F-0EE8-42FD-AA9E-CF021E93D054}" destId="{8E508CD3-5A75-4F1C-9DE7-04ADE50C9C78}" srcOrd="0" destOrd="0" presId="urn:microsoft.com/office/officeart/2005/8/layout/orgChart1"/>
    <dgm:cxn modelId="{041AECA2-7639-4FBD-A378-426FF118CFF0}" type="presParOf" srcId="{1FAD064F-0EE8-42FD-AA9E-CF021E93D054}" destId="{C432029F-E385-4E20-9268-9457861C6706}" srcOrd="1" destOrd="0" presId="urn:microsoft.com/office/officeart/2005/8/layout/orgChart1"/>
    <dgm:cxn modelId="{D4FCA909-62D4-40F3-9242-371CBB030F24}" type="presParOf" srcId="{5DDB9A7D-1DB8-48E5-8EF0-B2E2AA700009}" destId="{93BB8699-C820-4900-B106-4B385E241CA9}" srcOrd="1" destOrd="0" presId="urn:microsoft.com/office/officeart/2005/8/layout/orgChart1"/>
    <dgm:cxn modelId="{B4228B41-2B9B-4AAB-B50C-9C3DF956EA5E}" type="presParOf" srcId="{5DDB9A7D-1DB8-48E5-8EF0-B2E2AA700009}" destId="{D490874A-3A49-4E17-9721-9E4AB7E6E4B7}" srcOrd="2" destOrd="0" presId="urn:microsoft.com/office/officeart/2005/8/layout/orgChart1"/>
    <dgm:cxn modelId="{3B40DECD-6438-4FEA-933D-4CED7C4AF3BB}" type="presParOf" srcId="{8996A446-0F4F-43CA-96A3-CD023E01184E}" destId="{538E9B20-E591-4F23-BFB0-83346E430C33}" srcOrd="2" destOrd="0" presId="urn:microsoft.com/office/officeart/2005/8/layout/orgChart1"/>
    <dgm:cxn modelId="{C459B6E7-4BBF-4B1A-8C35-C84FB1ACAF85}" type="presParOf" srcId="{8996A446-0F4F-43CA-96A3-CD023E01184E}" destId="{CAB86B4C-25B9-4492-9575-F669306A3D86}" srcOrd="3" destOrd="0" presId="urn:microsoft.com/office/officeart/2005/8/layout/orgChart1"/>
    <dgm:cxn modelId="{86D89C2F-ED2B-48D9-8ACE-8AF01887F7D7}" type="presParOf" srcId="{CAB86B4C-25B9-4492-9575-F669306A3D86}" destId="{FEC5F93D-CFC6-4161-B5E7-5C1A8ADA3C5D}" srcOrd="0" destOrd="0" presId="urn:microsoft.com/office/officeart/2005/8/layout/orgChart1"/>
    <dgm:cxn modelId="{14941FEA-6D00-4836-B7C9-16C590A126FA}" type="presParOf" srcId="{FEC5F93D-CFC6-4161-B5E7-5C1A8ADA3C5D}" destId="{ECDF482C-D836-4BEF-847F-B832D0CFECAB}" srcOrd="0" destOrd="0" presId="urn:microsoft.com/office/officeart/2005/8/layout/orgChart1"/>
    <dgm:cxn modelId="{E43C6E35-1BF9-46B5-A3C9-F379B2A74C0F}" type="presParOf" srcId="{FEC5F93D-CFC6-4161-B5E7-5C1A8ADA3C5D}" destId="{DF9DA1CF-7458-4029-B38B-83EA94139107}" srcOrd="1" destOrd="0" presId="urn:microsoft.com/office/officeart/2005/8/layout/orgChart1"/>
    <dgm:cxn modelId="{A20DFDF4-E57C-4873-B1B6-496591941E3C}" type="presParOf" srcId="{CAB86B4C-25B9-4492-9575-F669306A3D86}" destId="{1F7CA2A2-F28E-4960-8F99-908FE6791806}" srcOrd="1" destOrd="0" presId="urn:microsoft.com/office/officeart/2005/8/layout/orgChart1"/>
    <dgm:cxn modelId="{FF5177ED-41C4-4D87-BAC3-CD9A11A9278D}" type="presParOf" srcId="{CAB86B4C-25B9-4492-9575-F669306A3D86}" destId="{E2DC396E-1B3C-4E02-8AED-F2DB38B3540B}" srcOrd="2" destOrd="0" presId="urn:microsoft.com/office/officeart/2005/8/layout/orgChart1"/>
    <dgm:cxn modelId="{26116C04-352D-4BC7-94E2-2F86DD023AFC}" type="presParOf" srcId="{73B6F3DE-B601-4103-8477-352EBE150922}" destId="{B07DF303-CF9B-4CEA-8A2D-774CEA94C67F}" srcOrd="2" destOrd="0" presId="urn:microsoft.com/office/officeart/2005/8/layout/orgChart1"/>
    <dgm:cxn modelId="{C98C3C6D-7E9E-48CB-94B6-949B8F1F5618}" type="presParOf" srcId="{DC6B28B5-2793-45F0-8ABD-62C70F9564B0}" destId="{95AEEEA1-F85C-4D3B-BD2E-12007D2620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57CE06-E1CD-488F-BE45-8C900C46C8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E2EF27-F36D-40E0-B1C7-F45E03B6E24C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Most polyatomic ions are </a:t>
          </a:r>
          <a:r>
            <a:rPr lang="en-US" sz="2000" b="1" dirty="0" smtClean="0">
              <a:solidFill>
                <a:schemeClr val="tx1"/>
              </a:solidFill>
            </a:rPr>
            <a:t>oxyanions anions </a:t>
          </a:r>
          <a:r>
            <a:rPr lang="en-US" sz="2000" dirty="0" smtClean="0">
              <a:solidFill>
                <a:schemeClr val="tx1"/>
              </a:solidFill>
            </a:rPr>
            <a:t>containing oxygen and another element. </a:t>
          </a:r>
          <a:endParaRPr lang="en-US" sz="2000" dirty="0">
            <a:solidFill>
              <a:schemeClr val="tx1"/>
            </a:solidFill>
          </a:endParaRPr>
        </a:p>
      </dgm:t>
    </dgm:pt>
    <dgm:pt modelId="{0BDBBC81-C337-4032-98A5-E0D3A5A444C9}" type="parTrans" cxnId="{2D3D64D1-1B33-4C0A-92D6-5D92520F2292}">
      <dgm:prSet/>
      <dgm:spPr/>
      <dgm:t>
        <a:bodyPr/>
        <a:lstStyle/>
        <a:p>
          <a:endParaRPr lang="en-US"/>
        </a:p>
      </dgm:t>
    </dgm:pt>
    <dgm:pt modelId="{7822D21E-96E7-43A9-B512-FE1C609E144B}" type="sibTrans" cxnId="{2D3D64D1-1B33-4C0A-92D6-5D92520F2292}">
      <dgm:prSet/>
      <dgm:spPr/>
      <dgm:t>
        <a:bodyPr/>
        <a:lstStyle/>
        <a:p>
          <a:endParaRPr lang="en-US"/>
        </a:p>
      </dgm:t>
    </dgm:pt>
    <dgm:pt modelId="{F758184E-54BA-4E98-B2D6-2BAC4C501B04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1-If there are </a:t>
          </a:r>
          <a:r>
            <a:rPr lang="en-US" sz="2000" b="1" dirty="0" smtClean="0">
              <a:solidFill>
                <a:schemeClr val="tx1"/>
              </a:solidFill>
            </a:rPr>
            <a:t>two</a:t>
          </a:r>
          <a:r>
            <a:rPr lang="en-US" sz="2000" dirty="0" smtClean="0">
              <a:solidFill>
                <a:schemeClr val="tx1"/>
              </a:solidFill>
            </a:rPr>
            <a:t> ions in the series, </a:t>
          </a:r>
          <a:endParaRPr lang="en-US" sz="2000" dirty="0">
            <a:solidFill>
              <a:schemeClr val="tx1"/>
            </a:solidFill>
          </a:endParaRPr>
        </a:p>
      </dgm:t>
    </dgm:pt>
    <dgm:pt modelId="{B107B977-CFEE-4468-84C2-AFA64F9E661C}" type="parTrans" cxnId="{E8136282-7FA8-48EA-84F6-D2280CF97F55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67808AE0-AF25-4C29-BD94-99883CD1FEF3}" type="sibTrans" cxnId="{E8136282-7FA8-48EA-84F6-D2280CF97F55}">
      <dgm:prSet/>
      <dgm:spPr/>
      <dgm:t>
        <a:bodyPr/>
        <a:lstStyle/>
        <a:p>
          <a:endParaRPr lang="en-US"/>
        </a:p>
      </dgm:t>
    </dgm:pt>
    <dgm:pt modelId="{087E2802-F231-48E4-8BE9-CCA25AD45B8A}">
      <dgm:prSet custT="1"/>
      <dgm:spPr>
        <a:noFill/>
        <a:ln>
          <a:noFill/>
        </a:ln>
      </dgm:spPr>
      <dgm:t>
        <a:bodyPr/>
        <a:lstStyle/>
        <a:p>
          <a:pPr marL="0" indent="0" algn="ctr" rtl="0"/>
          <a:r>
            <a:rPr lang="en-US" sz="2000" dirty="0" smtClean="0">
              <a:solidFill>
                <a:schemeClr val="tx1"/>
              </a:solidFill>
            </a:rPr>
            <a:t>The one with </a:t>
          </a:r>
          <a:r>
            <a:rPr lang="en-US" sz="2000" b="1" dirty="0" smtClean="0">
              <a:solidFill>
                <a:schemeClr val="tx1"/>
              </a:solidFill>
            </a:rPr>
            <a:t>more</a:t>
          </a:r>
          <a:r>
            <a:rPr lang="en-US" sz="2000" dirty="0" smtClean="0">
              <a:solidFill>
                <a:schemeClr val="tx1"/>
              </a:solidFill>
            </a:rPr>
            <a:t> O</a:t>
          </a:r>
          <a:r>
            <a:rPr lang="en-US" sz="2000" baseline="-25000" dirty="0" smtClean="0">
              <a:solidFill>
                <a:schemeClr val="tx1"/>
              </a:solidFill>
            </a:rPr>
            <a:t>2</a:t>
          </a:r>
          <a:r>
            <a:rPr lang="en-US" sz="2000" dirty="0" smtClean="0">
              <a:solidFill>
                <a:schemeClr val="tx1"/>
              </a:solidFill>
            </a:rPr>
            <a:t> atoms has the ending -</a:t>
          </a:r>
          <a:r>
            <a:rPr lang="en-US" sz="2000" b="1" dirty="0" smtClean="0">
              <a:solidFill>
                <a:schemeClr val="accent1"/>
              </a:solidFill>
            </a:rPr>
            <a:t>ate</a:t>
          </a:r>
          <a:r>
            <a:rPr lang="en-US" sz="2000" dirty="0" smtClean="0">
              <a:solidFill>
                <a:schemeClr val="tx1"/>
              </a:solidFill>
            </a:rPr>
            <a:t>, </a:t>
          </a:r>
        </a:p>
        <a:p>
          <a:pPr algn="ctr" rtl="0"/>
          <a:r>
            <a:rPr lang="en-US" sz="2000" b="1" i="1" dirty="0" smtClean="0">
              <a:solidFill>
                <a:schemeClr val="tx1"/>
              </a:solidFill>
            </a:rPr>
            <a:t>e.g.  </a:t>
          </a:r>
          <a:r>
            <a:rPr lang="en-US" sz="2000" dirty="0" smtClean="0">
              <a:solidFill>
                <a:schemeClr val="tx1"/>
              </a:solidFill>
            </a:rPr>
            <a:t>NO</a:t>
          </a:r>
          <a:r>
            <a:rPr lang="en-US" sz="2000" baseline="30000" dirty="0" smtClean="0">
              <a:solidFill>
                <a:schemeClr val="tx1"/>
              </a:solidFill>
            </a:rPr>
            <a:t>3–  </a:t>
          </a: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</a:t>
          </a:r>
          <a:r>
            <a:rPr lang="en-US" sz="2000" dirty="0" smtClean="0">
              <a:solidFill>
                <a:schemeClr val="tx1"/>
              </a:solidFill>
            </a:rPr>
            <a:t> nitr</a:t>
          </a:r>
          <a:r>
            <a:rPr lang="en-US" sz="2000" dirty="0" smtClean="0">
              <a:solidFill>
                <a:schemeClr val="accent1"/>
              </a:solidFill>
            </a:rPr>
            <a:t>ate</a:t>
          </a:r>
          <a:r>
            <a:rPr lang="en-US" sz="2000" dirty="0" smtClean="0">
              <a:solidFill>
                <a:schemeClr val="tx1"/>
              </a:solidFill>
            </a:rPr>
            <a:t>	</a:t>
          </a:r>
        </a:p>
      </dgm:t>
    </dgm:pt>
    <dgm:pt modelId="{EA49B67A-C2DA-49D9-86D4-509012155A1A}" type="parTrans" cxnId="{4D51709F-8EEB-4806-B5EB-5FD6EDDD7B18}">
      <dgm:prSet/>
      <dgm:spPr/>
      <dgm:t>
        <a:bodyPr/>
        <a:lstStyle/>
        <a:p>
          <a:endParaRPr lang="en-US"/>
        </a:p>
      </dgm:t>
    </dgm:pt>
    <dgm:pt modelId="{0B8AEF45-2120-4BFE-948E-A5D08BAEA8CD}" type="sibTrans" cxnId="{4D51709F-8EEB-4806-B5EB-5FD6EDDD7B18}">
      <dgm:prSet/>
      <dgm:spPr/>
      <dgm:t>
        <a:bodyPr/>
        <a:lstStyle/>
        <a:p>
          <a:endParaRPr lang="en-US"/>
        </a:p>
      </dgm:t>
    </dgm:pt>
    <dgm:pt modelId="{4D242AF5-7040-44C0-86C3-7D663C99363E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2- If there are more than two ions in the series</a:t>
          </a:r>
          <a:endParaRPr lang="en-US" sz="2000" dirty="0">
            <a:solidFill>
              <a:schemeClr val="tx1"/>
            </a:solidFill>
          </a:endParaRPr>
        </a:p>
      </dgm:t>
    </dgm:pt>
    <dgm:pt modelId="{52EAF641-F79E-484E-AA78-20BCFA37FF68}" type="parTrans" cxnId="{6F45CA1D-E26B-4E4F-A914-2543812BE845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4ED1DC07-CB48-4454-B81C-0302E084E6E8}" type="sibTrans" cxnId="{6F45CA1D-E26B-4E4F-A914-2543812BE845}">
      <dgm:prSet/>
      <dgm:spPr/>
      <dgm:t>
        <a:bodyPr/>
        <a:lstStyle/>
        <a:p>
          <a:endParaRPr lang="en-US"/>
        </a:p>
      </dgm:t>
    </dgm:pt>
    <dgm:pt modelId="{44CA62B4-F2A5-41FF-9C5D-498ECF84A240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The one with </a:t>
          </a:r>
          <a:r>
            <a:rPr lang="en-US" sz="2000" b="1" dirty="0" smtClean="0">
              <a:solidFill>
                <a:schemeClr val="tx1"/>
              </a:solidFill>
            </a:rPr>
            <a:t>fewer</a:t>
          </a:r>
          <a:r>
            <a:rPr lang="en-US" sz="2000" dirty="0" smtClean="0">
              <a:solidFill>
                <a:schemeClr val="tx1"/>
              </a:solidFill>
            </a:rPr>
            <a:t> has the ending </a:t>
          </a:r>
          <a:r>
            <a:rPr lang="en-US" sz="2000" b="1" dirty="0" smtClean="0">
              <a:solidFill>
                <a:schemeClr val="accent2"/>
              </a:solidFill>
            </a:rPr>
            <a:t>-</a:t>
          </a:r>
          <a:r>
            <a:rPr lang="en-US" sz="2000" b="1" dirty="0" err="1" smtClean="0">
              <a:solidFill>
                <a:schemeClr val="accent1"/>
              </a:solidFill>
            </a:rPr>
            <a:t>ite</a:t>
          </a:r>
          <a:r>
            <a:rPr lang="en-US" sz="2000" dirty="0" smtClean="0">
              <a:solidFill>
                <a:schemeClr val="tx1"/>
              </a:solidFill>
            </a:rPr>
            <a:t>.</a:t>
          </a:r>
        </a:p>
        <a:p>
          <a:pPr rtl="0"/>
          <a:r>
            <a:rPr lang="en-US" sz="2000" b="1" i="1" dirty="0" smtClean="0">
              <a:solidFill>
                <a:schemeClr val="tx1"/>
              </a:solidFill>
            </a:rPr>
            <a:t>e.g. </a:t>
          </a:r>
          <a:r>
            <a:rPr lang="en-US" sz="2000" dirty="0" smtClean="0">
              <a:solidFill>
                <a:schemeClr val="tx1"/>
              </a:solidFill>
            </a:rPr>
            <a:t>NO</a:t>
          </a:r>
          <a:r>
            <a:rPr lang="en-US" sz="2000" baseline="30000" dirty="0" smtClean="0">
              <a:solidFill>
                <a:schemeClr val="tx1"/>
              </a:solidFill>
            </a:rPr>
            <a:t>2–  </a:t>
          </a: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</a:t>
          </a:r>
          <a:r>
            <a:rPr lang="en-US" sz="2000" dirty="0" smtClean="0">
              <a:solidFill>
                <a:schemeClr val="tx1"/>
              </a:solidFill>
            </a:rPr>
            <a:t> nitr</a:t>
          </a:r>
          <a:r>
            <a:rPr lang="en-US" sz="2000" dirty="0" smtClean="0">
              <a:solidFill>
                <a:schemeClr val="accent1"/>
              </a:solidFill>
            </a:rPr>
            <a:t>ite</a:t>
          </a:r>
          <a:r>
            <a:rPr lang="en-US" sz="2000" dirty="0" smtClean="0">
              <a:solidFill>
                <a:schemeClr val="tx1"/>
              </a:solidFill>
            </a:rPr>
            <a:t>	</a:t>
          </a:r>
        </a:p>
      </dgm:t>
    </dgm:pt>
    <dgm:pt modelId="{ABCD5D11-F42E-4E30-8C22-6C42A45AA46D}" type="parTrans" cxnId="{4B410805-3234-4A94-A998-C7D500F3CACA}">
      <dgm:prSet/>
      <dgm:spPr/>
      <dgm:t>
        <a:bodyPr/>
        <a:lstStyle/>
        <a:p>
          <a:endParaRPr lang="en-US"/>
        </a:p>
      </dgm:t>
    </dgm:pt>
    <dgm:pt modelId="{198A9EAF-0007-4244-B289-E38954829126}" type="sibTrans" cxnId="{4B410805-3234-4A94-A998-C7D500F3CACA}">
      <dgm:prSet/>
      <dgm:spPr/>
      <dgm:t>
        <a:bodyPr/>
        <a:lstStyle/>
        <a:p>
          <a:endParaRPr lang="en-US"/>
        </a:p>
      </dgm:t>
    </dgm:pt>
    <dgm:pt modelId="{6700D0E9-F982-4C29-A384-94AA00217570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000" i="0" dirty="0" smtClean="0">
              <a:solidFill>
                <a:schemeClr val="tx1"/>
              </a:solidFill>
            </a:rPr>
            <a:t>the prefixes </a:t>
          </a:r>
          <a:r>
            <a:rPr lang="en-US" sz="2000" b="1" i="0" dirty="0" smtClean="0">
              <a:solidFill>
                <a:schemeClr val="accent1"/>
              </a:solidFill>
            </a:rPr>
            <a:t>hypo</a:t>
          </a:r>
          <a:r>
            <a:rPr lang="en-US" sz="2000" b="1" i="0" dirty="0" smtClean="0">
              <a:solidFill>
                <a:schemeClr val="tx1"/>
              </a:solidFill>
            </a:rPr>
            <a:t>-</a:t>
          </a:r>
          <a:r>
            <a:rPr lang="en-US" sz="2000" i="0" dirty="0" smtClean="0">
              <a:solidFill>
                <a:schemeClr val="tx1"/>
              </a:solidFill>
            </a:rPr>
            <a:t>, meaning </a:t>
          </a:r>
          <a:r>
            <a:rPr lang="en-US" sz="2000" b="1" i="0" dirty="0" smtClean="0">
              <a:solidFill>
                <a:schemeClr val="tx1"/>
              </a:solidFill>
            </a:rPr>
            <a:t>less</a:t>
          </a:r>
          <a:r>
            <a:rPr lang="en-US" sz="2000" i="0" dirty="0" smtClean="0">
              <a:solidFill>
                <a:schemeClr val="tx1"/>
              </a:solidFill>
            </a:rPr>
            <a:t> than,</a:t>
          </a:r>
        </a:p>
      </dgm:t>
    </dgm:pt>
    <dgm:pt modelId="{55C15381-113C-45F0-A242-852AA88C47B4}" type="parTrans" cxnId="{BE8D7067-BBBD-4974-87A9-53F81BEC576C}">
      <dgm:prSet/>
      <dgm:spPr/>
      <dgm:t>
        <a:bodyPr/>
        <a:lstStyle/>
        <a:p>
          <a:endParaRPr lang="en-US"/>
        </a:p>
      </dgm:t>
    </dgm:pt>
    <dgm:pt modelId="{435A1C51-10EB-4F3B-A783-FF690CD8838B}" type="sibTrans" cxnId="{BE8D7067-BBBD-4974-87A9-53F81BEC576C}">
      <dgm:prSet/>
      <dgm:spPr/>
      <dgm:t>
        <a:bodyPr/>
        <a:lstStyle/>
        <a:p>
          <a:endParaRPr lang="en-US"/>
        </a:p>
      </dgm:t>
    </dgm:pt>
    <dgm:pt modelId="{D401171F-EBC7-4254-92C4-E3FF19BEDDE0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000" i="0" dirty="0" smtClean="0">
              <a:solidFill>
                <a:schemeClr val="tx1"/>
              </a:solidFill>
            </a:rPr>
            <a:t> the prefixes </a:t>
          </a:r>
          <a:r>
            <a:rPr lang="en-US" sz="2000" b="1" i="0" dirty="0" smtClean="0">
              <a:solidFill>
                <a:schemeClr val="accent1"/>
              </a:solidFill>
            </a:rPr>
            <a:t>per</a:t>
          </a:r>
          <a:r>
            <a:rPr lang="en-US" sz="2000" i="0" dirty="0" smtClean="0">
              <a:solidFill>
                <a:schemeClr val="accent1"/>
              </a:solidFill>
            </a:rPr>
            <a:t>-</a:t>
          </a:r>
          <a:r>
            <a:rPr lang="en-US" sz="2000" i="0" dirty="0" smtClean="0">
              <a:solidFill>
                <a:schemeClr val="tx1"/>
              </a:solidFill>
            </a:rPr>
            <a:t>, meaning </a:t>
          </a:r>
          <a:r>
            <a:rPr lang="en-US" sz="2000" b="1" i="0" dirty="0" smtClean="0">
              <a:solidFill>
                <a:schemeClr val="tx1"/>
              </a:solidFill>
            </a:rPr>
            <a:t>more</a:t>
          </a:r>
          <a:r>
            <a:rPr lang="en-US" sz="2000" i="0" dirty="0" smtClean="0">
              <a:solidFill>
                <a:schemeClr val="tx1"/>
              </a:solidFill>
            </a:rPr>
            <a:t> than, </a:t>
          </a:r>
          <a:endParaRPr lang="en-US" sz="2000" i="0" dirty="0">
            <a:solidFill>
              <a:schemeClr val="tx1"/>
            </a:solidFill>
          </a:endParaRPr>
        </a:p>
      </dgm:t>
    </dgm:pt>
    <dgm:pt modelId="{91A49E50-D0E8-4533-83C9-77470C11D3AA}" type="parTrans" cxnId="{E790BA18-7DF2-4A06-8C86-945456C44B9E}">
      <dgm:prSet/>
      <dgm:spPr/>
      <dgm:t>
        <a:bodyPr/>
        <a:lstStyle/>
        <a:p>
          <a:endParaRPr lang="en-US"/>
        </a:p>
      </dgm:t>
    </dgm:pt>
    <dgm:pt modelId="{28516E84-019E-469D-94A7-16105DF5B07B}" type="sibTrans" cxnId="{E790BA18-7DF2-4A06-8C86-945456C44B9E}">
      <dgm:prSet/>
      <dgm:spPr/>
      <dgm:t>
        <a:bodyPr/>
        <a:lstStyle/>
        <a:p>
          <a:endParaRPr lang="en-US"/>
        </a:p>
      </dgm:t>
    </dgm:pt>
    <dgm:pt modelId="{02DFF98B-1989-470D-A4D6-7938CF4FC587}" type="pres">
      <dgm:prSet presAssocID="{0957CE06-E1CD-488F-BE45-8C900C46C8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171AD9-4613-40F7-993C-D875136922FC}" type="pres">
      <dgm:prSet presAssocID="{1CE2EF27-F36D-40E0-B1C7-F45E03B6E24C}" presName="hierRoot1" presStyleCnt="0">
        <dgm:presLayoutVars>
          <dgm:hierBranch val="init"/>
        </dgm:presLayoutVars>
      </dgm:prSet>
      <dgm:spPr/>
    </dgm:pt>
    <dgm:pt modelId="{689D9F9F-945B-4F5E-B49A-6CA998243B41}" type="pres">
      <dgm:prSet presAssocID="{1CE2EF27-F36D-40E0-B1C7-F45E03B6E24C}" presName="rootComposite1" presStyleCnt="0"/>
      <dgm:spPr/>
    </dgm:pt>
    <dgm:pt modelId="{DDDCF1B9-0B5A-4290-9249-BDAD0C0F1142}" type="pres">
      <dgm:prSet presAssocID="{1CE2EF27-F36D-40E0-B1C7-F45E03B6E24C}" presName="rootText1" presStyleLbl="node0" presStyleIdx="0" presStyleCnt="1" custScaleX="4229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5BF594-8BFB-4988-906D-61CF984EFBAA}" type="pres">
      <dgm:prSet presAssocID="{1CE2EF27-F36D-40E0-B1C7-F45E03B6E24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6FBB926-4F67-4626-9B68-B54DCFFAF452}" type="pres">
      <dgm:prSet presAssocID="{1CE2EF27-F36D-40E0-B1C7-F45E03B6E24C}" presName="hierChild2" presStyleCnt="0"/>
      <dgm:spPr/>
    </dgm:pt>
    <dgm:pt modelId="{1766AC33-5838-4801-9987-948C515DBBBA}" type="pres">
      <dgm:prSet presAssocID="{B107B977-CFEE-4468-84C2-AFA64F9E661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7A7AB18A-D354-41FE-9F61-904EB82F2B3A}" type="pres">
      <dgm:prSet presAssocID="{F758184E-54BA-4E98-B2D6-2BAC4C501B04}" presName="hierRoot2" presStyleCnt="0">
        <dgm:presLayoutVars>
          <dgm:hierBranch val="r"/>
        </dgm:presLayoutVars>
      </dgm:prSet>
      <dgm:spPr/>
    </dgm:pt>
    <dgm:pt modelId="{8285A64B-AEE9-4693-86AA-E5DB9654BD83}" type="pres">
      <dgm:prSet presAssocID="{F758184E-54BA-4E98-B2D6-2BAC4C501B04}" presName="rootComposite" presStyleCnt="0"/>
      <dgm:spPr/>
    </dgm:pt>
    <dgm:pt modelId="{47A63826-9BE3-4A67-8F5D-0D82307A470E}" type="pres">
      <dgm:prSet presAssocID="{F758184E-54BA-4E98-B2D6-2BAC4C501B04}" presName="rootText" presStyleLbl="node2" presStyleIdx="0" presStyleCnt="2" custLinFactNeighborX="-85875" custLinFactNeighborY="-10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6ACEA-41A7-4F57-9148-FCADA43964C4}" type="pres">
      <dgm:prSet presAssocID="{F758184E-54BA-4E98-B2D6-2BAC4C501B04}" presName="rootConnector" presStyleLbl="node2" presStyleIdx="0" presStyleCnt="2"/>
      <dgm:spPr/>
      <dgm:t>
        <a:bodyPr/>
        <a:lstStyle/>
        <a:p>
          <a:endParaRPr lang="en-US"/>
        </a:p>
      </dgm:t>
    </dgm:pt>
    <dgm:pt modelId="{231F97A6-2ABC-4892-9FA5-8CA282ACA70F}" type="pres">
      <dgm:prSet presAssocID="{F758184E-54BA-4E98-B2D6-2BAC4C501B04}" presName="hierChild4" presStyleCnt="0"/>
      <dgm:spPr/>
    </dgm:pt>
    <dgm:pt modelId="{C8DF8852-9812-4A84-8B0F-736C5D04165D}" type="pres">
      <dgm:prSet presAssocID="{EA49B67A-C2DA-49D9-86D4-509012155A1A}" presName="Name50" presStyleLbl="parChTrans1D3" presStyleIdx="0" presStyleCnt="4"/>
      <dgm:spPr/>
      <dgm:t>
        <a:bodyPr/>
        <a:lstStyle/>
        <a:p>
          <a:endParaRPr lang="en-US"/>
        </a:p>
      </dgm:t>
    </dgm:pt>
    <dgm:pt modelId="{9142B551-EFFD-41AD-8A97-4B33FE5324A0}" type="pres">
      <dgm:prSet presAssocID="{087E2802-F231-48E4-8BE9-CCA25AD45B8A}" presName="hierRoot2" presStyleCnt="0">
        <dgm:presLayoutVars>
          <dgm:hierBranch val="hang"/>
        </dgm:presLayoutVars>
      </dgm:prSet>
      <dgm:spPr/>
    </dgm:pt>
    <dgm:pt modelId="{0DA040B7-6B9D-41F8-BC61-3989481C4F67}" type="pres">
      <dgm:prSet presAssocID="{087E2802-F231-48E4-8BE9-CCA25AD45B8A}" presName="rootComposite" presStyleCnt="0"/>
      <dgm:spPr/>
    </dgm:pt>
    <dgm:pt modelId="{71B74889-017F-47F9-9ADE-E37787FD0BA4}" type="pres">
      <dgm:prSet presAssocID="{087E2802-F231-48E4-8BE9-CCA25AD45B8A}" presName="rootText" presStyleLbl="node3" presStyleIdx="0" presStyleCnt="4" custScaleX="130579" custLinFactNeighborX="-84801" custLinFactNeighborY="-10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B8FF27-D621-4E28-8AA0-E837E1E7CFD1}" type="pres">
      <dgm:prSet presAssocID="{087E2802-F231-48E4-8BE9-CCA25AD45B8A}" presName="rootConnector" presStyleLbl="node3" presStyleIdx="0" presStyleCnt="4"/>
      <dgm:spPr/>
      <dgm:t>
        <a:bodyPr/>
        <a:lstStyle/>
        <a:p>
          <a:endParaRPr lang="en-US"/>
        </a:p>
      </dgm:t>
    </dgm:pt>
    <dgm:pt modelId="{0B728D0E-4F54-465A-8287-576557CDFBAB}" type="pres">
      <dgm:prSet presAssocID="{087E2802-F231-48E4-8BE9-CCA25AD45B8A}" presName="hierChild4" presStyleCnt="0"/>
      <dgm:spPr/>
    </dgm:pt>
    <dgm:pt modelId="{C79035F8-9A51-4F0A-9215-3A6076588DDC}" type="pres">
      <dgm:prSet presAssocID="{087E2802-F231-48E4-8BE9-CCA25AD45B8A}" presName="hierChild5" presStyleCnt="0"/>
      <dgm:spPr/>
    </dgm:pt>
    <dgm:pt modelId="{E43F1792-BE84-4CD5-9B19-7F314783F830}" type="pres">
      <dgm:prSet presAssocID="{ABCD5D11-F42E-4E30-8C22-6C42A45AA46D}" presName="Name50" presStyleLbl="parChTrans1D3" presStyleIdx="1" presStyleCnt="4"/>
      <dgm:spPr/>
      <dgm:t>
        <a:bodyPr/>
        <a:lstStyle/>
        <a:p>
          <a:endParaRPr lang="en-US"/>
        </a:p>
      </dgm:t>
    </dgm:pt>
    <dgm:pt modelId="{41CD242E-8185-4A4B-8E6D-9C827A75FCC9}" type="pres">
      <dgm:prSet presAssocID="{44CA62B4-F2A5-41FF-9C5D-498ECF84A240}" presName="hierRoot2" presStyleCnt="0">
        <dgm:presLayoutVars>
          <dgm:hierBranch val="init"/>
        </dgm:presLayoutVars>
      </dgm:prSet>
      <dgm:spPr/>
    </dgm:pt>
    <dgm:pt modelId="{6D9A2261-7CA8-458B-9FD7-638B649D44B3}" type="pres">
      <dgm:prSet presAssocID="{44CA62B4-F2A5-41FF-9C5D-498ECF84A240}" presName="rootComposite" presStyleCnt="0"/>
      <dgm:spPr/>
    </dgm:pt>
    <dgm:pt modelId="{C6628DC8-0E56-499E-B027-01E590B19D33}" type="pres">
      <dgm:prSet presAssocID="{44CA62B4-F2A5-41FF-9C5D-498ECF84A240}" presName="rootText" presStyleLbl="node3" presStyleIdx="1" presStyleCnt="4" custLinFactNeighborX="-85338" custLinFactNeighborY="-81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27E0A4-96B0-4634-AB9E-FE698BDDDBF9}" type="pres">
      <dgm:prSet presAssocID="{44CA62B4-F2A5-41FF-9C5D-498ECF84A240}" presName="rootConnector" presStyleLbl="node3" presStyleIdx="1" presStyleCnt="4"/>
      <dgm:spPr/>
      <dgm:t>
        <a:bodyPr/>
        <a:lstStyle/>
        <a:p>
          <a:endParaRPr lang="en-US"/>
        </a:p>
      </dgm:t>
    </dgm:pt>
    <dgm:pt modelId="{7B64EDCF-895C-4E95-A0F8-0209AAA42EBF}" type="pres">
      <dgm:prSet presAssocID="{44CA62B4-F2A5-41FF-9C5D-498ECF84A240}" presName="hierChild4" presStyleCnt="0"/>
      <dgm:spPr/>
    </dgm:pt>
    <dgm:pt modelId="{1048DB36-4BD7-4609-ACC7-9F71873617A2}" type="pres">
      <dgm:prSet presAssocID="{44CA62B4-F2A5-41FF-9C5D-498ECF84A240}" presName="hierChild5" presStyleCnt="0"/>
      <dgm:spPr/>
    </dgm:pt>
    <dgm:pt modelId="{331EED0A-D900-42DE-8857-7363C7170E24}" type="pres">
      <dgm:prSet presAssocID="{F758184E-54BA-4E98-B2D6-2BAC4C501B04}" presName="hierChild5" presStyleCnt="0"/>
      <dgm:spPr/>
    </dgm:pt>
    <dgm:pt modelId="{E447CC03-8903-4D06-9CDD-24E9FE5E18C3}" type="pres">
      <dgm:prSet presAssocID="{52EAF641-F79E-484E-AA78-20BCFA37FF6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93E12DA-451F-433D-9E43-B76BF7337DC8}" type="pres">
      <dgm:prSet presAssocID="{4D242AF5-7040-44C0-86C3-7D663C99363E}" presName="hierRoot2" presStyleCnt="0">
        <dgm:presLayoutVars>
          <dgm:hierBranch val="init"/>
        </dgm:presLayoutVars>
      </dgm:prSet>
      <dgm:spPr/>
    </dgm:pt>
    <dgm:pt modelId="{18347F4B-05FE-430E-871A-FB9C069E8A71}" type="pres">
      <dgm:prSet presAssocID="{4D242AF5-7040-44C0-86C3-7D663C99363E}" presName="rootComposite" presStyleCnt="0"/>
      <dgm:spPr/>
    </dgm:pt>
    <dgm:pt modelId="{6BFE4F78-65BE-4849-B22A-DB5A2417E037}" type="pres">
      <dgm:prSet presAssocID="{4D242AF5-7040-44C0-86C3-7D663C99363E}" presName="rootText" presStyleLbl="node2" presStyleIdx="1" presStyleCnt="2" custScaleX="118980" custLinFactNeighborX="11601" custLinFactNeighborY="-10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4997A7-5EB3-4137-AFEB-B299F57CAC4D}" type="pres">
      <dgm:prSet presAssocID="{4D242AF5-7040-44C0-86C3-7D663C99363E}" presName="rootConnector" presStyleLbl="node2" presStyleIdx="1" presStyleCnt="2"/>
      <dgm:spPr/>
      <dgm:t>
        <a:bodyPr/>
        <a:lstStyle/>
        <a:p>
          <a:endParaRPr lang="en-US"/>
        </a:p>
      </dgm:t>
    </dgm:pt>
    <dgm:pt modelId="{72B98014-5A3E-4ED4-A1AE-4AB5422E8241}" type="pres">
      <dgm:prSet presAssocID="{4D242AF5-7040-44C0-86C3-7D663C99363E}" presName="hierChild4" presStyleCnt="0"/>
      <dgm:spPr/>
    </dgm:pt>
    <dgm:pt modelId="{14BD9E72-5C7E-4321-BEC8-D9865A409D4B}" type="pres">
      <dgm:prSet presAssocID="{91A49E50-D0E8-4533-83C9-77470C11D3AA}" presName="Name37" presStyleLbl="parChTrans1D3" presStyleIdx="2" presStyleCnt="4"/>
      <dgm:spPr/>
      <dgm:t>
        <a:bodyPr/>
        <a:lstStyle/>
        <a:p>
          <a:endParaRPr lang="en-US"/>
        </a:p>
      </dgm:t>
    </dgm:pt>
    <dgm:pt modelId="{BEBD6AD5-20B7-4CAA-902F-70F7C9A52BBD}" type="pres">
      <dgm:prSet presAssocID="{D401171F-EBC7-4254-92C4-E3FF19BEDDE0}" presName="hierRoot2" presStyleCnt="0">
        <dgm:presLayoutVars>
          <dgm:hierBranch val="init"/>
        </dgm:presLayoutVars>
      </dgm:prSet>
      <dgm:spPr/>
    </dgm:pt>
    <dgm:pt modelId="{4D062DB5-D8CE-495C-9578-3C57C0459282}" type="pres">
      <dgm:prSet presAssocID="{D401171F-EBC7-4254-92C4-E3FF19BEDDE0}" presName="rootComposite" presStyleCnt="0"/>
      <dgm:spPr/>
    </dgm:pt>
    <dgm:pt modelId="{F2D69A10-E87C-4CEB-BAAF-F40AF512BAF1}" type="pres">
      <dgm:prSet presAssocID="{D401171F-EBC7-4254-92C4-E3FF19BEDDE0}" presName="rootText" presStyleLbl="node3" presStyleIdx="2" presStyleCnt="4" custLinFactNeighborX="11808" custLinFactNeighborY="-70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60B347-1237-4FF0-9945-7C599149BEB2}" type="pres">
      <dgm:prSet presAssocID="{D401171F-EBC7-4254-92C4-E3FF19BEDDE0}" presName="rootConnector" presStyleLbl="node3" presStyleIdx="2" presStyleCnt="4"/>
      <dgm:spPr/>
      <dgm:t>
        <a:bodyPr/>
        <a:lstStyle/>
        <a:p>
          <a:endParaRPr lang="en-US"/>
        </a:p>
      </dgm:t>
    </dgm:pt>
    <dgm:pt modelId="{3C1C58E9-D08B-48D5-9DBA-20DB1CA4EA9C}" type="pres">
      <dgm:prSet presAssocID="{D401171F-EBC7-4254-92C4-E3FF19BEDDE0}" presName="hierChild4" presStyleCnt="0"/>
      <dgm:spPr/>
    </dgm:pt>
    <dgm:pt modelId="{3F85E858-7953-44E1-A741-7DDFCE39D024}" type="pres">
      <dgm:prSet presAssocID="{D401171F-EBC7-4254-92C4-E3FF19BEDDE0}" presName="hierChild5" presStyleCnt="0"/>
      <dgm:spPr/>
    </dgm:pt>
    <dgm:pt modelId="{1E9D4199-E497-4E2E-A5DB-45210BB4FA06}" type="pres">
      <dgm:prSet presAssocID="{55C15381-113C-45F0-A242-852AA88C47B4}" presName="Name37" presStyleLbl="parChTrans1D3" presStyleIdx="3" presStyleCnt="4"/>
      <dgm:spPr/>
      <dgm:t>
        <a:bodyPr/>
        <a:lstStyle/>
        <a:p>
          <a:endParaRPr lang="en-US"/>
        </a:p>
      </dgm:t>
    </dgm:pt>
    <dgm:pt modelId="{FCE2DEEF-B1B0-449D-A0B4-DCA29FFD1FF6}" type="pres">
      <dgm:prSet presAssocID="{6700D0E9-F982-4C29-A384-94AA00217570}" presName="hierRoot2" presStyleCnt="0">
        <dgm:presLayoutVars>
          <dgm:hierBranch val="init"/>
        </dgm:presLayoutVars>
      </dgm:prSet>
      <dgm:spPr/>
    </dgm:pt>
    <dgm:pt modelId="{78C5AEE4-E7FC-4325-BF2E-5E0E51E81548}" type="pres">
      <dgm:prSet presAssocID="{6700D0E9-F982-4C29-A384-94AA00217570}" presName="rootComposite" presStyleCnt="0"/>
      <dgm:spPr/>
    </dgm:pt>
    <dgm:pt modelId="{4E680DA3-7989-458D-B64B-EF752D098A11}" type="pres">
      <dgm:prSet presAssocID="{6700D0E9-F982-4C29-A384-94AA00217570}" presName="rootText" presStyleLbl="node3" presStyleIdx="3" presStyleCnt="4" custLinFactNeighborX="19120" custLinFactNeighborY="10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28F6D8-6A17-4D78-8079-CD7D01A57600}" type="pres">
      <dgm:prSet presAssocID="{6700D0E9-F982-4C29-A384-94AA00217570}" presName="rootConnector" presStyleLbl="node3" presStyleIdx="3" presStyleCnt="4"/>
      <dgm:spPr/>
      <dgm:t>
        <a:bodyPr/>
        <a:lstStyle/>
        <a:p>
          <a:endParaRPr lang="en-US"/>
        </a:p>
      </dgm:t>
    </dgm:pt>
    <dgm:pt modelId="{8919E124-4A42-42EB-AC85-AA5B4CFBFB8B}" type="pres">
      <dgm:prSet presAssocID="{6700D0E9-F982-4C29-A384-94AA00217570}" presName="hierChild4" presStyleCnt="0"/>
      <dgm:spPr/>
    </dgm:pt>
    <dgm:pt modelId="{9B05E7E0-C67A-4128-9F64-F1902C18B501}" type="pres">
      <dgm:prSet presAssocID="{6700D0E9-F982-4C29-A384-94AA00217570}" presName="hierChild5" presStyleCnt="0"/>
      <dgm:spPr/>
    </dgm:pt>
    <dgm:pt modelId="{AC7D13CE-33A8-4756-9A14-BE9B6158988C}" type="pres">
      <dgm:prSet presAssocID="{4D242AF5-7040-44C0-86C3-7D663C99363E}" presName="hierChild5" presStyleCnt="0"/>
      <dgm:spPr/>
    </dgm:pt>
    <dgm:pt modelId="{236BC6C8-7DF3-4BCD-9669-1135A047B25F}" type="pres">
      <dgm:prSet presAssocID="{1CE2EF27-F36D-40E0-B1C7-F45E03B6E24C}" presName="hierChild3" presStyleCnt="0"/>
      <dgm:spPr/>
    </dgm:pt>
  </dgm:ptLst>
  <dgm:cxnLst>
    <dgm:cxn modelId="{FCFDD91F-8170-4611-8633-E9D23DBA5A0C}" type="presOf" srcId="{D401171F-EBC7-4254-92C4-E3FF19BEDDE0}" destId="{F2D69A10-E87C-4CEB-BAAF-F40AF512BAF1}" srcOrd="0" destOrd="0" presId="urn:microsoft.com/office/officeart/2005/8/layout/orgChart1"/>
    <dgm:cxn modelId="{E88615FC-F3A8-4B9F-BB42-07252FAC0F5A}" type="presOf" srcId="{087E2802-F231-48E4-8BE9-CCA25AD45B8A}" destId="{71B74889-017F-47F9-9ADE-E37787FD0BA4}" srcOrd="0" destOrd="0" presId="urn:microsoft.com/office/officeart/2005/8/layout/orgChart1"/>
    <dgm:cxn modelId="{121C3880-0217-46D5-BD58-CADBB30DCEE9}" type="presOf" srcId="{44CA62B4-F2A5-41FF-9C5D-498ECF84A240}" destId="{BF27E0A4-96B0-4634-AB9E-FE698BDDDBF9}" srcOrd="1" destOrd="0" presId="urn:microsoft.com/office/officeart/2005/8/layout/orgChart1"/>
    <dgm:cxn modelId="{6A59E4C8-2EE2-4E97-A6A7-E7324138C5E1}" type="presOf" srcId="{F758184E-54BA-4E98-B2D6-2BAC4C501B04}" destId="{47A63826-9BE3-4A67-8F5D-0D82307A470E}" srcOrd="0" destOrd="0" presId="urn:microsoft.com/office/officeart/2005/8/layout/orgChart1"/>
    <dgm:cxn modelId="{E790BA18-7DF2-4A06-8C86-945456C44B9E}" srcId="{4D242AF5-7040-44C0-86C3-7D663C99363E}" destId="{D401171F-EBC7-4254-92C4-E3FF19BEDDE0}" srcOrd="0" destOrd="0" parTransId="{91A49E50-D0E8-4533-83C9-77470C11D3AA}" sibTransId="{28516E84-019E-469D-94A7-16105DF5B07B}"/>
    <dgm:cxn modelId="{383453F9-211F-4BE5-ABCA-911D07825BC9}" type="presOf" srcId="{0957CE06-E1CD-488F-BE45-8C900C46C8F7}" destId="{02DFF98B-1989-470D-A4D6-7938CF4FC587}" srcOrd="0" destOrd="0" presId="urn:microsoft.com/office/officeart/2005/8/layout/orgChart1"/>
    <dgm:cxn modelId="{1FC4ACB6-DA71-4458-8082-55DF0ABCDC2D}" type="presOf" srcId="{6700D0E9-F982-4C29-A384-94AA00217570}" destId="{E328F6D8-6A17-4D78-8079-CD7D01A57600}" srcOrd="1" destOrd="0" presId="urn:microsoft.com/office/officeart/2005/8/layout/orgChart1"/>
    <dgm:cxn modelId="{2FC668C6-759A-4B0F-8CBC-9CEC398B8C42}" type="presOf" srcId="{1CE2EF27-F36D-40E0-B1C7-F45E03B6E24C}" destId="{DDDCF1B9-0B5A-4290-9249-BDAD0C0F1142}" srcOrd="0" destOrd="0" presId="urn:microsoft.com/office/officeart/2005/8/layout/orgChart1"/>
    <dgm:cxn modelId="{9F45BC3C-D53D-4F43-B9F0-FDCE0CFF57C5}" type="presOf" srcId="{F758184E-54BA-4E98-B2D6-2BAC4C501B04}" destId="{2FA6ACEA-41A7-4F57-9148-FCADA43964C4}" srcOrd="1" destOrd="0" presId="urn:microsoft.com/office/officeart/2005/8/layout/orgChart1"/>
    <dgm:cxn modelId="{E8136282-7FA8-48EA-84F6-D2280CF97F55}" srcId="{1CE2EF27-F36D-40E0-B1C7-F45E03B6E24C}" destId="{F758184E-54BA-4E98-B2D6-2BAC4C501B04}" srcOrd="0" destOrd="0" parTransId="{B107B977-CFEE-4468-84C2-AFA64F9E661C}" sibTransId="{67808AE0-AF25-4C29-BD94-99883CD1FEF3}"/>
    <dgm:cxn modelId="{2D3D64D1-1B33-4C0A-92D6-5D92520F2292}" srcId="{0957CE06-E1CD-488F-BE45-8C900C46C8F7}" destId="{1CE2EF27-F36D-40E0-B1C7-F45E03B6E24C}" srcOrd="0" destOrd="0" parTransId="{0BDBBC81-C337-4032-98A5-E0D3A5A444C9}" sibTransId="{7822D21E-96E7-43A9-B512-FE1C609E144B}"/>
    <dgm:cxn modelId="{32494EB9-7E53-41DF-AB1A-C6B737D16049}" type="presOf" srcId="{44CA62B4-F2A5-41FF-9C5D-498ECF84A240}" destId="{C6628DC8-0E56-499E-B027-01E590B19D33}" srcOrd="0" destOrd="0" presId="urn:microsoft.com/office/officeart/2005/8/layout/orgChart1"/>
    <dgm:cxn modelId="{B016B0F0-2C67-4A7F-B293-4A4FE5C8EA83}" type="presOf" srcId="{B107B977-CFEE-4468-84C2-AFA64F9E661C}" destId="{1766AC33-5838-4801-9987-948C515DBBBA}" srcOrd="0" destOrd="0" presId="urn:microsoft.com/office/officeart/2005/8/layout/orgChart1"/>
    <dgm:cxn modelId="{0A7CC11C-30C1-4F56-B978-694FFE88E7A9}" type="presOf" srcId="{4D242AF5-7040-44C0-86C3-7D663C99363E}" destId="{AB4997A7-5EB3-4137-AFEB-B299F57CAC4D}" srcOrd="1" destOrd="0" presId="urn:microsoft.com/office/officeart/2005/8/layout/orgChart1"/>
    <dgm:cxn modelId="{4D51709F-8EEB-4806-B5EB-5FD6EDDD7B18}" srcId="{F758184E-54BA-4E98-B2D6-2BAC4C501B04}" destId="{087E2802-F231-48E4-8BE9-CCA25AD45B8A}" srcOrd="0" destOrd="0" parTransId="{EA49B67A-C2DA-49D9-86D4-509012155A1A}" sibTransId="{0B8AEF45-2120-4BFE-948E-A5D08BAEA8CD}"/>
    <dgm:cxn modelId="{E58EB2A2-F2C3-4250-B5B1-C7F8529499A8}" type="presOf" srcId="{6700D0E9-F982-4C29-A384-94AA00217570}" destId="{4E680DA3-7989-458D-B64B-EF752D098A11}" srcOrd="0" destOrd="0" presId="urn:microsoft.com/office/officeart/2005/8/layout/orgChart1"/>
    <dgm:cxn modelId="{BE8D7067-BBBD-4974-87A9-53F81BEC576C}" srcId="{4D242AF5-7040-44C0-86C3-7D663C99363E}" destId="{6700D0E9-F982-4C29-A384-94AA00217570}" srcOrd="1" destOrd="0" parTransId="{55C15381-113C-45F0-A242-852AA88C47B4}" sibTransId="{435A1C51-10EB-4F3B-A783-FF690CD8838B}"/>
    <dgm:cxn modelId="{4B410805-3234-4A94-A998-C7D500F3CACA}" srcId="{F758184E-54BA-4E98-B2D6-2BAC4C501B04}" destId="{44CA62B4-F2A5-41FF-9C5D-498ECF84A240}" srcOrd="1" destOrd="0" parTransId="{ABCD5D11-F42E-4E30-8C22-6C42A45AA46D}" sibTransId="{198A9EAF-0007-4244-B289-E38954829126}"/>
    <dgm:cxn modelId="{AF9AD9B9-64AE-4BC1-8B57-355D93A9D497}" type="presOf" srcId="{55C15381-113C-45F0-A242-852AA88C47B4}" destId="{1E9D4199-E497-4E2E-A5DB-45210BB4FA06}" srcOrd="0" destOrd="0" presId="urn:microsoft.com/office/officeart/2005/8/layout/orgChart1"/>
    <dgm:cxn modelId="{67AE0B9F-ED69-4929-97F6-40A011CB459C}" type="presOf" srcId="{91A49E50-D0E8-4533-83C9-77470C11D3AA}" destId="{14BD9E72-5C7E-4321-BEC8-D9865A409D4B}" srcOrd="0" destOrd="0" presId="urn:microsoft.com/office/officeart/2005/8/layout/orgChart1"/>
    <dgm:cxn modelId="{6F45CA1D-E26B-4E4F-A914-2543812BE845}" srcId="{1CE2EF27-F36D-40E0-B1C7-F45E03B6E24C}" destId="{4D242AF5-7040-44C0-86C3-7D663C99363E}" srcOrd="1" destOrd="0" parTransId="{52EAF641-F79E-484E-AA78-20BCFA37FF68}" sibTransId="{4ED1DC07-CB48-4454-B81C-0302E084E6E8}"/>
    <dgm:cxn modelId="{ADC9D094-7172-406C-90C6-DBE9DD629EAB}" type="presOf" srcId="{ABCD5D11-F42E-4E30-8C22-6C42A45AA46D}" destId="{E43F1792-BE84-4CD5-9B19-7F314783F830}" srcOrd="0" destOrd="0" presId="urn:microsoft.com/office/officeart/2005/8/layout/orgChart1"/>
    <dgm:cxn modelId="{F0FA89CF-1386-4E40-9B08-3EEE5EE09C7D}" type="presOf" srcId="{4D242AF5-7040-44C0-86C3-7D663C99363E}" destId="{6BFE4F78-65BE-4849-B22A-DB5A2417E037}" srcOrd="0" destOrd="0" presId="urn:microsoft.com/office/officeart/2005/8/layout/orgChart1"/>
    <dgm:cxn modelId="{72658911-60E2-4351-8BF1-085B21F15C4F}" type="presOf" srcId="{EA49B67A-C2DA-49D9-86D4-509012155A1A}" destId="{C8DF8852-9812-4A84-8B0F-736C5D04165D}" srcOrd="0" destOrd="0" presId="urn:microsoft.com/office/officeart/2005/8/layout/orgChart1"/>
    <dgm:cxn modelId="{CEBE1EDE-5CA9-4FAD-AB4D-02F7AC449FCF}" type="presOf" srcId="{52EAF641-F79E-484E-AA78-20BCFA37FF68}" destId="{E447CC03-8903-4D06-9CDD-24E9FE5E18C3}" srcOrd="0" destOrd="0" presId="urn:microsoft.com/office/officeart/2005/8/layout/orgChart1"/>
    <dgm:cxn modelId="{FE8E1581-36CD-4B60-9E3D-5D107B87FB5E}" type="presOf" srcId="{D401171F-EBC7-4254-92C4-E3FF19BEDDE0}" destId="{7560B347-1237-4FF0-9945-7C599149BEB2}" srcOrd="1" destOrd="0" presId="urn:microsoft.com/office/officeart/2005/8/layout/orgChart1"/>
    <dgm:cxn modelId="{D0D9E2EC-ECA9-4AD2-8D8A-60121B5D2EC6}" type="presOf" srcId="{1CE2EF27-F36D-40E0-B1C7-F45E03B6E24C}" destId="{205BF594-8BFB-4988-906D-61CF984EFBAA}" srcOrd="1" destOrd="0" presId="urn:microsoft.com/office/officeart/2005/8/layout/orgChart1"/>
    <dgm:cxn modelId="{BEC3A737-CF4E-4790-801E-E853F6E074C2}" type="presOf" srcId="{087E2802-F231-48E4-8BE9-CCA25AD45B8A}" destId="{EEB8FF27-D621-4E28-8AA0-E837E1E7CFD1}" srcOrd="1" destOrd="0" presId="urn:microsoft.com/office/officeart/2005/8/layout/orgChart1"/>
    <dgm:cxn modelId="{CF73D1FF-67ED-449E-9A54-8B137A9DB38E}" type="presParOf" srcId="{02DFF98B-1989-470D-A4D6-7938CF4FC587}" destId="{3F171AD9-4613-40F7-993C-D875136922FC}" srcOrd="0" destOrd="0" presId="urn:microsoft.com/office/officeart/2005/8/layout/orgChart1"/>
    <dgm:cxn modelId="{3DAA2ECE-5B3A-48F9-8A3A-B9F4AF34B625}" type="presParOf" srcId="{3F171AD9-4613-40F7-993C-D875136922FC}" destId="{689D9F9F-945B-4F5E-B49A-6CA998243B41}" srcOrd="0" destOrd="0" presId="urn:microsoft.com/office/officeart/2005/8/layout/orgChart1"/>
    <dgm:cxn modelId="{4970B637-1384-4A9D-9F89-0CB4B9B652A8}" type="presParOf" srcId="{689D9F9F-945B-4F5E-B49A-6CA998243B41}" destId="{DDDCF1B9-0B5A-4290-9249-BDAD0C0F1142}" srcOrd="0" destOrd="0" presId="urn:microsoft.com/office/officeart/2005/8/layout/orgChart1"/>
    <dgm:cxn modelId="{689BE290-7E53-4105-A9A0-8D86B188EB84}" type="presParOf" srcId="{689D9F9F-945B-4F5E-B49A-6CA998243B41}" destId="{205BF594-8BFB-4988-906D-61CF984EFBAA}" srcOrd="1" destOrd="0" presId="urn:microsoft.com/office/officeart/2005/8/layout/orgChart1"/>
    <dgm:cxn modelId="{470466F3-C543-49E9-9F44-9A8A6AFEAE0E}" type="presParOf" srcId="{3F171AD9-4613-40F7-993C-D875136922FC}" destId="{16FBB926-4F67-4626-9B68-B54DCFFAF452}" srcOrd="1" destOrd="0" presId="urn:microsoft.com/office/officeart/2005/8/layout/orgChart1"/>
    <dgm:cxn modelId="{D3376948-1680-4AFB-98B4-F42A6B77FDA1}" type="presParOf" srcId="{16FBB926-4F67-4626-9B68-B54DCFFAF452}" destId="{1766AC33-5838-4801-9987-948C515DBBBA}" srcOrd="0" destOrd="0" presId="urn:microsoft.com/office/officeart/2005/8/layout/orgChart1"/>
    <dgm:cxn modelId="{B4ADEC7B-D70E-43E0-B699-1D86ABDF1C33}" type="presParOf" srcId="{16FBB926-4F67-4626-9B68-B54DCFFAF452}" destId="{7A7AB18A-D354-41FE-9F61-904EB82F2B3A}" srcOrd="1" destOrd="0" presId="urn:microsoft.com/office/officeart/2005/8/layout/orgChart1"/>
    <dgm:cxn modelId="{DFD95BF1-3DAF-4CD3-B8A9-09CD5E13F777}" type="presParOf" srcId="{7A7AB18A-D354-41FE-9F61-904EB82F2B3A}" destId="{8285A64B-AEE9-4693-86AA-E5DB9654BD83}" srcOrd="0" destOrd="0" presId="urn:microsoft.com/office/officeart/2005/8/layout/orgChart1"/>
    <dgm:cxn modelId="{DEDA164F-1AF5-4A88-94D9-8D3460426015}" type="presParOf" srcId="{8285A64B-AEE9-4693-86AA-E5DB9654BD83}" destId="{47A63826-9BE3-4A67-8F5D-0D82307A470E}" srcOrd="0" destOrd="0" presId="urn:microsoft.com/office/officeart/2005/8/layout/orgChart1"/>
    <dgm:cxn modelId="{6589014C-A511-4742-BD51-8C8B67D35334}" type="presParOf" srcId="{8285A64B-AEE9-4693-86AA-E5DB9654BD83}" destId="{2FA6ACEA-41A7-4F57-9148-FCADA43964C4}" srcOrd="1" destOrd="0" presId="urn:microsoft.com/office/officeart/2005/8/layout/orgChart1"/>
    <dgm:cxn modelId="{44B4199D-ED9C-4400-AEB9-728580986DAF}" type="presParOf" srcId="{7A7AB18A-D354-41FE-9F61-904EB82F2B3A}" destId="{231F97A6-2ABC-4892-9FA5-8CA282ACA70F}" srcOrd="1" destOrd="0" presId="urn:microsoft.com/office/officeart/2005/8/layout/orgChart1"/>
    <dgm:cxn modelId="{E736E71A-AF37-4837-B0DF-DA2A92667509}" type="presParOf" srcId="{231F97A6-2ABC-4892-9FA5-8CA282ACA70F}" destId="{C8DF8852-9812-4A84-8B0F-736C5D04165D}" srcOrd="0" destOrd="0" presId="urn:microsoft.com/office/officeart/2005/8/layout/orgChart1"/>
    <dgm:cxn modelId="{6348F83C-ED7C-4A61-9264-227D25967671}" type="presParOf" srcId="{231F97A6-2ABC-4892-9FA5-8CA282ACA70F}" destId="{9142B551-EFFD-41AD-8A97-4B33FE5324A0}" srcOrd="1" destOrd="0" presId="urn:microsoft.com/office/officeart/2005/8/layout/orgChart1"/>
    <dgm:cxn modelId="{69AD42C7-5B5C-425E-9522-7E2243F197A2}" type="presParOf" srcId="{9142B551-EFFD-41AD-8A97-4B33FE5324A0}" destId="{0DA040B7-6B9D-41F8-BC61-3989481C4F67}" srcOrd="0" destOrd="0" presId="urn:microsoft.com/office/officeart/2005/8/layout/orgChart1"/>
    <dgm:cxn modelId="{068BBA79-DDF8-4827-A3A2-DD2895D936A3}" type="presParOf" srcId="{0DA040B7-6B9D-41F8-BC61-3989481C4F67}" destId="{71B74889-017F-47F9-9ADE-E37787FD0BA4}" srcOrd="0" destOrd="0" presId="urn:microsoft.com/office/officeart/2005/8/layout/orgChart1"/>
    <dgm:cxn modelId="{C6B975BE-AD4A-4EC9-A4E7-5096C35C5AC9}" type="presParOf" srcId="{0DA040B7-6B9D-41F8-BC61-3989481C4F67}" destId="{EEB8FF27-D621-4E28-8AA0-E837E1E7CFD1}" srcOrd="1" destOrd="0" presId="urn:microsoft.com/office/officeart/2005/8/layout/orgChart1"/>
    <dgm:cxn modelId="{860CEB5D-FEB1-453D-8501-8A15C0A9051B}" type="presParOf" srcId="{9142B551-EFFD-41AD-8A97-4B33FE5324A0}" destId="{0B728D0E-4F54-465A-8287-576557CDFBAB}" srcOrd="1" destOrd="0" presId="urn:microsoft.com/office/officeart/2005/8/layout/orgChart1"/>
    <dgm:cxn modelId="{1FD903F7-8134-49F3-9463-DA4C32320AEF}" type="presParOf" srcId="{9142B551-EFFD-41AD-8A97-4B33FE5324A0}" destId="{C79035F8-9A51-4F0A-9215-3A6076588DDC}" srcOrd="2" destOrd="0" presId="urn:microsoft.com/office/officeart/2005/8/layout/orgChart1"/>
    <dgm:cxn modelId="{FC7EC752-5E40-4DDB-9987-DEC3E3E39644}" type="presParOf" srcId="{231F97A6-2ABC-4892-9FA5-8CA282ACA70F}" destId="{E43F1792-BE84-4CD5-9B19-7F314783F830}" srcOrd="2" destOrd="0" presId="urn:microsoft.com/office/officeart/2005/8/layout/orgChart1"/>
    <dgm:cxn modelId="{2DF31405-77E3-49F1-8858-6180164467A1}" type="presParOf" srcId="{231F97A6-2ABC-4892-9FA5-8CA282ACA70F}" destId="{41CD242E-8185-4A4B-8E6D-9C827A75FCC9}" srcOrd="3" destOrd="0" presId="urn:microsoft.com/office/officeart/2005/8/layout/orgChart1"/>
    <dgm:cxn modelId="{3991D43E-7EB0-46DC-A2D4-7FDB1FD132E0}" type="presParOf" srcId="{41CD242E-8185-4A4B-8E6D-9C827A75FCC9}" destId="{6D9A2261-7CA8-458B-9FD7-638B649D44B3}" srcOrd="0" destOrd="0" presId="urn:microsoft.com/office/officeart/2005/8/layout/orgChart1"/>
    <dgm:cxn modelId="{606872EA-C870-41F2-BDD6-3DD558BA7FA1}" type="presParOf" srcId="{6D9A2261-7CA8-458B-9FD7-638B649D44B3}" destId="{C6628DC8-0E56-499E-B027-01E590B19D33}" srcOrd="0" destOrd="0" presId="urn:microsoft.com/office/officeart/2005/8/layout/orgChart1"/>
    <dgm:cxn modelId="{5B970A98-8CAA-4080-BE53-193507854E79}" type="presParOf" srcId="{6D9A2261-7CA8-458B-9FD7-638B649D44B3}" destId="{BF27E0A4-96B0-4634-AB9E-FE698BDDDBF9}" srcOrd="1" destOrd="0" presId="urn:microsoft.com/office/officeart/2005/8/layout/orgChart1"/>
    <dgm:cxn modelId="{CF180D1C-CD56-43B7-8ED2-8242DA1C610D}" type="presParOf" srcId="{41CD242E-8185-4A4B-8E6D-9C827A75FCC9}" destId="{7B64EDCF-895C-4E95-A0F8-0209AAA42EBF}" srcOrd="1" destOrd="0" presId="urn:microsoft.com/office/officeart/2005/8/layout/orgChart1"/>
    <dgm:cxn modelId="{AA5FDD18-B416-47BA-ABD6-417FD912D205}" type="presParOf" srcId="{41CD242E-8185-4A4B-8E6D-9C827A75FCC9}" destId="{1048DB36-4BD7-4609-ACC7-9F71873617A2}" srcOrd="2" destOrd="0" presId="urn:microsoft.com/office/officeart/2005/8/layout/orgChart1"/>
    <dgm:cxn modelId="{5B7A2872-8E12-45C2-BEFC-C7B42FE5C87D}" type="presParOf" srcId="{7A7AB18A-D354-41FE-9F61-904EB82F2B3A}" destId="{331EED0A-D900-42DE-8857-7363C7170E24}" srcOrd="2" destOrd="0" presId="urn:microsoft.com/office/officeart/2005/8/layout/orgChart1"/>
    <dgm:cxn modelId="{49600D22-B453-4A06-9169-34F93ACB4C98}" type="presParOf" srcId="{16FBB926-4F67-4626-9B68-B54DCFFAF452}" destId="{E447CC03-8903-4D06-9CDD-24E9FE5E18C3}" srcOrd="2" destOrd="0" presId="urn:microsoft.com/office/officeart/2005/8/layout/orgChart1"/>
    <dgm:cxn modelId="{3DE40234-776E-41A7-A934-22D809B73E16}" type="presParOf" srcId="{16FBB926-4F67-4626-9B68-B54DCFFAF452}" destId="{893E12DA-451F-433D-9E43-B76BF7337DC8}" srcOrd="3" destOrd="0" presId="urn:microsoft.com/office/officeart/2005/8/layout/orgChart1"/>
    <dgm:cxn modelId="{559CA3FA-BB10-4C77-92E3-3C43EA7704BD}" type="presParOf" srcId="{893E12DA-451F-433D-9E43-B76BF7337DC8}" destId="{18347F4B-05FE-430E-871A-FB9C069E8A71}" srcOrd="0" destOrd="0" presId="urn:microsoft.com/office/officeart/2005/8/layout/orgChart1"/>
    <dgm:cxn modelId="{3D0178E1-E8E8-4E7A-949E-7C4F785413DB}" type="presParOf" srcId="{18347F4B-05FE-430E-871A-FB9C069E8A71}" destId="{6BFE4F78-65BE-4849-B22A-DB5A2417E037}" srcOrd="0" destOrd="0" presId="urn:microsoft.com/office/officeart/2005/8/layout/orgChart1"/>
    <dgm:cxn modelId="{E3CB456D-FCA3-4C37-950C-C8C22E4B3D46}" type="presParOf" srcId="{18347F4B-05FE-430E-871A-FB9C069E8A71}" destId="{AB4997A7-5EB3-4137-AFEB-B299F57CAC4D}" srcOrd="1" destOrd="0" presId="urn:microsoft.com/office/officeart/2005/8/layout/orgChart1"/>
    <dgm:cxn modelId="{FC1596DA-0E95-4B05-87E7-6ADCE8C734B4}" type="presParOf" srcId="{893E12DA-451F-433D-9E43-B76BF7337DC8}" destId="{72B98014-5A3E-4ED4-A1AE-4AB5422E8241}" srcOrd="1" destOrd="0" presId="urn:microsoft.com/office/officeart/2005/8/layout/orgChart1"/>
    <dgm:cxn modelId="{FED2EB38-D138-4A35-A0C9-27D827DC7048}" type="presParOf" srcId="{72B98014-5A3E-4ED4-A1AE-4AB5422E8241}" destId="{14BD9E72-5C7E-4321-BEC8-D9865A409D4B}" srcOrd="0" destOrd="0" presId="urn:microsoft.com/office/officeart/2005/8/layout/orgChart1"/>
    <dgm:cxn modelId="{E6FDC1E1-7477-4253-A54E-5BF71AFD5E4D}" type="presParOf" srcId="{72B98014-5A3E-4ED4-A1AE-4AB5422E8241}" destId="{BEBD6AD5-20B7-4CAA-902F-70F7C9A52BBD}" srcOrd="1" destOrd="0" presId="urn:microsoft.com/office/officeart/2005/8/layout/orgChart1"/>
    <dgm:cxn modelId="{A65763A7-BBFF-454E-88A0-F13F0A8722A3}" type="presParOf" srcId="{BEBD6AD5-20B7-4CAA-902F-70F7C9A52BBD}" destId="{4D062DB5-D8CE-495C-9578-3C57C0459282}" srcOrd="0" destOrd="0" presId="urn:microsoft.com/office/officeart/2005/8/layout/orgChart1"/>
    <dgm:cxn modelId="{228D20E5-29DA-4941-9199-2C8706EED171}" type="presParOf" srcId="{4D062DB5-D8CE-495C-9578-3C57C0459282}" destId="{F2D69A10-E87C-4CEB-BAAF-F40AF512BAF1}" srcOrd="0" destOrd="0" presId="urn:microsoft.com/office/officeart/2005/8/layout/orgChart1"/>
    <dgm:cxn modelId="{BF151833-4ACE-48B1-B2CE-957063B5CE23}" type="presParOf" srcId="{4D062DB5-D8CE-495C-9578-3C57C0459282}" destId="{7560B347-1237-4FF0-9945-7C599149BEB2}" srcOrd="1" destOrd="0" presId="urn:microsoft.com/office/officeart/2005/8/layout/orgChart1"/>
    <dgm:cxn modelId="{743306FB-FFB5-451C-9B96-0638CABA8CDC}" type="presParOf" srcId="{BEBD6AD5-20B7-4CAA-902F-70F7C9A52BBD}" destId="{3C1C58E9-D08B-48D5-9DBA-20DB1CA4EA9C}" srcOrd="1" destOrd="0" presId="urn:microsoft.com/office/officeart/2005/8/layout/orgChart1"/>
    <dgm:cxn modelId="{0520930A-F3FE-43C8-89BD-3290831012B4}" type="presParOf" srcId="{BEBD6AD5-20B7-4CAA-902F-70F7C9A52BBD}" destId="{3F85E858-7953-44E1-A741-7DDFCE39D024}" srcOrd="2" destOrd="0" presId="urn:microsoft.com/office/officeart/2005/8/layout/orgChart1"/>
    <dgm:cxn modelId="{A3FC685D-6F44-40D4-8D2B-9F531E78E391}" type="presParOf" srcId="{72B98014-5A3E-4ED4-A1AE-4AB5422E8241}" destId="{1E9D4199-E497-4E2E-A5DB-45210BB4FA06}" srcOrd="2" destOrd="0" presId="urn:microsoft.com/office/officeart/2005/8/layout/orgChart1"/>
    <dgm:cxn modelId="{FA990E48-4F02-438E-A5DA-171A6651E2EA}" type="presParOf" srcId="{72B98014-5A3E-4ED4-A1AE-4AB5422E8241}" destId="{FCE2DEEF-B1B0-449D-A0B4-DCA29FFD1FF6}" srcOrd="3" destOrd="0" presId="urn:microsoft.com/office/officeart/2005/8/layout/orgChart1"/>
    <dgm:cxn modelId="{B8680A54-4652-4867-B211-A1E2B61D0779}" type="presParOf" srcId="{FCE2DEEF-B1B0-449D-A0B4-DCA29FFD1FF6}" destId="{78C5AEE4-E7FC-4325-BF2E-5E0E51E81548}" srcOrd="0" destOrd="0" presId="urn:microsoft.com/office/officeart/2005/8/layout/orgChart1"/>
    <dgm:cxn modelId="{042BF641-8E1C-466C-AC2A-1D29131571D5}" type="presParOf" srcId="{78C5AEE4-E7FC-4325-BF2E-5E0E51E81548}" destId="{4E680DA3-7989-458D-B64B-EF752D098A11}" srcOrd="0" destOrd="0" presId="urn:microsoft.com/office/officeart/2005/8/layout/orgChart1"/>
    <dgm:cxn modelId="{42A01B68-7A28-4AD7-8449-B1FD76B81E82}" type="presParOf" srcId="{78C5AEE4-E7FC-4325-BF2E-5E0E51E81548}" destId="{E328F6D8-6A17-4D78-8079-CD7D01A57600}" srcOrd="1" destOrd="0" presId="urn:microsoft.com/office/officeart/2005/8/layout/orgChart1"/>
    <dgm:cxn modelId="{EFF68D17-2659-4A24-A7EB-E1CCB4D52137}" type="presParOf" srcId="{FCE2DEEF-B1B0-449D-A0B4-DCA29FFD1FF6}" destId="{8919E124-4A42-42EB-AC85-AA5B4CFBFB8B}" srcOrd="1" destOrd="0" presId="urn:microsoft.com/office/officeart/2005/8/layout/orgChart1"/>
    <dgm:cxn modelId="{5C72C252-4F13-4A98-B754-207613A5DAEA}" type="presParOf" srcId="{FCE2DEEF-B1B0-449D-A0B4-DCA29FFD1FF6}" destId="{9B05E7E0-C67A-4128-9F64-F1902C18B501}" srcOrd="2" destOrd="0" presId="urn:microsoft.com/office/officeart/2005/8/layout/orgChart1"/>
    <dgm:cxn modelId="{E7721628-5624-4EB4-8C59-0C3074B05DF8}" type="presParOf" srcId="{893E12DA-451F-433D-9E43-B76BF7337DC8}" destId="{AC7D13CE-33A8-4756-9A14-BE9B6158988C}" srcOrd="2" destOrd="0" presId="urn:microsoft.com/office/officeart/2005/8/layout/orgChart1"/>
    <dgm:cxn modelId="{DD28FF58-52E1-4B70-8CA8-AD8478CD5CD1}" type="presParOf" srcId="{3F171AD9-4613-40F7-993C-D875136922FC}" destId="{236BC6C8-7DF3-4BCD-9669-1135A047B2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E12BF-A737-4786-9EDA-C866FA01FF25}">
      <dsp:nvSpPr>
        <dsp:cNvPr id="0" name=""/>
        <dsp:cNvSpPr/>
      </dsp:nvSpPr>
      <dsp:spPr>
        <a:xfrm>
          <a:off x="5173936" y="1413285"/>
          <a:ext cx="3419869" cy="59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765"/>
              </a:lnTo>
              <a:lnTo>
                <a:pt x="3419869" y="296765"/>
              </a:lnTo>
              <a:lnTo>
                <a:pt x="3419869" y="593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18C8D-43E2-43AE-8157-1A3EF21885F4}">
      <dsp:nvSpPr>
        <dsp:cNvPr id="0" name=""/>
        <dsp:cNvSpPr/>
      </dsp:nvSpPr>
      <dsp:spPr>
        <a:xfrm>
          <a:off x="5128215" y="1413285"/>
          <a:ext cx="91440" cy="593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3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26D7B-D655-40F6-891C-A5C679DF4334}">
      <dsp:nvSpPr>
        <dsp:cNvPr id="0" name=""/>
        <dsp:cNvSpPr/>
      </dsp:nvSpPr>
      <dsp:spPr>
        <a:xfrm>
          <a:off x="1754066" y="1413285"/>
          <a:ext cx="3419869" cy="593531"/>
        </a:xfrm>
        <a:custGeom>
          <a:avLst/>
          <a:gdLst/>
          <a:ahLst/>
          <a:cxnLst/>
          <a:rect l="0" t="0" r="0" b="0"/>
          <a:pathLst>
            <a:path>
              <a:moveTo>
                <a:pt x="3419869" y="0"/>
              </a:moveTo>
              <a:lnTo>
                <a:pt x="3419869" y="296765"/>
              </a:lnTo>
              <a:lnTo>
                <a:pt x="0" y="296765"/>
              </a:lnTo>
              <a:lnTo>
                <a:pt x="0" y="593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54A29-1FD1-4C2A-9105-469370AE14AA}">
      <dsp:nvSpPr>
        <dsp:cNvPr id="0" name=""/>
        <dsp:cNvSpPr/>
      </dsp:nvSpPr>
      <dsp:spPr>
        <a:xfrm>
          <a:off x="3760766" y="116"/>
          <a:ext cx="2826338" cy="1413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B050"/>
              </a:solidFill>
            </a:rPr>
            <a:t>Types of Chemical Formulas</a:t>
          </a:r>
          <a:endParaRPr lang="en-US" sz="2200" b="1" kern="1200" dirty="0">
            <a:solidFill>
              <a:srgbClr val="00B050"/>
            </a:solidFill>
          </a:endParaRPr>
        </a:p>
      </dsp:txBody>
      <dsp:txXfrm>
        <a:off x="3760766" y="116"/>
        <a:ext cx="2826338" cy="1413169"/>
      </dsp:txXfrm>
    </dsp:sp>
    <dsp:sp modelId="{B2585F49-4F13-4675-B11F-A8FCDDC05750}">
      <dsp:nvSpPr>
        <dsp:cNvPr id="0" name=""/>
        <dsp:cNvSpPr/>
      </dsp:nvSpPr>
      <dsp:spPr>
        <a:xfrm>
          <a:off x="340897" y="2006816"/>
          <a:ext cx="2826338" cy="23878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1- Molecular formula  </a:t>
          </a:r>
          <a:r>
            <a:rPr lang="ar-SA" sz="2000" b="1" kern="1200" dirty="0" smtClean="0"/>
            <a:t>الصيغة الجزيئية)</a:t>
          </a:r>
          <a:r>
            <a:rPr lang="en-US" sz="2000" b="1" kern="1200" dirty="0" smtClean="0"/>
            <a:t> </a:t>
          </a:r>
          <a:r>
            <a:rPr lang="ar-SA" sz="2000" b="1" kern="1200" dirty="0" smtClean="0"/>
            <a:t>(</a:t>
          </a:r>
          <a:r>
            <a:rPr lang="en-US" sz="2000" b="1" kern="1200" dirty="0" smtClean="0"/>
            <a:t>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give the </a:t>
          </a:r>
          <a:r>
            <a:rPr lang="en-US" sz="2000" b="1" kern="1200" dirty="0" smtClean="0"/>
            <a:t>actual</a:t>
          </a:r>
          <a:r>
            <a:rPr lang="en-US" sz="2000" kern="1200" dirty="0" smtClean="0"/>
            <a:t> number of atoms of each element in compound.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e.g. </a:t>
          </a:r>
          <a:r>
            <a:rPr lang="en-US" sz="2000" b="1" kern="1200" dirty="0" smtClean="0">
              <a:solidFill>
                <a:schemeClr val="accent1"/>
              </a:solidFill>
            </a:rPr>
            <a:t>hydrogen peroxide </a:t>
          </a:r>
          <a:r>
            <a:rPr lang="en-US" sz="2000" kern="1200" dirty="0" smtClean="0">
              <a:solidFill>
                <a:schemeClr val="accent1"/>
              </a:solidFill>
            </a:rPr>
            <a:t>H</a:t>
          </a:r>
          <a:r>
            <a:rPr lang="en-US" sz="2000" kern="1200" baseline="-25000" dirty="0" smtClean="0">
              <a:solidFill>
                <a:schemeClr val="accent1"/>
              </a:solidFill>
            </a:rPr>
            <a:t>2</a:t>
          </a:r>
          <a:r>
            <a:rPr lang="en-US" sz="2000" kern="1200" dirty="0" smtClean="0">
              <a:solidFill>
                <a:schemeClr val="accent1"/>
              </a:solidFill>
            </a:rPr>
            <a:t>O</a:t>
          </a:r>
          <a:r>
            <a:rPr lang="en-US" sz="2000" kern="1200" baseline="-25000" dirty="0" smtClean="0">
              <a:solidFill>
                <a:schemeClr val="accent1"/>
              </a:solidFill>
            </a:rPr>
            <a:t>2</a:t>
          </a:r>
          <a:r>
            <a:rPr lang="en-US" sz="2000" kern="1200" dirty="0" smtClean="0">
              <a:solidFill>
                <a:schemeClr val="accent1"/>
              </a:solidFill>
            </a:rPr>
            <a:t> </a:t>
          </a:r>
          <a:endParaRPr lang="en-US" sz="2000" kern="1200" baseline="-25000" dirty="0" smtClean="0">
            <a:solidFill>
              <a:schemeClr val="accent1"/>
            </a:solidFill>
          </a:endParaRPr>
        </a:p>
      </dsp:txBody>
      <dsp:txXfrm>
        <a:off x="340897" y="2006816"/>
        <a:ext cx="2826338" cy="2387846"/>
      </dsp:txXfrm>
    </dsp:sp>
    <dsp:sp modelId="{F1F2D1C3-F1F8-492A-BD6E-BDB70C765A3F}">
      <dsp:nvSpPr>
        <dsp:cNvPr id="0" name=""/>
        <dsp:cNvSpPr/>
      </dsp:nvSpPr>
      <dsp:spPr>
        <a:xfrm>
          <a:off x="3760766" y="2006816"/>
          <a:ext cx="2826338" cy="2441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2- Empirical formula </a:t>
          </a:r>
          <a:r>
            <a:rPr lang="ar-SA" sz="2000" b="1" kern="1200" dirty="0" smtClean="0"/>
            <a:t>(الصيغة الأولية)</a:t>
          </a:r>
          <a:r>
            <a:rPr lang="en-US" sz="2000" b="1" kern="1200" dirty="0" smtClean="0"/>
            <a:t>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give the </a:t>
          </a:r>
          <a:r>
            <a:rPr lang="en-US" sz="2000" b="1" kern="1200" dirty="0" smtClean="0"/>
            <a:t>relative</a:t>
          </a:r>
          <a:r>
            <a:rPr lang="en-US" sz="2000" kern="1200" dirty="0" smtClean="0"/>
            <a:t> number of atoms of each element in compound.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e.g. </a:t>
          </a:r>
          <a:r>
            <a:rPr lang="en-US" sz="2000" b="1" kern="1200" dirty="0" smtClean="0">
              <a:solidFill>
                <a:schemeClr val="accent1"/>
              </a:solidFill>
            </a:rPr>
            <a:t>hydrogen peroxide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1"/>
              </a:solidFill>
            </a:rPr>
            <a:t>HO</a:t>
          </a:r>
          <a:endParaRPr lang="en-US" sz="2000" b="1" kern="1200" dirty="0">
            <a:solidFill>
              <a:schemeClr val="accent1"/>
            </a:solidFill>
          </a:endParaRPr>
        </a:p>
      </dsp:txBody>
      <dsp:txXfrm>
        <a:off x="3760766" y="2006816"/>
        <a:ext cx="2826338" cy="2441786"/>
      </dsp:txXfrm>
    </dsp:sp>
    <dsp:sp modelId="{C3882E2B-06B0-4BF5-9C71-BB2A8A8CF9AE}">
      <dsp:nvSpPr>
        <dsp:cNvPr id="0" name=""/>
        <dsp:cNvSpPr/>
      </dsp:nvSpPr>
      <dsp:spPr>
        <a:xfrm>
          <a:off x="7180636" y="2006816"/>
          <a:ext cx="2826338" cy="2330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3- Structural formal   </a:t>
          </a:r>
          <a:r>
            <a:rPr lang="ar-SA" sz="2000" b="1" kern="1200" dirty="0" smtClean="0"/>
            <a:t>(الصيغة البنائية)</a:t>
          </a:r>
          <a:r>
            <a:rPr lang="en-US" sz="2000" b="1" kern="1200" dirty="0" smtClean="0"/>
            <a:t>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 </a:t>
          </a:r>
          <a:r>
            <a:rPr lang="en-US" sz="2000" b="1" kern="1200" dirty="0" smtClean="0"/>
            <a:t>lines</a:t>
          </a:r>
          <a:r>
            <a:rPr lang="en-US" sz="2000" kern="1200" dirty="0" smtClean="0"/>
            <a:t> to represent covalent bonds.</a:t>
          </a:r>
          <a:endParaRPr lang="en-US" sz="2000" b="1" kern="1200" dirty="0" smtClean="0">
            <a:solidFill>
              <a:srgbClr val="00B050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e.g. </a:t>
          </a:r>
          <a:r>
            <a:rPr lang="en-US" sz="2000" b="1" kern="1200" dirty="0" smtClean="0">
              <a:solidFill>
                <a:schemeClr val="accent1"/>
              </a:solidFill>
            </a:rPr>
            <a:t>hydrogen peroxide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1"/>
              </a:solidFill>
            </a:rPr>
            <a:t>H−O−O−H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7180636" y="2006816"/>
        <a:ext cx="2826338" cy="2330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E9B20-E591-4F23-BFB0-83346E430C33}">
      <dsp:nvSpPr>
        <dsp:cNvPr id="0" name=""/>
        <dsp:cNvSpPr/>
      </dsp:nvSpPr>
      <dsp:spPr>
        <a:xfrm>
          <a:off x="4414986" y="1812544"/>
          <a:ext cx="459109" cy="1750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269"/>
              </a:lnTo>
              <a:lnTo>
                <a:pt x="459109" y="1750269"/>
              </a:lnTo>
            </a:path>
          </a:pathLst>
        </a:custGeom>
        <a:noFill/>
        <a:ln w="28575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A9B1F-B0E6-45B9-A2BC-5CA139EC624E}">
      <dsp:nvSpPr>
        <dsp:cNvPr id="0" name=""/>
        <dsp:cNvSpPr/>
      </dsp:nvSpPr>
      <dsp:spPr>
        <a:xfrm>
          <a:off x="4414986" y="1812544"/>
          <a:ext cx="459109" cy="688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140"/>
              </a:lnTo>
              <a:lnTo>
                <a:pt x="459109" y="688140"/>
              </a:lnTo>
            </a:path>
          </a:pathLst>
        </a:custGeom>
        <a:noFill/>
        <a:ln w="28575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C4450-D151-42EF-9F0E-290B7854B629}">
      <dsp:nvSpPr>
        <dsp:cNvPr id="0" name=""/>
        <dsp:cNvSpPr/>
      </dsp:nvSpPr>
      <dsp:spPr>
        <a:xfrm>
          <a:off x="4182552" y="750414"/>
          <a:ext cx="1456725" cy="314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75"/>
              </a:lnTo>
              <a:lnTo>
                <a:pt x="1456725" y="157075"/>
              </a:lnTo>
              <a:lnTo>
                <a:pt x="1456725" y="31415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F5B12-E494-4490-9B47-648BDB1C19B2}">
      <dsp:nvSpPr>
        <dsp:cNvPr id="0" name=""/>
        <dsp:cNvSpPr/>
      </dsp:nvSpPr>
      <dsp:spPr>
        <a:xfrm>
          <a:off x="1455393" y="1812544"/>
          <a:ext cx="389894" cy="2812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2398"/>
              </a:lnTo>
              <a:lnTo>
                <a:pt x="389894" y="2812398"/>
              </a:lnTo>
            </a:path>
          </a:pathLst>
        </a:custGeom>
        <a:noFill/>
        <a:ln w="285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77D0C-0E49-4C04-BD07-FFA3C12ADA0A}">
      <dsp:nvSpPr>
        <dsp:cNvPr id="0" name=""/>
        <dsp:cNvSpPr/>
      </dsp:nvSpPr>
      <dsp:spPr>
        <a:xfrm>
          <a:off x="1455393" y="1812544"/>
          <a:ext cx="389894" cy="1750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269"/>
              </a:lnTo>
              <a:lnTo>
                <a:pt x="389894" y="1750269"/>
              </a:lnTo>
            </a:path>
          </a:pathLst>
        </a:custGeom>
        <a:noFill/>
        <a:ln w="381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194AC-2696-4C20-A29F-1F4D1FC593B2}">
      <dsp:nvSpPr>
        <dsp:cNvPr id="0" name=""/>
        <dsp:cNvSpPr/>
      </dsp:nvSpPr>
      <dsp:spPr>
        <a:xfrm>
          <a:off x="1455393" y="1812544"/>
          <a:ext cx="389894" cy="688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140"/>
              </a:lnTo>
              <a:lnTo>
                <a:pt x="389894" y="688140"/>
              </a:lnTo>
            </a:path>
          </a:pathLst>
        </a:custGeom>
        <a:noFill/>
        <a:ln w="285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DEC1D-5F23-4024-B842-9E5506D60072}">
      <dsp:nvSpPr>
        <dsp:cNvPr id="0" name=""/>
        <dsp:cNvSpPr/>
      </dsp:nvSpPr>
      <dsp:spPr>
        <a:xfrm>
          <a:off x="2495113" y="750414"/>
          <a:ext cx="1687439" cy="314150"/>
        </a:xfrm>
        <a:custGeom>
          <a:avLst/>
          <a:gdLst/>
          <a:ahLst/>
          <a:cxnLst/>
          <a:rect l="0" t="0" r="0" b="0"/>
          <a:pathLst>
            <a:path>
              <a:moveTo>
                <a:pt x="1687439" y="0"/>
              </a:moveTo>
              <a:lnTo>
                <a:pt x="1687439" y="157075"/>
              </a:lnTo>
              <a:lnTo>
                <a:pt x="0" y="157075"/>
              </a:lnTo>
              <a:lnTo>
                <a:pt x="0" y="31415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2B9E9-2E21-44C9-9EF3-8BF9753F3042}">
      <dsp:nvSpPr>
        <dsp:cNvPr id="0" name=""/>
        <dsp:cNvSpPr/>
      </dsp:nvSpPr>
      <dsp:spPr>
        <a:xfrm>
          <a:off x="1198948" y="2436"/>
          <a:ext cx="5967207" cy="747978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b="1" kern="1200" dirty="0" smtClean="0">
              <a:latin typeface="+mn-lt"/>
            </a:rPr>
            <a:t>Ionic Binary</a:t>
          </a:r>
          <a:r>
            <a:rPr lang="en-US" altLang="en-US" sz="2200" b="1" kern="1200" dirty="0" smtClean="0">
              <a:solidFill>
                <a:srgbClr val="00B050"/>
              </a:solidFill>
              <a:latin typeface="+mn-lt"/>
            </a:rPr>
            <a:t> </a:t>
          </a:r>
          <a:r>
            <a:rPr lang="en-US" altLang="en-US" sz="2200" b="1" kern="1200" dirty="0" smtClean="0">
              <a:latin typeface="+mn-lt"/>
            </a:rPr>
            <a:t>compounds </a:t>
          </a:r>
          <a:endParaRPr lang="en-US" sz="2200" b="1" kern="1200" dirty="0" smtClean="0"/>
        </a:p>
      </dsp:txBody>
      <dsp:txXfrm>
        <a:off x="1198948" y="2436"/>
        <a:ext cx="5967207" cy="747978"/>
      </dsp:txXfrm>
    </dsp:sp>
    <dsp:sp modelId="{10AF2CAE-614D-4FDC-ADAF-6754C4AF508D}">
      <dsp:nvSpPr>
        <dsp:cNvPr id="0" name=""/>
        <dsp:cNvSpPr/>
      </dsp:nvSpPr>
      <dsp:spPr>
        <a:xfrm>
          <a:off x="1195463" y="1064565"/>
          <a:ext cx="2599299" cy="747978"/>
        </a:xfrm>
        <a:prstGeom prst="rect">
          <a:avLst/>
        </a:prstGeom>
        <a:solidFill>
          <a:schemeClr val="bg1">
            <a:lumMod val="95000"/>
            <a:alpha val="7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>
              <a:solidFill>
                <a:schemeClr val="tx1"/>
              </a:solidFill>
            </a:rPr>
            <a:t>1- Metals form </a:t>
          </a:r>
          <a:r>
            <a:rPr lang="en-GB" sz="2200" b="1" kern="1200" smtClean="0">
              <a:solidFill>
                <a:schemeClr val="tx1"/>
              </a:solidFill>
            </a:rPr>
            <a:t>only one </a:t>
          </a:r>
          <a:r>
            <a:rPr lang="en-GB" sz="2200" kern="1200" smtClean="0">
              <a:solidFill>
                <a:schemeClr val="tx1"/>
              </a:solidFill>
            </a:rPr>
            <a:t>type of cation:  </a:t>
          </a:r>
          <a:endParaRPr lang="en-US" sz="2200" kern="1200">
            <a:solidFill>
              <a:schemeClr val="tx1"/>
            </a:solidFill>
          </a:endParaRPr>
        </a:p>
      </dsp:txBody>
      <dsp:txXfrm>
        <a:off x="1195463" y="1064565"/>
        <a:ext cx="2599299" cy="747978"/>
      </dsp:txXfrm>
    </dsp:sp>
    <dsp:sp modelId="{C7EC78A5-6FDC-4302-A156-2666FB6C0047}">
      <dsp:nvSpPr>
        <dsp:cNvPr id="0" name=""/>
        <dsp:cNvSpPr/>
      </dsp:nvSpPr>
      <dsp:spPr>
        <a:xfrm>
          <a:off x="1845288" y="2126695"/>
          <a:ext cx="1495956" cy="747978"/>
        </a:xfrm>
        <a:prstGeom prst="rect">
          <a:avLst/>
        </a:prstGeom>
        <a:solidFill>
          <a:schemeClr val="bg1">
            <a:lumMod val="9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>
              <a:solidFill>
                <a:schemeClr val="tx1"/>
              </a:solidFill>
            </a:rPr>
            <a:t>Alkali metals.</a:t>
          </a:r>
          <a:endParaRPr lang="en-US" sz="2200" kern="1200">
            <a:solidFill>
              <a:schemeClr val="tx1"/>
            </a:solidFill>
          </a:endParaRPr>
        </a:p>
      </dsp:txBody>
      <dsp:txXfrm>
        <a:off x="1845288" y="2126695"/>
        <a:ext cx="1495956" cy="747978"/>
      </dsp:txXfrm>
    </dsp:sp>
    <dsp:sp modelId="{D7E3AC7A-0690-4A02-AE18-AFB605341A90}">
      <dsp:nvSpPr>
        <dsp:cNvPr id="0" name=""/>
        <dsp:cNvSpPr/>
      </dsp:nvSpPr>
      <dsp:spPr>
        <a:xfrm>
          <a:off x="1845288" y="3188824"/>
          <a:ext cx="1495956" cy="747978"/>
        </a:xfrm>
        <a:prstGeom prst="rect">
          <a:avLst/>
        </a:prstGeom>
        <a:solidFill>
          <a:schemeClr val="bg1">
            <a:lumMod val="95000"/>
            <a:alpha val="5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>
              <a:solidFill>
                <a:schemeClr val="tx1"/>
              </a:solidFill>
            </a:rPr>
            <a:t>Alkali earth metals.</a:t>
          </a:r>
          <a:endParaRPr lang="en-US" sz="2200" kern="1200">
            <a:solidFill>
              <a:schemeClr val="tx1"/>
            </a:solidFill>
          </a:endParaRPr>
        </a:p>
      </dsp:txBody>
      <dsp:txXfrm>
        <a:off x="1845288" y="3188824"/>
        <a:ext cx="1495956" cy="747978"/>
      </dsp:txXfrm>
    </dsp:sp>
    <dsp:sp modelId="{7D0D2E23-4ED4-40E4-BCB3-1DC11BD9D346}">
      <dsp:nvSpPr>
        <dsp:cNvPr id="0" name=""/>
        <dsp:cNvSpPr/>
      </dsp:nvSpPr>
      <dsp:spPr>
        <a:xfrm>
          <a:off x="1845288" y="4250954"/>
          <a:ext cx="1495956" cy="747978"/>
        </a:xfrm>
        <a:prstGeom prst="rect">
          <a:avLst/>
        </a:prstGeom>
        <a:solidFill>
          <a:schemeClr val="bg1">
            <a:lumMod val="95000"/>
            <a:alpha val="5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>
              <a:solidFill>
                <a:schemeClr val="tx1"/>
              </a:solidFill>
            </a:rPr>
            <a:t>Ag</a:t>
          </a:r>
          <a:r>
            <a:rPr lang="en-GB" sz="2200" kern="1200" baseline="30000" smtClean="0">
              <a:solidFill>
                <a:schemeClr val="tx1"/>
              </a:solidFill>
            </a:rPr>
            <a:t>+</a:t>
          </a:r>
          <a:r>
            <a:rPr lang="en-GB" sz="2200" kern="1200" smtClean="0">
              <a:solidFill>
                <a:schemeClr val="tx1"/>
              </a:solidFill>
            </a:rPr>
            <a:t>, Al</a:t>
          </a:r>
          <a:r>
            <a:rPr lang="en-GB" sz="2200" kern="1200" baseline="30000" smtClean="0">
              <a:solidFill>
                <a:schemeClr val="tx1"/>
              </a:solidFill>
            </a:rPr>
            <a:t>3+</a:t>
          </a:r>
          <a:r>
            <a:rPr lang="en-GB" sz="2200" kern="1200" smtClean="0">
              <a:solidFill>
                <a:schemeClr val="tx1"/>
              </a:solidFill>
            </a:rPr>
            <a:t>, Cd</a:t>
          </a:r>
          <a:r>
            <a:rPr lang="en-GB" sz="2200" kern="1200" baseline="30000" smtClean="0">
              <a:solidFill>
                <a:schemeClr val="tx1"/>
              </a:solidFill>
            </a:rPr>
            <a:t>2+</a:t>
          </a:r>
          <a:r>
            <a:rPr lang="en-GB" sz="2200" kern="1200" smtClean="0">
              <a:solidFill>
                <a:schemeClr val="tx1"/>
              </a:solidFill>
            </a:rPr>
            <a:t>, Zn</a:t>
          </a:r>
          <a:r>
            <a:rPr lang="en-GB" sz="2200" kern="1200" baseline="30000" smtClean="0">
              <a:solidFill>
                <a:schemeClr val="tx1"/>
              </a:solidFill>
            </a:rPr>
            <a:t>2+</a:t>
          </a:r>
          <a:r>
            <a:rPr lang="en-GB" sz="2200" kern="1200" smtClean="0">
              <a:solidFill>
                <a:schemeClr val="tx1"/>
              </a:solidFill>
            </a:rPr>
            <a:t> </a:t>
          </a:r>
          <a:endParaRPr lang="en-US" sz="2200" kern="1200">
            <a:solidFill>
              <a:schemeClr val="tx1"/>
            </a:solidFill>
          </a:endParaRPr>
        </a:p>
      </dsp:txBody>
      <dsp:txXfrm>
        <a:off x="1845288" y="4250954"/>
        <a:ext cx="1495956" cy="747978"/>
      </dsp:txXfrm>
    </dsp:sp>
    <dsp:sp modelId="{8C86916F-B1E1-46B4-8DDA-2FAF87E77708}">
      <dsp:nvSpPr>
        <dsp:cNvPr id="0" name=""/>
        <dsp:cNvSpPr/>
      </dsp:nvSpPr>
      <dsp:spPr>
        <a:xfrm>
          <a:off x="4108914" y="1064565"/>
          <a:ext cx="3060727" cy="747978"/>
        </a:xfrm>
        <a:prstGeom prst="rect">
          <a:avLst/>
        </a:prstGeom>
        <a:solidFill>
          <a:schemeClr val="accent1">
            <a:lumMod val="20000"/>
            <a:lumOff val="80000"/>
            <a:alpha val="7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/>
              </a:solidFill>
            </a:rPr>
            <a:t>2- Metals form </a:t>
          </a:r>
          <a:r>
            <a:rPr lang="en-GB" sz="2200" b="1" kern="1200" dirty="0" smtClean="0">
              <a:solidFill>
                <a:schemeClr val="tx1"/>
              </a:solidFill>
            </a:rPr>
            <a:t>more than one </a:t>
          </a:r>
          <a:r>
            <a:rPr lang="en-GB" sz="2200" kern="1200" dirty="0" smtClean="0">
              <a:solidFill>
                <a:schemeClr val="tx1"/>
              </a:solidFill>
            </a:rPr>
            <a:t>type of cation: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108914" y="1064565"/>
        <a:ext cx="3060727" cy="747978"/>
      </dsp:txXfrm>
    </dsp:sp>
    <dsp:sp modelId="{8E508CD3-5A75-4F1C-9DE7-04ADE50C9C78}">
      <dsp:nvSpPr>
        <dsp:cNvPr id="0" name=""/>
        <dsp:cNvSpPr/>
      </dsp:nvSpPr>
      <dsp:spPr>
        <a:xfrm>
          <a:off x="4874095" y="2126695"/>
          <a:ext cx="1495956" cy="747978"/>
        </a:xfrm>
        <a:prstGeom prst="rect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>
              <a:solidFill>
                <a:schemeClr val="tx1"/>
              </a:solidFill>
            </a:rPr>
            <a:t>Transition Metals.</a:t>
          </a:r>
          <a:endParaRPr lang="en-US" sz="2200" kern="1200">
            <a:solidFill>
              <a:schemeClr val="tx1"/>
            </a:solidFill>
          </a:endParaRPr>
        </a:p>
      </dsp:txBody>
      <dsp:txXfrm>
        <a:off x="4874095" y="2126695"/>
        <a:ext cx="1495956" cy="747978"/>
      </dsp:txXfrm>
    </dsp:sp>
    <dsp:sp modelId="{ECDF482C-D836-4BEF-847F-B832D0CFECAB}">
      <dsp:nvSpPr>
        <dsp:cNvPr id="0" name=""/>
        <dsp:cNvSpPr/>
      </dsp:nvSpPr>
      <dsp:spPr>
        <a:xfrm>
          <a:off x="4874095" y="3188824"/>
          <a:ext cx="1495956" cy="747978"/>
        </a:xfrm>
        <a:prstGeom prst="rect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>
              <a:solidFill>
                <a:schemeClr val="tx1"/>
              </a:solidFill>
            </a:rPr>
            <a:t>other metal cations. </a:t>
          </a:r>
          <a:endParaRPr lang="en-US" sz="2200" kern="1200">
            <a:solidFill>
              <a:schemeClr val="tx1"/>
            </a:solidFill>
          </a:endParaRPr>
        </a:p>
      </dsp:txBody>
      <dsp:txXfrm>
        <a:off x="4874095" y="3188824"/>
        <a:ext cx="1495956" cy="747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D4199-E497-4E2E-A5DB-45210BB4FA06}">
      <dsp:nvSpPr>
        <dsp:cNvPr id="0" name=""/>
        <dsp:cNvSpPr/>
      </dsp:nvSpPr>
      <dsp:spPr>
        <a:xfrm>
          <a:off x="6300423" y="2569568"/>
          <a:ext cx="540196" cy="2507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256"/>
              </a:lnTo>
              <a:lnTo>
                <a:pt x="540196" y="25072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D9E72-5C7E-4321-BEC8-D9865A409D4B}">
      <dsp:nvSpPr>
        <dsp:cNvPr id="0" name=""/>
        <dsp:cNvSpPr/>
      </dsp:nvSpPr>
      <dsp:spPr>
        <a:xfrm>
          <a:off x="6300423" y="2569568"/>
          <a:ext cx="384479" cy="91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540"/>
              </a:lnTo>
              <a:lnTo>
                <a:pt x="384479" y="9155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7CC03-8903-4D06-9CDD-24E9FE5E18C3}">
      <dsp:nvSpPr>
        <dsp:cNvPr id="0" name=""/>
        <dsp:cNvSpPr/>
      </dsp:nvSpPr>
      <dsp:spPr>
        <a:xfrm>
          <a:off x="5503395" y="1068981"/>
          <a:ext cx="1810551" cy="43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73"/>
              </a:lnTo>
              <a:lnTo>
                <a:pt x="1810551" y="212173"/>
              </a:lnTo>
              <a:lnTo>
                <a:pt x="1810551" y="43578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F1792-BE84-4CD5-9B19-7F314783F830}">
      <dsp:nvSpPr>
        <dsp:cNvPr id="0" name=""/>
        <dsp:cNvSpPr/>
      </dsp:nvSpPr>
      <dsp:spPr>
        <a:xfrm>
          <a:off x="1057153" y="2569579"/>
          <a:ext cx="330877" cy="2416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127"/>
              </a:lnTo>
              <a:lnTo>
                <a:pt x="330877" y="24161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F8852-9812-4A84-8B0F-736C5D04165D}">
      <dsp:nvSpPr>
        <dsp:cNvPr id="0" name=""/>
        <dsp:cNvSpPr/>
      </dsp:nvSpPr>
      <dsp:spPr>
        <a:xfrm>
          <a:off x="1057153" y="2569579"/>
          <a:ext cx="342313" cy="979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620"/>
              </a:lnTo>
              <a:lnTo>
                <a:pt x="342313" y="9796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6AC33-5838-4801-9987-948C515DBBBA}">
      <dsp:nvSpPr>
        <dsp:cNvPr id="0" name=""/>
        <dsp:cNvSpPr/>
      </dsp:nvSpPr>
      <dsp:spPr>
        <a:xfrm>
          <a:off x="1908997" y="1068981"/>
          <a:ext cx="3594398" cy="435792"/>
        </a:xfrm>
        <a:custGeom>
          <a:avLst/>
          <a:gdLst/>
          <a:ahLst/>
          <a:cxnLst/>
          <a:rect l="0" t="0" r="0" b="0"/>
          <a:pathLst>
            <a:path>
              <a:moveTo>
                <a:pt x="3594398" y="0"/>
              </a:moveTo>
              <a:lnTo>
                <a:pt x="3594398" y="212183"/>
              </a:lnTo>
              <a:lnTo>
                <a:pt x="0" y="212183"/>
              </a:lnTo>
              <a:lnTo>
                <a:pt x="0" y="43579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CF1B9-0B5A-4290-9249-BDAD0C0F1142}">
      <dsp:nvSpPr>
        <dsp:cNvPr id="0" name=""/>
        <dsp:cNvSpPr/>
      </dsp:nvSpPr>
      <dsp:spPr>
        <a:xfrm>
          <a:off x="999898" y="4177"/>
          <a:ext cx="9006993" cy="106480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Most polyatomic ions are </a:t>
          </a:r>
          <a:r>
            <a:rPr lang="en-US" sz="2000" b="1" kern="1200" dirty="0" smtClean="0">
              <a:solidFill>
                <a:schemeClr val="tx1"/>
              </a:solidFill>
            </a:rPr>
            <a:t>oxyanions anions </a:t>
          </a:r>
          <a:r>
            <a:rPr lang="en-US" sz="2000" kern="1200" dirty="0" smtClean="0">
              <a:solidFill>
                <a:schemeClr val="tx1"/>
              </a:solidFill>
            </a:rPr>
            <a:t>containing oxygen and another element.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999898" y="4177"/>
        <a:ext cx="9006993" cy="1064804"/>
      </dsp:txXfrm>
    </dsp:sp>
    <dsp:sp modelId="{47A63826-9BE3-4A67-8F5D-0D82307A470E}">
      <dsp:nvSpPr>
        <dsp:cNvPr id="0" name=""/>
        <dsp:cNvSpPr/>
      </dsp:nvSpPr>
      <dsp:spPr>
        <a:xfrm>
          <a:off x="844192" y="1504774"/>
          <a:ext cx="2129609" cy="106480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1-If there are </a:t>
          </a:r>
          <a:r>
            <a:rPr lang="en-US" sz="2000" b="1" kern="1200" dirty="0" smtClean="0">
              <a:solidFill>
                <a:schemeClr val="tx1"/>
              </a:solidFill>
            </a:rPr>
            <a:t>two</a:t>
          </a:r>
          <a:r>
            <a:rPr lang="en-US" sz="2000" kern="1200" dirty="0" smtClean="0">
              <a:solidFill>
                <a:schemeClr val="tx1"/>
              </a:solidFill>
            </a:rPr>
            <a:t> ions in the series,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844192" y="1504774"/>
        <a:ext cx="2129609" cy="1064804"/>
      </dsp:txXfrm>
    </dsp:sp>
    <dsp:sp modelId="{71B74889-017F-47F9-9ADE-E37787FD0BA4}">
      <dsp:nvSpPr>
        <dsp:cNvPr id="0" name=""/>
        <dsp:cNvSpPr/>
      </dsp:nvSpPr>
      <dsp:spPr>
        <a:xfrm>
          <a:off x="1399466" y="3016797"/>
          <a:ext cx="2780823" cy="106480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The one with </a:t>
          </a:r>
          <a:r>
            <a:rPr lang="en-US" sz="2000" b="1" kern="1200" dirty="0" smtClean="0">
              <a:solidFill>
                <a:schemeClr val="tx1"/>
              </a:solidFill>
            </a:rPr>
            <a:t>more</a:t>
          </a:r>
          <a:r>
            <a:rPr lang="en-US" sz="2000" kern="1200" dirty="0" smtClean="0">
              <a:solidFill>
                <a:schemeClr val="tx1"/>
              </a:solidFill>
            </a:rPr>
            <a:t> O</a:t>
          </a:r>
          <a:r>
            <a:rPr lang="en-US" sz="2000" kern="1200" baseline="-25000" dirty="0" smtClean="0">
              <a:solidFill>
                <a:schemeClr val="tx1"/>
              </a:solidFill>
            </a:rPr>
            <a:t>2</a:t>
          </a:r>
          <a:r>
            <a:rPr lang="en-US" sz="2000" kern="1200" dirty="0" smtClean="0">
              <a:solidFill>
                <a:schemeClr val="tx1"/>
              </a:solidFill>
            </a:rPr>
            <a:t> atoms has the ending -</a:t>
          </a:r>
          <a:r>
            <a:rPr lang="en-US" sz="2000" b="1" kern="1200" dirty="0" smtClean="0">
              <a:solidFill>
                <a:schemeClr val="accent1"/>
              </a:solidFill>
            </a:rPr>
            <a:t>ate</a:t>
          </a:r>
          <a:r>
            <a:rPr lang="en-US" sz="2000" kern="1200" dirty="0" smtClean="0">
              <a:solidFill>
                <a:schemeClr val="tx1"/>
              </a:solidFill>
            </a:rPr>
            <a:t>,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tx1"/>
              </a:solidFill>
            </a:rPr>
            <a:t>e.g.  </a:t>
          </a:r>
          <a:r>
            <a:rPr lang="en-US" sz="2000" kern="1200" dirty="0" smtClean="0">
              <a:solidFill>
                <a:schemeClr val="tx1"/>
              </a:solidFill>
            </a:rPr>
            <a:t>NO</a:t>
          </a:r>
          <a:r>
            <a:rPr lang="en-US" sz="2000" kern="1200" baseline="30000" dirty="0" smtClean="0">
              <a:solidFill>
                <a:schemeClr val="tx1"/>
              </a:solidFill>
            </a:rPr>
            <a:t>3–  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</a:t>
          </a:r>
          <a:r>
            <a:rPr lang="en-US" sz="2000" kern="1200" dirty="0" smtClean="0">
              <a:solidFill>
                <a:schemeClr val="tx1"/>
              </a:solidFill>
            </a:rPr>
            <a:t> nitr</a:t>
          </a:r>
          <a:r>
            <a:rPr lang="en-US" sz="2000" kern="1200" dirty="0" smtClean="0">
              <a:solidFill>
                <a:schemeClr val="accent1"/>
              </a:solidFill>
            </a:rPr>
            <a:t>ate</a:t>
          </a:r>
          <a:r>
            <a:rPr lang="en-US" sz="2000" kern="1200" dirty="0" smtClean="0">
              <a:solidFill>
                <a:schemeClr val="tx1"/>
              </a:solidFill>
            </a:rPr>
            <a:t>	</a:t>
          </a:r>
        </a:p>
      </dsp:txBody>
      <dsp:txXfrm>
        <a:off x="1399466" y="3016797"/>
        <a:ext cx="2780823" cy="1064804"/>
      </dsp:txXfrm>
    </dsp:sp>
    <dsp:sp modelId="{C6628DC8-0E56-499E-B027-01E590B19D33}">
      <dsp:nvSpPr>
        <dsp:cNvPr id="0" name=""/>
        <dsp:cNvSpPr/>
      </dsp:nvSpPr>
      <dsp:spPr>
        <a:xfrm>
          <a:off x="1388030" y="4453304"/>
          <a:ext cx="2129609" cy="106480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The one with </a:t>
          </a:r>
          <a:r>
            <a:rPr lang="en-US" sz="2000" b="1" kern="1200" dirty="0" smtClean="0">
              <a:solidFill>
                <a:schemeClr val="tx1"/>
              </a:solidFill>
            </a:rPr>
            <a:t>fewer</a:t>
          </a:r>
          <a:r>
            <a:rPr lang="en-US" sz="2000" kern="1200" dirty="0" smtClean="0">
              <a:solidFill>
                <a:schemeClr val="tx1"/>
              </a:solidFill>
            </a:rPr>
            <a:t> has the ending </a:t>
          </a:r>
          <a:r>
            <a:rPr lang="en-US" sz="2000" b="1" kern="1200" dirty="0" smtClean="0">
              <a:solidFill>
                <a:schemeClr val="accent2"/>
              </a:solidFill>
            </a:rPr>
            <a:t>-</a:t>
          </a:r>
          <a:r>
            <a:rPr lang="en-US" sz="2000" b="1" kern="1200" dirty="0" err="1" smtClean="0">
              <a:solidFill>
                <a:schemeClr val="accent1"/>
              </a:solidFill>
            </a:rPr>
            <a:t>ite</a:t>
          </a:r>
          <a:r>
            <a:rPr lang="en-US" sz="2000" kern="1200" dirty="0" smtClean="0">
              <a:solidFill>
                <a:schemeClr val="tx1"/>
              </a:solidFill>
            </a:rPr>
            <a:t>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tx1"/>
              </a:solidFill>
            </a:rPr>
            <a:t>e.g. </a:t>
          </a:r>
          <a:r>
            <a:rPr lang="en-US" sz="2000" kern="1200" dirty="0" smtClean="0">
              <a:solidFill>
                <a:schemeClr val="tx1"/>
              </a:solidFill>
            </a:rPr>
            <a:t>NO</a:t>
          </a:r>
          <a:r>
            <a:rPr lang="en-US" sz="2000" kern="1200" baseline="30000" dirty="0" smtClean="0">
              <a:solidFill>
                <a:schemeClr val="tx1"/>
              </a:solidFill>
            </a:rPr>
            <a:t>2–  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</a:t>
          </a:r>
          <a:r>
            <a:rPr lang="en-US" sz="2000" kern="1200" dirty="0" smtClean="0">
              <a:solidFill>
                <a:schemeClr val="tx1"/>
              </a:solidFill>
            </a:rPr>
            <a:t> nitr</a:t>
          </a:r>
          <a:r>
            <a:rPr lang="en-US" sz="2000" kern="1200" dirty="0" smtClean="0">
              <a:solidFill>
                <a:schemeClr val="accent1"/>
              </a:solidFill>
            </a:rPr>
            <a:t>ite</a:t>
          </a:r>
          <a:r>
            <a:rPr lang="en-US" sz="2000" kern="1200" dirty="0" smtClean="0">
              <a:solidFill>
                <a:schemeClr val="tx1"/>
              </a:solidFill>
            </a:rPr>
            <a:t>	</a:t>
          </a:r>
        </a:p>
      </dsp:txBody>
      <dsp:txXfrm>
        <a:off x="1388030" y="4453304"/>
        <a:ext cx="2129609" cy="1064804"/>
      </dsp:txXfrm>
    </dsp:sp>
    <dsp:sp modelId="{6BFE4F78-65BE-4849-B22A-DB5A2417E037}">
      <dsp:nvSpPr>
        <dsp:cNvPr id="0" name=""/>
        <dsp:cNvSpPr/>
      </dsp:nvSpPr>
      <dsp:spPr>
        <a:xfrm>
          <a:off x="6047042" y="1504764"/>
          <a:ext cx="2533809" cy="106480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2- If there are more than two ions in the series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047042" y="1504764"/>
        <a:ext cx="2533809" cy="1064804"/>
      </dsp:txXfrm>
    </dsp:sp>
    <dsp:sp modelId="{F2D69A10-E87C-4CEB-BAAF-F40AF512BAF1}">
      <dsp:nvSpPr>
        <dsp:cNvPr id="0" name=""/>
        <dsp:cNvSpPr/>
      </dsp:nvSpPr>
      <dsp:spPr>
        <a:xfrm>
          <a:off x="6684903" y="2952707"/>
          <a:ext cx="2129609" cy="106480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>
              <a:solidFill>
                <a:schemeClr val="tx1"/>
              </a:solidFill>
            </a:rPr>
            <a:t> the prefixes </a:t>
          </a:r>
          <a:r>
            <a:rPr lang="en-US" sz="2000" b="1" i="0" kern="1200" dirty="0" smtClean="0">
              <a:solidFill>
                <a:schemeClr val="accent1"/>
              </a:solidFill>
            </a:rPr>
            <a:t>per</a:t>
          </a:r>
          <a:r>
            <a:rPr lang="en-US" sz="2000" i="0" kern="1200" dirty="0" smtClean="0">
              <a:solidFill>
                <a:schemeClr val="accent1"/>
              </a:solidFill>
            </a:rPr>
            <a:t>-</a:t>
          </a:r>
          <a:r>
            <a:rPr lang="en-US" sz="2000" i="0" kern="1200" dirty="0" smtClean="0">
              <a:solidFill>
                <a:schemeClr val="tx1"/>
              </a:solidFill>
            </a:rPr>
            <a:t>, meaning </a:t>
          </a:r>
          <a:r>
            <a:rPr lang="en-US" sz="2000" b="1" i="0" kern="1200" dirty="0" smtClean="0">
              <a:solidFill>
                <a:schemeClr val="tx1"/>
              </a:solidFill>
            </a:rPr>
            <a:t>more</a:t>
          </a:r>
          <a:r>
            <a:rPr lang="en-US" sz="2000" i="0" kern="1200" dirty="0" smtClean="0">
              <a:solidFill>
                <a:schemeClr val="tx1"/>
              </a:solidFill>
            </a:rPr>
            <a:t> than, </a:t>
          </a:r>
          <a:endParaRPr lang="en-US" sz="2000" i="0" kern="1200" dirty="0">
            <a:solidFill>
              <a:schemeClr val="tx1"/>
            </a:solidFill>
          </a:endParaRPr>
        </a:p>
      </dsp:txBody>
      <dsp:txXfrm>
        <a:off x="6684903" y="2952707"/>
        <a:ext cx="2129609" cy="1064804"/>
      </dsp:txXfrm>
    </dsp:sp>
    <dsp:sp modelId="{4E680DA3-7989-458D-B64B-EF752D098A11}">
      <dsp:nvSpPr>
        <dsp:cNvPr id="0" name=""/>
        <dsp:cNvSpPr/>
      </dsp:nvSpPr>
      <dsp:spPr>
        <a:xfrm>
          <a:off x="6840620" y="4544423"/>
          <a:ext cx="2129609" cy="106480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>
              <a:solidFill>
                <a:schemeClr val="tx1"/>
              </a:solidFill>
            </a:rPr>
            <a:t>the prefixes </a:t>
          </a:r>
          <a:r>
            <a:rPr lang="en-US" sz="2000" b="1" i="0" kern="1200" dirty="0" smtClean="0">
              <a:solidFill>
                <a:schemeClr val="accent1"/>
              </a:solidFill>
            </a:rPr>
            <a:t>hypo</a:t>
          </a:r>
          <a:r>
            <a:rPr lang="en-US" sz="2000" b="1" i="0" kern="1200" dirty="0" smtClean="0">
              <a:solidFill>
                <a:schemeClr val="tx1"/>
              </a:solidFill>
            </a:rPr>
            <a:t>-</a:t>
          </a:r>
          <a:r>
            <a:rPr lang="en-US" sz="2000" i="0" kern="1200" dirty="0" smtClean="0">
              <a:solidFill>
                <a:schemeClr val="tx1"/>
              </a:solidFill>
            </a:rPr>
            <a:t>, meaning </a:t>
          </a:r>
          <a:r>
            <a:rPr lang="en-US" sz="2000" b="1" i="0" kern="1200" dirty="0" smtClean="0">
              <a:solidFill>
                <a:schemeClr val="tx1"/>
              </a:solidFill>
            </a:rPr>
            <a:t>less</a:t>
          </a:r>
          <a:r>
            <a:rPr lang="en-US" sz="2000" i="0" kern="1200" dirty="0" smtClean="0">
              <a:solidFill>
                <a:schemeClr val="tx1"/>
              </a:solidFill>
            </a:rPr>
            <a:t> than,</a:t>
          </a:r>
        </a:p>
      </dsp:txBody>
      <dsp:txXfrm>
        <a:off x="6840620" y="4544423"/>
        <a:ext cx="2129609" cy="1064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05C9-1906-445F-B017-A25ED21CF56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DABB8-E7B4-4681-BB3F-EAB02B349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644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F499-C05A-450D-92B5-1B294BEDA4D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1143000"/>
            <a:ext cx="4822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878A-9B86-4214-8763-1B7961D6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124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1pPr>
    <a:lvl2pPr marL="480609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2pPr>
    <a:lvl3pPr marL="961217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3pPr>
    <a:lvl4pPr marL="1441826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4pPr>
    <a:lvl5pPr marL="1922435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5pPr>
    <a:lvl6pPr marL="2403043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6pPr>
    <a:lvl7pPr marL="2883652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7pPr>
    <a:lvl8pPr marL="3364260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8pPr>
    <a:lvl9pPr marL="3844869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 eaLnBrk="1" hangingPunct="1">
              <a:defRPr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8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72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9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88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09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28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49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Lithium dichromate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97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262" indent="-291262" algn="r" rtl="1">
              <a:spcBef>
                <a:spcPts val="64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ar-SA" sz="1920" b="1" dirty="0" smtClean="0"/>
              <a:t>المركبات الجزيئية</a:t>
            </a:r>
            <a:endParaRPr lang="en-US" sz="1920" b="1" dirty="0" smtClean="0"/>
          </a:p>
          <a:p>
            <a:pPr marL="682435" lvl="1" indent="-291262" algn="r" rtl="1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ar-SA" sz="1920" dirty="0" smtClean="0"/>
              <a:t>تتكون من أشباه فلزات + لا فلزات</a:t>
            </a:r>
          </a:p>
          <a:p>
            <a:pPr marL="682435" lvl="1" indent="-291262" algn="r" rtl="1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ar-SA" sz="1920" dirty="0" smtClean="0"/>
              <a:t>لا فلزات + لا فلزات</a:t>
            </a:r>
          </a:p>
          <a:p>
            <a:pPr marL="682435" lvl="1" indent="-291262" algn="r" rtl="1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ar-SA" sz="1920" dirty="0" smtClean="0"/>
              <a:t>معظم المركبات الجزيئية تكون ثنائية العنصر (تتكون من عنصرين فقط)  </a:t>
            </a:r>
            <a:endParaRPr lang="en-US" sz="1920" dirty="0" smtClean="0"/>
          </a:p>
          <a:p>
            <a:pPr marL="682435" lvl="1" indent="-291262" algn="r" rtl="1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ar-SA" sz="1920" dirty="0" smtClean="0"/>
              <a:t>بعضها له أسماء شائعه مثل</a:t>
            </a:r>
            <a:endParaRPr lang="en-US" sz="1920" dirty="0" smtClean="0"/>
          </a:p>
          <a:p>
            <a:pPr lvl="2" indent="-194740" algn="r" rtl="1">
              <a:lnSpc>
                <a:spcPct val="110000"/>
              </a:lnSpc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/>
            </a:pPr>
            <a:r>
              <a:rPr lang="en-US" sz="1920" dirty="0" smtClean="0"/>
              <a:t>H</a:t>
            </a:r>
            <a:r>
              <a:rPr lang="en-US" sz="1920" baseline="-25000" dirty="0" smtClean="0"/>
              <a:t>2</a:t>
            </a:r>
            <a:r>
              <a:rPr lang="en-US" sz="1920" dirty="0" smtClean="0"/>
              <a:t>O, NH</a:t>
            </a:r>
            <a:r>
              <a:rPr lang="en-US" sz="1920" baseline="-25000" dirty="0" smtClean="0"/>
              <a:t>3</a:t>
            </a:r>
            <a:r>
              <a:rPr lang="en-US" sz="1920" dirty="0" smtClean="0"/>
              <a:t>, CH</a:t>
            </a:r>
            <a:r>
              <a:rPr lang="en-US" sz="1920" baseline="-25000" dirty="0" smtClean="0"/>
              <a:t>4</a:t>
            </a:r>
            <a:endParaRPr lang="en-US" sz="1920" dirty="0" smtClean="0"/>
          </a:p>
          <a:p>
            <a:pPr marL="682435" lvl="1" indent="-291262" algn="r" rtl="1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ar-SA" sz="1920" dirty="0" smtClean="0"/>
              <a:t>العنصر الأخير يضاف لنهايته </a:t>
            </a:r>
            <a:r>
              <a:rPr lang="en-US" sz="1920" b="1" dirty="0" smtClean="0">
                <a:solidFill>
                  <a:schemeClr val="accent3">
                    <a:lumMod val="75000"/>
                  </a:schemeClr>
                </a:solidFill>
              </a:rPr>
              <a:t>ide</a:t>
            </a:r>
          </a:p>
          <a:p>
            <a:pPr marL="682435" lvl="1" indent="-291262" algn="r" rtl="1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ar-SA" sz="1920" dirty="0" smtClean="0"/>
              <a:t>تكتب العناصر الموجوده يسار الجدول الدوري أو الأقرب لليسار أولا.</a:t>
            </a:r>
            <a:endParaRPr lang="en-US" sz="1920" baseline="30000" dirty="0" smtClean="0"/>
          </a:p>
          <a:p>
            <a:pPr marL="682435" lvl="1" indent="-291262" algn="r" rtl="1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ar-SA" sz="1920" dirty="0" smtClean="0"/>
              <a:t>المركبات المحتوية على أكثر من ذرة من نفس العنصر يعبر عن عدد الذرات للعنصر  لها باستخدام البادئات اليونانية</a:t>
            </a:r>
            <a:endParaRPr lang="en-US" sz="192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8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8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Hydroiod</a:t>
            </a:r>
            <a:r>
              <a:rPr lang="en-US" b="1" dirty="0" err="1" smtClean="0"/>
              <a:t>ic</a:t>
            </a:r>
            <a:r>
              <a:rPr lang="en-US" dirty="0" smtClean="0"/>
              <a:t> acid</a:t>
            </a:r>
          </a:p>
          <a:p>
            <a:r>
              <a:rPr lang="en-US" sz="126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Hydrofluor</a:t>
            </a:r>
            <a:r>
              <a:rPr lang="en-US" sz="1261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</a:t>
            </a:r>
            <a:r>
              <a:rPr lang="en-US" sz="126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0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ar-SA" sz="1400" b="1" dirty="0" smtClean="0">
                <a:solidFill>
                  <a:srgbClr val="0070C0"/>
                </a:solidFill>
                <a:cs typeface="+mj-cs"/>
              </a:rPr>
              <a:t>الصيغة الأولية:</a:t>
            </a:r>
            <a:r>
              <a:rPr lang="ar-SA" sz="1400" b="1" baseline="0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ar-SA" sz="1400" b="1" dirty="0" smtClean="0">
                <a:solidFill>
                  <a:schemeClr val="tx1"/>
                </a:solidFill>
                <a:cs typeface="+mj-cs"/>
              </a:rPr>
              <a:t>أبسط صورة للجزئ تعطي نسب وجود الذرات المكونة للجزئ بأصغر نسبة وليس من الضروري أن تعطي العدد الصحيح للذرات</a:t>
            </a:r>
            <a:endParaRPr lang="en-US" sz="1400" b="1" dirty="0" smtClean="0">
              <a:solidFill>
                <a:schemeClr val="tx1"/>
              </a:solidFill>
              <a:cs typeface="+mj-cs"/>
            </a:endParaRPr>
          </a:p>
          <a:p>
            <a:pPr algn="ctr" rtl="1" eaLnBrk="1" hangingPunct="1">
              <a:defRPr/>
            </a:pPr>
            <a:r>
              <a:rPr lang="ar-SA" sz="1400" b="1" dirty="0" smtClean="0">
                <a:solidFill>
                  <a:schemeClr val="accent1">
                    <a:lumMod val="50000"/>
                  </a:schemeClr>
                </a:solidFill>
              </a:rPr>
              <a:t>الصيغة الجزيئية:</a:t>
            </a:r>
            <a:r>
              <a:rPr lang="ar-SA" sz="1400" b="1" baseline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1400" b="1" dirty="0" smtClean="0">
                <a:solidFill>
                  <a:schemeClr val="tx1"/>
                </a:solidFill>
              </a:rPr>
              <a:t>تحتوي على العدد الصحيح من ذرات كل عنصر يدخل في تركيب أصغر وحده في المادة (الجزي).</a:t>
            </a:r>
          </a:p>
          <a:p>
            <a:pPr algn="ctr" rtl="1" eaLnBrk="1" hangingPunct="1">
              <a:defRPr/>
            </a:pPr>
            <a:r>
              <a:rPr lang="ar-SA" sz="1400" b="1" dirty="0" smtClean="0">
                <a:solidFill>
                  <a:schemeClr val="tx1"/>
                </a:solidFill>
              </a:rPr>
              <a:t>(من الصيغة الجزيئية نستطيع إيجاد الصيغة الأولية والعكس غير صحيح) 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0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 eaLnBrk="1" hangingPunct="1">
              <a:defRPr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9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 eaLnBrk="1" hangingPunct="1">
              <a:defRPr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3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ar-SA" sz="1400" b="1" dirty="0" smtClean="0">
                <a:solidFill>
                  <a:schemeClr val="accent1">
                    <a:lumMod val="50000"/>
                  </a:schemeClr>
                </a:solidFill>
              </a:rPr>
              <a:t>المركبات الأيونية</a:t>
            </a:r>
          </a:p>
          <a:p>
            <a:pPr algn="ctr" rtl="1" eaLnBrk="1" hangingPunct="1">
              <a:buFont typeface="Arial" pitchFamily="34" charset="0"/>
              <a:buChar char="•"/>
              <a:defRPr/>
            </a:pPr>
            <a:r>
              <a:rPr lang="ar-SA" sz="1400" b="1" dirty="0" smtClean="0">
                <a:solidFill>
                  <a:schemeClr val="tx1"/>
                </a:solidFill>
              </a:rPr>
              <a:t>صيغتها الجزيئية مطابقة للصيغة الأولية</a:t>
            </a:r>
          </a:p>
          <a:p>
            <a:pPr algn="l" rtl="0" eaLnBrk="1" hangingPunct="1">
              <a:spcBef>
                <a:spcPct val="50000"/>
              </a:spcBef>
              <a:buClrTx/>
              <a:buSzTx/>
              <a:buNone/>
            </a:pPr>
            <a:r>
              <a:rPr lang="ar-SA" sz="1400" b="1" dirty="0" smtClean="0">
                <a:solidFill>
                  <a:schemeClr val="tx1"/>
                </a:solidFill>
              </a:rPr>
              <a:t>مجموع شحنة الكاتيونات + شحنة الأنيونات = صفر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l" rtl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1400" b="1" dirty="0" smtClean="0">
                <a:latin typeface="+mn-lt"/>
              </a:rPr>
              <a:t>the formula is always the same as the empirical formula</a:t>
            </a:r>
          </a:p>
          <a:p>
            <a:pPr algn="l" rtl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1400" b="1" dirty="0" smtClean="0">
                <a:latin typeface="+mn-lt"/>
              </a:rPr>
              <a:t>the sum of the charges on the cation(s) and anion(s) in each formula unit must equal zero</a:t>
            </a:r>
            <a:endParaRPr lang="en-US" altLang="en-US" sz="1400" b="1" i="1" dirty="0" smtClean="0">
              <a:latin typeface="+mn-lt"/>
            </a:endParaRPr>
          </a:p>
          <a:p>
            <a:pPr algn="ctr" rtl="1" eaLnBrk="1" hangingPunct="1">
              <a:buFont typeface="Arial" pitchFamily="34" charset="0"/>
              <a:buChar char="•"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0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1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2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3282" y="1436743"/>
            <a:ext cx="9584055" cy="8606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63282" y="4586343"/>
            <a:ext cx="9584055" cy="8606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63282" y="1583764"/>
            <a:ext cx="9584055" cy="292608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046139" y="4340185"/>
            <a:ext cx="1013348" cy="115296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8" y="1527705"/>
            <a:ext cx="9344025" cy="3238195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0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982" y="4681728"/>
            <a:ext cx="7398068" cy="1141171"/>
          </a:xfrm>
        </p:spPr>
        <p:txBody>
          <a:bodyPr>
            <a:normAutofit/>
          </a:bodyPr>
          <a:lstStyle>
            <a:lvl1pPr marL="0" indent="0" algn="l">
              <a:buNone/>
              <a:defRPr sz="2063">
                <a:solidFill>
                  <a:schemeClr val="tx1"/>
                </a:solidFill>
              </a:defRPr>
            </a:lvl1pPr>
            <a:lvl2pPr marL="428625" indent="0" algn="ctr">
              <a:buNone/>
              <a:defRPr sz="2063"/>
            </a:lvl2pPr>
            <a:lvl3pPr marL="857250" indent="0" algn="ctr">
              <a:buNone/>
              <a:defRPr sz="2063"/>
            </a:lvl3pPr>
            <a:lvl4pPr marL="1285875" indent="0" algn="ctr">
              <a:buNone/>
              <a:defRPr sz="1875"/>
            </a:lvl4pPr>
            <a:lvl5pPr marL="1714500" indent="0" algn="ctr">
              <a:buNone/>
              <a:defRPr sz="1875"/>
            </a:lvl5pPr>
            <a:lvl6pPr marL="2143125" indent="0" algn="ctr">
              <a:buNone/>
              <a:defRPr sz="1875"/>
            </a:lvl6pPr>
            <a:lvl7pPr marL="2571750" indent="0" algn="ctr">
              <a:buNone/>
              <a:defRPr sz="1875"/>
            </a:lvl7pPr>
            <a:lvl8pPr marL="3000375" indent="0" algn="ctr">
              <a:buNone/>
              <a:defRPr sz="1875"/>
            </a:lvl8pPr>
            <a:lvl9pPr marL="3429000" indent="0" algn="ctr">
              <a:buNone/>
              <a:defRPr sz="187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AC52-8350-4965-A10F-FB722A1F302D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3187" y="4575290"/>
            <a:ext cx="1119251" cy="682752"/>
          </a:xfrm>
        </p:spPr>
        <p:txBody>
          <a:bodyPr/>
          <a:lstStyle>
            <a:lvl1pPr>
              <a:defRPr sz="2625"/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C1E2-8CBA-4F16-BF41-09287F0855B1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568960"/>
            <a:ext cx="2393156" cy="60147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125" y="568960"/>
            <a:ext cx="7036594" cy="601472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C4B9-8DC0-49CE-ADEF-CEAC08721573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28F-53B5-434E-AD33-DE89E065CEE2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45855"/>
            <a:ext cx="11430000" cy="206934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682" y="1306982"/>
            <a:ext cx="8701088" cy="3755136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0413" y="5354726"/>
            <a:ext cx="8486775" cy="1137920"/>
          </a:xfrm>
        </p:spPr>
        <p:txBody>
          <a:bodyPr anchor="t">
            <a:normAutofit/>
          </a:bodyPr>
          <a:lstStyle>
            <a:lvl1pPr marL="0" indent="0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63" y="6690970"/>
            <a:ext cx="2479040" cy="389467"/>
          </a:xfrm>
        </p:spPr>
        <p:txBody>
          <a:bodyPr/>
          <a:lstStyle/>
          <a:p>
            <a:fld id="{80D2439E-611C-439C-9029-48015CBEC4E2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6289" y="6690970"/>
            <a:ext cx="5932170" cy="389467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41311" y="2480905"/>
            <a:ext cx="1013348" cy="115296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971" y="2673209"/>
            <a:ext cx="1114029" cy="768354"/>
          </a:xfrm>
        </p:spPr>
        <p:txBody>
          <a:bodyPr/>
          <a:lstStyle>
            <a:lvl1pPr>
              <a:defRPr sz="2625"/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983" y="2340864"/>
            <a:ext cx="4457700" cy="424281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6460" y="2340864"/>
            <a:ext cx="4457700" cy="424281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B9E3-6119-4025-9D35-16EDB6A5ACD8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125" y="2184806"/>
            <a:ext cx="4457700" cy="682752"/>
          </a:xfrm>
        </p:spPr>
        <p:txBody>
          <a:bodyPr anchor="ctr">
            <a:normAutofit/>
          </a:bodyPr>
          <a:lstStyle>
            <a:lvl1pPr marL="0" indent="0">
              <a:buNone/>
              <a:defRPr sz="1875" b="1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983" y="2926080"/>
            <a:ext cx="4457700" cy="351129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6460" y="2184806"/>
            <a:ext cx="4457700" cy="682752"/>
          </a:xfrm>
        </p:spPr>
        <p:txBody>
          <a:bodyPr anchor="ctr">
            <a:normAutofit/>
          </a:bodyPr>
          <a:lstStyle>
            <a:lvl1pPr marL="0" indent="0">
              <a:buNone/>
              <a:defRPr sz="1875" b="1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6460" y="2926080"/>
            <a:ext cx="4457700" cy="351129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94FC-869A-455D-9FAB-BDBED27D6DA7}" type="datetime1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3018-711E-44B9-877E-81C344E93587}" type="datetime1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94A4-4F28-4A24-9314-69A92C468CE3}" type="datetime1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8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4757" y="1"/>
            <a:ext cx="3645243" cy="73151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288" y="731520"/>
            <a:ext cx="3000375" cy="1853184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2" y="731520"/>
            <a:ext cx="6292215" cy="535472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5288" y="2584704"/>
            <a:ext cx="3000375" cy="3511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313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AD0D-D094-4B61-9A7F-CF86C9939F8C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84757" y="1"/>
            <a:ext cx="3645243" cy="73151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288" y="731520"/>
            <a:ext cx="3000375" cy="1853184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7784756" cy="73152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5288" y="2584704"/>
            <a:ext cx="3000375" cy="3511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313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5B1F-048B-4380-9B7F-9D4B8351B91B}" type="datetime1">
              <a:rPr lang="en-US" smtClean="0"/>
              <a:t>10/3/2017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983" y="516941"/>
            <a:ext cx="9429750" cy="1716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983" y="2262835"/>
            <a:ext cx="9429750" cy="4320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66648" y="6690970"/>
            <a:ext cx="306895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1">
                <a:solidFill>
                  <a:schemeClr val="tx2"/>
                </a:solidFill>
              </a:defRPr>
            </a:lvl1pPr>
          </a:lstStyle>
          <a:p>
            <a:fld id="{04EE1B05-C5E3-448E-8112-7A7626A8835F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0128" y="6690970"/>
            <a:ext cx="59321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4183" y="6690970"/>
            <a:ext cx="60007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3" b="1">
                <a:solidFill>
                  <a:srgbClr val="FFFFFF"/>
                </a:solidFill>
                <a:latin typeface="+mj-lt"/>
              </a:defRPr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5063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71450" indent="-171450" algn="l" defTabSz="857250" rtl="0" eaLnBrk="1" latinLnBrk="0" hangingPunct="1">
        <a:lnSpc>
          <a:spcPct val="90000"/>
        </a:lnSpc>
        <a:spcBef>
          <a:spcPts val="1125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42975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0000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78125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50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4375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861850" y="2291243"/>
            <a:ext cx="9427778" cy="1870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Stoichiometry: calculations with chemical formulas and equations </a:t>
            </a:r>
          </a:p>
        </p:txBody>
      </p:sp>
      <p:pic>
        <p:nvPicPr>
          <p:cNvPr id="5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8471-925B-4C30-8C84-2494A70CD85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8" name="Rectangle 37"/>
          <p:cNvSpPr/>
          <p:nvPr/>
        </p:nvSpPr>
        <p:spPr>
          <a:xfrm>
            <a:off x="7192328" y="3435686"/>
            <a:ext cx="4011930" cy="21236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2" algn="ctr">
              <a:spcBef>
                <a:spcPct val="50000"/>
              </a:spcBef>
            </a:pPr>
            <a:r>
              <a:rPr lang="ar-SA" altLang="en-US" sz="2200" b="1" u="sng" dirty="0"/>
              <a:t>قاعدة تبادل التكافؤات</a:t>
            </a:r>
            <a:endParaRPr lang="en-GB" altLang="en-US" sz="2200" b="1" u="sng" dirty="0"/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2200" dirty="0" smtClean="0"/>
              <a:t>The </a:t>
            </a:r>
            <a:r>
              <a:rPr lang="en-GB" altLang="en-US" sz="2200" dirty="0"/>
              <a:t>subscript of the cation is </a:t>
            </a:r>
            <a:r>
              <a:rPr lang="en-GB" altLang="en-US" sz="2200" dirty="0" smtClean="0"/>
              <a:t>numerically </a:t>
            </a:r>
            <a:r>
              <a:rPr lang="en-GB" altLang="en-US" sz="2200" b="1" dirty="0" smtClean="0"/>
              <a:t>equal </a:t>
            </a:r>
            <a:r>
              <a:rPr lang="en-GB" altLang="en-US" sz="2200" dirty="0"/>
              <a:t>to the charge on the anion, and </a:t>
            </a:r>
            <a:r>
              <a:rPr lang="en-GB" altLang="en-US" sz="2200" dirty="0" smtClean="0"/>
              <a:t>the subscript </a:t>
            </a:r>
            <a:r>
              <a:rPr lang="en-GB" altLang="en-US" sz="2200" dirty="0"/>
              <a:t>on the anion is numerically </a:t>
            </a:r>
            <a:r>
              <a:rPr lang="en-GB" altLang="en-US" sz="2200" b="1" dirty="0" smtClean="0"/>
              <a:t>equal</a:t>
            </a:r>
            <a:r>
              <a:rPr lang="en-GB" altLang="en-US" sz="2200" dirty="0" smtClean="0"/>
              <a:t> to </a:t>
            </a:r>
            <a:r>
              <a:rPr lang="en-GB" altLang="en-US" sz="2200" dirty="0"/>
              <a:t>the charge on the </a:t>
            </a:r>
            <a:r>
              <a:rPr lang="en-GB" altLang="en-US" sz="2200" dirty="0" smtClean="0"/>
              <a:t>cation.</a:t>
            </a:r>
            <a:endParaRPr lang="en-GB" altLang="en-US" sz="2200" dirty="0"/>
          </a:p>
        </p:txBody>
      </p:sp>
      <p:pic>
        <p:nvPicPr>
          <p:cNvPr id="39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8793051" y="2708665"/>
            <a:ext cx="440469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388" y="1721589"/>
            <a:ext cx="4661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ctr">
              <a:spcBef>
                <a:spcPct val="50000"/>
              </a:spcBef>
            </a:pPr>
            <a:r>
              <a:rPr lang="en-GB" altLang="en-US" sz="2400" b="1" dirty="0">
                <a:solidFill>
                  <a:srgbClr val="00B050"/>
                </a:solidFill>
              </a:rPr>
              <a:t>How to make the formula neutral?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388" y="2238953"/>
            <a:ext cx="2759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/>
              <a:t>Potassium Bromide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76599" y="3435686"/>
            <a:ext cx="1764556" cy="1614070"/>
            <a:chOff x="733058" y="3540860"/>
            <a:chExt cx="1514132" cy="1412265"/>
          </a:xfrm>
        </p:grpSpPr>
        <p:sp>
          <p:nvSpPr>
            <p:cNvPr id="46" name="Text Box 3"/>
            <p:cNvSpPr txBox="1">
              <a:spLocks noChangeArrowheads="1"/>
            </p:cNvSpPr>
            <p:nvPr/>
          </p:nvSpPr>
          <p:spPr bwMode="auto">
            <a:xfrm>
              <a:off x="733058" y="3540860"/>
              <a:ext cx="15141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 b="1" dirty="0">
                  <a:solidFill>
                    <a:srgbClr val="A50021"/>
                  </a:solidFill>
                  <a:latin typeface="+mn-lt"/>
                </a:rPr>
                <a:t>K</a:t>
              </a:r>
              <a:r>
                <a:rPr lang="en-US" altLang="en-US" sz="2400" b="1" baseline="30000" dirty="0">
                  <a:solidFill>
                    <a:srgbClr val="A50021"/>
                  </a:solidFill>
                  <a:latin typeface="+mn-lt"/>
                </a:rPr>
                <a:t>+</a:t>
              </a:r>
              <a:r>
                <a:rPr lang="en-US" altLang="en-US" sz="2400" b="1" dirty="0">
                  <a:latin typeface="+mn-lt"/>
                </a:rPr>
                <a:t>        </a:t>
              </a:r>
              <a:r>
                <a:rPr lang="en-GB" altLang="en-US" sz="2400" b="1" dirty="0">
                  <a:solidFill>
                    <a:srgbClr val="9900CC"/>
                  </a:solidFill>
                  <a:latin typeface="+mn-lt"/>
                </a:rPr>
                <a:t>Br</a:t>
              </a:r>
              <a:r>
                <a:rPr lang="en-US" altLang="en-US" sz="2400" b="1" baseline="30000" dirty="0">
                  <a:solidFill>
                    <a:srgbClr val="9900CC"/>
                  </a:solidFill>
                  <a:latin typeface="+mn-lt"/>
                </a:rPr>
                <a:t>-</a:t>
              </a:r>
            </a:p>
          </p:txBody>
        </p:sp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1313977" y="4491460"/>
              <a:ext cx="7040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A50021"/>
                  </a:solidFill>
                  <a:latin typeface="+mn-lt"/>
                </a:rPr>
                <a:t>K</a:t>
              </a:r>
              <a:r>
                <a:rPr lang="en-US" altLang="en-US" sz="2400" b="1" dirty="0">
                  <a:solidFill>
                    <a:srgbClr val="9900CC"/>
                  </a:solidFill>
                  <a:latin typeface="+mn-lt"/>
                </a:rPr>
                <a:t>Br</a:t>
              </a:r>
              <a:endParaRPr lang="en-US" altLang="en-US" sz="2400" b="1" baseline="-25000" dirty="0">
                <a:solidFill>
                  <a:srgbClr val="A50021"/>
                </a:solidFill>
                <a:latin typeface="+mn-lt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034927" y="3601630"/>
              <a:ext cx="668496" cy="952572"/>
              <a:chOff x="2497614" y="5105328"/>
              <a:chExt cx="826687" cy="1071983"/>
            </a:xfrm>
            <a:noFill/>
          </p:grpSpPr>
          <p:sp>
            <p:nvSpPr>
              <p:cNvPr id="7" name="Oval 6"/>
              <p:cNvSpPr/>
              <p:nvPr/>
            </p:nvSpPr>
            <p:spPr>
              <a:xfrm>
                <a:off x="2497614" y="5105328"/>
                <a:ext cx="228600" cy="25295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2699539" y="5358283"/>
                <a:ext cx="624762" cy="819028"/>
              </a:xfrm>
              <a:prstGeom prst="straightConnector1">
                <a:avLst/>
              </a:prstGeom>
              <a:grpFill/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1521653" y="3587362"/>
              <a:ext cx="602209" cy="966840"/>
              <a:chOff x="1911390" y="5105328"/>
              <a:chExt cx="727485" cy="1024246"/>
            </a:xfrm>
            <a:noFill/>
          </p:grpSpPr>
          <p:sp>
            <p:nvSpPr>
              <p:cNvPr id="63" name="Oval 62"/>
              <p:cNvSpPr/>
              <p:nvPr/>
            </p:nvSpPr>
            <p:spPr>
              <a:xfrm>
                <a:off x="2497614" y="5105328"/>
                <a:ext cx="141261" cy="251787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H="1">
                <a:off x="1911390" y="5310546"/>
                <a:ext cx="601813" cy="819028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3502297" y="3435686"/>
            <a:ext cx="1467279" cy="1548101"/>
            <a:chOff x="864815" y="3540860"/>
            <a:chExt cx="1259047" cy="1354544"/>
          </a:xfrm>
        </p:grpSpPr>
        <p:sp>
          <p:nvSpPr>
            <p:cNvPr id="68" name="Text Box 3"/>
            <p:cNvSpPr txBox="1">
              <a:spLocks noChangeArrowheads="1"/>
            </p:cNvSpPr>
            <p:nvPr/>
          </p:nvSpPr>
          <p:spPr bwMode="auto">
            <a:xfrm>
              <a:off x="864815" y="3540860"/>
              <a:ext cx="1250614" cy="403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 b="1" dirty="0">
                  <a:solidFill>
                    <a:srgbClr val="A50021"/>
                  </a:solidFill>
                  <a:latin typeface="+mn-lt"/>
                </a:rPr>
                <a:t>Zn</a:t>
              </a:r>
              <a:r>
                <a:rPr lang="en-GB" altLang="en-US" sz="2400" b="1" baseline="30000" dirty="0">
                  <a:solidFill>
                    <a:srgbClr val="A50021"/>
                  </a:solidFill>
                  <a:latin typeface="+mn-lt"/>
                </a:rPr>
                <a:t>2</a:t>
              </a:r>
              <a:r>
                <a:rPr lang="en-US" altLang="en-US" sz="2400" b="1" baseline="30000" dirty="0">
                  <a:solidFill>
                    <a:srgbClr val="A50021"/>
                  </a:solidFill>
                  <a:latin typeface="+mn-lt"/>
                </a:rPr>
                <a:t>+ </a:t>
              </a:r>
              <a:r>
                <a:rPr lang="en-US" altLang="en-US" sz="2400" b="1" baseline="30000" dirty="0" smtClean="0">
                  <a:solidFill>
                    <a:srgbClr val="A50021"/>
                  </a:solidFill>
                  <a:latin typeface="+mn-lt"/>
                </a:rPr>
                <a:t>     </a:t>
              </a:r>
              <a:r>
                <a:rPr lang="en-US" altLang="en-US" sz="2400" b="1" dirty="0" smtClean="0">
                  <a:solidFill>
                    <a:srgbClr val="9900CC"/>
                  </a:solidFill>
                  <a:latin typeface="+mn-lt"/>
                </a:rPr>
                <a:t>Cl</a:t>
              </a:r>
              <a:r>
                <a:rPr lang="en-US" altLang="en-US" sz="2400" b="1" baseline="30000" dirty="0" smtClean="0">
                  <a:solidFill>
                    <a:srgbClr val="9900CC"/>
                  </a:solidFill>
                  <a:latin typeface="+mn-lt"/>
                </a:rPr>
                <a:t>-</a:t>
              </a:r>
              <a:endParaRPr lang="en-US" altLang="en-US" sz="2400" b="1" baseline="30000" dirty="0">
                <a:solidFill>
                  <a:srgbClr val="9900CC"/>
                </a:solidFill>
                <a:latin typeface="+mn-lt"/>
              </a:endParaRPr>
            </a:p>
          </p:txBody>
        </p:sp>
        <p:sp>
          <p:nvSpPr>
            <p:cNvPr id="69" name="Text Box 3"/>
            <p:cNvSpPr txBox="1">
              <a:spLocks noChangeArrowheads="1"/>
            </p:cNvSpPr>
            <p:nvPr/>
          </p:nvSpPr>
          <p:spPr bwMode="auto">
            <a:xfrm>
              <a:off x="1255957" y="4491460"/>
              <a:ext cx="820079" cy="403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A50021"/>
                  </a:solidFill>
                  <a:latin typeface="Comic Sans MS" panose="030F0702030302020204" pitchFamily="66" charset="0"/>
                </a:rPr>
                <a:t>Zn</a:t>
              </a:r>
              <a:r>
                <a:rPr lang="en-US" altLang="en-US" sz="2400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Cl</a:t>
              </a:r>
              <a:r>
                <a:rPr lang="en-US" altLang="en-US" sz="2400" baseline="-25000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18149" y="3587360"/>
              <a:ext cx="485274" cy="966839"/>
              <a:chOff x="2724193" y="5089272"/>
              <a:chExt cx="600108" cy="1088039"/>
            </a:xfrm>
            <a:noFill/>
          </p:grpSpPr>
          <p:sp>
            <p:nvSpPr>
              <p:cNvPr id="74" name="Oval 73"/>
              <p:cNvSpPr/>
              <p:nvPr/>
            </p:nvSpPr>
            <p:spPr>
              <a:xfrm>
                <a:off x="2724193" y="5089272"/>
                <a:ext cx="360239" cy="218002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Arrow Connector 74"/>
              <p:cNvCxnSpPr>
                <a:stCxn id="74" idx="4"/>
              </p:cNvCxnSpPr>
              <p:nvPr/>
            </p:nvCxnSpPr>
            <p:spPr>
              <a:xfrm>
                <a:off x="2904313" y="5307274"/>
                <a:ext cx="419988" cy="870037"/>
              </a:xfrm>
              <a:prstGeom prst="straightConnector1">
                <a:avLst/>
              </a:prstGeom>
              <a:grpFill/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1521653" y="3601629"/>
              <a:ext cx="602209" cy="952572"/>
              <a:chOff x="1911390" y="5120443"/>
              <a:chExt cx="727485" cy="1009131"/>
            </a:xfrm>
            <a:noFill/>
          </p:grpSpPr>
          <p:sp>
            <p:nvSpPr>
              <p:cNvPr id="72" name="Oval 71"/>
              <p:cNvSpPr/>
              <p:nvPr/>
            </p:nvSpPr>
            <p:spPr>
              <a:xfrm>
                <a:off x="2408057" y="5120443"/>
                <a:ext cx="230818" cy="236672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 flipH="1">
                <a:off x="1911390" y="5310546"/>
                <a:ext cx="601813" cy="819028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</p:grpSp>
      <p:sp>
        <p:nvSpPr>
          <p:cNvPr id="20" name="Rectangle 19"/>
          <p:cNvSpPr/>
          <p:nvPr/>
        </p:nvSpPr>
        <p:spPr>
          <a:xfrm>
            <a:off x="3502297" y="2283074"/>
            <a:ext cx="1992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/>
              <a:t>Zinc Chloride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0388" y="796607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8471-925B-4C30-8C84-2494A70CD85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8" name="Rectangle 37"/>
          <p:cNvSpPr/>
          <p:nvPr/>
        </p:nvSpPr>
        <p:spPr>
          <a:xfrm>
            <a:off x="7192328" y="3435686"/>
            <a:ext cx="4011930" cy="21236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2" algn="ctr">
              <a:spcBef>
                <a:spcPct val="50000"/>
              </a:spcBef>
            </a:pPr>
            <a:r>
              <a:rPr lang="ar-SA" altLang="en-US" sz="2200" b="1" u="sng" dirty="0"/>
              <a:t>قاعدة تبادل التكافؤات</a:t>
            </a:r>
            <a:endParaRPr lang="en-GB" altLang="en-US" sz="2200" b="1" u="sng" dirty="0"/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2200" dirty="0" smtClean="0"/>
              <a:t>The </a:t>
            </a:r>
            <a:r>
              <a:rPr lang="en-GB" altLang="en-US" sz="2200" dirty="0"/>
              <a:t>subscript of the cation is </a:t>
            </a:r>
            <a:r>
              <a:rPr lang="en-GB" altLang="en-US" sz="2200" dirty="0" smtClean="0"/>
              <a:t>numerically </a:t>
            </a:r>
            <a:r>
              <a:rPr lang="en-GB" altLang="en-US" sz="2200" b="1" dirty="0" smtClean="0"/>
              <a:t>equal </a:t>
            </a:r>
            <a:r>
              <a:rPr lang="en-GB" altLang="en-US" sz="2200" dirty="0"/>
              <a:t>to the charge on the anion, and </a:t>
            </a:r>
            <a:r>
              <a:rPr lang="en-GB" altLang="en-US" sz="2200" dirty="0" smtClean="0"/>
              <a:t>the subscript </a:t>
            </a:r>
            <a:r>
              <a:rPr lang="en-GB" altLang="en-US" sz="2200" dirty="0"/>
              <a:t>on the anion is numerically </a:t>
            </a:r>
            <a:r>
              <a:rPr lang="en-GB" altLang="en-US" sz="2200" b="1" dirty="0" smtClean="0"/>
              <a:t>equal</a:t>
            </a:r>
            <a:r>
              <a:rPr lang="en-GB" altLang="en-US" sz="2200" dirty="0" smtClean="0"/>
              <a:t> to </a:t>
            </a:r>
            <a:r>
              <a:rPr lang="en-GB" altLang="en-US" sz="2200" dirty="0"/>
              <a:t>the charge on the </a:t>
            </a:r>
            <a:r>
              <a:rPr lang="en-GB" altLang="en-US" sz="2200" dirty="0" smtClean="0"/>
              <a:t>cation.</a:t>
            </a:r>
            <a:endParaRPr lang="en-GB" altLang="en-US" sz="2200" dirty="0"/>
          </a:p>
        </p:txBody>
      </p:sp>
      <p:pic>
        <p:nvPicPr>
          <p:cNvPr id="39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8793051" y="2708665"/>
            <a:ext cx="440469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388" y="1721589"/>
            <a:ext cx="4661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ctr">
              <a:spcBef>
                <a:spcPct val="50000"/>
              </a:spcBef>
            </a:pPr>
            <a:r>
              <a:rPr lang="en-GB" altLang="en-US" sz="2400" b="1" dirty="0">
                <a:solidFill>
                  <a:srgbClr val="00B050"/>
                </a:solidFill>
              </a:rPr>
              <a:t>How to make the formula neutral?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235894" y="2670934"/>
            <a:ext cx="75373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920" b="1" dirty="0">
                <a:solidFill>
                  <a:srgbClr val="00B0F0"/>
                </a:solidFill>
              </a:rPr>
              <a:t>Al</a:t>
            </a:r>
            <a:r>
              <a:rPr lang="en-US" altLang="en-US" sz="1920" b="1" baseline="-25000" dirty="0">
                <a:solidFill>
                  <a:srgbClr val="00B0F0"/>
                </a:solidFill>
              </a:rPr>
              <a:t>2</a:t>
            </a:r>
            <a:r>
              <a:rPr lang="en-US" altLang="en-US" sz="1920" b="1" dirty="0">
                <a:solidFill>
                  <a:srgbClr val="C00000"/>
                </a:solidFill>
              </a:rPr>
              <a:t>O</a:t>
            </a:r>
            <a:r>
              <a:rPr lang="en-US" altLang="en-US" sz="1920" b="1" baseline="-25000" dirty="0">
                <a:solidFill>
                  <a:srgbClr val="C00000"/>
                </a:solidFill>
              </a:rPr>
              <a:t>3</a:t>
            </a:r>
            <a:endParaRPr lang="en-US" altLang="en-US" sz="1920" b="1" dirty="0">
              <a:solidFill>
                <a:srgbClr val="C00000"/>
              </a:solidFill>
            </a:endParaRPr>
          </a:p>
        </p:txBody>
      </p:sp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498634" y="2183254"/>
            <a:ext cx="4004733" cy="568960"/>
            <a:chOff x="1631" y="720"/>
            <a:chExt cx="2365" cy="336"/>
          </a:xfrm>
        </p:grpSpPr>
        <p:grpSp>
          <p:nvGrpSpPr>
            <p:cNvPr id="31" name="Group 9"/>
            <p:cNvGrpSpPr>
              <a:grpSpLocks/>
            </p:cNvGrpSpPr>
            <p:nvPr/>
          </p:nvGrpSpPr>
          <p:grpSpPr bwMode="auto">
            <a:xfrm>
              <a:off x="1631" y="720"/>
              <a:ext cx="1017" cy="336"/>
              <a:chOff x="1631" y="720"/>
              <a:chExt cx="1017" cy="336"/>
            </a:xfrm>
          </p:grpSpPr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1631" y="720"/>
                <a:ext cx="1017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133" b="1" dirty="0">
                    <a:solidFill>
                      <a:srgbClr val="00B0F0"/>
                    </a:solidFill>
                  </a:rPr>
                  <a:t>2 x </a:t>
                </a:r>
                <a:r>
                  <a:rPr lang="en-US" altLang="en-US" sz="2133" b="1" dirty="0" smtClean="0">
                    <a:solidFill>
                      <a:srgbClr val="00B0F0"/>
                    </a:solidFill>
                  </a:rPr>
                  <a:t>(+3) </a:t>
                </a:r>
                <a:r>
                  <a:rPr lang="en-US" altLang="en-US" sz="2133" b="1" dirty="0">
                    <a:solidFill>
                      <a:srgbClr val="00B0F0"/>
                    </a:solidFill>
                  </a:rPr>
                  <a:t>= +6</a:t>
                </a:r>
              </a:p>
            </p:txBody>
          </p:sp>
          <p:sp>
            <p:nvSpPr>
              <p:cNvPr id="37" name="Line 7"/>
              <p:cNvSpPr>
                <a:spLocks noChangeShapeType="1"/>
              </p:cNvSpPr>
              <p:nvPr/>
            </p:nvSpPr>
            <p:spPr bwMode="auto">
              <a:xfrm>
                <a:off x="2544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</p:grpSp>
        <p:grpSp>
          <p:nvGrpSpPr>
            <p:cNvPr id="32" name="Group 10"/>
            <p:cNvGrpSpPr>
              <a:grpSpLocks/>
            </p:cNvGrpSpPr>
            <p:nvPr/>
          </p:nvGrpSpPr>
          <p:grpSpPr bwMode="auto">
            <a:xfrm>
              <a:off x="3072" y="720"/>
              <a:ext cx="924" cy="336"/>
              <a:chOff x="3072" y="720"/>
              <a:chExt cx="924" cy="336"/>
            </a:xfrm>
          </p:grpSpPr>
          <p:sp>
            <p:nvSpPr>
              <p:cNvPr id="33" name="Text Box 6"/>
              <p:cNvSpPr txBox="1">
                <a:spLocks noChangeArrowheads="1"/>
              </p:cNvSpPr>
              <p:nvPr/>
            </p:nvSpPr>
            <p:spPr bwMode="auto">
              <a:xfrm>
                <a:off x="3087" y="720"/>
                <a:ext cx="909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133" b="1" dirty="0">
                    <a:solidFill>
                      <a:srgbClr val="CC0000"/>
                    </a:solidFill>
                  </a:rPr>
                  <a:t>3 x </a:t>
                </a:r>
                <a:r>
                  <a:rPr lang="en-US" altLang="en-US" sz="2133" b="1" dirty="0" smtClean="0">
                    <a:solidFill>
                      <a:srgbClr val="CC0000"/>
                    </a:solidFill>
                  </a:rPr>
                  <a:t>(-2) </a:t>
                </a:r>
                <a:r>
                  <a:rPr lang="en-US" altLang="en-US" sz="2133" b="1" dirty="0">
                    <a:solidFill>
                      <a:srgbClr val="CC0000"/>
                    </a:solidFill>
                  </a:rPr>
                  <a:t>= -6</a:t>
                </a:r>
              </a:p>
            </p:txBody>
          </p:sp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 flipH="1">
                <a:off x="3072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</p:grpSp>
      </p:grp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267871" y="3077334"/>
            <a:ext cx="59343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920" b="1" dirty="0">
                <a:solidFill>
                  <a:srgbClr val="00B0F0"/>
                </a:solidFill>
              </a:rPr>
              <a:t>Al</a:t>
            </a:r>
            <a:r>
              <a:rPr lang="en-US" altLang="en-US" sz="1920" b="1" baseline="30000" dirty="0">
                <a:solidFill>
                  <a:srgbClr val="00B0F0"/>
                </a:solidFill>
              </a:rPr>
              <a:t>3+</a:t>
            </a:r>
            <a:endParaRPr lang="en-US" altLang="en-US" sz="1920" b="1" dirty="0">
              <a:solidFill>
                <a:srgbClr val="00B0F0"/>
              </a:solidFill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3287408" y="3077334"/>
            <a:ext cx="511679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920" b="1">
                <a:solidFill>
                  <a:srgbClr val="CC0000"/>
                </a:solidFill>
              </a:rPr>
              <a:t>O</a:t>
            </a:r>
            <a:r>
              <a:rPr lang="en-US" altLang="en-US" sz="1920" b="1" baseline="30000">
                <a:solidFill>
                  <a:srgbClr val="CC0000"/>
                </a:solidFill>
              </a:rPr>
              <a:t>2-</a:t>
            </a:r>
            <a:endParaRPr lang="en-US" altLang="en-US" sz="1920" b="1">
              <a:solidFill>
                <a:srgbClr val="CC0000"/>
              </a:solidFill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2212606" y="4448934"/>
            <a:ext cx="79861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920" b="1" dirty="0">
                <a:solidFill>
                  <a:srgbClr val="00B0F0"/>
                </a:solidFill>
              </a:rPr>
              <a:t>Ca</a:t>
            </a:r>
            <a:r>
              <a:rPr lang="en-US" altLang="en-US" sz="1920" b="1" dirty="0">
                <a:solidFill>
                  <a:srgbClr val="C00000"/>
                </a:solidFill>
              </a:rPr>
              <a:t>Br</a:t>
            </a:r>
            <a:r>
              <a:rPr lang="en-US" altLang="en-US" sz="1920" b="1" baseline="-25000" dirty="0">
                <a:solidFill>
                  <a:srgbClr val="C00000"/>
                </a:solidFill>
              </a:rPr>
              <a:t>2</a:t>
            </a:r>
            <a:endParaRPr lang="en-US" altLang="en-US" sz="1920" b="1" dirty="0">
              <a:solidFill>
                <a:srgbClr val="C00000"/>
              </a:solidFill>
            </a:endParaRPr>
          </a:p>
        </p:txBody>
      </p:sp>
      <p:grpSp>
        <p:nvGrpSpPr>
          <p:cNvPr id="47" name="Group 32"/>
          <p:cNvGrpSpPr>
            <a:grpSpLocks/>
          </p:cNvGrpSpPr>
          <p:nvPr/>
        </p:nvGrpSpPr>
        <p:grpSpPr bwMode="auto">
          <a:xfrm>
            <a:off x="508794" y="3961254"/>
            <a:ext cx="3986107" cy="568960"/>
            <a:chOff x="1637" y="1770"/>
            <a:chExt cx="2354" cy="336"/>
          </a:xfrm>
        </p:grpSpPr>
        <p:grpSp>
          <p:nvGrpSpPr>
            <p:cNvPr id="48" name="Group 14"/>
            <p:cNvGrpSpPr>
              <a:grpSpLocks/>
            </p:cNvGrpSpPr>
            <p:nvPr/>
          </p:nvGrpSpPr>
          <p:grpSpPr bwMode="auto">
            <a:xfrm>
              <a:off x="1637" y="1770"/>
              <a:ext cx="1006" cy="336"/>
              <a:chOff x="1637" y="720"/>
              <a:chExt cx="1006" cy="336"/>
            </a:xfrm>
          </p:grpSpPr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1637" y="720"/>
                <a:ext cx="100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133" b="1" dirty="0">
                    <a:solidFill>
                      <a:srgbClr val="00B0F0"/>
                    </a:solidFill>
                  </a:rPr>
                  <a:t>1 x </a:t>
                </a:r>
                <a:r>
                  <a:rPr lang="en-US" altLang="en-US" sz="2133" b="1" dirty="0" smtClean="0">
                    <a:solidFill>
                      <a:srgbClr val="00B0F0"/>
                    </a:solidFill>
                  </a:rPr>
                  <a:t>(+2) </a:t>
                </a:r>
                <a:r>
                  <a:rPr lang="en-US" altLang="en-US" sz="2133" b="1" dirty="0">
                    <a:solidFill>
                      <a:srgbClr val="00B0F0"/>
                    </a:solidFill>
                  </a:rPr>
                  <a:t>= +2</a:t>
                </a:r>
              </a:p>
            </p:txBody>
          </p:sp>
          <p:sp>
            <p:nvSpPr>
              <p:cNvPr id="54" name="Line 16"/>
              <p:cNvSpPr>
                <a:spLocks noChangeShapeType="1"/>
              </p:cNvSpPr>
              <p:nvPr/>
            </p:nvSpPr>
            <p:spPr bwMode="auto">
              <a:xfrm>
                <a:off x="2544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920" b="1"/>
              </a:p>
            </p:txBody>
          </p:sp>
        </p:grpSp>
        <p:grpSp>
          <p:nvGrpSpPr>
            <p:cNvPr id="50" name="Group 17"/>
            <p:cNvGrpSpPr>
              <a:grpSpLocks/>
            </p:cNvGrpSpPr>
            <p:nvPr/>
          </p:nvGrpSpPr>
          <p:grpSpPr bwMode="auto">
            <a:xfrm>
              <a:off x="3072" y="1770"/>
              <a:ext cx="919" cy="336"/>
              <a:chOff x="3072" y="720"/>
              <a:chExt cx="919" cy="336"/>
            </a:xfrm>
          </p:grpSpPr>
          <p:sp>
            <p:nvSpPr>
              <p:cNvPr id="51" name="Text Box 18"/>
              <p:cNvSpPr txBox="1">
                <a:spLocks noChangeArrowheads="1"/>
              </p:cNvSpPr>
              <p:nvPr/>
            </p:nvSpPr>
            <p:spPr bwMode="auto">
              <a:xfrm>
                <a:off x="3093" y="720"/>
                <a:ext cx="89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133" b="1" dirty="0">
                    <a:solidFill>
                      <a:srgbClr val="CC0000"/>
                    </a:solidFill>
                  </a:rPr>
                  <a:t>2 x </a:t>
                </a:r>
                <a:r>
                  <a:rPr lang="en-US" altLang="en-US" sz="2133" b="1" dirty="0" smtClean="0">
                    <a:solidFill>
                      <a:srgbClr val="CC0000"/>
                    </a:solidFill>
                  </a:rPr>
                  <a:t>(-1) </a:t>
                </a:r>
                <a:r>
                  <a:rPr lang="en-US" altLang="en-US" sz="2133" b="1" dirty="0">
                    <a:solidFill>
                      <a:srgbClr val="CC0000"/>
                    </a:solidFill>
                  </a:rPr>
                  <a:t>= -2</a:t>
                </a:r>
              </a:p>
            </p:txBody>
          </p:sp>
          <p:sp>
            <p:nvSpPr>
              <p:cNvPr id="52" name="Line 19"/>
              <p:cNvSpPr>
                <a:spLocks noChangeShapeType="1"/>
              </p:cNvSpPr>
              <p:nvPr/>
            </p:nvSpPr>
            <p:spPr bwMode="auto">
              <a:xfrm flipH="1">
                <a:off x="3072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920" b="1"/>
              </a:p>
            </p:txBody>
          </p:sp>
        </p:grpSp>
      </p:grp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1236613" y="4855334"/>
            <a:ext cx="65595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920" b="1" dirty="0">
                <a:solidFill>
                  <a:srgbClr val="00B0F0"/>
                </a:solidFill>
              </a:rPr>
              <a:t>Ca</a:t>
            </a:r>
            <a:r>
              <a:rPr lang="en-US" altLang="en-US" sz="1920" b="1" baseline="30000" dirty="0">
                <a:solidFill>
                  <a:srgbClr val="00B0F0"/>
                </a:solidFill>
              </a:rPr>
              <a:t>2+</a:t>
            </a:r>
            <a:endParaRPr lang="en-US" altLang="en-US" sz="1920" b="1" dirty="0">
              <a:solidFill>
                <a:srgbClr val="00B0F0"/>
              </a:solidFill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3298359" y="4855334"/>
            <a:ext cx="488083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920" b="1" dirty="0">
                <a:solidFill>
                  <a:srgbClr val="CC0000"/>
                </a:solidFill>
              </a:rPr>
              <a:t>Br</a:t>
            </a:r>
            <a:r>
              <a:rPr lang="en-US" altLang="en-US" sz="1920" b="1" baseline="30000" dirty="0">
                <a:solidFill>
                  <a:srgbClr val="CC0000"/>
                </a:solidFill>
              </a:rPr>
              <a:t>-</a:t>
            </a:r>
            <a:endParaRPr lang="en-US" altLang="en-US" sz="1920" b="1" dirty="0">
              <a:solidFill>
                <a:srgbClr val="CC0000"/>
              </a:solidFill>
            </a:endParaRP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2098837" y="6267574"/>
            <a:ext cx="1027846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920" b="1" dirty="0">
                <a:solidFill>
                  <a:srgbClr val="00B0F0"/>
                </a:solidFill>
              </a:rPr>
              <a:t>Na</a:t>
            </a:r>
            <a:r>
              <a:rPr lang="en-US" altLang="en-US" sz="1920" b="1" baseline="-25000" dirty="0">
                <a:solidFill>
                  <a:srgbClr val="00B0F0"/>
                </a:solidFill>
              </a:rPr>
              <a:t>2</a:t>
            </a:r>
            <a:r>
              <a:rPr lang="en-US" altLang="en-US" sz="1920" b="1" dirty="0">
                <a:solidFill>
                  <a:srgbClr val="C00000"/>
                </a:solidFill>
              </a:rPr>
              <a:t>CO</a:t>
            </a:r>
            <a:r>
              <a:rPr lang="en-US" altLang="en-US" sz="1920" b="1" baseline="-25000" dirty="0">
                <a:solidFill>
                  <a:srgbClr val="C00000"/>
                </a:solidFill>
              </a:rPr>
              <a:t>3</a:t>
            </a:r>
          </a:p>
        </p:txBody>
      </p:sp>
      <p:grpSp>
        <p:nvGrpSpPr>
          <p:cNvPr id="58" name="Group 31"/>
          <p:cNvGrpSpPr>
            <a:grpSpLocks/>
          </p:cNvGrpSpPr>
          <p:nvPr/>
        </p:nvGrpSpPr>
        <p:grpSpPr bwMode="auto">
          <a:xfrm>
            <a:off x="508794" y="5779894"/>
            <a:ext cx="3986106" cy="568960"/>
            <a:chOff x="1638" y="3024"/>
            <a:chExt cx="2354" cy="336"/>
          </a:xfrm>
        </p:grpSpPr>
        <p:grpSp>
          <p:nvGrpSpPr>
            <p:cNvPr id="59" name="Group 23"/>
            <p:cNvGrpSpPr>
              <a:grpSpLocks/>
            </p:cNvGrpSpPr>
            <p:nvPr/>
          </p:nvGrpSpPr>
          <p:grpSpPr bwMode="auto">
            <a:xfrm>
              <a:off x="1638" y="3024"/>
              <a:ext cx="1006" cy="336"/>
              <a:chOff x="1637" y="720"/>
              <a:chExt cx="1006" cy="336"/>
            </a:xfrm>
          </p:grpSpPr>
          <p:sp>
            <p:nvSpPr>
              <p:cNvPr id="66" name="Text Box 24"/>
              <p:cNvSpPr txBox="1">
                <a:spLocks noChangeArrowheads="1"/>
              </p:cNvSpPr>
              <p:nvPr/>
            </p:nvSpPr>
            <p:spPr bwMode="auto">
              <a:xfrm>
                <a:off x="1637" y="720"/>
                <a:ext cx="100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133" b="1" dirty="0">
                    <a:solidFill>
                      <a:srgbClr val="00B0F0"/>
                    </a:solidFill>
                  </a:rPr>
                  <a:t>1 x </a:t>
                </a:r>
                <a:r>
                  <a:rPr lang="en-US" altLang="en-US" sz="2133" b="1" dirty="0" smtClean="0">
                    <a:solidFill>
                      <a:srgbClr val="00B0F0"/>
                    </a:solidFill>
                  </a:rPr>
                  <a:t>(+2) </a:t>
                </a:r>
                <a:r>
                  <a:rPr lang="en-US" altLang="en-US" sz="2133" b="1" dirty="0">
                    <a:solidFill>
                      <a:srgbClr val="00B0F0"/>
                    </a:solidFill>
                  </a:rPr>
                  <a:t>= +2</a:t>
                </a:r>
              </a:p>
            </p:txBody>
          </p:sp>
          <p:sp>
            <p:nvSpPr>
              <p:cNvPr id="76" name="Line 25"/>
              <p:cNvSpPr>
                <a:spLocks noChangeShapeType="1"/>
              </p:cNvSpPr>
              <p:nvPr/>
            </p:nvSpPr>
            <p:spPr bwMode="auto">
              <a:xfrm>
                <a:off x="2544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920" b="1"/>
              </a:p>
            </p:txBody>
          </p:sp>
        </p:grpSp>
        <p:grpSp>
          <p:nvGrpSpPr>
            <p:cNvPr id="60" name="Group 26"/>
            <p:cNvGrpSpPr>
              <a:grpSpLocks/>
            </p:cNvGrpSpPr>
            <p:nvPr/>
          </p:nvGrpSpPr>
          <p:grpSpPr bwMode="auto">
            <a:xfrm>
              <a:off x="3073" y="3024"/>
              <a:ext cx="919" cy="336"/>
              <a:chOff x="3072" y="720"/>
              <a:chExt cx="919" cy="336"/>
            </a:xfrm>
          </p:grpSpPr>
          <p:sp>
            <p:nvSpPr>
              <p:cNvPr id="61" name="Text Box 27"/>
              <p:cNvSpPr txBox="1">
                <a:spLocks noChangeArrowheads="1"/>
              </p:cNvSpPr>
              <p:nvPr/>
            </p:nvSpPr>
            <p:spPr bwMode="auto">
              <a:xfrm>
                <a:off x="3093" y="720"/>
                <a:ext cx="89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133" b="1" dirty="0">
                    <a:solidFill>
                      <a:srgbClr val="CC0000"/>
                    </a:solidFill>
                  </a:rPr>
                  <a:t>1 x </a:t>
                </a:r>
                <a:r>
                  <a:rPr lang="en-US" altLang="en-US" sz="2133" b="1" dirty="0" smtClean="0">
                    <a:solidFill>
                      <a:srgbClr val="CC0000"/>
                    </a:solidFill>
                  </a:rPr>
                  <a:t>(-2) </a:t>
                </a:r>
                <a:r>
                  <a:rPr lang="en-US" altLang="en-US" sz="2133" b="1" dirty="0">
                    <a:solidFill>
                      <a:srgbClr val="CC0000"/>
                    </a:solidFill>
                  </a:rPr>
                  <a:t>= -2</a:t>
                </a:r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 flipH="1">
                <a:off x="3072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920" b="1"/>
              </a:p>
            </p:txBody>
          </p:sp>
        </p:grpSp>
      </p:grp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1253399" y="6673974"/>
            <a:ext cx="620683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920" b="1" dirty="0">
                <a:solidFill>
                  <a:srgbClr val="00B0F0"/>
                </a:solidFill>
              </a:rPr>
              <a:t>Na</a:t>
            </a:r>
            <a:r>
              <a:rPr lang="en-US" altLang="en-US" sz="1920" b="1" baseline="30000" dirty="0">
                <a:solidFill>
                  <a:srgbClr val="00B0F0"/>
                </a:solidFill>
              </a:rPr>
              <a:t>+</a:t>
            </a:r>
            <a:endParaRPr lang="en-US" altLang="en-US" sz="1920" b="1" dirty="0">
              <a:solidFill>
                <a:srgbClr val="00B0F0"/>
              </a:solidFill>
            </a:endParaRPr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3452599" y="6673974"/>
            <a:ext cx="755335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920" b="1">
                <a:solidFill>
                  <a:srgbClr val="CC0000"/>
                </a:solidFill>
              </a:rPr>
              <a:t>CO</a:t>
            </a:r>
            <a:r>
              <a:rPr lang="en-US" altLang="en-US" sz="1920" b="1" baseline="-25000">
                <a:solidFill>
                  <a:srgbClr val="CC0000"/>
                </a:solidFill>
              </a:rPr>
              <a:t>3</a:t>
            </a:r>
            <a:r>
              <a:rPr lang="en-US" altLang="en-US" sz="1920" b="1" baseline="30000">
                <a:solidFill>
                  <a:srgbClr val="CC0000"/>
                </a:solidFill>
              </a:rPr>
              <a:t>2-</a:t>
            </a:r>
            <a:endParaRPr lang="en-US" altLang="en-US" sz="1920" b="1">
              <a:solidFill>
                <a:srgbClr val="CC0000"/>
              </a:solidFill>
            </a:endParaRPr>
          </a:p>
        </p:txBody>
      </p:sp>
      <p:cxnSp>
        <p:nvCxnSpPr>
          <p:cNvPr id="3" name="Curved Connector 2"/>
          <p:cNvCxnSpPr>
            <a:stCxn id="40" idx="3"/>
            <a:endCxn id="29" idx="3"/>
          </p:cNvCxnSpPr>
          <p:nvPr/>
        </p:nvCxnSpPr>
        <p:spPr>
          <a:xfrm flipV="1">
            <a:off x="1861303" y="2864833"/>
            <a:ext cx="1128323" cy="406400"/>
          </a:xfrm>
          <a:prstGeom prst="curvedConnector3">
            <a:avLst>
              <a:gd name="adj1" fmla="val 1202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stCxn id="44" idx="1"/>
            <a:endCxn id="29" idx="1"/>
          </p:cNvCxnSpPr>
          <p:nvPr/>
        </p:nvCxnSpPr>
        <p:spPr>
          <a:xfrm rot="10800000">
            <a:off x="2235894" y="2864833"/>
            <a:ext cx="1051514" cy="406400"/>
          </a:xfrm>
          <a:prstGeom prst="curvedConnector3">
            <a:avLst>
              <a:gd name="adj1" fmla="val 121740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5" idx="3"/>
            <a:endCxn id="45" idx="3"/>
          </p:cNvCxnSpPr>
          <p:nvPr/>
        </p:nvCxnSpPr>
        <p:spPr>
          <a:xfrm flipV="1">
            <a:off x="1892563" y="4642833"/>
            <a:ext cx="1118660" cy="406400"/>
          </a:xfrm>
          <a:prstGeom prst="curvedConnector3">
            <a:avLst>
              <a:gd name="adj1" fmla="val 1204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56" idx="1"/>
            <a:endCxn id="45" idx="1"/>
          </p:cNvCxnSpPr>
          <p:nvPr/>
        </p:nvCxnSpPr>
        <p:spPr>
          <a:xfrm rot="10800000">
            <a:off x="2212607" y="4642833"/>
            <a:ext cx="1085753" cy="406400"/>
          </a:xfrm>
          <a:prstGeom prst="curvedConnector3">
            <a:avLst>
              <a:gd name="adj1" fmla="val 121055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78" idx="1"/>
            <a:endCxn id="57" idx="1"/>
          </p:cNvCxnSpPr>
          <p:nvPr/>
        </p:nvCxnSpPr>
        <p:spPr>
          <a:xfrm rot="10800000">
            <a:off x="2098837" y="6461473"/>
            <a:ext cx="1353762" cy="406400"/>
          </a:xfrm>
          <a:prstGeom prst="curvedConnector3">
            <a:avLst>
              <a:gd name="adj1" fmla="val 116886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77" idx="3"/>
            <a:endCxn id="57" idx="3"/>
          </p:cNvCxnSpPr>
          <p:nvPr/>
        </p:nvCxnSpPr>
        <p:spPr>
          <a:xfrm flipV="1">
            <a:off x="1874082" y="6461473"/>
            <a:ext cx="1252601" cy="406400"/>
          </a:xfrm>
          <a:prstGeom prst="curvedConnector3">
            <a:avLst>
              <a:gd name="adj1" fmla="val 1182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0388" y="796607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16128" y="1758180"/>
            <a:ext cx="11561847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rtl="0">
              <a:buNone/>
            </a:pPr>
            <a:r>
              <a:rPr lang="en-US" altLang="en-US" sz="2200" b="1" dirty="0" smtClean="0">
                <a:latin typeface="+mn-lt"/>
              </a:rPr>
              <a:t>1- Ionic </a:t>
            </a:r>
            <a:r>
              <a:rPr lang="en-US" altLang="en-US" sz="2200" b="1" dirty="0">
                <a:latin typeface="+mn-lt"/>
              </a:rPr>
              <a:t>Binary</a:t>
            </a:r>
            <a:r>
              <a:rPr lang="en-US" altLang="en-US" sz="2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en-US" sz="2200" b="1" dirty="0" smtClean="0">
                <a:latin typeface="+mn-lt"/>
              </a:rPr>
              <a:t>compounds </a:t>
            </a:r>
            <a:r>
              <a:rPr lang="en-US" altLang="en-US" sz="2200" dirty="0">
                <a:latin typeface="+mn-lt"/>
              </a:rPr>
              <a:t>can be categorized into </a:t>
            </a:r>
            <a:r>
              <a:rPr lang="en-US" altLang="en-US" sz="2200" b="1" dirty="0">
                <a:latin typeface="+mn-lt"/>
              </a:rPr>
              <a:t>two types</a:t>
            </a:r>
            <a:r>
              <a:rPr lang="en-US" altLang="en-US" sz="2200" dirty="0">
                <a:latin typeface="+mn-lt"/>
              </a:rPr>
              <a:t>, </a:t>
            </a:r>
            <a:endParaRPr lang="en-US" altLang="en-US" sz="2200" dirty="0" smtClean="0">
              <a:latin typeface="+mn-lt"/>
            </a:endParaRPr>
          </a:p>
          <a:p>
            <a:pPr algn="ctr" rtl="0">
              <a:buNone/>
            </a:pPr>
            <a:r>
              <a:rPr lang="en-US" altLang="en-US" sz="2200" dirty="0" smtClean="0">
                <a:latin typeface="+mn-lt"/>
              </a:rPr>
              <a:t>depending </a:t>
            </a:r>
            <a:r>
              <a:rPr lang="en-US" altLang="en-US" sz="2200" dirty="0">
                <a:latin typeface="+mn-lt"/>
              </a:rPr>
              <a:t>on the metal in the compound.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68" y="2971875"/>
            <a:ext cx="5269166" cy="225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84393" y="5924656"/>
            <a:ext cx="3771353" cy="40011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000" dirty="0"/>
              <a:t>T</a:t>
            </a:r>
            <a:r>
              <a:rPr lang="en-US" altLang="en-US" sz="2000" dirty="0" smtClean="0"/>
              <a:t>he </a:t>
            </a:r>
            <a:r>
              <a:rPr lang="en-US" altLang="en-US" sz="2000" dirty="0"/>
              <a:t>ion always has the same charge.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602726" y="5927584"/>
            <a:ext cx="3433504" cy="40011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000" dirty="0"/>
              <a:t>T</a:t>
            </a:r>
            <a:r>
              <a:rPr lang="en-US" altLang="en-US" sz="2000" dirty="0" smtClean="0"/>
              <a:t>he </a:t>
            </a:r>
            <a:r>
              <a:rPr lang="en-US" altLang="en-US" sz="2000" dirty="0"/>
              <a:t>ion </a:t>
            </a:r>
            <a:r>
              <a:rPr lang="en-US" altLang="en-US" sz="2000" dirty="0" smtClean="0"/>
              <a:t>has </a:t>
            </a:r>
            <a:r>
              <a:rPr lang="en-US" altLang="en-US" sz="2000" dirty="0"/>
              <a:t>the </a:t>
            </a:r>
            <a:r>
              <a:rPr lang="en-US" altLang="en-US" sz="2000" dirty="0" smtClean="0"/>
              <a:t>different </a:t>
            </a:r>
            <a:r>
              <a:rPr lang="en-US" altLang="en-US" sz="2000" dirty="0"/>
              <a:t>charge.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818120" y="5363447"/>
            <a:ext cx="11430" cy="442993"/>
          </a:xfrm>
          <a:prstGeom prst="straightConnector1">
            <a:avLst/>
          </a:prstGeom>
          <a:ln w="28575">
            <a:solidFill>
              <a:srgbClr val="49BD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70069" y="5325735"/>
            <a:ext cx="1" cy="480705"/>
          </a:xfrm>
          <a:prstGeom prst="straightConnector1">
            <a:avLst/>
          </a:prstGeom>
          <a:ln w="28575">
            <a:solidFill>
              <a:srgbClr val="49BD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0388" y="796607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13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/>
        </p:nvSpPr>
        <p:spPr bwMode="auto">
          <a:xfrm>
            <a:off x="0" y="1309146"/>
            <a:ext cx="9144000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FF66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en-US" altLang="en-US" sz="2200" dirty="0" smtClean="0">
                <a:solidFill>
                  <a:srgbClr val="00B050"/>
                </a:solidFill>
              </a:rPr>
              <a:t>1.1 Naming Binary Ionic Compounds of Type I Cations</a:t>
            </a:r>
          </a:p>
        </p:txBody>
      </p:sp>
      <p:sp>
        <p:nvSpPr>
          <p:cNvPr id="14" name="Content Placeholder 2"/>
          <p:cNvSpPr>
            <a:spLocks noGrp="1"/>
          </p:cNvSpPr>
          <p:nvPr/>
        </p:nvSpPr>
        <p:spPr bwMode="auto">
          <a:xfrm>
            <a:off x="2374583" y="2025367"/>
            <a:ext cx="6506527" cy="40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The names of binary ionic compounds take the following form: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30" y="2626466"/>
            <a:ext cx="2920842" cy="106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0388" y="4187044"/>
            <a:ext cx="105182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Example:</a:t>
            </a:r>
          </a:p>
          <a:p>
            <a:pPr>
              <a:defRPr/>
            </a:pPr>
            <a:r>
              <a:rPr lang="en-US" sz="2000" dirty="0" smtClean="0"/>
              <a:t>1- The </a:t>
            </a:r>
            <a:r>
              <a:rPr lang="en-US" sz="2000" dirty="0"/>
              <a:t>name for </a:t>
            </a:r>
            <a:r>
              <a:rPr lang="en-US" sz="2000" b="1" dirty="0" err="1" smtClean="0"/>
              <a:t>KCl</a:t>
            </a:r>
            <a:r>
              <a:rPr lang="en-US" sz="2000" dirty="0" smtClean="0"/>
              <a:t> </a:t>
            </a:r>
            <a:r>
              <a:rPr lang="en-US" sz="2000" dirty="0"/>
              <a:t>consists of the name of the cation, </a:t>
            </a:r>
            <a:r>
              <a:rPr lang="en-US" sz="2000" b="1" dirty="0"/>
              <a:t>potassium</a:t>
            </a:r>
            <a:r>
              <a:rPr lang="en-US" sz="2000" dirty="0"/>
              <a:t>, followed by the base name of the anion, </a:t>
            </a:r>
            <a:r>
              <a:rPr lang="en-US" sz="2000" b="1" dirty="0" err="1"/>
              <a:t>chlor</a:t>
            </a:r>
            <a:r>
              <a:rPr lang="en-US" sz="2000" dirty="0"/>
              <a:t>, with the ending -</a:t>
            </a:r>
            <a:r>
              <a:rPr lang="en-US" sz="2000" b="1" dirty="0"/>
              <a:t>ide</a:t>
            </a:r>
            <a:r>
              <a:rPr lang="en-US" sz="2000" dirty="0"/>
              <a:t>. </a:t>
            </a:r>
          </a:p>
          <a:p>
            <a:pPr algn="ctr">
              <a:defRPr/>
            </a:pPr>
            <a:r>
              <a:rPr lang="en-US" sz="2000" dirty="0"/>
              <a:t> </a:t>
            </a:r>
            <a:r>
              <a:rPr lang="en-US" sz="2000" dirty="0" err="1"/>
              <a:t>KCl</a:t>
            </a:r>
            <a:r>
              <a:rPr lang="en-US" sz="2000" dirty="0"/>
              <a:t> </a:t>
            </a:r>
            <a:r>
              <a:rPr lang="en-US" sz="2000" dirty="0" smtClean="0"/>
              <a:t>→ potassium </a:t>
            </a:r>
            <a:r>
              <a:rPr lang="en-US" sz="2000" dirty="0"/>
              <a:t>chlor</a:t>
            </a:r>
            <a:r>
              <a:rPr lang="en-US" sz="2000" b="1" dirty="0"/>
              <a:t>ide</a:t>
            </a:r>
            <a:r>
              <a:rPr lang="en-US" sz="2000" dirty="0"/>
              <a:t>.</a:t>
            </a:r>
          </a:p>
          <a:p>
            <a:pPr algn="ctr">
              <a:buFontTx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2- The </a:t>
            </a:r>
            <a:r>
              <a:rPr lang="en-US" sz="2000" dirty="0"/>
              <a:t>name for </a:t>
            </a:r>
            <a:r>
              <a:rPr lang="en-US" sz="2000" b="1" dirty="0" err="1"/>
              <a:t>CaO</a:t>
            </a:r>
            <a:r>
              <a:rPr lang="en-US" sz="2000" dirty="0"/>
              <a:t> consists of the name of the cation, </a:t>
            </a:r>
            <a:r>
              <a:rPr lang="en-US" sz="2000" b="1" dirty="0"/>
              <a:t>calcium</a:t>
            </a:r>
            <a:r>
              <a:rPr lang="en-US" sz="2000" dirty="0"/>
              <a:t>, followed by the base name of the anion, </a:t>
            </a:r>
            <a:r>
              <a:rPr lang="en-US" sz="2000" b="1" dirty="0"/>
              <a:t>ox</a:t>
            </a:r>
            <a:r>
              <a:rPr lang="en-US" sz="2000" dirty="0"/>
              <a:t>, with the ending -</a:t>
            </a:r>
            <a:r>
              <a:rPr lang="en-US" sz="2000" b="1" dirty="0"/>
              <a:t>ide</a:t>
            </a:r>
            <a:r>
              <a:rPr lang="en-US" sz="2000" dirty="0"/>
              <a:t>. </a:t>
            </a:r>
          </a:p>
          <a:p>
            <a:pPr algn="ctr">
              <a:defRPr/>
            </a:pPr>
            <a:r>
              <a:rPr lang="en-US" sz="2000" dirty="0" err="1"/>
              <a:t>CaO</a:t>
            </a:r>
            <a:r>
              <a:rPr lang="en-US" sz="2000" dirty="0"/>
              <a:t> →</a:t>
            </a:r>
            <a:r>
              <a:rPr lang="en-US" sz="2000" dirty="0" smtClean="0"/>
              <a:t> </a:t>
            </a:r>
            <a:r>
              <a:rPr lang="en-US" sz="2000" dirty="0"/>
              <a:t>calcium ox</a:t>
            </a:r>
            <a:r>
              <a:rPr lang="en-US" sz="2000" b="1" dirty="0"/>
              <a:t>ide</a:t>
            </a:r>
            <a:r>
              <a:rPr lang="en-US" sz="2000" dirty="0"/>
              <a:t>.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10388" y="796607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14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0"/>
          <a:stretch/>
        </p:blipFill>
        <p:spPr bwMode="auto">
          <a:xfrm>
            <a:off x="3986426" y="2708911"/>
            <a:ext cx="3934564" cy="369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6886" y="2248601"/>
            <a:ext cx="5063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/>
              <a:t>Table 3.2.Base </a:t>
            </a:r>
            <a:r>
              <a:rPr lang="en-US" altLang="en-US" b="1" dirty="0"/>
              <a:t>Names of </a:t>
            </a:r>
            <a:r>
              <a:rPr lang="en-US" altLang="en-US" b="1" dirty="0" smtClean="0"/>
              <a:t>some common  </a:t>
            </a:r>
            <a:r>
              <a:rPr lang="en-US" altLang="en-US" b="1" dirty="0"/>
              <a:t>Anions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10388" y="796607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 bwMode="auto">
          <a:xfrm>
            <a:off x="0" y="1309146"/>
            <a:ext cx="9144000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FF66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en-US" altLang="en-US" sz="2200" dirty="0" smtClean="0">
                <a:solidFill>
                  <a:srgbClr val="00B050"/>
                </a:solidFill>
              </a:rPr>
              <a:t>1.1 Naming Binary Ionic Compounds of Type I Cations</a:t>
            </a:r>
          </a:p>
        </p:txBody>
      </p:sp>
    </p:spTree>
    <p:extLst>
      <p:ext uri="{BB962C8B-B14F-4D97-AF65-F5344CB8AC3E}">
        <p14:creationId xmlns:p14="http://schemas.microsoft.com/office/powerpoint/2010/main" val="2319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15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/>
        </p:nvSpPr>
        <p:spPr bwMode="auto">
          <a:xfrm>
            <a:off x="0" y="1309146"/>
            <a:ext cx="9144000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FF66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en-US" altLang="en-US" sz="2200" dirty="0" smtClean="0">
                <a:solidFill>
                  <a:srgbClr val="00B050"/>
                </a:solidFill>
              </a:rPr>
              <a:t>1.2 Naming Binary Ionic Compounds of Type II 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7042" y="2101493"/>
            <a:ext cx="111899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endParaRPr lang="en-US" altLang="en-US" sz="2000" dirty="0"/>
          </a:p>
          <a:p>
            <a:pPr marL="365771" lvl="2" indent="-365771">
              <a:buNone/>
            </a:pPr>
            <a:endParaRPr lang="en-US" altLang="en-US" sz="2000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en-US" sz="2000" dirty="0"/>
              <a:t>Metals of this type are often transition metals.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Some </a:t>
            </a:r>
            <a:r>
              <a:rPr lang="en-US" altLang="en-US" sz="2000" dirty="0"/>
              <a:t>main group metals, such as </a:t>
            </a:r>
            <a:r>
              <a:rPr lang="en-US" altLang="en-US" sz="2000" dirty="0" err="1"/>
              <a:t>Pb</a:t>
            </a:r>
            <a:r>
              <a:rPr lang="en-US" altLang="en-US" sz="2000" dirty="0"/>
              <a:t>, Tl, and Sn, form more than one type of cation</a:t>
            </a:r>
            <a:r>
              <a:rPr lang="en-US" altLang="en-US" sz="2000" dirty="0" smtClean="0"/>
              <a:t>.</a:t>
            </a:r>
          </a:p>
          <a:p>
            <a:pPr marL="0" lvl="1"/>
            <a:endParaRPr lang="en-US" altLang="en-US" sz="2000" b="1" dirty="0" smtClean="0">
              <a:solidFill>
                <a:srgbClr val="00B050"/>
              </a:solidFill>
            </a:endParaRPr>
          </a:p>
          <a:p>
            <a:pPr marL="0" lvl="1"/>
            <a:r>
              <a:rPr lang="en-US" altLang="en-US" sz="2000" b="1" dirty="0" smtClean="0">
                <a:solidFill>
                  <a:srgbClr val="00B050"/>
                </a:solidFill>
              </a:rPr>
              <a:t>Example: </a:t>
            </a:r>
            <a:endParaRPr lang="en-US" altLang="en-US" sz="2000" b="1" dirty="0">
              <a:solidFill>
                <a:srgbClr val="00B05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FeSO</a:t>
            </a:r>
            <a:r>
              <a:rPr lang="en-US" altLang="en-US" sz="2000" baseline="-25000" dirty="0" smtClean="0"/>
              <a:t>4</a:t>
            </a:r>
            <a:r>
              <a:rPr lang="en-US" altLang="en-US" sz="2000" dirty="0" smtClean="0"/>
              <a:t>      → </a:t>
            </a:r>
            <a:r>
              <a:rPr lang="en-US" altLang="en-US" sz="2000" dirty="0"/>
              <a:t>iron is +2 cation (Fe</a:t>
            </a:r>
            <a:r>
              <a:rPr lang="en-US" altLang="en-US" sz="2000" baseline="30000" dirty="0"/>
              <a:t>2+</a:t>
            </a:r>
            <a:r>
              <a:rPr lang="en-US" altLang="en-US" sz="2000" dirty="0"/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Fe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(SO</a:t>
            </a:r>
            <a:r>
              <a:rPr lang="en-US" altLang="en-US" sz="2000" baseline="-25000" dirty="0"/>
              <a:t>4</a:t>
            </a:r>
            <a:r>
              <a:rPr lang="en-US" altLang="en-US" sz="2000" dirty="0"/>
              <a:t>)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 →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iron is +3 cation (Fe</a:t>
            </a:r>
            <a:r>
              <a:rPr lang="en-US" altLang="en-US" sz="2000" baseline="30000" dirty="0"/>
              <a:t>3+</a:t>
            </a:r>
            <a:r>
              <a:rPr lang="en-US" altLang="en-US" sz="2000" dirty="0"/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Cu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O       </a:t>
            </a:r>
            <a:r>
              <a:rPr lang="en-US" altLang="en-US" sz="2000" dirty="0"/>
              <a:t>→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copper is +1 cation (Cu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err="1" smtClean="0"/>
              <a:t>CuO</a:t>
            </a:r>
            <a:r>
              <a:rPr lang="en-US" altLang="en-US" sz="2000" dirty="0" smtClean="0"/>
              <a:t>        </a:t>
            </a:r>
            <a:r>
              <a:rPr lang="en-US" altLang="en-US" sz="2000" dirty="0"/>
              <a:t>→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copper is +2 cation (Cu</a:t>
            </a:r>
            <a:r>
              <a:rPr lang="en-US" altLang="en-US" sz="2000" baseline="30000" dirty="0"/>
              <a:t>2+</a:t>
            </a:r>
            <a:r>
              <a:rPr lang="en-US" altLang="en-US" sz="2000" dirty="0"/>
              <a:t>).</a:t>
            </a:r>
          </a:p>
          <a:p>
            <a:pPr lvl="1">
              <a:buFontTx/>
              <a:buNone/>
            </a:pPr>
            <a:endParaRPr lang="en-US" altLang="en-US" sz="2000" dirty="0"/>
          </a:p>
          <a:p>
            <a:pPr marL="365771" lvl="2" indent="-365771">
              <a:buNone/>
            </a:pPr>
            <a:endParaRPr lang="en-US" altLang="en-US" sz="2000" dirty="0" smtClean="0"/>
          </a:p>
          <a:p>
            <a:pPr marL="365771" lvl="2" indent="-365771">
              <a:buNone/>
            </a:pPr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434" y="2008906"/>
            <a:ext cx="4106407" cy="92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0388" y="796607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30" y="4319987"/>
            <a:ext cx="4272279" cy="177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4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378576"/>
            <a:ext cx="1118997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 marL="0" lvl="1"/>
            <a:endParaRPr lang="en-US" altLang="en-US" sz="2000" b="1" dirty="0" smtClean="0">
              <a:solidFill>
                <a:srgbClr val="00B050"/>
              </a:solidFill>
            </a:endParaRPr>
          </a:p>
          <a:p>
            <a:pPr marL="0" lvl="1"/>
            <a:r>
              <a:rPr lang="en-US" sz="2200" dirty="0" smtClean="0"/>
              <a:t>we </a:t>
            </a:r>
            <a:r>
              <a:rPr lang="en-US" sz="2200" dirty="0"/>
              <a:t>distinguish between Fe</a:t>
            </a:r>
            <a:r>
              <a:rPr lang="en-US" sz="2200" baseline="30000" dirty="0"/>
              <a:t>2+</a:t>
            </a:r>
            <a:r>
              <a:rPr lang="en-US" sz="2200" dirty="0"/>
              <a:t> and  Fe</a:t>
            </a:r>
            <a:r>
              <a:rPr lang="en-US" sz="2200" baseline="30000" dirty="0"/>
              <a:t>3+</a:t>
            </a:r>
            <a:r>
              <a:rPr lang="en-US" sz="2200" dirty="0"/>
              <a:t> as follows:</a:t>
            </a:r>
          </a:p>
          <a:p>
            <a:pPr algn="ctr">
              <a:defRPr/>
            </a:pPr>
            <a:r>
              <a:rPr lang="en-US" sz="2200" dirty="0" smtClean="0"/>
              <a:t>Fe</a:t>
            </a:r>
            <a:r>
              <a:rPr lang="en-US" sz="2200" baseline="30000" dirty="0" smtClean="0">
                <a:solidFill>
                  <a:srgbClr val="FF66FF"/>
                </a:solidFill>
              </a:rPr>
              <a:t>2</a:t>
            </a:r>
            <a:r>
              <a:rPr lang="en-US" sz="2200" baseline="30000" dirty="0">
                <a:solidFill>
                  <a:srgbClr val="FF66FF"/>
                </a:solidFill>
              </a:rPr>
              <a:t>+</a:t>
            </a:r>
            <a:r>
              <a:rPr lang="en-US" sz="2200" dirty="0"/>
              <a:t> 	Iron</a:t>
            </a:r>
            <a:r>
              <a:rPr lang="en-US" sz="2200" dirty="0">
                <a:solidFill>
                  <a:srgbClr val="FF66FF"/>
                </a:solidFill>
              </a:rPr>
              <a:t>(II)</a:t>
            </a:r>
          </a:p>
          <a:p>
            <a:pPr algn="ctr">
              <a:defRPr/>
            </a:pPr>
            <a:r>
              <a:rPr lang="en-US" sz="2200" dirty="0" smtClean="0"/>
              <a:t> Fe</a:t>
            </a:r>
            <a:r>
              <a:rPr lang="en-US" sz="2200" baseline="30000" dirty="0" smtClean="0">
                <a:solidFill>
                  <a:srgbClr val="FF66FF"/>
                </a:solidFill>
              </a:rPr>
              <a:t>3</a:t>
            </a:r>
            <a:r>
              <a:rPr lang="en-US" sz="2200" baseline="30000" dirty="0">
                <a:solidFill>
                  <a:srgbClr val="FF66FF"/>
                </a:solidFill>
              </a:rPr>
              <a:t>+</a:t>
            </a:r>
            <a:r>
              <a:rPr lang="en-US" sz="2200" dirty="0"/>
              <a:t> 	Iron</a:t>
            </a:r>
            <a:r>
              <a:rPr lang="en-US" sz="2200" dirty="0">
                <a:solidFill>
                  <a:srgbClr val="FF66FF"/>
                </a:solidFill>
              </a:rPr>
              <a:t>(III)</a:t>
            </a:r>
          </a:p>
          <a:p>
            <a:pPr lvl="1">
              <a:buFontTx/>
              <a:buNone/>
            </a:pPr>
            <a:endParaRPr lang="en-US" altLang="en-US" sz="2200" dirty="0"/>
          </a:p>
          <a:p>
            <a:pPr marL="365771" lvl="2" indent="-365771">
              <a:buNone/>
            </a:pPr>
            <a:endParaRPr lang="en-US" altLang="en-US" sz="2000" dirty="0" smtClean="0"/>
          </a:p>
          <a:p>
            <a:pPr marL="365771" lvl="2" indent="-365771"/>
            <a:r>
              <a:rPr lang="en-US" altLang="en-US" sz="2000" b="1" dirty="0">
                <a:solidFill>
                  <a:srgbClr val="00B050"/>
                </a:solidFill>
              </a:rPr>
              <a:t>Example: </a:t>
            </a:r>
          </a:p>
          <a:p>
            <a:pPr marL="365771" lvl="2" indent="-365771">
              <a:buNone/>
            </a:pP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GB" altLang="en-US" sz="2000" dirty="0" smtClean="0"/>
              <a:t>      FeCl</a:t>
            </a:r>
            <a:r>
              <a:rPr lang="en-GB" altLang="en-US" sz="2000" baseline="-25000" dirty="0" smtClean="0"/>
              <a:t>2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→ Iron (II) chloride</a:t>
            </a:r>
            <a:endParaRPr lang="ar-SA" altLang="en-US" sz="2000" dirty="0"/>
          </a:p>
          <a:p>
            <a:pPr>
              <a:spcBef>
                <a:spcPct val="50000"/>
              </a:spcBef>
            </a:pPr>
            <a:r>
              <a:rPr lang="en-GB" altLang="en-US" sz="2000" dirty="0"/>
              <a:t>       FeCl</a:t>
            </a:r>
            <a:r>
              <a:rPr lang="en-GB" altLang="en-US" sz="2000" baseline="-25000" dirty="0"/>
              <a:t>3</a:t>
            </a:r>
            <a:r>
              <a:rPr lang="en-GB" altLang="en-US" sz="2000" dirty="0"/>
              <a:t> → Iron (III) chloride</a:t>
            </a:r>
          </a:p>
          <a:p>
            <a:pPr>
              <a:spcBef>
                <a:spcPct val="50000"/>
              </a:spcBef>
            </a:pPr>
            <a:r>
              <a:rPr lang="en-GB" altLang="en-US" sz="2000" dirty="0"/>
              <a:t>       </a:t>
            </a:r>
            <a:r>
              <a:rPr lang="en-US" altLang="en-US" sz="2000" dirty="0"/>
              <a:t>Cr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3</a:t>
            </a:r>
            <a:r>
              <a:rPr lang="en-GB" altLang="en-US" sz="2000" dirty="0"/>
              <a:t> → </a:t>
            </a:r>
            <a:r>
              <a:rPr lang="en-US" altLang="en-US" sz="2000" dirty="0"/>
              <a:t>chromium(III) sulfide</a:t>
            </a:r>
          </a:p>
          <a:p>
            <a:endParaRPr lang="en-US" altLang="en-US" sz="2000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98" y="2101493"/>
            <a:ext cx="4576127" cy="103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27378"/>
              </p:ext>
            </p:extLst>
          </p:nvPr>
        </p:nvGraphicFramePr>
        <p:xfrm>
          <a:off x="9921240" y="3227071"/>
          <a:ext cx="1326634" cy="2851271"/>
        </p:xfrm>
        <a:graphic>
          <a:graphicData uri="http://schemas.openxmlformats.org/drawingml/2006/table">
            <a:tbl>
              <a:tblPr/>
              <a:tblGrid>
                <a:gridCol w="599780">
                  <a:extLst>
                    <a:ext uri="{9D8B030D-6E8A-4147-A177-3AD203B41FA5}">
                      <a16:colId xmlns:a16="http://schemas.microsoft.com/office/drawing/2014/main" val="232800996"/>
                    </a:ext>
                  </a:extLst>
                </a:gridCol>
                <a:gridCol w="726854">
                  <a:extLst>
                    <a:ext uri="{9D8B030D-6E8A-4147-A177-3AD203B41FA5}">
                      <a16:colId xmlns:a16="http://schemas.microsoft.com/office/drawing/2014/main" val="2480506773"/>
                    </a:ext>
                  </a:extLst>
                </a:gridCol>
              </a:tblGrid>
              <a:tr h="5647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altLang="en-US" sz="1600" b="1" dirty="0" smtClean="0">
                          <a:solidFill>
                            <a:schemeClr val="tx1"/>
                          </a:solidFill>
                        </a:rPr>
                        <a:t>Roman numerals</a:t>
                      </a:r>
                    </a:p>
                  </a:txBody>
                  <a:tcPr marL="97536" marR="97536" marT="48768" marB="487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7536" marR="97536" marT="48768" marB="48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766940"/>
                  </a:ext>
                </a:extLst>
              </a:tr>
              <a:tr h="453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7536" marR="97536" marT="48768" marB="487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One</a:t>
                      </a:r>
                    </a:p>
                  </a:txBody>
                  <a:tcPr marL="97536" marR="97536" marT="48768" marB="48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14989"/>
                  </a:ext>
                </a:extLst>
              </a:tr>
              <a:tr h="453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97536" marR="97536" marT="48768" marB="487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two</a:t>
                      </a:r>
                    </a:p>
                  </a:txBody>
                  <a:tcPr marL="97536" marR="97536" marT="48768" marB="48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704552"/>
                  </a:ext>
                </a:extLst>
              </a:tr>
              <a:tr h="453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97536" marR="97536" marT="48768" marB="487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Three</a:t>
                      </a:r>
                    </a:p>
                  </a:txBody>
                  <a:tcPr marL="97536" marR="97536" marT="48768" marB="48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465704"/>
                  </a:ext>
                </a:extLst>
              </a:tr>
              <a:tr h="453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IIII</a:t>
                      </a:r>
                    </a:p>
                  </a:txBody>
                  <a:tcPr marL="97536" marR="97536" marT="48768" marB="487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Four</a:t>
                      </a:r>
                    </a:p>
                  </a:txBody>
                  <a:tcPr marL="97536" marR="97536" marT="48768" marB="48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276534"/>
                  </a:ext>
                </a:extLst>
              </a:tr>
              <a:tr h="453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97536" marR="97536" marT="48768" marB="487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Five</a:t>
                      </a:r>
                    </a:p>
                  </a:txBody>
                  <a:tcPr marL="97536" marR="97536" marT="48768" marB="48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94029"/>
                  </a:ext>
                </a:extLst>
              </a:tr>
            </a:tbl>
          </a:graphicData>
        </a:graphic>
      </p:graphicFrame>
      <p:pic>
        <p:nvPicPr>
          <p:cNvPr id="12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10304187" y="2480064"/>
            <a:ext cx="440469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0388" y="796607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0" y="1309146"/>
            <a:ext cx="9144000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FF66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en-US" altLang="en-US" sz="2200" dirty="0" smtClean="0">
                <a:solidFill>
                  <a:srgbClr val="00B050"/>
                </a:solidFill>
              </a:rPr>
              <a:t>1.2 Naming Binary Ionic Compounds of Type II Cations</a:t>
            </a:r>
          </a:p>
        </p:txBody>
      </p:sp>
    </p:spTree>
    <p:extLst>
      <p:ext uri="{BB962C8B-B14F-4D97-AF65-F5344CB8AC3E}">
        <p14:creationId xmlns:p14="http://schemas.microsoft.com/office/powerpoint/2010/main" val="26633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00450" y="2071727"/>
            <a:ext cx="3787321" cy="4340503"/>
            <a:chOff x="3598796" y="2071727"/>
            <a:chExt cx="3659253" cy="4651155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" t="869" b="15449"/>
            <a:stretch/>
          </p:blipFill>
          <p:spPr bwMode="auto">
            <a:xfrm>
              <a:off x="3598796" y="2071727"/>
              <a:ext cx="3659253" cy="465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619403" y="2141036"/>
              <a:ext cx="771109" cy="184666"/>
            </a:xfrm>
            <a:prstGeom prst="rect">
              <a:avLst/>
            </a:prstGeom>
            <a:solidFill>
              <a:srgbClr val="F3E2B4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 dirty="0">
                  <a:latin typeface="Arial Black" panose="020B0A04020102020204" pitchFamily="34" charset="0"/>
                </a:rPr>
                <a:t>Table </a:t>
              </a:r>
              <a:r>
                <a:rPr lang="en-US" altLang="en-US" sz="1200" b="1" dirty="0" smtClean="0">
                  <a:latin typeface="Arial Black" panose="020B0A04020102020204" pitchFamily="34" charset="0"/>
                </a:rPr>
                <a:t>3.3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0388" y="796607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 bwMode="auto">
          <a:xfrm>
            <a:off x="0" y="1309146"/>
            <a:ext cx="9144000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FF66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en-US" altLang="en-US" sz="2200" dirty="0" smtClean="0">
                <a:solidFill>
                  <a:srgbClr val="00B050"/>
                </a:solidFill>
              </a:rPr>
              <a:t>1.2 Naming Binary Ionic Compounds of Type II Cations</a:t>
            </a:r>
          </a:p>
        </p:txBody>
      </p:sp>
    </p:spTree>
    <p:extLst>
      <p:ext uri="{BB962C8B-B14F-4D97-AF65-F5344CB8AC3E}">
        <p14:creationId xmlns:p14="http://schemas.microsoft.com/office/powerpoint/2010/main" val="18371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3229102"/>
              </p:ext>
            </p:extLst>
          </p:nvPr>
        </p:nvGraphicFramePr>
        <p:xfrm>
          <a:off x="-994410" y="1846437"/>
          <a:ext cx="8365105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صورة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3215" y="2924983"/>
            <a:ext cx="4234659" cy="24673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18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0388" y="796607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19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0388" y="796607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 bwMode="auto">
          <a:xfrm>
            <a:off x="0" y="1309146"/>
            <a:ext cx="9144000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FF66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en-US" altLang="en-US" sz="2200" dirty="0" smtClean="0">
                <a:solidFill>
                  <a:srgbClr val="00B050"/>
                </a:solidFill>
              </a:rPr>
              <a:t>2. Naming </a:t>
            </a:r>
            <a:r>
              <a:rPr lang="en-US" altLang="en-US" sz="2200" dirty="0">
                <a:solidFill>
                  <a:srgbClr val="00B050"/>
                </a:solidFill>
              </a:rPr>
              <a:t>Ionic Compounds Containing Polyatomic Ions</a:t>
            </a:r>
            <a:endParaRPr lang="en-US" altLang="en-US" sz="2200" dirty="0" smtClean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083" y="2004978"/>
            <a:ext cx="110067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dirty="0" smtClean="0"/>
              <a:t>Ionic </a:t>
            </a:r>
            <a:r>
              <a:rPr lang="en-US" sz="2000" dirty="0"/>
              <a:t>compounds that contain a polyatomic ion </a:t>
            </a:r>
            <a:r>
              <a:rPr lang="en-US" sz="2000" dirty="0" smtClean="0"/>
              <a:t>is name in </a:t>
            </a:r>
            <a:r>
              <a:rPr lang="en-US" sz="2000" dirty="0"/>
              <a:t>the same way as other ionic compounds, </a:t>
            </a:r>
            <a:r>
              <a:rPr lang="en-US" sz="2000" b="1" dirty="0"/>
              <a:t>except</a:t>
            </a:r>
            <a:r>
              <a:rPr lang="en-US" sz="2000" dirty="0"/>
              <a:t> that we use the name of the polyatomic ion whenever it occurs. </a:t>
            </a:r>
          </a:p>
          <a:p>
            <a:pPr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Example: 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smtClean="0"/>
              <a:t>NaNO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is named according to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dirty="0"/>
              <a:t>its cation,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</a:t>
            </a:r>
            <a:r>
              <a:rPr lang="en-US" sz="2000" dirty="0"/>
              <a:t>→ </a:t>
            </a:r>
            <a:r>
              <a:rPr lang="en-US" sz="2000" b="1" dirty="0" smtClean="0">
                <a:solidFill>
                  <a:srgbClr val="FF66FF"/>
                </a:solidFill>
              </a:rPr>
              <a:t>sodium</a:t>
            </a:r>
            <a:endParaRPr lang="en-US" sz="2000" b="1" dirty="0"/>
          </a:p>
          <a:p>
            <a:pPr lvl="1">
              <a:lnSpc>
                <a:spcPct val="150000"/>
              </a:lnSpc>
              <a:defRPr/>
            </a:pPr>
            <a:r>
              <a:rPr lang="en-US" sz="2000" dirty="0"/>
              <a:t>its polyatomic anion, </a:t>
            </a:r>
            <a:r>
              <a:rPr lang="en-US" sz="2000" dirty="0" smtClean="0"/>
              <a:t>NO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–</a:t>
            </a:r>
            <a:r>
              <a:rPr lang="en-US" sz="2000" dirty="0"/>
              <a:t> </a:t>
            </a:r>
            <a:r>
              <a:rPr lang="en-US" sz="2000" dirty="0" smtClean="0"/>
              <a:t>→ </a:t>
            </a:r>
            <a:r>
              <a:rPr lang="en-US" sz="2000" b="1" dirty="0" smtClean="0">
                <a:solidFill>
                  <a:srgbClr val="FF66FF"/>
                </a:solidFill>
              </a:rPr>
              <a:t>nitrite</a:t>
            </a:r>
            <a:endParaRPr lang="en-US" sz="2000" b="1" dirty="0"/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NaNO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→ </a:t>
            </a:r>
            <a:r>
              <a:rPr lang="en-US" sz="2000" b="1" dirty="0">
                <a:solidFill>
                  <a:srgbClr val="FF66FF"/>
                </a:solidFill>
              </a:rPr>
              <a:t>sodium </a:t>
            </a:r>
            <a:r>
              <a:rPr lang="en-US" sz="2000" b="1" dirty="0" smtClean="0">
                <a:solidFill>
                  <a:srgbClr val="FF66FF"/>
                </a:solidFill>
              </a:rPr>
              <a:t>nitrite</a:t>
            </a:r>
            <a:endParaRPr lang="en-US" sz="2000" b="1" dirty="0"/>
          </a:p>
          <a:p>
            <a:pPr>
              <a:lnSpc>
                <a:spcPct val="15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76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171" y="1092747"/>
            <a:ext cx="10006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</a:t>
            </a:r>
            <a:endParaRPr lang="en-US" alt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Stoichiometry: calculations with chemical formulas and equations </a:t>
            </a:r>
          </a:p>
          <a:p>
            <a:pPr algn="ctr">
              <a:lnSpc>
                <a:spcPct val="90000"/>
              </a:lnSpc>
            </a:pPr>
            <a:r>
              <a:rPr lang="en-US" sz="4000" dirty="0" smtClean="0">
                <a:solidFill>
                  <a:srgbClr val="C00000"/>
                </a:solidFill>
              </a:rPr>
              <a:t>Page:54-64</a:t>
            </a: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1171" y="3597816"/>
            <a:ext cx="778332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Representing compounds.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An atomic level view of elements and compounds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Ionic compounds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Molecular compounds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Writing and balancing chemical equation.</a:t>
            </a:r>
            <a:endParaRPr lang="en-US" altLang="en-US" sz="2600" dirty="0"/>
          </a:p>
        </p:txBody>
      </p:sp>
      <p:pic>
        <p:nvPicPr>
          <p:cNvPr id="21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1152"/>
            <a:ext cx="99990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0388" y="796607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9609756"/>
              </p:ext>
            </p:extLst>
          </p:nvPr>
        </p:nvGraphicFramePr>
        <p:xfrm>
          <a:off x="-614134" y="1562332"/>
          <a:ext cx="11006791" cy="560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8825672" y="5076736"/>
            <a:ext cx="24558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ClO</a:t>
            </a:r>
            <a:r>
              <a:rPr lang="pt-BR" sz="2000" baseline="30000" dirty="0" smtClean="0"/>
              <a:t>–</a:t>
            </a:r>
            <a:r>
              <a:rPr lang="pt-BR" sz="2000" dirty="0"/>
              <a:t> </a:t>
            </a:r>
            <a:r>
              <a:rPr lang="pt-BR" sz="2000" dirty="0" smtClean="0"/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pt-BR" sz="2000" dirty="0" smtClean="0">
                <a:solidFill>
                  <a:schemeClr val="accent1"/>
                </a:solidFill>
              </a:rPr>
              <a:t>hypo</a:t>
            </a:r>
            <a:r>
              <a:rPr lang="pt-BR" sz="2000" dirty="0" smtClean="0">
                <a:solidFill>
                  <a:srgbClr val="FF66FF"/>
                </a:solidFill>
              </a:rPr>
              <a:t>c</a:t>
            </a:r>
            <a:r>
              <a:rPr lang="pt-BR" sz="2000" dirty="0" smtClean="0"/>
              <a:t>hlor</a:t>
            </a:r>
            <a:r>
              <a:rPr lang="pt-BR" sz="2000" dirty="0" smtClean="0">
                <a:solidFill>
                  <a:schemeClr val="accent1"/>
                </a:solidFill>
              </a:rPr>
              <a:t>ite </a:t>
            </a:r>
          </a:p>
          <a:p>
            <a:r>
              <a:rPr lang="en-US" sz="2000" dirty="0" smtClean="0"/>
              <a:t>ClO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–</a:t>
            </a:r>
            <a:r>
              <a:rPr lang="en-US" sz="2000" dirty="0"/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pt-BR" sz="2000" dirty="0" smtClean="0"/>
              <a:t>chlor</a:t>
            </a:r>
            <a:r>
              <a:rPr lang="pt-BR" sz="2000" dirty="0" smtClean="0">
                <a:solidFill>
                  <a:schemeClr val="accent1"/>
                </a:solidFill>
              </a:rPr>
              <a:t>ite </a:t>
            </a:r>
          </a:p>
          <a:p>
            <a:r>
              <a:rPr lang="en-US" sz="2000" dirty="0" smtClean="0"/>
              <a:t>ClO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–</a:t>
            </a:r>
            <a:r>
              <a:rPr lang="en-US" sz="2000" dirty="0"/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pt-BR" sz="2000" dirty="0" smtClean="0"/>
              <a:t>chlor</a:t>
            </a:r>
            <a:r>
              <a:rPr lang="pt-BR" sz="2000" dirty="0" smtClean="0">
                <a:solidFill>
                  <a:schemeClr val="accent1"/>
                </a:solidFill>
              </a:rPr>
              <a:t>ate</a:t>
            </a:r>
            <a:r>
              <a:rPr lang="pt-BR" sz="2000" dirty="0" smtClean="0">
                <a:solidFill>
                  <a:srgbClr val="FF66FF"/>
                </a:solidFill>
              </a:rPr>
              <a:t> </a:t>
            </a:r>
          </a:p>
          <a:p>
            <a:r>
              <a:rPr lang="en-US" sz="2000" dirty="0" smtClean="0"/>
              <a:t>ClO</a:t>
            </a:r>
            <a:r>
              <a:rPr lang="en-US" sz="2000" baseline="-25000" dirty="0" smtClean="0"/>
              <a:t>4</a:t>
            </a:r>
            <a:r>
              <a:rPr lang="en-US" sz="2000" baseline="30000" dirty="0" smtClean="0"/>
              <a:t>–</a:t>
            </a:r>
            <a:r>
              <a:rPr lang="en-US" sz="2000" dirty="0"/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000" dirty="0" smtClean="0">
                <a:solidFill>
                  <a:schemeClr val="accent1"/>
                </a:solidFill>
              </a:rPr>
              <a:t>per</a:t>
            </a:r>
            <a:r>
              <a:rPr lang="en-US" sz="2000" dirty="0" smtClean="0"/>
              <a:t>chlor</a:t>
            </a:r>
            <a:r>
              <a:rPr lang="en-US" sz="2000" dirty="0" smtClean="0">
                <a:solidFill>
                  <a:schemeClr val="accent1"/>
                </a:solidFill>
              </a:rPr>
              <a:t>ate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70455" y="5428540"/>
            <a:ext cx="754379" cy="619830"/>
            <a:chOff x="8980848" y="145524"/>
            <a:chExt cx="2022121" cy="1011060"/>
          </a:xfrm>
          <a:noFill/>
        </p:grpSpPr>
        <p:sp>
          <p:nvSpPr>
            <p:cNvPr id="13" name="Rectangle 12"/>
            <p:cNvSpPr/>
            <p:nvPr/>
          </p:nvSpPr>
          <p:spPr>
            <a:xfrm>
              <a:off x="8980848" y="145524"/>
              <a:ext cx="2022121" cy="10110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8980848" y="145524"/>
              <a:ext cx="2022121" cy="10110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endParaRPr lang="en-US" sz="4000" kern="1200" dirty="0"/>
            </a:p>
          </p:txBody>
        </p:sp>
      </p:grpSp>
      <p:sp>
        <p:nvSpPr>
          <p:cNvPr id="16" name="Title 1"/>
          <p:cNvSpPr>
            <a:spLocks noGrp="1"/>
          </p:cNvSpPr>
          <p:nvPr/>
        </p:nvSpPr>
        <p:spPr bwMode="auto">
          <a:xfrm>
            <a:off x="0" y="1309146"/>
            <a:ext cx="9144000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FF66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en-US" altLang="en-US" sz="2200" dirty="0" smtClean="0">
                <a:solidFill>
                  <a:srgbClr val="00B050"/>
                </a:solidFill>
              </a:rPr>
              <a:t>2. Naming </a:t>
            </a:r>
            <a:r>
              <a:rPr lang="en-US" altLang="en-US" sz="2200" dirty="0">
                <a:solidFill>
                  <a:srgbClr val="00B050"/>
                </a:solidFill>
              </a:rPr>
              <a:t>Ionic Compounds Containing Polyatomic Ions</a:t>
            </a:r>
            <a:endParaRPr lang="en-US" altLang="en-US" sz="22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21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0388" y="796607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/>
        </p:nvSpPr>
        <p:spPr bwMode="auto">
          <a:xfrm>
            <a:off x="0" y="1309146"/>
            <a:ext cx="9144000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FF66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en-US" altLang="en-US" sz="2200" dirty="0" smtClean="0">
                <a:solidFill>
                  <a:srgbClr val="00B050"/>
                </a:solidFill>
              </a:rPr>
              <a:t>2. Naming </a:t>
            </a:r>
            <a:r>
              <a:rPr lang="en-US" altLang="en-US" sz="2200" dirty="0">
                <a:solidFill>
                  <a:srgbClr val="00B050"/>
                </a:solidFill>
              </a:rPr>
              <a:t>Ionic Compounds Containing Polyatomic Ions</a:t>
            </a:r>
            <a:endParaRPr lang="en-US" altLang="en-US" sz="2200" dirty="0" smtClean="0">
              <a:solidFill>
                <a:srgbClr val="00B05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05379" y="2231877"/>
            <a:ext cx="6344821" cy="4459093"/>
            <a:chOff x="2005379" y="2231877"/>
            <a:chExt cx="6344821" cy="445909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379" y="2231877"/>
              <a:ext cx="6344821" cy="4459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005379" y="2340934"/>
              <a:ext cx="771109" cy="184666"/>
            </a:xfrm>
            <a:prstGeom prst="rect">
              <a:avLst/>
            </a:prstGeom>
            <a:solidFill>
              <a:srgbClr val="F3E2B4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 dirty="0">
                  <a:latin typeface="Arial Black" panose="020B0A04020102020204" pitchFamily="34" charset="0"/>
                </a:rPr>
                <a:t>Table </a:t>
              </a:r>
              <a:r>
                <a:rPr lang="en-US" altLang="en-US" sz="1200" b="1" dirty="0" smtClean="0">
                  <a:latin typeface="Arial Black" panose="020B0A04020102020204" pitchFamily="34" charset="0"/>
                </a:rPr>
                <a:t>3.4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1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030" y="2014644"/>
            <a:ext cx="10138410" cy="4946225"/>
          </a:xfrm>
        </p:spPr>
        <p:txBody>
          <a:bodyPr>
            <a:normAutofit/>
          </a:bodyPr>
          <a:lstStyle/>
          <a:p>
            <a:pPr marL="650260" indent="-650260">
              <a:buNone/>
            </a:pPr>
            <a:r>
              <a:rPr lang="en-GB" altLang="en-US" sz="2200" b="1" dirty="0" smtClean="0">
                <a:solidFill>
                  <a:srgbClr val="00B050"/>
                </a:solidFill>
              </a:rPr>
              <a:t>Example:</a:t>
            </a:r>
            <a:endParaRPr lang="en-GB" altLang="en-US" sz="2200" b="1" dirty="0">
              <a:solidFill>
                <a:srgbClr val="00B050"/>
              </a:solidFill>
            </a:endParaRPr>
          </a:p>
          <a:p>
            <a:pPr marL="650260" indent="-650260">
              <a:buNone/>
            </a:pPr>
            <a:r>
              <a:rPr lang="en-GB" altLang="en-US" sz="2200" dirty="0">
                <a:solidFill>
                  <a:srgbClr val="00B050"/>
                </a:solidFill>
              </a:rPr>
              <a:t>Name the following compounds:</a:t>
            </a:r>
          </a:p>
          <a:p>
            <a:pPr marL="650260" indent="-650260">
              <a:buNone/>
            </a:pPr>
            <a:r>
              <a:rPr lang="en-GB" altLang="en-US" sz="2200" b="1" dirty="0">
                <a:solidFill>
                  <a:srgbClr val="A50021"/>
                </a:solidFill>
              </a:rPr>
              <a:t>(a) Cu(NO</a:t>
            </a:r>
            <a:r>
              <a:rPr lang="en-GB" altLang="en-US" sz="2200" b="1" baseline="-25000" dirty="0">
                <a:solidFill>
                  <a:srgbClr val="A50021"/>
                </a:solidFill>
              </a:rPr>
              <a:t>3</a:t>
            </a:r>
            <a:r>
              <a:rPr lang="en-GB" altLang="en-US" sz="2200" b="1" dirty="0">
                <a:solidFill>
                  <a:srgbClr val="A50021"/>
                </a:solidFill>
              </a:rPr>
              <a:t>)</a:t>
            </a:r>
            <a:r>
              <a:rPr lang="en-GB" altLang="en-US" sz="2200" b="1" baseline="-25000" dirty="0">
                <a:solidFill>
                  <a:srgbClr val="A50021"/>
                </a:solidFill>
              </a:rPr>
              <a:t>2</a:t>
            </a:r>
            <a:endParaRPr lang="ar-SA" altLang="en-US" sz="2200" b="1" baseline="-25000" dirty="0">
              <a:solidFill>
                <a:srgbClr val="A50021"/>
              </a:solidFill>
            </a:endParaRPr>
          </a:p>
          <a:p>
            <a:pPr marL="650260" indent="-650260">
              <a:buNone/>
            </a:pPr>
            <a:r>
              <a:rPr lang="en-GB" altLang="en-US" sz="2200" b="1" dirty="0"/>
              <a:t>1. Cation:</a:t>
            </a:r>
            <a:r>
              <a:rPr lang="en-GB" altLang="en-US" sz="2200" dirty="0"/>
              <a:t> Copper cation (can form </a:t>
            </a:r>
            <a:r>
              <a:rPr lang="en-GB" altLang="en-US" sz="2200" dirty="0" smtClean="0"/>
              <a:t>two types </a:t>
            </a:r>
            <a:r>
              <a:rPr lang="en-GB" altLang="en-US" sz="2200" dirty="0"/>
              <a:t>of </a:t>
            </a:r>
            <a:r>
              <a:rPr lang="en-GB" altLang="en-US" sz="2200" dirty="0" smtClean="0"/>
              <a:t>cation) → Copper </a:t>
            </a:r>
            <a:r>
              <a:rPr lang="en-GB" altLang="en-US" sz="2200" dirty="0"/>
              <a:t>(II)</a:t>
            </a:r>
          </a:p>
          <a:p>
            <a:pPr marL="650260" indent="-650260">
              <a:buNone/>
            </a:pPr>
            <a:r>
              <a:rPr lang="en-GB" altLang="en-US" sz="2200" b="1" dirty="0"/>
              <a:t>2. Anion:</a:t>
            </a:r>
            <a:r>
              <a:rPr lang="en-GB" altLang="en-US" sz="2200" dirty="0"/>
              <a:t> NO</a:t>
            </a:r>
            <a:r>
              <a:rPr lang="en-GB" altLang="en-US" sz="2200" baseline="-25000" dirty="0"/>
              <a:t>3</a:t>
            </a:r>
            <a:r>
              <a:rPr lang="en-GB" altLang="en-US" sz="2200" baseline="30000" dirty="0"/>
              <a:t>-</a:t>
            </a:r>
            <a:r>
              <a:rPr lang="en-GB" altLang="en-US" sz="2200" dirty="0"/>
              <a:t> anion has a common </a:t>
            </a:r>
            <a:r>
              <a:rPr lang="en-GB" altLang="en-US" sz="2200" dirty="0" smtClean="0"/>
              <a:t>name Nitrate</a:t>
            </a:r>
            <a:endParaRPr lang="en-GB" altLang="en-US" sz="2200" dirty="0"/>
          </a:p>
          <a:p>
            <a:pPr marL="650260" indent="-650260">
              <a:buNone/>
            </a:pPr>
            <a:r>
              <a:rPr lang="en-GB" altLang="en-US" sz="2200" dirty="0"/>
              <a:t>Thus: the name of the compound </a:t>
            </a:r>
            <a:r>
              <a:rPr lang="en-GB" altLang="en-US" sz="2200" dirty="0" smtClean="0"/>
              <a:t>is: </a:t>
            </a:r>
            <a:r>
              <a:rPr lang="en-GB" altLang="en-US" sz="2200" b="1" dirty="0" smtClean="0"/>
              <a:t>Copper </a:t>
            </a:r>
            <a:r>
              <a:rPr lang="en-GB" altLang="en-US" sz="2200" b="1" dirty="0"/>
              <a:t>(II) </a:t>
            </a:r>
            <a:r>
              <a:rPr lang="en-GB" altLang="en-US" sz="2200" b="1" dirty="0" smtClean="0"/>
              <a:t>nitrate</a:t>
            </a:r>
          </a:p>
          <a:p>
            <a:pPr marL="650260" indent="-650260">
              <a:buNone/>
            </a:pPr>
            <a:endParaRPr lang="en-GB" altLang="en-US" sz="2200" b="1" dirty="0" smtClean="0">
              <a:solidFill>
                <a:srgbClr val="A50021"/>
              </a:solidFill>
            </a:endParaRPr>
          </a:p>
          <a:p>
            <a:pPr marL="650260" indent="-650260">
              <a:buNone/>
            </a:pPr>
            <a:r>
              <a:rPr lang="en-US" altLang="en-US" sz="2200" b="1" dirty="0">
                <a:solidFill>
                  <a:srgbClr val="A50021"/>
                </a:solidFill>
              </a:rPr>
              <a:t>(b) KH</a:t>
            </a:r>
            <a:r>
              <a:rPr lang="en-US" altLang="en-US" sz="2200" b="1" baseline="-25000" dirty="0">
                <a:solidFill>
                  <a:srgbClr val="A50021"/>
                </a:solidFill>
              </a:rPr>
              <a:t>2</a:t>
            </a:r>
            <a:r>
              <a:rPr lang="en-US" altLang="en-US" sz="2200" b="1" dirty="0">
                <a:solidFill>
                  <a:srgbClr val="A50021"/>
                </a:solidFill>
              </a:rPr>
              <a:t>PO</a:t>
            </a:r>
            <a:r>
              <a:rPr lang="en-US" altLang="en-US" sz="2200" b="1" baseline="-25000" dirty="0">
                <a:solidFill>
                  <a:srgbClr val="A50021"/>
                </a:solidFill>
              </a:rPr>
              <a:t>4</a:t>
            </a:r>
          </a:p>
          <a:p>
            <a:pPr marL="650260" indent="-650260">
              <a:buNone/>
            </a:pPr>
            <a:r>
              <a:rPr lang="en-US" altLang="en-US" sz="2200" b="1" dirty="0"/>
              <a:t>1. Cation</a:t>
            </a:r>
            <a:r>
              <a:rPr lang="en-US" altLang="en-US" sz="2200" dirty="0"/>
              <a:t>: K form only one type of </a:t>
            </a:r>
            <a:r>
              <a:rPr lang="en-US" altLang="en-US" sz="2200" dirty="0" smtClean="0"/>
              <a:t>cation→ </a:t>
            </a:r>
            <a:r>
              <a:rPr lang="en-US" altLang="en-US" sz="2200" dirty="0"/>
              <a:t>Potassium  Note: not potassium (I)</a:t>
            </a:r>
          </a:p>
          <a:p>
            <a:pPr marL="650260" indent="-650260">
              <a:buNone/>
            </a:pPr>
            <a:r>
              <a:rPr lang="en-US" altLang="en-US" sz="2200" b="1" dirty="0"/>
              <a:t>2. Anion: </a:t>
            </a:r>
            <a:r>
              <a:rPr lang="en-US" altLang="en-US" sz="2200" dirty="0"/>
              <a:t>H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PO</a:t>
            </a:r>
            <a:r>
              <a:rPr lang="en-US" altLang="en-US" sz="2200" baseline="30000" dirty="0"/>
              <a:t>4-</a:t>
            </a:r>
            <a:r>
              <a:rPr lang="en-US" altLang="en-US" sz="2200" dirty="0"/>
              <a:t> has a common </a:t>
            </a:r>
            <a:r>
              <a:rPr lang="en-US" altLang="en-US" sz="2200" dirty="0" smtClean="0"/>
              <a:t>name dihydrogen </a:t>
            </a:r>
            <a:r>
              <a:rPr lang="en-US" altLang="en-US" sz="2200" dirty="0"/>
              <a:t>phosphate</a:t>
            </a:r>
          </a:p>
          <a:p>
            <a:pPr marL="650260" indent="-650260">
              <a:buNone/>
            </a:pPr>
            <a:r>
              <a:rPr lang="en-US" altLang="en-US" sz="2200" dirty="0"/>
              <a:t>Thus: the name of the compound </a:t>
            </a:r>
            <a:r>
              <a:rPr lang="en-US" altLang="en-US" sz="2200" dirty="0" smtClean="0"/>
              <a:t>is: </a:t>
            </a:r>
            <a:r>
              <a:rPr lang="en-US" altLang="en-US" sz="2200" b="1" dirty="0" err="1" smtClean="0"/>
              <a:t>Potasium</a:t>
            </a:r>
            <a:r>
              <a:rPr lang="en-US" altLang="en-US" sz="2200" b="1" dirty="0" smtClean="0"/>
              <a:t> dihydrogen </a:t>
            </a:r>
            <a:r>
              <a:rPr lang="en-US" altLang="en-US" sz="2200" b="1" dirty="0"/>
              <a:t>phosphate</a:t>
            </a:r>
          </a:p>
          <a:p>
            <a:pPr marL="650260" indent="-650260">
              <a:buNone/>
            </a:pPr>
            <a:endParaRPr lang="en-US" altLang="en-US" sz="2200" b="1" dirty="0">
              <a:solidFill>
                <a:srgbClr val="A50021"/>
              </a:solidFill>
            </a:endParaRPr>
          </a:p>
          <a:p>
            <a:pPr marL="650260" indent="-650260">
              <a:buNone/>
            </a:pPr>
            <a:endParaRPr lang="en-GB" altLang="en-US" sz="2200" b="1" dirty="0">
              <a:solidFill>
                <a:srgbClr val="A5002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388" y="816704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 bwMode="auto">
          <a:xfrm>
            <a:off x="0" y="1309146"/>
            <a:ext cx="9144000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FF66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en-US" altLang="en-US" sz="2200" dirty="0" smtClean="0">
                <a:solidFill>
                  <a:srgbClr val="00B050"/>
                </a:solidFill>
              </a:rPr>
              <a:t>2. Naming </a:t>
            </a:r>
            <a:r>
              <a:rPr lang="en-US" altLang="en-US" sz="2200" dirty="0">
                <a:solidFill>
                  <a:srgbClr val="00B050"/>
                </a:solidFill>
              </a:rPr>
              <a:t>Ionic Compounds Containing Polyatomic Ions</a:t>
            </a:r>
            <a:endParaRPr lang="en-US" altLang="en-US" sz="22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23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5930" y="2400697"/>
            <a:ext cx="9015307" cy="1675130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altLang="en-US" sz="2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93482" y="1863496"/>
            <a:ext cx="6659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rgbClr val="00B050"/>
                </a:solidFill>
              </a:rPr>
              <a:t>Example 3.7 p62:</a:t>
            </a:r>
          </a:p>
          <a:p>
            <a:r>
              <a:rPr lang="en-US" altLang="en-US" sz="2200" b="1" dirty="0" smtClean="0">
                <a:solidFill>
                  <a:srgbClr val="00B050"/>
                </a:solidFill>
              </a:rPr>
              <a:t>Determine the name for the compound Li</a:t>
            </a:r>
            <a:r>
              <a:rPr lang="en-US" altLang="en-US" sz="2200" b="1" baseline="-25000" dirty="0" smtClean="0">
                <a:solidFill>
                  <a:srgbClr val="00B050"/>
                </a:solidFill>
              </a:rPr>
              <a:t>2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Cr</a:t>
            </a:r>
            <a:r>
              <a:rPr lang="en-US" altLang="en-US" sz="2200" b="1" baseline="-25000" dirty="0" smtClean="0">
                <a:solidFill>
                  <a:srgbClr val="00B050"/>
                </a:solidFill>
              </a:rPr>
              <a:t>2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O</a:t>
            </a:r>
            <a:r>
              <a:rPr lang="en-US" altLang="en-US" sz="2200" b="1" baseline="-25000" dirty="0" smtClean="0">
                <a:solidFill>
                  <a:srgbClr val="00B050"/>
                </a:solidFill>
              </a:rPr>
              <a:t>7 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?</a:t>
            </a:r>
            <a:endParaRPr lang="en-US" altLang="en-US" sz="2200" b="1" baseline="-250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388" y="816704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69721" y="2124710"/>
            <a:ext cx="7447280" cy="2382521"/>
          </a:xfrm>
        </p:spPr>
        <p:txBody>
          <a:bodyPr>
            <a:normAutofit/>
          </a:bodyPr>
          <a:lstStyle/>
          <a:p>
            <a:pPr marL="0" indent="0" algn="ctr" rtl="0" eaLnBrk="1" hangingPunct="1">
              <a:buNone/>
            </a:pPr>
            <a:r>
              <a:rPr lang="en-US" altLang="en-US" sz="3000" u="sng" dirty="0" smtClean="0">
                <a:solidFill>
                  <a:srgbClr val="C00000"/>
                </a:solidFill>
              </a:rPr>
              <a:t>H.W</a:t>
            </a:r>
            <a:endParaRPr lang="ar-SA" altLang="en-US" sz="3000" u="sng" dirty="0" smtClean="0">
              <a:solidFill>
                <a:srgbClr val="C00000"/>
              </a:solidFill>
            </a:endParaRPr>
          </a:p>
          <a:p>
            <a:pPr marL="0" indent="0" algn="ctr" rtl="0" eaLnBrk="1" hangingPunct="1">
              <a:buNone/>
            </a:pPr>
            <a:r>
              <a:rPr lang="en-US" altLang="en-US" sz="3000" u="sng" dirty="0" smtClean="0">
                <a:solidFill>
                  <a:srgbClr val="C00000"/>
                </a:solidFill>
              </a:rPr>
              <a:t>4, 12, p73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4B46-44B3-4286-BD71-0E2FB18CC10E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060100"/>
            <a:ext cx="11022904" cy="42574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00B050"/>
                </a:solidFill>
              </a:rPr>
              <a:t>Molecular compounds </a:t>
            </a:r>
            <a:r>
              <a:rPr lang="en-US" sz="2200" dirty="0"/>
              <a:t>are composed of two or more </a:t>
            </a:r>
            <a:r>
              <a:rPr lang="en-US" sz="2200" b="1" dirty="0"/>
              <a:t>nonmetals</a:t>
            </a:r>
            <a:r>
              <a:rPr lang="en-US" sz="2200" dirty="0"/>
              <a:t>.</a:t>
            </a:r>
          </a:p>
          <a:p>
            <a:pPr>
              <a:defRPr/>
            </a:pPr>
            <a:r>
              <a:rPr lang="en-US" sz="2200" dirty="0" smtClean="0"/>
              <a:t>The </a:t>
            </a:r>
            <a:r>
              <a:rPr lang="en-US" sz="2200" dirty="0"/>
              <a:t>formula for a molecular compound </a:t>
            </a:r>
            <a:r>
              <a:rPr lang="en-US" sz="2200" b="1" dirty="0"/>
              <a:t>cannot</a:t>
            </a:r>
            <a:r>
              <a:rPr lang="en-US" sz="2200" dirty="0"/>
              <a:t> readily be determined from its constituent elements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rgbClr val="00B050"/>
                </a:solidFill>
              </a:rPr>
              <a:t>why?)</a:t>
            </a:r>
          </a:p>
          <a:p>
            <a:pPr>
              <a:defRPr/>
            </a:pPr>
            <a:r>
              <a:rPr lang="en-US" sz="2200" dirty="0" smtClean="0"/>
              <a:t>because </a:t>
            </a:r>
            <a:r>
              <a:rPr lang="en-US" sz="2200" dirty="0"/>
              <a:t>the same combination of elements may form many different molecular compounds, each with a different formula. </a:t>
            </a:r>
            <a:endParaRPr lang="en-US" sz="2200" dirty="0" smtClean="0"/>
          </a:p>
          <a:p>
            <a:pPr>
              <a:defRPr/>
            </a:pPr>
            <a:endParaRPr lang="en-US" sz="2200" dirty="0"/>
          </a:p>
          <a:p>
            <a:pPr marL="571500" lvl="1" indent="-511175">
              <a:buNone/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Example: </a:t>
            </a:r>
            <a:r>
              <a:rPr lang="en-US" sz="2200" dirty="0" smtClean="0"/>
              <a:t>Nitrogen </a:t>
            </a:r>
            <a:r>
              <a:rPr lang="en-US" sz="2200" dirty="0"/>
              <a:t>and oxygen form all of the following unique molecular </a:t>
            </a:r>
            <a:r>
              <a:rPr lang="en-US" sz="2200" dirty="0" smtClean="0"/>
              <a:t>compounds:</a:t>
            </a:r>
            <a:br>
              <a:rPr lang="en-US" sz="2200" dirty="0" smtClean="0"/>
            </a:br>
            <a:r>
              <a:rPr lang="en-US" sz="2200" dirty="0" smtClean="0">
                <a:ea typeface="ＭＳ Ｐゴシック" charset="0"/>
              </a:rPr>
              <a:t>NO</a:t>
            </a:r>
          </a:p>
          <a:p>
            <a:pPr marL="627063" lvl="1" indent="-50800">
              <a:buNone/>
              <a:defRPr/>
            </a:pPr>
            <a:r>
              <a:rPr lang="en-US" sz="2200" dirty="0" smtClean="0">
                <a:ea typeface="ＭＳ Ｐゴシック" charset="0"/>
              </a:rPr>
              <a:t>NO</a:t>
            </a:r>
            <a:r>
              <a:rPr lang="en-US" sz="2200" baseline="-25000" dirty="0" smtClean="0">
                <a:ea typeface="ＭＳ Ｐゴシック" charset="0"/>
              </a:rPr>
              <a:t>2</a:t>
            </a:r>
            <a:r>
              <a:rPr lang="en-US" sz="2200" dirty="0" smtClean="0">
                <a:ea typeface="ＭＳ Ｐゴシック" charset="0"/>
              </a:rPr>
              <a:t> </a:t>
            </a:r>
          </a:p>
          <a:p>
            <a:pPr marL="627063" lvl="1" indent="-50800">
              <a:buNone/>
              <a:defRPr/>
            </a:pPr>
            <a:r>
              <a:rPr lang="en-US" sz="2200" dirty="0" smtClean="0">
                <a:ea typeface="ＭＳ Ｐゴシック" charset="0"/>
              </a:rPr>
              <a:t>N</a:t>
            </a:r>
            <a:r>
              <a:rPr lang="en-US" sz="2200" baseline="-25000" dirty="0" smtClean="0">
                <a:ea typeface="ＭＳ Ｐゴシック" charset="0"/>
              </a:rPr>
              <a:t>2</a:t>
            </a:r>
            <a:r>
              <a:rPr lang="en-US" sz="2200" dirty="0" smtClean="0">
                <a:ea typeface="ＭＳ Ｐゴシック" charset="0"/>
              </a:rPr>
              <a:t>O </a:t>
            </a:r>
          </a:p>
          <a:p>
            <a:pPr marL="627063" lvl="1" indent="-50800">
              <a:buNone/>
              <a:defRPr/>
            </a:pPr>
            <a:r>
              <a:rPr lang="en-US" sz="2200" dirty="0" smtClean="0">
                <a:ea typeface="ＭＳ Ｐゴシック" charset="0"/>
              </a:rPr>
              <a:t>N</a:t>
            </a:r>
            <a:r>
              <a:rPr lang="en-US" sz="2200" baseline="-25000" dirty="0" smtClean="0">
                <a:ea typeface="ＭＳ Ｐゴシック" charset="0"/>
              </a:rPr>
              <a:t>2</a:t>
            </a:r>
            <a:r>
              <a:rPr lang="en-US" sz="2200" dirty="0" smtClean="0">
                <a:ea typeface="ＭＳ Ｐゴシック" charset="0"/>
              </a:rPr>
              <a:t>O</a:t>
            </a:r>
            <a:r>
              <a:rPr lang="en-US" sz="2200" baseline="-25000" dirty="0" smtClean="0">
                <a:ea typeface="ＭＳ Ｐゴシック" charset="0"/>
              </a:rPr>
              <a:t>3</a:t>
            </a:r>
            <a:r>
              <a:rPr lang="en-US" sz="2200" dirty="0" smtClean="0">
                <a:ea typeface="ＭＳ Ｐゴシック" charset="0"/>
              </a:rPr>
              <a:t> </a:t>
            </a:r>
          </a:p>
          <a:p>
            <a:pPr marL="627063" lvl="1" indent="-50800">
              <a:buNone/>
              <a:defRPr/>
            </a:pPr>
            <a:r>
              <a:rPr lang="en-US" sz="2200" dirty="0" smtClean="0">
                <a:ea typeface="ＭＳ Ｐゴシック" charset="0"/>
              </a:rPr>
              <a:t>N</a:t>
            </a:r>
            <a:r>
              <a:rPr lang="en-US" sz="2200" baseline="-25000" dirty="0" smtClean="0">
                <a:ea typeface="ＭＳ Ｐゴシック" charset="0"/>
              </a:rPr>
              <a:t>2</a:t>
            </a:r>
            <a:r>
              <a:rPr lang="en-US" sz="2200" dirty="0" smtClean="0">
                <a:ea typeface="ＭＳ Ｐゴシック" charset="0"/>
              </a:rPr>
              <a:t>O</a:t>
            </a:r>
            <a:r>
              <a:rPr lang="en-US" sz="2200" baseline="-25000" dirty="0" smtClean="0">
                <a:ea typeface="ＭＳ Ｐゴシック" charset="0"/>
              </a:rPr>
              <a:t>4</a:t>
            </a:r>
            <a:endParaRPr lang="en-US" sz="2200" dirty="0" smtClean="0">
              <a:ea typeface="ＭＳ Ｐゴシック" charset="0"/>
            </a:endParaRPr>
          </a:p>
          <a:p>
            <a:pPr marL="627063" lvl="1" indent="-50800">
              <a:buNone/>
              <a:defRPr/>
            </a:pPr>
            <a:r>
              <a:rPr lang="en-US" sz="2200" dirty="0" smtClean="0">
                <a:ea typeface="ＭＳ Ｐゴシック" charset="0"/>
              </a:rPr>
              <a:t>N</a:t>
            </a:r>
            <a:r>
              <a:rPr lang="en-US" sz="2200" baseline="-25000" dirty="0" smtClean="0">
                <a:ea typeface="ＭＳ Ｐゴシック" charset="0"/>
              </a:rPr>
              <a:t>2</a:t>
            </a:r>
            <a:r>
              <a:rPr lang="en-US" sz="2200" dirty="0" smtClean="0">
                <a:ea typeface="ＭＳ Ｐゴシック" charset="0"/>
              </a:rPr>
              <a:t>O</a:t>
            </a:r>
            <a:r>
              <a:rPr lang="en-US" sz="2200" baseline="-25000" dirty="0" smtClean="0">
                <a:ea typeface="ＭＳ Ｐゴシック" charset="0"/>
              </a:rPr>
              <a:t>5</a:t>
            </a:r>
            <a:endParaRPr lang="en-US" sz="2200" dirty="0"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388" y="816704"/>
            <a:ext cx="724239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3.5. Molecular </a:t>
            </a:r>
            <a:r>
              <a:rPr lang="en-US" sz="2600" b="1" dirty="0">
                <a:solidFill>
                  <a:schemeClr val="accent1"/>
                </a:solidFill>
              </a:rPr>
              <a:t>Compounds: Formulas and Names</a:t>
            </a:r>
          </a:p>
        </p:txBody>
      </p:sp>
    </p:spTree>
    <p:extLst>
      <p:ext uri="{BB962C8B-B14F-4D97-AF65-F5344CB8AC3E}">
        <p14:creationId xmlns:p14="http://schemas.microsoft.com/office/powerpoint/2010/main" val="30597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4B46-44B3-4286-BD71-0E2FB18CC10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65675"/>
            <a:ext cx="8641080" cy="425741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How to write the </a:t>
            </a:r>
            <a:r>
              <a:rPr lang="en-US" sz="2200" b="1" dirty="0">
                <a:solidFill>
                  <a:srgbClr val="00B050"/>
                </a:solidFill>
              </a:rPr>
              <a:t>name </a:t>
            </a:r>
            <a:r>
              <a:rPr lang="en-US" sz="2200" b="1" dirty="0" smtClean="0">
                <a:solidFill>
                  <a:srgbClr val="00B050"/>
                </a:solidFill>
              </a:rPr>
              <a:t>of Molecular Compounds?</a:t>
            </a:r>
          </a:p>
          <a:p>
            <a:pPr marL="0" indent="0">
              <a:buNone/>
              <a:defRPr/>
            </a:pPr>
            <a:r>
              <a:rPr lang="en-US" sz="2200" dirty="0" smtClean="0"/>
              <a:t>1-  write </a:t>
            </a:r>
            <a:r>
              <a:rPr lang="en-US" sz="2200" dirty="0"/>
              <a:t>the name of the element with the </a:t>
            </a:r>
            <a:r>
              <a:rPr lang="en-US" sz="2200" b="1" dirty="0"/>
              <a:t>smallest group </a:t>
            </a:r>
            <a:r>
              <a:rPr lang="en-US" sz="2200" dirty="0"/>
              <a:t>number first. </a:t>
            </a:r>
            <a:endParaRPr lang="en-US" sz="2200" dirty="0" smtClean="0"/>
          </a:p>
          <a:p>
            <a:pPr marL="0" indent="0" algn="ctr" fontAlgn="base">
              <a:buNone/>
            </a:pPr>
            <a:r>
              <a:rPr lang="en-US" sz="2200" b="1" dirty="0" smtClean="0"/>
              <a:t>e.g. </a:t>
            </a:r>
            <a:r>
              <a:rPr lang="en-GB" b="1" dirty="0" err="1" smtClean="0"/>
              <a:t>HCl</a:t>
            </a:r>
            <a:r>
              <a:rPr lang="en-US" b="1" dirty="0"/>
              <a:t> </a:t>
            </a:r>
            <a:r>
              <a:rPr lang="en-US" b="1" dirty="0" smtClean="0">
                <a:latin typeface="Garamond" panose="02020404030301010803" pitchFamily="18" charset="0"/>
              </a:rPr>
              <a:t>→ </a:t>
            </a:r>
            <a:r>
              <a:rPr lang="en-GB" b="1" dirty="0" smtClean="0"/>
              <a:t>hydrogen </a:t>
            </a:r>
            <a:r>
              <a:rPr lang="en-GB" b="1" dirty="0"/>
              <a:t>chloride</a:t>
            </a:r>
            <a:endParaRPr lang="en-US" b="1" dirty="0"/>
          </a:p>
          <a:p>
            <a:pPr marL="0" indent="0">
              <a:buNone/>
              <a:defRPr/>
            </a:pPr>
            <a:endParaRPr lang="en-US" sz="2200" b="1" dirty="0"/>
          </a:p>
          <a:p>
            <a:pPr marL="457200">
              <a:defRPr/>
            </a:pPr>
            <a:r>
              <a:rPr lang="en-US" sz="2200" dirty="0"/>
              <a:t>If the two elements lie in the same group, then write the element with the </a:t>
            </a:r>
            <a:r>
              <a:rPr lang="en-US" sz="2200" b="1" dirty="0"/>
              <a:t>greatest row </a:t>
            </a:r>
            <a:r>
              <a:rPr lang="en-US" sz="2200" dirty="0"/>
              <a:t>number first</a:t>
            </a:r>
            <a:r>
              <a:rPr lang="en-US" sz="2200" dirty="0" smtClean="0"/>
              <a:t>.</a:t>
            </a:r>
          </a:p>
          <a:p>
            <a:pPr marL="0" indent="0" algn="ctr" fontAlgn="base">
              <a:buNone/>
            </a:pPr>
            <a:r>
              <a:rPr lang="en-US" sz="2200" b="1" dirty="0"/>
              <a:t>e</a:t>
            </a:r>
            <a:r>
              <a:rPr lang="en-US" sz="2200" b="1" dirty="0" smtClean="0"/>
              <a:t>.g. </a:t>
            </a:r>
            <a:r>
              <a:rPr lang="en-GB" b="1" dirty="0" smtClean="0"/>
              <a:t>SO</a:t>
            </a:r>
            <a:r>
              <a:rPr lang="en-GB" b="1" baseline="-25000" dirty="0" smtClean="0"/>
              <a:t>2 </a:t>
            </a:r>
            <a:r>
              <a:rPr lang="en-US" b="1" dirty="0">
                <a:latin typeface="Garamond" panose="02020404030301010803" pitchFamily="18" charset="0"/>
              </a:rPr>
              <a:t>→ </a:t>
            </a:r>
            <a:r>
              <a:rPr lang="en-US" b="1" dirty="0" smtClean="0">
                <a:latin typeface="Garamond" panose="02020404030301010803" pitchFamily="18" charset="0"/>
              </a:rPr>
              <a:t>s</a:t>
            </a:r>
            <a:r>
              <a:rPr lang="en-GB" b="1" dirty="0" err="1" smtClean="0"/>
              <a:t>ulphur</a:t>
            </a:r>
            <a:r>
              <a:rPr lang="en-GB" b="1" dirty="0" smtClean="0"/>
              <a:t> </a:t>
            </a:r>
            <a:r>
              <a:rPr lang="en-GB" b="1" dirty="0"/>
              <a:t>dioxide</a:t>
            </a:r>
            <a:endParaRPr lang="en-US" b="1" dirty="0"/>
          </a:p>
          <a:p>
            <a:pPr>
              <a:defRPr/>
            </a:pPr>
            <a:endParaRPr lang="en-US" sz="2200" dirty="0"/>
          </a:p>
          <a:p>
            <a:pPr marL="0" indent="0">
              <a:buNone/>
              <a:defRPr/>
            </a:pPr>
            <a:r>
              <a:rPr lang="en-US" sz="2200" dirty="0" smtClean="0"/>
              <a:t>2- The </a:t>
            </a:r>
            <a:r>
              <a:rPr lang="en-US" sz="2200" dirty="0"/>
              <a:t>prefixes given to each element indicate the number of atoms present</a:t>
            </a:r>
            <a:r>
              <a:rPr lang="en-US" sz="2200" dirty="0" smtClean="0"/>
              <a:t>.</a:t>
            </a:r>
          </a:p>
          <a:p>
            <a:pPr marL="457200">
              <a:defRPr/>
            </a:pPr>
            <a:r>
              <a:rPr lang="en-US" sz="2400" dirty="0">
                <a:ea typeface="ＭＳ Ｐゴシック" pitchFamily="34" charset="-128"/>
              </a:rPr>
              <a:t>If there is only one atom of the </a:t>
            </a:r>
            <a:r>
              <a:rPr lang="en-US" sz="2400" i="1" dirty="0">
                <a:ea typeface="ＭＳ Ｐゴシック" pitchFamily="34" charset="-128"/>
              </a:rPr>
              <a:t>first element</a:t>
            </a:r>
            <a:r>
              <a:rPr lang="en-US" sz="2400" dirty="0">
                <a:ea typeface="ＭＳ Ｐゴシック" pitchFamily="34" charset="-128"/>
              </a:rPr>
              <a:t> in the formula, the prefix </a:t>
            </a:r>
            <a:r>
              <a:rPr lang="en-US" sz="2400" i="1" dirty="0">
                <a:ea typeface="ＭＳ Ｐゴシック" pitchFamily="34" charset="-128"/>
              </a:rPr>
              <a:t>mono</a:t>
            </a:r>
            <a:r>
              <a:rPr lang="en-US" sz="2400" dirty="0">
                <a:ea typeface="ＭＳ Ｐゴシック" pitchFamily="34" charset="-128"/>
              </a:rPr>
              <a:t>- is normally </a:t>
            </a:r>
            <a:r>
              <a:rPr lang="en-US" sz="2400" b="1" dirty="0">
                <a:ea typeface="ＭＳ Ｐゴシック" pitchFamily="34" charset="-128"/>
              </a:rPr>
              <a:t>omitted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0" indent="0">
              <a:buNone/>
              <a:defRPr/>
            </a:pPr>
            <a:endParaRPr lang="en-US" sz="2200" dirty="0"/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 r="-888"/>
          <a:stretch/>
        </p:blipFill>
        <p:spPr bwMode="auto">
          <a:xfrm>
            <a:off x="8757616" y="2514600"/>
            <a:ext cx="2512364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388" y="816704"/>
            <a:ext cx="724239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3.5. Molecular </a:t>
            </a:r>
            <a:r>
              <a:rPr lang="en-US" sz="2600" b="1" dirty="0">
                <a:solidFill>
                  <a:schemeClr val="accent1"/>
                </a:solidFill>
              </a:rPr>
              <a:t>Compounds: Formulas and Names</a:t>
            </a:r>
          </a:p>
        </p:txBody>
      </p:sp>
    </p:spTree>
    <p:extLst>
      <p:ext uri="{BB962C8B-B14F-4D97-AF65-F5344CB8AC3E}">
        <p14:creationId xmlns:p14="http://schemas.microsoft.com/office/powerpoint/2010/main" val="21216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27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0388" y="816704"/>
            <a:ext cx="724239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3.5. Molecular </a:t>
            </a:r>
            <a:r>
              <a:rPr lang="en-US" sz="2600" b="1" dirty="0">
                <a:solidFill>
                  <a:schemeClr val="accent1"/>
                </a:solidFill>
              </a:rPr>
              <a:t>Compounds: Formulas and Names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097280" y="1582430"/>
            <a:ext cx="9304020" cy="5193438"/>
            <a:chOff x="240" y="528"/>
            <a:chExt cx="5472" cy="3464"/>
          </a:xfrm>
        </p:grpSpPr>
        <p:pic>
          <p:nvPicPr>
            <p:cNvPr id="17" name="Picture 4" descr="cha56011_08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48"/>
              <a:ext cx="547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056" y="528"/>
              <a:ext cx="2256" cy="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ar-SA" altLang="en-US" sz="2560">
                <a:ea typeface="Majalla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1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0" y="3043535"/>
            <a:ext cx="13755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200" b="1" dirty="0" smtClean="0">
                <a:solidFill>
                  <a:srgbClr val="A50021"/>
                </a:solidFill>
              </a:rPr>
              <a:t>Example:</a:t>
            </a:r>
            <a:endParaRPr lang="en-GB" altLang="en-US" sz="2200" b="1" dirty="0">
              <a:solidFill>
                <a:srgbClr val="A50021"/>
              </a:solidFill>
            </a:endParaRPr>
          </a:p>
        </p:txBody>
      </p:sp>
      <p:graphicFrame>
        <p:nvGraphicFramePr>
          <p:cNvPr id="6454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49096"/>
              </p:ext>
            </p:extLst>
          </p:nvPr>
        </p:nvGraphicFramePr>
        <p:xfrm>
          <a:off x="1707860" y="2941573"/>
          <a:ext cx="3561370" cy="4138864"/>
        </p:xfrm>
        <a:graphic>
          <a:graphicData uri="http://schemas.openxmlformats.org/drawingml/2006/table">
            <a:tbl>
              <a:tblPr/>
              <a:tblGrid>
                <a:gridCol w="1142858">
                  <a:extLst>
                    <a:ext uri="{9D8B030D-6E8A-4147-A177-3AD203B41FA5}">
                      <a16:colId xmlns:a16="http://schemas.microsoft.com/office/drawing/2014/main" val="3658031378"/>
                    </a:ext>
                  </a:extLst>
                </a:gridCol>
                <a:gridCol w="2418512">
                  <a:extLst>
                    <a:ext uri="{9D8B030D-6E8A-4147-A177-3AD203B41FA5}">
                      <a16:colId xmlns:a16="http://schemas.microsoft.com/office/drawing/2014/main" val="1747019041"/>
                    </a:ext>
                  </a:extLst>
                </a:gridCol>
              </a:tblGrid>
              <a:tr h="518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HCl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Hydrogen chlor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BFAD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ide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790764"/>
                  </a:ext>
                </a:extLst>
              </a:tr>
              <a:tr h="517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SiC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Silicone carb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BFAD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ide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466527"/>
                  </a:ext>
                </a:extLst>
              </a:tr>
              <a:tr h="517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Carbon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A9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mon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ox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BFAD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ide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60410"/>
                  </a:ext>
                </a:extLst>
              </a:tr>
              <a:tr h="517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</a:t>
                      </a:r>
                      <a:r>
                        <a:rPr kumimoji="0" lang="en-GB" alt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Carbon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A9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ox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BFAD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ide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991249"/>
                  </a:ext>
                </a:extLst>
              </a:tr>
              <a:tr h="517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</a:t>
                      </a:r>
                      <a:r>
                        <a:rPr kumimoji="0" lang="en-GB" alt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Sulphur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A9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ox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BFAD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ide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767501"/>
                  </a:ext>
                </a:extLst>
              </a:tr>
              <a:tr h="517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</a:t>
                      </a:r>
                      <a:r>
                        <a:rPr kumimoji="0" lang="en-GB" alt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Sulphur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A9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tri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ox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BFAD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ide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205758"/>
                  </a:ext>
                </a:extLst>
              </a:tr>
              <a:tr h="517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0" lang="en-GB" alt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Nitrogen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A9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ox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BFAD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ide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698264"/>
                  </a:ext>
                </a:extLst>
              </a:tr>
              <a:tr h="517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en-US" sz="20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N</a:t>
                      </a:r>
                      <a:r>
                        <a:rPr lang="en-GB" altLang="en-US" sz="2000" b="1" baseline="-25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</a:t>
                      </a:r>
                      <a:r>
                        <a:rPr lang="en-GB" altLang="en-US" sz="20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O</a:t>
                      </a:r>
                      <a:r>
                        <a:rPr lang="en-GB" altLang="en-US" sz="2000" b="1" baseline="-25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GB" altLang="en-US" sz="2000" b="1" dirty="0" smtClean="0">
                          <a:solidFill>
                            <a:srgbClr val="DEA900"/>
                          </a:solidFill>
                          <a:latin typeface="+mn-lt"/>
                        </a:rPr>
                        <a:t>Di</a:t>
                      </a:r>
                      <a:r>
                        <a:rPr lang="en-GB" alt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nitrogen </a:t>
                      </a:r>
                      <a:r>
                        <a:rPr lang="en-GB" altLang="en-US" sz="2000" b="1" dirty="0" smtClean="0">
                          <a:solidFill>
                            <a:srgbClr val="DEA900"/>
                          </a:solidFill>
                          <a:latin typeface="+mn-lt"/>
                        </a:rPr>
                        <a:t>tetr</a:t>
                      </a:r>
                      <a:r>
                        <a:rPr lang="en-GB" alt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ox</a:t>
                      </a:r>
                      <a:r>
                        <a:rPr lang="en-GB" altLang="en-US" sz="2000" b="1" dirty="0" smtClean="0">
                          <a:solidFill>
                            <a:srgbClr val="61BFAD"/>
                          </a:solidFill>
                          <a:latin typeface="+mn-lt"/>
                        </a:rPr>
                        <a:t>ide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6963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33186" y="2565625"/>
            <a:ext cx="3248978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2" algn="ctr">
              <a:spcBef>
                <a:spcPct val="50000"/>
              </a:spcBef>
            </a:pPr>
            <a:r>
              <a:rPr lang="en-US" altLang="en-US" dirty="0" smtClean="0"/>
              <a:t>Mono- is omitted </a:t>
            </a:r>
            <a:r>
              <a:rPr lang="en-US" altLang="en-US" dirty="0"/>
              <a:t>if its in the first </a:t>
            </a:r>
            <a:r>
              <a:rPr lang="en-US" altLang="en-US" dirty="0" smtClean="0"/>
              <a:t>element.</a:t>
            </a:r>
          </a:p>
          <a:p>
            <a:pPr marL="0" lvl="2" algn="ctr">
              <a:spcBef>
                <a:spcPct val="50000"/>
              </a:spcBef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e.g. 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Mono</a:t>
            </a:r>
            <a:r>
              <a:rPr lang="en-US" altLang="en-US" dirty="0" err="1" smtClean="0"/>
              <a:t>carbon</a:t>
            </a:r>
            <a:r>
              <a:rPr lang="en-US" altLang="en-US" dirty="0" smtClean="0"/>
              <a:t> monoxide</a:t>
            </a:r>
          </a:p>
          <a:p>
            <a:pPr marL="0" lvl="2" algn="ctr">
              <a:spcBef>
                <a:spcPct val="50000"/>
              </a:spcBef>
            </a:pPr>
            <a:r>
              <a:rPr lang="en-US" altLang="en-US" dirty="0" smtClean="0"/>
              <a:t> → Carbon monoxide</a:t>
            </a:r>
          </a:p>
        </p:txBody>
      </p:sp>
      <p:pic>
        <p:nvPicPr>
          <p:cNvPr id="10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9437439" y="1764870"/>
            <a:ext cx="440469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033186" y="4492894"/>
            <a:ext cx="3248978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2" algn="ctr">
              <a:spcBef>
                <a:spcPct val="50000"/>
              </a:spcBef>
            </a:pPr>
            <a:r>
              <a:rPr lang="en-GB" altLang="en-US" b="1" dirty="0" err="1" smtClean="0">
                <a:solidFill>
                  <a:srgbClr val="C00000"/>
                </a:solidFill>
              </a:rPr>
              <a:t>mono</a:t>
            </a:r>
            <a:r>
              <a:rPr lang="en-GB" altLang="en-US" dirty="0" err="1" smtClean="0"/>
              <a:t>oxide</a:t>
            </a:r>
            <a:r>
              <a:rPr lang="en-GB" altLang="en-US" dirty="0" smtClean="0"/>
              <a:t> </a:t>
            </a:r>
            <a:r>
              <a:rPr lang="en-US" altLang="en-US" dirty="0"/>
              <a:t>→ </a:t>
            </a:r>
            <a:r>
              <a:rPr lang="en-GB" altLang="en-US" dirty="0">
                <a:solidFill>
                  <a:srgbClr val="C00000"/>
                </a:solidFill>
                <a:cs typeface="Arial" panose="020B0604020202020204" pitchFamily="34" charset="0"/>
              </a:rPr>
              <a:t>mon</a:t>
            </a:r>
            <a:r>
              <a:rPr lang="en-GB" altLang="en-US" dirty="0">
                <a:cs typeface="Arial" panose="020B0604020202020204" pitchFamily="34" charset="0"/>
              </a:rPr>
              <a:t>oxide</a:t>
            </a:r>
            <a:endParaRPr lang="en-GB" altLang="en-US" dirty="0"/>
          </a:p>
          <a:p>
            <a:pPr marL="0" lvl="2" algn="ctr">
              <a:spcBef>
                <a:spcPct val="50000"/>
              </a:spcBef>
            </a:pPr>
            <a:r>
              <a:rPr lang="en-GB" altLang="en-US" dirty="0" smtClean="0"/>
              <a:t>the </a:t>
            </a:r>
            <a:r>
              <a:rPr lang="en-GB" altLang="en-US" dirty="0">
                <a:solidFill>
                  <a:srgbClr val="A50021"/>
                </a:solidFill>
              </a:rPr>
              <a:t>o</a:t>
            </a:r>
            <a:r>
              <a:rPr lang="en-GB" altLang="en-US" dirty="0"/>
              <a:t> is </a:t>
            </a:r>
            <a:r>
              <a:rPr lang="en-GB" altLang="en-US" dirty="0" smtClean="0"/>
              <a:t>omitted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33186" y="5700110"/>
            <a:ext cx="324897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2" algn="ctr">
              <a:spcBef>
                <a:spcPct val="50000"/>
              </a:spcBef>
            </a:pPr>
            <a:r>
              <a:rPr lang="en-GB" altLang="en-US" b="1" dirty="0" err="1" smtClean="0">
                <a:solidFill>
                  <a:schemeClr val="accent2"/>
                </a:solidFill>
              </a:rPr>
              <a:t>tetra</a:t>
            </a:r>
            <a:r>
              <a:rPr lang="en-GB" altLang="en-US" dirty="0" err="1" smtClean="0"/>
              <a:t>oxide</a:t>
            </a:r>
            <a:r>
              <a:rPr lang="en-GB" altLang="en-US" dirty="0" smtClean="0">
                <a:solidFill>
                  <a:srgbClr val="9900CC"/>
                </a:solidFill>
              </a:rPr>
              <a:t> </a:t>
            </a:r>
            <a:r>
              <a:rPr lang="en-US" altLang="en-US" dirty="0"/>
              <a:t>→ </a:t>
            </a:r>
            <a:r>
              <a:rPr lang="en-GB" altLang="en-US" dirty="0" smtClean="0">
                <a:solidFill>
                  <a:srgbClr val="C00000"/>
                </a:solidFill>
              </a:rPr>
              <a:t>tetr</a:t>
            </a:r>
            <a:r>
              <a:rPr lang="en-GB" altLang="en-US" dirty="0" smtClean="0"/>
              <a:t>oxide               </a:t>
            </a:r>
            <a:r>
              <a:rPr lang="en-GB" altLang="en-US" dirty="0"/>
              <a:t>the </a:t>
            </a:r>
            <a:r>
              <a:rPr lang="en-GB" altLang="en-US" dirty="0">
                <a:solidFill>
                  <a:srgbClr val="A50021"/>
                </a:solidFill>
              </a:rPr>
              <a:t>a</a:t>
            </a:r>
            <a:r>
              <a:rPr lang="en-GB" altLang="en-US" dirty="0"/>
              <a:t> is </a:t>
            </a:r>
            <a:r>
              <a:rPr lang="en-GB" altLang="en-US" dirty="0" smtClean="0"/>
              <a:t>omitted</a:t>
            </a:r>
            <a:endParaRPr lang="en-GB" alt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28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0388" y="816704"/>
            <a:ext cx="724239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3.5. Molecular </a:t>
            </a:r>
            <a:r>
              <a:rPr lang="en-US" sz="2600" b="1" dirty="0">
                <a:solidFill>
                  <a:schemeClr val="accent1"/>
                </a:solidFill>
              </a:rPr>
              <a:t>Compounds: Formulas and Names</a:t>
            </a: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51" y="1756427"/>
            <a:ext cx="3785679" cy="92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9039026" y="3304289"/>
            <a:ext cx="182177" cy="3317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912593" y="4553541"/>
            <a:ext cx="182177" cy="3317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912593" y="5763189"/>
            <a:ext cx="182177" cy="3317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22998" y="2010049"/>
            <a:ext cx="8778240" cy="4866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200" b="1" dirty="0" smtClean="0">
                <a:solidFill>
                  <a:srgbClr val="C00000"/>
                </a:solidFill>
              </a:rPr>
              <a:t>Example:</a:t>
            </a:r>
            <a:endParaRPr lang="en-GB" altLang="en-US" sz="22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b="1" dirty="0">
                <a:solidFill>
                  <a:srgbClr val="00B050"/>
                </a:solidFill>
              </a:rPr>
              <a:t>Name the following molecular compounds: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b="1" dirty="0">
                <a:solidFill>
                  <a:srgbClr val="C00000"/>
                </a:solidFill>
              </a:rPr>
              <a:t>(a) SiCl</a:t>
            </a:r>
            <a:r>
              <a:rPr lang="en-GB" altLang="en-US" sz="2200" b="1" baseline="-25000" dirty="0">
                <a:solidFill>
                  <a:srgbClr val="C00000"/>
                </a:solidFill>
              </a:rPr>
              <a:t>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dirty="0"/>
              <a:t>One silicon atom &amp; four chlorine atoms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dirty="0" smtClean="0"/>
              <a:t>Thus</a:t>
            </a:r>
            <a:r>
              <a:rPr lang="en-GB" altLang="en-US" sz="2200" dirty="0"/>
              <a:t>: </a:t>
            </a:r>
            <a:r>
              <a:rPr lang="en-GB" altLang="en-US" sz="2200" b="1" dirty="0"/>
              <a:t>Silicon </a:t>
            </a:r>
            <a:r>
              <a:rPr lang="en-GB" altLang="en-US" sz="2200" b="1" dirty="0" smtClean="0"/>
              <a:t>tetrachloride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dirty="0" smtClean="0"/>
              <a:t> </a:t>
            </a:r>
            <a:endParaRPr lang="en-GB" altLang="en-US" sz="2200" dirty="0"/>
          </a:p>
          <a:p>
            <a:pPr>
              <a:buNone/>
            </a:pPr>
            <a:r>
              <a:rPr lang="en-GB" altLang="en-US" sz="2200" b="1" dirty="0">
                <a:solidFill>
                  <a:srgbClr val="C00000"/>
                </a:solidFill>
              </a:rPr>
              <a:t>(b) P</a:t>
            </a:r>
            <a:r>
              <a:rPr lang="en-GB" altLang="en-US" sz="2200" b="1" baseline="-25000" dirty="0">
                <a:solidFill>
                  <a:srgbClr val="C00000"/>
                </a:solidFill>
              </a:rPr>
              <a:t>4</a:t>
            </a:r>
            <a:r>
              <a:rPr lang="en-GB" altLang="en-US" sz="2200" b="1" dirty="0">
                <a:solidFill>
                  <a:srgbClr val="C00000"/>
                </a:solidFill>
              </a:rPr>
              <a:t>O</a:t>
            </a:r>
            <a:r>
              <a:rPr lang="en-GB" altLang="en-US" sz="2200" b="1" baseline="-25000" dirty="0">
                <a:solidFill>
                  <a:srgbClr val="C00000"/>
                </a:solidFill>
              </a:rPr>
              <a:t>10</a:t>
            </a:r>
            <a:endParaRPr lang="ar-SA" altLang="en-US" sz="2200" b="1" baseline="-25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GB" altLang="en-US" sz="2200" dirty="0"/>
              <a:t>Four </a:t>
            </a:r>
            <a:r>
              <a:rPr lang="en-GB" altLang="en-US" sz="2200" dirty="0" err="1"/>
              <a:t>phosphourus</a:t>
            </a:r>
            <a:r>
              <a:rPr lang="en-GB" altLang="en-US" sz="2200" dirty="0"/>
              <a:t> atoms &amp; ten </a:t>
            </a:r>
            <a:r>
              <a:rPr lang="en-GB" altLang="en-US" sz="2200" dirty="0" smtClean="0"/>
              <a:t>oxygen atoms</a:t>
            </a:r>
            <a:endParaRPr lang="en-GB" altLang="en-US" sz="2200" dirty="0"/>
          </a:p>
          <a:p>
            <a:pPr>
              <a:buNone/>
            </a:pPr>
            <a:r>
              <a:rPr lang="en-GB" altLang="en-US" sz="2200" dirty="0"/>
              <a:t>Thus: </a:t>
            </a:r>
            <a:r>
              <a:rPr lang="en-GB" altLang="en-US" sz="2200" b="1" dirty="0" err="1"/>
              <a:t>Tetraphosphourus</a:t>
            </a:r>
            <a:r>
              <a:rPr lang="en-GB" altLang="en-US" sz="2200" b="1" dirty="0"/>
              <a:t> </a:t>
            </a:r>
            <a:r>
              <a:rPr lang="en-GB" altLang="en-US" sz="2200" b="1" dirty="0" err="1" smtClean="0"/>
              <a:t>decoxide</a:t>
            </a:r>
            <a:endParaRPr lang="en-GB" altLang="en-US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03920" y="2793283"/>
            <a:ext cx="27439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2" algn="ctr">
              <a:spcBef>
                <a:spcPct val="50000"/>
              </a:spcBef>
            </a:pPr>
            <a:r>
              <a:rPr lang="en-US" altLang="en-US" dirty="0" err="1" smtClean="0">
                <a:solidFill>
                  <a:srgbClr val="C00000"/>
                </a:solidFill>
              </a:rPr>
              <a:t>deca</a:t>
            </a:r>
            <a:r>
              <a:rPr lang="en-US" altLang="en-US" dirty="0" err="1" smtClean="0"/>
              <a:t>oxide</a:t>
            </a:r>
            <a:r>
              <a:rPr lang="en-US" altLang="en-US" dirty="0" smtClean="0"/>
              <a:t> </a:t>
            </a:r>
            <a:r>
              <a:rPr lang="en-US" altLang="en-US" dirty="0"/>
              <a:t>the a is omitted</a:t>
            </a:r>
          </a:p>
        </p:txBody>
      </p:sp>
      <p:pic>
        <p:nvPicPr>
          <p:cNvPr id="10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9479575" y="2048752"/>
            <a:ext cx="440469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388" y="816704"/>
            <a:ext cx="724239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3.5. Molecular </a:t>
            </a:r>
            <a:r>
              <a:rPr lang="en-US" sz="2600" b="1" dirty="0">
                <a:solidFill>
                  <a:schemeClr val="accent1"/>
                </a:solidFill>
              </a:rPr>
              <a:t>Compounds: Formulas and Names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9029700" y="2875588"/>
            <a:ext cx="100064" cy="2047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32A-4F02-4A21-9DC4-0AD979AF4AE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" name="Rectangle 1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388" y="796607"/>
            <a:ext cx="713623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3.2. Representing compounds: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1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6870" y="1562332"/>
            <a:ext cx="10984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200" dirty="0"/>
              <a:t>A compound is represented with its </a:t>
            </a:r>
            <a:r>
              <a:rPr lang="en-US" altLang="en-US" sz="2200" b="1" dirty="0">
                <a:solidFill>
                  <a:srgbClr val="00B050"/>
                </a:solidFill>
              </a:rPr>
              <a:t>chemical formula.</a:t>
            </a:r>
          </a:p>
          <a:p>
            <a:pPr>
              <a:lnSpc>
                <a:spcPct val="150000"/>
              </a:lnSpc>
            </a:pPr>
            <a:r>
              <a:rPr lang="en-US" altLang="en-US" sz="2200" dirty="0"/>
              <a:t>Chemical formula indicates the elements present in the compound and the relative number of atoms or ions of each</a:t>
            </a:r>
            <a:r>
              <a:rPr lang="en-US" alt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200" b="1" dirty="0" smtClean="0">
                <a:solidFill>
                  <a:srgbClr val="00B050"/>
                </a:solidFill>
              </a:rPr>
              <a:t>Example:</a:t>
            </a:r>
            <a:endParaRPr lang="en-US" altLang="en-US" sz="2200" b="1" dirty="0">
              <a:solidFill>
                <a:srgbClr val="00B05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/>
              <a:t>Water is represented as H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O.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/>
              <a:t>Carbon dioxide is represented as CO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/>
              <a:t>Sodium Chloride is represented as </a:t>
            </a:r>
            <a:r>
              <a:rPr lang="en-US" altLang="en-US" sz="2200" dirty="0" err="1"/>
              <a:t>NaCl</a:t>
            </a:r>
            <a:r>
              <a:rPr lang="en-US" altLang="en-US" sz="2200" dirty="0"/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/>
              <a:t>Carbon tetrachloride is represented as CCl</a:t>
            </a:r>
            <a:r>
              <a:rPr lang="en-US" altLang="en-US" sz="2200" baseline="-25000" dirty="0"/>
              <a:t>4</a:t>
            </a:r>
            <a:r>
              <a:rPr lang="en-US" alt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2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800100" y="1966172"/>
            <a:ext cx="8778240" cy="430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en-US" sz="2200" b="1" dirty="0" smtClean="0">
                <a:solidFill>
                  <a:srgbClr val="A50021"/>
                </a:solidFill>
                <a:latin typeface="+mn-lt"/>
              </a:rPr>
              <a:t>Example:</a:t>
            </a:r>
            <a:endParaRPr lang="en-GB" altLang="en-US" sz="2200" b="1" dirty="0">
              <a:solidFill>
                <a:srgbClr val="A5002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b="1" dirty="0">
                <a:solidFill>
                  <a:srgbClr val="00B050"/>
                </a:solidFill>
                <a:latin typeface="+mn-lt"/>
              </a:rPr>
              <a:t>Write chemical formulas for the </a:t>
            </a:r>
            <a:r>
              <a:rPr lang="en-GB" altLang="en-US" sz="2200" b="1" dirty="0" smtClean="0">
                <a:solidFill>
                  <a:srgbClr val="00B050"/>
                </a:solidFill>
                <a:latin typeface="+mn-lt"/>
              </a:rPr>
              <a:t>following molecular </a:t>
            </a:r>
            <a:r>
              <a:rPr lang="en-GB" altLang="en-US" sz="2200" b="1" dirty="0">
                <a:solidFill>
                  <a:srgbClr val="00B050"/>
                </a:solidFill>
                <a:latin typeface="+mn-lt"/>
              </a:rPr>
              <a:t>compounds: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b="1" dirty="0">
                <a:solidFill>
                  <a:srgbClr val="A50021"/>
                </a:solidFill>
                <a:latin typeface="+mn-lt"/>
              </a:rPr>
              <a:t>(a) carbon disulphide</a:t>
            </a:r>
            <a:endParaRPr lang="en-GB" altLang="en-US" sz="2200" b="1" baseline="-25000" dirty="0">
              <a:solidFill>
                <a:srgbClr val="A5002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dirty="0">
                <a:latin typeface="+mn-lt"/>
              </a:rPr>
              <a:t>There is one carbon atom &amp; two sulphur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dirty="0">
                <a:latin typeface="+mn-lt"/>
              </a:rPr>
              <a:t>Atoms, Thus: </a:t>
            </a:r>
            <a:r>
              <a:rPr lang="en-GB" altLang="en-US" sz="2200" b="1" dirty="0">
                <a:latin typeface="+mn-lt"/>
              </a:rPr>
              <a:t>CS</a:t>
            </a:r>
            <a:r>
              <a:rPr lang="en-GB" altLang="en-US" sz="2200" b="1" baseline="-25000" dirty="0">
                <a:latin typeface="+mn-lt"/>
              </a:rPr>
              <a:t>2</a:t>
            </a:r>
          </a:p>
          <a:p>
            <a:pPr algn="ctr">
              <a:buFont typeface="Wingdings" panose="05000000000000000000" pitchFamily="2" charset="2"/>
              <a:buNone/>
            </a:pPr>
            <a:endParaRPr lang="en-GB" altLang="en-US" sz="2200" dirty="0">
              <a:solidFill>
                <a:srgbClr val="A5002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b="1" dirty="0">
                <a:solidFill>
                  <a:srgbClr val="A50021"/>
                </a:solidFill>
                <a:latin typeface="+mn-lt"/>
              </a:rPr>
              <a:t>(b) </a:t>
            </a:r>
            <a:r>
              <a:rPr lang="en-GB" altLang="en-US" sz="2200" b="1" dirty="0" err="1">
                <a:solidFill>
                  <a:srgbClr val="A50021"/>
                </a:solidFill>
                <a:latin typeface="+mn-lt"/>
              </a:rPr>
              <a:t>Disilicon</a:t>
            </a:r>
            <a:r>
              <a:rPr lang="en-GB" altLang="en-US" sz="22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GB" altLang="en-US" sz="2200" b="1" dirty="0" err="1">
                <a:solidFill>
                  <a:srgbClr val="A50021"/>
                </a:solidFill>
                <a:latin typeface="+mn-lt"/>
              </a:rPr>
              <a:t>hexabromide</a:t>
            </a:r>
            <a:endParaRPr lang="en-GB" altLang="en-US" sz="2200" b="1" dirty="0"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dirty="0">
                <a:latin typeface="+mn-lt"/>
              </a:rPr>
              <a:t>There is two silicon atoms &amp; six bromine</a:t>
            </a:r>
            <a:endParaRPr lang="ar-SA" altLang="en-US" sz="2200" dirty="0"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dirty="0">
                <a:latin typeface="+mn-lt"/>
              </a:rPr>
              <a:t>Atoms, Thus: </a:t>
            </a:r>
            <a:r>
              <a:rPr lang="en-GB" altLang="en-US" sz="2200" b="1" dirty="0">
                <a:latin typeface="+mn-lt"/>
              </a:rPr>
              <a:t>S</a:t>
            </a:r>
            <a:r>
              <a:rPr lang="en-GB" altLang="en-US" sz="2200" b="1" baseline="-25000" dirty="0">
                <a:latin typeface="+mn-lt"/>
              </a:rPr>
              <a:t>2</a:t>
            </a:r>
            <a:r>
              <a:rPr lang="en-GB" altLang="en-US" sz="2200" b="1" dirty="0">
                <a:latin typeface="+mn-lt"/>
              </a:rPr>
              <a:t>Br</a:t>
            </a:r>
            <a:r>
              <a:rPr lang="en-GB" altLang="en-US" sz="2200" b="1" baseline="-25000" dirty="0">
                <a:latin typeface="+mn-lt"/>
              </a:rPr>
              <a:t>6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200" baseline="-25000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388" y="816704"/>
            <a:ext cx="724239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3.5. Molecular </a:t>
            </a:r>
            <a:r>
              <a:rPr lang="en-US" sz="2600" b="1" dirty="0">
                <a:solidFill>
                  <a:schemeClr val="accent1"/>
                </a:solidFill>
              </a:rPr>
              <a:t>Compounds: Formulas and Names</a:t>
            </a:r>
          </a:p>
        </p:txBody>
      </p:sp>
    </p:spTree>
    <p:extLst>
      <p:ext uri="{BB962C8B-B14F-4D97-AF65-F5344CB8AC3E}">
        <p14:creationId xmlns:p14="http://schemas.microsoft.com/office/powerpoint/2010/main" val="4675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00148" y="2046182"/>
            <a:ext cx="10447774" cy="430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200" b="1" dirty="0" smtClean="0">
                <a:solidFill>
                  <a:srgbClr val="00B050"/>
                </a:solidFill>
                <a:latin typeface="+mn-lt"/>
              </a:rPr>
              <a:t>Acids:</a:t>
            </a:r>
            <a:r>
              <a:rPr lang="en-US" altLang="en-US" sz="2200" dirty="0" smtClean="0">
                <a:latin typeface="+mn-lt"/>
              </a:rPr>
              <a:t> </a:t>
            </a:r>
            <a:r>
              <a:rPr lang="en-US" altLang="en-US" sz="2200" dirty="0">
                <a:latin typeface="+mn-lt"/>
              </a:rPr>
              <a:t>are molecular compounds that form H</a:t>
            </a:r>
            <a:r>
              <a:rPr lang="en-US" altLang="en-US" sz="2200" baseline="30000" dirty="0">
                <a:latin typeface="+mn-lt"/>
              </a:rPr>
              <a:t>+</a:t>
            </a:r>
            <a:r>
              <a:rPr lang="en-US" altLang="en-US" sz="2200" dirty="0">
                <a:latin typeface="+mn-lt"/>
              </a:rPr>
              <a:t> when dissolved in water.</a:t>
            </a:r>
          </a:p>
          <a:p>
            <a:pPr marL="1257329" lvl="3" indent="-342900"/>
            <a:r>
              <a:rPr lang="en-US" altLang="en-US" sz="2200" dirty="0">
                <a:latin typeface="+mn-lt"/>
              </a:rPr>
              <a:t>To indicate the compound is dissolved in water (</a:t>
            </a:r>
            <a:r>
              <a:rPr lang="en-US" altLang="en-US" sz="2200" i="1" dirty="0" err="1">
                <a:latin typeface="+mn-lt"/>
              </a:rPr>
              <a:t>aq</a:t>
            </a:r>
            <a:r>
              <a:rPr lang="en-US" altLang="en-US" sz="2200" dirty="0">
                <a:latin typeface="+mn-lt"/>
              </a:rPr>
              <a:t>) is written after the formula</a:t>
            </a:r>
            <a:r>
              <a:rPr lang="en-US" altLang="en-US" sz="2200" dirty="0" smtClean="0">
                <a:latin typeface="+mn-lt"/>
              </a:rPr>
              <a:t>.</a:t>
            </a:r>
          </a:p>
          <a:p>
            <a:pPr marL="914429" lvl="3" indent="0" algn="ctr">
              <a:buNone/>
            </a:pPr>
            <a:r>
              <a:rPr lang="en-US" altLang="en-US" sz="2400" b="1" dirty="0">
                <a:latin typeface="+mn-lt"/>
              </a:rPr>
              <a:t>e</a:t>
            </a:r>
            <a:r>
              <a:rPr lang="en-US" altLang="en-US" sz="2400" b="1" dirty="0" smtClean="0">
                <a:latin typeface="+mn-lt"/>
              </a:rPr>
              <a:t>.g</a:t>
            </a:r>
            <a:r>
              <a:rPr lang="en-US" altLang="en-US" sz="2400" b="1" dirty="0">
                <a:latin typeface="+mn-lt"/>
              </a:rPr>
              <a:t>. </a:t>
            </a:r>
            <a:r>
              <a:rPr lang="en-US" sz="2400" dirty="0" err="1">
                <a:latin typeface="+mn-lt"/>
              </a:rPr>
              <a:t>HCl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→ </a:t>
            </a:r>
            <a:r>
              <a:rPr lang="en-US" sz="2400" dirty="0" smtClean="0">
                <a:latin typeface="+mn-lt"/>
              </a:rPr>
              <a:t>dissolved </a:t>
            </a:r>
            <a:r>
              <a:rPr lang="en-US" sz="2400" dirty="0">
                <a:latin typeface="+mn-lt"/>
              </a:rPr>
              <a:t>in water, </a:t>
            </a:r>
            <a:r>
              <a:rPr lang="en-US" sz="2400" dirty="0" smtClean="0">
                <a:latin typeface="+mn-lt"/>
              </a:rPr>
              <a:t>→ </a:t>
            </a:r>
            <a:r>
              <a:rPr lang="en-US" sz="2400" i="1" dirty="0">
                <a:latin typeface="+mn-lt"/>
              </a:rPr>
              <a:t>H</a:t>
            </a:r>
            <a:r>
              <a:rPr lang="en-US" sz="2400" i="1" baseline="30000" dirty="0">
                <a:latin typeface="+mn-lt"/>
              </a:rPr>
              <a:t>+</a:t>
            </a:r>
            <a:r>
              <a:rPr lang="en-US" sz="2400" i="1" baseline="-25000" dirty="0">
                <a:latin typeface="+mn-lt"/>
              </a:rPr>
              <a:t>(</a:t>
            </a:r>
            <a:r>
              <a:rPr lang="en-US" sz="2400" i="1" baseline="-25000" dirty="0" err="1">
                <a:latin typeface="+mn-lt"/>
              </a:rPr>
              <a:t>aq</a:t>
            </a:r>
            <a:r>
              <a:rPr lang="en-US" sz="2400" i="1" baseline="-25000" dirty="0">
                <a:latin typeface="+mn-lt"/>
              </a:rPr>
              <a:t>)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and </a:t>
            </a:r>
            <a:r>
              <a:rPr lang="en-US" sz="2400" i="1" dirty="0">
                <a:latin typeface="+mn-lt"/>
              </a:rPr>
              <a:t>Cl</a:t>
            </a:r>
            <a:r>
              <a:rPr lang="en-US" sz="2400" i="1" baseline="30000" dirty="0">
                <a:latin typeface="+mn-lt"/>
              </a:rPr>
              <a:t>–</a:t>
            </a:r>
            <a:r>
              <a:rPr lang="en-US" sz="2400" i="1" baseline="-25000" dirty="0">
                <a:latin typeface="+mn-lt"/>
              </a:rPr>
              <a:t>(</a:t>
            </a:r>
            <a:r>
              <a:rPr lang="en-US" sz="2400" i="1" baseline="-25000" dirty="0" err="1">
                <a:latin typeface="+mn-lt"/>
              </a:rPr>
              <a:t>aq</a:t>
            </a:r>
            <a:r>
              <a:rPr lang="en-US" sz="2400" i="1" baseline="-25000" dirty="0">
                <a:latin typeface="+mn-lt"/>
              </a:rPr>
              <a:t>) </a:t>
            </a:r>
            <a:r>
              <a:rPr lang="en-US" sz="2400" dirty="0">
                <a:latin typeface="+mn-lt"/>
              </a:rPr>
              <a:t>ions</a:t>
            </a:r>
            <a:endParaRPr lang="en-US" altLang="en-US" sz="2400" dirty="0">
              <a:latin typeface="+mn-lt"/>
            </a:endParaRPr>
          </a:p>
          <a:p>
            <a:pPr marL="914429" lvl="3" indent="0">
              <a:buNone/>
            </a:pPr>
            <a:endParaRPr lang="en-US" altLang="en-US" sz="2200" dirty="0">
              <a:latin typeface="+mn-lt"/>
            </a:endParaRPr>
          </a:p>
          <a:p>
            <a:pPr marL="975391" lvl="4" indent="0">
              <a:buNone/>
            </a:pPr>
            <a:r>
              <a:rPr lang="en-US" altLang="en-US" sz="2200" dirty="0">
                <a:latin typeface="+mn-lt"/>
              </a:rPr>
              <a:t>A compound is not considered an acid if it does not dissolve in water.</a:t>
            </a:r>
          </a:p>
          <a:p>
            <a:pPr marL="0" indent="0">
              <a:buNone/>
            </a:pPr>
            <a:r>
              <a:rPr lang="en-US" altLang="en-US" sz="2200" b="1" dirty="0" smtClean="0">
                <a:solidFill>
                  <a:srgbClr val="00B050"/>
                </a:solidFill>
                <a:latin typeface="+mn-lt"/>
              </a:rPr>
              <a:t>Characters of acids: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altLang="en-US" sz="2200" dirty="0" smtClean="0">
                <a:latin typeface="+mn-lt"/>
              </a:rPr>
              <a:t>Sour </a:t>
            </a:r>
            <a:r>
              <a:rPr lang="en-US" altLang="en-US" sz="2200" dirty="0">
                <a:latin typeface="+mn-lt"/>
              </a:rPr>
              <a:t>taste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altLang="en-US" sz="2200" dirty="0">
                <a:latin typeface="+mn-lt"/>
              </a:rPr>
              <a:t>Dissolve many metals</a:t>
            </a:r>
          </a:p>
          <a:p>
            <a:pPr marL="914429" lvl="3" indent="0">
              <a:buClr>
                <a:srgbClr val="C00000"/>
              </a:buClr>
              <a:buNone/>
            </a:pPr>
            <a:r>
              <a:rPr lang="en-US" altLang="en-US" sz="2200" b="1" dirty="0">
                <a:latin typeface="+mn-lt"/>
              </a:rPr>
              <a:t>such as </a:t>
            </a:r>
            <a:r>
              <a:rPr lang="en-US" altLang="en-US" sz="2200" dirty="0">
                <a:latin typeface="+mn-lt"/>
              </a:rPr>
              <a:t>Zn, Fe, Mg; but not Au, Ag, Pt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altLang="en-US" sz="2200" dirty="0">
                <a:latin typeface="+mn-lt"/>
              </a:rPr>
              <a:t>Formula generally starts with H</a:t>
            </a:r>
          </a:p>
          <a:p>
            <a:pPr marL="914429" lvl="3" indent="0">
              <a:buNone/>
            </a:pPr>
            <a:r>
              <a:rPr lang="en-US" altLang="en-US" sz="2200" b="1" dirty="0">
                <a:latin typeface="+mn-lt"/>
              </a:rPr>
              <a:t>e.g</a:t>
            </a:r>
            <a:r>
              <a:rPr lang="en-US" altLang="en-US" sz="2200" dirty="0">
                <a:latin typeface="+mn-lt"/>
              </a:rPr>
              <a:t>., </a:t>
            </a:r>
            <a:r>
              <a:rPr lang="en-US" altLang="en-US" sz="2200" dirty="0" err="1">
                <a:latin typeface="+mn-lt"/>
              </a:rPr>
              <a:t>HCl</a:t>
            </a:r>
            <a:r>
              <a:rPr lang="en-US" altLang="en-US" sz="2200" dirty="0">
                <a:latin typeface="+mn-lt"/>
              </a:rPr>
              <a:t>, H</a:t>
            </a:r>
            <a:r>
              <a:rPr lang="en-US" altLang="en-US" sz="2200" baseline="-25000" dirty="0">
                <a:latin typeface="+mn-lt"/>
              </a:rPr>
              <a:t>2</a:t>
            </a:r>
            <a:r>
              <a:rPr lang="en-US" altLang="en-US" sz="2200" dirty="0">
                <a:latin typeface="+mn-lt"/>
              </a:rPr>
              <a:t>SO</a:t>
            </a:r>
            <a:r>
              <a:rPr lang="en-US" altLang="en-US" sz="2200" baseline="-25000" dirty="0">
                <a:latin typeface="+mn-lt"/>
              </a:rPr>
              <a:t>4</a:t>
            </a:r>
            <a:endParaRPr lang="en-US" altLang="en-US" sz="2200" dirty="0">
              <a:latin typeface="+mn-lt"/>
            </a:endParaRPr>
          </a:p>
          <a:p>
            <a:pPr marL="0" indent="0">
              <a:buNone/>
            </a:pPr>
            <a:endParaRPr lang="en-US" altLang="en-US" sz="2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388" y="816704"/>
            <a:ext cx="724239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3.5. Molecular </a:t>
            </a:r>
            <a:r>
              <a:rPr lang="en-US" sz="2600" b="1" dirty="0">
                <a:solidFill>
                  <a:schemeClr val="accent1"/>
                </a:solidFill>
              </a:rPr>
              <a:t>Compounds: Formulas and Names</a:t>
            </a:r>
          </a:p>
        </p:txBody>
      </p:sp>
    </p:spTree>
    <p:extLst>
      <p:ext uri="{BB962C8B-B14F-4D97-AF65-F5344CB8AC3E}">
        <p14:creationId xmlns:p14="http://schemas.microsoft.com/office/powerpoint/2010/main" val="28844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388" y="816704"/>
            <a:ext cx="724239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3.5. Molecular </a:t>
            </a:r>
            <a:r>
              <a:rPr lang="en-US" sz="2600" b="1" dirty="0">
                <a:solidFill>
                  <a:schemeClr val="accent1"/>
                </a:solidFill>
              </a:rPr>
              <a:t>Compounds: Formulas and Names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609" y="2079803"/>
            <a:ext cx="3705503" cy="25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01986" y="5329719"/>
            <a:ext cx="3527314" cy="341632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20000"/>
            </a:pPr>
            <a:r>
              <a:rPr lang="en-US" altLang="en-US" dirty="0" smtClean="0"/>
              <a:t> </a:t>
            </a:r>
            <a:r>
              <a:rPr lang="en-US" altLang="en-US" dirty="0"/>
              <a:t>have H</a:t>
            </a:r>
            <a:r>
              <a:rPr lang="en-US" altLang="en-US" baseline="30000" dirty="0"/>
              <a:t>+1</a:t>
            </a:r>
            <a:r>
              <a:rPr lang="en-US" altLang="en-US" dirty="0"/>
              <a:t> cation and nonmetal anion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6103620" y="5327282"/>
            <a:ext cx="3570786" cy="344069"/>
          </a:xfrm>
          <a:prstGeom prst="rect">
            <a:avLst/>
          </a:prstGeom>
          <a:ln w="19050">
            <a:solidFill>
              <a:srgbClr val="DA62A5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SzPct val="120000"/>
            </a:pPr>
            <a:r>
              <a:rPr lang="en-US" altLang="en-US" dirty="0" smtClean="0"/>
              <a:t>have </a:t>
            </a:r>
            <a:r>
              <a:rPr lang="en-US" altLang="en-US" dirty="0"/>
              <a:t>H</a:t>
            </a:r>
            <a:r>
              <a:rPr lang="en-US" altLang="en-US" baseline="30000" dirty="0"/>
              <a:t>+</a:t>
            </a:r>
            <a:r>
              <a:rPr lang="en-US" altLang="en-US" dirty="0"/>
              <a:t> cation and polyatomic anion.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1737" y="1621818"/>
            <a:ext cx="4655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/>
              <a:t>Acids </a:t>
            </a:r>
            <a:r>
              <a:rPr lang="en-US" altLang="en-US" sz="2200" dirty="0" smtClean="0"/>
              <a:t>can </a:t>
            </a:r>
            <a:r>
              <a:rPr lang="en-US" altLang="en-US" sz="2200" dirty="0"/>
              <a:t>be categorized into </a:t>
            </a:r>
            <a:r>
              <a:rPr lang="en-US" altLang="en-US" sz="2200" b="1" dirty="0"/>
              <a:t>two types</a:t>
            </a:r>
            <a:endParaRPr lang="en-US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98669" y="4755432"/>
            <a:ext cx="1" cy="48070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819899" y="4703574"/>
            <a:ext cx="1" cy="480705"/>
          </a:xfrm>
          <a:prstGeom prst="straightConnector1">
            <a:avLst/>
          </a:prstGeom>
          <a:ln w="28575">
            <a:solidFill>
              <a:srgbClr val="DA62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9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388" y="816704"/>
            <a:ext cx="724239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3.5. Molecular </a:t>
            </a:r>
            <a:r>
              <a:rPr lang="en-US" sz="2600" b="1" dirty="0">
                <a:solidFill>
                  <a:schemeClr val="accent1"/>
                </a:solidFill>
              </a:rPr>
              <a:t>Compounds: Formulas and Names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21640" y="2151771"/>
            <a:ext cx="9015307" cy="1675130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sz="2200" dirty="0" smtClean="0"/>
              <a:t>Write a</a:t>
            </a:r>
            <a:r>
              <a:rPr lang="en-US" altLang="en-US" sz="2200" b="1" dirty="0" smtClean="0"/>
              <a:t>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hydro-</a:t>
            </a:r>
            <a:r>
              <a:rPr lang="en-US" altLang="en-US" sz="2200" b="1" dirty="0" smtClean="0"/>
              <a:t> </a:t>
            </a:r>
            <a:r>
              <a:rPr lang="en-US" altLang="en-US" sz="2200" dirty="0" smtClean="0"/>
              <a:t>prefix.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200" dirty="0" smtClean="0"/>
              <a:t>Follow with the nonmetal name.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200" dirty="0" smtClean="0"/>
              <a:t>Change ending on nonmetal name to </a:t>
            </a:r>
            <a:r>
              <a:rPr lang="en-US" altLang="en-US" sz="2200" i="1" dirty="0" smtClean="0">
                <a:solidFill>
                  <a:schemeClr val="accent2"/>
                </a:solidFill>
              </a:rPr>
              <a:t>–</a:t>
            </a:r>
            <a:r>
              <a:rPr lang="en-US" altLang="en-US" sz="2200" b="1" dirty="0" err="1" smtClean="0">
                <a:solidFill>
                  <a:schemeClr val="accent2"/>
                </a:solidFill>
              </a:rPr>
              <a:t>ic</a:t>
            </a:r>
            <a:r>
              <a:rPr lang="en-US" altLang="en-US" sz="2200" dirty="0" smtClean="0"/>
              <a:t>.</a:t>
            </a:r>
            <a:endParaRPr lang="en-US" altLang="en-US" sz="2200" dirty="0" smtClean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200" dirty="0" smtClean="0"/>
              <a:t>Write the word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acid</a:t>
            </a:r>
            <a:r>
              <a:rPr lang="en-US" altLang="en-US" sz="2200" dirty="0" smtClean="0"/>
              <a:t> at the end of the name.</a:t>
            </a: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80" y="4243718"/>
            <a:ext cx="3377216" cy="115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05312" y="1486306"/>
            <a:ext cx="38838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rgbClr val="00B050"/>
                </a:solidFill>
              </a:rPr>
              <a:t>How to Naming </a:t>
            </a:r>
            <a:r>
              <a:rPr lang="en-US" altLang="en-US" sz="2200" b="1" dirty="0">
                <a:solidFill>
                  <a:srgbClr val="00B050"/>
                </a:solidFill>
              </a:rPr>
              <a:t>Binary 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Acids?</a:t>
            </a:r>
            <a:endParaRPr lang="en-US" altLang="en-US" sz="22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4187" y="5811048"/>
            <a:ext cx="45647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Example: </a:t>
            </a:r>
            <a:r>
              <a:rPr lang="en-US" altLang="en-US" sz="2200" dirty="0" err="1" smtClean="0"/>
              <a:t>HCl</a:t>
            </a:r>
            <a:r>
              <a:rPr lang="en-US" altLang="en-US" sz="2200" dirty="0" smtClean="0"/>
              <a:t>  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→ </a:t>
            </a:r>
            <a:r>
              <a:rPr lang="en-US" altLang="en-US" sz="2200" b="1" dirty="0">
                <a:solidFill>
                  <a:srgbClr val="7030A0"/>
                </a:solidFill>
              </a:rPr>
              <a:t>H</a:t>
            </a:r>
            <a:r>
              <a:rPr lang="en-US" sz="2200" b="1" dirty="0" smtClean="0">
                <a:solidFill>
                  <a:srgbClr val="7030A0"/>
                </a:solidFill>
              </a:rPr>
              <a:t>ydro</a:t>
            </a:r>
            <a:r>
              <a:rPr lang="en-US" sz="2200" b="1" dirty="0" smtClean="0"/>
              <a:t>chlor</a:t>
            </a:r>
            <a:r>
              <a:rPr lang="en-US" sz="2200" b="1" dirty="0" smtClean="0">
                <a:solidFill>
                  <a:srgbClr val="DA62A5"/>
                </a:solidFill>
              </a:rPr>
              <a:t>ic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rgbClr val="7030A0"/>
                </a:solidFill>
              </a:rPr>
              <a:t>acid</a:t>
            </a:r>
            <a:endParaRPr lang="en-US" altLang="en-US" sz="2200" b="1" dirty="0">
              <a:solidFill>
                <a:srgbClr val="7030A0"/>
              </a:solidFill>
            </a:endParaRPr>
          </a:p>
          <a:p>
            <a:r>
              <a:rPr lang="en-US" sz="2200" dirty="0" smtClean="0"/>
              <a:t>                 </a:t>
            </a:r>
            <a:r>
              <a:rPr lang="en-US" sz="2200" dirty="0" err="1" smtClean="0"/>
              <a:t>HBr</a:t>
            </a:r>
            <a:r>
              <a:rPr lang="en-US" sz="2200" dirty="0" smtClean="0"/>
              <a:t>  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→ </a:t>
            </a:r>
            <a:r>
              <a:rPr lang="en-US" sz="2200" b="1" dirty="0" err="1" smtClean="0">
                <a:solidFill>
                  <a:srgbClr val="7030A0"/>
                </a:solidFill>
              </a:rPr>
              <a:t>Hydro</a:t>
            </a:r>
            <a:r>
              <a:rPr lang="en-US" sz="2200" b="1" dirty="0" err="1" smtClean="0"/>
              <a:t>brom</a:t>
            </a:r>
            <a:r>
              <a:rPr lang="en-US" sz="2200" b="1" dirty="0" err="1" smtClean="0">
                <a:solidFill>
                  <a:srgbClr val="DA62A5"/>
                </a:solidFill>
              </a:rPr>
              <a:t>ic</a:t>
            </a:r>
            <a:r>
              <a:rPr lang="en-US" sz="2200" dirty="0"/>
              <a:t> </a:t>
            </a:r>
            <a:r>
              <a:rPr lang="en-US" sz="2200" b="1" dirty="0">
                <a:solidFill>
                  <a:srgbClr val="7030A0"/>
                </a:solidFill>
              </a:rPr>
              <a:t>acid</a:t>
            </a:r>
            <a:endParaRPr lang="en-US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388" y="816704"/>
            <a:ext cx="724239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3.5. Molecular </a:t>
            </a:r>
            <a:r>
              <a:rPr lang="en-US" sz="2600" b="1" dirty="0">
                <a:solidFill>
                  <a:schemeClr val="accent1"/>
                </a:solidFill>
              </a:rPr>
              <a:t>Compounds: Formulas and Names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5930" y="2400697"/>
            <a:ext cx="9015307" cy="1675130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altLang="en-US" sz="2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3432" y="1846699"/>
            <a:ext cx="6223370" cy="2575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rgbClr val="00B050"/>
                </a:solidFill>
              </a:rPr>
              <a:t>Example 3.9 p64</a:t>
            </a:r>
          </a:p>
          <a:p>
            <a:r>
              <a:rPr lang="en-US" altLang="en-US" sz="2200" b="1" dirty="0" smtClean="0">
                <a:solidFill>
                  <a:srgbClr val="00B050"/>
                </a:solidFill>
              </a:rPr>
              <a:t>1- Determine </a:t>
            </a:r>
            <a:r>
              <a:rPr lang="en-US" altLang="en-US" sz="2200" b="1" dirty="0">
                <a:solidFill>
                  <a:srgbClr val="00B050"/>
                </a:solidFill>
              </a:rPr>
              <a:t>the name for the compound 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HI(</a:t>
            </a:r>
            <a:r>
              <a:rPr lang="en-US" altLang="en-US" sz="2200" b="1" dirty="0" err="1" smtClean="0">
                <a:solidFill>
                  <a:srgbClr val="00B050"/>
                </a:solidFill>
              </a:rPr>
              <a:t>aq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)</a:t>
            </a:r>
            <a:r>
              <a:rPr lang="en-US" altLang="en-US" sz="2200" b="1" baseline="-25000" dirty="0" smtClean="0">
                <a:solidFill>
                  <a:srgbClr val="00B050"/>
                </a:solidFill>
              </a:rPr>
              <a:t> 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?</a:t>
            </a:r>
          </a:p>
          <a:p>
            <a:endParaRPr lang="en-US" altLang="en-US" sz="2200" b="1" baseline="-25000" dirty="0">
              <a:solidFill>
                <a:srgbClr val="00B050"/>
              </a:solidFill>
            </a:endParaRPr>
          </a:p>
          <a:p>
            <a:endParaRPr lang="en-US" altLang="en-US" sz="2200" b="1" baseline="-25000" dirty="0" smtClean="0">
              <a:solidFill>
                <a:srgbClr val="00B050"/>
              </a:solidFill>
            </a:endParaRPr>
          </a:p>
          <a:p>
            <a:endParaRPr lang="en-US" altLang="en-US" sz="2200" b="1" baseline="-25000" dirty="0">
              <a:solidFill>
                <a:srgbClr val="00B050"/>
              </a:solidFill>
            </a:endParaRPr>
          </a:p>
          <a:p>
            <a:endParaRPr lang="en-US" altLang="en-US" sz="2200" b="1" baseline="-25000" dirty="0" smtClean="0">
              <a:solidFill>
                <a:srgbClr val="00B050"/>
              </a:solidFill>
            </a:endParaRPr>
          </a:p>
          <a:p>
            <a:r>
              <a:rPr lang="en-US" altLang="en-US" sz="2200" b="1" dirty="0" smtClean="0">
                <a:solidFill>
                  <a:srgbClr val="00B050"/>
                </a:solidFill>
              </a:rPr>
              <a:t>2-Determine </a:t>
            </a:r>
            <a:r>
              <a:rPr lang="en-US" altLang="en-US" sz="2200" b="1" dirty="0">
                <a:solidFill>
                  <a:srgbClr val="00B050"/>
                </a:solidFill>
              </a:rPr>
              <a:t>the name for the compound 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HF(</a:t>
            </a:r>
            <a:r>
              <a:rPr lang="en-US" altLang="en-US" sz="2200" b="1" dirty="0" err="1" smtClean="0">
                <a:solidFill>
                  <a:srgbClr val="00B050"/>
                </a:solidFill>
              </a:rPr>
              <a:t>aq</a:t>
            </a:r>
            <a:r>
              <a:rPr lang="en-US" altLang="en-US" sz="2200" b="1" dirty="0">
                <a:solidFill>
                  <a:srgbClr val="00B050"/>
                </a:solidFill>
              </a:rPr>
              <a:t>)</a:t>
            </a:r>
            <a:r>
              <a:rPr lang="en-US" altLang="en-US" sz="2200" b="1" baseline="-25000" dirty="0">
                <a:solidFill>
                  <a:srgbClr val="00B050"/>
                </a:solidFill>
              </a:rPr>
              <a:t> </a:t>
            </a:r>
            <a:r>
              <a:rPr lang="en-US" altLang="en-US" sz="2200" b="1" dirty="0">
                <a:solidFill>
                  <a:srgbClr val="00B050"/>
                </a:solidFill>
              </a:rPr>
              <a:t>?</a:t>
            </a:r>
            <a:endParaRPr lang="en-US" altLang="en-US" sz="2200" b="1" baseline="-25000" dirty="0">
              <a:solidFill>
                <a:srgbClr val="00B050"/>
              </a:solidFill>
            </a:endParaRPr>
          </a:p>
          <a:p>
            <a:endParaRPr lang="en-US" altLang="en-US" sz="2200" b="1" baseline="-25000" dirty="0">
              <a:solidFill>
                <a:srgbClr val="00B050"/>
              </a:solidFill>
            </a:endParaRPr>
          </a:p>
          <a:p>
            <a:endParaRPr lang="en-US" altLang="en-US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35</a:t>
            </a:fld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69721" y="2124710"/>
            <a:ext cx="7447280" cy="238252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en-US" sz="3000" u="sng" dirty="0" smtClean="0">
                <a:solidFill>
                  <a:srgbClr val="C00000"/>
                </a:solidFill>
              </a:rPr>
              <a:t>H.W</a:t>
            </a:r>
            <a:endParaRPr lang="ar-SA" altLang="en-US" sz="3000" u="sng" dirty="0" smtClean="0">
              <a:solidFill>
                <a:srgbClr val="C00000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3000" dirty="0" smtClean="0">
                <a:solidFill>
                  <a:srgbClr val="C00000"/>
                </a:solidFill>
              </a:rPr>
              <a:t>14, 15,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3000" dirty="0" smtClean="0">
                <a:solidFill>
                  <a:srgbClr val="C00000"/>
                </a:solidFill>
              </a:rPr>
              <a:t> p73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0604183" y="6690970"/>
            <a:ext cx="60007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13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0F96AB-83DF-4AF5-BF46-4A27F3A041F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32A-4F02-4A21-9DC4-0AD979AF4AED}" type="slidenum">
              <a:rPr lang="en-US" altLang="en-US"/>
              <a:pPr/>
              <a:t>4</a:t>
            </a:fld>
            <a:endParaRPr lang="en-US" alt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75789990"/>
              </p:ext>
            </p:extLst>
          </p:nvPr>
        </p:nvGraphicFramePr>
        <p:xfrm>
          <a:off x="400050" y="1167915"/>
          <a:ext cx="10347872" cy="444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388" y="796607"/>
            <a:ext cx="713623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3.2. Representing compounds: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19" name="صورة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32A-4F02-4A21-9DC4-0AD979AF4AE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" name="Rectangle 1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388" y="796607"/>
            <a:ext cx="713623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3.2. Representing compounds: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1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881110" y="5106760"/>
            <a:ext cx="246222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2" algn="ctr">
              <a:spcBef>
                <a:spcPct val="50000"/>
              </a:spcBef>
            </a:pPr>
            <a:r>
              <a:rPr lang="en-US" altLang="en-US" sz="2000" dirty="0" smtClean="0"/>
              <a:t>Divide </a:t>
            </a:r>
            <a:r>
              <a:rPr lang="en-US" altLang="en-US" sz="2000" u="sng" dirty="0"/>
              <a:t>all</a:t>
            </a:r>
            <a:r>
              <a:rPr lang="en-US" altLang="en-US" sz="2000" dirty="0"/>
              <a:t> the numbers by the </a:t>
            </a:r>
            <a:r>
              <a:rPr lang="en-US" altLang="en-US" sz="2000" u="sng" dirty="0"/>
              <a:t>smallest </a:t>
            </a:r>
            <a:r>
              <a:rPr lang="en-US" altLang="en-US" sz="2000" dirty="0"/>
              <a:t>c</a:t>
            </a:r>
            <a:r>
              <a:rPr lang="en-US" altLang="en-US" sz="2000" dirty="0" smtClean="0"/>
              <a:t>ommon </a:t>
            </a:r>
            <a:r>
              <a:rPr lang="en-US" altLang="en-US" sz="2000" dirty="0"/>
              <a:t>devisor.</a:t>
            </a:r>
            <a:endParaRPr lang="ar-SA" altLang="en-US" sz="2000" dirty="0"/>
          </a:p>
        </p:txBody>
      </p:sp>
      <p:pic>
        <p:nvPicPr>
          <p:cNvPr id="22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9642131" y="4341574"/>
            <a:ext cx="440469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469745"/>
            <a:ext cx="1134333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altLang="en-US" sz="2200" b="1" dirty="0">
                <a:solidFill>
                  <a:srgbClr val="00B050"/>
                </a:solidFill>
              </a:rPr>
              <a:t>Example</a:t>
            </a:r>
            <a:r>
              <a:rPr lang="en-US" altLang="en-US" sz="2200" dirty="0">
                <a:solidFill>
                  <a:srgbClr val="00B050"/>
                </a:solidFill>
              </a:rPr>
              <a:t>: </a:t>
            </a:r>
            <a:endParaRPr lang="en-US" altLang="en-US" sz="2200" dirty="0" smtClean="0">
              <a:solidFill>
                <a:srgbClr val="00B050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altLang="en-US" sz="2200" b="1" dirty="0" smtClean="0">
                <a:solidFill>
                  <a:srgbClr val="00B050"/>
                </a:solidFill>
              </a:rPr>
              <a:t>1- What </a:t>
            </a:r>
            <a:r>
              <a:rPr lang="en-US" altLang="en-US" sz="2200" b="1" dirty="0">
                <a:solidFill>
                  <a:srgbClr val="00B050"/>
                </a:solidFill>
              </a:rPr>
              <a:t>the Empirical Formula of </a:t>
            </a:r>
            <a:r>
              <a:rPr lang="en-GB" altLang="en-US" sz="2200" b="1" dirty="0" smtClean="0">
                <a:solidFill>
                  <a:srgbClr val="00B050"/>
                </a:solidFill>
              </a:rPr>
              <a:t>H</a:t>
            </a:r>
            <a:r>
              <a:rPr lang="en-GB" altLang="en-US" sz="2200" b="1" baseline="-25000" dirty="0" smtClean="0">
                <a:solidFill>
                  <a:srgbClr val="00B050"/>
                </a:solidFill>
              </a:rPr>
              <a:t>2</a:t>
            </a:r>
            <a:r>
              <a:rPr lang="en-GB" altLang="en-US" sz="2200" b="1" dirty="0" smtClean="0">
                <a:solidFill>
                  <a:srgbClr val="00B050"/>
                </a:solidFill>
              </a:rPr>
              <a:t>O, C</a:t>
            </a:r>
            <a:r>
              <a:rPr lang="en-GB" altLang="en-US" sz="2200" b="1" baseline="-25000" dirty="0" smtClean="0">
                <a:solidFill>
                  <a:srgbClr val="00B050"/>
                </a:solidFill>
              </a:rPr>
              <a:t>6</a:t>
            </a:r>
            <a:r>
              <a:rPr lang="en-GB" altLang="en-US" sz="2200" b="1" dirty="0" smtClean="0">
                <a:solidFill>
                  <a:srgbClr val="00B050"/>
                </a:solidFill>
              </a:rPr>
              <a:t>H</a:t>
            </a:r>
            <a:r>
              <a:rPr lang="en-GB" altLang="en-US" sz="2200" b="1" baseline="-25000" dirty="0" smtClean="0">
                <a:solidFill>
                  <a:srgbClr val="00B050"/>
                </a:solidFill>
              </a:rPr>
              <a:t>12</a:t>
            </a:r>
            <a:r>
              <a:rPr lang="en-GB" altLang="en-US" sz="2200" b="1" dirty="0" smtClean="0">
                <a:solidFill>
                  <a:srgbClr val="00B050"/>
                </a:solidFill>
              </a:rPr>
              <a:t>O</a:t>
            </a:r>
            <a:r>
              <a:rPr lang="en-GB" altLang="en-US" sz="2200" b="1" baseline="-25000" dirty="0" smtClean="0">
                <a:solidFill>
                  <a:srgbClr val="00B050"/>
                </a:solidFill>
              </a:rPr>
              <a:t>6</a:t>
            </a:r>
            <a:r>
              <a:rPr lang="en-GB" altLang="en-US" sz="2200" b="1" dirty="0" smtClean="0">
                <a:solidFill>
                  <a:srgbClr val="00B050"/>
                </a:solidFill>
              </a:rPr>
              <a:t> , 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O</a:t>
            </a:r>
            <a:r>
              <a:rPr lang="en-US" altLang="en-US" sz="2200" b="1" baseline="-25000" dirty="0" smtClean="0">
                <a:solidFill>
                  <a:srgbClr val="00B050"/>
                </a:solidFill>
              </a:rPr>
              <a:t>3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 and </a:t>
            </a:r>
            <a:r>
              <a:rPr lang="en-US" altLang="en-US" sz="2200" b="1" dirty="0">
                <a:solidFill>
                  <a:srgbClr val="00B050"/>
                </a:solidFill>
              </a:rPr>
              <a:t>N</a:t>
            </a:r>
            <a:r>
              <a:rPr lang="en-US" altLang="en-US" sz="2200" b="1" baseline="-25000" dirty="0">
                <a:solidFill>
                  <a:srgbClr val="00B050"/>
                </a:solidFill>
              </a:rPr>
              <a:t>2</a:t>
            </a:r>
            <a:r>
              <a:rPr lang="en-US" altLang="en-US" sz="2200" b="1" dirty="0">
                <a:solidFill>
                  <a:srgbClr val="00B050"/>
                </a:solidFill>
              </a:rPr>
              <a:t>H</a:t>
            </a:r>
            <a:r>
              <a:rPr lang="en-US" altLang="en-US" sz="2200" b="1" baseline="-25000" dirty="0">
                <a:solidFill>
                  <a:srgbClr val="00B050"/>
                </a:solidFill>
              </a:rPr>
              <a:t>4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?</a:t>
            </a:r>
            <a:endParaRPr lang="en-US" altLang="en-US" sz="2200" b="1" dirty="0">
              <a:solidFill>
                <a:srgbClr val="00B050"/>
              </a:solidFill>
            </a:endParaRPr>
          </a:p>
          <a:p>
            <a:pPr marL="12573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200" dirty="0"/>
              <a:t>The empirical formula of </a:t>
            </a:r>
            <a:r>
              <a:rPr lang="en-GB" altLang="en-US" sz="2200" b="1" dirty="0"/>
              <a:t>H</a:t>
            </a:r>
            <a:r>
              <a:rPr lang="en-GB" altLang="en-US" sz="2200" b="1" baseline="-25000" dirty="0"/>
              <a:t>2</a:t>
            </a:r>
            <a:r>
              <a:rPr lang="en-GB" altLang="en-US" sz="2200" b="1" dirty="0"/>
              <a:t>O</a:t>
            </a:r>
            <a:r>
              <a:rPr lang="en-GB" altLang="en-US" sz="2200" dirty="0"/>
              <a:t> is </a:t>
            </a:r>
            <a:r>
              <a:rPr lang="en-GB" altLang="en-US" sz="2200" b="1" dirty="0"/>
              <a:t>H</a:t>
            </a:r>
            <a:r>
              <a:rPr lang="en-GB" altLang="en-US" sz="2200" b="1" baseline="-25000" dirty="0"/>
              <a:t>2</a:t>
            </a:r>
            <a:r>
              <a:rPr lang="en-GB" altLang="en-US" sz="2200" b="1" dirty="0"/>
              <a:t>O</a:t>
            </a:r>
            <a:r>
              <a:rPr lang="en-GB" altLang="en-US" sz="2200" dirty="0"/>
              <a:t> </a:t>
            </a:r>
          </a:p>
          <a:p>
            <a:pPr marL="12573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200" dirty="0"/>
              <a:t>The empirical formula of </a:t>
            </a:r>
            <a:r>
              <a:rPr lang="en-GB" altLang="en-US" sz="2200" b="1" dirty="0"/>
              <a:t>C</a:t>
            </a:r>
            <a:r>
              <a:rPr lang="en-GB" altLang="en-US" sz="2200" b="1" baseline="-25000" dirty="0"/>
              <a:t>6</a:t>
            </a:r>
            <a:r>
              <a:rPr lang="en-GB" altLang="en-US" sz="2200" b="1" dirty="0"/>
              <a:t>H</a:t>
            </a:r>
            <a:r>
              <a:rPr lang="en-GB" altLang="en-US" sz="2200" b="1" baseline="-25000" dirty="0"/>
              <a:t>12</a:t>
            </a:r>
            <a:r>
              <a:rPr lang="en-GB" altLang="en-US" sz="2200" b="1" dirty="0"/>
              <a:t>O</a:t>
            </a:r>
            <a:r>
              <a:rPr lang="en-GB" altLang="en-US" sz="2200" b="1" baseline="-25000" dirty="0"/>
              <a:t>6</a:t>
            </a:r>
            <a:r>
              <a:rPr lang="en-GB" altLang="en-US" sz="2200" dirty="0"/>
              <a:t> is </a:t>
            </a:r>
            <a:r>
              <a:rPr lang="en-GB" altLang="en-US" sz="2200" b="1" dirty="0"/>
              <a:t>CH</a:t>
            </a:r>
            <a:r>
              <a:rPr lang="en-GB" altLang="en-US" sz="2200" b="1" baseline="-25000" dirty="0"/>
              <a:t>2</a:t>
            </a:r>
            <a:r>
              <a:rPr lang="en-GB" altLang="en-US" sz="2200" b="1" dirty="0"/>
              <a:t>O</a:t>
            </a:r>
            <a:r>
              <a:rPr lang="ar-SA" altLang="en-US" sz="2200" b="1" dirty="0"/>
              <a:t> </a:t>
            </a:r>
            <a:r>
              <a:rPr lang="en-US" altLang="en-US" sz="2200" b="1" dirty="0"/>
              <a:t> </a:t>
            </a:r>
            <a:r>
              <a:rPr lang="en-GB" altLang="en-US" sz="2200" dirty="0" smtClean="0"/>
              <a:t>(</a:t>
            </a:r>
            <a:r>
              <a:rPr lang="en-GB" altLang="en-US" sz="2200" dirty="0"/>
              <a:t>divide the numbers 6, 12 and 6 by the smallest common devisor 6</a:t>
            </a:r>
            <a:r>
              <a:rPr lang="en-GB" altLang="en-US" sz="2200" dirty="0" smtClean="0"/>
              <a:t>)</a:t>
            </a:r>
          </a:p>
          <a:p>
            <a:pPr marL="12573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200" dirty="0"/>
              <a:t>The empirical formula of </a:t>
            </a:r>
            <a:r>
              <a:rPr lang="en-US" altLang="en-US" sz="2200" b="1" dirty="0" smtClean="0"/>
              <a:t>N</a:t>
            </a:r>
            <a:r>
              <a:rPr lang="en-US" altLang="en-US" sz="2200" b="1" baseline="-25000" dirty="0" smtClean="0"/>
              <a:t>2</a:t>
            </a:r>
            <a:r>
              <a:rPr lang="en-US" altLang="en-US" sz="2200" b="1" dirty="0" smtClean="0"/>
              <a:t>H</a:t>
            </a:r>
            <a:r>
              <a:rPr lang="en-US" altLang="en-US" sz="2200" b="1" baseline="-25000" dirty="0" smtClean="0"/>
              <a:t>4 </a:t>
            </a:r>
            <a:r>
              <a:rPr lang="en-GB" altLang="en-US" sz="2200" dirty="0" smtClean="0"/>
              <a:t> is </a:t>
            </a:r>
            <a:r>
              <a:rPr lang="en-US" altLang="en-US" sz="2200" b="1" dirty="0" smtClean="0"/>
              <a:t>NH</a:t>
            </a:r>
            <a:r>
              <a:rPr lang="en-US" altLang="en-US" sz="2200" b="1" baseline="-25000" dirty="0" smtClean="0"/>
              <a:t>2</a:t>
            </a:r>
            <a:endParaRPr lang="en-US" altLang="en-US" sz="2200" b="1" dirty="0"/>
          </a:p>
          <a:p>
            <a:pPr marL="1257300" lvl="2" indent="-342900">
              <a:spcBef>
                <a:spcPct val="50000"/>
              </a:spcBef>
            </a:pPr>
            <a:endParaRPr lang="en-US" alt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594360" y="4112653"/>
            <a:ext cx="7269480" cy="328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260" indent="-650260">
              <a:buNone/>
            </a:pPr>
            <a:endParaRPr lang="en-GB" altLang="en-US" sz="2200" b="1" dirty="0">
              <a:solidFill>
                <a:srgbClr val="00B050"/>
              </a:solidFill>
            </a:endParaRPr>
          </a:p>
          <a:p>
            <a:pPr marL="650260" indent="-650260">
              <a:buNone/>
            </a:pPr>
            <a:r>
              <a:rPr lang="en-GB" altLang="en-US" sz="2200" b="1" dirty="0" smtClean="0">
                <a:solidFill>
                  <a:srgbClr val="00B050"/>
                </a:solidFill>
              </a:rPr>
              <a:t>2- Write </a:t>
            </a:r>
            <a:r>
              <a:rPr lang="en-GB" altLang="en-US" sz="2200" b="1" dirty="0">
                <a:solidFill>
                  <a:srgbClr val="00B050"/>
                </a:solidFill>
              </a:rPr>
              <a:t>the empirical formulas for the following molecules: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200" dirty="0">
                <a:solidFill>
                  <a:srgbClr val="00B050"/>
                </a:solidFill>
              </a:rPr>
              <a:t>Acetylene (C</a:t>
            </a:r>
            <a:r>
              <a:rPr lang="en-GB" altLang="en-US" sz="2200" baseline="-25000" dirty="0">
                <a:solidFill>
                  <a:srgbClr val="00B050"/>
                </a:solidFill>
              </a:rPr>
              <a:t>2</a:t>
            </a:r>
            <a:r>
              <a:rPr lang="en-GB" altLang="en-US" sz="2200" dirty="0">
                <a:solidFill>
                  <a:srgbClr val="00B050"/>
                </a:solidFill>
              </a:rPr>
              <a:t>H</a:t>
            </a:r>
            <a:r>
              <a:rPr lang="en-GB" altLang="en-US" sz="2200" baseline="-25000" dirty="0">
                <a:solidFill>
                  <a:srgbClr val="00B050"/>
                </a:solidFill>
              </a:rPr>
              <a:t>2</a:t>
            </a:r>
            <a:r>
              <a:rPr lang="en-GB" altLang="en-US" sz="2200" dirty="0">
                <a:solidFill>
                  <a:srgbClr val="00B050"/>
                </a:solidFill>
              </a:rPr>
              <a:t>)</a:t>
            </a:r>
          </a:p>
          <a:p>
            <a:r>
              <a:rPr lang="en-GB" altLang="en-US" sz="2200" b="1" dirty="0"/>
              <a:t>       CH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200" dirty="0">
                <a:solidFill>
                  <a:srgbClr val="00B050"/>
                </a:solidFill>
              </a:rPr>
              <a:t>Nitrous oxide  (N</a:t>
            </a:r>
            <a:r>
              <a:rPr lang="en-GB" altLang="en-US" sz="2200" baseline="-25000" dirty="0">
                <a:solidFill>
                  <a:srgbClr val="00B050"/>
                </a:solidFill>
              </a:rPr>
              <a:t>2</a:t>
            </a:r>
            <a:r>
              <a:rPr lang="en-GB" altLang="en-US" sz="2200" dirty="0">
                <a:solidFill>
                  <a:srgbClr val="00B050"/>
                </a:solidFill>
              </a:rPr>
              <a:t>O)</a:t>
            </a:r>
          </a:p>
          <a:p>
            <a:r>
              <a:rPr lang="en-GB" altLang="en-US" sz="2200" b="1" dirty="0"/>
              <a:t>         N</a:t>
            </a:r>
            <a:r>
              <a:rPr lang="en-GB" altLang="en-US" sz="2200" b="1" baseline="-25000" dirty="0"/>
              <a:t>2</a:t>
            </a:r>
            <a:r>
              <a:rPr lang="en-GB" altLang="en-US" sz="2200" b="1" dirty="0"/>
              <a:t>O</a:t>
            </a:r>
            <a:endParaRPr lang="en-GB" altLang="en-US" sz="2200" dirty="0">
              <a:solidFill>
                <a:srgbClr val="00B050"/>
              </a:solidFill>
            </a:endParaRPr>
          </a:p>
          <a:p>
            <a:pPr marL="650260" indent="-650260">
              <a:buNone/>
            </a:pPr>
            <a:r>
              <a:rPr lang="en-GB" altLang="en-US" sz="2200" dirty="0">
                <a:solidFill>
                  <a:srgbClr val="00B050"/>
                </a:solidFill>
              </a:rPr>
              <a:t>3. Caffeine C</a:t>
            </a:r>
            <a:r>
              <a:rPr lang="en-GB" altLang="en-US" sz="2200" baseline="-25000" dirty="0">
                <a:solidFill>
                  <a:srgbClr val="00B050"/>
                </a:solidFill>
              </a:rPr>
              <a:t>8</a:t>
            </a:r>
            <a:r>
              <a:rPr lang="en-GB" altLang="en-US" sz="2200" dirty="0">
                <a:solidFill>
                  <a:srgbClr val="00B050"/>
                </a:solidFill>
              </a:rPr>
              <a:t>H</a:t>
            </a:r>
            <a:r>
              <a:rPr lang="en-GB" altLang="en-US" sz="2200" baseline="-25000" dirty="0">
                <a:solidFill>
                  <a:srgbClr val="00B050"/>
                </a:solidFill>
              </a:rPr>
              <a:t>10</a:t>
            </a:r>
            <a:r>
              <a:rPr lang="en-GB" altLang="en-US" sz="2200" dirty="0">
                <a:solidFill>
                  <a:srgbClr val="00B050"/>
                </a:solidFill>
              </a:rPr>
              <a:t>N</a:t>
            </a:r>
            <a:r>
              <a:rPr lang="en-GB" altLang="en-US" sz="2200" baseline="-25000" dirty="0">
                <a:solidFill>
                  <a:srgbClr val="00B050"/>
                </a:solidFill>
              </a:rPr>
              <a:t>4</a:t>
            </a:r>
            <a:r>
              <a:rPr lang="en-GB" altLang="en-US" sz="2200" dirty="0">
                <a:solidFill>
                  <a:srgbClr val="00B050"/>
                </a:solidFill>
              </a:rPr>
              <a:t>O</a:t>
            </a:r>
            <a:r>
              <a:rPr lang="en-GB" altLang="en-US" sz="2200" baseline="-25000" dirty="0">
                <a:solidFill>
                  <a:srgbClr val="00B050"/>
                </a:solidFill>
              </a:rPr>
              <a:t>2</a:t>
            </a:r>
          </a:p>
          <a:p>
            <a:pPr>
              <a:lnSpc>
                <a:spcPct val="80000"/>
              </a:lnSpc>
            </a:pPr>
            <a:r>
              <a:rPr lang="en-GB" altLang="en-US" sz="2200" b="1" dirty="0"/>
              <a:t>      </a:t>
            </a:r>
            <a:r>
              <a:rPr lang="ar-SA" altLang="en-US" sz="2200" b="1" dirty="0"/>
              <a:t>  </a:t>
            </a:r>
            <a:r>
              <a:rPr lang="en-GB" altLang="en-US" sz="2200" b="1" dirty="0"/>
              <a:t>C</a:t>
            </a:r>
            <a:r>
              <a:rPr lang="ar-SA" altLang="en-US" sz="2200" b="1" baseline="-25000" dirty="0"/>
              <a:t>4</a:t>
            </a:r>
            <a:r>
              <a:rPr lang="en-GB" altLang="en-US" sz="2200" b="1" dirty="0"/>
              <a:t>H</a:t>
            </a:r>
            <a:r>
              <a:rPr lang="ar-SA" altLang="en-US" sz="2200" b="1" baseline="-25000" dirty="0"/>
              <a:t>5</a:t>
            </a:r>
            <a:r>
              <a:rPr lang="en-GB" altLang="en-US" sz="2200" b="1" dirty="0"/>
              <a:t>N</a:t>
            </a:r>
            <a:r>
              <a:rPr lang="ar-SA" altLang="en-US" sz="2200" b="1" baseline="-25000" dirty="0"/>
              <a:t>2</a:t>
            </a:r>
            <a:r>
              <a:rPr lang="en-GB" altLang="en-US" sz="2200" b="1" dirty="0"/>
              <a:t>O</a:t>
            </a:r>
            <a:endParaRPr lang="en-GB" altLang="en-US" sz="2200" b="1" baseline="-25000" dirty="0"/>
          </a:p>
          <a:p>
            <a:pPr>
              <a:lnSpc>
                <a:spcPct val="80000"/>
              </a:lnSpc>
            </a:pPr>
            <a:endParaRPr lang="en-GB" altLang="en-US" sz="2200" dirty="0">
              <a:solidFill>
                <a:srgbClr val="FF0000"/>
              </a:solidFill>
            </a:endParaRPr>
          </a:p>
          <a:p>
            <a:pPr marL="650260" indent="-650260">
              <a:lnSpc>
                <a:spcPct val="80000"/>
              </a:lnSpc>
              <a:buNone/>
            </a:pP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3727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32A-4F02-4A21-9DC4-0AD979AF4AE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7" name="Rectangle 1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388" y="796607"/>
            <a:ext cx="713623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3.2. Representing compounds: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1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17246" y="1977540"/>
            <a:ext cx="1224724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defRPr/>
            </a:pPr>
            <a:r>
              <a:rPr lang="en-GB" altLang="en-US" sz="2200" b="1" dirty="0">
                <a:solidFill>
                  <a:srgbClr val="00B050"/>
                </a:solidFill>
              </a:rPr>
              <a:t>Write the empirical formulas for the following molecules</a:t>
            </a:r>
            <a:r>
              <a:rPr lang="en-GB" altLang="en-US" sz="2200" b="1" dirty="0" smtClean="0">
                <a:solidFill>
                  <a:srgbClr val="00B050"/>
                </a:solidFill>
              </a:rPr>
              <a:t>:</a:t>
            </a:r>
          </a:p>
          <a:p>
            <a:pPr marL="1371600" lvl="2" indent="-457200">
              <a:lnSpc>
                <a:spcPct val="150000"/>
              </a:lnSpc>
              <a:buAutoNum type="alphaLcParenBoth"/>
              <a:defRPr/>
            </a:pPr>
            <a:r>
              <a:rPr lang="en-US" sz="2200" dirty="0" smtClean="0">
                <a:solidFill>
                  <a:srgbClr val="00B050"/>
                </a:solidFill>
              </a:rPr>
              <a:t>C</a:t>
            </a:r>
            <a:r>
              <a:rPr lang="en-US" sz="2200" baseline="-25000" dirty="0" smtClean="0">
                <a:solidFill>
                  <a:srgbClr val="00B050"/>
                </a:solidFill>
              </a:rPr>
              <a:t>4</a:t>
            </a:r>
            <a:r>
              <a:rPr lang="en-US" sz="2200" dirty="0" smtClean="0">
                <a:solidFill>
                  <a:srgbClr val="00B050"/>
                </a:solidFill>
              </a:rPr>
              <a:t>H</a:t>
            </a:r>
            <a:r>
              <a:rPr lang="en-US" sz="2200" baseline="-25000" dirty="0" smtClean="0">
                <a:solidFill>
                  <a:srgbClr val="00B050"/>
                </a:solidFill>
              </a:rPr>
              <a:t>8, </a:t>
            </a:r>
            <a:endParaRPr lang="en-US" sz="2200" baseline="-25000" dirty="0">
              <a:solidFill>
                <a:srgbClr val="00B050"/>
              </a:solidFill>
            </a:endParaRPr>
          </a:p>
          <a:p>
            <a:pPr lvl="2">
              <a:lnSpc>
                <a:spcPct val="150000"/>
              </a:lnSpc>
              <a:defRPr/>
            </a:pPr>
            <a:r>
              <a:rPr lang="en-US" sz="2200" dirty="0"/>
              <a:t>	</a:t>
            </a:r>
            <a:r>
              <a:rPr lang="en-US" sz="2200" dirty="0" smtClean="0"/>
              <a:t> </a:t>
            </a:r>
            <a:r>
              <a:rPr lang="en-US" sz="2200" dirty="0"/>
              <a:t>the greatest common factor is </a:t>
            </a:r>
            <a:r>
              <a:rPr lang="en-US" sz="2200" dirty="0" smtClean="0"/>
              <a:t>4 → The </a:t>
            </a:r>
            <a:r>
              <a:rPr lang="en-US" sz="2200" dirty="0"/>
              <a:t>empirical formula is therefore CH</a:t>
            </a:r>
            <a:r>
              <a:rPr lang="en-US" sz="2200" baseline="-25000" dirty="0"/>
              <a:t>2</a:t>
            </a:r>
            <a:r>
              <a:rPr lang="en-US" sz="2200" dirty="0"/>
              <a:t>. </a:t>
            </a:r>
          </a:p>
          <a:p>
            <a:pPr lvl="2">
              <a:lnSpc>
                <a:spcPct val="150000"/>
              </a:lnSpc>
              <a:buFontTx/>
              <a:buNone/>
              <a:defRPr/>
            </a:pPr>
            <a:r>
              <a:rPr lang="en-US" sz="2200" b="1" dirty="0">
                <a:solidFill>
                  <a:srgbClr val="00B050"/>
                </a:solidFill>
              </a:rPr>
              <a:t>(b) </a:t>
            </a:r>
            <a:r>
              <a:rPr lang="en-US" sz="2200" dirty="0">
                <a:solidFill>
                  <a:srgbClr val="00B050"/>
                </a:solidFill>
              </a:rPr>
              <a:t>B</a:t>
            </a:r>
            <a:r>
              <a:rPr lang="en-US" sz="2200" baseline="-25000" dirty="0">
                <a:solidFill>
                  <a:srgbClr val="00B050"/>
                </a:solidFill>
              </a:rPr>
              <a:t>2</a:t>
            </a:r>
            <a:r>
              <a:rPr lang="en-US" sz="2200" dirty="0">
                <a:solidFill>
                  <a:srgbClr val="00B050"/>
                </a:solidFill>
              </a:rPr>
              <a:t>H</a:t>
            </a:r>
            <a:r>
              <a:rPr lang="en-US" sz="2200" baseline="-25000" dirty="0">
                <a:solidFill>
                  <a:srgbClr val="00B050"/>
                </a:solidFill>
              </a:rPr>
              <a:t>6 </a:t>
            </a:r>
            <a:endParaRPr lang="en-US" sz="2200" baseline="-25000" dirty="0" smtClean="0">
              <a:solidFill>
                <a:srgbClr val="00B050"/>
              </a:solidFill>
            </a:endParaRPr>
          </a:p>
          <a:p>
            <a:pPr lvl="2">
              <a:lnSpc>
                <a:spcPct val="150000"/>
              </a:lnSpc>
              <a:buFontTx/>
              <a:buNone/>
              <a:defRPr/>
            </a:pPr>
            <a:r>
              <a:rPr lang="en-US" sz="2200" dirty="0"/>
              <a:t>	</a:t>
            </a:r>
            <a:r>
              <a:rPr lang="en-US" sz="2200" dirty="0" smtClean="0"/>
              <a:t>the </a:t>
            </a:r>
            <a:r>
              <a:rPr lang="en-US" sz="2200" dirty="0"/>
              <a:t>greatest common factor is </a:t>
            </a:r>
            <a:r>
              <a:rPr lang="en-US" sz="2200" dirty="0" smtClean="0"/>
              <a:t>2</a:t>
            </a:r>
            <a:r>
              <a:rPr lang="en-US" sz="2200" dirty="0"/>
              <a:t> → </a:t>
            </a:r>
            <a:r>
              <a:rPr lang="en-US" sz="2200" dirty="0" smtClean="0"/>
              <a:t>The </a:t>
            </a:r>
            <a:r>
              <a:rPr lang="en-US" sz="2200" dirty="0"/>
              <a:t>empirical formula is therefore BH</a:t>
            </a:r>
            <a:r>
              <a:rPr lang="en-US" sz="2200" baseline="-25000" dirty="0"/>
              <a:t>3</a:t>
            </a:r>
            <a:r>
              <a:rPr lang="en-US" sz="2200" dirty="0"/>
              <a:t>. 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00B050"/>
                </a:solidFill>
              </a:rPr>
              <a:t>(c) </a:t>
            </a:r>
            <a:r>
              <a:rPr lang="en-US" sz="2200" dirty="0">
                <a:solidFill>
                  <a:srgbClr val="00B050"/>
                </a:solidFill>
              </a:rPr>
              <a:t>CCl</a:t>
            </a:r>
            <a:r>
              <a:rPr lang="en-US" sz="2200" baseline="-25000" dirty="0">
                <a:solidFill>
                  <a:srgbClr val="00B050"/>
                </a:solidFill>
              </a:rPr>
              <a:t>4</a:t>
            </a:r>
            <a:endParaRPr lang="en-US" sz="2200" dirty="0">
              <a:solidFill>
                <a:srgbClr val="00B050"/>
              </a:solidFill>
            </a:endParaRPr>
          </a:p>
          <a:p>
            <a:pPr lvl="2">
              <a:lnSpc>
                <a:spcPct val="150000"/>
              </a:lnSpc>
              <a:buFontTx/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 the </a:t>
            </a:r>
            <a:r>
              <a:rPr lang="en-US" sz="2200" dirty="0"/>
              <a:t>only common factor is 1, → T</a:t>
            </a:r>
            <a:r>
              <a:rPr lang="en-US" sz="2200" dirty="0" smtClean="0"/>
              <a:t>he empirical </a:t>
            </a:r>
            <a:r>
              <a:rPr lang="en-US" sz="2200" dirty="0"/>
              <a:t>formula and the molecular </a:t>
            </a:r>
            <a:r>
              <a:rPr lang="en-US" sz="2200" dirty="0" smtClean="0"/>
              <a:t>formula are </a:t>
            </a:r>
            <a:r>
              <a:rPr lang="en-US" sz="2200" b="1" dirty="0"/>
              <a:t>identical</a:t>
            </a:r>
            <a:r>
              <a:rPr lang="en-US" sz="2200" dirty="0"/>
              <a:t>. </a:t>
            </a:r>
            <a:endParaRPr lang="en-US" sz="22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388" y="1546653"/>
            <a:ext cx="22910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0260" indent="-650260">
              <a:buNone/>
            </a:pPr>
            <a:r>
              <a:rPr lang="en-GB" altLang="en-US" sz="2200" b="1" dirty="0" smtClean="0">
                <a:solidFill>
                  <a:srgbClr val="00B050"/>
                </a:solidFill>
              </a:rPr>
              <a:t>Example 3.1 p55: </a:t>
            </a:r>
            <a:endParaRPr lang="en-GB" altLang="en-US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</a:t>
            </a:fld>
            <a:endParaRPr lang="en-US"/>
          </a:p>
        </p:txBody>
      </p:sp>
      <p:pic>
        <p:nvPicPr>
          <p:cNvPr id="26" name="Picture 2" descr="http://slideplayer.com/slide/6984662/24/images/12/Molecular+View+of+Elements+and+Compoun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31313" r="5892" b="15355"/>
          <a:stretch/>
        </p:blipFill>
        <p:spPr bwMode="auto">
          <a:xfrm>
            <a:off x="879134" y="2090312"/>
            <a:ext cx="9725049" cy="35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48400" y="1054616"/>
            <a:ext cx="808492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3.3. An </a:t>
            </a:r>
            <a:r>
              <a:rPr lang="en-US" sz="2600" b="1" dirty="0">
                <a:solidFill>
                  <a:schemeClr val="accent1"/>
                </a:solidFill>
              </a:rPr>
              <a:t>atomic level view of elements and compounds</a:t>
            </a:r>
          </a:p>
        </p:txBody>
      </p:sp>
    </p:spTree>
    <p:extLst>
      <p:ext uri="{BB962C8B-B14F-4D97-AF65-F5344CB8AC3E}">
        <p14:creationId xmlns:p14="http://schemas.microsoft.com/office/powerpoint/2010/main" val="4866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400" y="1054616"/>
            <a:ext cx="808492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3.3. An </a:t>
            </a:r>
            <a:r>
              <a:rPr lang="en-US" sz="2600" b="1" dirty="0">
                <a:solidFill>
                  <a:schemeClr val="accent1"/>
                </a:solidFill>
              </a:rPr>
              <a:t>atomic level view of elements and compounds</a:t>
            </a:r>
          </a:p>
        </p:txBody>
      </p:sp>
      <p:pic>
        <p:nvPicPr>
          <p:cNvPr id="13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400" y="1648891"/>
            <a:ext cx="11099474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</a:rPr>
              <a:t>Atomic element: </a:t>
            </a:r>
            <a:r>
              <a:rPr lang="en-US" sz="2000" dirty="0" smtClean="0"/>
              <a:t>Are elements that exist in nature with single atoms as their unite.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</a:rPr>
              <a:t>Molecular element: </a:t>
            </a:r>
            <a:r>
              <a:rPr lang="en-US" sz="2000" dirty="0" smtClean="0"/>
              <a:t>Are </a:t>
            </a:r>
            <a:r>
              <a:rPr lang="en-US" sz="2000" dirty="0"/>
              <a:t>elements that exist as molecule two or more atoms bonded </a:t>
            </a:r>
            <a:r>
              <a:rPr lang="en-US" sz="2000" dirty="0" smtClean="0"/>
              <a:t>together.</a:t>
            </a:r>
          </a:p>
          <a:p>
            <a:pPr algn="ctr">
              <a:spcBef>
                <a:spcPct val="50000"/>
              </a:spcBef>
            </a:pPr>
            <a:r>
              <a:rPr lang="en-GB" altLang="en-US" sz="2000" dirty="0" smtClean="0"/>
              <a:t>1-</a:t>
            </a:r>
            <a:r>
              <a:rPr lang="en-US" sz="2000" dirty="0"/>
              <a:t> </a:t>
            </a:r>
            <a:r>
              <a:rPr lang="en-GB" altLang="en-US" sz="2000" dirty="0" smtClean="0"/>
              <a:t>diatomic molecule: </a:t>
            </a:r>
            <a:r>
              <a:rPr lang="en-US" altLang="en-US" sz="2000" dirty="0"/>
              <a:t>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N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F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Cl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Br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and I</a:t>
            </a:r>
            <a:r>
              <a:rPr lang="en-US" altLang="en-US" sz="2000" baseline="-25000" dirty="0"/>
              <a:t>2</a:t>
            </a:r>
            <a:r>
              <a:rPr lang="en-US" altLang="en-US" sz="2000" dirty="0" smtClean="0"/>
              <a:t>.</a:t>
            </a:r>
          </a:p>
          <a:p>
            <a:pPr marL="2800350" indent="57150">
              <a:spcBef>
                <a:spcPct val="50000"/>
              </a:spcBef>
            </a:pPr>
            <a:r>
              <a:rPr lang="en-GB" altLang="en-US" sz="2000" dirty="0" smtClean="0"/>
              <a:t>2- polyatomic molecule </a:t>
            </a:r>
            <a:r>
              <a:rPr lang="en-GB" altLang="en-US" sz="2000" b="1" i="1" dirty="0" smtClean="0"/>
              <a:t>e.g</a:t>
            </a:r>
            <a:r>
              <a:rPr lang="en-GB" altLang="en-US" sz="2000" b="1" i="1" dirty="0"/>
              <a:t>.</a:t>
            </a:r>
            <a:r>
              <a:rPr lang="en-GB" altLang="en-US" sz="2000" dirty="0"/>
              <a:t> P</a:t>
            </a:r>
            <a:r>
              <a:rPr lang="en-GB" altLang="en-US" sz="2000" baseline="-25000" dirty="0"/>
              <a:t>4</a:t>
            </a:r>
            <a:r>
              <a:rPr lang="en-GB" altLang="en-US" sz="2000" dirty="0"/>
              <a:t> </a:t>
            </a:r>
            <a:r>
              <a:rPr lang="en-GB" altLang="en-US" sz="2000" dirty="0" smtClean="0"/>
              <a:t>and S</a:t>
            </a:r>
            <a:r>
              <a:rPr lang="en-GB" altLang="en-US" sz="2000" baseline="-25000" dirty="0" smtClean="0"/>
              <a:t>8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</a:rPr>
              <a:t>Ionic compound: </a:t>
            </a:r>
            <a:r>
              <a:rPr lang="en-US" sz="2000" dirty="0" smtClean="0"/>
              <a:t>Are </a:t>
            </a:r>
            <a:r>
              <a:rPr lang="en-US" sz="2000" dirty="0"/>
              <a:t>composed  of </a:t>
            </a:r>
            <a:r>
              <a:rPr lang="en-US" sz="2000" b="1" dirty="0"/>
              <a:t>cation</a:t>
            </a:r>
            <a:r>
              <a:rPr lang="en-US" sz="2000" dirty="0"/>
              <a:t> (metal) and </a:t>
            </a:r>
            <a:r>
              <a:rPr lang="en-US" sz="2000" b="1" dirty="0"/>
              <a:t>anion</a:t>
            </a:r>
            <a:r>
              <a:rPr lang="en-US" sz="2000" dirty="0"/>
              <a:t> (nonmetal) bound together by ionic </a:t>
            </a:r>
            <a:r>
              <a:rPr lang="en-US" sz="2000" dirty="0" smtClean="0"/>
              <a:t>bond.</a:t>
            </a:r>
          </a:p>
          <a:p>
            <a:pPr marL="2686050"/>
            <a:r>
              <a:rPr lang="en-US" sz="2000" dirty="0" smtClean="0"/>
              <a:t>   1- Binary ionic compounds </a:t>
            </a:r>
            <a:r>
              <a:rPr lang="en-US" sz="2000" b="1" i="1" dirty="0" smtClean="0"/>
              <a:t>e.g.</a:t>
            </a:r>
            <a:r>
              <a:rPr lang="en-US" sz="2000" dirty="0" smtClean="0"/>
              <a:t> </a:t>
            </a:r>
            <a:r>
              <a:rPr lang="en-US" sz="2000" dirty="0" err="1" smtClean="0"/>
              <a:t>NaCl</a:t>
            </a:r>
            <a:endParaRPr lang="en-US" sz="2000" dirty="0" smtClean="0"/>
          </a:p>
          <a:p>
            <a:pPr marL="2857500"/>
            <a:r>
              <a:rPr lang="en-US" altLang="en-US" sz="2000" dirty="0" smtClean="0"/>
              <a:t>2- </a:t>
            </a:r>
            <a:r>
              <a:rPr lang="en-US" altLang="en-US" sz="2000" dirty="0"/>
              <a:t>polyatomic ions </a:t>
            </a:r>
            <a:r>
              <a:rPr lang="en-US" altLang="en-US" sz="2000" dirty="0" smtClean="0"/>
              <a:t>compound </a:t>
            </a:r>
            <a:r>
              <a:rPr lang="en-US" altLang="en-US" sz="2000" b="1" i="1" dirty="0" smtClean="0"/>
              <a:t>e.g. </a:t>
            </a:r>
            <a:r>
              <a:rPr lang="en-US" altLang="en-US" sz="2000" dirty="0" smtClean="0"/>
              <a:t>NaNO</a:t>
            </a:r>
            <a:r>
              <a:rPr lang="en-US" altLang="en-US" sz="2000" baseline="-25000" dirty="0" smtClean="0"/>
              <a:t>3</a:t>
            </a:r>
          </a:p>
          <a:p>
            <a:pPr marL="2857500"/>
            <a:endParaRPr lang="en-US" altLang="en-US" sz="2000" baseline="-25000" dirty="0" smtClean="0"/>
          </a:p>
          <a:p>
            <a:pPr marL="40005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</a:rPr>
              <a:t>Molecular compound: </a:t>
            </a:r>
            <a:r>
              <a:rPr lang="en-US" sz="2000" dirty="0" smtClean="0"/>
              <a:t>Are composed  of two or more atoms covalently bonded </a:t>
            </a:r>
            <a:r>
              <a:rPr lang="en-US" sz="2000" b="1" dirty="0" smtClean="0"/>
              <a:t>nonmetal</a:t>
            </a:r>
            <a:r>
              <a:rPr lang="en-US" sz="2000" dirty="0" smtClean="0"/>
              <a:t>. </a:t>
            </a:r>
          </a:p>
          <a:p>
            <a:pPr marL="2857500"/>
            <a:endParaRPr lang="en-US" sz="2000" dirty="0"/>
          </a:p>
          <a:p>
            <a:endParaRPr lang="en-US" sz="20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b="6589"/>
          <a:stretch/>
        </p:blipFill>
        <p:spPr bwMode="auto">
          <a:xfrm>
            <a:off x="3209945" y="5760020"/>
            <a:ext cx="4871065" cy="155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3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3258" y="1383027"/>
            <a:ext cx="11561847" cy="598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ClrTx/>
              <a:buSzTx/>
              <a:buNone/>
            </a:pPr>
            <a:r>
              <a:rPr lang="en-US" sz="2200" b="1" dirty="0">
                <a:solidFill>
                  <a:srgbClr val="00B050"/>
                </a:solidFill>
              </a:rPr>
              <a:t>Ionic Compounds 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marL="342900" indent="-342900" algn="l" rtl="0">
              <a:spcBef>
                <a:spcPct val="50000"/>
              </a:spcBef>
              <a:buClrTx/>
              <a:buSzTx/>
            </a:pPr>
            <a:r>
              <a:rPr lang="en-US" altLang="en-US" sz="2200" dirty="0" smtClean="0">
                <a:latin typeface="+mn-lt"/>
              </a:rPr>
              <a:t>consist </a:t>
            </a:r>
            <a:r>
              <a:rPr lang="en-US" altLang="en-US" sz="2200" dirty="0">
                <a:latin typeface="+mn-lt"/>
              </a:rPr>
              <a:t>of a combination of cations and an </a:t>
            </a:r>
            <a:r>
              <a:rPr lang="en-US" altLang="en-US" sz="2200" dirty="0" smtClean="0">
                <a:latin typeface="+mn-lt"/>
              </a:rPr>
              <a:t>anions, e.g.: </a:t>
            </a:r>
            <a:r>
              <a:rPr lang="en-GB" altLang="en-US" sz="2200" dirty="0">
                <a:solidFill>
                  <a:srgbClr val="9900CC"/>
                </a:solidFill>
              </a:rPr>
              <a:t>Na</a:t>
            </a:r>
            <a:r>
              <a:rPr lang="en-GB" altLang="en-US" sz="2200" baseline="30000" dirty="0">
                <a:solidFill>
                  <a:srgbClr val="9900CC"/>
                </a:solidFill>
              </a:rPr>
              <a:t>+ </a:t>
            </a:r>
            <a:r>
              <a:rPr lang="en-GB" altLang="en-US" sz="2200" dirty="0" smtClean="0"/>
              <a:t> and </a:t>
            </a:r>
            <a:r>
              <a:rPr lang="en-GB" altLang="en-US" sz="2200" dirty="0" smtClean="0">
                <a:solidFill>
                  <a:srgbClr val="00B0F0"/>
                </a:solidFill>
              </a:rPr>
              <a:t>Cl</a:t>
            </a:r>
            <a:r>
              <a:rPr lang="en-GB" altLang="en-US" sz="2200" baseline="30000" dirty="0" smtClean="0">
                <a:solidFill>
                  <a:srgbClr val="00B0F0"/>
                </a:solidFill>
              </a:rPr>
              <a:t>-</a:t>
            </a:r>
            <a:r>
              <a:rPr lang="en-GB" altLang="en-US" sz="2200" dirty="0" smtClean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lang="en-US" altLang="en-US" sz="2200" dirty="0" err="1" smtClean="0">
                <a:solidFill>
                  <a:srgbClr val="9900CC"/>
                </a:solidFill>
              </a:rPr>
              <a:t>Na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Cl</a:t>
            </a:r>
            <a:endParaRPr lang="en-US" altLang="en-US" sz="2200" dirty="0" smtClean="0">
              <a:latin typeface="+mn-lt"/>
            </a:endParaRPr>
          </a:p>
          <a:p>
            <a:pPr marL="342900" indent="-342900" algn="l" rtl="0">
              <a:spcBef>
                <a:spcPct val="50000"/>
              </a:spcBef>
              <a:buClrTx/>
              <a:buSzTx/>
            </a:pPr>
            <a:r>
              <a:rPr lang="en-US" altLang="en-US" sz="2200" dirty="0">
                <a:latin typeface="+mn-lt"/>
              </a:rPr>
              <a:t> The sum of the charges on the cation/s and anion/s in each formula unit </a:t>
            </a:r>
            <a:r>
              <a:rPr lang="en-US" altLang="en-US" sz="2200" b="1" dirty="0">
                <a:latin typeface="+mn-lt"/>
              </a:rPr>
              <a:t>must equal </a:t>
            </a:r>
            <a:r>
              <a:rPr lang="en-US" altLang="en-US" sz="2200" b="1" dirty="0" smtClean="0">
                <a:latin typeface="+mn-lt"/>
              </a:rPr>
              <a:t>zero</a:t>
            </a:r>
            <a:r>
              <a:rPr lang="en-US" altLang="en-US" sz="2200" dirty="0" smtClean="0">
                <a:latin typeface="+mn-lt"/>
              </a:rPr>
              <a:t>. </a:t>
            </a:r>
          </a:p>
          <a:p>
            <a:pPr marL="342900" indent="-342900" algn="l" rtl="0">
              <a:spcBef>
                <a:spcPct val="50000"/>
              </a:spcBef>
              <a:buClrTx/>
              <a:buSzTx/>
            </a:pPr>
            <a:r>
              <a:rPr lang="en-US" altLang="en-US" sz="2200" dirty="0" smtClean="0">
                <a:latin typeface="+mn-lt"/>
              </a:rPr>
              <a:t>The </a:t>
            </a:r>
            <a:r>
              <a:rPr lang="en-US" altLang="en-US" sz="2200" dirty="0">
                <a:latin typeface="+mn-lt"/>
              </a:rPr>
              <a:t>formula of the ionic compound </a:t>
            </a:r>
            <a:r>
              <a:rPr lang="en-US" altLang="en-US" sz="2200" b="1" dirty="0">
                <a:latin typeface="+mn-lt"/>
              </a:rPr>
              <a:t>must be </a:t>
            </a:r>
            <a:r>
              <a:rPr lang="en-US" altLang="en-US" sz="2200" b="1" dirty="0" smtClean="0">
                <a:latin typeface="+mn-lt"/>
              </a:rPr>
              <a:t>neutral</a:t>
            </a:r>
            <a:r>
              <a:rPr lang="en-US" altLang="en-US" sz="2200" dirty="0" smtClean="0">
                <a:latin typeface="+mn-lt"/>
              </a:rPr>
              <a:t>.</a:t>
            </a:r>
          </a:p>
          <a:p>
            <a:pPr algn="l" rtl="0">
              <a:spcBef>
                <a:spcPct val="50000"/>
              </a:spcBef>
              <a:buClrTx/>
              <a:buSzTx/>
              <a:buNone/>
            </a:pPr>
            <a:r>
              <a:rPr lang="en-US" altLang="en-US" sz="2200" b="1" dirty="0" smtClean="0">
                <a:solidFill>
                  <a:srgbClr val="00B050"/>
                </a:solidFill>
                <a:latin typeface="+mn-lt"/>
              </a:rPr>
              <a:t>1- Binary </a:t>
            </a:r>
            <a:r>
              <a:rPr lang="en-US" altLang="en-US" sz="2200" b="1" dirty="0">
                <a:solidFill>
                  <a:srgbClr val="00B050"/>
                </a:solidFill>
                <a:latin typeface="+mn-lt"/>
              </a:rPr>
              <a:t>compounds </a:t>
            </a:r>
            <a:r>
              <a:rPr lang="en-US" altLang="en-US" sz="2200" dirty="0">
                <a:latin typeface="+mn-lt"/>
              </a:rPr>
              <a:t>are compounds formed from just two </a:t>
            </a:r>
            <a:r>
              <a:rPr lang="en-US" altLang="en-US" sz="2200" dirty="0" smtClean="0">
                <a:latin typeface="+mn-lt"/>
              </a:rPr>
              <a:t>elements. </a:t>
            </a:r>
            <a:endParaRPr lang="en-US" altLang="en-US" sz="2200" dirty="0">
              <a:latin typeface="+mn-lt"/>
            </a:endParaRPr>
          </a:p>
          <a:p>
            <a:pPr algn="l" rtl="0">
              <a:spcBef>
                <a:spcPct val="50000"/>
              </a:spcBef>
              <a:buClrTx/>
              <a:buSzTx/>
              <a:buNone/>
            </a:pPr>
            <a:r>
              <a:rPr lang="en-US" altLang="en-US" sz="2200" b="1" dirty="0" smtClean="0">
                <a:solidFill>
                  <a:srgbClr val="00B050"/>
                </a:solidFill>
                <a:latin typeface="+mn-lt"/>
              </a:rPr>
              <a:t>2- polyatomic ions: </a:t>
            </a:r>
            <a:r>
              <a:rPr lang="en-US" altLang="en-US" sz="2200" dirty="0" smtClean="0">
                <a:latin typeface="+mn-lt"/>
              </a:rPr>
              <a:t>are ionic </a:t>
            </a:r>
            <a:r>
              <a:rPr lang="en-US" altLang="en-US" sz="2200" dirty="0">
                <a:latin typeface="+mn-lt"/>
              </a:rPr>
              <a:t>compounds contain ions that are themselves composed of a group of covalently bonded atoms with an overall charge.</a:t>
            </a:r>
          </a:p>
          <a:p>
            <a:pPr algn="l" rtl="0">
              <a:spcBef>
                <a:spcPct val="50000"/>
              </a:spcBef>
              <a:buClrTx/>
              <a:buSzTx/>
              <a:buNone/>
            </a:pPr>
            <a:r>
              <a:rPr lang="en-US" altLang="en-US" sz="2200" b="1" dirty="0" smtClean="0">
                <a:solidFill>
                  <a:srgbClr val="00B050"/>
                </a:solidFill>
                <a:latin typeface="+mn-lt"/>
              </a:rPr>
              <a:t>Example: </a:t>
            </a:r>
          </a:p>
          <a:p>
            <a:pPr marL="342900" indent="-342900" algn="l" rtl="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latin typeface="+mn-lt"/>
              </a:rPr>
              <a:t>NaNO</a:t>
            </a:r>
            <a:r>
              <a:rPr lang="en-US" altLang="en-US" sz="2200" baseline="-25000" dirty="0" smtClean="0">
                <a:latin typeface="+mn-lt"/>
              </a:rPr>
              <a:t>3</a:t>
            </a:r>
            <a:r>
              <a:rPr lang="en-US" altLang="en-US" sz="2200" dirty="0" smtClean="0">
                <a:latin typeface="+mn-lt"/>
              </a:rPr>
              <a:t> </a:t>
            </a:r>
            <a:r>
              <a:rPr lang="en-US" altLang="en-US" sz="2200" dirty="0">
                <a:latin typeface="+mn-lt"/>
              </a:rPr>
              <a:t>contains Na</a:t>
            </a:r>
            <a:r>
              <a:rPr lang="en-US" altLang="en-US" sz="2200" baseline="30000" dirty="0">
                <a:latin typeface="+mn-lt"/>
              </a:rPr>
              <a:t>+</a:t>
            </a:r>
            <a:r>
              <a:rPr lang="en-US" altLang="en-US" sz="2200" dirty="0">
                <a:latin typeface="+mn-lt"/>
              </a:rPr>
              <a:t> and NO</a:t>
            </a:r>
            <a:r>
              <a:rPr lang="en-US" altLang="en-US" sz="2200" baseline="30000" dirty="0">
                <a:latin typeface="+mn-lt"/>
              </a:rPr>
              <a:t>3–.</a:t>
            </a:r>
          </a:p>
          <a:p>
            <a:pPr marL="342900" indent="-342900" algn="l" rtl="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+mn-lt"/>
              </a:rPr>
              <a:t>CaCO</a:t>
            </a:r>
            <a:r>
              <a:rPr lang="en-US" altLang="en-US" sz="2200" baseline="-25000" dirty="0">
                <a:latin typeface="+mn-lt"/>
              </a:rPr>
              <a:t>3</a:t>
            </a:r>
            <a:r>
              <a:rPr lang="en-US" altLang="en-US" sz="2200" dirty="0">
                <a:latin typeface="+mn-lt"/>
              </a:rPr>
              <a:t> contains Ca</a:t>
            </a:r>
            <a:r>
              <a:rPr lang="en-US" altLang="en-US" sz="2200" baseline="30000" dirty="0">
                <a:latin typeface="+mn-lt"/>
              </a:rPr>
              <a:t>2+ </a:t>
            </a:r>
            <a:r>
              <a:rPr lang="en-US" altLang="en-US" sz="2200" dirty="0">
                <a:latin typeface="+mn-lt"/>
              </a:rPr>
              <a:t>and CO3</a:t>
            </a:r>
            <a:r>
              <a:rPr lang="en-US" altLang="en-US" sz="2200" baseline="30000" dirty="0">
                <a:latin typeface="+mn-lt"/>
              </a:rPr>
              <a:t>2–.</a:t>
            </a:r>
          </a:p>
          <a:p>
            <a:pPr marL="342900" indent="-342900" algn="l" rtl="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latin typeface="+mn-lt"/>
              </a:rPr>
              <a:t>KClO</a:t>
            </a:r>
            <a:r>
              <a:rPr lang="en-US" altLang="en-US" sz="2200" dirty="0">
                <a:latin typeface="+mn-lt"/>
              </a:rPr>
              <a:t> Contains K</a:t>
            </a:r>
            <a:r>
              <a:rPr lang="en-US" altLang="en-US" sz="2200" baseline="30000" dirty="0">
                <a:latin typeface="+mn-lt"/>
              </a:rPr>
              <a:t>+</a:t>
            </a:r>
            <a:r>
              <a:rPr lang="en-US" altLang="en-US" sz="2200" dirty="0">
                <a:latin typeface="+mn-lt"/>
              </a:rPr>
              <a:t> and </a:t>
            </a:r>
            <a:r>
              <a:rPr lang="en-US" altLang="en-US" sz="2200" dirty="0" err="1">
                <a:latin typeface="+mn-lt"/>
              </a:rPr>
              <a:t>ClO</a:t>
            </a:r>
            <a:r>
              <a:rPr lang="en-US" altLang="en-US" sz="2200" baseline="30000" dirty="0" smtClean="0">
                <a:latin typeface="+mn-lt"/>
              </a:rPr>
              <a:t>–</a:t>
            </a:r>
            <a:endParaRPr lang="en-US" altLang="en-US" sz="2200" baseline="30000" dirty="0">
              <a:latin typeface="+mn-lt"/>
            </a:endParaRPr>
          </a:p>
          <a:p>
            <a:pPr marL="285750" indent="-285750" algn="l" rtl="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altLang="en-US" sz="2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3/Stoichiometry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388" y="796607"/>
            <a:ext cx="630184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3.4. Ionic Compounds: formal and Naming 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9430" y="1614539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000" dirty="0">
                <a:solidFill>
                  <a:srgbClr val="9900CC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Cation</a:t>
            </a:r>
            <a:endParaRPr lang="en-US" sz="2200" dirty="0">
              <a:solidFill>
                <a:srgbClr val="9900CC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16761" y="1614539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solidFill>
                  <a:srgbClr val="00B0F0"/>
                </a:solidFill>
              </a:rPr>
              <a:t>Anion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5346</TotalTime>
  <Words>2373</Words>
  <Application>Microsoft Office PowerPoint</Application>
  <PresentationFormat>Custom</PresentationFormat>
  <Paragraphs>456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ＭＳ Ｐゴシック</vt:lpstr>
      <vt:lpstr>ＭＳ Ｐゴシック</vt:lpstr>
      <vt:lpstr>Arial</vt:lpstr>
      <vt:lpstr>Arial Black</vt:lpstr>
      <vt:lpstr>Calibri</vt:lpstr>
      <vt:lpstr>Comic Sans MS</vt:lpstr>
      <vt:lpstr>Constantia</vt:lpstr>
      <vt:lpstr>Garamond</vt:lpstr>
      <vt:lpstr>Majalla UI</vt:lpstr>
      <vt:lpstr>Times New Roman</vt:lpstr>
      <vt:lpstr>Wingdings</vt:lpstr>
      <vt:lpstr>Wingdings 2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Ohoud Al-Qurashi</dc:creator>
  <cp:lastModifiedBy>Ohoud Al-Qurashi</cp:lastModifiedBy>
  <cp:revision>292</cp:revision>
  <dcterms:created xsi:type="dcterms:W3CDTF">2017-09-11T08:43:17Z</dcterms:created>
  <dcterms:modified xsi:type="dcterms:W3CDTF">2017-10-03T14:34:12Z</dcterms:modified>
</cp:coreProperties>
</file>