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906F4-4887-4DEA-952B-B5B4A894086E}" v="9" dt="2020-09-27T12:14:09.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r aldakheel" userId="bbf52d9c02fb2426" providerId="LiveId" clId="{FC4906F4-4887-4DEA-952B-B5B4A894086E}"/>
    <pc:docChg chg="undo custSel mod addSld delSld modSld">
      <pc:chgData name="samar aldakheel" userId="bbf52d9c02fb2426" providerId="LiveId" clId="{FC4906F4-4887-4DEA-952B-B5B4A894086E}" dt="2020-09-27T12:14:47.985" v="199" actId="1076"/>
      <pc:docMkLst>
        <pc:docMk/>
      </pc:docMkLst>
      <pc:sldChg chg="modSp mod">
        <pc:chgData name="samar aldakheel" userId="bbf52d9c02fb2426" providerId="LiveId" clId="{FC4906F4-4887-4DEA-952B-B5B4A894086E}" dt="2020-09-27T12:03:27.351" v="17" actId="20577"/>
        <pc:sldMkLst>
          <pc:docMk/>
          <pc:sldMk cId="2068587298" sldId="294"/>
        </pc:sldMkLst>
        <pc:spChg chg="mod">
          <ac:chgData name="samar aldakheel" userId="bbf52d9c02fb2426" providerId="LiveId" clId="{FC4906F4-4887-4DEA-952B-B5B4A894086E}" dt="2020-09-27T12:01:31.295" v="3" actId="207"/>
          <ac:spMkLst>
            <pc:docMk/>
            <pc:sldMk cId="2068587298" sldId="294"/>
            <ac:spMk id="2" creationId="{995D1228-4A14-4DB1-A085-89A91D27E23F}"/>
          </ac:spMkLst>
        </pc:spChg>
        <pc:spChg chg="mod">
          <ac:chgData name="samar aldakheel" userId="bbf52d9c02fb2426" providerId="LiveId" clId="{FC4906F4-4887-4DEA-952B-B5B4A894086E}" dt="2020-09-27T12:03:27.351" v="17" actId="20577"/>
          <ac:spMkLst>
            <pc:docMk/>
            <pc:sldMk cId="2068587298" sldId="294"/>
            <ac:spMk id="4" creationId="{7E722844-11CE-4C3D-835C-95AB2CC094B8}"/>
          </ac:spMkLst>
        </pc:spChg>
      </pc:sldChg>
      <pc:sldChg chg="addSp delSp modSp add mod delDesignElem chgLayout">
        <pc:chgData name="samar aldakheel" userId="bbf52d9c02fb2426" providerId="LiveId" clId="{FC4906F4-4887-4DEA-952B-B5B4A894086E}" dt="2020-09-27T12:04:53.757" v="32" actId="1076"/>
        <pc:sldMkLst>
          <pc:docMk/>
          <pc:sldMk cId="2836548243" sldId="295"/>
        </pc:sldMkLst>
        <pc:spChg chg="del mod ord">
          <ac:chgData name="samar aldakheel" userId="bbf52d9c02fb2426" providerId="LiveId" clId="{FC4906F4-4887-4DEA-952B-B5B4A894086E}" dt="2020-09-27T12:04:43.740" v="29" actId="478"/>
          <ac:spMkLst>
            <pc:docMk/>
            <pc:sldMk cId="2836548243" sldId="295"/>
            <ac:spMk id="2" creationId="{995D1228-4A14-4DB1-A085-89A91D27E23F}"/>
          </ac:spMkLst>
        </pc:spChg>
        <pc:spChg chg="add del mod ord">
          <ac:chgData name="samar aldakheel" userId="bbf52d9c02fb2426" providerId="LiveId" clId="{FC4906F4-4887-4DEA-952B-B5B4A894086E}" dt="2020-09-27T12:04:10.393" v="21" actId="22"/>
          <ac:spMkLst>
            <pc:docMk/>
            <pc:sldMk cId="2836548243" sldId="295"/>
            <ac:spMk id="3" creationId="{1ECDBABC-B282-4356-A832-28DA194F3017}"/>
          </ac:spMkLst>
        </pc:spChg>
        <pc:spChg chg="del mod">
          <ac:chgData name="samar aldakheel" userId="bbf52d9c02fb2426" providerId="LiveId" clId="{FC4906F4-4887-4DEA-952B-B5B4A894086E}" dt="2020-09-27T12:04:06.630" v="20" actId="700"/>
          <ac:spMkLst>
            <pc:docMk/>
            <pc:sldMk cId="2836548243" sldId="295"/>
            <ac:spMk id="4" creationId="{7E722844-11CE-4C3D-835C-95AB2CC094B8}"/>
          </ac:spMkLst>
        </pc:spChg>
        <pc:spChg chg="del">
          <ac:chgData name="samar aldakheel" userId="bbf52d9c02fb2426" providerId="LiveId" clId="{FC4906F4-4887-4DEA-952B-B5B4A894086E}" dt="2020-09-27T12:04:06.630" v="20" actId="700"/>
          <ac:spMkLst>
            <pc:docMk/>
            <pc:sldMk cId="2836548243" sldId="295"/>
            <ac:spMk id="8" creationId="{F63C748C-967B-4A7B-A90F-3EDD0F485AC6}"/>
          </ac:spMkLst>
        </pc:spChg>
        <pc:spChg chg="del">
          <ac:chgData name="samar aldakheel" userId="bbf52d9c02fb2426" providerId="LiveId" clId="{FC4906F4-4887-4DEA-952B-B5B4A894086E}" dt="2020-09-27T12:04:06.630" v="20" actId="700"/>
          <ac:spMkLst>
            <pc:docMk/>
            <pc:sldMk cId="2836548243" sldId="295"/>
            <ac:spMk id="10" creationId="{C0143637-4934-44E4-B909-BAF1E7B27972}"/>
          </ac:spMkLst>
        </pc:spChg>
        <pc:picChg chg="add mod ord modCrop">
          <ac:chgData name="samar aldakheel" userId="bbf52d9c02fb2426" providerId="LiveId" clId="{FC4906F4-4887-4DEA-952B-B5B4A894086E}" dt="2020-09-27T12:04:53.757" v="32" actId="1076"/>
          <ac:picMkLst>
            <pc:docMk/>
            <pc:sldMk cId="2836548243" sldId="295"/>
            <ac:picMk id="6" creationId="{A1808F08-C880-4B41-A29E-6D3643BC3AA1}"/>
          </ac:picMkLst>
        </pc:picChg>
      </pc:sldChg>
      <pc:sldChg chg="addSp delSp modSp add del mod chgLayout">
        <pc:chgData name="samar aldakheel" userId="bbf52d9c02fb2426" providerId="LiveId" clId="{FC4906F4-4887-4DEA-952B-B5B4A894086E}" dt="2020-09-27T12:13:12.967" v="157"/>
        <pc:sldMkLst>
          <pc:docMk/>
          <pc:sldMk cId="3439027127" sldId="296"/>
        </pc:sldMkLst>
        <pc:spChg chg="add del mod">
          <ac:chgData name="samar aldakheel" userId="bbf52d9c02fb2426" providerId="LiveId" clId="{FC4906F4-4887-4DEA-952B-B5B4A894086E}" dt="2020-09-27T12:06:09.895" v="37" actId="700"/>
          <ac:spMkLst>
            <pc:docMk/>
            <pc:sldMk cId="3439027127" sldId="296"/>
            <ac:spMk id="3" creationId="{728F2E01-4664-4783-B000-1C23A1954968}"/>
          </ac:spMkLst>
        </pc:spChg>
        <pc:spChg chg="add mod ord">
          <ac:chgData name="samar aldakheel" userId="bbf52d9c02fb2426" providerId="LiveId" clId="{FC4906F4-4887-4DEA-952B-B5B4A894086E}" dt="2020-09-27T12:13:12.967" v="157"/>
          <ac:spMkLst>
            <pc:docMk/>
            <pc:sldMk cId="3439027127" sldId="296"/>
            <ac:spMk id="4" creationId="{8FE25C2F-DE32-4580-8791-228B8DA253FD}"/>
          </ac:spMkLst>
        </pc:spChg>
        <pc:spChg chg="add mod ord">
          <ac:chgData name="samar aldakheel" userId="bbf52d9c02fb2426" providerId="LiveId" clId="{FC4906F4-4887-4DEA-952B-B5B4A894086E}" dt="2020-09-27T12:07:24.842" v="87" actId="20577"/>
          <ac:spMkLst>
            <pc:docMk/>
            <pc:sldMk cId="3439027127" sldId="296"/>
            <ac:spMk id="5" creationId="{F7DC92C0-6D24-4D21-A33C-5A3C893181BF}"/>
          </ac:spMkLst>
        </pc:spChg>
        <pc:spChg chg="add">
          <ac:chgData name="samar aldakheel" userId="bbf52d9c02fb2426" providerId="LiveId" clId="{FC4906F4-4887-4DEA-952B-B5B4A894086E}" dt="2020-09-27T12:06:13.182" v="38" actId="26606"/>
          <ac:spMkLst>
            <pc:docMk/>
            <pc:sldMk cId="3439027127" sldId="296"/>
            <ac:spMk id="10" creationId="{F63C748C-967B-4A7B-A90F-3EDD0F485AC6}"/>
          </ac:spMkLst>
        </pc:spChg>
        <pc:spChg chg="add">
          <ac:chgData name="samar aldakheel" userId="bbf52d9c02fb2426" providerId="LiveId" clId="{FC4906F4-4887-4DEA-952B-B5B4A894086E}" dt="2020-09-27T12:06:13.182" v="38" actId="26606"/>
          <ac:spMkLst>
            <pc:docMk/>
            <pc:sldMk cId="3439027127" sldId="296"/>
            <ac:spMk id="12" creationId="{C0143637-4934-44E4-B909-BAF1E7B27972}"/>
          </ac:spMkLst>
        </pc:spChg>
        <pc:picChg chg="del">
          <ac:chgData name="samar aldakheel" userId="bbf52d9c02fb2426" providerId="LiveId" clId="{FC4906F4-4887-4DEA-952B-B5B4A894086E}" dt="2020-09-27T12:05:48.122" v="36" actId="478"/>
          <ac:picMkLst>
            <pc:docMk/>
            <pc:sldMk cId="3439027127" sldId="296"/>
            <ac:picMk id="6" creationId="{A1808F08-C880-4B41-A29E-6D3643BC3AA1}"/>
          </ac:picMkLst>
        </pc:picChg>
      </pc:sldChg>
      <pc:sldChg chg="addSp delSp modSp add mod modClrScheme delDesignElem chgLayout">
        <pc:chgData name="samar aldakheel" userId="bbf52d9c02fb2426" providerId="LiveId" clId="{FC4906F4-4887-4DEA-952B-B5B4A894086E}" dt="2020-09-27T12:12:26.142" v="156" actId="700"/>
        <pc:sldMkLst>
          <pc:docMk/>
          <pc:sldMk cId="1477562504" sldId="297"/>
        </pc:sldMkLst>
        <pc:spChg chg="mod ord">
          <ac:chgData name="samar aldakheel" userId="bbf52d9c02fb2426" providerId="LiveId" clId="{FC4906F4-4887-4DEA-952B-B5B4A894086E}" dt="2020-09-27T12:12:26.142" v="156" actId="700"/>
          <ac:spMkLst>
            <pc:docMk/>
            <pc:sldMk cId="1477562504" sldId="297"/>
            <ac:spMk id="4" creationId="{8FE25C2F-DE32-4580-8791-228B8DA253FD}"/>
          </ac:spMkLst>
        </pc:spChg>
        <pc:spChg chg="mod ord">
          <ac:chgData name="samar aldakheel" userId="bbf52d9c02fb2426" providerId="LiveId" clId="{FC4906F4-4887-4DEA-952B-B5B4A894086E}" dt="2020-09-27T12:12:26.142" v="156" actId="700"/>
          <ac:spMkLst>
            <pc:docMk/>
            <pc:sldMk cId="1477562504" sldId="297"/>
            <ac:spMk id="5" creationId="{F7DC92C0-6D24-4D21-A33C-5A3C893181BF}"/>
          </ac:spMkLst>
        </pc:spChg>
        <pc:spChg chg="add del">
          <ac:chgData name="samar aldakheel" userId="bbf52d9c02fb2426" providerId="LiveId" clId="{FC4906F4-4887-4DEA-952B-B5B4A894086E}" dt="2020-09-27T12:12:26.142" v="156" actId="700"/>
          <ac:spMkLst>
            <pc:docMk/>
            <pc:sldMk cId="1477562504" sldId="297"/>
            <ac:spMk id="10" creationId="{F63C748C-967B-4A7B-A90F-3EDD0F485AC6}"/>
          </ac:spMkLst>
        </pc:spChg>
        <pc:spChg chg="add del">
          <ac:chgData name="samar aldakheel" userId="bbf52d9c02fb2426" providerId="LiveId" clId="{FC4906F4-4887-4DEA-952B-B5B4A894086E}" dt="2020-09-27T12:12:26.142" v="156" actId="700"/>
          <ac:spMkLst>
            <pc:docMk/>
            <pc:sldMk cId="1477562504" sldId="297"/>
            <ac:spMk id="12" creationId="{C0143637-4934-44E4-B909-BAF1E7B27972}"/>
          </ac:spMkLst>
        </pc:spChg>
      </pc:sldChg>
      <pc:sldChg chg="delSp modSp add mod modClrScheme delDesignElem chgLayout">
        <pc:chgData name="samar aldakheel" userId="bbf52d9c02fb2426" providerId="LiveId" clId="{FC4906F4-4887-4DEA-952B-B5B4A894086E}" dt="2020-09-27T12:14:47.985" v="199" actId="1076"/>
        <pc:sldMkLst>
          <pc:docMk/>
          <pc:sldMk cId="2323680489" sldId="298"/>
        </pc:sldMkLst>
        <pc:spChg chg="mod ord">
          <ac:chgData name="samar aldakheel" userId="bbf52d9c02fb2426" providerId="LiveId" clId="{FC4906F4-4887-4DEA-952B-B5B4A894086E}" dt="2020-09-27T12:14:47.985" v="199" actId="1076"/>
          <ac:spMkLst>
            <pc:docMk/>
            <pc:sldMk cId="2323680489" sldId="298"/>
            <ac:spMk id="4" creationId="{8FE25C2F-DE32-4580-8791-228B8DA253FD}"/>
          </ac:spMkLst>
        </pc:spChg>
        <pc:spChg chg="del mod ord">
          <ac:chgData name="samar aldakheel" userId="bbf52d9c02fb2426" providerId="LiveId" clId="{FC4906F4-4887-4DEA-952B-B5B4A894086E}" dt="2020-09-27T12:13:45.966" v="162" actId="478"/>
          <ac:spMkLst>
            <pc:docMk/>
            <pc:sldMk cId="2323680489" sldId="298"/>
            <ac:spMk id="5" creationId="{F7DC92C0-6D24-4D21-A33C-5A3C893181BF}"/>
          </ac:spMkLst>
        </pc:spChg>
        <pc:spChg chg="del">
          <ac:chgData name="samar aldakheel" userId="bbf52d9c02fb2426" providerId="LiveId" clId="{FC4906F4-4887-4DEA-952B-B5B4A894086E}" dt="2020-09-27T12:13:35.617" v="159" actId="700"/>
          <ac:spMkLst>
            <pc:docMk/>
            <pc:sldMk cId="2323680489" sldId="298"/>
            <ac:spMk id="10" creationId="{F63C748C-967B-4A7B-A90F-3EDD0F485AC6}"/>
          </ac:spMkLst>
        </pc:spChg>
        <pc:spChg chg="del">
          <ac:chgData name="samar aldakheel" userId="bbf52d9c02fb2426" providerId="LiveId" clId="{FC4906F4-4887-4DEA-952B-B5B4A894086E}" dt="2020-09-27T12:13:35.617" v="159" actId="700"/>
          <ac:spMkLst>
            <pc:docMk/>
            <pc:sldMk cId="2323680489" sldId="298"/>
            <ac:spMk id="12" creationId="{C0143637-4934-44E4-B909-BAF1E7B2797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9/27/2020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9/27/2020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148" y="471222"/>
            <a:ext cx="11054852" cy="2541431"/>
          </a:xfrm>
        </p:spPr>
        <p:txBody>
          <a:bodyPr/>
          <a:lstStyle/>
          <a:p>
            <a:r>
              <a:rPr lang="en-US" dirty="0"/>
              <a:t>Computer SOFTWARE</a:t>
            </a:r>
          </a:p>
        </p:txBody>
      </p:sp>
      <p:sp>
        <p:nvSpPr>
          <p:cNvPr id="3" name="Subtitle 2"/>
          <p:cNvSpPr>
            <a:spLocks noGrp="1"/>
          </p:cNvSpPr>
          <p:nvPr>
            <p:ph type="subTitle" idx="1"/>
          </p:nvPr>
        </p:nvSpPr>
        <p:spPr/>
        <p:txBody>
          <a:bodyPr/>
          <a:lstStyle/>
          <a:p>
            <a:r>
              <a:rPr lang="en-US" dirty="0"/>
              <a:t>Chapter 3</a:t>
            </a:r>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BB8F7B-E221-42B6-BDB4-04BC45D1B778}"/>
              </a:ext>
            </a:extLst>
          </p:cNvPr>
          <p:cNvPicPr>
            <a:picLocks noChangeAspect="1"/>
          </p:cNvPicPr>
          <p:nvPr/>
        </p:nvPicPr>
        <p:blipFill rotWithShape="1">
          <a:blip r:embed="rId2"/>
          <a:srcRect l="37371" t="37241" r="37025" b="22069"/>
          <a:stretch/>
        </p:blipFill>
        <p:spPr>
          <a:xfrm>
            <a:off x="1608082" y="346840"/>
            <a:ext cx="9333187" cy="5738649"/>
          </a:xfrm>
          <a:prstGeom prst="rect">
            <a:avLst/>
          </a:prstGeom>
        </p:spPr>
      </p:pic>
    </p:spTree>
    <p:extLst>
      <p:ext uri="{BB962C8B-B14F-4D97-AF65-F5344CB8AC3E}">
        <p14:creationId xmlns:p14="http://schemas.microsoft.com/office/powerpoint/2010/main" val="178150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First: </a:t>
            </a:r>
            <a:br>
              <a:rPr lang="en-US" dirty="0">
                <a:solidFill>
                  <a:schemeClr val="bg1"/>
                </a:solidFill>
              </a:rPr>
            </a:br>
            <a:r>
              <a:rPr lang="en-US" dirty="0"/>
              <a:t>the basic functions of the Operating System</a:t>
            </a:r>
          </a:p>
        </p:txBody>
      </p:sp>
      <p:sp>
        <p:nvSpPr>
          <p:cNvPr id="3" name="Content Placeholder 2">
            <a:extLst>
              <a:ext uri="{FF2B5EF4-FFF2-40B4-BE49-F238E27FC236}">
                <a16:creationId xmlns:a16="http://schemas.microsoft.com/office/drawing/2014/main" id="{EC13311F-9951-4050-8FBB-3DC3D162C63D}"/>
              </a:ext>
            </a:extLst>
          </p:cNvPr>
          <p:cNvSpPr>
            <a:spLocks noGrp="1"/>
          </p:cNvSpPr>
          <p:nvPr>
            <p:ph idx="1"/>
          </p:nvPr>
        </p:nvSpPr>
        <p:spPr>
          <a:xfrm>
            <a:off x="4062127" y="0"/>
            <a:ext cx="8129569" cy="6857999"/>
          </a:xfrm>
        </p:spPr>
        <p:txBody>
          <a:bodyPr anchor="t">
            <a:normAutofit/>
          </a:bodyPr>
          <a:lstStyle/>
          <a:p>
            <a:r>
              <a:rPr lang="en-US" sz="2200" dirty="0">
                <a:solidFill>
                  <a:srgbClr val="C00000"/>
                </a:solidFill>
              </a:rPr>
              <a:t>Operating the computer</a:t>
            </a:r>
            <a:r>
              <a:rPr lang="en-US" sz="2200" dirty="0"/>
              <a:t>: once the computer is started, the operating system loads most of its commands and functions to the Random Access Memory(RAM), which starts automatically by receiving commands, operating and managing the hardware and software </a:t>
            </a:r>
            <a:r>
              <a:rPr lang="en-US" sz="2200" dirty="0" err="1"/>
              <a:t>components.It</a:t>
            </a:r>
            <a:r>
              <a:rPr lang="en-US" sz="2200" dirty="0"/>
              <a:t> continues to work within memory until the moment of closure.</a:t>
            </a:r>
          </a:p>
          <a:p>
            <a:endParaRPr lang="en-US" sz="2200" dirty="0"/>
          </a:p>
          <a:p>
            <a:r>
              <a:rPr lang="en-US" sz="2200" dirty="0"/>
              <a:t> </a:t>
            </a:r>
            <a:r>
              <a:rPr lang="en-US" sz="2200" dirty="0">
                <a:solidFill>
                  <a:srgbClr val="C00000"/>
                </a:solidFill>
              </a:rPr>
              <a:t>User Interface</a:t>
            </a:r>
            <a:r>
              <a:rPr lang="en-US" sz="2200" dirty="0"/>
              <a:t>: it is an interactive interface between the user and the computer hardware and software components. </a:t>
            </a:r>
          </a:p>
          <a:p>
            <a:endParaRPr lang="en-US" sz="2200" dirty="0"/>
          </a:p>
          <a:p>
            <a:r>
              <a:rPr lang="en-US" sz="2200" dirty="0">
                <a:solidFill>
                  <a:srgbClr val="C00000"/>
                </a:solidFill>
              </a:rPr>
              <a:t>Operations Management</a:t>
            </a:r>
            <a:r>
              <a:rPr lang="en-US" sz="2200" dirty="0"/>
              <a:t>: the operating system, through managing operations, performs many tasks, including: starting or stopping the execution of the process, and maintaining the sequence of operations that the user needs from its beginning to its end.</a:t>
            </a:r>
          </a:p>
        </p:txBody>
      </p:sp>
    </p:spTree>
    <p:extLst>
      <p:ext uri="{BB962C8B-B14F-4D97-AF65-F5344CB8AC3E}">
        <p14:creationId xmlns:p14="http://schemas.microsoft.com/office/powerpoint/2010/main" val="275546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First: </a:t>
            </a:r>
            <a:br>
              <a:rPr lang="en-US" dirty="0">
                <a:solidFill>
                  <a:schemeClr val="bg1"/>
                </a:solidFill>
              </a:rPr>
            </a:br>
            <a:r>
              <a:rPr lang="en-US" dirty="0"/>
              <a:t>the basic functions of the Operating System</a:t>
            </a:r>
          </a:p>
        </p:txBody>
      </p:sp>
      <p:sp>
        <p:nvSpPr>
          <p:cNvPr id="3" name="Content Placeholder 2">
            <a:extLst>
              <a:ext uri="{FF2B5EF4-FFF2-40B4-BE49-F238E27FC236}">
                <a16:creationId xmlns:a16="http://schemas.microsoft.com/office/drawing/2014/main" id="{EC13311F-9951-4050-8FBB-3DC3D162C63D}"/>
              </a:ext>
            </a:extLst>
          </p:cNvPr>
          <p:cNvSpPr>
            <a:spLocks noGrp="1"/>
          </p:cNvSpPr>
          <p:nvPr>
            <p:ph idx="1"/>
          </p:nvPr>
        </p:nvSpPr>
        <p:spPr>
          <a:xfrm>
            <a:off x="4062127" y="0"/>
            <a:ext cx="8129569" cy="6857999"/>
          </a:xfrm>
        </p:spPr>
        <p:txBody>
          <a:bodyPr anchor="t">
            <a:normAutofit/>
          </a:bodyPr>
          <a:lstStyle/>
          <a:p>
            <a:r>
              <a:rPr lang="en-US" sz="2200" dirty="0">
                <a:solidFill>
                  <a:srgbClr val="C00000"/>
                </a:solidFill>
              </a:rPr>
              <a:t>Input and output management: </a:t>
            </a:r>
            <a:r>
              <a:rPr lang="en-US" sz="2200" dirty="0"/>
              <a:t>this function includes many tasks, including: Providing access to input and output units when needed. </a:t>
            </a:r>
          </a:p>
          <a:p>
            <a:r>
              <a:rPr lang="en-US" sz="2200" dirty="0"/>
              <a:t> </a:t>
            </a:r>
            <a:r>
              <a:rPr lang="en-US" sz="2200" dirty="0">
                <a:solidFill>
                  <a:srgbClr val="C00000"/>
                </a:solidFill>
              </a:rPr>
              <a:t>Memory management: </a:t>
            </a:r>
            <a:r>
              <a:rPr lang="en-US" sz="2200" dirty="0"/>
              <a:t>the operating system, through memory management, performs many tasks, including: knowing the portion of the memory used by whom of the users and from which program, allocating the required space from the memory to implement other programs, freeing the memory after completing the implementation of the software to use it again, and the optimal use of memory and </a:t>
            </a:r>
            <a:r>
              <a:rPr lang="en-US" sz="2200" dirty="0" err="1"/>
              <a:t>utilizingit</a:t>
            </a:r>
            <a:r>
              <a:rPr lang="en-US" sz="2200" dirty="0"/>
              <a:t>. </a:t>
            </a:r>
          </a:p>
          <a:p>
            <a:r>
              <a:rPr lang="en-US" sz="2200" dirty="0"/>
              <a:t> </a:t>
            </a:r>
            <a:r>
              <a:rPr lang="en-US" sz="2200" dirty="0">
                <a:solidFill>
                  <a:srgbClr val="C00000"/>
                </a:solidFill>
              </a:rPr>
              <a:t>Processor management: </a:t>
            </a:r>
            <a:r>
              <a:rPr lang="en-US" sz="2200" dirty="0"/>
              <a:t>through this function, the operating system performs many tasks, including: allocating the processor or processors to perform the required tasks, scheduling tasks, setting and implementing priorities for the various operations, knowing the status of the operations that the processor performs and managing, and canceling the assignment of the processor when not needed.</a:t>
            </a:r>
          </a:p>
        </p:txBody>
      </p:sp>
    </p:spTree>
    <p:extLst>
      <p:ext uri="{BB962C8B-B14F-4D97-AF65-F5344CB8AC3E}">
        <p14:creationId xmlns:p14="http://schemas.microsoft.com/office/powerpoint/2010/main" val="301875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First: </a:t>
            </a:r>
            <a:br>
              <a:rPr lang="en-US" dirty="0">
                <a:solidFill>
                  <a:schemeClr val="bg1"/>
                </a:solidFill>
              </a:rPr>
            </a:br>
            <a:r>
              <a:rPr lang="en-US" dirty="0"/>
              <a:t>the basic functions of the Operating System</a:t>
            </a:r>
          </a:p>
        </p:txBody>
      </p:sp>
      <p:sp>
        <p:nvSpPr>
          <p:cNvPr id="3" name="Content Placeholder 2">
            <a:extLst>
              <a:ext uri="{FF2B5EF4-FFF2-40B4-BE49-F238E27FC236}">
                <a16:creationId xmlns:a16="http://schemas.microsoft.com/office/drawing/2014/main" id="{EC13311F-9951-4050-8FBB-3DC3D162C63D}"/>
              </a:ext>
            </a:extLst>
          </p:cNvPr>
          <p:cNvSpPr>
            <a:spLocks noGrp="1"/>
          </p:cNvSpPr>
          <p:nvPr>
            <p:ph idx="1"/>
          </p:nvPr>
        </p:nvSpPr>
        <p:spPr>
          <a:xfrm>
            <a:off x="4062127" y="0"/>
            <a:ext cx="8129569" cy="6857999"/>
          </a:xfrm>
        </p:spPr>
        <p:txBody>
          <a:bodyPr anchor="t">
            <a:normAutofit/>
          </a:bodyPr>
          <a:lstStyle/>
          <a:p>
            <a:r>
              <a:rPr lang="en-US" sz="2200" dirty="0">
                <a:solidFill>
                  <a:srgbClr val="C00000"/>
                </a:solidFill>
              </a:rPr>
              <a:t>Manage peripherals attached to the computer</a:t>
            </a:r>
            <a:r>
              <a:rPr lang="en-US" sz="2200" dirty="0"/>
              <a:t>: printer, scanner, modem, etc. These devices are managed through many tasks, including: checking and knowing all the devices connected to the computer, operating these devices and optimal coordination among them, allocating the operations that these devices will implement, and canceling the allocation after implementation. </a:t>
            </a:r>
          </a:p>
          <a:p>
            <a:r>
              <a:rPr lang="en-US" sz="2200" dirty="0"/>
              <a:t> </a:t>
            </a:r>
            <a:r>
              <a:rPr lang="en-US" sz="2200" dirty="0">
                <a:solidFill>
                  <a:srgbClr val="C00000"/>
                </a:solidFill>
              </a:rPr>
              <a:t>File management</a:t>
            </a:r>
            <a:r>
              <a:rPr lang="en-US" sz="2200" dirty="0"/>
              <a:t>: file management is done through many tasks performed by the operating system such as: tracking files and knowing where to store and use </a:t>
            </a:r>
            <a:r>
              <a:rPr lang="en-US" sz="2200" dirty="0" err="1"/>
              <a:t>them,Providing</a:t>
            </a:r>
            <a:r>
              <a:rPr lang="en-US" sz="2200" dirty="0"/>
              <a:t> many operations such as copying, saving, opening, </a:t>
            </a:r>
            <a:r>
              <a:rPr lang="en-US" sz="2200" dirty="0" err="1"/>
              <a:t>etc</a:t>
            </a:r>
            <a:r>
              <a:rPr lang="en-US" sz="2200" dirty="0"/>
              <a:t>, and Knowing the software that you can run and benefit from. </a:t>
            </a:r>
          </a:p>
          <a:p>
            <a:r>
              <a:rPr lang="en-US" sz="2200" dirty="0">
                <a:solidFill>
                  <a:srgbClr val="C00000"/>
                </a:solidFill>
              </a:rPr>
              <a:t>Run other software </a:t>
            </a:r>
            <a:r>
              <a:rPr lang="en-US" sz="2200" dirty="0"/>
              <a:t>and link it to the user and computer components.</a:t>
            </a:r>
          </a:p>
        </p:txBody>
      </p:sp>
    </p:spTree>
    <p:extLst>
      <p:ext uri="{BB962C8B-B14F-4D97-AF65-F5344CB8AC3E}">
        <p14:creationId xmlns:p14="http://schemas.microsoft.com/office/powerpoint/2010/main" val="132442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First: </a:t>
            </a:r>
            <a:br>
              <a:rPr lang="en-US" dirty="0">
                <a:solidFill>
                  <a:schemeClr val="bg1"/>
                </a:solidFill>
              </a:rPr>
            </a:br>
            <a:r>
              <a:rPr lang="en-US" dirty="0"/>
              <a:t>the basic functions of the Operating System</a:t>
            </a:r>
          </a:p>
        </p:txBody>
      </p:sp>
      <p:sp>
        <p:nvSpPr>
          <p:cNvPr id="3" name="Content Placeholder 2">
            <a:extLst>
              <a:ext uri="{FF2B5EF4-FFF2-40B4-BE49-F238E27FC236}">
                <a16:creationId xmlns:a16="http://schemas.microsoft.com/office/drawing/2014/main" id="{EC13311F-9951-4050-8FBB-3DC3D162C63D}"/>
              </a:ext>
            </a:extLst>
          </p:cNvPr>
          <p:cNvSpPr>
            <a:spLocks noGrp="1"/>
          </p:cNvSpPr>
          <p:nvPr>
            <p:ph idx="1"/>
          </p:nvPr>
        </p:nvSpPr>
        <p:spPr>
          <a:xfrm>
            <a:off x="4062127" y="0"/>
            <a:ext cx="8129569" cy="6857999"/>
          </a:xfrm>
        </p:spPr>
        <p:txBody>
          <a:bodyPr anchor="t">
            <a:normAutofit/>
          </a:bodyPr>
          <a:lstStyle/>
          <a:p>
            <a:r>
              <a:rPr lang="en-US" sz="2200" dirty="0">
                <a:solidFill>
                  <a:srgbClr val="C00000"/>
                </a:solidFill>
              </a:rPr>
              <a:t>Securing and protecting data and software: </a:t>
            </a:r>
            <a:r>
              <a:rPr lang="en-US" sz="2200" dirty="0"/>
              <a:t>such as creating a username and password to protect the device, software and </a:t>
            </a:r>
            <a:r>
              <a:rPr lang="en-US" sz="2200" dirty="0" err="1"/>
              <a:t>data;from</a:t>
            </a:r>
            <a:r>
              <a:rPr lang="en-US" sz="2200" dirty="0"/>
              <a:t> who are not authorized to interact with the device.</a:t>
            </a:r>
          </a:p>
          <a:p>
            <a:r>
              <a:rPr lang="en-US" sz="2200" dirty="0"/>
              <a:t> </a:t>
            </a:r>
            <a:r>
              <a:rPr lang="en-US" sz="2200" dirty="0">
                <a:solidFill>
                  <a:srgbClr val="C00000"/>
                </a:solidFill>
              </a:rPr>
              <a:t>Operation control</a:t>
            </a:r>
            <a:r>
              <a:rPr lang="en-US" sz="2200" dirty="0"/>
              <a:t>: operation is monitored through several tasks, including: determining the time between service request and hardware implementation, identifying the </a:t>
            </a:r>
            <a:r>
              <a:rPr lang="en-US" sz="2200" dirty="0" err="1"/>
              <a:t>usersof</a:t>
            </a:r>
            <a:r>
              <a:rPr lang="en-US" sz="2200" dirty="0"/>
              <a:t> devices from both users and programs, and providing the user with reports on the operation of programs and data he uses. </a:t>
            </a:r>
          </a:p>
          <a:p>
            <a:r>
              <a:rPr lang="en-US" sz="2200" dirty="0"/>
              <a:t> </a:t>
            </a:r>
            <a:r>
              <a:rPr lang="en-US" sz="2200" dirty="0">
                <a:solidFill>
                  <a:srgbClr val="C00000"/>
                </a:solidFill>
              </a:rPr>
              <a:t>System maintenance: </a:t>
            </a:r>
            <a:r>
              <a:rPr lang="en-US" sz="2200" dirty="0"/>
              <a:t>it is done through many procedures, including: detecting some errors as they happen, sending messages to the user or the system administrator to clarify the problem, and help with the solution.</a:t>
            </a:r>
          </a:p>
        </p:txBody>
      </p:sp>
    </p:spTree>
    <p:extLst>
      <p:ext uri="{BB962C8B-B14F-4D97-AF65-F5344CB8AC3E}">
        <p14:creationId xmlns:p14="http://schemas.microsoft.com/office/powerpoint/2010/main" val="254115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Second: </a:t>
            </a:r>
            <a:br>
              <a:rPr lang="en-US" dirty="0"/>
            </a:br>
            <a:r>
              <a:rPr lang="en-US" dirty="0"/>
              <a:t>types of Operating Systems</a:t>
            </a:r>
          </a:p>
        </p:txBody>
      </p:sp>
      <p:pic>
        <p:nvPicPr>
          <p:cNvPr id="5" name="Content Placeholder 4">
            <a:extLst>
              <a:ext uri="{FF2B5EF4-FFF2-40B4-BE49-F238E27FC236}">
                <a16:creationId xmlns:a16="http://schemas.microsoft.com/office/drawing/2014/main" id="{B62A44A4-6024-4A9F-8E99-CC2AB07EA341}"/>
              </a:ext>
            </a:extLst>
          </p:cNvPr>
          <p:cNvPicPr>
            <a:picLocks noGrp="1" noChangeAspect="1"/>
          </p:cNvPicPr>
          <p:nvPr>
            <p:ph idx="1"/>
          </p:nvPr>
        </p:nvPicPr>
        <p:blipFill rotWithShape="1">
          <a:blip r:embed="rId2"/>
          <a:srcRect l="30063" t="27763" r="32995" b="17419"/>
          <a:stretch/>
        </p:blipFill>
        <p:spPr>
          <a:xfrm>
            <a:off x="4062128" y="189620"/>
            <a:ext cx="8129570" cy="6478758"/>
          </a:xfrm>
        </p:spPr>
      </p:pic>
    </p:spTree>
    <p:extLst>
      <p:ext uri="{BB962C8B-B14F-4D97-AF65-F5344CB8AC3E}">
        <p14:creationId xmlns:p14="http://schemas.microsoft.com/office/powerpoint/2010/main" val="173601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Second: </a:t>
            </a:r>
            <a:br>
              <a:rPr lang="en-US" dirty="0"/>
            </a:br>
            <a:r>
              <a:rPr lang="en-US" dirty="0"/>
              <a:t>types of Operating Systems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60808"/>
            <a:ext cx="7938658" cy="6797192"/>
          </a:xfrm>
        </p:spPr>
        <p:txBody>
          <a:bodyPr>
            <a:normAutofit/>
          </a:bodyPr>
          <a:lstStyle/>
          <a:p>
            <a:r>
              <a:rPr lang="en-US" sz="2200" dirty="0"/>
              <a:t>From the above one can conclude that there are many types of operating systems, including: - </a:t>
            </a:r>
          </a:p>
          <a:p>
            <a:r>
              <a:rPr lang="en-US" sz="2200" dirty="0">
                <a:solidFill>
                  <a:srgbClr val="C00000"/>
                </a:solidFill>
              </a:rPr>
              <a:t>1. Single-User Single-Task Systems </a:t>
            </a:r>
          </a:p>
          <a:p>
            <a:pPr marL="0" indent="0">
              <a:buNone/>
            </a:pPr>
            <a:r>
              <a:rPr lang="en-US" sz="2200" dirty="0"/>
              <a:t>This system allows one user to run one program or perform one operation at the same time. If the user wants to run another program, the first program must be closed. For example, </a:t>
            </a:r>
            <a:r>
              <a:rPr lang="en-US" sz="2200" dirty="0" err="1"/>
              <a:t>theDOS</a:t>
            </a:r>
            <a:r>
              <a:rPr lang="en-US" sz="2200" dirty="0"/>
              <a:t> Operating System which is one of the oldest operating systems.</a:t>
            </a:r>
          </a:p>
          <a:p>
            <a:pPr marL="0" indent="0">
              <a:buNone/>
            </a:pPr>
            <a:r>
              <a:rPr lang="en-US" sz="2200" dirty="0">
                <a:solidFill>
                  <a:srgbClr val="C00000"/>
                </a:solidFill>
              </a:rPr>
              <a:t>2. Single-User Multi-Task Systems</a:t>
            </a:r>
          </a:p>
          <a:p>
            <a:pPr marL="0" indent="0">
              <a:buNone/>
            </a:pPr>
            <a:r>
              <a:rPr lang="en-US" sz="2200" dirty="0"/>
              <a:t> These systems allow one user to run more than one program at the same time, navigate and share data between them. These systems are the most used now, especially on personal computers and workstations, such as Windows and Mac OS.</a:t>
            </a:r>
          </a:p>
        </p:txBody>
      </p:sp>
    </p:spTree>
    <p:extLst>
      <p:ext uri="{BB962C8B-B14F-4D97-AF65-F5344CB8AC3E}">
        <p14:creationId xmlns:p14="http://schemas.microsoft.com/office/powerpoint/2010/main" val="314769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Second: </a:t>
            </a:r>
            <a:br>
              <a:rPr lang="en-US" dirty="0"/>
            </a:br>
            <a:r>
              <a:rPr lang="en-US" dirty="0"/>
              <a:t>types of Operating Systems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60808"/>
            <a:ext cx="7938658" cy="6797192"/>
          </a:xfrm>
        </p:spPr>
        <p:txBody>
          <a:bodyPr>
            <a:normAutofit/>
          </a:bodyPr>
          <a:lstStyle/>
          <a:p>
            <a:pPr marL="0" indent="0">
              <a:buNone/>
            </a:pPr>
            <a:r>
              <a:rPr lang="en-US" sz="2000" dirty="0">
                <a:solidFill>
                  <a:srgbClr val="C00000"/>
                </a:solidFill>
              </a:rPr>
              <a:t>3. Multi-User Single-Task Systems </a:t>
            </a:r>
          </a:p>
          <a:p>
            <a:pPr marL="0" indent="0">
              <a:buNone/>
            </a:pPr>
            <a:r>
              <a:rPr lang="en-US" sz="2000" dirty="0"/>
              <a:t>These systems allow more than one user to run each of them one program at the same time or everyone to share only one program. These systems are used with mainframes or servers, and each user has an input unit (keyboard and mouse) and an output unit (screen). This system is based on time-sharing on users such as Windows NT. These systems are characterized by the ease and speed of data modification and protection, and users benefit from dealing </a:t>
            </a:r>
            <a:r>
              <a:rPr lang="en-US" sz="2000" dirty="0" err="1"/>
              <a:t>withvery</a:t>
            </a:r>
            <a:r>
              <a:rPr lang="en-US" sz="2000" dirty="0"/>
              <a:t> fast devices. However, one of its disadvantages is that if the central computer or the server crashes, users stop working permanently, and the speed decreases as the number of users increases. </a:t>
            </a:r>
          </a:p>
          <a:p>
            <a:pPr marL="0" indent="0">
              <a:buNone/>
            </a:pPr>
            <a:r>
              <a:rPr lang="en-US" sz="2000" dirty="0">
                <a:solidFill>
                  <a:srgbClr val="C00000"/>
                </a:solidFill>
              </a:rPr>
              <a:t>4. Multi-user Multi-Task Systems </a:t>
            </a:r>
          </a:p>
          <a:p>
            <a:pPr marL="0" indent="0">
              <a:buNone/>
            </a:pPr>
            <a:r>
              <a:rPr lang="en-US" sz="2000" dirty="0"/>
              <a:t>These systems allow more than one user to run and execute more than one process at the same time. It is the most powerful operating system available and used in supercomputers, central and medium computers. It is characterized by the participation of users of all components of the computer at the same time as the Unix operating system.</a:t>
            </a:r>
            <a:endParaRPr lang="en-US" sz="2200" dirty="0"/>
          </a:p>
        </p:txBody>
      </p:sp>
    </p:spTree>
    <p:extLst>
      <p:ext uri="{BB962C8B-B14F-4D97-AF65-F5344CB8AC3E}">
        <p14:creationId xmlns:p14="http://schemas.microsoft.com/office/powerpoint/2010/main" val="19461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Second: </a:t>
            </a:r>
            <a:br>
              <a:rPr lang="en-US" dirty="0"/>
            </a:br>
            <a:r>
              <a:rPr lang="en-US" dirty="0"/>
              <a:t>types of Operating Systems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dirty="0">
                <a:solidFill>
                  <a:srgbClr val="C00000"/>
                </a:solidFill>
              </a:rPr>
              <a:t>5. Real-Time Systems</a:t>
            </a:r>
          </a:p>
          <a:p>
            <a:pPr marL="0" indent="0">
              <a:buNone/>
            </a:pPr>
            <a:r>
              <a:rPr lang="en-US" dirty="0"/>
              <a:t>Real-time operating systems are distinguished from other systems by high speed (measured in microseconds or part thereof) in receiving data and performing the required tasks. It is used in applications where the time factor is very influential and may contain functions specific to the application or the field used in it. These systems have become used in many fields, including medical, industrial, scientific, airport control, and robotics as a result of the rapid and significant development of communications technology and automatic control. Its disadvantage is that it is expensive.</a:t>
            </a:r>
          </a:p>
          <a:p>
            <a:pPr marL="0" indent="0">
              <a:buNone/>
            </a:pPr>
            <a:r>
              <a:rPr lang="en-US" dirty="0">
                <a:solidFill>
                  <a:srgbClr val="C00000"/>
                </a:solidFill>
              </a:rPr>
              <a:t> 6. Network Operating Systems</a:t>
            </a:r>
          </a:p>
          <a:p>
            <a:pPr marL="0" indent="0">
              <a:buNone/>
            </a:pPr>
            <a:r>
              <a:rPr lang="en-US" sz="1900" dirty="0"/>
              <a:t>Network operating systems are distinguished from other operating systems because they allow the management and sharing of networked devices, data, information, and programs to protect them from intrusion and others, as well as easy and fast access to the server or other devices. However, one of its disadvantages is the high cost of purchasing, operating, and maintaining the server; besides the server failure causes most of the network operations to stop. Examples of network operating systems include Microsoft Windows Server 2012, Unix, and Novell.</a:t>
            </a:r>
          </a:p>
        </p:txBody>
      </p:sp>
    </p:spTree>
    <p:extLst>
      <p:ext uri="{BB962C8B-B14F-4D97-AF65-F5344CB8AC3E}">
        <p14:creationId xmlns:p14="http://schemas.microsoft.com/office/powerpoint/2010/main" val="177573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Second: </a:t>
            </a:r>
            <a:br>
              <a:rPr lang="en-US" dirty="0"/>
            </a:br>
            <a:r>
              <a:rPr lang="en-US" dirty="0"/>
              <a:t>types of Operating Systems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dirty="0">
                <a:solidFill>
                  <a:srgbClr val="C00000"/>
                </a:solidFill>
              </a:rPr>
              <a:t>7. Distributed Operating System </a:t>
            </a:r>
          </a:p>
          <a:p>
            <a:pPr marL="0" indent="0">
              <a:buNone/>
            </a:pPr>
            <a:r>
              <a:rPr lang="en-US" sz="2200" dirty="0"/>
              <a:t>Distributed operating systems work with multiple central or independent processors, where they manage these wizards, coordinate, and distribute tasks and operations among them. Also, they are characterized by high speed and efficiency as a result of assigning tasks to </a:t>
            </a:r>
            <a:r>
              <a:rPr lang="en-US" sz="2200" dirty="0" err="1"/>
              <a:t>processors;and</a:t>
            </a:r>
            <a:r>
              <a:rPr lang="en-US" sz="2200" dirty="0"/>
              <a:t> if a malfunction occurs in one of the processors, it does not affect the rest. One of its drawbacks is that it is very expensive. </a:t>
            </a:r>
          </a:p>
          <a:p>
            <a:pPr marL="0" indent="0">
              <a:buNone/>
            </a:pPr>
            <a:r>
              <a:rPr lang="en-US" sz="2200" dirty="0">
                <a:solidFill>
                  <a:srgbClr val="C00000"/>
                </a:solidFill>
              </a:rPr>
              <a:t>8. Mobile and Smart Devices Operating System </a:t>
            </a:r>
          </a:p>
          <a:p>
            <a:pPr marL="0" indent="0">
              <a:buNone/>
            </a:pPr>
            <a:r>
              <a:rPr lang="en-US" sz="2200" dirty="0"/>
              <a:t>These systems feature the provision of many services and applications such as calls, calls over the Internet, video calls, voice messages, web browser, e-mail, music player, support for social networking programs, and others.</a:t>
            </a:r>
          </a:p>
        </p:txBody>
      </p:sp>
    </p:spTree>
    <p:extLst>
      <p:ext uri="{BB962C8B-B14F-4D97-AF65-F5344CB8AC3E}">
        <p14:creationId xmlns:p14="http://schemas.microsoft.com/office/powerpoint/2010/main" val="340362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5C11CCD-DC35-40D4-82BB-275DB1B277C3}"/>
              </a:ext>
            </a:extLst>
          </p:cNvPr>
          <p:cNvSpPr>
            <a:spLocks noGrp="1"/>
          </p:cNvSpPr>
          <p:nvPr>
            <p:ph type="body" idx="1"/>
          </p:nvPr>
        </p:nvSpPr>
        <p:spPr>
          <a:xfrm>
            <a:off x="390902" y="127687"/>
            <a:ext cx="2730670" cy="801943"/>
          </a:xfrm>
        </p:spPr>
        <p:txBody>
          <a:bodyPr/>
          <a:lstStyle/>
          <a:p>
            <a:r>
              <a:rPr lang="en-US" dirty="0"/>
              <a:t>Main objectives:</a:t>
            </a:r>
          </a:p>
        </p:txBody>
      </p:sp>
      <p:sp>
        <p:nvSpPr>
          <p:cNvPr id="3" name="Content Placeholder 2">
            <a:extLst>
              <a:ext uri="{FF2B5EF4-FFF2-40B4-BE49-F238E27FC236}">
                <a16:creationId xmlns:a16="http://schemas.microsoft.com/office/drawing/2014/main" id="{A2BA8C11-9F6D-469C-9D75-49559D4944FB}"/>
              </a:ext>
            </a:extLst>
          </p:cNvPr>
          <p:cNvSpPr>
            <a:spLocks noGrp="1"/>
          </p:cNvSpPr>
          <p:nvPr>
            <p:ph sz="half" idx="2"/>
          </p:nvPr>
        </p:nvSpPr>
        <p:spPr>
          <a:xfrm>
            <a:off x="3263461" y="175366"/>
            <a:ext cx="7882759" cy="2044965"/>
          </a:xfrm>
        </p:spPr>
        <p:txBody>
          <a:bodyPr>
            <a:normAutofit fontScale="85000" lnSpcReduction="10000"/>
          </a:bodyPr>
          <a:lstStyle/>
          <a:p>
            <a:r>
              <a:rPr lang="en-US" sz="1800" dirty="0"/>
              <a:t>1. Learn about operating system software. </a:t>
            </a:r>
          </a:p>
          <a:p>
            <a:r>
              <a:rPr lang="en-US" sz="1800" dirty="0"/>
              <a:t>2. Learn about the utility software. </a:t>
            </a:r>
          </a:p>
          <a:p>
            <a:r>
              <a:rPr lang="en-US" sz="1800" dirty="0"/>
              <a:t>3. Learn about programming languages. </a:t>
            </a:r>
          </a:p>
          <a:p>
            <a:r>
              <a:rPr lang="en-US" sz="1800" dirty="0"/>
              <a:t>4. Learn about application software.</a:t>
            </a:r>
          </a:p>
          <a:p>
            <a:r>
              <a:rPr lang="en-US" sz="1800" dirty="0"/>
              <a:t> </a:t>
            </a:r>
          </a:p>
        </p:txBody>
      </p:sp>
      <p:sp>
        <p:nvSpPr>
          <p:cNvPr id="6" name="Text Placeholder 5">
            <a:extLst>
              <a:ext uri="{FF2B5EF4-FFF2-40B4-BE49-F238E27FC236}">
                <a16:creationId xmlns:a16="http://schemas.microsoft.com/office/drawing/2014/main" id="{E0CDBCAD-874F-41EA-988D-296E59881B78}"/>
              </a:ext>
            </a:extLst>
          </p:cNvPr>
          <p:cNvSpPr>
            <a:spLocks noGrp="1"/>
          </p:cNvSpPr>
          <p:nvPr>
            <p:ph type="body" sz="quarter" idx="3"/>
          </p:nvPr>
        </p:nvSpPr>
        <p:spPr>
          <a:xfrm>
            <a:off x="390902" y="2227954"/>
            <a:ext cx="2494188" cy="802237"/>
          </a:xfrm>
        </p:spPr>
        <p:txBody>
          <a:bodyPr/>
          <a:lstStyle/>
          <a:p>
            <a:r>
              <a:rPr lang="en-US" dirty="0"/>
              <a:t>Sub-Objectives</a:t>
            </a:r>
          </a:p>
        </p:txBody>
      </p:sp>
      <p:sp>
        <p:nvSpPr>
          <p:cNvPr id="7" name="Content Placeholder 6">
            <a:extLst>
              <a:ext uri="{FF2B5EF4-FFF2-40B4-BE49-F238E27FC236}">
                <a16:creationId xmlns:a16="http://schemas.microsoft.com/office/drawing/2014/main" id="{82438D29-7905-4847-AF06-74583467F301}"/>
              </a:ext>
            </a:extLst>
          </p:cNvPr>
          <p:cNvSpPr>
            <a:spLocks noGrp="1"/>
          </p:cNvSpPr>
          <p:nvPr>
            <p:ph sz="quarter" idx="4"/>
          </p:nvPr>
        </p:nvSpPr>
        <p:spPr>
          <a:xfrm>
            <a:off x="2758966" y="1907629"/>
            <a:ext cx="9433033" cy="4414344"/>
          </a:xfrm>
        </p:spPr>
        <p:txBody>
          <a:bodyPr>
            <a:normAutofit fontScale="85000" lnSpcReduction="10000"/>
          </a:bodyPr>
          <a:lstStyle/>
          <a:p>
            <a:r>
              <a:rPr lang="en-US" dirty="0"/>
              <a:t>After studying this chapter, the student is expected to master the following knowledge and skills: </a:t>
            </a:r>
          </a:p>
          <a:p>
            <a:r>
              <a:rPr lang="en-US" dirty="0"/>
              <a:t>1. Distinguish between different types of software.          2. Differentiate between types of system software. </a:t>
            </a:r>
          </a:p>
          <a:p>
            <a:r>
              <a:rPr lang="en-US" dirty="0"/>
              <a:t>3. Distinguish between types of operating systems.          4. Count the basic functions of the operating system. </a:t>
            </a:r>
          </a:p>
          <a:p>
            <a:r>
              <a:rPr lang="en-US" dirty="0"/>
              <a:t>5. Learn about different types of utility software. </a:t>
            </a:r>
          </a:p>
          <a:p>
            <a:r>
              <a:rPr lang="en-US" dirty="0"/>
              <a:t>6. Learn about the most important utility software and its functions. </a:t>
            </a:r>
          </a:p>
          <a:p>
            <a:r>
              <a:rPr lang="en-US" dirty="0"/>
              <a:t>7. Distinguish between different types of programming languages. </a:t>
            </a:r>
          </a:p>
          <a:p>
            <a:r>
              <a:rPr lang="en-US" dirty="0"/>
              <a:t>8. Differentiate between the types of different programming languages compilers. </a:t>
            </a:r>
          </a:p>
          <a:p>
            <a:r>
              <a:rPr lang="en-US" dirty="0"/>
              <a:t>9. Classifies different programming languages                  10.Classifies application software. </a:t>
            </a:r>
          </a:p>
          <a:p>
            <a:r>
              <a:rPr lang="en-US" dirty="0"/>
              <a:t>11.Learn about the most important application software</a:t>
            </a:r>
          </a:p>
        </p:txBody>
      </p:sp>
    </p:spTree>
    <p:extLst>
      <p:ext uri="{BB962C8B-B14F-4D97-AF65-F5344CB8AC3E}">
        <p14:creationId xmlns:p14="http://schemas.microsoft.com/office/powerpoint/2010/main" val="4224773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Third: </a:t>
            </a:r>
            <a:br>
              <a:rPr lang="en-US" dirty="0">
                <a:solidFill>
                  <a:schemeClr val="bg1"/>
                </a:solidFill>
              </a:rPr>
            </a:br>
            <a:r>
              <a:rPr lang="en-US" dirty="0"/>
              <a:t>examples of Operating Systems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3600" dirty="0" err="1"/>
              <a:t>Currently,there</a:t>
            </a:r>
            <a:r>
              <a:rPr lang="en-US" sz="3600" dirty="0"/>
              <a:t> are many operating systems, as mentioned before, some of which are for a personal computer, some are for networks, and some are for smart devices and smartphones. The most popular operating systems are Windows, Linux, Mac, Unix, Android, iPhone, and Windows Phone.</a:t>
            </a:r>
            <a:endParaRPr lang="en-US" sz="2200" dirty="0"/>
          </a:p>
        </p:txBody>
      </p:sp>
    </p:spTree>
    <p:extLst>
      <p:ext uri="{BB962C8B-B14F-4D97-AF65-F5344CB8AC3E}">
        <p14:creationId xmlns:p14="http://schemas.microsoft.com/office/powerpoint/2010/main" val="2238365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Third: </a:t>
            </a:r>
            <a:br>
              <a:rPr lang="en-US" dirty="0">
                <a:solidFill>
                  <a:schemeClr val="bg1"/>
                </a:solidFill>
              </a:rPr>
            </a:br>
            <a:r>
              <a:rPr lang="en-US" dirty="0"/>
              <a:t>examples of Operating Systems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457200" indent="-457200">
              <a:buAutoNum type="arabicPeriod"/>
            </a:pPr>
            <a:r>
              <a:rPr lang="en-US" sz="2200" dirty="0">
                <a:solidFill>
                  <a:srgbClr val="C00000"/>
                </a:solidFill>
              </a:rPr>
              <a:t>Windows </a:t>
            </a:r>
          </a:p>
          <a:p>
            <a:pPr marL="0" indent="0">
              <a:buNone/>
            </a:pPr>
            <a:r>
              <a:rPr lang="en-US" sz="2200" dirty="0"/>
              <a:t>Windows operating systems have become the most widespread and used around the world because of its easy, simple, and multifunctional graphical user interface, as well as it supports running most applications and video games. However, one of its drawbacks is that it is not free. In this book, we will study Windows10 OS. </a:t>
            </a:r>
          </a:p>
          <a:p>
            <a:pPr marL="0" indent="0">
              <a:buNone/>
            </a:pPr>
            <a:r>
              <a:rPr lang="en-US" sz="2200" dirty="0">
                <a:solidFill>
                  <a:srgbClr val="C00000"/>
                </a:solidFill>
              </a:rPr>
              <a:t>2. DOS </a:t>
            </a:r>
          </a:p>
          <a:p>
            <a:pPr marL="0" indent="0">
              <a:buNone/>
            </a:pPr>
            <a:r>
              <a:rPr lang="en-US" sz="2200" dirty="0"/>
              <a:t>One of the first personal computer operating systems to work on IBM devices and Intel processors, which is an acronym for Disk Operating System. It emerged in 1981. It has the advantage that it allows the user to deal directly with computer components. Among its disadvantages is that it is a single-user single-task</a:t>
            </a:r>
            <a:r>
              <a:rPr lang="en-US" sz="2000" dirty="0"/>
              <a:t> </a:t>
            </a:r>
            <a:r>
              <a:rPr lang="en-US" sz="2200" dirty="0"/>
              <a:t>operating system, and also uses the linear interface method via the command page and keyboard, which results in many errors</a:t>
            </a:r>
          </a:p>
        </p:txBody>
      </p:sp>
    </p:spTree>
    <p:extLst>
      <p:ext uri="{BB962C8B-B14F-4D97-AF65-F5344CB8AC3E}">
        <p14:creationId xmlns:p14="http://schemas.microsoft.com/office/powerpoint/2010/main" val="141148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Third: </a:t>
            </a:r>
            <a:br>
              <a:rPr lang="en-US" dirty="0">
                <a:solidFill>
                  <a:schemeClr val="bg1"/>
                </a:solidFill>
              </a:rPr>
            </a:br>
            <a:r>
              <a:rPr lang="en-US" dirty="0"/>
              <a:t>examples of Operating Systems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dirty="0">
                <a:solidFill>
                  <a:srgbClr val="C00000"/>
                </a:solidFill>
              </a:rPr>
              <a:t>3. Mac </a:t>
            </a:r>
          </a:p>
          <a:p>
            <a:pPr marL="0" indent="0">
              <a:buNone/>
            </a:pPr>
            <a:r>
              <a:rPr lang="en-US" dirty="0"/>
              <a:t>Mac OS is designed to deal with Apple Macs, as Apple produced it in 1984 to deal only with its devices, but recent versions such as 8 and 9 can run applications and programs compatible with DOS and Windows. It is the first operating system to provide a graphical user interface with full support for the Arabic language. It is the most powerful operating system that supports printing and desktop publishing services. </a:t>
            </a:r>
          </a:p>
          <a:p>
            <a:pPr marL="0" indent="0">
              <a:buNone/>
            </a:pPr>
            <a:r>
              <a:rPr lang="en-US" dirty="0">
                <a:solidFill>
                  <a:srgbClr val="C00000"/>
                </a:solidFill>
              </a:rPr>
              <a:t>4. Linux </a:t>
            </a:r>
          </a:p>
          <a:p>
            <a:pPr marL="0" indent="0">
              <a:buNone/>
            </a:pPr>
            <a:r>
              <a:rPr lang="en-US" dirty="0"/>
              <a:t>The Linux operating system, LINUX, is one of the most popular systems around the world. It is an open-source system with an easy graphical interface in most languages of the world, and it depends on the Linux operating system which is similar to it. The first version of Linux was in 1992, then various versions rolled out; the latest version was Linux3.9.6. It works on all types of computers (supercomputer, mainframe, central, personal, networks and smartphone devices). It is usually used in distributed systems networks. Its logo is the penguin.</a:t>
            </a:r>
          </a:p>
        </p:txBody>
      </p:sp>
    </p:spTree>
    <p:extLst>
      <p:ext uri="{BB962C8B-B14F-4D97-AF65-F5344CB8AC3E}">
        <p14:creationId xmlns:p14="http://schemas.microsoft.com/office/powerpoint/2010/main" val="53676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Third: </a:t>
            </a:r>
            <a:br>
              <a:rPr lang="en-US" dirty="0">
                <a:solidFill>
                  <a:schemeClr val="bg1"/>
                </a:solidFill>
              </a:rPr>
            </a:br>
            <a:r>
              <a:rPr lang="en-US" dirty="0"/>
              <a:t>examples of Operating Systems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400" dirty="0">
                <a:solidFill>
                  <a:srgbClr val="C00000"/>
                </a:solidFill>
              </a:rPr>
              <a:t>5. Android </a:t>
            </a:r>
          </a:p>
          <a:p>
            <a:pPr marL="0" indent="0">
              <a:buNone/>
            </a:pPr>
            <a:r>
              <a:rPr lang="en-US" sz="2400" dirty="0"/>
              <a:t>It is a special operating system for smart devices and tablets and is based on the Linux operating system. It was developed by a number of companies such as Google and others. The first release was Android1.0 in 2008. The latest release is now Android4.2.2.</a:t>
            </a:r>
          </a:p>
          <a:p>
            <a:pPr marL="0" indent="0">
              <a:buNone/>
            </a:pPr>
            <a:r>
              <a:rPr lang="en-US" sz="2400" dirty="0"/>
              <a:t> </a:t>
            </a:r>
            <a:r>
              <a:rPr lang="en-US" sz="2400" dirty="0">
                <a:solidFill>
                  <a:srgbClr val="C00000"/>
                </a:solidFill>
              </a:rPr>
              <a:t>6. IOS </a:t>
            </a:r>
          </a:p>
          <a:p>
            <a:pPr marL="0" indent="0">
              <a:buNone/>
            </a:pPr>
            <a:r>
              <a:rPr lang="en-US" sz="2400" dirty="0"/>
              <a:t>An operating system for Apple mobile phones and devices, which is a multitasking operating systems. The current version is 7.</a:t>
            </a:r>
          </a:p>
        </p:txBody>
      </p:sp>
    </p:spTree>
    <p:extLst>
      <p:ext uri="{BB962C8B-B14F-4D97-AF65-F5344CB8AC3E}">
        <p14:creationId xmlns:p14="http://schemas.microsoft.com/office/powerpoint/2010/main" val="2785634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Utility Software</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dirty="0"/>
              <a:t>Definition of Utility Software: It is a set of accompanying and auxiliary software for the operating system that helps and facilitates dealing with the computer, its hardware and software components, managing and increasing the efficiency of its operation. They are user and system service programs.</a:t>
            </a:r>
          </a:p>
          <a:p>
            <a:pPr marL="0" indent="0">
              <a:buNone/>
            </a:pPr>
            <a:r>
              <a:rPr lang="en-US" sz="2200" dirty="0">
                <a:solidFill>
                  <a:srgbClr val="C00000"/>
                </a:solidFill>
              </a:rPr>
              <a:t>There are many utility programs and can be divided into two parts: -</a:t>
            </a:r>
          </a:p>
          <a:p>
            <a:pPr marL="0" indent="0">
              <a:buNone/>
            </a:pPr>
            <a:r>
              <a:rPr lang="en-US" sz="2200" dirty="0"/>
              <a:t> • Utility software that comes within the operating system, such as the set of programs in a window or Control Panel within the Windows operating system (Ex.: search for files, view pictures, backup files, manage disk, and attached devices to the computer, etc.). This software is sometimes called utility tools.</a:t>
            </a:r>
          </a:p>
          <a:p>
            <a:pPr marL="0" indent="0">
              <a:buNone/>
            </a:pPr>
            <a:endParaRPr lang="en-US" sz="2200" dirty="0"/>
          </a:p>
          <a:p>
            <a:pPr marL="0" indent="0">
              <a:buNone/>
            </a:pPr>
            <a:r>
              <a:rPr lang="en-US" sz="2200" dirty="0"/>
              <a:t> • Software purchased separately and installed on the device.</a:t>
            </a:r>
          </a:p>
        </p:txBody>
      </p:sp>
    </p:spTree>
    <p:extLst>
      <p:ext uri="{BB962C8B-B14F-4D97-AF65-F5344CB8AC3E}">
        <p14:creationId xmlns:p14="http://schemas.microsoft.com/office/powerpoint/2010/main" val="2893981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err="1">
                <a:solidFill>
                  <a:schemeClr val="bg1"/>
                </a:solidFill>
              </a:rPr>
              <a:t>thisutility</a:t>
            </a:r>
            <a:r>
              <a:rPr lang="en-US" dirty="0">
                <a:solidFill>
                  <a:schemeClr val="bg1"/>
                </a:solidFill>
              </a:rPr>
              <a:t> software.</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100" dirty="0">
                <a:solidFill>
                  <a:srgbClr val="C00000"/>
                </a:solidFill>
              </a:rPr>
              <a:t>1.Anti-Virus / Firewall :</a:t>
            </a:r>
            <a:r>
              <a:rPr lang="en-US" sz="2100" dirty="0"/>
              <a:t>they are programs used to detect and remove harmful viruses and malware from the computer, as well as to protect from them and prevent their infiltration into the computer. There are many and varied programs used in this field, including:- antivirus programs, such as Norton 360 and Microsoft Defender; antispyware programs, such as Spyware Doctor; Intrusion prevention programs, and data and hardware protection, such as Firewall. We will explain in detail in a next chapter methods of data security and protection, as well as types of viruses and malware, and how to use Microsoft Defender. </a:t>
            </a:r>
          </a:p>
          <a:p>
            <a:pPr marL="0" indent="0">
              <a:buNone/>
            </a:pPr>
            <a:r>
              <a:rPr lang="en-US" sz="2100" dirty="0">
                <a:solidFill>
                  <a:srgbClr val="C00000"/>
                </a:solidFill>
              </a:rPr>
              <a:t>2. Uninstall Programs</a:t>
            </a:r>
            <a:r>
              <a:rPr lang="en-US" sz="2100" dirty="0"/>
              <a:t>: It is software used to completely remove a program on a computer and all files and data related to it from the device. It is one of the utility software that comes within the operating system. There are also other programs that can be purchased and installed on the device that remove the software and clean the device from unimportant and neglected programs (Uninstall and Clean Programs) such as </a:t>
            </a:r>
            <a:r>
              <a:rPr lang="en-US" sz="2100" dirty="0" err="1"/>
              <a:t>CCleaner</a:t>
            </a:r>
            <a:r>
              <a:rPr lang="en-US" sz="2100" dirty="0"/>
              <a:t> or Tune-up Disk Cleaner.</a:t>
            </a:r>
          </a:p>
        </p:txBody>
      </p:sp>
    </p:spTree>
    <p:extLst>
      <p:ext uri="{BB962C8B-B14F-4D97-AF65-F5344CB8AC3E}">
        <p14:creationId xmlns:p14="http://schemas.microsoft.com/office/powerpoint/2010/main" val="793391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err="1">
                <a:solidFill>
                  <a:schemeClr val="bg1"/>
                </a:solidFill>
              </a:rPr>
              <a:t>thisutility</a:t>
            </a:r>
            <a:r>
              <a:rPr lang="en-US" dirty="0">
                <a:solidFill>
                  <a:schemeClr val="bg1"/>
                </a:solidFill>
              </a:rPr>
              <a:t> software.</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dirty="0">
                <a:solidFill>
                  <a:srgbClr val="C00000"/>
                </a:solidFill>
              </a:rPr>
              <a:t>3. Device Drivers :</a:t>
            </a:r>
            <a:r>
              <a:rPr lang="en-US" sz="2100" dirty="0"/>
              <a:t>All devices or units that are connected to the computer (such as the printer, sound card, CD </a:t>
            </a:r>
            <a:r>
              <a:rPr lang="en-US" sz="2100" dirty="0" err="1"/>
              <a:t>player,and</a:t>
            </a:r>
            <a:r>
              <a:rPr lang="en-US" sz="2100" dirty="0"/>
              <a:t> scanner) must be defined for the device: its type, how to operate it, manage it, and everything related to it. This is done through the program of identification and management of the device that often comes with the device, at the time it is bought, or downloading it from the internet. This program is installed on a computer once when the device is first used. Modern versions now contain a number of device drivers for popular accessories.</a:t>
            </a:r>
          </a:p>
          <a:p>
            <a:pPr marL="0" indent="0">
              <a:buNone/>
            </a:pPr>
            <a:r>
              <a:rPr lang="en-US" sz="2200" dirty="0">
                <a:solidFill>
                  <a:srgbClr val="C00000"/>
                </a:solidFill>
              </a:rPr>
              <a:t>4. File Compression Programs: </a:t>
            </a:r>
            <a:r>
              <a:rPr lang="en-US" sz="2100" dirty="0"/>
              <a:t>This software is used to reduce the size of files when they are stored (to provide the required storage space) or when sending files. Some times, large files are difficult to send </a:t>
            </a:r>
            <a:r>
              <a:rPr lang="en-US" sz="2100" dirty="0" err="1"/>
              <a:t>andrequirecompression</a:t>
            </a:r>
            <a:r>
              <a:rPr lang="en-US" sz="2100" dirty="0"/>
              <a:t> first. There are many programs used for such purposes, such as WinZip for Windows or DMG for Mac. This software compresses files in various formats to reduce their size. These compressed files are used only after decompressing with the help of this software again.</a:t>
            </a:r>
          </a:p>
        </p:txBody>
      </p:sp>
    </p:spTree>
    <p:extLst>
      <p:ext uri="{BB962C8B-B14F-4D97-AF65-F5344CB8AC3E}">
        <p14:creationId xmlns:p14="http://schemas.microsoft.com/office/powerpoint/2010/main" val="1479717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Programming Language</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100" dirty="0"/>
              <a:t>As mentioned earlier, the computer only deals with the machine language (a set of digital codes consisting of zero and one). This was the first language in which a person dealing with a computer. The machine language was complicated and difficult to use, so a number of Programming languages were developed for dealing with computers. </a:t>
            </a:r>
          </a:p>
          <a:p>
            <a:pPr marL="0" indent="0">
              <a:buNone/>
            </a:pPr>
            <a:r>
              <a:rPr lang="en-US" sz="2100" dirty="0">
                <a:solidFill>
                  <a:srgbClr val="C00000"/>
                </a:solidFill>
              </a:rPr>
              <a:t>Definition of the programming language</a:t>
            </a:r>
            <a:r>
              <a:rPr lang="en-US" sz="2100" dirty="0"/>
              <a:t>: It is a set of symbols, signs, special words, or reserved words and the rules for communicating with the computer. Each programming language has its own program that translates everything written in this language (Source Code) to the machine language for the computer to understand and implement. The programmer writes his program using this language with a text editor program (some languages have its own editor such as C ++, and some use any general editor such as HTML). Next, the compiler or interpreter program is used to convert it into machine language code; called the Executable Code, to be executed at any time.</a:t>
            </a:r>
          </a:p>
        </p:txBody>
      </p:sp>
    </p:spTree>
    <p:extLst>
      <p:ext uri="{BB962C8B-B14F-4D97-AF65-F5344CB8AC3E}">
        <p14:creationId xmlns:p14="http://schemas.microsoft.com/office/powerpoint/2010/main" val="334427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Types of Programming Languages Compilation Programs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457200" indent="-457200">
              <a:buAutoNum type="arabicPeriod"/>
            </a:pPr>
            <a:r>
              <a:rPr lang="en-US" sz="2200" dirty="0">
                <a:solidFill>
                  <a:srgbClr val="C00000"/>
                </a:solidFill>
              </a:rPr>
              <a:t>Compiler:</a:t>
            </a:r>
          </a:p>
          <a:p>
            <a:pPr marL="0" indent="0">
              <a:buNone/>
            </a:pPr>
            <a:r>
              <a:rPr lang="en-US" sz="2200" dirty="0">
                <a:solidFill>
                  <a:srgbClr val="C00000"/>
                </a:solidFill>
              </a:rPr>
              <a:t> </a:t>
            </a:r>
            <a:r>
              <a:rPr lang="en-US" sz="2200" dirty="0"/>
              <a:t>a program that translates the source program into a program in machine language at once provided that there are no spelling or grammatical errors in the language in the source program as in Figure 3 -4.</a:t>
            </a:r>
          </a:p>
          <a:p>
            <a:pPr marL="457200" indent="-457200">
              <a:buAutoNum type="arabicPeriod"/>
            </a:pPr>
            <a:endParaRPr lang="en-US" sz="2100" dirty="0"/>
          </a:p>
        </p:txBody>
      </p:sp>
      <p:pic>
        <p:nvPicPr>
          <p:cNvPr id="5" name="Picture 4">
            <a:extLst>
              <a:ext uri="{FF2B5EF4-FFF2-40B4-BE49-F238E27FC236}">
                <a16:creationId xmlns:a16="http://schemas.microsoft.com/office/drawing/2014/main" id="{5411A2DC-1C76-44BC-ADDB-07882F899BC3}"/>
              </a:ext>
            </a:extLst>
          </p:cNvPr>
          <p:cNvPicPr>
            <a:picLocks noChangeAspect="1"/>
          </p:cNvPicPr>
          <p:nvPr/>
        </p:nvPicPr>
        <p:blipFill rotWithShape="1">
          <a:blip r:embed="rId2"/>
          <a:srcRect l="30905" t="40230" r="31466" b="39081"/>
          <a:stretch/>
        </p:blipFill>
        <p:spPr>
          <a:xfrm>
            <a:off x="4270085" y="2719551"/>
            <a:ext cx="7569819" cy="2341180"/>
          </a:xfrm>
          <a:prstGeom prst="rect">
            <a:avLst/>
          </a:prstGeom>
        </p:spPr>
      </p:pic>
    </p:spTree>
    <p:extLst>
      <p:ext uri="{BB962C8B-B14F-4D97-AF65-F5344CB8AC3E}">
        <p14:creationId xmlns:p14="http://schemas.microsoft.com/office/powerpoint/2010/main" val="3663675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Types of Programming Languages Compilation Programs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dirty="0">
                <a:solidFill>
                  <a:srgbClr val="C00000"/>
                </a:solidFill>
              </a:rPr>
              <a:t>2. Interpreter</a:t>
            </a:r>
            <a:r>
              <a:rPr lang="en-US" sz="2200" dirty="0"/>
              <a:t>: </a:t>
            </a:r>
          </a:p>
          <a:p>
            <a:pPr marL="0" indent="0">
              <a:buNone/>
            </a:pPr>
            <a:r>
              <a:rPr lang="en-US" sz="2200" dirty="0"/>
              <a:t>it is a program that translates the source program sentence by sentence to be executable and executes it, then the following sentence, and so on to the end of the program as in Figure 3 -5.</a:t>
            </a:r>
          </a:p>
        </p:txBody>
      </p:sp>
      <p:pic>
        <p:nvPicPr>
          <p:cNvPr id="6" name="Picture 5">
            <a:extLst>
              <a:ext uri="{FF2B5EF4-FFF2-40B4-BE49-F238E27FC236}">
                <a16:creationId xmlns:a16="http://schemas.microsoft.com/office/drawing/2014/main" id="{88644744-A54C-4F1A-94DC-67540EF276A8}"/>
              </a:ext>
            </a:extLst>
          </p:cNvPr>
          <p:cNvPicPr>
            <a:picLocks noChangeAspect="1"/>
          </p:cNvPicPr>
          <p:nvPr/>
        </p:nvPicPr>
        <p:blipFill rotWithShape="1">
          <a:blip r:embed="rId2"/>
          <a:srcRect l="30905" t="62759" r="31854" b="18391"/>
          <a:stretch/>
        </p:blipFill>
        <p:spPr>
          <a:xfrm>
            <a:off x="4247132" y="2892970"/>
            <a:ext cx="7759861" cy="2209405"/>
          </a:xfrm>
          <a:prstGeom prst="rect">
            <a:avLst/>
          </a:prstGeom>
        </p:spPr>
      </p:pic>
    </p:spTree>
    <p:extLst>
      <p:ext uri="{BB962C8B-B14F-4D97-AF65-F5344CB8AC3E}">
        <p14:creationId xmlns:p14="http://schemas.microsoft.com/office/powerpoint/2010/main" val="88793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5642AB3-04DC-4D3B-8CF4-11F6F39A836A}"/>
              </a:ext>
            </a:extLst>
          </p:cNvPr>
          <p:cNvSpPr>
            <a:spLocks noGrp="1"/>
          </p:cNvSpPr>
          <p:nvPr>
            <p:ph type="title" idx="4294967295"/>
          </p:nvPr>
        </p:nvSpPr>
        <p:spPr>
          <a:xfrm>
            <a:off x="849683" y="1240076"/>
            <a:ext cx="2727813" cy="4584527"/>
          </a:xfrm>
        </p:spPr>
        <p:txBody>
          <a:bodyPr vert="horz" lIns="91440" tIns="45720" rIns="91440" bIns="45720" rtlCol="0" anchor="t">
            <a:normAutofit/>
          </a:bodyPr>
          <a:lstStyle/>
          <a:p>
            <a:r>
              <a:rPr lang="en-US" sz="2500" b="0" i="0" kern="1200" cap="all">
                <a:solidFill>
                  <a:srgbClr val="FFFFFF"/>
                </a:solidFill>
                <a:effectLst/>
                <a:latin typeface="+mj-lt"/>
                <a:ea typeface="+mj-ea"/>
                <a:cs typeface="+mj-cs"/>
              </a:rPr>
              <a:t>Introduction to software</a:t>
            </a:r>
          </a:p>
        </p:txBody>
      </p:sp>
      <p:sp>
        <p:nvSpPr>
          <p:cNvPr id="8" name="Content Placeholder 7">
            <a:extLst>
              <a:ext uri="{FF2B5EF4-FFF2-40B4-BE49-F238E27FC236}">
                <a16:creationId xmlns:a16="http://schemas.microsoft.com/office/drawing/2014/main" id="{BE91EC7F-0E0B-4D79-8309-6277AF0FCCC0}"/>
              </a:ext>
            </a:extLst>
          </p:cNvPr>
          <p:cNvSpPr>
            <a:spLocks noGrp="1"/>
          </p:cNvSpPr>
          <p:nvPr>
            <p:ph idx="4294967295"/>
          </p:nvPr>
        </p:nvSpPr>
        <p:spPr>
          <a:xfrm>
            <a:off x="4181709" y="283779"/>
            <a:ext cx="7847381" cy="6400795"/>
          </a:xfrm>
        </p:spPr>
        <p:txBody>
          <a:bodyPr vert="horz" lIns="91440" tIns="45720" rIns="91440" bIns="45720" rtlCol="0" anchor="t">
            <a:noAutofit/>
          </a:bodyPr>
          <a:lstStyle/>
          <a:p>
            <a:pPr>
              <a:lnSpc>
                <a:spcPct val="110000"/>
              </a:lnSpc>
            </a:pPr>
            <a:r>
              <a:rPr lang="en-US" dirty="0"/>
              <a:t>The beginning of programming languages was before the manufacture of computers, they were small codes. In 1801, the scientist Joseph-Mary Jacquard invented </a:t>
            </a:r>
            <a:r>
              <a:rPr lang="en-US" dirty="0" err="1"/>
              <a:t>themechanical</a:t>
            </a:r>
            <a:r>
              <a:rPr lang="en-US" dirty="0"/>
              <a:t> knitting machine, which was programmed and controlled by means of Punched Cards. These cards contain a set of holes representing the program. The British scientist Charles Babbage then used these cards in making the first mechanical computer. He called it the analytical machine in 1820 and the American scientist Herman Hollerith invented a census-based machine with these cards.</a:t>
            </a:r>
          </a:p>
          <a:p>
            <a:pPr>
              <a:lnSpc>
                <a:spcPct val="110000"/>
              </a:lnSpc>
            </a:pPr>
            <a:endParaRPr lang="en-US" dirty="0"/>
          </a:p>
          <a:p>
            <a:pPr>
              <a:lnSpc>
                <a:spcPct val="110000"/>
              </a:lnSpc>
            </a:pPr>
            <a:r>
              <a:rPr lang="en-US" dirty="0"/>
              <a:t> The term “software”, however, dates back to 1958 at the hands of scientist John W. Toke from Princeton University. At that time, most of </a:t>
            </a:r>
            <a:r>
              <a:rPr lang="en-US" dirty="0" err="1"/>
              <a:t>programmerswere</a:t>
            </a:r>
            <a:r>
              <a:rPr lang="en-US" dirty="0"/>
              <a:t> women and were among the best university graduates who had been recruited, as men were preoccupied with war.</a:t>
            </a:r>
          </a:p>
        </p:txBody>
      </p:sp>
    </p:spTree>
    <p:extLst>
      <p:ext uri="{BB962C8B-B14F-4D97-AF65-F5344CB8AC3E}">
        <p14:creationId xmlns:p14="http://schemas.microsoft.com/office/powerpoint/2010/main" val="2742793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Types of Programming Languages Compilation Programs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dirty="0">
                <a:solidFill>
                  <a:srgbClr val="C00000"/>
                </a:solidFill>
              </a:rPr>
              <a:t>3. Assembler : </a:t>
            </a:r>
          </a:p>
          <a:p>
            <a:pPr marL="0" indent="0">
              <a:buNone/>
            </a:pPr>
            <a:r>
              <a:rPr lang="en-US" sz="2200" dirty="0"/>
              <a:t>it works in the same way that the interpreter works, except that it is for translating and implementing programs written in the assembly language only, which is one of the low-level programming languages. </a:t>
            </a:r>
          </a:p>
          <a:p>
            <a:pPr marL="0" indent="0">
              <a:buNone/>
            </a:pPr>
            <a:r>
              <a:rPr lang="en-US" sz="2200" dirty="0">
                <a:solidFill>
                  <a:srgbClr val="C00000"/>
                </a:solidFill>
              </a:rPr>
              <a:t>There are a number of common functions between the compiler and the interpreter program, including:</a:t>
            </a:r>
          </a:p>
          <a:p>
            <a:pPr marL="0" indent="0">
              <a:buNone/>
            </a:pPr>
            <a:r>
              <a:rPr lang="en-US" sz="2200" dirty="0"/>
              <a:t> • Ensure that the source program is free of spelling and grammatical errors. </a:t>
            </a:r>
          </a:p>
          <a:p>
            <a:pPr marL="0" indent="0">
              <a:buNone/>
            </a:pPr>
            <a:r>
              <a:rPr lang="en-US" sz="2200" dirty="0"/>
              <a:t>• Converting the error-free source program to a program written in machine language.</a:t>
            </a:r>
          </a:p>
        </p:txBody>
      </p:sp>
    </p:spTree>
    <p:extLst>
      <p:ext uri="{BB962C8B-B14F-4D97-AF65-F5344CB8AC3E}">
        <p14:creationId xmlns:p14="http://schemas.microsoft.com/office/powerpoint/2010/main" val="326287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Classifications of programming languages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dirty="0"/>
              <a:t>There is no specific or approved classification for programming languages, but there are several classifications depending on the method of implementation or the proximity and distance from the human language, use, or other factors:</a:t>
            </a:r>
          </a:p>
          <a:p>
            <a:pPr marL="0" indent="0">
              <a:buNone/>
            </a:pPr>
            <a:r>
              <a:rPr lang="en-US" sz="2200" dirty="0">
                <a:solidFill>
                  <a:srgbClr val="C00000"/>
                </a:solidFill>
              </a:rPr>
              <a:t>First: </a:t>
            </a:r>
          </a:p>
          <a:p>
            <a:pPr marL="0" indent="0">
              <a:buNone/>
            </a:pPr>
            <a:r>
              <a:rPr lang="en-US" sz="2200" dirty="0">
                <a:solidFill>
                  <a:srgbClr val="C00000"/>
                </a:solidFill>
              </a:rPr>
              <a:t>According to the method of implementation Programming languages are divided into languages that use: </a:t>
            </a:r>
            <a:r>
              <a:rPr lang="en-US" sz="2200" dirty="0"/>
              <a:t>- </a:t>
            </a:r>
          </a:p>
          <a:p>
            <a:pPr marL="457200" indent="-457200">
              <a:buAutoNum type="arabicPeriod"/>
            </a:pPr>
            <a:r>
              <a:rPr lang="en-US" sz="2200" dirty="0"/>
              <a:t>Assembler, it is only one language; the assembly language</a:t>
            </a:r>
          </a:p>
          <a:p>
            <a:pPr marL="457200" indent="-457200">
              <a:buAutoNum type="arabicPeriod"/>
            </a:pPr>
            <a:r>
              <a:rPr lang="en-US" sz="2200" dirty="0"/>
              <a:t> Interpreter, such as Basic </a:t>
            </a:r>
          </a:p>
          <a:p>
            <a:pPr marL="457200" indent="-457200">
              <a:buAutoNum type="arabicPeriod"/>
            </a:pPr>
            <a:r>
              <a:rPr lang="en-US" sz="2200" dirty="0"/>
              <a:t>Compiler, such as C ++ </a:t>
            </a:r>
          </a:p>
          <a:p>
            <a:pPr marL="457200" indent="-457200">
              <a:buAutoNum type="arabicPeriod"/>
            </a:pPr>
            <a:r>
              <a:rPr lang="en-US" sz="2200" dirty="0"/>
              <a:t>Compilers and interpreters together, such as C #.</a:t>
            </a:r>
          </a:p>
        </p:txBody>
      </p:sp>
    </p:spTree>
    <p:extLst>
      <p:ext uri="{BB962C8B-B14F-4D97-AF65-F5344CB8AC3E}">
        <p14:creationId xmlns:p14="http://schemas.microsoft.com/office/powerpoint/2010/main" val="886065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Classifications of programming languages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300" dirty="0">
                <a:solidFill>
                  <a:srgbClr val="C00000"/>
                </a:solidFill>
              </a:rPr>
              <a:t>Second: </a:t>
            </a:r>
          </a:p>
          <a:p>
            <a:pPr marL="0" indent="0">
              <a:buNone/>
            </a:pPr>
            <a:r>
              <a:rPr lang="en-US" sz="2300" dirty="0"/>
              <a:t>in terms of its proximity to human language or machine language. It is divided into four sections as in Figure 3 -6:</a:t>
            </a:r>
          </a:p>
        </p:txBody>
      </p:sp>
      <p:pic>
        <p:nvPicPr>
          <p:cNvPr id="5" name="Picture 4">
            <a:extLst>
              <a:ext uri="{FF2B5EF4-FFF2-40B4-BE49-F238E27FC236}">
                <a16:creationId xmlns:a16="http://schemas.microsoft.com/office/drawing/2014/main" id="{4532589A-7C26-44E9-9F80-7050F46AEB40}"/>
              </a:ext>
            </a:extLst>
          </p:cNvPr>
          <p:cNvPicPr>
            <a:picLocks noChangeAspect="1"/>
          </p:cNvPicPr>
          <p:nvPr/>
        </p:nvPicPr>
        <p:blipFill rotWithShape="1">
          <a:blip r:embed="rId2"/>
          <a:srcRect l="30646" t="52184" r="34699" b="32873"/>
          <a:stretch/>
        </p:blipFill>
        <p:spPr>
          <a:xfrm>
            <a:off x="1434780" y="2687265"/>
            <a:ext cx="10566006" cy="2562652"/>
          </a:xfrm>
          <a:prstGeom prst="rect">
            <a:avLst/>
          </a:prstGeom>
        </p:spPr>
      </p:pic>
    </p:spTree>
    <p:extLst>
      <p:ext uri="{BB962C8B-B14F-4D97-AF65-F5344CB8AC3E}">
        <p14:creationId xmlns:p14="http://schemas.microsoft.com/office/powerpoint/2010/main" val="1431231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Classifications of programming languages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457200" indent="-457200">
              <a:buAutoNum type="arabicPeriod"/>
            </a:pPr>
            <a:r>
              <a:rPr lang="en-US" b="1" dirty="0">
                <a:solidFill>
                  <a:srgbClr val="C00000"/>
                </a:solidFill>
              </a:rPr>
              <a:t>Machine Language </a:t>
            </a:r>
            <a:r>
              <a:rPr lang="en-US" dirty="0"/>
              <a:t>A numerical code consisting of a set of zero and one is used to express commands, inputs, and outputs. It is implemented directly by the processor and does not require translation. It is the first programming language to emerge. This language appeared before the computer itself. Advantages: it works at a very high speed because it is a language that the machine understands directly and does not need </a:t>
            </a:r>
            <a:r>
              <a:rPr lang="en-US" dirty="0" err="1"/>
              <a:t>atranslation</a:t>
            </a:r>
            <a:r>
              <a:rPr lang="en-US" dirty="0"/>
              <a:t>. Disadvantages: it depends on the type of processor and its internal structure; the extreme difficulty in dealing with it in terms of writing, error </a:t>
            </a:r>
            <a:r>
              <a:rPr lang="en-US" dirty="0" err="1"/>
              <a:t>detection,and</a:t>
            </a:r>
            <a:r>
              <a:rPr lang="en-US" dirty="0"/>
              <a:t> correction, as well as the difficulty of modification, especially for non-specialists. </a:t>
            </a:r>
          </a:p>
          <a:p>
            <a:pPr marL="457200" indent="-457200">
              <a:buAutoNum type="arabicPeriod"/>
            </a:pPr>
            <a:r>
              <a:rPr lang="en-US" b="1" dirty="0">
                <a:solidFill>
                  <a:srgbClr val="C00000"/>
                </a:solidFill>
              </a:rPr>
              <a:t>Low-Level Language </a:t>
            </a:r>
            <a:r>
              <a:rPr lang="en-US" dirty="0"/>
              <a:t>It is far from the human language and is somewhat close to machine language, such as the assembly language or symbols, which is a development of machine language. </a:t>
            </a:r>
            <a:r>
              <a:rPr lang="en-US" dirty="0" err="1"/>
              <a:t>Advantages:directly</a:t>
            </a:r>
            <a:r>
              <a:rPr lang="en-US" dirty="0"/>
              <a:t> access and </a:t>
            </a:r>
            <a:r>
              <a:rPr lang="en-US" dirty="0" err="1"/>
              <a:t>dealwith</a:t>
            </a:r>
            <a:r>
              <a:rPr lang="en-US" dirty="0"/>
              <a:t> hardware; speed of execution, and therefore it is still used so far in real-time and control applications; and does not need a computer with high specifications.</a:t>
            </a:r>
          </a:p>
        </p:txBody>
      </p:sp>
    </p:spTree>
    <p:extLst>
      <p:ext uri="{BB962C8B-B14F-4D97-AF65-F5344CB8AC3E}">
        <p14:creationId xmlns:p14="http://schemas.microsoft.com/office/powerpoint/2010/main" val="3795288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Classifications of programming languages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b="1" dirty="0">
                <a:solidFill>
                  <a:srgbClr val="C00000"/>
                </a:solidFill>
              </a:rPr>
              <a:t>Disadvantages:</a:t>
            </a:r>
          </a:p>
          <a:p>
            <a:pPr marL="0" indent="0">
              <a:buNone/>
            </a:pPr>
            <a:r>
              <a:rPr lang="en-US" sz="2200" dirty="0"/>
              <a:t> • A language that depends on processor type, so: </a:t>
            </a:r>
          </a:p>
          <a:p>
            <a:pPr marL="0" indent="0">
              <a:buNone/>
            </a:pPr>
            <a:r>
              <a:rPr lang="en-US" sz="2200" dirty="0"/>
              <a:t>	• A program written on a device may not work in another       	device. 	</a:t>
            </a:r>
          </a:p>
          <a:p>
            <a:pPr marL="0" indent="0">
              <a:buNone/>
            </a:pPr>
            <a:r>
              <a:rPr lang="en-US" sz="2200" dirty="0"/>
              <a:t>	• The programmer should know the internal structure of 	the processing unit and how it works. </a:t>
            </a:r>
          </a:p>
          <a:p>
            <a:pPr marL="0" indent="0">
              <a:buNone/>
            </a:pPr>
            <a:r>
              <a:rPr lang="en-US" sz="2200" dirty="0"/>
              <a:t>• Difficulty to deal with it (writing, understanding, and modifying the program) because it uses symbols. </a:t>
            </a:r>
          </a:p>
          <a:p>
            <a:pPr marL="0" indent="0">
              <a:buNone/>
            </a:pPr>
            <a:r>
              <a:rPr lang="en-US" sz="2200" dirty="0"/>
              <a:t>• The programmer needs to write a number of instructions to do a simple command.</a:t>
            </a:r>
          </a:p>
          <a:p>
            <a:pPr marL="0" indent="0">
              <a:buNone/>
            </a:pPr>
            <a:r>
              <a:rPr lang="en-US" sz="2200" dirty="0"/>
              <a:t> • The programming error may damage the device because it deals directly with the hardware.</a:t>
            </a:r>
          </a:p>
        </p:txBody>
      </p:sp>
    </p:spTree>
    <p:extLst>
      <p:ext uri="{BB962C8B-B14F-4D97-AF65-F5344CB8AC3E}">
        <p14:creationId xmlns:p14="http://schemas.microsoft.com/office/powerpoint/2010/main" val="2049703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Classifications of programming languages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b="1" dirty="0">
                <a:solidFill>
                  <a:srgbClr val="C00000"/>
                </a:solidFill>
              </a:rPr>
              <a:t>3. High-Level Language Languages</a:t>
            </a:r>
          </a:p>
          <a:p>
            <a:pPr marL="0" indent="0">
              <a:buNone/>
            </a:pPr>
            <a:r>
              <a:rPr lang="en-US" sz="2200" dirty="0"/>
              <a:t> close to the human </a:t>
            </a:r>
            <a:r>
              <a:rPr lang="en-US" sz="2200" dirty="0" err="1"/>
              <a:t>language,as</a:t>
            </a:r>
            <a:r>
              <a:rPr lang="en-US" sz="2200" dirty="0"/>
              <a:t> they use the vocabulary of the human language and the arithmetic and logical symbols. Therefore, a </a:t>
            </a:r>
            <a:r>
              <a:rPr lang="en-US" sz="2200" dirty="0" err="1"/>
              <a:t>nonspecialist</a:t>
            </a:r>
            <a:r>
              <a:rPr lang="en-US" sz="2200" dirty="0"/>
              <a:t> can read and understand a large part of it, such as C, Basic, and C ++.</a:t>
            </a:r>
          </a:p>
          <a:p>
            <a:pPr marL="0" indent="0">
              <a:buNone/>
            </a:pPr>
            <a:r>
              <a:rPr lang="en-US" sz="2200" dirty="0"/>
              <a:t> </a:t>
            </a:r>
            <a:r>
              <a:rPr lang="en-US" sz="2200" b="1" dirty="0">
                <a:solidFill>
                  <a:srgbClr val="C00000"/>
                </a:solidFill>
              </a:rPr>
              <a:t>Advantages: </a:t>
            </a:r>
          </a:p>
          <a:p>
            <a:pPr marL="0" indent="0">
              <a:buNone/>
            </a:pPr>
            <a:r>
              <a:rPr lang="en-US" sz="2200" dirty="0"/>
              <a:t>• Ease of writing, reviewing, understanding, and modifying programs. • Does not require </a:t>
            </a:r>
            <a:r>
              <a:rPr lang="en-US" sz="2200" dirty="0" err="1"/>
              <a:t>familiaritywith</a:t>
            </a:r>
            <a:r>
              <a:rPr lang="en-US" sz="2200" dirty="0"/>
              <a:t> the internal CPU installation or how it works. </a:t>
            </a:r>
          </a:p>
          <a:p>
            <a:pPr marL="0" indent="0">
              <a:buNone/>
            </a:pPr>
            <a:r>
              <a:rPr lang="en-US" sz="2200" b="1" dirty="0">
                <a:solidFill>
                  <a:srgbClr val="C00000"/>
                </a:solidFill>
              </a:rPr>
              <a:t>Disadvantages: </a:t>
            </a:r>
          </a:p>
          <a:p>
            <a:pPr marL="0" indent="0">
              <a:buNone/>
            </a:pPr>
            <a:r>
              <a:rPr lang="en-US" sz="2200" dirty="0"/>
              <a:t>• It needs special specifications of the computer in terms of processor speed and memory. </a:t>
            </a:r>
          </a:p>
          <a:p>
            <a:pPr marL="0" indent="0">
              <a:buNone/>
            </a:pPr>
            <a:r>
              <a:rPr lang="en-US" sz="2200" dirty="0"/>
              <a:t>• Slower execution than machine language or low-level languages.</a:t>
            </a:r>
          </a:p>
        </p:txBody>
      </p:sp>
    </p:spTree>
    <p:extLst>
      <p:ext uri="{BB962C8B-B14F-4D97-AF65-F5344CB8AC3E}">
        <p14:creationId xmlns:p14="http://schemas.microsoft.com/office/powerpoint/2010/main" val="941516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Classifications of programming languages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b="1" dirty="0">
                <a:solidFill>
                  <a:srgbClr val="C00000"/>
                </a:solidFill>
              </a:rPr>
              <a:t>4. Advanced Level Language </a:t>
            </a:r>
          </a:p>
          <a:p>
            <a:pPr marL="0" indent="0">
              <a:buNone/>
            </a:pPr>
            <a:r>
              <a:rPr lang="en-US" sz="2200" b="1" dirty="0">
                <a:solidFill>
                  <a:srgbClr val="C00000"/>
                </a:solidFill>
              </a:rPr>
              <a:t>There are two types of advanced languages: - </a:t>
            </a:r>
          </a:p>
          <a:p>
            <a:pPr marL="457200" indent="-457200">
              <a:buAutoNum type="arabicPeriod"/>
            </a:pPr>
            <a:r>
              <a:rPr lang="en-US" sz="2200" dirty="0"/>
              <a:t>Visual programming languages: languages with graphical environments, where the programmer selects the formats it needs to create its program. The language then directly writes the code. Thus, it is possible to make a complete program without writing any code, such as Visual Basic.</a:t>
            </a:r>
          </a:p>
          <a:p>
            <a:pPr marL="0" indent="0">
              <a:buNone/>
            </a:pPr>
            <a:r>
              <a:rPr lang="en-US" sz="2200" dirty="0"/>
              <a:t> </a:t>
            </a:r>
            <a:r>
              <a:rPr lang="en-US" sz="2200" dirty="0">
                <a:solidFill>
                  <a:srgbClr val="C00000"/>
                </a:solidFill>
              </a:rPr>
              <a:t>2.    </a:t>
            </a:r>
            <a:r>
              <a:rPr lang="en-US" sz="2200" dirty="0"/>
              <a:t>Descriptive programming languages: Languages that ask the user to describe what he wants from the program and the required result without exposure to the steps necessary to achieve the required, such as languages that deal with databases (SQL query language) and the Internet programming language HTML.</a:t>
            </a:r>
          </a:p>
        </p:txBody>
      </p:sp>
    </p:spTree>
    <p:extLst>
      <p:ext uri="{BB962C8B-B14F-4D97-AF65-F5344CB8AC3E}">
        <p14:creationId xmlns:p14="http://schemas.microsoft.com/office/powerpoint/2010/main" val="1882524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Classifications of programming languages</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b="1" dirty="0">
                <a:solidFill>
                  <a:srgbClr val="C00000"/>
                </a:solidFill>
              </a:rPr>
              <a:t>Advantages: </a:t>
            </a:r>
          </a:p>
          <a:p>
            <a:pPr marL="0" indent="0">
              <a:buNone/>
            </a:pPr>
            <a:r>
              <a:rPr lang="en-US" sz="2200" dirty="0"/>
              <a:t>• The closest languages to a natural human language. </a:t>
            </a:r>
          </a:p>
          <a:p>
            <a:pPr marL="0" indent="0">
              <a:buNone/>
            </a:pPr>
            <a:r>
              <a:rPr lang="en-US" sz="2200" dirty="0"/>
              <a:t>• Lack of written code compared to the previous types</a:t>
            </a:r>
          </a:p>
          <a:p>
            <a:pPr marL="0" indent="0">
              <a:buNone/>
            </a:pPr>
            <a:r>
              <a:rPr lang="en-US" sz="2200" dirty="0"/>
              <a:t> • Easy to learn and understand from non-specialists. </a:t>
            </a:r>
          </a:p>
          <a:p>
            <a:pPr marL="0" indent="0">
              <a:buNone/>
            </a:pPr>
            <a:r>
              <a:rPr lang="en-US" sz="2200" b="1" dirty="0">
                <a:solidFill>
                  <a:srgbClr val="C00000"/>
                </a:solidFill>
              </a:rPr>
              <a:t>Disadvantages:</a:t>
            </a:r>
          </a:p>
          <a:p>
            <a:pPr marL="0" indent="0">
              <a:buNone/>
            </a:pPr>
            <a:r>
              <a:rPr lang="en-US" sz="2200" dirty="0"/>
              <a:t> • It needs special specifications of the computer in terms of processor speed and memory. </a:t>
            </a:r>
          </a:p>
          <a:p>
            <a:pPr marL="0" indent="0">
              <a:buNone/>
            </a:pPr>
            <a:r>
              <a:rPr lang="en-US" sz="2200" dirty="0"/>
              <a:t>• Slower execution than previous languages. </a:t>
            </a:r>
          </a:p>
          <a:p>
            <a:pPr marL="0" indent="0">
              <a:buNone/>
            </a:pPr>
            <a:r>
              <a:rPr lang="en-US" sz="2200" b="1" dirty="0">
                <a:solidFill>
                  <a:srgbClr val="C00000"/>
                </a:solidFill>
              </a:rPr>
              <a:t>Third: in terms of usage, it is divided into:</a:t>
            </a:r>
            <a:r>
              <a:rPr lang="en-US" sz="2200" dirty="0">
                <a:solidFill>
                  <a:srgbClr val="C00000"/>
                </a:solidFill>
              </a:rPr>
              <a:t> </a:t>
            </a:r>
          </a:p>
          <a:p>
            <a:pPr marL="457200" indent="-457200">
              <a:buAutoNum type="arabicPeriod"/>
            </a:pPr>
            <a:r>
              <a:rPr lang="en-US" sz="2200" dirty="0"/>
              <a:t>General usage languages: used to write all kinds of programs and applications, such as C and Java. </a:t>
            </a:r>
          </a:p>
          <a:p>
            <a:pPr marL="457200" indent="-457200">
              <a:buAutoNum type="arabicPeriod"/>
            </a:pPr>
            <a:r>
              <a:rPr lang="en-US" sz="2200" dirty="0"/>
              <a:t>2. Special languages such as Internet programming languages HTML and PHP, and database programming languages SQL and others.</a:t>
            </a:r>
          </a:p>
        </p:txBody>
      </p:sp>
    </p:spTree>
    <p:extLst>
      <p:ext uri="{BB962C8B-B14F-4D97-AF65-F5344CB8AC3E}">
        <p14:creationId xmlns:p14="http://schemas.microsoft.com/office/powerpoint/2010/main" val="975003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Application software</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200" b="1" dirty="0"/>
              <a:t>Man now uses computers in all aspects of life (scientific, social, practical, entertainment, and others) through a set of ready-made software called the Application Software.</a:t>
            </a:r>
          </a:p>
          <a:p>
            <a:pPr marL="0" indent="0">
              <a:buNone/>
            </a:pPr>
            <a:r>
              <a:rPr lang="en-US" sz="2200" b="1" dirty="0">
                <a:solidFill>
                  <a:srgbClr val="C00000"/>
                </a:solidFill>
              </a:rPr>
              <a:t>Definition of application software: </a:t>
            </a:r>
          </a:p>
          <a:p>
            <a:pPr marL="0" indent="0">
              <a:buNone/>
            </a:pPr>
            <a:r>
              <a:rPr lang="en-US" sz="2200" b="1" dirty="0"/>
              <a:t>It is a group of programs that help the user to accomplish specific useful tasks. </a:t>
            </a:r>
          </a:p>
          <a:p>
            <a:pPr marL="0" indent="0">
              <a:buNone/>
            </a:pPr>
            <a:r>
              <a:rPr lang="en-US" sz="2200" b="1" dirty="0"/>
              <a:t>Application software is divided into general-purpose application software and special-purpose application software. Below we will explain these two types.</a:t>
            </a:r>
          </a:p>
        </p:txBody>
      </p:sp>
    </p:spTree>
    <p:extLst>
      <p:ext uri="{BB962C8B-B14F-4D97-AF65-F5344CB8AC3E}">
        <p14:creationId xmlns:p14="http://schemas.microsoft.com/office/powerpoint/2010/main" val="1872149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D1228-4A14-4DB1-A085-89A91D27E23F}"/>
              </a:ext>
            </a:extLst>
          </p:cNvPr>
          <p:cNvSpPr>
            <a:spLocks noGrp="1"/>
          </p:cNvSpPr>
          <p:nvPr>
            <p:ph type="title"/>
          </p:nvPr>
        </p:nvSpPr>
        <p:spPr>
          <a:xfrm>
            <a:off x="1" y="268014"/>
            <a:ext cx="3577496" cy="5556589"/>
          </a:xfrm>
        </p:spPr>
        <p:txBody>
          <a:bodyPr>
            <a:normAutofit/>
          </a:bodyPr>
          <a:lstStyle/>
          <a:p>
            <a:r>
              <a:rPr lang="en-US" dirty="0">
                <a:solidFill>
                  <a:schemeClr val="bg1"/>
                </a:solidFill>
              </a:rPr>
              <a:t>General purpose application software</a:t>
            </a:r>
          </a:p>
        </p:txBody>
      </p:sp>
      <p:sp>
        <p:nvSpPr>
          <p:cNvPr id="4" name="Content Placeholder 3">
            <a:extLst>
              <a:ext uri="{FF2B5EF4-FFF2-40B4-BE49-F238E27FC236}">
                <a16:creationId xmlns:a16="http://schemas.microsoft.com/office/drawing/2014/main" id="{7E722844-11CE-4C3D-835C-95AB2CC094B8}"/>
              </a:ext>
            </a:extLst>
          </p:cNvPr>
          <p:cNvSpPr>
            <a:spLocks noGrp="1"/>
          </p:cNvSpPr>
          <p:nvPr>
            <p:ph idx="1"/>
          </p:nvPr>
        </p:nvSpPr>
        <p:spPr>
          <a:xfrm>
            <a:off x="4062127" y="45042"/>
            <a:ext cx="7938658" cy="6797192"/>
          </a:xfrm>
        </p:spPr>
        <p:txBody>
          <a:bodyPr>
            <a:noAutofit/>
          </a:bodyPr>
          <a:lstStyle/>
          <a:p>
            <a:pPr marL="0" indent="0">
              <a:buNone/>
            </a:pPr>
            <a:r>
              <a:rPr lang="en-US" sz="2000" dirty="0"/>
              <a:t>Definition of general-purpose application software: it is a set of programs that help the user by providing a set of ready-to-use tools to implement what he wants. </a:t>
            </a:r>
          </a:p>
          <a:p>
            <a:pPr marL="0" indent="0">
              <a:buNone/>
            </a:pPr>
            <a:r>
              <a:rPr lang="en-US" sz="2000" b="1" dirty="0">
                <a:solidFill>
                  <a:srgbClr val="C00000"/>
                </a:solidFill>
              </a:rPr>
              <a:t>There are several pictures of general-purpose application software: </a:t>
            </a:r>
          </a:p>
          <a:p>
            <a:r>
              <a:rPr lang="en-US" dirty="0"/>
              <a:t>A small program that is used to help carry out a specific task such as a web browser program.</a:t>
            </a:r>
          </a:p>
          <a:p>
            <a:r>
              <a:rPr lang="en-US" sz="2000" dirty="0"/>
              <a:t>A group of small programs that are linked together to perform a specific task, such as antivirus software </a:t>
            </a:r>
          </a:p>
          <a:p>
            <a:r>
              <a:rPr lang="en-US" sz="2000" dirty="0"/>
              <a:t> A set of independent programs (called a software package) to perform a set of different tasks. Each program can be used separately to perform a specific task. More than one program can also be used to perform a set of joint and integrated operations on data, such as the Microsoft Office suite (consisting of a word processing program, electronic tables program, slide viewer, etc.). </a:t>
            </a:r>
          </a:p>
          <a:p>
            <a:r>
              <a:rPr lang="en-US" sz="2000" dirty="0"/>
              <a:t>Table 33- shows some general-purpose applications.</a:t>
            </a:r>
            <a:endParaRPr lang="en-US" sz="2200" b="1" dirty="0"/>
          </a:p>
        </p:txBody>
      </p:sp>
    </p:spTree>
    <p:extLst>
      <p:ext uri="{BB962C8B-B14F-4D97-AF65-F5344CB8AC3E}">
        <p14:creationId xmlns:p14="http://schemas.microsoft.com/office/powerpoint/2010/main" val="206858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5642AB3-04DC-4D3B-8CF4-11F6F39A836A}"/>
              </a:ext>
            </a:extLst>
          </p:cNvPr>
          <p:cNvSpPr>
            <a:spLocks noGrp="1"/>
          </p:cNvSpPr>
          <p:nvPr>
            <p:ph type="title" idx="4294967295"/>
          </p:nvPr>
        </p:nvSpPr>
        <p:spPr>
          <a:xfrm>
            <a:off x="849683" y="1240076"/>
            <a:ext cx="2727813" cy="4584527"/>
          </a:xfrm>
        </p:spPr>
        <p:txBody>
          <a:bodyPr vert="horz" lIns="91440" tIns="45720" rIns="91440" bIns="45720" rtlCol="0" anchor="t">
            <a:normAutofit/>
          </a:bodyPr>
          <a:lstStyle/>
          <a:p>
            <a:r>
              <a:rPr lang="en-US" sz="2500" b="0" i="0" kern="1200" cap="all">
                <a:solidFill>
                  <a:srgbClr val="FFFFFF"/>
                </a:solidFill>
                <a:effectLst/>
                <a:latin typeface="+mj-lt"/>
                <a:ea typeface="+mj-ea"/>
                <a:cs typeface="+mj-cs"/>
              </a:rPr>
              <a:t>Introduction to software</a:t>
            </a:r>
          </a:p>
        </p:txBody>
      </p:sp>
      <p:sp>
        <p:nvSpPr>
          <p:cNvPr id="8" name="Content Placeholder 7">
            <a:extLst>
              <a:ext uri="{FF2B5EF4-FFF2-40B4-BE49-F238E27FC236}">
                <a16:creationId xmlns:a16="http://schemas.microsoft.com/office/drawing/2014/main" id="{BE91EC7F-0E0B-4D79-8309-6277AF0FCCC0}"/>
              </a:ext>
            </a:extLst>
          </p:cNvPr>
          <p:cNvSpPr>
            <a:spLocks noGrp="1"/>
          </p:cNvSpPr>
          <p:nvPr>
            <p:ph idx="4294967295"/>
          </p:nvPr>
        </p:nvSpPr>
        <p:spPr>
          <a:xfrm>
            <a:off x="4062127" y="283779"/>
            <a:ext cx="8129570" cy="6574221"/>
          </a:xfrm>
        </p:spPr>
        <p:txBody>
          <a:bodyPr vert="horz" lIns="91440" tIns="45720" rIns="91440" bIns="45720" rtlCol="0" anchor="t">
            <a:noAutofit/>
          </a:bodyPr>
          <a:lstStyle/>
          <a:p>
            <a:pPr>
              <a:lnSpc>
                <a:spcPct val="110000"/>
              </a:lnSpc>
            </a:pPr>
            <a:r>
              <a:rPr lang="en-US" dirty="0"/>
              <a:t>The period 19701980- witnessed major development in operating systems. The Unix operating system appeared in 1970 and still under development. DOS11 appeared for personal computers in 1974, Apple DOS in 1978, Windows 1.0 in 1985, Linux in 2003, Windows Vista in 2007, Android in 2008, and Windows 8 in 2012.</a:t>
            </a:r>
          </a:p>
          <a:p>
            <a:pPr>
              <a:lnSpc>
                <a:spcPct val="110000"/>
              </a:lnSpc>
            </a:pPr>
            <a:r>
              <a:rPr lang="en-US" dirty="0"/>
              <a:t>As for databases dating back to 1963, IBM developed a system for dealing with databases for NASA. In 1970, the so-called Relational Data Model (RDBMS) emerged and was used in bank customer data. Then SQL, the standard language for querying, appeared in the relational data model by IBM. Then a group of companies specialized in databases such as Oracle and Informix appeared. Then Microsoft appeared through Access, which </a:t>
            </a:r>
            <a:r>
              <a:rPr lang="en-US" dirty="0" err="1"/>
              <a:t>reliedthe</a:t>
            </a:r>
            <a:r>
              <a:rPr lang="en-US" dirty="0"/>
              <a:t> SQL database management system and became one of the most famous database systems.</a:t>
            </a:r>
          </a:p>
          <a:p>
            <a:pPr>
              <a:lnSpc>
                <a:spcPct val="110000"/>
              </a:lnSpc>
            </a:pPr>
            <a:r>
              <a:rPr lang="en-US" dirty="0"/>
              <a:t>For word processors, the beginning was in 1976 </a:t>
            </a:r>
            <a:r>
              <a:rPr lang="en-US" dirty="0" err="1"/>
              <a:t>bythe</a:t>
            </a:r>
            <a:r>
              <a:rPr lang="en-US" dirty="0"/>
              <a:t> electric pencil word processor from </a:t>
            </a:r>
            <a:r>
              <a:rPr lang="en-US" dirty="0" err="1"/>
              <a:t>IBM,followed</a:t>
            </a:r>
            <a:r>
              <a:rPr lang="en-US" dirty="0"/>
              <a:t> </a:t>
            </a:r>
            <a:r>
              <a:rPr lang="en-US" dirty="0" err="1"/>
              <a:t>bythe</a:t>
            </a:r>
            <a:r>
              <a:rPr lang="en-US" dirty="0"/>
              <a:t> program of the writer from Apple Writer in 1978. In 1979, the most famous word processing </a:t>
            </a:r>
            <a:r>
              <a:rPr lang="en-US" dirty="0" err="1"/>
              <a:t>programWordstaremerged</a:t>
            </a:r>
            <a:r>
              <a:rPr lang="en-US" dirty="0"/>
              <a:t> and became very popular. The Microsoft Office appeared in 1990.</a:t>
            </a:r>
          </a:p>
        </p:txBody>
      </p:sp>
    </p:spTree>
    <p:extLst>
      <p:ext uri="{BB962C8B-B14F-4D97-AF65-F5344CB8AC3E}">
        <p14:creationId xmlns:p14="http://schemas.microsoft.com/office/powerpoint/2010/main" val="2294262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1808F08-C880-4B41-A29E-6D3643BC3AA1}"/>
              </a:ext>
            </a:extLst>
          </p:cNvPr>
          <p:cNvPicPr>
            <a:picLocks noGrp="1" noChangeAspect="1"/>
          </p:cNvPicPr>
          <p:nvPr>
            <p:ph idx="1"/>
          </p:nvPr>
        </p:nvPicPr>
        <p:blipFill rotWithShape="1">
          <a:blip r:embed="rId2"/>
          <a:srcRect l="31219" t="30145" r="33467" b="22421"/>
          <a:stretch/>
        </p:blipFill>
        <p:spPr>
          <a:xfrm>
            <a:off x="2165620" y="148169"/>
            <a:ext cx="8301855" cy="6272510"/>
          </a:xfrm>
        </p:spPr>
      </p:pic>
    </p:spTree>
    <p:extLst>
      <p:ext uri="{BB962C8B-B14F-4D97-AF65-F5344CB8AC3E}">
        <p14:creationId xmlns:p14="http://schemas.microsoft.com/office/powerpoint/2010/main" val="2836548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FE25C2F-DE32-4580-8791-228B8DA253FD}"/>
              </a:ext>
            </a:extLst>
          </p:cNvPr>
          <p:cNvSpPr>
            <a:spLocks noGrp="1"/>
          </p:cNvSpPr>
          <p:nvPr>
            <p:ph type="title"/>
          </p:nvPr>
        </p:nvSpPr>
        <p:spPr>
          <a:xfrm>
            <a:off x="71021" y="115410"/>
            <a:ext cx="3894341" cy="5709193"/>
          </a:xfrm>
        </p:spPr>
        <p:txBody>
          <a:bodyPr>
            <a:normAutofit/>
          </a:bodyPr>
          <a:lstStyle/>
          <a:p>
            <a:r>
              <a:rPr lang="en-US" dirty="0">
                <a:solidFill>
                  <a:schemeClr val="bg1"/>
                </a:solidFill>
              </a:rPr>
              <a:t>General purpose application software</a:t>
            </a:r>
          </a:p>
        </p:txBody>
      </p:sp>
      <p:sp>
        <p:nvSpPr>
          <p:cNvPr id="5" name="Content Placeholder 4">
            <a:extLst>
              <a:ext uri="{FF2B5EF4-FFF2-40B4-BE49-F238E27FC236}">
                <a16:creationId xmlns:a16="http://schemas.microsoft.com/office/drawing/2014/main" id="{F7DC92C0-6D24-4D21-A33C-5A3C893181BF}"/>
              </a:ext>
            </a:extLst>
          </p:cNvPr>
          <p:cNvSpPr>
            <a:spLocks noGrp="1"/>
          </p:cNvSpPr>
          <p:nvPr>
            <p:ph idx="1"/>
          </p:nvPr>
        </p:nvSpPr>
        <p:spPr>
          <a:xfrm>
            <a:off x="4163628" y="115410"/>
            <a:ext cx="7830104" cy="6649373"/>
          </a:xfrm>
        </p:spPr>
        <p:txBody>
          <a:bodyPr anchor="t">
            <a:normAutofit/>
          </a:bodyPr>
          <a:lstStyle/>
          <a:p>
            <a:r>
              <a:rPr lang="en-US" b="1" dirty="0">
                <a:solidFill>
                  <a:srgbClr val="C00000"/>
                </a:solidFill>
              </a:rPr>
              <a:t>General-purpose application software has many advantages:</a:t>
            </a:r>
          </a:p>
          <a:p>
            <a:r>
              <a:rPr lang="en-US" dirty="0"/>
              <a:t>Ease of use because it contains more than one mean </a:t>
            </a:r>
            <a:r>
              <a:rPr lang="en-US" dirty="0" err="1"/>
              <a:t>ofhelp</a:t>
            </a:r>
            <a:r>
              <a:rPr lang="en-US" dirty="0"/>
              <a:t> (graphical user interface, Help service, communication and technical support via e-mail, and others). </a:t>
            </a:r>
          </a:p>
          <a:p>
            <a:r>
              <a:rPr lang="en-US" dirty="0"/>
              <a:t>Somewhat cheap compared to special-purpose applications. • Many programs are available to perform the same purpose (such as the application of electronic tables processing, there are Excel and Lotus 123 ...). </a:t>
            </a:r>
          </a:p>
          <a:p>
            <a:pPr marL="0" indent="0">
              <a:buNone/>
            </a:pPr>
            <a:r>
              <a:rPr lang="en-US" dirty="0"/>
              <a:t> Increased reliability because these apps have already been tested and used. </a:t>
            </a:r>
          </a:p>
          <a:p>
            <a:pPr marL="0" indent="0">
              <a:buNone/>
            </a:pPr>
            <a:r>
              <a:rPr lang="en-US" b="1" dirty="0">
                <a:solidFill>
                  <a:srgbClr val="C00000"/>
                </a:solidFill>
              </a:rPr>
              <a:t>The general purpose application software has some disadvantages:</a:t>
            </a:r>
          </a:p>
          <a:p>
            <a:pPr marL="0" indent="0">
              <a:buNone/>
            </a:pPr>
            <a:r>
              <a:rPr lang="en-US" dirty="0"/>
              <a:t>• It may need a lot of storage space. </a:t>
            </a:r>
          </a:p>
          <a:p>
            <a:pPr marL="0" indent="0">
              <a:buNone/>
            </a:pPr>
            <a:r>
              <a:rPr lang="en-US" dirty="0"/>
              <a:t>• The user's needs may</a:t>
            </a:r>
          </a:p>
        </p:txBody>
      </p:sp>
    </p:spTree>
    <p:extLst>
      <p:ext uri="{BB962C8B-B14F-4D97-AF65-F5344CB8AC3E}">
        <p14:creationId xmlns:p14="http://schemas.microsoft.com/office/powerpoint/2010/main" val="343902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FE25C2F-DE32-4580-8791-228B8DA253FD}"/>
              </a:ext>
            </a:extLst>
          </p:cNvPr>
          <p:cNvSpPr>
            <a:spLocks noGrp="1"/>
          </p:cNvSpPr>
          <p:nvPr>
            <p:ph type="title"/>
          </p:nvPr>
        </p:nvSpPr>
        <p:spPr>
          <a:xfrm>
            <a:off x="71021" y="115410"/>
            <a:ext cx="3894341" cy="5709193"/>
          </a:xfrm>
        </p:spPr>
        <p:txBody>
          <a:bodyPr>
            <a:normAutofit/>
          </a:bodyPr>
          <a:lstStyle/>
          <a:p>
            <a:r>
              <a:rPr lang="en-US" dirty="0">
                <a:solidFill>
                  <a:schemeClr val="bg1"/>
                </a:solidFill>
              </a:rPr>
              <a:t>Special purpose application software</a:t>
            </a:r>
          </a:p>
        </p:txBody>
      </p:sp>
      <p:sp>
        <p:nvSpPr>
          <p:cNvPr id="5" name="Content Placeholder 4">
            <a:extLst>
              <a:ext uri="{FF2B5EF4-FFF2-40B4-BE49-F238E27FC236}">
                <a16:creationId xmlns:a16="http://schemas.microsoft.com/office/drawing/2014/main" id="{F7DC92C0-6D24-4D21-A33C-5A3C893181BF}"/>
              </a:ext>
            </a:extLst>
          </p:cNvPr>
          <p:cNvSpPr>
            <a:spLocks noGrp="1"/>
          </p:cNvSpPr>
          <p:nvPr>
            <p:ph idx="1"/>
          </p:nvPr>
        </p:nvSpPr>
        <p:spPr>
          <a:xfrm>
            <a:off x="4163628" y="115410"/>
            <a:ext cx="7830104" cy="6649373"/>
          </a:xfrm>
        </p:spPr>
        <p:txBody>
          <a:bodyPr anchor="t">
            <a:normAutofit lnSpcReduction="10000"/>
          </a:bodyPr>
          <a:lstStyle/>
          <a:p>
            <a:r>
              <a:rPr lang="en-US" dirty="0"/>
              <a:t>This type of application software is designed and built to carry out specific tasks and is used only for the purpose for which it was designed. They are programs designed according to the request and needs of the user. Examples are library management software, pharmacy management, accounts, and inventory or corporate personnel management, payroll, flight reservations and ticket management, and many more. </a:t>
            </a:r>
          </a:p>
          <a:p>
            <a:r>
              <a:rPr lang="en-US" dirty="0">
                <a:solidFill>
                  <a:srgbClr val="C00000"/>
                </a:solidFill>
              </a:rPr>
              <a:t>Characteristics of application software for special purposes:</a:t>
            </a:r>
          </a:p>
          <a:p>
            <a:r>
              <a:rPr lang="en-US" b="1" dirty="0">
                <a:solidFill>
                  <a:srgbClr val="C00000"/>
                </a:solidFill>
              </a:rPr>
              <a:t> </a:t>
            </a:r>
            <a:r>
              <a:rPr lang="en-US" dirty="0"/>
              <a:t> Ease of use because it is custom-made. </a:t>
            </a:r>
          </a:p>
          <a:p>
            <a:r>
              <a:rPr lang="en-US" dirty="0"/>
              <a:t> Small in size because it carries out specific and special tasks. </a:t>
            </a:r>
          </a:p>
          <a:p>
            <a:r>
              <a:rPr lang="en-US" dirty="0"/>
              <a:t> Executes required operations and tasks with high speed and accuracy. </a:t>
            </a:r>
            <a:r>
              <a:rPr lang="en-US" dirty="0">
                <a:solidFill>
                  <a:srgbClr val="C00000"/>
                </a:solidFill>
              </a:rPr>
              <a:t>The special-purposes application software also has some disadvantages:</a:t>
            </a:r>
          </a:p>
          <a:p>
            <a:r>
              <a:rPr lang="en-US" dirty="0"/>
              <a:t>It is very expensive because it is specially designed for a specific purpose (according to the user's request).</a:t>
            </a:r>
          </a:p>
          <a:p>
            <a:r>
              <a:rPr lang="en-US" dirty="0"/>
              <a:t> It must be tested in practice first before use. </a:t>
            </a:r>
          </a:p>
          <a:p>
            <a:r>
              <a:rPr lang="en-US" dirty="0"/>
              <a:t> It may take time to design and implement it.</a:t>
            </a:r>
          </a:p>
        </p:txBody>
      </p:sp>
    </p:spTree>
    <p:extLst>
      <p:ext uri="{BB962C8B-B14F-4D97-AF65-F5344CB8AC3E}">
        <p14:creationId xmlns:p14="http://schemas.microsoft.com/office/powerpoint/2010/main" val="1477562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E25C2F-DE32-4580-8791-228B8DA253FD}"/>
              </a:ext>
            </a:extLst>
          </p:cNvPr>
          <p:cNvSpPr>
            <a:spLocks noGrp="1"/>
          </p:cNvSpPr>
          <p:nvPr>
            <p:ph type="title"/>
          </p:nvPr>
        </p:nvSpPr>
        <p:spPr>
          <a:xfrm>
            <a:off x="4252405" y="2904382"/>
            <a:ext cx="4020804" cy="1049235"/>
          </a:xfrm>
        </p:spPr>
        <p:txBody>
          <a:bodyPr>
            <a:normAutofit/>
          </a:bodyPr>
          <a:lstStyle/>
          <a:p>
            <a:r>
              <a:rPr lang="en-US" dirty="0">
                <a:solidFill>
                  <a:srgbClr val="C00000"/>
                </a:solidFill>
              </a:rPr>
              <a:t>End of chapter 3</a:t>
            </a:r>
          </a:p>
        </p:txBody>
      </p:sp>
    </p:spTree>
    <p:extLst>
      <p:ext uri="{BB962C8B-B14F-4D97-AF65-F5344CB8AC3E}">
        <p14:creationId xmlns:p14="http://schemas.microsoft.com/office/powerpoint/2010/main" val="232368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17A4E94-C25B-4A3A-87CF-0B78EB29CCBD}"/>
              </a:ext>
            </a:extLst>
          </p:cNvPr>
          <p:cNvSpPr>
            <a:spLocks noGrp="1"/>
          </p:cNvSpPr>
          <p:nvPr>
            <p:ph type="title"/>
          </p:nvPr>
        </p:nvSpPr>
        <p:spPr>
          <a:xfrm>
            <a:off x="131380" y="110359"/>
            <a:ext cx="3799369" cy="6432331"/>
          </a:xfrm>
        </p:spPr>
        <p:txBody>
          <a:bodyPr>
            <a:normAutofit/>
          </a:bodyPr>
          <a:lstStyle/>
          <a:p>
            <a:r>
              <a:rPr lang="en-US" dirty="0">
                <a:solidFill>
                  <a:srgbClr val="FFFFFF"/>
                </a:solidFill>
              </a:rPr>
              <a:t>What is software</a:t>
            </a: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r>
              <a:rPr lang="en-US" sz="2800" cap="none" dirty="0">
                <a:solidFill>
                  <a:srgbClr val="FFFFFF"/>
                </a:solidFill>
              </a:rPr>
              <a:t>The</a:t>
            </a:r>
            <a:r>
              <a:rPr lang="en-US" sz="2800" cap="none" dirty="0"/>
              <a:t> software represents the link between the human and the computer. there are now millions of software.so, due to its importance in our daily life and its rapid spread.</a:t>
            </a:r>
            <a:endParaRPr lang="en-US" sz="2700" dirty="0">
              <a:solidFill>
                <a:srgbClr val="FFFFFF"/>
              </a:solidFill>
            </a:endParaRPr>
          </a:p>
        </p:txBody>
      </p:sp>
      <p:sp>
        <p:nvSpPr>
          <p:cNvPr id="4" name="Content Placeholder 3">
            <a:extLst>
              <a:ext uri="{FF2B5EF4-FFF2-40B4-BE49-F238E27FC236}">
                <a16:creationId xmlns:a16="http://schemas.microsoft.com/office/drawing/2014/main" id="{1C605F92-45D2-413C-971B-27326703BB3E}"/>
              </a:ext>
            </a:extLst>
          </p:cNvPr>
          <p:cNvSpPr>
            <a:spLocks noGrp="1"/>
          </p:cNvSpPr>
          <p:nvPr>
            <p:ph idx="1"/>
          </p:nvPr>
        </p:nvSpPr>
        <p:spPr>
          <a:xfrm>
            <a:off x="4062127" y="0"/>
            <a:ext cx="7998493" cy="6716109"/>
          </a:xfrm>
        </p:spPr>
        <p:txBody>
          <a:bodyPr anchor="t">
            <a:normAutofit/>
          </a:bodyPr>
          <a:lstStyle/>
          <a:p>
            <a:r>
              <a:rPr lang="en-US" sz="2400" dirty="0"/>
              <a:t>It is a set of commands and instructions written in one of the special computer languages (programming languages), which directs the computer to implement a set of steps to solve a specific problem or implement a specific task. </a:t>
            </a:r>
          </a:p>
          <a:p>
            <a:r>
              <a:rPr lang="en-US" sz="2400" dirty="0"/>
              <a:t>The hardware does not work without the software. The software directs the CPU to receive data from the different input units, perform the required operations on them, and output the results and information to the different output units, as shown in Figure (3 -1).</a:t>
            </a:r>
          </a:p>
        </p:txBody>
      </p:sp>
      <p:pic>
        <p:nvPicPr>
          <p:cNvPr id="6" name="Picture 5">
            <a:extLst>
              <a:ext uri="{FF2B5EF4-FFF2-40B4-BE49-F238E27FC236}">
                <a16:creationId xmlns:a16="http://schemas.microsoft.com/office/drawing/2014/main" id="{D0D19F53-FE42-4CE1-B82D-F59AB6D7A3E7}"/>
              </a:ext>
            </a:extLst>
          </p:cNvPr>
          <p:cNvPicPr>
            <a:picLocks noChangeAspect="1"/>
          </p:cNvPicPr>
          <p:nvPr/>
        </p:nvPicPr>
        <p:blipFill rotWithShape="1">
          <a:blip r:embed="rId2"/>
          <a:srcRect l="30130" t="50000" r="33367" b="34023"/>
          <a:stretch/>
        </p:blipFill>
        <p:spPr>
          <a:xfrm>
            <a:off x="4138306" y="4650829"/>
            <a:ext cx="7684466" cy="1891862"/>
          </a:xfrm>
          <a:prstGeom prst="rect">
            <a:avLst/>
          </a:prstGeom>
        </p:spPr>
      </p:pic>
    </p:spTree>
    <p:extLst>
      <p:ext uri="{BB962C8B-B14F-4D97-AF65-F5344CB8AC3E}">
        <p14:creationId xmlns:p14="http://schemas.microsoft.com/office/powerpoint/2010/main" val="60229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0EE6A-A025-4C10-9BA1-B0C47A979F84}"/>
              </a:ext>
            </a:extLst>
          </p:cNvPr>
          <p:cNvSpPr>
            <a:spLocks noGrp="1"/>
          </p:cNvSpPr>
          <p:nvPr>
            <p:ph type="title"/>
          </p:nvPr>
        </p:nvSpPr>
        <p:spPr>
          <a:xfrm>
            <a:off x="173421" y="346841"/>
            <a:ext cx="3720662" cy="6337738"/>
          </a:xfrm>
        </p:spPr>
        <p:txBody>
          <a:bodyPr>
            <a:normAutofit/>
          </a:bodyPr>
          <a:lstStyle/>
          <a:p>
            <a:r>
              <a:rPr lang="en-US" dirty="0">
                <a:solidFill>
                  <a:schemeClr val="bg1"/>
                </a:solidFill>
              </a:rPr>
              <a:t>Types of software</a:t>
            </a:r>
            <a:br>
              <a:rPr lang="en-US" dirty="0">
                <a:solidFill>
                  <a:schemeClr val="bg1"/>
                </a:solidFill>
              </a:rPr>
            </a:br>
            <a:br>
              <a:rPr lang="en-US" dirty="0">
                <a:solidFill>
                  <a:schemeClr val="bg1"/>
                </a:solidFill>
              </a:rPr>
            </a:br>
            <a:br>
              <a:rPr lang="en-US" dirty="0"/>
            </a:br>
            <a:br>
              <a:rPr lang="en-US" dirty="0"/>
            </a:br>
            <a:r>
              <a:rPr lang="en-US" dirty="0"/>
              <a:t> </a:t>
            </a:r>
            <a:r>
              <a:rPr lang="en-US" cap="none" dirty="0"/>
              <a:t>The software can be classified as ownership, license, or use.</a:t>
            </a:r>
            <a:endParaRPr lang="en-US" dirty="0">
              <a:solidFill>
                <a:srgbClr val="FFFFFF"/>
              </a:solidFill>
            </a:endParaRPr>
          </a:p>
        </p:txBody>
      </p:sp>
      <p:sp>
        <p:nvSpPr>
          <p:cNvPr id="3" name="Content Placeholder 2">
            <a:extLst>
              <a:ext uri="{FF2B5EF4-FFF2-40B4-BE49-F238E27FC236}">
                <a16:creationId xmlns:a16="http://schemas.microsoft.com/office/drawing/2014/main" id="{EF3BB2C2-F966-4E35-89E5-554CD82E85CD}"/>
              </a:ext>
            </a:extLst>
          </p:cNvPr>
          <p:cNvSpPr>
            <a:spLocks noGrp="1"/>
          </p:cNvSpPr>
          <p:nvPr>
            <p:ph idx="1"/>
          </p:nvPr>
        </p:nvSpPr>
        <p:spPr>
          <a:xfrm>
            <a:off x="4062127" y="126125"/>
            <a:ext cx="8129569" cy="6558454"/>
          </a:xfrm>
        </p:spPr>
        <p:txBody>
          <a:bodyPr anchor="t">
            <a:normAutofit/>
          </a:bodyPr>
          <a:lstStyle/>
          <a:p>
            <a:r>
              <a:rPr lang="en-US" dirty="0"/>
              <a:t>1- </a:t>
            </a:r>
            <a:r>
              <a:rPr lang="en-US" b="1" dirty="0"/>
              <a:t>Types of software in terms of ownership and licensing</a:t>
            </a:r>
          </a:p>
          <a:p>
            <a:endParaRPr lang="en-US" dirty="0"/>
          </a:p>
        </p:txBody>
      </p:sp>
      <p:pic>
        <p:nvPicPr>
          <p:cNvPr id="5" name="Picture 4">
            <a:extLst>
              <a:ext uri="{FF2B5EF4-FFF2-40B4-BE49-F238E27FC236}">
                <a16:creationId xmlns:a16="http://schemas.microsoft.com/office/drawing/2014/main" id="{61A1A33F-259D-4AAE-A3B2-ABAEBDC92BF8}"/>
              </a:ext>
            </a:extLst>
          </p:cNvPr>
          <p:cNvPicPr>
            <a:picLocks noChangeAspect="1"/>
          </p:cNvPicPr>
          <p:nvPr/>
        </p:nvPicPr>
        <p:blipFill rotWithShape="1">
          <a:blip r:embed="rId2"/>
          <a:srcRect l="30123" t="39599" r="34080" b="15723"/>
          <a:stretch/>
        </p:blipFill>
        <p:spPr>
          <a:xfrm>
            <a:off x="4093355" y="693683"/>
            <a:ext cx="7994584" cy="5990896"/>
          </a:xfrm>
          <a:prstGeom prst="rect">
            <a:avLst/>
          </a:prstGeom>
        </p:spPr>
      </p:pic>
    </p:spTree>
    <p:extLst>
      <p:ext uri="{BB962C8B-B14F-4D97-AF65-F5344CB8AC3E}">
        <p14:creationId xmlns:p14="http://schemas.microsoft.com/office/powerpoint/2010/main" val="168618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61DC0-CED8-4563-9C71-19A36D949B95}"/>
              </a:ext>
            </a:extLst>
          </p:cNvPr>
          <p:cNvSpPr>
            <a:spLocks noGrp="1"/>
          </p:cNvSpPr>
          <p:nvPr>
            <p:ph type="title"/>
          </p:nvPr>
        </p:nvSpPr>
        <p:spPr>
          <a:xfrm>
            <a:off x="1" y="0"/>
            <a:ext cx="4062126" cy="6747641"/>
          </a:xfrm>
        </p:spPr>
        <p:txBody>
          <a:bodyPr>
            <a:normAutofit/>
          </a:bodyPr>
          <a:lstStyle/>
          <a:p>
            <a:r>
              <a:rPr lang="en-US" dirty="0">
                <a:solidFill>
                  <a:schemeClr val="bg1"/>
                </a:solidFill>
              </a:rPr>
              <a:t>Types of software</a:t>
            </a:r>
            <a:br>
              <a:rPr lang="en-US" dirty="0">
                <a:solidFill>
                  <a:schemeClr val="bg1"/>
                </a:solidFill>
              </a:rPr>
            </a:br>
            <a:br>
              <a:rPr lang="en-US" dirty="0">
                <a:solidFill>
                  <a:schemeClr val="bg1"/>
                </a:solidFill>
              </a:rPr>
            </a:br>
            <a:br>
              <a:rPr lang="en-US" dirty="0"/>
            </a:br>
            <a:br>
              <a:rPr lang="en-US" dirty="0"/>
            </a:br>
            <a:r>
              <a:rPr lang="en-US" dirty="0"/>
              <a:t> </a:t>
            </a:r>
            <a:r>
              <a:rPr lang="en-US" cap="none" dirty="0"/>
              <a:t>The software can be classified as ownership, license, or use.</a:t>
            </a:r>
            <a:endParaRPr lang="en-US" dirty="0">
              <a:solidFill>
                <a:srgbClr val="FFFFFF"/>
              </a:solidFill>
            </a:endParaRPr>
          </a:p>
        </p:txBody>
      </p:sp>
      <p:sp>
        <p:nvSpPr>
          <p:cNvPr id="3" name="Content Placeholder 2">
            <a:extLst>
              <a:ext uri="{FF2B5EF4-FFF2-40B4-BE49-F238E27FC236}">
                <a16:creationId xmlns:a16="http://schemas.microsoft.com/office/drawing/2014/main" id="{7E130B06-8537-42E9-A09D-91CBCE4AFA42}"/>
              </a:ext>
            </a:extLst>
          </p:cNvPr>
          <p:cNvSpPr>
            <a:spLocks noGrp="1"/>
          </p:cNvSpPr>
          <p:nvPr>
            <p:ph idx="1"/>
          </p:nvPr>
        </p:nvSpPr>
        <p:spPr>
          <a:xfrm>
            <a:off x="4062127" y="1"/>
            <a:ext cx="7982727" cy="6747640"/>
          </a:xfrm>
        </p:spPr>
        <p:txBody>
          <a:bodyPr anchor="t">
            <a:normAutofit/>
          </a:bodyPr>
          <a:lstStyle/>
          <a:p>
            <a:r>
              <a:rPr lang="en-US" b="1" dirty="0"/>
              <a:t>2-Types of software in terms of use</a:t>
            </a:r>
          </a:p>
        </p:txBody>
      </p:sp>
      <p:pic>
        <p:nvPicPr>
          <p:cNvPr id="5" name="Picture 4">
            <a:extLst>
              <a:ext uri="{FF2B5EF4-FFF2-40B4-BE49-F238E27FC236}">
                <a16:creationId xmlns:a16="http://schemas.microsoft.com/office/drawing/2014/main" id="{D1FD70F9-7151-4304-A9AA-CDF88D12C7C2}"/>
              </a:ext>
            </a:extLst>
          </p:cNvPr>
          <p:cNvPicPr>
            <a:picLocks noChangeAspect="1"/>
          </p:cNvPicPr>
          <p:nvPr/>
        </p:nvPicPr>
        <p:blipFill rotWithShape="1">
          <a:blip r:embed="rId2"/>
          <a:srcRect l="32111" t="47356" r="41315" b="18391"/>
          <a:stretch/>
        </p:blipFill>
        <p:spPr>
          <a:xfrm>
            <a:off x="4411328" y="772507"/>
            <a:ext cx="7633526" cy="5534531"/>
          </a:xfrm>
          <a:prstGeom prst="rect">
            <a:avLst/>
          </a:prstGeom>
        </p:spPr>
      </p:pic>
    </p:spTree>
    <p:extLst>
      <p:ext uri="{BB962C8B-B14F-4D97-AF65-F5344CB8AC3E}">
        <p14:creationId xmlns:p14="http://schemas.microsoft.com/office/powerpoint/2010/main" val="405906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7EA40-B5DE-4755-AB01-27B6BA6200BF}"/>
              </a:ext>
            </a:extLst>
          </p:cNvPr>
          <p:cNvSpPr>
            <a:spLocks noGrp="1"/>
          </p:cNvSpPr>
          <p:nvPr>
            <p:ph type="title"/>
          </p:nvPr>
        </p:nvSpPr>
        <p:spPr>
          <a:xfrm>
            <a:off x="115615" y="204954"/>
            <a:ext cx="3461882" cy="5619650"/>
          </a:xfrm>
        </p:spPr>
        <p:txBody>
          <a:bodyPr>
            <a:normAutofit/>
          </a:bodyPr>
          <a:lstStyle/>
          <a:p>
            <a:r>
              <a:rPr lang="en-US" dirty="0">
                <a:solidFill>
                  <a:schemeClr val="bg1"/>
                </a:solidFill>
              </a:rPr>
              <a:t>Distinguishing between types of systems </a:t>
            </a:r>
            <a:r>
              <a:rPr lang="en-US" dirty="0" err="1">
                <a:solidFill>
                  <a:schemeClr val="bg1"/>
                </a:solidFill>
              </a:rPr>
              <a:t>softwares</a:t>
            </a:r>
            <a:r>
              <a:rPr lang="en-US" dirty="0">
                <a:solidFill>
                  <a:schemeClr val="bg1"/>
                </a:solidFill>
              </a:rPr>
              <a:t> </a:t>
            </a:r>
          </a:p>
        </p:txBody>
      </p:sp>
      <p:sp>
        <p:nvSpPr>
          <p:cNvPr id="3" name="Content Placeholder 2">
            <a:extLst>
              <a:ext uri="{FF2B5EF4-FFF2-40B4-BE49-F238E27FC236}">
                <a16:creationId xmlns:a16="http://schemas.microsoft.com/office/drawing/2014/main" id="{4D6E49F6-0553-4E16-998B-D95F909F5CDC}"/>
              </a:ext>
            </a:extLst>
          </p:cNvPr>
          <p:cNvSpPr>
            <a:spLocks noGrp="1"/>
          </p:cNvSpPr>
          <p:nvPr>
            <p:ph idx="1"/>
          </p:nvPr>
        </p:nvSpPr>
        <p:spPr>
          <a:xfrm>
            <a:off x="4062127" y="204953"/>
            <a:ext cx="8014259" cy="6653048"/>
          </a:xfrm>
        </p:spPr>
        <p:txBody>
          <a:bodyPr anchor="t">
            <a:normAutofit/>
          </a:bodyPr>
          <a:lstStyle/>
          <a:p>
            <a:r>
              <a:rPr lang="en-US" sz="2600" dirty="0">
                <a:solidFill>
                  <a:srgbClr val="C00000"/>
                </a:solidFill>
              </a:rPr>
              <a:t>Systems software Systems software definition</a:t>
            </a:r>
          </a:p>
          <a:p>
            <a:r>
              <a:rPr lang="en-US" sz="2400" dirty="0"/>
              <a:t>It is a set of software that controls the operation and management of computers, peripherals and other programs efficiently and easily, and takes advantage of all components to implement the needs of the user. It is developed by computer manufacturers or other international companies. </a:t>
            </a:r>
          </a:p>
          <a:p>
            <a:endParaRPr lang="en-US" dirty="0"/>
          </a:p>
          <a:p>
            <a:r>
              <a:rPr lang="en-US" sz="2600" b="1" dirty="0">
                <a:solidFill>
                  <a:srgbClr val="C00000"/>
                </a:solidFill>
              </a:rPr>
              <a:t>Systems software can be divided into two types:-</a:t>
            </a:r>
          </a:p>
          <a:p>
            <a:r>
              <a:rPr lang="en-US" sz="2400" dirty="0"/>
              <a:t>Operating System Software </a:t>
            </a:r>
          </a:p>
          <a:p>
            <a:r>
              <a:rPr lang="en-US" sz="2400" dirty="0"/>
              <a:t>Utility Software</a:t>
            </a:r>
          </a:p>
        </p:txBody>
      </p:sp>
    </p:spTree>
    <p:extLst>
      <p:ext uri="{BB962C8B-B14F-4D97-AF65-F5344CB8AC3E}">
        <p14:creationId xmlns:p14="http://schemas.microsoft.com/office/powerpoint/2010/main" val="228401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3F71E-0C9C-4338-8DA9-F84C882B7E7D}"/>
              </a:ext>
            </a:extLst>
          </p:cNvPr>
          <p:cNvSpPr>
            <a:spLocks noGrp="1"/>
          </p:cNvSpPr>
          <p:nvPr>
            <p:ph type="title"/>
          </p:nvPr>
        </p:nvSpPr>
        <p:spPr>
          <a:xfrm>
            <a:off x="147147" y="189186"/>
            <a:ext cx="3430350" cy="5635417"/>
          </a:xfrm>
        </p:spPr>
        <p:txBody>
          <a:bodyPr>
            <a:normAutofit/>
          </a:bodyPr>
          <a:lstStyle/>
          <a:p>
            <a:r>
              <a:rPr lang="en-US" sz="3200" dirty="0">
                <a:solidFill>
                  <a:schemeClr val="bg1"/>
                </a:solidFill>
              </a:rPr>
              <a:t>Operating systems</a:t>
            </a:r>
            <a:endParaRPr lang="en-US" dirty="0">
              <a:solidFill>
                <a:schemeClr val="bg1"/>
              </a:solidFill>
            </a:endParaRPr>
          </a:p>
        </p:txBody>
      </p:sp>
      <p:sp>
        <p:nvSpPr>
          <p:cNvPr id="3" name="Content Placeholder 2">
            <a:extLst>
              <a:ext uri="{FF2B5EF4-FFF2-40B4-BE49-F238E27FC236}">
                <a16:creationId xmlns:a16="http://schemas.microsoft.com/office/drawing/2014/main" id="{A53757C6-CAA3-4C00-A657-60393EAC94DC}"/>
              </a:ext>
            </a:extLst>
          </p:cNvPr>
          <p:cNvSpPr>
            <a:spLocks noGrp="1"/>
          </p:cNvSpPr>
          <p:nvPr>
            <p:ph idx="1"/>
          </p:nvPr>
        </p:nvSpPr>
        <p:spPr>
          <a:xfrm>
            <a:off x="4062127" y="189186"/>
            <a:ext cx="7982727" cy="6668813"/>
          </a:xfrm>
        </p:spPr>
        <p:txBody>
          <a:bodyPr anchor="t">
            <a:normAutofit/>
          </a:bodyPr>
          <a:lstStyle/>
          <a:p>
            <a:pPr>
              <a:lnSpc>
                <a:spcPct val="110000"/>
              </a:lnSpc>
            </a:pPr>
            <a:r>
              <a:rPr lang="en-US" sz="2200" dirty="0"/>
              <a:t>One of the most important basic software that a computer needs in order to operate is the Operating System (OS). </a:t>
            </a:r>
          </a:p>
          <a:p>
            <a:pPr>
              <a:lnSpc>
                <a:spcPct val="110000"/>
              </a:lnSpc>
            </a:pPr>
            <a:r>
              <a:rPr lang="en-US" sz="2200" dirty="0"/>
              <a:t>Operating system definition: A set of programs responsible for operating and managing all computers and physical components of the computer, as well as providing an interface (communication) between the user and these components. The operating system can be considered the general manager of the computer. It receives data and commands from the user or from other software and then stores them temporarily and sends them to the processor for processing and implementation, and then takes the results from the processor and sends them to storage units or to different output units. Without the operating system, the computer stops working completely. Figure (3- 3) shows the relationship among the operating system, computer, user software, and components.</a:t>
            </a:r>
          </a:p>
        </p:txBody>
      </p:sp>
    </p:spTree>
    <p:extLst>
      <p:ext uri="{BB962C8B-B14F-4D97-AF65-F5344CB8AC3E}">
        <p14:creationId xmlns:p14="http://schemas.microsoft.com/office/powerpoint/2010/main" val="30479217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8</TotalTime>
  <Words>4914</Words>
  <Application>Microsoft Office PowerPoint</Application>
  <PresentationFormat>Widescreen</PresentationFormat>
  <Paragraphs>203</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Gill Sans MT</vt:lpstr>
      <vt:lpstr>Gallery</vt:lpstr>
      <vt:lpstr>Computer SOFTWARE</vt:lpstr>
      <vt:lpstr>PowerPoint Presentation</vt:lpstr>
      <vt:lpstr>Introduction to software</vt:lpstr>
      <vt:lpstr>Introduction to software</vt:lpstr>
      <vt:lpstr>What is software      The software represents the link between the human and the computer. there are now millions of software.so, due to its importance in our daily life and its rapid spread.</vt:lpstr>
      <vt:lpstr>Types of software     The software can be classified as ownership, license, or use.</vt:lpstr>
      <vt:lpstr>Types of software     The software can be classified as ownership, license, or use.</vt:lpstr>
      <vt:lpstr>Distinguishing between types of systems softwares </vt:lpstr>
      <vt:lpstr>Operating systems</vt:lpstr>
      <vt:lpstr>PowerPoint Presentation</vt:lpstr>
      <vt:lpstr>First:  the basic functions of the Operating System</vt:lpstr>
      <vt:lpstr>First:  the basic functions of the Operating System</vt:lpstr>
      <vt:lpstr>First:  the basic functions of the Operating System</vt:lpstr>
      <vt:lpstr>First:  the basic functions of the Operating System</vt:lpstr>
      <vt:lpstr>Second:  types of Operating Systems</vt:lpstr>
      <vt:lpstr>Second:  types of Operating Systems</vt:lpstr>
      <vt:lpstr>Second:  types of Operating Systems</vt:lpstr>
      <vt:lpstr>Second:  types of Operating Systems</vt:lpstr>
      <vt:lpstr>Second:  types of Operating Systems</vt:lpstr>
      <vt:lpstr>Third:  examples of Operating Systems</vt:lpstr>
      <vt:lpstr>Third:  examples of Operating Systems</vt:lpstr>
      <vt:lpstr>Third:  examples of Operating Systems</vt:lpstr>
      <vt:lpstr>Third:  examples of Operating Systems</vt:lpstr>
      <vt:lpstr>Utility Software</vt:lpstr>
      <vt:lpstr>thisutility software.</vt:lpstr>
      <vt:lpstr>thisutility software.</vt:lpstr>
      <vt:lpstr>Programming Language</vt:lpstr>
      <vt:lpstr>Types of Programming Languages Compilation Programs</vt:lpstr>
      <vt:lpstr>Types of Programming Languages Compilation Programs</vt:lpstr>
      <vt:lpstr>Types of Programming Languages Compilation Programs</vt:lpstr>
      <vt:lpstr>Classifications of programming languages</vt:lpstr>
      <vt:lpstr>Classifications of programming languages</vt:lpstr>
      <vt:lpstr>Classifications of programming languages</vt:lpstr>
      <vt:lpstr>Classifications of programming languages</vt:lpstr>
      <vt:lpstr>Classifications of programming languages</vt:lpstr>
      <vt:lpstr>Classifications of programming languages</vt:lpstr>
      <vt:lpstr>Classifications of programming languages</vt:lpstr>
      <vt:lpstr>Application software</vt:lpstr>
      <vt:lpstr>General purpose application software</vt:lpstr>
      <vt:lpstr>PowerPoint Presentation</vt:lpstr>
      <vt:lpstr>General purpose application software</vt:lpstr>
      <vt:lpstr>Special purpose application software</vt:lpstr>
      <vt:lpstr>End of chapter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SOFTWARE</dc:title>
  <dc:creator>samar aldakheel</dc:creator>
  <cp:lastModifiedBy>samar aldakheel</cp:lastModifiedBy>
  <cp:revision>1</cp:revision>
  <dcterms:created xsi:type="dcterms:W3CDTF">2020-09-27T12:06:13Z</dcterms:created>
  <dcterms:modified xsi:type="dcterms:W3CDTF">2020-09-27T12:14:58Z</dcterms:modified>
</cp:coreProperties>
</file>