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257" r:id="rId4"/>
    <p:sldId id="312" r:id="rId5"/>
    <p:sldId id="290" r:id="rId6"/>
    <p:sldId id="294" r:id="rId7"/>
    <p:sldId id="295" r:id="rId8"/>
    <p:sldId id="296" r:id="rId9"/>
    <p:sldId id="306" r:id="rId10"/>
    <p:sldId id="298" r:id="rId11"/>
    <p:sldId id="299" r:id="rId12"/>
    <p:sldId id="297" r:id="rId13"/>
    <p:sldId id="258" r:id="rId14"/>
    <p:sldId id="300" r:id="rId15"/>
    <p:sldId id="301" r:id="rId16"/>
    <p:sldId id="307" r:id="rId17"/>
    <p:sldId id="302" r:id="rId18"/>
    <p:sldId id="309" r:id="rId19"/>
    <p:sldId id="280" r:id="rId20"/>
    <p:sldId id="310" r:id="rId21"/>
    <p:sldId id="311" r:id="rId22"/>
    <p:sldId id="264" r:id="rId23"/>
    <p:sldId id="305" r:id="rId24"/>
    <p:sldId id="303" r:id="rId25"/>
    <p:sldId id="293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BFD3-E7CE-45D0-835A-F424985BE4FE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D0A41-750F-4A5D-9EA3-F3D8E18BF4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712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>
                <a:solidFill>
                  <a:prstClr val="black"/>
                </a:solidFill>
              </a:rPr>
              <a:pPr/>
              <a:t>1</a:t>
            </a:fld>
            <a:endParaRPr lang="ar-B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99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628D1-87E1-4C1A-97B1-A3C0C863680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1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628D1-87E1-4C1A-97B1-A3C0C863680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92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628D1-87E1-4C1A-97B1-A3C0C863680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84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628D1-87E1-4C1A-97B1-A3C0C863680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3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628D1-87E1-4C1A-97B1-A3C0C863680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15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628D1-87E1-4C1A-97B1-A3C0C863680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07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628D1-87E1-4C1A-97B1-A3C0C863680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53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628D1-87E1-4C1A-97B1-A3C0C863680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2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628D1-87E1-4C1A-97B1-A3C0C863680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66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628D1-87E1-4C1A-97B1-A3C0C863680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76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628D1-87E1-4C1A-97B1-A3C0C863680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84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628D1-87E1-4C1A-97B1-A3C0C863680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8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99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2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43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91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92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49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34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09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98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76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27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85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87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66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73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82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6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38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93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16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122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19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8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086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38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6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3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6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6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7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12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79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0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1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1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gif"/><Relationship Id="rId11" Type="http://schemas.openxmlformats.org/officeDocument/2006/relationships/audio" Target="../media/audio10.wav"/><Relationship Id="rId5" Type="http://schemas.openxmlformats.org/officeDocument/2006/relationships/audio" Target="../media/audio1.wav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9.gif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12" Type="http://schemas.microsoft.com/office/2007/relationships/hdphoto" Target="../media/hdphoto1.wdp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audio" Target="../media/audio1.wav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11" Type="http://schemas.openxmlformats.org/officeDocument/2006/relationships/audio" Target="../media/audio10.wav"/><Relationship Id="rId5" Type="http://schemas.openxmlformats.org/officeDocument/2006/relationships/audio" Target="../media/audio1.wav"/><Relationship Id="rId10" Type="http://schemas.microsoft.com/office/2007/relationships/hdphoto" Target="../media/hdphoto1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12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5" Type="http://schemas.openxmlformats.org/officeDocument/2006/relationships/audio" Target="../media/audio10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microsoft.com/office/2007/relationships/hdphoto" Target="../media/hdphoto3.wdp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10.wav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12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10.wav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12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8.xml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12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5" Type="http://schemas.openxmlformats.org/officeDocument/2006/relationships/audio" Target="../media/audio10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microsoft.com/office/2007/relationships/hdphoto" Target="../media/hdphoto3.wdp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5.wdp"/><Relationship Id="rId11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07/relationships/hdphoto" Target="../media/hdphoto5.wdp"/><Relationship Id="rId11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audio" Target="../media/audio10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6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audio" Target="../media/audio10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2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slide" Target="slide25.xml"/><Relationship Id="rId5" Type="http://schemas.openxmlformats.org/officeDocument/2006/relationships/audio" Target="../media/audio1.wav"/><Relationship Id="rId10" Type="http://schemas.microsoft.com/office/2007/relationships/hdphoto" Target="../media/hdphoto1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7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9.gif"/><Relationship Id="rId5" Type="http://schemas.openxmlformats.org/officeDocument/2006/relationships/slide" Target="slide20.xml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0.gif"/><Relationship Id="rId5" Type="http://schemas.openxmlformats.org/officeDocument/2006/relationships/slide" Target="slide20.xml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gif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9.gif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9.gif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9.gif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9.gif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9.gif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A6264CC-1DB3-4462-A239-7760366062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78" y="4354116"/>
            <a:ext cx="2809875" cy="1419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606754" y="66042"/>
            <a:ext cx="7162800" cy="1182210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3186117" y="3159630"/>
            <a:ext cx="54647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66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"مِنْ مُفَكِّرَتِي"</a:t>
            </a:r>
            <a:endParaRPr lang="en-US" sz="6600" b="1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10"/>
          <p:cNvSpPr txBox="1"/>
          <p:nvPr/>
        </p:nvSpPr>
        <p:spPr>
          <a:xfrm>
            <a:off x="843766" y="1392325"/>
            <a:ext cx="16669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</a:rPr>
              <a:t>الصّفحة 12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444478" y="1356917"/>
            <a:ext cx="15502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</a:rPr>
              <a:t>الدَّرْسُ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652E921-C428-4DDA-9E40-7BFB287117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827" b="88273" l="53509" r="702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58" t="72129" r="29354" b="10043"/>
          <a:stretch/>
        </p:blipFill>
        <p:spPr>
          <a:xfrm flipH="1">
            <a:off x="3982326" y="3990323"/>
            <a:ext cx="1471191" cy="1174254"/>
          </a:xfrm>
          <a:prstGeom prst="rect">
            <a:avLst/>
          </a:prstGeom>
        </p:spPr>
      </p:pic>
      <p:pic>
        <p:nvPicPr>
          <p:cNvPr id="3" name="AUDIO-2020-05-29-01-30-5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0295" y="268857"/>
            <a:ext cx="609600" cy="609600"/>
          </a:xfrm>
          <a:prstGeom prst="rect">
            <a:avLst/>
          </a:prstGeom>
        </p:spPr>
      </p:pic>
      <p:sp>
        <p:nvSpPr>
          <p:cNvPr id="12" name="مربع نص 1">
            <a:extLst>
              <a:ext uri="{FF2B5EF4-FFF2-40B4-BE49-F238E27FC236}">
                <a16:creationId xmlns="" xmlns:a16="http://schemas.microsoft.com/office/drawing/2014/main" id="{A032610C-721D-4AEC-85B1-04DA221785F9}"/>
              </a:ext>
            </a:extLst>
          </p:cNvPr>
          <p:cNvSpPr txBox="1"/>
          <p:nvPr/>
        </p:nvSpPr>
        <p:spPr>
          <a:xfrm>
            <a:off x="2606754" y="1392325"/>
            <a:ext cx="7907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dirty="0"/>
              <a:t>الْحَلَقَةُ الْأَولَى، اللُّغَةُ الْعَرَبِيَّةُ، الْفَصلُ الأَول، الصّفُّ الثّالِثُ الإِبتدائيّ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708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5" name="chimes.wav"/>
          </p:stSnd>
        </p:sndAc>
      </p:transition>
    </mc:Choice>
    <mc:Fallback xmlns="">
      <p:transition spd="slow">
        <p:dissolv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4" grpId="0"/>
      <p:bldP spid="5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ultidocument 3">
            <a:extLst>
              <a:ext uri="{FF2B5EF4-FFF2-40B4-BE49-F238E27FC236}">
                <a16:creationId xmlns="" xmlns:a16="http://schemas.microsoft.com/office/drawing/2014/main" id="{C90B46ED-74BF-4751-830E-268493AFADBD}"/>
              </a:ext>
            </a:extLst>
          </p:cNvPr>
          <p:cNvSpPr/>
          <p:nvPr/>
        </p:nvSpPr>
        <p:spPr>
          <a:xfrm>
            <a:off x="709925" y="580103"/>
            <a:ext cx="10793818" cy="5867400"/>
          </a:xfrm>
          <a:prstGeom prst="flowChartMultidocumen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2C8D24-8BC8-488E-92C7-D7C31CDCEEE1}"/>
              </a:ext>
            </a:extLst>
          </p:cNvPr>
          <p:cNvSpPr txBox="1"/>
          <p:nvPr/>
        </p:nvSpPr>
        <p:spPr>
          <a:xfrm>
            <a:off x="9783097" y="169744"/>
            <a:ext cx="1374515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3600" dirty="0"/>
              <a:t>الجمعة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F230305-58F1-431D-A1D6-705D01B97602}"/>
              </a:ext>
            </a:extLst>
          </p:cNvPr>
          <p:cNvSpPr txBox="1"/>
          <p:nvPr/>
        </p:nvSpPr>
        <p:spPr>
          <a:xfrm>
            <a:off x="7233099" y="169744"/>
            <a:ext cx="2332521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rtl="1"/>
            <a:r>
              <a:rPr lang="ar-BH" sz="3600" dirty="0"/>
              <a:t>2016/7/14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AA41B9F-8EC9-466A-BCEC-103764F61E12}"/>
              </a:ext>
            </a:extLst>
          </p:cNvPr>
          <p:cNvSpPr txBox="1"/>
          <p:nvPr/>
        </p:nvSpPr>
        <p:spPr>
          <a:xfrm>
            <a:off x="1337187" y="1491010"/>
            <a:ext cx="86425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/>
              <a:t>الزِّرَاعَةُ مِنْ هِواياتِ أَبي الْمُحَبَّبَةِ إِلَيْهِ، وَقَدْ تَعَوَّدَ أَنْ يُقَضِّيَ صَباحَ يَوْمِ الْجُمْعَةِ في الْعِنَايَةِ بِحَديقَةِ مَنْزِلِنا الصَّغِيرَةِ حَتَّى </a:t>
            </a:r>
          </a:p>
          <a:p>
            <a:pPr algn="just" rtl="1"/>
            <a:r>
              <a:rPr lang="ar-BH" sz="3600" dirty="0"/>
              <a:t>يَحينَ مَوْعِدُ الصَّلاةِ.</a:t>
            </a:r>
          </a:p>
          <a:p>
            <a:pPr algn="just" rtl="1"/>
            <a:r>
              <a:rPr lang="ar-BH" sz="3600" dirty="0"/>
              <a:t>اِتَّفَقْتُ وَإِخْوَتي أَنْ نُسَاعِدَ وَالِدي عَلى تَنْظيفِ الْحَديقَةِ </a:t>
            </a:r>
          </a:p>
          <a:p>
            <a:pPr algn="just" rtl="1"/>
            <a:r>
              <a:rPr lang="ar-BH" sz="3600" dirty="0"/>
              <a:t>وَتَنْظيمِها، فَكُنّا نَضَعُ السَّمادَ في التُّرْبَةِ، وَنَسْقي الزَّرْعَ </a:t>
            </a:r>
          </a:p>
          <a:p>
            <a:pPr algn="just" rtl="1"/>
            <a:r>
              <a:rPr lang="ar-BH" sz="3600" dirty="0"/>
              <a:t>وَنَعْمَلُ بِجِدٍّ وَنَشَاطٍ 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1C0CA6A-8E06-4CA4-B4D2-7C87CD471D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630" y="4028767"/>
            <a:ext cx="2505254" cy="2418736"/>
          </a:xfrm>
          <a:prstGeom prst="rect">
            <a:avLst/>
          </a:prstGeom>
        </p:spPr>
      </p:pic>
      <p:pic>
        <p:nvPicPr>
          <p:cNvPr id="2" name="AUDIO-2020-05-29-01-49-2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593" y="881410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9EB6115-855B-464E-B193-7C54ECC4C07A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8284084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5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120878" y="281000"/>
            <a:ext cx="10648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4000" b="1" dirty="0">
                <a:solidFill>
                  <a:srgbClr val="FF0000"/>
                </a:solidFill>
              </a:rPr>
              <a:t>أَقْرَأُ الْجُمَلَ الآتِيَةَ، وَأَنْتَبِهُ إلى نُطْقِ الْحَرْفِ (</a:t>
            </a:r>
            <a:r>
              <a:rPr lang="ar-BH" sz="4000" b="1" dirty="0">
                <a:solidFill>
                  <a:srgbClr val="0070C0"/>
                </a:solidFill>
              </a:rPr>
              <a:t>ض</a:t>
            </a:r>
            <a:r>
              <a:rPr lang="ar-BH" sz="4000" b="1" dirty="0">
                <a:solidFill>
                  <a:srgbClr val="FF0000"/>
                </a:solidFill>
              </a:rPr>
              <a:t>)،</a:t>
            </a:r>
          </a:p>
          <a:p>
            <a:pPr algn="r"/>
            <a:r>
              <a:rPr lang="ar-BH" sz="4000" b="1" dirty="0">
                <a:solidFill>
                  <a:srgbClr val="FF0000"/>
                </a:solidFill>
              </a:rPr>
              <a:t> وَالْحَرْفِ (</a:t>
            </a:r>
            <a:r>
              <a:rPr lang="ar-BH" sz="4000" b="1" dirty="0">
                <a:solidFill>
                  <a:srgbClr val="0070C0"/>
                </a:solidFill>
              </a:rPr>
              <a:t>ظ</a:t>
            </a:r>
            <a:r>
              <a:rPr lang="ar-BH" sz="4000" b="1" dirty="0">
                <a:solidFill>
                  <a:srgbClr val="FF0000"/>
                </a:solidFill>
              </a:rPr>
              <a:t>) في الْكَلِماتِ ذاتِ الْلَونِ الأَحْمَرِ: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5511" y="1682691"/>
            <a:ext cx="1010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rtl="1">
              <a:buFont typeface="Wingdings" panose="05000000000000000000" pitchFamily="2" charset="2"/>
              <a:buChar char="q"/>
            </a:pPr>
            <a:r>
              <a:rPr lang="ar-BH" sz="3600" dirty="0">
                <a:solidFill>
                  <a:srgbClr val="FF0000"/>
                </a:solidFill>
              </a:rPr>
              <a:t>قَ</a:t>
            </a:r>
            <a:r>
              <a:rPr lang="ar-BH" sz="3600" dirty="0">
                <a:solidFill>
                  <a:srgbClr val="0070C0"/>
                </a:solidFill>
              </a:rPr>
              <a:t>ضَ</a:t>
            </a:r>
            <a:r>
              <a:rPr lang="ar-BH" sz="3600" dirty="0">
                <a:solidFill>
                  <a:srgbClr val="FF0000"/>
                </a:solidFill>
              </a:rPr>
              <a:t>يْتُ</a:t>
            </a:r>
            <a:r>
              <a:rPr lang="ar-BH" sz="3600" dirty="0"/>
              <a:t> هَذا الْيَوْمَ مَعَ أُسْرَتي عَلى شاطِئ الْبَحْرِ فِي بِلاجِ الْجَزائِزِ.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24617B0-442D-4313-B0E0-3BDB4FFBC13B}"/>
              </a:ext>
            </a:extLst>
          </p:cNvPr>
          <p:cNvSpPr txBox="1"/>
          <p:nvPr/>
        </p:nvSpPr>
        <p:spPr>
          <a:xfrm>
            <a:off x="849315" y="2653567"/>
            <a:ext cx="10648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rtl="1">
              <a:buFont typeface="Wingdings" panose="05000000000000000000" pitchFamily="2" charset="2"/>
              <a:buChar char="q"/>
            </a:pPr>
            <a:r>
              <a:rPr lang="ar-BH" sz="3600" dirty="0">
                <a:solidFill>
                  <a:srgbClr val="FF0000"/>
                </a:solidFill>
              </a:rPr>
              <a:t>انْ</a:t>
            </a:r>
            <a:r>
              <a:rPr lang="ar-BH" sz="3600" dirty="0">
                <a:solidFill>
                  <a:srgbClr val="0070C0"/>
                </a:solidFill>
              </a:rPr>
              <a:t>ضَ</a:t>
            </a:r>
            <a:r>
              <a:rPr lang="ar-BH" sz="3600" dirty="0">
                <a:solidFill>
                  <a:srgbClr val="FF0000"/>
                </a:solidFill>
              </a:rPr>
              <a:t>مَمْتُ </a:t>
            </a:r>
            <a:r>
              <a:rPr lang="ar-BH" sz="3600" dirty="0"/>
              <a:t>مَعَ مَجْموعَةٍ مِنْ أَصْدِقائِي إِلى أحَدِ مَرَاكِزِ الْأَنْشِطَةِ الصَّيْفِيَّةِ.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E2D69C1-5543-410A-A855-D0E797C553B0}"/>
              </a:ext>
            </a:extLst>
          </p:cNvPr>
          <p:cNvSpPr txBox="1"/>
          <p:nvPr/>
        </p:nvSpPr>
        <p:spPr>
          <a:xfrm>
            <a:off x="1538749" y="4080380"/>
            <a:ext cx="1010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rtl="1">
              <a:buFont typeface="Wingdings" panose="05000000000000000000" pitchFamily="2" charset="2"/>
              <a:buChar char="q"/>
            </a:pPr>
            <a:r>
              <a:rPr lang="ar-BH" sz="3600" dirty="0"/>
              <a:t>قَرَّرَتُ </a:t>
            </a:r>
            <a:r>
              <a:rPr lang="ar-BH" sz="3600" dirty="0">
                <a:solidFill>
                  <a:srgbClr val="FF0000"/>
                </a:solidFill>
              </a:rPr>
              <a:t>الْمُوَا</a:t>
            </a:r>
            <a:r>
              <a:rPr lang="ar-BH" sz="3600" dirty="0">
                <a:solidFill>
                  <a:srgbClr val="0070C0"/>
                </a:solidFill>
              </a:rPr>
              <a:t>ظَ</a:t>
            </a:r>
            <a:r>
              <a:rPr lang="ar-BH" sz="3600" dirty="0">
                <a:solidFill>
                  <a:srgbClr val="FF0000"/>
                </a:solidFill>
              </a:rPr>
              <a:t>بَةَ</a:t>
            </a:r>
            <a:r>
              <a:rPr lang="ar-BH" sz="3600" dirty="0"/>
              <a:t> عَلى زِيارَةِ الْمَكْتَبَةِ كُلَّ يَوْمِ أحَدٍ.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5142E25-283D-4814-8393-A308020DCD88}"/>
              </a:ext>
            </a:extLst>
          </p:cNvPr>
          <p:cNvSpPr txBox="1"/>
          <p:nvPr/>
        </p:nvSpPr>
        <p:spPr>
          <a:xfrm>
            <a:off x="1538749" y="5282088"/>
            <a:ext cx="1010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rtl="1">
              <a:buFont typeface="Wingdings" panose="05000000000000000000" pitchFamily="2" charset="2"/>
              <a:buChar char="q"/>
            </a:pPr>
            <a:r>
              <a:rPr lang="ar-BH" sz="3600" dirty="0">
                <a:solidFill>
                  <a:srgbClr val="FF0000"/>
                </a:solidFill>
              </a:rPr>
              <a:t>اِسْتَيْقَ</a:t>
            </a:r>
            <a:r>
              <a:rPr lang="ar-BH" sz="3600" dirty="0">
                <a:solidFill>
                  <a:srgbClr val="0070C0"/>
                </a:solidFill>
              </a:rPr>
              <a:t>ظَ</a:t>
            </a:r>
            <a:r>
              <a:rPr lang="ar-BH" sz="3600" dirty="0">
                <a:solidFill>
                  <a:srgbClr val="FF0000"/>
                </a:solidFill>
              </a:rPr>
              <a:t>تُ</a:t>
            </a:r>
            <a:r>
              <a:rPr lang="ar-BH" sz="3600" dirty="0"/>
              <a:t> مِنْ نَوْمي مُبَكِّرًا وَالْفَرَحَةُ تَمَلَأُ قَلْبي.</a:t>
            </a:r>
            <a:endParaRPr lang="en-US" sz="3600" dirty="0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9498ADE-D42A-41E2-9A31-F02986BE2F01}"/>
              </a:ext>
            </a:extLst>
          </p:cNvPr>
          <p:cNvGrpSpPr/>
          <p:nvPr/>
        </p:nvGrpSpPr>
        <p:grpSpPr>
          <a:xfrm>
            <a:off x="367628" y="3964566"/>
            <a:ext cx="2342241" cy="2128251"/>
            <a:chOff x="776747" y="4021390"/>
            <a:chExt cx="2342241" cy="2128251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D047ABA5-C95C-4366-9812-ACF2F1842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27" b="37140" l="59883" r="955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26" b="58733"/>
            <a:stretch/>
          </p:blipFill>
          <p:spPr>
            <a:xfrm>
              <a:off x="776747" y="4021390"/>
              <a:ext cx="2342241" cy="212825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62BB170C-A5E0-4AAB-9082-BD33B2769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236" b="38409" l="60404" r="730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19" t="15605" r="26819" b="61121"/>
            <a:stretch/>
          </p:blipFill>
          <p:spPr>
            <a:xfrm>
              <a:off x="1115962" y="4901016"/>
              <a:ext cx="639097" cy="1200330"/>
            </a:xfrm>
            <a:prstGeom prst="rect">
              <a:avLst/>
            </a:prstGeom>
          </p:spPr>
        </p:pic>
      </p:grpSp>
      <p:pic>
        <p:nvPicPr>
          <p:cNvPr id="3" name="AUDIO-2020-05-29-01-53-1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9234" y="5928419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2466CA6-5C1F-44CC-B17B-C263DC90AC3C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FEEA456-33E1-4149-9071-939BE8EEBE4D}"/>
              </a:ext>
            </a:extLst>
          </p:cNvPr>
          <p:cNvGrpSpPr/>
          <p:nvPr/>
        </p:nvGrpSpPr>
        <p:grpSpPr>
          <a:xfrm>
            <a:off x="-104494" y="631991"/>
            <a:ext cx="1643242" cy="1859304"/>
            <a:chOff x="25675" y="1743886"/>
            <a:chExt cx="2925727" cy="1477520"/>
          </a:xfrm>
        </p:grpSpPr>
        <p:sp>
          <p:nvSpPr>
            <p:cNvPr id="14" name="Flowchart: Punched Tape 13">
              <a:extLst>
                <a:ext uri="{FF2B5EF4-FFF2-40B4-BE49-F238E27FC236}">
                  <a16:creationId xmlns="" xmlns:a16="http://schemas.microsoft.com/office/drawing/2014/main" id="{17F00182-7D2E-449D-BF1B-A238E072CD3F}"/>
                </a:ext>
              </a:extLst>
            </p:cNvPr>
            <p:cNvSpPr/>
            <p:nvPr/>
          </p:nvSpPr>
          <p:spPr>
            <a:xfrm>
              <a:off x="633095" y="1743886"/>
              <a:ext cx="2318307" cy="1278194"/>
            </a:xfrm>
            <a:prstGeom prst="flowChartPunchedTape">
              <a:avLst/>
            </a:prstGeom>
            <a:solidFill>
              <a:srgbClr val="99CCFF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600" dirty="0"/>
                <a:t>تَدْريبُ 1</a:t>
              </a:r>
              <a:endParaRPr lang="en-GB" sz="360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9688F04F-7807-49A7-B6E3-F57B6C91C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2827" b="88273" l="53509" r="702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58" t="72129" r="29354" b="10043"/>
            <a:stretch/>
          </p:blipFill>
          <p:spPr>
            <a:xfrm flipH="1">
              <a:off x="25675" y="2047152"/>
              <a:ext cx="1471191" cy="1174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5021409"/>
      </p:ext>
    </p:extLst>
  </p:cSld>
  <p:clrMapOvr>
    <a:masterClrMapping/>
  </p:clrMapOvr>
  <p:transition spd="slow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120878" y="281000"/>
            <a:ext cx="10648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4000" b="1" dirty="0">
                <a:solidFill>
                  <a:srgbClr val="FF0000"/>
                </a:solidFill>
              </a:rPr>
              <a:t>أَضَعُ الْرَقْمَ الَمُناسِبَ بَيْنَ الْكَلِمَةِ وَمُرادِفِها: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="" xmlns:a16="http://schemas.microsoft.com/office/drawing/2014/main" id="{D929D37D-DA6B-4506-92C6-91F820B70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088546"/>
              </p:ext>
            </p:extLst>
          </p:nvPr>
        </p:nvGraphicFramePr>
        <p:xfrm>
          <a:off x="1645920" y="1131814"/>
          <a:ext cx="9759499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1786">
                  <a:extLst>
                    <a:ext uri="{9D8B030D-6E8A-4147-A177-3AD203B41FA5}">
                      <a16:colId xmlns="" xmlns:a16="http://schemas.microsoft.com/office/drawing/2014/main" val="197362609"/>
                    </a:ext>
                  </a:extLst>
                </a:gridCol>
                <a:gridCol w="2227713">
                  <a:extLst>
                    <a:ext uri="{9D8B030D-6E8A-4147-A177-3AD203B41FA5}">
                      <a16:colId xmlns="" xmlns:a16="http://schemas.microsoft.com/office/drawing/2014/main" val="2469042932"/>
                    </a:ext>
                  </a:extLst>
                </a:gridCol>
              </a:tblGrid>
              <a:tr h="253957">
                <a:tc>
                  <a:txBody>
                    <a:bodyPr/>
                    <a:lstStyle/>
                    <a:p>
                      <a:pPr algn="ct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مرادفها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الكلمة 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23476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طَلَبُ الشيئ مِنْ الآخرينِ وَإِعَادَتِهِ إِلَيْهِمْ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انْتَشَروا 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62660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أَحَيانًا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2.شَائِقٌ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08968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تَفَرَقوا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3.الْمُوَاظَبَةُ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91902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المُدَاوَمَةُ وَالمُثابَرَةُ عَلى الشىءِ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تَارَةً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87567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نُؤدِّي عَمَلًا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ar-BH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اسْتِعَارَةٌ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7612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جَمِيلٌ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نُمَارِسُ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54674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التَّصَرُّفُ مَعَ الآخَرينِ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  <a:r>
                        <a:rPr lang="ar-BH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التَّعامُلُ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52578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B3FEBC4-A3DE-4FFC-9343-307F546E6040}"/>
              </a:ext>
            </a:extLst>
          </p:cNvPr>
          <p:cNvSpPr/>
          <p:nvPr/>
        </p:nvSpPr>
        <p:spPr>
          <a:xfrm>
            <a:off x="8406580" y="2998839"/>
            <a:ext cx="2458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4000" b="0" kern="12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GB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EAE455B-C13E-4628-BDE1-C81A70843B10}"/>
              </a:ext>
            </a:extLst>
          </p:cNvPr>
          <p:cNvSpPr/>
          <p:nvPr/>
        </p:nvSpPr>
        <p:spPr>
          <a:xfrm>
            <a:off x="8389371" y="5573750"/>
            <a:ext cx="2458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4000" b="0" kern="12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GB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BA7A304-EC4C-435F-BDE9-5C1942610C95}"/>
              </a:ext>
            </a:extLst>
          </p:cNvPr>
          <p:cNvSpPr/>
          <p:nvPr/>
        </p:nvSpPr>
        <p:spPr>
          <a:xfrm>
            <a:off x="8399204" y="4310378"/>
            <a:ext cx="2458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4000" b="0" kern="12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GB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663323E-AF9A-43FD-84CA-EBDB2AF99A4A}"/>
              </a:ext>
            </a:extLst>
          </p:cNvPr>
          <p:cNvSpPr/>
          <p:nvPr/>
        </p:nvSpPr>
        <p:spPr>
          <a:xfrm>
            <a:off x="8401663" y="1764649"/>
            <a:ext cx="2458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4000" b="0" kern="12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GB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6F0C99B-3A9C-4682-B3F4-16440553EBAD}"/>
              </a:ext>
            </a:extLst>
          </p:cNvPr>
          <p:cNvSpPr/>
          <p:nvPr/>
        </p:nvSpPr>
        <p:spPr>
          <a:xfrm>
            <a:off x="8423785" y="2369278"/>
            <a:ext cx="2458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4000" b="0" kern="12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GB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AC53AC0-5616-4E08-BA98-F4E3F2FC061E}"/>
              </a:ext>
            </a:extLst>
          </p:cNvPr>
          <p:cNvSpPr/>
          <p:nvPr/>
        </p:nvSpPr>
        <p:spPr>
          <a:xfrm>
            <a:off x="8399205" y="3706725"/>
            <a:ext cx="2458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4000" b="0" kern="12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GB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0E43546-D953-477A-932F-DFB22A3A8F38}"/>
              </a:ext>
            </a:extLst>
          </p:cNvPr>
          <p:cNvSpPr/>
          <p:nvPr/>
        </p:nvSpPr>
        <p:spPr>
          <a:xfrm>
            <a:off x="8436076" y="4865864"/>
            <a:ext cx="2458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4000" b="0" kern="12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GB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0045448-71D7-44E3-8B8C-CB0AC15D69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34" b="95557" l="59849" r="95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26" t="57950" b="3070"/>
          <a:stretch/>
        </p:blipFill>
        <p:spPr>
          <a:xfrm>
            <a:off x="-564244" y="2240464"/>
            <a:ext cx="2342241" cy="2010272"/>
          </a:xfrm>
          <a:prstGeom prst="rect">
            <a:avLst/>
          </a:prstGeom>
        </p:spPr>
      </p:pic>
      <p:pic>
        <p:nvPicPr>
          <p:cNvPr id="4" name="AUDIO-2020-05-29-01-53-4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6580" y="6137892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7DF14EE-47A3-45C5-9BDC-246AB68CEF01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7DD6E79-EC7D-4579-92BE-DB748244F9B2}"/>
              </a:ext>
            </a:extLst>
          </p:cNvPr>
          <p:cNvGrpSpPr/>
          <p:nvPr/>
        </p:nvGrpSpPr>
        <p:grpSpPr>
          <a:xfrm>
            <a:off x="-104494" y="631991"/>
            <a:ext cx="1643242" cy="1859304"/>
            <a:chOff x="25675" y="1743886"/>
            <a:chExt cx="2925727" cy="1477520"/>
          </a:xfrm>
        </p:grpSpPr>
        <p:sp>
          <p:nvSpPr>
            <p:cNvPr id="20" name="Flowchart: Punched Tape 19">
              <a:extLst>
                <a:ext uri="{FF2B5EF4-FFF2-40B4-BE49-F238E27FC236}">
                  <a16:creationId xmlns="" xmlns:a16="http://schemas.microsoft.com/office/drawing/2014/main" id="{7C97863E-F4BE-44FE-AFA6-9811D02587CD}"/>
                </a:ext>
              </a:extLst>
            </p:cNvPr>
            <p:cNvSpPr/>
            <p:nvPr/>
          </p:nvSpPr>
          <p:spPr>
            <a:xfrm>
              <a:off x="633095" y="1743886"/>
              <a:ext cx="2318307" cy="1278194"/>
            </a:xfrm>
            <a:prstGeom prst="flowChartPunchedTape">
              <a:avLst/>
            </a:prstGeom>
            <a:solidFill>
              <a:schemeClr val="bg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600" dirty="0"/>
                <a:t>تَدْريبُ 2</a:t>
              </a:r>
              <a:endParaRPr lang="en-GB" sz="360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2FB67551-786A-42E3-A643-DFFA2FE3A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827" b="88273" l="53509" r="702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58" t="72129" r="29354" b="10043"/>
            <a:stretch/>
          </p:blipFill>
          <p:spPr>
            <a:xfrm flipH="1">
              <a:off x="25675" y="2047152"/>
              <a:ext cx="1471191" cy="1174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87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9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5595" y="2057140"/>
            <a:ext cx="1010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1">
                    <a:lumMod val="50000"/>
                  </a:schemeClr>
                </a:solidFill>
              </a:rPr>
              <a:t>مَتَى اِحْتَفَلَ مَحْمودٌ بِنَجاحِةِ، وَأَيْنَ كانَ هَذا الإحْتِفالُ؟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24617B0-442D-4313-B0E0-3BDB4FFBC13B}"/>
              </a:ext>
            </a:extLst>
          </p:cNvPr>
          <p:cNvSpPr txBox="1"/>
          <p:nvPr/>
        </p:nvSpPr>
        <p:spPr>
          <a:xfrm>
            <a:off x="1465595" y="3895434"/>
            <a:ext cx="1010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1">
                    <a:lumMod val="50000"/>
                  </a:schemeClr>
                </a:solidFill>
              </a:rPr>
              <a:t>بِماذا أُعْجِبَ مَحْمودٌ عِنْدَما زارَ الْمَكْتَبَةَ الْعامَّةَ؟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6F83158-0BC4-4DD5-9CC8-66E7EDC900F8}"/>
              </a:ext>
            </a:extLst>
          </p:cNvPr>
          <p:cNvSpPr txBox="1"/>
          <p:nvPr/>
        </p:nvSpPr>
        <p:spPr>
          <a:xfrm>
            <a:off x="621333" y="2730160"/>
            <a:ext cx="10949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2">
                    <a:lumMod val="50000"/>
                  </a:schemeClr>
                </a:solidFill>
              </a:rPr>
              <a:t>احْتَفَلَ مَحْمودٌ بِنَجاحِهِ يَوْمَ السَّبْتِ الْموافِقِ 2016/8/7 فِي حَديقَةِ الْمَنْزِلِ.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FDBA19-14EA-427B-877A-4825ECBDBD0A}"/>
              </a:ext>
            </a:extLst>
          </p:cNvPr>
          <p:cNvSpPr txBox="1"/>
          <p:nvPr/>
        </p:nvSpPr>
        <p:spPr>
          <a:xfrm>
            <a:off x="704907" y="4530085"/>
            <a:ext cx="10949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2">
                    <a:lumMod val="50000"/>
                  </a:schemeClr>
                </a:solidFill>
              </a:rPr>
              <a:t>أُعْجِبَ مَحْمودٌ عِنْدَما زارَ الْمَكْتَبَةَ بِالْهُدوءِ وَالنِّظامِ في جَلْسَةِ الْقُرَّاءِ.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4AA6636-651A-4180-BD60-8A65D8A0789F}"/>
              </a:ext>
            </a:extLst>
          </p:cNvPr>
          <p:cNvGrpSpPr/>
          <p:nvPr/>
        </p:nvGrpSpPr>
        <p:grpSpPr>
          <a:xfrm>
            <a:off x="251267" y="3756272"/>
            <a:ext cx="1739222" cy="2745454"/>
            <a:chOff x="-77570" y="3883755"/>
            <a:chExt cx="1739222" cy="274545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2AE8CE15-BDDD-4321-B5D8-C161ACCB5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426" b="8463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82"/>
            <a:stretch/>
          </p:blipFill>
          <p:spPr>
            <a:xfrm>
              <a:off x="-77570" y="3883755"/>
              <a:ext cx="1248559" cy="114641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516E7A4C-D63E-43DC-B370-DC56ECAF8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643" b="41640" l="7848" r="355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" t="8486" r="64407" b="60248"/>
            <a:stretch/>
          </p:blipFill>
          <p:spPr>
            <a:xfrm>
              <a:off x="216310" y="4848068"/>
              <a:ext cx="1445342" cy="161249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D2E9D9A0-DB8C-4F76-9020-BFB73FCCF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591" b="38449" l="9037" r="169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" t="8486" r="82087" b="60248"/>
            <a:stretch/>
          </p:blipFill>
          <p:spPr>
            <a:xfrm>
              <a:off x="216310" y="4861524"/>
              <a:ext cx="516330" cy="1767685"/>
            </a:xfrm>
            <a:prstGeom prst="rect">
              <a:avLst/>
            </a:prstGeom>
          </p:spPr>
        </p:pic>
      </p:grpSp>
      <p:sp>
        <p:nvSpPr>
          <p:cNvPr id="14" name="مربع نص 1"/>
          <p:cNvSpPr txBox="1"/>
          <p:nvPr/>
        </p:nvSpPr>
        <p:spPr>
          <a:xfrm>
            <a:off x="3526970" y="281000"/>
            <a:ext cx="82421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4000" b="1" dirty="0">
                <a:solidFill>
                  <a:srgbClr val="FF0000"/>
                </a:solidFill>
              </a:rPr>
              <a:t>أُجيبُ عَنِ الأَسْئِلَةِ الآتيةِ، ثُمَّ أَقْرَأُ الإجابَةَ: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AUDIO-2020-05-29-01-54-2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407" y="6196926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D6912DD-F126-425B-AE4F-A9A652AE26C0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217B0CB-1E6E-4BF8-92EC-333EC825E1D5}"/>
              </a:ext>
            </a:extLst>
          </p:cNvPr>
          <p:cNvGrpSpPr/>
          <p:nvPr/>
        </p:nvGrpSpPr>
        <p:grpSpPr>
          <a:xfrm>
            <a:off x="-104494" y="631991"/>
            <a:ext cx="1643242" cy="1859304"/>
            <a:chOff x="25675" y="1743886"/>
            <a:chExt cx="2925727" cy="1477520"/>
          </a:xfrm>
        </p:grpSpPr>
        <p:sp>
          <p:nvSpPr>
            <p:cNvPr id="17" name="Flowchart: Punched Tape 16">
              <a:extLst>
                <a:ext uri="{FF2B5EF4-FFF2-40B4-BE49-F238E27FC236}">
                  <a16:creationId xmlns="" xmlns:a16="http://schemas.microsoft.com/office/drawing/2014/main" id="{2188B628-817D-4FF5-95ED-D5522BE5E8C1}"/>
                </a:ext>
              </a:extLst>
            </p:cNvPr>
            <p:cNvSpPr/>
            <p:nvPr/>
          </p:nvSpPr>
          <p:spPr>
            <a:xfrm>
              <a:off x="633095" y="1743886"/>
              <a:ext cx="2318307" cy="1278194"/>
            </a:xfrm>
            <a:prstGeom prst="flowChartPunchedTap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600" dirty="0"/>
                <a:t>تَدْريبُ 3</a:t>
              </a:r>
              <a:endParaRPr lang="en-GB" sz="360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62246AAF-D1BF-457D-B506-0C2558DB5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2827" b="88273" l="53509" r="702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58" t="72129" r="29354" b="10043"/>
            <a:stretch/>
          </p:blipFill>
          <p:spPr>
            <a:xfrm flipH="1">
              <a:off x="25675" y="2047152"/>
              <a:ext cx="1471191" cy="1174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70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/>
      <p:bldP spid="10" grpId="0"/>
      <p:bldP spid="11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E2D69C1-5543-410A-A855-D0E797C553B0}"/>
              </a:ext>
            </a:extLst>
          </p:cNvPr>
          <p:cNvSpPr txBox="1"/>
          <p:nvPr/>
        </p:nvSpPr>
        <p:spPr>
          <a:xfrm>
            <a:off x="1465595" y="1613122"/>
            <a:ext cx="1010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1">
                    <a:lumMod val="50000"/>
                  </a:schemeClr>
                </a:solidFill>
              </a:rPr>
              <a:t>ماذا اسْتَفادَ مَحْمودٌ مِنْ أَبِيهِ عِنْدَما رَافَقَهُ إِلى </a:t>
            </a:r>
            <a:r>
              <a:rPr lang="ar-BH" sz="3600" dirty="0" smtClean="0">
                <a:solidFill>
                  <a:schemeClr val="accent1">
                    <a:lumMod val="50000"/>
                  </a:schemeClr>
                </a:solidFill>
              </a:rPr>
              <a:t>مَتْجَرِهِ</a:t>
            </a:r>
            <a:r>
              <a:rPr lang="ar-BH" sz="3600" dirty="0">
                <a:solidFill>
                  <a:schemeClr val="accent1">
                    <a:lumMod val="50000"/>
                  </a:schemeClr>
                </a:solidFill>
              </a:rPr>
              <a:t>؟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5A6D744-0C90-43AC-A1A9-982ED082F0B3}"/>
              </a:ext>
            </a:extLst>
          </p:cNvPr>
          <p:cNvSpPr txBox="1"/>
          <p:nvPr/>
        </p:nvSpPr>
        <p:spPr>
          <a:xfrm>
            <a:off x="704907" y="2259453"/>
            <a:ext cx="10949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2">
                    <a:lumMod val="50000"/>
                  </a:schemeClr>
                </a:solidFill>
              </a:rPr>
              <a:t>اسْتَفادَ مَحْمودٌ مِنْ أَبيهِ عِنْدَما رافَقَهُ إِلى مَتْجَرِهِ ، تَعَلَّمَ أُصولَ الْبَيْعِ وَالشِّراءِ وَفَنَّ التَّعامُلِ مَعَ النَّاسِ.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B29861C-B837-4015-A434-84E376CE5A1F}"/>
              </a:ext>
            </a:extLst>
          </p:cNvPr>
          <p:cNvSpPr txBox="1"/>
          <p:nvPr/>
        </p:nvSpPr>
        <p:spPr>
          <a:xfrm>
            <a:off x="1664004" y="3901997"/>
            <a:ext cx="1010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1">
                    <a:lumMod val="50000"/>
                  </a:schemeClr>
                </a:solidFill>
              </a:rPr>
              <a:t>أَيْنَ كَانَ مَحْمُودُ وأصدقاؤه يُمارِسونَ الْأَنْشِطَةَ الْعِلْمِيَّةَ وَالرِّيَاضِيَّةً؟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580A37A-36F0-4A4E-A6EE-FF1191F9BFD5}"/>
              </a:ext>
            </a:extLst>
          </p:cNvPr>
          <p:cNvSpPr txBox="1"/>
          <p:nvPr/>
        </p:nvSpPr>
        <p:spPr>
          <a:xfrm>
            <a:off x="-23268" y="4601697"/>
            <a:ext cx="11667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2">
                    <a:lumMod val="50000"/>
                  </a:schemeClr>
                </a:solidFill>
              </a:rPr>
              <a:t>كان مَحْمودٌ وَأَصْدِقاؤُهُ يُمارِسونَ الأَنْشِطَةَ الْعِلْميةَ وَالْرياضيةَ فِي أَحَدِ مَراكِزِ الأَنْشِطَةِ الصَّيْفيةِ.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C83B0A8-8B90-440C-B5B0-05C80442B7A2}"/>
              </a:ext>
            </a:extLst>
          </p:cNvPr>
          <p:cNvGrpSpPr/>
          <p:nvPr/>
        </p:nvGrpSpPr>
        <p:grpSpPr>
          <a:xfrm>
            <a:off x="2463056" y="-115886"/>
            <a:ext cx="1754515" cy="2466847"/>
            <a:chOff x="-77570" y="3883755"/>
            <a:chExt cx="1739222" cy="2745454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A84E4A88-0117-4343-AE85-91ABED4CF5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426" b="8463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82"/>
            <a:stretch/>
          </p:blipFill>
          <p:spPr>
            <a:xfrm>
              <a:off x="-77570" y="3883755"/>
              <a:ext cx="1248559" cy="114641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224D1608-274A-473F-A147-C56D968E3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643" b="41640" l="7848" r="355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" t="8486" r="64407" b="60248"/>
            <a:stretch/>
          </p:blipFill>
          <p:spPr>
            <a:xfrm>
              <a:off x="216310" y="4848068"/>
              <a:ext cx="1445342" cy="161249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7D7F5B22-A892-4D19-B92E-F8DF335DE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591" b="38449" l="9037" r="169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" t="8486" r="82087" b="60248"/>
            <a:stretch/>
          </p:blipFill>
          <p:spPr>
            <a:xfrm>
              <a:off x="216310" y="4861524"/>
              <a:ext cx="516330" cy="1767685"/>
            </a:xfrm>
            <a:prstGeom prst="rect">
              <a:avLst/>
            </a:prstGeom>
          </p:spPr>
        </p:pic>
      </p:grpSp>
      <p:pic>
        <p:nvPicPr>
          <p:cNvPr id="3" name="AUDIO-2020-05-29-01-54-2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7988" y="5802026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A2FCB27-60E1-479A-929E-0409E8A43F6B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  <p:sp>
        <p:nvSpPr>
          <p:cNvPr id="16" name="مربع نص 1">
            <a:extLst>
              <a:ext uri="{FF2B5EF4-FFF2-40B4-BE49-F238E27FC236}">
                <a16:creationId xmlns="" xmlns:a16="http://schemas.microsoft.com/office/drawing/2014/main" id="{1FDC3C9E-A216-4A0F-9589-F371CF90A4F3}"/>
              </a:ext>
            </a:extLst>
          </p:cNvPr>
          <p:cNvSpPr txBox="1"/>
          <p:nvPr/>
        </p:nvSpPr>
        <p:spPr>
          <a:xfrm>
            <a:off x="4574315" y="281000"/>
            <a:ext cx="719476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4000" b="1" dirty="0">
                <a:solidFill>
                  <a:srgbClr val="FF0000"/>
                </a:solidFill>
              </a:rPr>
              <a:t>أُجيبُ عَنِ الأَسْئِلَةِ الآتيةِ، ثُمَّ أَقْرَأُ الإجابَةَ: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2" grpId="0"/>
      <p:bldP spid="9" grpId="0"/>
      <p:bldP spid="13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24617B0-442D-4313-B0E0-3BDB4FFBC13B}"/>
              </a:ext>
            </a:extLst>
          </p:cNvPr>
          <p:cNvSpPr txBox="1"/>
          <p:nvPr/>
        </p:nvSpPr>
        <p:spPr>
          <a:xfrm>
            <a:off x="1538749" y="1234248"/>
            <a:ext cx="1010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1">
                    <a:lumMod val="50000"/>
                  </a:schemeClr>
                </a:solidFill>
              </a:rPr>
              <a:t>مَاذَا </a:t>
            </a:r>
            <a:r>
              <a:rPr lang="ar-BH" sz="3600" dirty="0" smtClean="0">
                <a:solidFill>
                  <a:schemeClr val="accent1">
                    <a:lumMod val="50000"/>
                  </a:schemeClr>
                </a:solidFill>
              </a:rPr>
              <a:t>عَمِلَ</a:t>
            </a:r>
            <a:r>
              <a:rPr lang="ar-BH" sz="3600" dirty="0">
                <a:solidFill>
                  <a:schemeClr val="accent1">
                    <a:lumMod val="50000"/>
                  </a:schemeClr>
                </a:solidFill>
              </a:rPr>
              <a:t> مَحْمودٌ فِي يَوْمِ الْأَرْبِعاءِ؟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E2D69C1-5543-410A-A855-D0E797C553B0}"/>
              </a:ext>
            </a:extLst>
          </p:cNvPr>
          <p:cNvSpPr txBox="1"/>
          <p:nvPr/>
        </p:nvSpPr>
        <p:spPr>
          <a:xfrm>
            <a:off x="1538749" y="2815776"/>
            <a:ext cx="1010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1">
                    <a:lumMod val="50000"/>
                  </a:schemeClr>
                </a:solidFill>
              </a:rPr>
              <a:t>لِماذا كانَ مَحْمودٌ يَجْمَعُ الْقَواقِعَ وَالْمَحارَاتِ؟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5142E25-283D-4814-8393-A308020DCD88}"/>
              </a:ext>
            </a:extLst>
          </p:cNvPr>
          <p:cNvSpPr txBox="1"/>
          <p:nvPr/>
        </p:nvSpPr>
        <p:spPr>
          <a:xfrm>
            <a:off x="1538749" y="4669864"/>
            <a:ext cx="1010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1">
                    <a:lumMod val="50000"/>
                  </a:schemeClr>
                </a:solidFill>
              </a:rPr>
              <a:t>مَا سَبَبُ الْفَرْحَةِ الّتي شَعَرَ بِها مَحْمودٌ يَوْمَ الْخَميسِ؟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8B96BF9-991B-4575-B576-E7CFEF82D49B}"/>
              </a:ext>
            </a:extLst>
          </p:cNvPr>
          <p:cNvSpPr txBox="1"/>
          <p:nvPr/>
        </p:nvSpPr>
        <p:spPr>
          <a:xfrm>
            <a:off x="1562017" y="1818379"/>
            <a:ext cx="1010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2">
                    <a:lumMod val="50000"/>
                  </a:schemeClr>
                </a:solidFill>
              </a:rPr>
              <a:t>ذَهَبَ مَحْمودٌ يَوْمَ الأَرْبِعاءِ إِلى بِلاجِ الْجَزائِرِ مَعَ أُسْرَتِهِ.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48079E8-5E28-40C4-AA8D-39C17DC2387A}"/>
              </a:ext>
            </a:extLst>
          </p:cNvPr>
          <p:cNvSpPr txBox="1"/>
          <p:nvPr/>
        </p:nvSpPr>
        <p:spPr>
          <a:xfrm>
            <a:off x="216310" y="3466602"/>
            <a:ext cx="11450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2">
                    <a:lumMod val="50000"/>
                  </a:schemeClr>
                </a:solidFill>
              </a:rPr>
              <a:t>كانَ مَحْمودٌ يَجْمَعُ الْقَواقِعَ وَالْمَحارَاتِ لِيَصْنَعَ مِنْها لَوْحَةً فَنِّيَةً تُذَكِرَهُ بِهذا الْيَوْمِ الْجَميلِ.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B820258-5CEA-494E-B764-2E70C66EDBA0}"/>
              </a:ext>
            </a:extLst>
          </p:cNvPr>
          <p:cNvSpPr txBox="1"/>
          <p:nvPr/>
        </p:nvSpPr>
        <p:spPr>
          <a:xfrm>
            <a:off x="1562017" y="5339333"/>
            <a:ext cx="1010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2">
                    <a:lumMod val="50000"/>
                  </a:schemeClr>
                </a:solidFill>
              </a:rPr>
              <a:t>لأَنَّهُ سَيَزورُ خالَهُ فِي مِنْطِقَةِ الإحْساءِ بِالْمَمْلَكَةِ الْعَرَبيَّةِ السُّعوديةِ.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AD69010-0192-4025-BE32-ADBB3FB03514}"/>
              </a:ext>
            </a:extLst>
          </p:cNvPr>
          <p:cNvGrpSpPr/>
          <p:nvPr/>
        </p:nvGrpSpPr>
        <p:grpSpPr>
          <a:xfrm>
            <a:off x="-130253" y="850525"/>
            <a:ext cx="1739222" cy="2745454"/>
            <a:chOff x="-77570" y="3883755"/>
            <a:chExt cx="1739222" cy="2745454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EF95D295-871A-4427-BF2B-5D26DD7381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426" b="8463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82"/>
            <a:stretch/>
          </p:blipFill>
          <p:spPr>
            <a:xfrm>
              <a:off x="-77570" y="3883755"/>
              <a:ext cx="1248559" cy="114641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DDF2437F-11DC-448D-8983-D5D1EEA43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643" b="41640" l="7848" r="355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" t="8486" r="64407" b="60248"/>
            <a:stretch/>
          </p:blipFill>
          <p:spPr>
            <a:xfrm>
              <a:off x="216310" y="4848068"/>
              <a:ext cx="1445342" cy="161249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DF9BFA58-3E2A-489D-A243-04D1F6840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591" b="38449" l="9037" r="169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" t="8486" r="82087" b="60248"/>
            <a:stretch/>
          </p:blipFill>
          <p:spPr>
            <a:xfrm>
              <a:off x="216310" y="4861524"/>
              <a:ext cx="516330" cy="1767685"/>
            </a:xfrm>
            <a:prstGeom prst="rect">
              <a:avLst/>
            </a:prstGeom>
          </p:spPr>
        </p:pic>
      </p:grpSp>
      <p:pic>
        <p:nvPicPr>
          <p:cNvPr id="3" name="AUDIO-2020-05-29-01-54-2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992" y="5819358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0FAB7DD-0FF2-4144-B0AF-B8AE07DF30C9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  <p:sp>
        <p:nvSpPr>
          <p:cNvPr id="18" name="مربع نص 1">
            <a:extLst>
              <a:ext uri="{FF2B5EF4-FFF2-40B4-BE49-F238E27FC236}">
                <a16:creationId xmlns="" xmlns:a16="http://schemas.microsoft.com/office/drawing/2014/main" id="{BC994426-27C2-41A0-9481-AA14F61FD075}"/>
              </a:ext>
            </a:extLst>
          </p:cNvPr>
          <p:cNvSpPr txBox="1"/>
          <p:nvPr/>
        </p:nvSpPr>
        <p:spPr>
          <a:xfrm>
            <a:off x="3526970" y="281000"/>
            <a:ext cx="82421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4000" b="1" dirty="0">
                <a:solidFill>
                  <a:srgbClr val="FF0000"/>
                </a:solidFill>
              </a:rPr>
              <a:t>أُجيبُ عَنِ الأَسْئِلَةِ الآتيةِ، ثُمَّ أَقْرَأُ الإجابَةَ: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120878" y="281000"/>
            <a:ext cx="10648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4000" b="1" dirty="0">
                <a:solidFill>
                  <a:srgbClr val="FF0000"/>
                </a:solidFill>
              </a:rPr>
              <a:t>أَعودُ إِلى النَّصِ، وَأَبْحَثُ عَمّا يَأتي: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24617B0-442D-4313-B0E0-3BDB4FFBC13B}"/>
              </a:ext>
            </a:extLst>
          </p:cNvPr>
          <p:cNvSpPr txBox="1"/>
          <p:nvPr/>
        </p:nvSpPr>
        <p:spPr>
          <a:xfrm>
            <a:off x="1538749" y="1430893"/>
            <a:ext cx="1010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1">
                    <a:lumMod val="50000"/>
                  </a:schemeClr>
                </a:solidFill>
              </a:rPr>
              <a:t>الْجُمْلَةُ الَّتي تُبَيِّنُ اهْتِمامَ </a:t>
            </a:r>
            <a:r>
              <a:rPr lang="ar-BH" sz="3600" dirty="0" smtClean="0">
                <a:solidFill>
                  <a:schemeClr val="accent1">
                    <a:lumMod val="50000"/>
                  </a:schemeClr>
                </a:solidFill>
              </a:rPr>
              <a:t>مَحْمودٍ</a:t>
            </a:r>
            <a:r>
              <a:rPr lang="ar-BH" sz="3600" dirty="0">
                <a:solidFill>
                  <a:schemeClr val="accent1">
                    <a:lumMod val="50000"/>
                  </a:schemeClr>
                </a:solidFill>
              </a:rPr>
              <a:t> بِكِتابَةِ مُذَكَّرَاتِهِ.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E2D69C1-5543-410A-A855-D0E797C553B0}"/>
              </a:ext>
            </a:extLst>
          </p:cNvPr>
          <p:cNvSpPr txBox="1"/>
          <p:nvPr/>
        </p:nvSpPr>
        <p:spPr>
          <a:xfrm>
            <a:off x="1538749" y="3602357"/>
            <a:ext cx="1010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1">
                    <a:lumMod val="50000"/>
                  </a:schemeClr>
                </a:solidFill>
              </a:rPr>
              <a:t>الْجُمْلَةُ الَّتِي تَوَضِّحُ أَنَّ وَالِدَ مَحْمُودٍ يُحِبُّ الزِّرَاعَةَ.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8B96BF9-991B-4575-B576-E7CFEF82D49B}"/>
              </a:ext>
            </a:extLst>
          </p:cNvPr>
          <p:cNvSpPr txBox="1"/>
          <p:nvPr/>
        </p:nvSpPr>
        <p:spPr>
          <a:xfrm>
            <a:off x="548179" y="2093487"/>
            <a:ext cx="11450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2">
                    <a:lumMod val="50000"/>
                  </a:schemeClr>
                </a:solidFill>
              </a:rPr>
              <a:t>مَحْمودٌ تِلْميذٌ بِالْصَفِّ الثَّالِثِ الإبْتِدائي، يُحِبُّ الْقِراءَةَ وَالْكِتابَةَ، وَقَدْ تَعَوَّدَ أَنْ يُسَجِّلَ مُذَكَراتِهِ - فِي مُفَكِرَةٍ صَغيرَةٍ - وَبِخاصَةٍ </a:t>
            </a:r>
            <a:r>
              <a:rPr lang="ar-BH" sz="3600" dirty="0" smtClean="0">
                <a:solidFill>
                  <a:schemeClr val="accent2">
                    <a:lumMod val="50000"/>
                  </a:schemeClr>
                </a:solidFill>
              </a:rPr>
              <a:t>أَيام </a:t>
            </a:r>
            <a:r>
              <a:rPr lang="ar-BH" sz="3600" dirty="0">
                <a:solidFill>
                  <a:schemeClr val="accent2">
                    <a:lumMod val="50000"/>
                  </a:schemeClr>
                </a:solidFill>
              </a:rPr>
              <a:t>الْعُطَلِ.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48079E8-5E28-40C4-AA8D-39C17DC2387A}"/>
              </a:ext>
            </a:extLst>
          </p:cNvPr>
          <p:cNvSpPr txBox="1"/>
          <p:nvPr/>
        </p:nvSpPr>
        <p:spPr>
          <a:xfrm>
            <a:off x="216310" y="4253183"/>
            <a:ext cx="1145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solidFill>
                  <a:schemeClr val="accent2">
                    <a:lumMod val="50000"/>
                  </a:schemeClr>
                </a:solidFill>
              </a:rPr>
              <a:t>الزِّراعَةُ مِنْ هِواياتِ أَبي الْمُحَبَّبَةِ إِلَيهِ.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B484A22-916C-40FC-8886-2B3F963D10C3}"/>
              </a:ext>
            </a:extLst>
          </p:cNvPr>
          <p:cNvGrpSpPr/>
          <p:nvPr/>
        </p:nvGrpSpPr>
        <p:grpSpPr>
          <a:xfrm>
            <a:off x="801874" y="3448365"/>
            <a:ext cx="1739222" cy="2745454"/>
            <a:chOff x="-77570" y="3883755"/>
            <a:chExt cx="1739222" cy="2745454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CD388295-1A07-40F9-8DC2-F5B7B1E46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426" b="8463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82"/>
            <a:stretch/>
          </p:blipFill>
          <p:spPr>
            <a:xfrm>
              <a:off x="-77570" y="3883755"/>
              <a:ext cx="1248559" cy="114641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9BD9C055-6BC2-41E6-B429-C4C6757E2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643" b="41640" l="7848" r="355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" t="8486" r="64407" b="60248"/>
            <a:stretch/>
          </p:blipFill>
          <p:spPr>
            <a:xfrm>
              <a:off x="216310" y="4848068"/>
              <a:ext cx="1445342" cy="161249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EA3DFA76-E5D0-428F-8747-D4681D088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591" b="38449" l="9037" r="169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" t="8486" r="82087" b="60248"/>
            <a:stretch/>
          </p:blipFill>
          <p:spPr>
            <a:xfrm>
              <a:off x="216310" y="4861524"/>
              <a:ext cx="516330" cy="1767685"/>
            </a:xfrm>
            <a:prstGeom prst="rect">
              <a:avLst/>
            </a:prstGeom>
          </p:spPr>
        </p:pic>
      </p:grpSp>
      <p:pic>
        <p:nvPicPr>
          <p:cNvPr id="6" name="AUDIO-2020-05-29-01-58-2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9917" y="5720368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E8C416D-42EE-4C8F-9374-C63AE7CD0272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E086946-68D5-4DDF-A3DE-B7633E71919B}"/>
              </a:ext>
            </a:extLst>
          </p:cNvPr>
          <p:cNvGrpSpPr/>
          <p:nvPr/>
        </p:nvGrpSpPr>
        <p:grpSpPr>
          <a:xfrm>
            <a:off x="-104494" y="631991"/>
            <a:ext cx="1643242" cy="1690720"/>
            <a:chOff x="25675" y="1743886"/>
            <a:chExt cx="2925727" cy="1477520"/>
          </a:xfrm>
        </p:grpSpPr>
        <p:sp>
          <p:nvSpPr>
            <p:cNvPr id="17" name="Flowchart: Punched Tape 16">
              <a:extLst>
                <a:ext uri="{FF2B5EF4-FFF2-40B4-BE49-F238E27FC236}">
                  <a16:creationId xmlns="" xmlns:a16="http://schemas.microsoft.com/office/drawing/2014/main" id="{6F278CA2-7A95-436A-A353-2112ADBB3936}"/>
                </a:ext>
              </a:extLst>
            </p:cNvPr>
            <p:cNvSpPr/>
            <p:nvPr/>
          </p:nvSpPr>
          <p:spPr>
            <a:xfrm>
              <a:off x="633095" y="1743886"/>
              <a:ext cx="2318307" cy="1278194"/>
            </a:xfrm>
            <a:prstGeom prst="flowChartPunchedTap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600" dirty="0"/>
                <a:t>تَدْريبُ 4</a:t>
              </a:r>
              <a:endParaRPr lang="en-GB" sz="360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B253DAE7-5EE8-402D-A79C-146A1C282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2827" b="88273" l="53509" r="702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58" t="72129" r="29354" b="10043"/>
            <a:stretch/>
          </p:blipFill>
          <p:spPr>
            <a:xfrm flipH="1">
              <a:off x="25675" y="2047152"/>
              <a:ext cx="1471191" cy="1174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03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0844" y="345989"/>
            <a:ext cx="9168714" cy="841366"/>
          </a:xfrm>
        </p:spPr>
        <p:txBody>
          <a:bodyPr>
            <a:normAutofit fontScale="90000"/>
          </a:bodyPr>
          <a:lstStyle/>
          <a:p>
            <a:pPr algn="ctr"/>
            <a:r>
              <a:rPr lang="ar-BH" b="1" dirty="0">
                <a:solidFill>
                  <a:srgbClr val="FF0000"/>
                </a:solidFill>
              </a:rPr>
              <a:t>أَصِلُ بَيْنَ الْكَلِمَةِ وَما يُقابِلُها </a:t>
            </a:r>
            <a:r>
              <a:rPr lang="ar-BH" b="1">
                <a:solidFill>
                  <a:srgbClr val="FF0000"/>
                </a:solidFill>
              </a:rPr>
              <a:t>مِنْ مُرادِفٍ </a:t>
            </a:r>
            <a:r>
              <a:rPr lang="ar-BH" b="1" dirty="0">
                <a:solidFill>
                  <a:srgbClr val="FF0000"/>
                </a:solidFill>
              </a:rPr>
              <a:t>في النَّصِ: 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graphicFrame>
        <p:nvGraphicFramePr>
          <p:cNvPr id="17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858603"/>
              </p:ext>
            </p:extLst>
          </p:nvPr>
        </p:nvGraphicFramePr>
        <p:xfrm>
          <a:off x="1576316" y="1396181"/>
          <a:ext cx="9039367" cy="3991159"/>
        </p:xfrm>
        <a:graphic>
          <a:graphicData uri="http://schemas.openxmlformats.org/drawingml/2006/table">
            <a:tbl>
              <a:tblPr firstRow="1" firstCol="1" bandRow="1"/>
              <a:tblGrid>
                <a:gridCol w="45271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121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02292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BH" sz="3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مُرَادِفُها مِنْ النَّصِّ</a:t>
                      </a:r>
                      <a:endParaRPr lang="en-US" sz="3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BH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الْكَلِمَةُ 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6289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BH" sz="3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الْمُوَاظَبَةُ</a:t>
                      </a:r>
                      <a:endParaRPr lang="en-US" sz="3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BH" sz="3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جَذَّابٌ</a:t>
                      </a:r>
                      <a:endParaRPr lang="en-US" sz="3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96289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انْضَمَمْتُ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BH" sz="3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الْمُدَاوَمَةُ</a:t>
                      </a:r>
                      <a:endParaRPr lang="en-US" sz="3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96289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BH" sz="3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شَائِقٌ</a:t>
                      </a:r>
                      <a:endParaRPr lang="en-US" sz="3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الْتَحَقَتُ</a:t>
                      </a:r>
                      <a:endParaRPr lang="en-US" sz="3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640239" y="1937982"/>
            <a:ext cx="1214651" cy="5868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BH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088B83CA-2F05-49A0-AE59-75B9454CB93B}"/>
              </a:ext>
            </a:extLst>
          </p:cNvPr>
          <p:cNvCxnSpPr/>
          <p:nvPr/>
        </p:nvCxnSpPr>
        <p:spPr>
          <a:xfrm flipH="1">
            <a:off x="5397910" y="2762865"/>
            <a:ext cx="1720645" cy="1995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A7CF9649-0190-4039-B54B-7416CADB44B3}"/>
              </a:ext>
            </a:extLst>
          </p:cNvPr>
          <p:cNvCxnSpPr>
            <a:cxnSpLocks/>
          </p:cNvCxnSpPr>
          <p:nvPr/>
        </p:nvCxnSpPr>
        <p:spPr>
          <a:xfrm flipH="1" flipV="1">
            <a:off x="5397910" y="3608439"/>
            <a:ext cx="2133601" cy="11503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72B57F0B-999B-4BE2-BEB1-C9B2F66BEF08}"/>
              </a:ext>
            </a:extLst>
          </p:cNvPr>
          <p:cNvCxnSpPr>
            <a:cxnSpLocks/>
          </p:cNvCxnSpPr>
          <p:nvPr/>
        </p:nvCxnSpPr>
        <p:spPr>
          <a:xfrm flipH="1" flipV="1">
            <a:off x="5325507" y="2912183"/>
            <a:ext cx="2133601" cy="1150374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8CB23A2-E107-47A8-B36C-95C4A996FC9A}"/>
              </a:ext>
            </a:extLst>
          </p:cNvPr>
          <p:cNvGrpSpPr/>
          <p:nvPr/>
        </p:nvGrpSpPr>
        <p:grpSpPr>
          <a:xfrm>
            <a:off x="251267" y="3756272"/>
            <a:ext cx="1739222" cy="2745454"/>
            <a:chOff x="-77570" y="3883755"/>
            <a:chExt cx="1739222" cy="274545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31DFDE8-289D-4EBC-81D2-877092C8D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426" b="8463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82"/>
            <a:stretch/>
          </p:blipFill>
          <p:spPr>
            <a:xfrm>
              <a:off x="-77570" y="3883755"/>
              <a:ext cx="1248559" cy="114641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D24A74E-E78D-4FDB-94CB-E0103D2AC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43" b="41640" l="7848" r="355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" t="8486" r="64407" b="60248"/>
            <a:stretch/>
          </p:blipFill>
          <p:spPr>
            <a:xfrm>
              <a:off x="216310" y="4848068"/>
              <a:ext cx="1445342" cy="16124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5674706F-D20D-4624-979F-3DD1D8410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1591" b="38449" l="9037" r="169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" t="8486" r="82087" b="60248"/>
            <a:stretch/>
          </p:blipFill>
          <p:spPr>
            <a:xfrm>
              <a:off x="216310" y="4861524"/>
              <a:ext cx="516330" cy="1767685"/>
            </a:xfrm>
            <a:prstGeom prst="rect">
              <a:avLst/>
            </a:prstGeom>
          </p:spPr>
        </p:pic>
      </p:grpSp>
      <p:pic>
        <p:nvPicPr>
          <p:cNvPr id="3" name="AUDIO-2020-05-29-01-59-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950" y="5892126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3C05108-6D42-4BC3-9BFD-8C3215BD97E5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D44C070-2141-48D4-88F6-1AC8DABEB100}"/>
              </a:ext>
            </a:extLst>
          </p:cNvPr>
          <p:cNvGrpSpPr/>
          <p:nvPr/>
        </p:nvGrpSpPr>
        <p:grpSpPr>
          <a:xfrm>
            <a:off x="-104494" y="631991"/>
            <a:ext cx="1604320" cy="1859304"/>
            <a:chOff x="25675" y="1743886"/>
            <a:chExt cx="2925727" cy="1477520"/>
          </a:xfrm>
        </p:grpSpPr>
        <p:sp>
          <p:nvSpPr>
            <p:cNvPr id="16" name="Flowchart: Punched Tape 15">
              <a:extLst>
                <a:ext uri="{FF2B5EF4-FFF2-40B4-BE49-F238E27FC236}">
                  <a16:creationId xmlns="" xmlns:a16="http://schemas.microsoft.com/office/drawing/2014/main" id="{56366B84-1F98-47BC-AB4A-4C65413EF59B}"/>
                </a:ext>
              </a:extLst>
            </p:cNvPr>
            <p:cNvSpPr/>
            <p:nvPr/>
          </p:nvSpPr>
          <p:spPr>
            <a:xfrm>
              <a:off x="633095" y="1743886"/>
              <a:ext cx="2318307" cy="1278194"/>
            </a:xfrm>
            <a:prstGeom prst="flowChartPunchedTap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600" dirty="0"/>
                <a:t>تَدْريبُ 5</a:t>
              </a:r>
              <a:endParaRPr lang="en-GB" sz="3600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BA9E3B30-0F1C-4E63-BC6E-078A764B3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2827" b="88273" l="53509" r="702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58" t="72129" r="29354" b="10043"/>
            <a:stretch/>
          </p:blipFill>
          <p:spPr>
            <a:xfrm flipH="1">
              <a:off x="25675" y="2047152"/>
              <a:ext cx="1471191" cy="1174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88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511" y="460659"/>
            <a:ext cx="8940200" cy="726696"/>
          </a:xfrm>
        </p:spPr>
        <p:txBody>
          <a:bodyPr>
            <a:normAutofit fontScale="90000"/>
          </a:bodyPr>
          <a:lstStyle/>
          <a:p>
            <a:pPr algn="r"/>
            <a:r>
              <a:rPr lang="ar-BH" b="1" dirty="0">
                <a:solidFill>
                  <a:srgbClr val="FF0000"/>
                </a:solidFill>
              </a:rPr>
              <a:t>أَصِلُ بَيْنَ الْكَلِمَةِ وَالْجَمْعِ الْخاصِ بِها: 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graphicFrame>
        <p:nvGraphicFramePr>
          <p:cNvPr id="17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702991"/>
              </p:ext>
            </p:extLst>
          </p:nvPr>
        </p:nvGraphicFramePr>
        <p:xfrm>
          <a:off x="1576316" y="1429493"/>
          <a:ext cx="9039367" cy="3957847"/>
        </p:xfrm>
        <a:graphic>
          <a:graphicData uri="http://schemas.openxmlformats.org/drawingml/2006/table">
            <a:tbl>
              <a:tblPr firstRow="1" firstCol="1" bandRow="1"/>
              <a:tblGrid>
                <a:gridCol w="45271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121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68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BH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ar-BH" sz="3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جَمْعُها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BH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الْكَلِمَةُ 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6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BH" sz="3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حَدائِقٌ</a:t>
                      </a:r>
                      <a:endParaRPr lang="en-US" sz="3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BH" sz="3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الْقَوْقَعَةُ</a:t>
                      </a:r>
                      <a:endParaRPr lang="en-US" sz="3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96289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ar-BH" sz="3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مَناظِرٌ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BH" sz="3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حَديقَةٌ</a:t>
                      </a:r>
                      <a:endParaRPr lang="en-US" sz="3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96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BH" sz="3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الْقَواقِعُ</a:t>
                      </a:r>
                      <a:endParaRPr lang="en-US" sz="3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مَنْظَرٌ</a:t>
                      </a:r>
                      <a:endParaRPr lang="en-US" sz="3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640239" y="1937982"/>
            <a:ext cx="1214651" cy="5868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BH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088B83CA-2F05-49A0-AE59-75B9454CB93B}"/>
              </a:ext>
            </a:extLst>
          </p:cNvPr>
          <p:cNvCxnSpPr/>
          <p:nvPr/>
        </p:nvCxnSpPr>
        <p:spPr>
          <a:xfrm flipH="1">
            <a:off x="5397910" y="2762865"/>
            <a:ext cx="1720645" cy="1995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A7CF9649-0190-4039-B54B-7416CADB44B3}"/>
              </a:ext>
            </a:extLst>
          </p:cNvPr>
          <p:cNvCxnSpPr>
            <a:cxnSpLocks/>
          </p:cNvCxnSpPr>
          <p:nvPr/>
        </p:nvCxnSpPr>
        <p:spPr>
          <a:xfrm flipH="1" flipV="1">
            <a:off x="5397910" y="3608439"/>
            <a:ext cx="2133601" cy="11503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72B57F0B-999B-4BE2-BEB1-C9B2F66BEF08}"/>
              </a:ext>
            </a:extLst>
          </p:cNvPr>
          <p:cNvCxnSpPr>
            <a:cxnSpLocks/>
          </p:cNvCxnSpPr>
          <p:nvPr/>
        </p:nvCxnSpPr>
        <p:spPr>
          <a:xfrm flipH="1" flipV="1">
            <a:off x="5325507" y="2912183"/>
            <a:ext cx="2133601" cy="1150374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4E2F3D4-7549-4C2F-A816-31765E58ED85}"/>
              </a:ext>
            </a:extLst>
          </p:cNvPr>
          <p:cNvGrpSpPr/>
          <p:nvPr/>
        </p:nvGrpSpPr>
        <p:grpSpPr>
          <a:xfrm>
            <a:off x="251267" y="3756272"/>
            <a:ext cx="1739222" cy="2745454"/>
            <a:chOff x="-77570" y="3883755"/>
            <a:chExt cx="1739222" cy="274545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2E9908F4-325A-4A97-A312-24E6B6D34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426" b="8463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82"/>
            <a:stretch/>
          </p:blipFill>
          <p:spPr>
            <a:xfrm>
              <a:off x="-77570" y="3883755"/>
              <a:ext cx="1248559" cy="114641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AEEF0436-4F93-4DC6-85C1-96F7CC4AF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43" b="41640" l="7848" r="355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" t="8486" r="64407" b="60248"/>
            <a:stretch/>
          </p:blipFill>
          <p:spPr>
            <a:xfrm>
              <a:off x="216310" y="4848068"/>
              <a:ext cx="1445342" cy="16124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FF34D339-6C46-44E5-9097-6D4E69B93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1591" b="38449" l="9037" r="169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" t="8486" r="82087" b="60248"/>
            <a:stretch/>
          </p:blipFill>
          <p:spPr>
            <a:xfrm>
              <a:off x="216310" y="4861524"/>
              <a:ext cx="516330" cy="1767685"/>
            </a:xfrm>
            <a:prstGeom prst="rect">
              <a:avLst/>
            </a:prstGeom>
          </p:spPr>
        </p:pic>
      </p:grpSp>
      <p:pic>
        <p:nvPicPr>
          <p:cNvPr id="3" name="AUDIO-2020-05-29-01-59-5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6151" y="6112601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F244926-0E28-457D-B9FD-EAD458B2A065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6592363-3E14-48A9-A6AD-6FA5936DD2AA}"/>
              </a:ext>
            </a:extLst>
          </p:cNvPr>
          <p:cNvGrpSpPr/>
          <p:nvPr/>
        </p:nvGrpSpPr>
        <p:grpSpPr>
          <a:xfrm>
            <a:off x="-104494" y="631991"/>
            <a:ext cx="1604320" cy="1859304"/>
            <a:chOff x="25675" y="1743886"/>
            <a:chExt cx="2925727" cy="1477520"/>
          </a:xfrm>
        </p:grpSpPr>
        <p:sp>
          <p:nvSpPr>
            <p:cNvPr id="16" name="Flowchart: Punched Tape 15">
              <a:extLst>
                <a:ext uri="{FF2B5EF4-FFF2-40B4-BE49-F238E27FC236}">
                  <a16:creationId xmlns="" xmlns:a16="http://schemas.microsoft.com/office/drawing/2014/main" id="{03E4093D-0C1C-4033-97FC-78445CF923E5}"/>
                </a:ext>
              </a:extLst>
            </p:cNvPr>
            <p:cNvSpPr/>
            <p:nvPr/>
          </p:nvSpPr>
          <p:spPr>
            <a:xfrm>
              <a:off x="633095" y="1743886"/>
              <a:ext cx="2318307" cy="1278194"/>
            </a:xfrm>
            <a:prstGeom prst="flowChartPunchedTape">
              <a:avLst/>
            </a:prstGeom>
            <a:solidFill>
              <a:schemeClr val="accent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600" dirty="0"/>
                <a:t>تَدْريبُ 6</a:t>
              </a:r>
              <a:endParaRPr lang="en-GB" sz="3600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E6C7F829-424E-43A6-95C7-8B141343A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2827" b="88273" l="53509" r="702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58" t="72129" r="29354" b="10043"/>
            <a:stretch/>
          </p:blipFill>
          <p:spPr>
            <a:xfrm flipH="1">
              <a:off x="25675" y="2047152"/>
              <a:ext cx="1471191" cy="1174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546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02152" y="195339"/>
            <a:ext cx="11787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4000" b="1" dirty="0">
                <a:solidFill>
                  <a:srgbClr val="FF0000"/>
                </a:solidFill>
              </a:rPr>
              <a:t>أُكْمِلُ الْجُمَلَ الْآتِيَةَ مُسْتَعَمِلاً (تارَةً) و (تارَةً) كَما في الْمِثالِ : </a:t>
            </a:r>
          </a:p>
        </p:txBody>
      </p:sp>
      <p:sp>
        <p:nvSpPr>
          <p:cNvPr id="3" name="AutoShape 2" descr="Page Background">
            <a:extLst>
              <a:ext uri="{FF2B5EF4-FFF2-40B4-BE49-F238E27FC236}">
                <a16:creationId xmlns="" xmlns:a16="http://schemas.microsoft.com/office/drawing/2014/main" id="{FCA9A03A-E75A-4FA5-8C4A-6B02DA38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4" name="مربع نص 1">
            <a:extLst>
              <a:ext uri="{FF2B5EF4-FFF2-40B4-BE49-F238E27FC236}">
                <a16:creationId xmlns="" xmlns:a16="http://schemas.microsoft.com/office/drawing/2014/main" id="{DD407119-8ED1-4D5D-8E63-46F0BC1A8CD4}"/>
              </a:ext>
            </a:extLst>
          </p:cNvPr>
          <p:cNvSpPr txBox="1"/>
          <p:nvPr/>
        </p:nvSpPr>
        <p:spPr>
          <a:xfrm>
            <a:off x="904568" y="2815345"/>
            <a:ext cx="9849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000" b="1" dirty="0"/>
              <a:t>كَانَ الْمُعَلِمُ.........يَسْأَلُ الطُّلّابَ، ...........يَشْرَحُ الْدَرْسَ.</a:t>
            </a:r>
            <a:endParaRPr lang="en-US" sz="4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0750839-3BEB-43E9-A377-D05B6F5E3D43}"/>
              </a:ext>
            </a:extLst>
          </p:cNvPr>
          <p:cNvSpPr/>
          <p:nvPr/>
        </p:nvSpPr>
        <p:spPr>
          <a:xfrm>
            <a:off x="7529411" y="2606008"/>
            <a:ext cx="1071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تارَةً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1" name="مربع نص 1">
            <a:extLst>
              <a:ext uri="{FF2B5EF4-FFF2-40B4-BE49-F238E27FC236}">
                <a16:creationId xmlns="" xmlns:a16="http://schemas.microsoft.com/office/drawing/2014/main" id="{7060E78C-D5AB-42E2-AEFA-2A29DF777C55}"/>
              </a:ext>
            </a:extLst>
          </p:cNvPr>
          <p:cNvSpPr txBox="1"/>
          <p:nvPr/>
        </p:nvSpPr>
        <p:spPr>
          <a:xfrm>
            <a:off x="859365" y="1370945"/>
            <a:ext cx="8504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4000" b="1" dirty="0"/>
              <a:t>قَالَ مَحْمُودٌ: كُنْتُ </a:t>
            </a:r>
            <a:r>
              <a:rPr lang="ar-BH" sz="4000" b="1" dirty="0">
                <a:solidFill>
                  <a:srgbClr val="FF0000"/>
                </a:solidFill>
              </a:rPr>
              <a:t>تَارَةً</a:t>
            </a:r>
            <a:r>
              <a:rPr lang="ar-BH" sz="4000" b="1" dirty="0"/>
              <a:t> أَسَبَحُ </a:t>
            </a:r>
            <a:r>
              <a:rPr lang="ar-BH" sz="4000" b="1" dirty="0">
                <a:solidFill>
                  <a:srgbClr val="FF0000"/>
                </a:solidFill>
              </a:rPr>
              <a:t>وَتَارَةً</a:t>
            </a:r>
            <a:r>
              <a:rPr lang="ar-BH" sz="4000" b="1" dirty="0"/>
              <a:t> أَلْعَبُ</a:t>
            </a:r>
            <a:endParaRPr lang="en-US" sz="4000" b="1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B4EC4982-0499-4CB1-B531-1E4C2C38DBC1}"/>
              </a:ext>
            </a:extLst>
          </p:cNvPr>
          <p:cNvSpPr/>
          <p:nvPr/>
        </p:nvSpPr>
        <p:spPr>
          <a:xfrm>
            <a:off x="10010422" y="1173181"/>
            <a:ext cx="1533832" cy="103238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مِثالٌ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CB64635-85D2-4E7C-BACE-F21C8B1D2436}"/>
              </a:ext>
            </a:extLst>
          </p:cNvPr>
          <p:cNvSpPr/>
          <p:nvPr/>
        </p:nvSpPr>
        <p:spPr>
          <a:xfrm>
            <a:off x="3581499" y="2609752"/>
            <a:ext cx="1383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وتارَةً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3" name="مربع نص 1">
            <a:extLst>
              <a:ext uri="{FF2B5EF4-FFF2-40B4-BE49-F238E27FC236}">
                <a16:creationId xmlns="" xmlns:a16="http://schemas.microsoft.com/office/drawing/2014/main" id="{3D0DD499-B6EF-4696-AC51-AAA54029E492}"/>
              </a:ext>
            </a:extLst>
          </p:cNvPr>
          <p:cNvSpPr txBox="1"/>
          <p:nvPr/>
        </p:nvSpPr>
        <p:spPr>
          <a:xfrm>
            <a:off x="904568" y="4385796"/>
            <a:ext cx="9849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000" b="1" dirty="0"/>
              <a:t>كانَتْ فاَطِمَةُ .........تَرْسِمُ، ...........تَكْتُبُ.</a:t>
            </a:r>
            <a:endParaRPr lang="en-US" sz="40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1E3FAB3-B311-4D2E-92B2-2AC6ABB84004}"/>
              </a:ext>
            </a:extLst>
          </p:cNvPr>
          <p:cNvSpPr/>
          <p:nvPr/>
        </p:nvSpPr>
        <p:spPr>
          <a:xfrm>
            <a:off x="6169115" y="4154157"/>
            <a:ext cx="1071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تارَةً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EC8B14C-F5AD-4E70-A5CE-DF26D47EAE7E}"/>
              </a:ext>
            </a:extLst>
          </p:cNvPr>
          <p:cNvSpPr/>
          <p:nvPr/>
        </p:nvSpPr>
        <p:spPr>
          <a:xfrm>
            <a:off x="3405521" y="4154157"/>
            <a:ext cx="1383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وتارَةً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E3C9E2C-8D31-4C56-A93E-E6058A9FD1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87" y="4027916"/>
            <a:ext cx="1791919" cy="2315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UDIO-2020-05-29-02-01-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553" y="6248400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502BBF7-295D-4D4D-9C10-4F3497E77EFA}"/>
              </a:ext>
            </a:extLst>
          </p:cNvPr>
          <p:cNvSpPr/>
          <p:nvPr/>
        </p:nvSpPr>
        <p:spPr>
          <a:xfrm>
            <a:off x="5384" y="12504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B829F3A-A8D5-429F-8F8A-C54E50C7DEA0}"/>
              </a:ext>
            </a:extLst>
          </p:cNvPr>
          <p:cNvGrpSpPr/>
          <p:nvPr/>
        </p:nvGrpSpPr>
        <p:grpSpPr>
          <a:xfrm>
            <a:off x="-104494" y="631991"/>
            <a:ext cx="1643242" cy="1859304"/>
            <a:chOff x="25675" y="1743886"/>
            <a:chExt cx="2925727" cy="1477520"/>
          </a:xfrm>
        </p:grpSpPr>
        <p:sp>
          <p:nvSpPr>
            <p:cNvPr id="17" name="Flowchart: Punched Tape 16">
              <a:extLst>
                <a:ext uri="{FF2B5EF4-FFF2-40B4-BE49-F238E27FC236}">
                  <a16:creationId xmlns="" xmlns:a16="http://schemas.microsoft.com/office/drawing/2014/main" id="{3E3F001C-7CC7-48D2-8DAE-64FB79D6E001}"/>
                </a:ext>
              </a:extLst>
            </p:cNvPr>
            <p:cNvSpPr/>
            <p:nvPr/>
          </p:nvSpPr>
          <p:spPr>
            <a:xfrm>
              <a:off x="633095" y="1743886"/>
              <a:ext cx="2318307" cy="1278194"/>
            </a:xfrm>
            <a:prstGeom prst="flowChartPunchedTap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600" dirty="0"/>
                <a:t>تَدْريبُ 7</a:t>
              </a:r>
              <a:endParaRPr lang="en-GB" sz="360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5F9D97F1-8F9D-480B-89A4-378475D02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2827" b="88273" l="53509" r="702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58" t="72129" r="29354" b="10043"/>
            <a:stretch/>
          </p:blipFill>
          <p:spPr>
            <a:xfrm flipH="1">
              <a:off x="25675" y="2047152"/>
              <a:ext cx="1471191" cy="1174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954656"/>
      </p:ext>
    </p:extLst>
  </p:cSld>
  <p:clrMapOvr>
    <a:masterClrMapping/>
  </p:clrMapOvr>
  <p:transition spd="slow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6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14" grpId="0"/>
      <p:bldP spid="12" grpId="0"/>
      <p:bldP spid="21" grpId="0"/>
      <p:bldP spid="4" grpId="0" animBg="1"/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6096000" y="216130"/>
            <a:ext cx="4355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000" b="1" dirty="0">
                <a:solidFill>
                  <a:srgbClr val="FF0000"/>
                </a:solidFill>
              </a:rPr>
              <a:t>أَهْدافُ الدَرَسِ: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7B39F4-5D22-4CF5-BA41-FF1B408AC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5" b="93490" l="26364" r="923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31" b="-1362"/>
          <a:stretch/>
        </p:blipFill>
        <p:spPr>
          <a:xfrm flipH="1">
            <a:off x="448980" y="573201"/>
            <a:ext cx="3394769" cy="5857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4E2D5A-375F-483E-8ECB-04C1E55A668F}"/>
              </a:ext>
            </a:extLst>
          </p:cNvPr>
          <p:cNvSpPr txBox="1"/>
          <p:nvPr/>
        </p:nvSpPr>
        <p:spPr>
          <a:xfrm>
            <a:off x="3682181" y="1466713"/>
            <a:ext cx="81312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 rtl="1">
              <a:buAutoNum type="arabicPeriod"/>
            </a:pPr>
            <a:r>
              <a:rPr lang="ar-BH" sz="3600" dirty="0"/>
              <a:t>قِراءَةُ النَّصِّ قِراءَةً جَهْريَّةً واضِحَةً.</a:t>
            </a:r>
          </a:p>
          <a:p>
            <a:pPr marL="742950" indent="-742950" algn="r" rtl="1">
              <a:buAutoNum type="arabicPeriod"/>
            </a:pPr>
            <a:r>
              <a:rPr lang="ar-BH" sz="3600" dirty="0"/>
              <a:t>التَّمْييزُ فِي النُّطْقِ بَيْنَ حَرْفيّ ( </a:t>
            </a:r>
            <a:r>
              <a:rPr lang="ar-BH" sz="3600" dirty="0" err="1"/>
              <a:t>ض</a:t>
            </a:r>
            <a:r>
              <a:rPr lang="ar-BH" sz="3600" dirty="0"/>
              <a:t> ) </a:t>
            </a:r>
            <a:r>
              <a:rPr lang="ar-BH" sz="3600" dirty="0" err="1"/>
              <a:t>و</a:t>
            </a:r>
            <a:r>
              <a:rPr lang="ar-BH" sz="3600" dirty="0"/>
              <a:t> (</a:t>
            </a:r>
            <a:r>
              <a:rPr lang="ar-BH" sz="3600" dirty="0" err="1"/>
              <a:t>ظـ</a:t>
            </a:r>
            <a:r>
              <a:rPr lang="ar-BH" sz="3600" dirty="0"/>
              <a:t> ).</a:t>
            </a:r>
          </a:p>
          <a:p>
            <a:pPr marL="742950" indent="-742950" algn="r" rtl="1">
              <a:buAutoNum type="arabicPeriod"/>
            </a:pPr>
            <a:r>
              <a:rPr lang="ar-BH" sz="3600" dirty="0"/>
              <a:t>تَوْضيحُ مَعاني الْكَلِماتِ.</a:t>
            </a:r>
          </a:p>
          <a:p>
            <a:pPr marL="742950" indent="-742950" algn="r" rtl="1"/>
            <a:endParaRPr lang="ar-BH" sz="3600" dirty="0"/>
          </a:p>
          <a:p>
            <a:pPr marL="742950" indent="-742950" algn="r" rtl="1">
              <a:buAutoNum type="arabicPeriod"/>
            </a:pPr>
            <a:endParaRPr lang="ar-BH" sz="3600" dirty="0"/>
          </a:p>
          <a:p>
            <a:pPr marL="742950" indent="-742950" algn="r" rtl="1">
              <a:buAutoNum type="arabicPeriod"/>
            </a:pPr>
            <a:endParaRPr lang="ar-BH" sz="3600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36F894E-37F2-4F89-B4E3-DE13BC6D4F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39" y="10551"/>
            <a:ext cx="1646183" cy="12680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2D22F63-B365-4961-B1C1-67673BF10177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874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="" xmlns:a16="http://schemas.microsoft.com/office/drawing/2014/main" id="{B998A929-9D7C-4721-A74B-9F49DCF99C92}"/>
              </a:ext>
            </a:extLst>
          </p:cNvPr>
          <p:cNvSpPr/>
          <p:nvPr/>
        </p:nvSpPr>
        <p:spPr>
          <a:xfrm>
            <a:off x="8544781" y="4033667"/>
            <a:ext cx="1730472" cy="116704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452ED844-7C96-4F36-83EA-EC249F0EC84D}"/>
              </a:ext>
            </a:extLst>
          </p:cNvPr>
          <p:cNvSpPr/>
          <p:nvPr/>
        </p:nvSpPr>
        <p:spPr>
          <a:xfrm>
            <a:off x="5081145" y="3079888"/>
            <a:ext cx="1476686" cy="99026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56317CC9-A033-4F51-B2D6-2E27C4A81437}"/>
              </a:ext>
            </a:extLst>
          </p:cNvPr>
          <p:cNvSpPr/>
          <p:nvPr/>
        </p:nvSpPr>
        <p:spPr>
          <a:xfrm>
            <a:off x="6854958" y="2123732"/>
            <a:ext cx="1735476" cy="108904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00E2E773-EBC9-46F3-8A5F-3CE5A1F07627}"/>
              </a:ext>
            </a:extLst>
          </p:cNvPr>
          <p:cNvSpPr/>
          <p:nvPr/>
        </p:nvSpPr>
        <p:spPr>
          <a:xfrm>
            <a:off x="7464616" y="1248007"/>
            <a:ext cx="1476686" cy="108904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مربع نص 1"/>
          <p:cNvSpPr txBox="1"/>
          <p:nvPr/>
        </p:nvSpPr>
        <p:spPr>
          <a:xfrm>
            <a:off x="1986116" y="491867"/>
            <a:ext cx="9859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4000" b="1" dirty="0">
                <a:solidFill>
                  <a:srgbClr val="FF0000"/>
                </a:solidFill>
              </a:rPr>
              <a:t>أُكْمِلُ كُلَّ جُمْلَةٍ بِالْكَلِمَةِ الْمُنَاسِبَةِ مِمّا بَيْنَ الْقَوْسَيْنِ : </a:t>
            </a:r>
          </a:p>
        </p:txBody>
      </p:sp>
      <p:sp>
        <p:nvSpPr>
          <p:cNvPr id="3" name="AutoShape 2" descr="Page Background">
            <a:extLst>
              <a:ext uri="{FF2B5EF4-FFF2-40B4-BE49-F238E27FC236}">
                <a16:creationId xmlns="" xmlns:a16="http://schemas.microsoft.com/office/drawing/2014/main" id="{FCA9A03A-E75A-4FA5-8C4A-6B02DA38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EFC2D0C-7385-4271-857C-70CD5C352C93}"/>
              </a:ext>
            </a:extLst>
          </p:cNvPr>
          <p:cNvSpPr txBox="1"/>
          <p:nvPr/>
        </p:nvSpPr>
        <p:spPr>
          <a:xfrm>
            <a:off x="3238005" y="1666195"/>
            <a:ext cx="8426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dirty="0" err="1"/>
              <a:t>1.</a:t>
            </a:r>
            <a:r>
              <a:rPr lang="ar-BH" sz="3600" dirty="0"/>
              <a:t>                              وَالِدي حَفْلَ الْمَدرَسَةِ.</a:t>
            </a:r>
            <a:endParaRPr lang="en-GB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23EB4C7-9A1B-413D-99FE-42B711FCD71B}"/>
              </a:ext>
            </a:extLst>
          </p:cNvPr>
          <p:cNvSpPr txBox="1"/>
          <p:nvPr/>
        </p:nvSpPr>
        <p:spPr>
          <a:xfrm>
            <a:off x="8298426" y="2433557"/>
            <a:ext cx="3429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dirty="0" err="1"/>
              <a:t>2.</a:t>
            </a:r>
            <a:r>
              <a:rPr lang="ar-BH" sz="3600" dirty="0"/>
              <a:t> الْوُرُودُ فِي الْحَديقَةِ</a:t>
            </a:r>
            <a:endParaRPr lang="en-GB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23B5E69-2727-4B71-9063-20087EF14BE5}"/>
              </a:ext>
            </a:extLst>
          </p:cNvPr>
          <p:cNvSpPr txBox="1"/>
          <p:nvPr/>
        </p:nvSpPr>
        <p:spPr>
          <a:xfrm>
            <a:off x="2859082" y="3324853"/>
            <a:ext cx="8868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dirty="0" err="1"/>
              <a:t>3.</a:t>
            </a:r>
            <a:r>
              <a:rPr lang="ar-BH" sz="3600" dirty="0"/>
              <a:t> جَلَسَ الأَوْلادُ تَحْتَ                            الْشَجَرَةِ.</a:t>
            </a:r>
            <a:endParaRPr lang="en-GB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FFEA2BF-80C2-4407-B5DE-FAC7D03E1984}"/>
              </a:ext>
            </a:extLst>
          </p:cNvPr>
          <p:cNvSpPr txBox="1"/>
          <p:nvPr/>
        </p:nvSpPr>
        <p:spPr>
          <a:xfrm>
            <a:off x="2859082" y="4394178"/>
            <a:ext cx="8868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dirty="0" err="1"/>
              <a:t>4.</a:t>
            </a:r>
            <a:r>
              <a:rPr lang="ar-BH" sz="3600" dirty="0"/>
              <a:t> الْطِفلُ                             أَظَافِرَهُ.</a:t>
            </a:r>
            <a:endParaRPr lang="en-GB" sz="3600" dirty="0"/>
          </a:p>
        </p:txBody>
      </p:sp>
      <p:sp>
        <p:nvSpPr>
          <p:cNvPr id="19" name="Rectangle 18">
            <a:hlinkClick r:id="rId6" action="ppaction://hlinksldjump"/>
            <a:extLst>
              <a:ext uri="{FF2B5EF4-FFF2-40B4-BE49-F238E27FC236}">
                <a16:creationId xmlns="" xmlns:a16="http://schemas.microsoft.com/office/drawing/2014/main" id="{4AC330E6-F8D0-4CCD-BF7E-0AC954E6D9C9}"/>
              </a:ext>
            </a:extLst>
          </p:cNvPr>
          <p:cNvSpPr/>
          <p:nvPr/>
        </p:nvSpPr>
        <p:spPr>
          <a:xfrm>
            <a:off x="7053280" y="3095749"/>
            <a:ext cx="1122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ضِلِّ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88336A3-2469-4518-9C35-50BBA2E36098}"/>
              </a:ext>
            </a:extLst>
          </p:cNvPr>
          <p:cNvSpPr/>
          <p:nvPr/>
        </p:nvSpPr>
        <p:spPr>
          <a:xfrm>
            <a:off x="6525702" y="3095749"/>
            <a:ext cx="4154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hlinkClick r:id="rId7" action="ppaction://hlinksldjump"/>
            <a:extLst>
              <a:ext uri="{FF2B5EF4-FFF2-40B4-BE49-F238E27FC236}">
                <a16:creationId xmlns="" xmlns:a16="http://schemas.microsoft.com/office/drawing/2014/main" id="{902A9EEE-7051-40BA-83A9-9134E5FD511F}"/>
              </a:ext>
            </a:extLst>
          </p:cNvPr>
          <p:cNvSpPr/>
          <p:nvPr/>
        </p:nvSpPr>
        <p:spPr>
          <a:xfrm>
            <a:off x="5308321" y="3114210"/>
            <a:ext cx="938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ظِلِّ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hlinkClick r:id="rId7" action="ppaction://hlinksldjump"/>
            <a:extLst>
              <a:ext uri="{FF2B5EF4-FFF2-40B4-BE49-F238E27FC236}">
                <a16:creationId xmlns="" xmlns:a16="http://schemas.microsoft.com/office/drawing/2014/main" id="{676E8DB4-377C-4A9C-9664-A61FDC80448D}"/>
              </a:ext>
            </a:extLst>
          </p:cNvPr>
          <p:cNvSpPr/>
          <p:nvPr/>
        </p:nvSpPr>
        <p:spPr>
          <a:xfrm>
            <a:off x="6854957" y="2218400"/>
            <a:ext cx="1632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نَاضِرةٌ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9E1DE9C-C931-4DE0-8125-5D055CEFAAF5}"/>
              </a:ext>
            </a:extLst>
          </p:cNvPr>
          <p:cNvSpPr/>
          <p:nvPr/>
        </p:nvSpPr>
        <p:spPr>
          <a:xfrm>
            <a:off x="6582257" y="2229551"/>
            <a:ext cx="4154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hlinkClick r:id="rId6" action="ppaction://hlinksldjump"/>
            <a:extLst>
              <a:ext uri="{FF2B5EF4-FFF2-40B4-BE49-F238E27FC236}">
                <a16:creationId xmlns="" xmlns:a16="http://schemas.microsoft.com/office/drawing/2014/main" id="{8DBA1748-45F7-47B6-9E41-D63925D854FB}"/>
              </a:ext>
            </a:extLst>
          </p:cNvPr>
          <p:cNvSpPr/>
          <p:nvPr/>
        </p:nvSpPr>
        <p:spPr>
          <a:xfrm>
            <a:off x="5109998" y="2246856"/>
            <a:ext cx="1447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نَاظِرةٌ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hlinkClick r:id="rId6" action="ppaction://hlinksldjump"/>
            <a:extLst>
              <a:ext uri="{FF2B5EF4-FFF2-40B4-BE49-F238E27FC236}">
                <a16:creationId xmlns="" xmlns:a16="http://schemas.microsoft.com/office/drawing/2014/main" id="{B261D712-5E2D-4C59-876C-DE97E212F9C3}"/>
              </a:ext>
            </a:extLst>
          </p:cNvPr>
          <p:cNvSpPr/>
          <p:nvPr/>
        </p:nvSpPr>
        <p:spPr>
          <a:xfrm>
            <a:off x="9363160" y="1376575"/>
            <a:ext cx="1292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حَظَرَ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84C63B93-71C7-4066-BA74-77634A44082B}"/>
              </a:ext>
            </a:extLst>
          </p:cNvPr>
          <p:cNvSpPr/>
          <p:nvPr/>
        </p:nvSpPr>
        <p:spPr>
          <a:xfrm>
            <a:off x="8953996" y="1365424"/>
            <a:ext cx="4154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hlinkClick r:id="rId7" action="ppaction://hlinksldjump"/>
            <a:extLst>
              <a:ext uri="{FF2B5EF4-FFF2-40B4-BE49-F238E27FC236}">
                <a16:creationId xmlns="" xmlns:a16="http://schemas.microsoft.com/office/drawing/2014/main" id="{3B8E6BBF-B0C9-49E2-ABD5-B12A4DAA0896}"/>
              </a:ext>
            </a:extLst>
          </p:cNvPr>
          <p:cNvSpPr/>
          <p:nvPr/>
        </p:nvSpPr>
        <p:spPr>
          <a:xfrm>
            <a:off x="7368572" y="1352900"/>
            <a:ext cx="16310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حَضَرَ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hlinkClick r:id="rId7" action="ppaction://hlinksldjump"/>
            <a:extLst>
              <a:ext uri="{FF2B5EF4-FFF2-40B4-BE49-F238E27FC236}">
                <a16:creationId xmlns="" xmlns:a16="http://schemas.microsoft.com/office/drawing/2014/main" id="{4B3A4F13-1ECB-4006-8618-CA92C4D93E25}"/>
              </a:ext>
            </a:extLst>
          </p:cNvPr>
          <p:cNvSpPr/>
          <p:nvPr/>
        </p:nvSpPr>
        <p:spPr>
          <a:xfrm>
            <a:off x="8458401" y="4124284"/>
            <a:ext cx="1632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يُقْرِضُ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709ABADA-00A6-4291-A5B7-7219AA98E6AE}"/>
              </a:ext>
            </a:extLst>
          </p:cNvPr>
          <p:cNvSpPr/>
          <p:nvPr/>
        </p:nvSpPr>
        <p:spPr>
          <a:xfrm>
            <a:off x="8185701" y="4124284"/>
            <a:ext cx="4154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>
            <a:hlinkClick r:id="rId6" action="ppaction://hlinksldjump"/>
            <a:extLst>
              <a:ext uri="{FF2B5EF4-FFF2-40B4-BE49-F238E27FC236}">
                <a16:creationId xmlns="" xmlns:a16="http://schemas.microsoft.com/office/drawing/2014/main" id="{DA2DB1E4-4E3F-42D9-AA51-56E98AFB765C}"/>
              </a:ext>
            </a:extLst>
          </p:cNvPr>
          <p:cNvSpPr/>
          <p:nvPr/>
        </p:nvSpPr>
        <p:spPr>
          <a:xfrm>
            <a:off x="6800004" y="4141589"/>
            <a:ext cx="1274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يُقْرِظُ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AUDIO-2020-05-29-02-02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3370" y="5591355"/>
            <a:ext cx="609600" cy="6096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3ACEDFE8-93EE-4161-BD49-A14E5EEDBAB7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8EEAF2C9-1C0F-4B6E-9470-5B436F96371A}"/>
              </a:ext>
            </a:extLst>
          </p:cNvPr>
          <p:cNvGrpSpPr/>
          <p:nvPr/>
        </p:nvGrpSpPr>
        <p:grpSpPr>
          <a:xfrm>
            <a:off x="-104495" y="631991"/>
            <a:ext cx="2333749" cy="1859304"/>
            <a:chOff x="25675" y="1743886"/>
            <a:chExt cx="2925727" cy="1477520"/>
          </a:xfrm>
        </p:grpSpPr>
        <p:sp>
          <p:nvSpPr>
            <p:cNvPr id="38" name="Flowchart: Punched Tape 37">
              <a:extLst>
                <a:ext uri="{FF2B5EF4-FFF2-40B4-BE49-F238E27FC236}">
                  <a16:creationId xmlns="" xmlns:a16="http://schemas.microsoft.com/office/drawing/2014/main" id="{4D95FD85-1588-44E7-A05B-357052AF6387}"/>
                </a:ext>
              </a:extLst>
            </p:cNvPr>
            <p:cNvSpPr/>
            <p:nvPr/>
          </p:nvSpPr>
          <p:spPr>
            <a:xfrm>
              <a:off x="633095" y="1743886"/>
              <a:ext cx="2318307" cy="1278194"/>
            </a:xfrm>
            <a:prstGeom prst="flowChartPunchedTap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600" dirty="0"/>
                <a:t>تَدْريبُ 8</a:t>
              </a:r>
              <a:endParaRPr lang="en-GB" sz="3600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8CC7685B-CE00-435E-AFE5-0BB17D822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827" b="88273" l="53509" r="702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58" t="72129" r="29354" b="10043"/>
            <a:stretch/>
          </p:blipFill>
          <p:spPr>
            <a:xfrm flipH="1">
              <a:off x="25675" y="2047152"/>
              <a:ext cx="1471191" cy="1174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4708774"/>
      </p:ext>
    </p:extLst>
  </p:cSld>
  <p:clrMapOvr>
    <a:masterClrMapping/>
  </p:clrMapOvr>
  <p:transition spd="slow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5" grpId="0" animBg="1"/>
      <p:bldP spid="27" grpId="0" animBg="1"/>
      <p:bldP spid="26" grpId="0" animBg="1"/>
      <p:bldP spid="4" grpId="0" animBg="1"/>
      <p:bldP spid="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120878" y="281000"/>
            <a:ext cx="10648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أَضَعُ الرَّقْمَ الْمُنَاسِبَ بَيْنَ الْجُمْلَةِ وَالْكَلِمَةِ الْمُنَاسِبَةِ: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="" xmlns:a16="http://schemas.microsoft.com/office/drawing/2014/main" id="{D929D37D-DA6B-4506-92C6-91F820B70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391324"/>
              </p:ext>
            </p:extLst>
          </p:nvPr>
        </p:nvGraphicFramePr>
        <p:xfrm>
          <a:off x="442451" y="1569129"/>
          <a:ext cx="10854814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7084">
                  <a:extLst>
                    <a:ext uri="{9D8B030D-6E8A-4147-A177-3AD203B41FA5}">
                      <a16:colId xmlns="" xmlns:a16="http://schemas.microsoft.com/office/drawing/2014/main" val="197362609"/>
                    </a:ext>
                  </a:extLst>
                </a:gridCol>
                <a:gridCol w="2477730">
                  <a:extLst>
                    <a:ext uri="{9D8B030D-6E8A-4147-A177-3AD203B41FA5}">
                      <a16:colId xmlns="" xmlns:a16="http://schemas.microsoft.com/office/drawing/2014/main" val="2469042932"/>
                    </a:ext>
                  </a:extLst>
                </a:gridCol>
              </a:tblGrid>
              <a:tr h="253957">
                <a:tc>
                  <a:txBody>
                    <a:bodyPr/>
                    <a:lstStyle/>
                    <a:p>
                      <a:pPr algn="ct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الْجُمَلَةُ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الْكَلِمَةُ 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23476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ar-BH" sz="3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أَبِي ..............</a:t>
                      </a:r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فِي وِزارَةِ الْخَارِجِيَّةِ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ضَاحِكٌ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62660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تُرَحِّبُ ...................</a:t>
                      </a:r>
                      <a:r>
                        <a:rPr lang="ar-BH" sz="3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بِرُكابِ الطَّائِرَةِ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مُوَظَّفٌ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08968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ar-BH" sz="3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.................</a:t>
                      </a:r>
                      <a:r>
                        <a:rPr lang="ar-BH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مِنْ نَوْمي مُبَكِّرًا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ar-BH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الْمُضَيفَةُ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91902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وَجْهُ </a:t>
                      </a:r>
                      <a:r>
                        <a:rPr lang="ar-BH" sz="3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الطِّفْلِ </a:t>
                      </a:r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.......................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BH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ar-BH" sz="3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أَنْهَضُ</a:t>
                      </a:r>
                      <a:endParaRPr lang="en-GB" sz="3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8756700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B3FEBC4-A3DE-4FFC-9343-307F546E6040}"/>
              </a:ext>
            </a:extLst>
          </p:cNvPr>
          <p:cNvSpPr/>
          <p:nvPr/>
        </p:nvSpPr>
        <p:spPr>
          <a:xfrm>
            <a:off x="8423785" y="3456599"/>
            <a:ext cx="2286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4000" b="0" kern="12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GB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663323E-AF9A-43FD-84CA-EBDB2AF99A4A}"/>
              </a:ext>
            </a:extLst>
          </p:cNvPr>
          <p:cNvSpPr/>
          <p:nvPr/>
        </p:nvSpPr>
        <p:spPr>
          <a:xfrm>
            <a:off x="8401662" y="2158921"/>
            <a:ext cx="2458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4000" b="0" kern="12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GB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6F0C99B-3A9C-4682-B3F4-16440553EBAD}"/>
              </a:ext>
            </a:extLst>
          </p:cNvPr>
          <p:cNvSpPr/>
          <p:nvPr/>
        </p:nvSpPr>
        <p:spPr>
          <a:xfrm>
            <a:off x="8401662" y="2861725"/>
            <a:ext cx="2458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4000" b="0" kern="12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GB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AC53AC0-5616-4E08-BA98-F4E3F2FC061E}"/>
              </a:ext>
            </a:extLst>
          </p:cNvPr>
          <p:cNvSpPr/>
          <p:nvPr/>
        </p:nvSpPr>
        <p:spPr>
          <a:xfrm>
            <a:off x="8427471" y="4061643"/>
            <a:ext cx="2458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4000" b="0" kern="12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GB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AUDIO-2020-05-29-02-02-3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451" y="5844174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D9AA516-D7D0-42A0-85A8-ACA8F8D2B8AB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3CEBA90-76DA-4324-8DC7-F2E6A712705F}"/>
              </a:ext>
            </a:extLst>
          </p:cNvPr>
          <p:cNvGrpSpPr/>
          <p:nvPr/>
        </p:nvGrpSpPr>
        <p:grpSpPr>
          <a:xfrm>
            <a:off x="-104494" y="631991"/>
            <a:ext cx="1643242" cy="1859304"/>
            <a:chOff x="25675" y="1743886"/>
            <a:chExt cx="2925727" cy="1477520"/>
          </a:xfrm>
        </p:grpSpPr>
        <p:sp>
          <p:nvSpPr>
            <p:cNvPr id="12" name="Flowchart: Punched Tape 11">
              <a:extLst>
                <a:ext uri="{FF2B5EF4-FFF2-40B4-BE49-F238E27FC236}">
                  <a16:creationId xmlns="" xmlns:a16="http://schemas.microsoft.com/office/drawing/2014/main" id="{B2F808F4-7EFE-4937-B68C-DC5F915EB3E7}"/>
                </a:ext>
              </a:extLst>
            </p:cNvPr>
            <p:cNvSpPr/>
            <p:nvPr/>
          </p:nvSpPr>
          <p:spPr>
            <a:xfrm>
              <a:off x="633095" y="1743886"/>
              <a:ext cx="2318307" cy="1278194"/>
            </a:xfrm>
            <a:prstGeom prst="flowChartPunchedTap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600" dirty="0"/>
                <a:t>تَدْريبُ 9</a:t>
              </a:r>
              <a:endParaRPr lang="en-GB" sz="36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88FDE09B-40E4-47F0-88BB-D6EB11A49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827" b="88273" l="53509" r="702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58" t="72129" r="29354" b="10043"/>
            <a:stretch/>
          </p:blipFill>
          <p:spPr>
            <a:xfrm flipH="1">
              <a:off x="25675" y="2047152"/>
              <a:ext cx="1471191" cy="1174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513099"/>
      </p:ext>
    </p:extLst>
  </p:cSld>
  <p:clrMapOvr>
    <a:masterClrMapping/>
  </p:clrMapOvr>
  <p:transition spd="slow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0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17492" y="204000"/>
            <a:ext cx="11787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4000" b="1" dirty="0">
                <a:solidFill>
                  <a:srgbClr val="FF0000"/>
                </a:solidFill>
              </a:rPr>
              <a:t>أُكْمِلُ كُلَّ جُمْلَةٍ بِكَلِمَةٍ مُنَاسَبَةٍ تَشْتَمِلُ عَلى حَرْفِ </a:t>
            </a:r>
          </a:p>
          <a:p>
            <a:pPr algn="r"/>
            <a:r>
              <a:rPr lang="ar-BH" sz="4000" b="1" dirty="0">
                <a:solidFill>
                  <a:srgbClr val="FF0000"/>
                </a:solidFill>
              </a:rPr>
              <a:t>(ض) أَوْ حَرْفِ (ظ) مُسْتَعيناً بِالصُّورِ : </a:t>
            </a:r>
          </a:p>
        </p:txBody>
      </p:sp>
      <p:sp>
        <p:nvSpPr>
          <p:cNvPr id="3" name="AutoShape 2" descr="Page Background">
            <a:extLst>
              <a:ext uri="{FF2B5EF4-FFF2-40B4-BE49-F238E27FC236}">
                <a16:creationId xmlns="" xmlns:a16="http://schemas.microsoft.com/office/drawing/2014/main" id="{FCA9A03A-E75A-4FA5-8C4A-6B02DA38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5211A10-93A0-400A-9B76-8A3D76142C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t="14767" r="67787" b="76774"/>
          <a:stretch/>
        </p:blipFill>
        <p:spPr>
          <a:xfrm>
            <a:off x="9103848" y="2872381"/>
            <a:ext cx="2191871" cy="1486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مربع نص 1">
            <a:extLst>
              <a:ext uri="{FF2B5EF4-FFF2-40B4-BE49-F238E27FC236}">
                <a16:creationId xmlns="" xmlns:a16="http://schemas.microsoft.com/office/drawing/2014/main" id="{DD407119-8ED1-4D5D-8E63-46F0BC1A8CD4}"/>
              </a:ext>
            </a:extLst>
          </p:cNvPr>
          <p:cNvSpPr txBox="1"/>
          <p:nvPr/>
        </p:nvSpPr>
        <p:spPr>
          <a:xfrm>
            <a:off x="4543822" y="1841793"/>
            <a:ext cx="42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000" b="1" dirty="0"/>
              <a:t>رَاقَبْتُ النُّجُومَ بالـ.........</a:t>
            </a:r>
            <a:endParaRPr lang="en-US" sz="4000" b="1" dirty="0"/>
          </a:p>
        </p:txBody>
      </p:sp>
      <p:sp>
        <p:nvSpPr>
          <p:cNvPr id="15" name="مربع نص 1">
            <a:extLst>
              <a:ext uri="{FF2B5EF4-FFF2-40B4-BE49-F238E27FC236}">
                <a16:creationId xmlns="" xmlns:a16="http://schemas.microsoft.com/office/drawing/2014/main" id="{4B197EF6-147A-4912-B41A-ED8FE3FC9650}"/>
              </a:ext>
            </a:extLst>
          </p:cNvPr>
          <p:cNvSpPr txBox="1"/>
          <p:nvPr/>
        </p:nvSpPr>
        <p:spPr>
          <a:xfrm>
            <a:off x="4404365" y="3472044"/>
            <a:ext cx="42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4000" b="1" dirty="0"/>
              <a:t>............حَيَوانٌ بَرْمائي</a:t>
            </a:r>
            <a:endParaRPr lang="en-US" sz="4000" b="1" dirty="0"/>
          </a:p>
        </p:txBody>
      </p:sp>
      <p:sp>
        <p:nvSpPr>
          <p:cNvPr id="16" name="مربع نص 1">
            <a:extLst>
              <a:ext uri="{FF2B5EF4-FFF2-40B4-BE49-F238E27FC236}">
                <a16:creationId xmlns="" xmlns:a16="http://schemas.microsoft.com/office/drawing/2014/main" id="{BE2214F4-54BF-4800-A023-827DC71B594D}"/>
              </a:ext>
            </a:extLst>
          </p:cNvPr>
          <p:cNvSpPr txBox="1"/>
          <p:nvPr/>
        </p:nvSpPr>
        <p:spPr>
          <a:xfrm>
            <a:off x="4216182" y="5255006"/>
            <a:ext cx="5103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4000" b="1" dirty="0"/>
              <a:t>الْفَارِسُ عَلى......... حِصانِهِ</a:t>
            </a:r>
            <a:endParaRPr lang="en-US" sz="40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A6A7CDB-D8FE-499C-98A8-7D59DF97A8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5" t="44229" r="67083" b="47312"/>
          <a:stretch/>
        </p:blipFill>
        <p:spPr>
          <a:xfrm>
            <a:off x="1856659" y="1347706"/>
            <a:ext cx="2191871" cy="1486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F743EED-4B0C-4C13-AAA4-406F1BFB13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6" t="24158" r="70094" b="66203"/>
          <a:stretch/>
        </p:blipFill>
        <p:spPr>
          <a:xfrm>
            <a:off x="1720058" y="4528085"/>
            <a:ext cx="1921285" cy="169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0750839-3BEB-43E9-A377-D05B6F5E3D43}"/>
              </a:ext>
            </a:extLst>
          </p:cNvPr>
          <p:cNvSpPr/>
          <p:nvPr/>
        </p:nvSpPr>
        <p:spPr>
          <a:xfrm>
            <a:off x="4404365" y="1700304"/>
            <a:ext cx="1620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ـمِنْظارِ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2115324-F18F-487A-B83D-1F6BC97833CC}"/>
              </a:ext>
            </a:extLst>
          </p:cNvPr>
          <p:cNvSpPr/>
          <p:nvPr/>
        </p:nvSpPr>
        <p:spPr>
          <a:xfrm>
            <a:off x="6932187" y="3256600"/>
            <a:ext cx="1867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الْضِّفْدَعُ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A2FA43F-FE60-40A3-A152-132F6A718BF0}"/>
              </a:ext>
            </a:extLst>
          </p:cNvPr>
          <p:cNvSpPr/>
          <p:nvPr/>
        </p:nvSpPr>
        <p:spPr>
          <a:xfrm>
            <a:off x="5849481" y="4949082"/>
            <a:ext cx="1159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ظَهْرِ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AUDIO-2020-05-29-02-04-2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189" y="5658092"/>
            <a:ext cx="609600" cy="6096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E5B467A4-AF72-4C22-B06A-89D075D6528C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71AEF86-0D6E-4478-A8FB-1A80C0144223}"/>
              </a:ext>
            </a:extLst>
          </p:cNvPr>
          <p:cNvGrpSpPr/>
          <p:nvPr/>
        </p:nvGrpSpPr>
        <p:grpSpPr>
          <a:xfrm>
            <a:off x="-104495" y="631991"/>
            <a:ext cx="1961153" cy="1859304"/>
            <a:chOff x="25675" y="1743886"/>
            <a:chExt cx="2925727" cy="1477520"/>
          </a:xfrm>
        </p:grpSpPr>
        <p:sp>
          <p:nvSpPr>
            <p:cNvPr id="23" name="Flowchart: Punched Tape 22">
              <a:extLst>
                <a:ext uri="{FF2B5EF4-FFF2-40B4-BE49-F238E27FC236}">
                  <a16:creationId xmlns="" xmlns:a16="http://schemas.microsoft.com/office/drawing/2014/main" id="{AD5F1A33-215C-4AD7-9033-BE0A8AD83305}"/>
                </a:ext>
              </a:extLst>
            </p:cNvPr>
            <p:cNvSpPr/>
            <p:nvPr/>
          </p:nvSpPr>
          <p:spPr>
            <a:xfrm>
              <a:off x="633095" y="1743886"/>
              <a:ext cx="2318307" cy="1278194"/>
            </a:xfrm>
            <a:prstGeom prst="flowChartPunchedTap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600" dirty="0"/>
                <a:t>تَدْريبُ 10</a:t>
              </a:r>
              <a:endParaRPr lang="en-GB" sz="3600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A8FBD591-6063-4ADB-A3A9-4920A3FE5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2827" b="88273" l="53509" r="702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58" t="72129" r="29354" b="10043"/>
            <a:stretch/>
          </p:blipFill>
          <p:spPr>
            <a:xfrm flipH="1">
              <a:off x="25675" y="2047152"/>
              <a:ext cx="1471191" cy="1174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0341585"/>
      </p:ext>
    </p:extLst>
  </p:cSld>
  <p:clrMapOvr>
    <a:masterClrMapping/>
  </p:clrMapOvr>
  <p:transition spd="slow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6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4" grpId="0"/>
      <p:bldP spid="15" grpId="0"/>
      <p:bldP spid="16" grpId="0"/>
      <p:bldP spid="12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5675" y="682125"/>
            <a:ext cx="479650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13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وَفَّقَكَ</a:t>
            </a:r>
            <a:r>
              <a:rPr lang="ar-BH" sz="13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 الله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E8285F-8E67-47BD-B71E-D15BCE8BB9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0843"/>
            <a:ext cx="5468832" cy="5066486"/>
          </a:xfrm>
          <a:prstGeom prst="rect">
            <a:avLst/>
          </a:prstGeom>
        </p:spPr>
      </p:pic>
      <p:pic>
        <p:nvPicPr>
          <p:cNvPr id="4" name="AUDIO-2020-05-29-02-04-4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162" y="156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97475"/>
      </p:ext>
    </p:extLst>
  </p:cSld>
  <p:clrMapOvr>
    <a:masterClrMapping/>
  </p:clrMapOvr>
  <p:transition spd="slow">
    <p:randomBar dir="vert"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3578" y="4280980"/>
            <a:ext cx="412484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13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أَحْسَنْتَ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sp>
        <p:nvSpPr>
          <p:cNvPr id="5" name="Arrow: Left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E2635E4D-CEF6-4C25-962F-02EC0FB9A417}"/>
              </a:ext>
            </a:extLst>
          </p:cNvPr>
          <p:cNvSpPr/>
          <p:nvPr/>
        </p:nvSpPr>
        <p:spPr>
          <a:xfrm>
            <a:off x="153576" y="4539560"/>
            <a:ext cx="2163097" cy="1698829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رجوع</a:t>
            </a:r>
            <a:endParaRPr lang="en-GB" dirty="0"/>
          </a:p>
        </p:txBody>
      </p:sp>
      <p:pic>
        <p:nvPicPr>
          <p:cNvPr id="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-2020-05-29-02-05-0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576" y="165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73613"/>
      </p:ext>
    </p:extLst>
  </p:cSld>
  <p:clrMapOvr>
    <a:masterClrMapping/>
  </p:clrMapOvr>
  <p:transition spd="slow">
    <p:randomBar dir="vert"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6442" y="4835964"/>
            <a:ext cx="66191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9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حاوِلْ مَرَّةً أُخْرى</a:t>
            </a:r>
            <a:endParaRPr lang="en-US" sz="9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B4FE4248-9D73-45F9-BEA6-A99F14EB06F8}"/>
              </a:ext>
            </a:extLst>
          </p:cNvPr>
          <p:cNvSpPr/>
          <p:nvPr/>
        </p:nvSpPr>
        <p:spPr>
          <a:xfrm>
            <a:off x="153576" y="4539560"/>
            <a:ext cx="2163097" cy="1698829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dirty="0"/>
              <a:t>رجوع</a:t>
            </a:r>
            <a:endParaRPr lang="en-GB" dirty="0"/>
          </a:p>
        </p:txBody>
      </p:sp>
      <p:pic>
        <p:nvPicPr>
          <p:cNvPr id="5" name="Picture 2" descr="Image result for sad gif emoji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-2020-05-29-02-05-2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536" y="12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08726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9803053" y="357459"/>
            <a:ext cx="2001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000" b="1" dirty="0">
                <a:solidFill>
                  <a:srgbClr val="FF0000"/>
                </a:solidFill>
              </a:rPr>
              <a:t>هَيَّا نَقرَأْ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0537" y="1301317"/>
            <a:ext cx="88931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smtClean="0"/>
              <a:t>مَحْمُودٌ</a:t>
            </a:r>
            <a:r>
              <a:rPr lang="ar-BH" sz="3600" dirty="0"/>
              <a:t> تِلْميذٌ بِالصَّفِّ الثَّالِثِ الإبتدائيِّ، يُحِبُّ الْقِراءَةَ وَالْكِتابَةَ، وَقَدْ تَعَّودَ أَنْ يُسَجِّلَ مُذَكِّرَاتِهِ- فِي مُفَكِّرَةٍ صَغِيرَةٍ-وَبِخَاصَّةٍ أيَّامُ الْعُطَلِ.</a:t>
            </a:r>
            <a:br>
              <a:rPr lang="ar-BH" sz="3600" dirty="0"/>
            </a:br>
            <a:r>
              <a:rPr lang="ar-BH" sz="3600" dirty="0"/>
              <a:t>وَهَذَا بَعْضُ مَا كَتَبَهُ فِي مُفَكِّرَتِهِ مُدَّةَ أُسْبوعٍ وَاحِدٍ.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AE4C1C0-B652-487D-B87C-4EACB9AC0A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0" y="1441622"/>
            <a:ext cx="3173940" cy="4159199"/>
          </a:xfrm>
          <a:prstGeom prst="rect">
            <a:avLst/>
          </a:prstGeom>
        </p:spPr>
      </p:pic>
      <p:pic>
        <p:nvPicPr>
          <p:cNvPr id="3" name="AUDIO-2020-05-29-01-35-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0750" y="5898189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54F0AD-1AED-444E-A8FB-570F81E4F7E8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8408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9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ultidocument 3">
            <a:extLst>
              <a:ext uri="{FF2B5EF4-FFF2-40B4-BE49-F238E27FC236}">
                <a16:creationId xmlns="" xmlns:a16="http://schemas.microsoft.com/office/drawing/2014/main" id="{C90B46ED-74BF-4751-830E-268493AFADBD}"/>
              </a:ext>
            </a:extLst>
          </p:cNvPr>
          <p:cNvSpPr/>
          <p:nvPr/>
        </p:nvSpPr>
        <p:spPr>
          <a:xfrm>
            <a:off x="611603" y="462115"/>
            <a:ext cx="10892140" cy="5985387"/>
          </a:xfrm>
          <a:prstGeom prst="flowChartMultidocumen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2C8D24-8BC8-488E-92C7-D7C31CDCEEE1}"/>
              </a:ext>
            </a:extLst>
          </p:cNvPr>
          <p:cNvSpPr txBox="1"/>
          <p:nvPr/>
        </p:nvSpPr>
        <p:spPr>
          <a:xfrm>
            <a:off x="9904925" y="169744"/>
            <a:ext cx="123895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3600" dirty="0"/>
              <a:t>السبت</a:t>
            </a:r>
            <a:r>
              <a:rPr lang="ar-BH" dirty="0"/>
              <a:t>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F230305-58F1-431D-A1D6-705D01B97602}"/>
              </a:ext>
            </a:extLst>
          </p:cNvPr>
          <p:cNvSpPr txBox="1"/>
          <p:nvPr/>
        </p:nvSpPr>
        <p:spPr>
          <a:xfrm>
            <a:off x="7608546" y="169744"/>
            <a:ext cx="205494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rtl="1"/>
            <a:r>
              <a:rPr lang="ar-BH" sz="3600" dirty="0"/>
              <a:t>2016/7/8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AA41B9F-8EC9-466A-BCEC-103764F61E12}"/>
              </a:ext>
            </a:extLst>
          </p:cNvPr>
          <p:cNvSpPr txBox="1"/>
          <p:nvPr/>
        </p:nvSpPr>
        <p:spPr>
          <a:xfrm>
            <a:off x="1473427" y="2197237"/>
            <a:ext cx="8276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/>
              <a:t>أَعَدَتْ أُمِّي حَفْلَةً جَمِيلَةً بِمُنَاسَبَةِ نجَاحِي بِتَفَوُّقٍ، حَضَرَهَا جَمِيعُ الْأَصْدِقَاءِ، وَاِنْتَشَرُوا فِي حَديقَةِ مَنْزِلِنا، فَكَانَ </a:t>
            </a:r>
            <a:r>
              <a:rPr lang="ar-BH" sz="3600" dirty="0" smtClean="0"/>
              <a:t>سَلَّامًا</a:t>
            </a:r>
            <a:r>
              <a:rPr lang="ar-BH" sz="3600" dirty="0"/>
              <a:t> </a:t>
            </a:r>
            <a:r>
              <a:rPr lang="ar-BH" sz="3600" dirty="0" smtClean="0"/>
              <a:t>وَسُرورًا</a:t>
            </a:r>
            <a:r>
              <a:rPr lang="ar-BH" sz="3600" dirty="0"/>
              <a:t> </a:t>
            </a:r>
            <a:r>
              <a:rPr lang="ar-BH" sz="3600" dirty="0" smtClean="0"/>
              <a:t>وَفَرَحَةً</a:t>
            </a:r>
            <a:r>
              <a:rPr lang="ar-BH" sz="3600" dirty="0"/>
              <a:t> بِاللِّقَاءِ </a:t>
            </a:r>
            <a:r>
              <a:rPr lang="ar-BH" sz="3600" dirty="0" smtClean="0"/>
              <a:t>وَالنَّجَّاحِ</a:t>
            </a:r>
            <a:r>
              <a:rPr lang="ar-BH" sz="3600" dirty="0"/>
              <a:t>، وَكَانَ </a:t>
            </a:r>
            <a:r>
              <a:rPr lang="ar-BH" sz="3600" dirty="0" smtClean="0"/>
              <a:t>حَديثًا</a:t>
            </a:r>
            <a:r>
              <a:rPr lang="ar-BH" sz="3600" dirty="0"/>
              <a:t> </a:t>
            </a:r>
            <a:r>
              <a:rPr lang="ar-BH" sz="3600" dirty="0" smtClean="0"/>
              <a:t>شَائِقًا</a:t>
            </a:r>
            <a:r>
              <a:rPr lang="ar-BH" sz="3600" dirty="0"/>
              <a:t> عَنْ     كَيْفَ سَيُقَضّي </a:t>
            </a:r>
            <a:r>
              <a:rPr lang="ar-BH" sz="3600" dirty="0" smtClean="0"/>
              <a:t>كُلُّ</a:t>
            </a:r>
            <a:r>
              <a:rPr lang="ar-BH" sz="3600" dirty="0"/>
              <a:t> مِنَّا عُطْلَتَهُ الصَّيْفِيَّةَ.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6B2397E-5456-4924-AD3C-E36F2AA293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999" y="3880347"/>
            <a:ext cx="2505254" cy="2418736"/>
          </a:xfrm>
          <a:prstGeom prst="rect">
            <a:avLst/>
          </a:prstGeom>
        </p:spPr>
      </p:pic>
      <p:pic>
        <p:nvPicPr>
          <p:cNvPr id="2" name="AUDIO-2020-05-29-01-38-1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2271" y="6130273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211C3BE-F0FC-490A-8302-39BDB1AD83E3}"/>
              </a:ext>
            </a:extLst>
          </p:cNvPr>
          <p:cNvSpPr/>
          <p:nvPr/>
        </p:nvSpPr>
        <p:spPr>
          <a:xfrm>
            <a:off x="71153" y="69745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69921701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2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ultidocument 3">
            <a:extLst>
              <a:ext uri="{FF2B5EF4-FFF2-40B4-BE49-F238E27FC236}">
                <a16:creationId xmlns="" xmlns:a16="http://schemas.microsoft.com/office/drawing/2014/main" id="{C90B46ED-74BF-4751-830E-268493AFADBD}"/>
              </a:ext>
            </a:extLst>
          </p:cNvPr>
          <p:cNvSpPr/>
          <p:nvPr/>
        </p:nvSpPr>
        <p:spPr>
          <a:xfrm>
            <a:off x="611603" y="491613"/>
            <a:ext cx="10960966" cy="5949108"/>
          </a:xfrm>
          <a:prstGeom prst="flowChartMultidocumen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2C8D24-8BC8-488E-92C7-D7C31CDCEEE1}"/>
              </a:ext>
            </a:extLst>
          </p:cNvPr>
          <p:cNvSpPr txBox="1"/>
          <p:nvPr/>
        </p:nvSpPr>
        <p:spPr>
          <a:xfrm>
            <a:off x="9918655" y="169744"/>
            <a:ext cx="123895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3600" dirty="0"/>
              <a:t>الأحد</a:t>
            </a:r>
            <a:r>
              <a:rPr lang="ar-BH" dirty="0"/>
              <a:t>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F230305-58F1-431D-A1D6-705D01B97602}"/>
              </a:ext>
            </a:extLst>
          </p:cNvPr>
          <p:cNvSpPr txBox="1"/>
          <p:nvPr/>
        </p:nvSpPr>
        <p:spPr>
          <a:xfrm>
            <a:off x="7622276" y="169744"/>
            <a:ext cx="205494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rtl="1"/>
            <a:r>
              <a:rPr lang="ar-BH" sz="3600" dirty="0"/>
              <a:t>2016/7/9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AA41B9F-8EC9-466A-BCEC-103764F61E12}"/>
              </a:ext>
            </a:extLst>
          </p:cNvPr>
          <p:cNvSpPr txBox="1"/>
          <p:nvPr/>
        </p:nvSpPr>
        <p:spPr>
          <a:xfrm>
            <a:off x="1546150" y="1556444"/>
            <a:ext cx="82762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/>
              <a:t>اصْطَحَبَني أَخِي ظَافِرٌ إِلَى الْمَكْتَبَةِ الْعَامَّةِ.</a:t>
            </a:r>
            <a:br>
              <a:rPr lang="ar-BH" sz="3600" dirty="0"/>
            </a:br>
            <a:r>
              <a:rPr lang="ar-BH" sz="3600" dirty="0"/>
              <a:t>أَعْجَبَنِي أَنَّ الْقُرَّاءَ يَجْلِسونَ بِهُدوءٍ وَنِظامٍ، وَهُمْ يُطالِعُونَ </a:t>
            </a:r>
          </a:p>
          <a:p>
            <a:pPr algn="just" rtl="1"/>
            <a:r>
              <a:rPr lang="ar-BH" sz="3600" dirty="0"/>
              <a:t>الْكُتُبَ وَالْمَجَلَّاتِ وَ الصُّحُفَ..</a:t>
            </a:r>
            <a:endParaRPr lang="ar-BH" sz="3200" dirty="0"/>
          </a:p>
          <a:p>
            <a:pPr algn="just" rtl="1"/>
            <a:r>
              <a:rPr lang="ar-BH" sz="3600" dirty="0"/>
              <a:t>قَرَّرَتُ الْمُوَاظَبَةَ علَى زِيَارَةِ الْمَكْتَبَةِ كُلَّ يَوْمِ أحَدٍ مَعَ أَخي، لاسْتِعارَةِ الْقِصَصِ وَقِرَاءَتِها.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9747C64-457A-4094-BE1A-C58B4C4854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701" y="4255956"/>
            <a:ext cx="2505254" cy="2418736"/>
          </a:xfrm>
          <a:prstGeom prst="rect">
            <a:avLst/>
          </a:prstGeom>
        </p:spPr>
      </p:pic>
      <p:pic>
        <p:nvPicPr>
          <p:cNvPr id="2" name="AUDIO-2020-05-29-01-40-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603" y="816075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110F720-0D74-4C90-AD76-BB54598DE154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8860174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ultidocument 3">
            <a:extLst>
              <a:ext uri="{FF2B5EF4-FFF2-40B4-BE49-F238E27FC236}">
                <a16:creationId xmlns="" xmlns:a16="http://schemas.microsoft.com/office/drawing/2014/main" id="{C90B46ED-74BF-4751-830E-268493AFADBD}"/>
              </a:ext>
            </a:extLst>
          </p:cNvPr>
          <p:cNvSpPr/>
          <p:nvPr/>
        </p:nvSpPr>
        <p:spPr>
          <a:xfrm>
            <a:off x="601769" y="403123"/>
            <a:ext cx="11069121" cy="5871074"/>
          </a:xfrm>
          <a:prstGeom prst="flowChartMultidocumen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2C8D24-8BC8-488E-92C7-D7C31CDCEEE1}"/>
              </a:ext>
            </a:extLst>
          </p:cNvPr>
          <p:cNvSpPr txBox="1"/>
          <p:nvPr/>
        </p:nvSpPr>
        <p:spPr>
          <a:xfrm>
            <a:off x="9633519" y="604059"/>
            <a:ext cx="1238957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3600" dirty="0"/>
              <a:t>الأثنين</a:t>
            </a:r>
            <a:r>
              <a:rPr lang="ar-BH" dirty="0"/>
              <a:t>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F230305-58F1-431D-A1D6-705D01B97602}"/>
              </a:ext>
            </a:extLst>
          </p:cNvPr>
          <p:cNvSpPr txBox="1"/>
          <p:nvPr/>
        </p:nvSpPr>
        <p:spPr>
          <a:xfrm>
            <a:off x="7138219" y="604058"/>
            <a:ext cx="228336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600" dirty="0"/>
              <a:t>2016/7/10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AA41B9F-8EC9-466A-BCEC-103764F61E12}"/>
              </a:ext>
            </a:extLst>
          </p:cNvPr>
          <p:cNvSpPr txBox="1"/>
          <p:nvPr/>
        </p:nvSpPr>
        <p:spPr>
          <a:xfrm>
            <a:off x="1238866" y="2782724"/>
            <a:ext cx="8554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/>
              <a:t>رَافَقَتُ أَبي إِلى </a:t>
            </a:r>
            <a:r>
              <a:rPr lang="ar-BH" sz="3600" dirty="0" smtClean="0"/>
              <a:t>مَتْجَرِه</a:t>
            </a:r>
            <a:r>
              <a:rPr lang="ar-BH" sz="3600" dirty="0"/>
              <a:t> في سُوقِ الْمَنامَةِ، وَقَدْ تَعَلَّمَتُ أَشْيَاءَ كَثِيرَةً عَنِ الْبَيْعِ وَالشِّراءِ وَالتَّعامُلِ مَعَ النَّاسِ.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47E4CF-51A6-4D6A-8B70-0C9054DBB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769" y="3677265"/>
            <a:ext cx="2505254" cy="2418736"/>
          </a:xfrm>
          <a:prstGeom prst="rect">
            <a:avLst/>
          </a:prstGeom>
        </p:spPr>
      </p:pic>
      <p:pic>
        <p:nvPicPr>
          <p:cNvPr id="2" name="AUDIO-2020-05-29-01-42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581" y="785883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1CF999-50CA-4F23-A953-96A4ECDDA288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4176767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ultidocument 3">
            <a:extLst>
              <a:ext uri="{FF2B5EF4-FFF2-40B4-BE49-F238E27FC236}">
                <a16:creationId xmlns="" xmlns:a16="http://schemas.microsoft.com/office/drawing/2014/main" id="{C90B46ED-74BF-4751-830E-268493AFADBD}"/>
              </a:ext>
            </a:extLst>
          </p:cNvPr>
          <p:cNvSpPr/>
          <p:nvPr/>
        </p:nvSpPr>
        <p:spPr>
          <a:xfrm>
            <a:off x="690260" y="560438"/>
            <a:ext cx="10931469" cy="5938699"/>
          </a:xfrm>
          <a:prstGeom prst="flowChartMultidocumen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B606376-3A0F-424D-804C-A7E83F964AD8}"/>
              </a:ext>
            </a:extLst>
          </p:cNvPr>
          <p:cNvSpPr txBox="1"/>
          <p:nvPr/>
        </p:nvSpPr>
        <p:spPr>
          <a:xfrm>
            <a:off x="1215906" y="2344721"/>
            <a:ext cx="8921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/>
              <a:t>اِنْضَمَمْتُ مَعَ مَجْموعَةٍ مِنْ أَصْدِقائي إِلى أَحَدِ مَراكِزِ الْأَنْشِطَةِ الصَّيْـفِيَّةِ، لِنُمارِسَ الْأَنْشِطَةَ الْعِلْمِيَّةَ وَالرِّياضِيَّةَ، وَاتَّفَقْنَا عَلَى</a:t>
            </a:r>
          </a:p>
          <a:p>
            <a:pPr algn="just" rtl="1"/>
            <a:r>
              <a:rPr lang="ar-BH" sz="3600" dirty="0"/>
              <a:t> زِيَارَةِ الْمَرْكَزِ كُلَّ ثُلاثاءٍ.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464341A-FF65-4386-92B7-876D8F03E80C}"/>
              </a:ext>
            </a:extLst>
          </p:cNvPr>
          <p:cNvSpPr txBox="1"/>
          <p:nvPr/>
        </p:nvSpPr>
        <p:spPr>
          <a:xfrm>
            <a:off x="9920657" y="169744"/>
            <a:ext cx="1238957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3600" dirty="0"/>
              <a:t>الثلاثاء</a:t>
            </a:r>
            <a:r>
              <a:rPr lang="ar-BH" dirty="0"/>
              <a:t>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A6571B5-49E3-47CE-BA5E-C7514C8AA415}"/>
              </a:ext>
            </a:extLst>
          </p:cNvPr>
          <p:cNvSpPr txBox="1"/>
          <p:nvPr/>
        </p:nvSpPr>
        <p:spPr>
          <a:xfrm>
            <a:off x="7563008" y="169743"/>
            <a:ext cx="2214534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rtl="1"/>
            <a:r>
              <a:rPr lang="ar-BH" sz="3600" dirty="0"/>
              <a:t>2016/7/11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61CE8B1-25B4-4B61-B977-E1BC2BF656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476" y="3977132"/>
            <a:ext cx="2505254" cy="2418736"/>
          </a:xfrm>
          <a:prstGeom prst="rect">
            <a:avLst/>
          </a:prstGeom>
        </p:spPr>
      </p:pic>
      <p:pic>
        <p:nvPicPr>
          <p:cNvPr id="3" name="AUDIO-2020-05-29-01-43-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6306" y="817658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B495C64-9E77-4168-A285-58A151BC0236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8721848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7" grpId="0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ultidocument 3">
            <a:extLst>
              <a:ext uri="{FF2B5EF4-FFF2-40B4-BE49-F238E27FC236}">
                <a16:creationId xmlns="" xmlns:a16="http://schemas.microsoft.com/office/drawing/2014/main" id="{C90B46ED-74BF-4751-830E-268493AFADBD}"/>
              </a:ext>
            </a:extLst>
          </p:cNvPr>
          <p:cNvSpPr/>
          <p:nvPr/>
        </p:nvSpPr>
        <p:spPr>
          <a:xfrm>
            <a:off x="611602" y="403715"/>
            <a:ext cx="11078953" cy="6037006"/>
          </a:xfrm>
          <a:prstGeom prst="flowChartMultidocumen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2C8D24-8BC8-488E-92C7-D7C31CDCEEE1}"/>
              </a:ext>
            </a:extLst>
          </p:cNvPr>
          <p:cNvSpPr txBox="1"/>
          <p:nvPr/>
        </p:nvSpPr>
        <p:spPr>
          <a:xfrm>
            <a:off x="9783097" y="169744"/>
            <a:ext cx="137451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3600" dirty="0"/>
              <a:t>الأربعاء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F230305-58F1-431D-A1D6-705D01B97602}"/>
              </a:ext>
            </a:extLst>
          </p:cNvPr>
          <p:cNvSpPr txBox="1"/>
          <p:nvPr/>
        </p:nvSpPr>
        <p:spPr>
          <a:xfrm>
            <a:off x="7233099" y="169744"/>
            <a:ext cx="233252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rtl="1"/>
            <a:r>
              <a:rPr lang="ar-BH" sz="3600" dirty="0"/>
              <a:t>2016/7/12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AA41B9F-8EC9-466A-BCEC-103764F61E12}"/>
              </a:ext>
            </a:extLst>
          </p:cNvPr>
          <p:cNvSpPr txBox="1"/>
          <p:nvPr/>
        </p:nvSpPr>
        <p:spPr>
          <a:xfrm>
            <a:off x="0" y="1507524"/>
            <a:ext cx="101078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dirty="0"/>
              <a:t>قَضَيْتُ هَذَا الْيَوْمَ مَعَ أُسْرَتِي عَلى شَاطِئِ الْبَحْرِ في(بِلاجِ الْجَزَائِرِ).</a:t>
            </a:r>
          </a:p>
          <a:p>
            <a:pPr algn="r" rtl="1"/>
            <a:r>
              <a:rPr lang="ar-BH" sz="3600" dirty="0"/>
              <a:t/>
            </a:r>
            <a:br>
              <a:rPr lang="ar-BH" sz="3600" dirty="0"/>
            </a:br>
            <a:r>
              <a:rPr lang="ar-BH" sz="3600" dirty="0"/>
              <a:t>كُنْتُ تَارَةً أَسَبَّحُ وَتَارَةً أَلْعَبُّ عَلى رِمالِ السَّاحِلِ الذَّهَبِيَّةِ، وَقَدْ جَمَعَتُ </a:t>
            </a:r>
          </a:p>
          <a:p>
            <a:pPr algn="r" rtl="1"/>
            <a:r>
              <a:rPr lang="ar-BH" sz="3600" dirty="0" smtClean="0"/>
              <a:t>أنواعًا</a:t>
            </a:r>
            <a:r>
              <a:rPr lang="ar-BH" sz="3600" dirty="0"/>
              <a:t> عَدِيدَةً مِنَ الْقَواقِعِ وَالْمَحاراتِ، لِأَصْنَعَ مِنْها لَوْحَةً فَنِيَّةً تُذَكِّرُني </a:t>
            </a:r>
          </a:p>
          <a:p>
            <a:pPr algn="r" rtl="1"/>
            <a:r>
              <a:rPr lang="ar-BH" sz="3600" dirty="0"/>
              <a:t>بِهَذا الْيَوْمِ الْجَمِيلِ.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0FE17CC-3830-4B83-9321-4CA52906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476" y="4035549"/>
            <a:ext cx="2505254" cy="2418736"/>
          </a:xfrm>
          <a:prstGeom prst="rect">
            <a:avLst/>
          </a:prstGeom>
        </p:spPr>
      </p:pic>
      <p:pic>
        <p:nvPicPr>
          <p:cNvPr id="2" name="AUDIO-2020-05-29-01-45-2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602" y="816075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71622D8-A6B2-4772-9E7D-E52F577A1D6F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1295997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6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ultidocument 3">
            <a:extLst>
              <a:ext uri="{FF2B5EF4-FFF2-40B4-BE49-F238E27FC236}">
                <a16:creationId xmlns="" xmlns:a16="http://schemas.microsoft.com/office/drawing/2014/main" id="{C90B46ED-74BF-4751-830E-268493AFADBD}"/>
              </a:ext>
            </a:extLst>
          </p:cNvPr>
          <p:cNvSpPr/>
          <p:nvPr/>
        </p:nvSpPr>
        <p:spPr>
          <a:xfrm>
            <a:off x="267286" y="383059"/>
            <a:ext cx="11817621" cy="6057662"/>
          </a:xfrm>
          <a:prstGeom prst="flowChartMultidocumen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2C8D24-8BC8-488E-92C7-D7C31CDCEEE1}"/>
              </a:ext>
            </a:extLst>
          </p:cNvPr>
          <p:cNvSpPr txBox="1"/>
          <p:nvPr/>
        </p:nvSpPr>
        <p:spPr>
          <a:xfrm>
            <a:off x="9783097" y="169744"/>
            <a:ext cx="137451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3600" dirty="0"/>
              <a:t>الخميس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F230305-58F1-431D-A1D6-705D01B97602}"/>
              </a:ext>
            </a:extLst>
          </p:cNvPr>
          <p:cNvSpPr txBox="1"/>
          <p:nvPr/>
        </p:nvSpPr>
        <p:spPr>
          <a:xfrm>
            <a:off x="7233099" y="169744"/>
            <a:ext cx="233252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rtl="1"/>
            <a:r>
              <a:rPr lang="ar-BH" sz="3600" dirty="0"/>
              <a:t>2016/7/13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AA41B9F-8EC9-466A-BCEC-103764F61E12}"/>
              </a:ext>
            </a:extLst>
          </p:cNvPr>
          <p:cNvSpPr txBox="1"/>
          <p:nvPr/>
        </p:nvSpPr>
        <p:spPr>
          <a:xfrm>
            <a:off x="704335" y="2199503"/>
            <a:ext cx="9078762" cy="2383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/>
              <a:t>اِسْتَيْقَظَتُ مِنْ نَوْمي مُبَكِّرًا وَالْفَرَحَةُ تَمَلَأُ قَلْبي، فَالْيَوْمَ سَنَزورُ </a:t>
            </a:r>
          </a:p>
          <a:p>
            <a:pPr algn="just" rtl="1"/>
            <a:r>
              <a:rPr lang="ar-BH" sz="3600" dirty="0"/>
              <a:t>خالي وَأُسْرَتَهُ في مِنْطَقَةِ الإحْساءِ بِالْمَمْلَكَةِ الْعَرَبِيَّةِ </a:t>
            </a:r>
          </a:p>
          <a:p>
            <a:pPr algn="just" rtl="1"/>
            <a:r>
              <a:rPr lang="ar-BH" sz="3600" dirty="0"/>
              <a:t>السُّعُودِيَّةِ، لِنَتَمَتَّعَ بِزِيَارَةِ الْحَدَائِقِ وَالْمُنْتَزَهاتِ وَمُشاهَدَةِ </a:t>
            </a:r>
          </a:p>
          <a:p>
            <a:pPr algn="just" rtl="1"/>
            <a:r>
              <a:rPr lang="ar-BH" sz="3600" dirty="0"/>
              <a:t>الْمَنَاظِرِ الْجَمِيلَةِ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0727E91-2272-4544-88C7-1FA7C18D01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092" y="4021985"/>
            <a:ext cx="2505254" cy="2418736"/>
          </a:xfrm>
          <a:prstGeom prst="rect">
            <a:avLst/>
          </a:prstGeom>
        </p:spPr>
      </p:pic>
      <p:pic>
        <p:nvPicPr>
          <p:cNvPr id="2" name="AUDIO-2020-05-29-01-47-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951" y="816075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347B313-A1B5-49DB-8D04-67666A955C10}"/>
              </a:ext>
            </a:extLst>
          </p:cNvPr>
          <p:cNvSpPr/>
          <p:nvPr/>
        </p:nvSpPr>
        <p:spPr>
          <a:xfrm>
            <a:off x="158345" y="110508"/>
            <a:ext cx="2598923" cy="4923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000" b="1" dirty="0"/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ar-BH" sz="2000" b="1" dirty="0">
                <a:solidFill>
                  <a:schemeClr val="tx1"/>
                </a:solidFill>
              </a:rPr>
              <a:t>اللُّغَةُ الْعَرَبِيَّةُ – </a:t>
            </a:r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مِنْ مُفَكِّرَتِي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2762996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7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2" grpId="0"/>
    </p:bld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1_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3.xml><?xml version="1.0" encoding="utf-8"?>
<a:theme xmlns:a="http://schemas.openxmlformats.org/drawingml/2006/main" name="2_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7397</TotalTime>
  <Words>608</Words>
  <Application>Microsoft Office PowerPoint</Application>
  <PresentationFormat>Widescreen</PresentationFormat>
  <Paragraphs>256</Paragraphs>
  <Slides>25</Slides>
  <Notes>13</Notes>
  <HiddenSlides>2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قالب الدروس</vt:lpstr>
      <vt:lpstr>1_قالب الدروس</vt:lpstr>
      <vt:lpstr>2_قالب الدروس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أَصِلُ بَيْنَ الْكَلِمَةِ وَما يُقابِلُها مِنْ مُرادِفٍ في النَّصِ:  </vt:lpstr>
      <vt:lpstr>أَصِلُ بَيْنَ الْكَلِمَةِ وَالْجَمْعِ الْخاصِ بِها: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hamad 95</dc:creator>
  <cp:lastModifiedBy>Mohamed Salameh Mfadi Alsalimeh</cp:lastModifiedBy>
  <cp:revision>365</cp:revision>
  <dcterms:created xsi:type="dcterms:W3CDTF">2020-03-10T05:21:54Z</dcterms:created>
  <dcterms:modified xsi:type="dcterms:W3CDTF">2020-09-07T09:14:59Z</dcterms:modified>
</cp:coreProperties>
</file>