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slides/slide99.xml" ContentType="application/vnd.openxmlformats-officedocument.presentationml.slide+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slides/slide55.xml" ContentType="application/vnd.openxmlformats-officedocument.presentationml.slid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491" r:id="rId2"/>
    <p:sldId id="490" r:id="rId3"/>
    <p:sldId id="354" r:id="rId4"/>
    <p:sldId id="353" r:id="rId5"/>
    <p:sldId id="338" r:id="rId6"/>
    <p:sldId id="385" r:id="rId7"/>
    <p:sldId id="469" r:id="rId8"/>
    <p:sldId id="383" r:id="rId9"/>
    <p:sldId id="492" r:id="rId10"/>
    <p:sldId id="382" r:id="rId11"/>
    <p:sldId id="437" r:id="rId12"/>
    <p:sldId id="378" r:id="rId13"/>
    <p:sldId id="493" r:id="rId14"/>
    <p:sldId id="350" r:id="rId15"/>
    <p:sldId id="347" r:id="rId16"/>
    <p:sldId id="348" r:id="rId17"/>
    <p:sldId id="357" r:id="rId18"/>
    <p:sldId id="359" r:id="rId19"/>
    <p:sldId id="361" r:id="rId20"/>
    <p:sldId id="362" r:id="rId21"/>
    <p:sldId id="364" r:id="rId22"/>
    <p:sldId id="470" r:id="rId23"/>
    <p:sldId id="471" r:id="rId24"/>
    <p:sldId id="365" r:id="rId25"/>
    <p:sldId id="366" r:id="rId26"/>
    <p:sldId id="367" r:id="rId27"/>
    <p:sldId id="368" r:id="rId28"/>
    <p:sldId id="494" r:id="rId29"/>
    <p:sldId id="369" r:id="rId30"/>
    <p:sldId id="370" r:id="rId31"/>
    <p:sldId id="371" r:id="rId32"/>
    <p:sldId id="372" r:id="rId33"/>
    <p:sldId id="373" r:id="rId34"/>
    <p:sldId id="466" r:id="rId35"/>
    <p:sldId id="472" r:id="rId36"/>
    <p:sldId id="376" r:id="rId37"/>
    <p:sldId id="495" r:id="rId38"/>
    <p:sldId id="390" r:id="rId39"/>
    <p:sldId id="389" r:id="rId40"/>
    <p:sldId id="442" r:id="rId41"/>
    <p:sldId id="387" r:id="rId42"/>
    <p:sldId id="386" r:id="rId43"/>
    <p:sldId id="392" r:id="rId44"/>
    <p:sldId id="391" r:id="rId45"/>
    <p:sldId id="393" r:id="rId46"/>
    <p:sldId id="394" r:id="rId47"/>
    <p:sldId id="397" r:id="rId48"/>
    <p:sldId id="473" r:id="rId49"/>
    <p:sldId id="444" r:id="rId50"/>
    <p:sldId id="396" r:id="rId51"/>
    <p:sldId id="496" r:id="rId52"/>
    <p:sldId id="395" r:id="rId53"/>
    <p:sldId id="406" r:id="rId54"/>
    <p:sldId id="405" r:id="rId55"/>
    <p:sldId id="474" r:id="rId56"/>
    <p:sldId id="404" r:id="rId57"/>
    <p:sldId id="403" r:id="rId58"/>
    <p:sldId id="402" r:id="rId59"/>
    <p:sldId id="446" r:id="rId60"/>
    <p:sldId id="401" r:id="rId61"/>
    <p:sldId id="400" r:id="rId62"/>
    <p:sldId id="399" r:id="rId63"/>
    <p:sldId id="447" r:id="rId64"/>
    <p:sldId id="475" r:id="rId65"/>
    <p:sldId id="398" r:id="rId66"/>
    <p:sldId id="497" r:id="rId67"/>
    <p:sldId id="450" r:id="rId68"/>
    <p:sldId id="476" r:id="rId69"/>
    <p:sldId id="407" r:id="rId70"/>
    <p:sldId id="498" r:id="rId71"/>
    <p:sldId id="414" r:id="rId72"/>
    <p:sldId id="413" r:id="rId73"/>
    <p:sldId id="451" r:id="rId74"/>
    <p:sldId id="412" r:id="rId75"/>
    <p:sldId id="411" r:id="rId76"/>
    <p:sldId id="465" r:id="rId77"/>
    <p:sldId id="410" r:id="rId78"/>
    <p:sldId id="499" r:id="rId79"/>
    <p:sldId id="455" r:id="rId80"/>
    <p:sldId id="408" r:id="rId81"/>
    <p:sldId id="456" r:id="rId82"/>
    <p:sldId id="415" r:id="rId83"/>
    <p:sldId id="418" r:id="rId84"/>
    <p:sldId id="417" r:id="rId85"/>
    <p:sldId id="500" r:id="rId86"/>
    <p:sldId id="416" r:id="rId87"/>
    <p:sldId id="458" r:id="rId88"/>
    <p:sldId id="419" r:id="rId89"/>
    <p:sldId id="422" r:id="rId90"/>
    <p:sldId id="436" r:id="rId91"/>
    <p:sldId id="477" r:id="rId92"/>
    <p:sldId id="478" r:id="rId93"/>
    <p:sldId id="421" r:id="rId94"/>
    <p:sldId id="501" r:id="rId95"/>
    <p:sldId id="420" r:id="rId96"/>
    <p:sldId id="423" r:id="rId97"/>
    <p:sldId id="479" r:id="rId98"/>
    <p:sldId id="480" r:id="rId99"/>
    <p:sldId id="424" r:id="rId100"/>
    <p:sldId id="425" r:id="rId101"/>
    <p:sldId id="481" r:id="rId102"/>
    <p:sldId id="482" r:id="rId103"/>
    <p:sldId id="428" r:id="rId104"/>
    <p:sldId id="502" r:id="rId105"/>
    <p:sldId id="427" r:id="rId106"/>
    <p:sldId id="426" r:id="rId107"/>
    <p:sldId id="429" r:id="rId108"/>
    <p:sldId id="483" r:id="rId109"/>
    <p:sldId id="484" r:id="rId110"/>
    <p:sldId id="430" r:id="rId111"/>
    <p:sldId id="434" r:id="rId112"/>
    <p:sldId id="433" r:id="rId113"/>
    <p:sldId id="485" r:id="rId114"/>
    <p:sldId id="486" r:id="rId115"/>
    <p:sldId id="432" r:id="rId116"/>
    <p:sldId id="431" r:id="rId117"/>
    <p:sldId id="435" r:id="rId118"/>
    <p:sldId id="464" r:id="rId119"/>
    <p:sldId id="488" r:id="rId120"/>
  </p:sldIdLst>
  <p:sldSz cx="9144000" cy="6858000" type="screen4x3"/>
  <p:notesSz cx="6858000" cy="9144000"/>
  <p:custDataLst>
    <p:tags r:id="rId121"/>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202" autoAdjust="0"/>
    <p:restoredTop sz="92982" autoAdjust="0"/>
  </p:normalViewPr>
  <p:slideViewPr>
    <p:cSldViewPr>
      <p:cViewPr varScale="1">
        <p:scale>
          <a:sx n="73" d="100"/>
          <a:sy n="73" d="100"/>
        </p:scale>
        <p:origin x="-1248" y="-102"/>
      </p:cViewPr>
      <p:guideLst>
        <p:guide orient="horz" pos="2160"/>
        <p:guide pos="2880"/>
      </p:guideLst>
    </p:cSldViewPr>
  </p:slideViewPr>
  <p:outlineViewPr>
    <p:cViewPr>
      <p:scale>
        <a:sx n="33" d="100"/>
        <a:sy n="33" d="100"/>
      </p:scale>
      <p:origin x="0" y="6108"/>
    </p:cViewPr>
  </p:outlineViewPr>
  <p:notesTextViewPr>
    <p:cViewPr>
      <p:scale>
        <a:sx n="100" d="100"/>
        <a:sy n="100" d="100"/>
      </p:scale>
      <p:origin x="0" y="0"/>
    </p:cViewPr>
  </p:notesTextViewPr>
  <p:sorterViewPr>
    <p:cViewPr>
      <p:scale>
        <a:sx n="66" d="100"/>
        <a:sy n="66" d="100"/>
      </p:scale>
      <p:origin x="0" y="618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0AC9F84B-9807-4CA0-921C-1F3F08A68606}" type="datetimeFigureOut">
              <a:rPr lang="ar-SA"/>
              <a:pPr>
                <a:defRPr/>
              </a:pPr>
              <a:t>20/02/37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7DC4A416-2B75-4AC0-AFB2-8128F755A180}" type="slidenum">
              <a:rPr lang="ar-SA"/>
              <a:pPr>
                <a:defRPr/>
              </a:pPr>
              <a:t>‹#›</a:t>
            </a:fld>
            <a:endParaRPr lang="ar-SA"/>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C7A0FBD2-2B40-48F9-B199-E4F99CC2176D}" type="datetimeFigureOut">
              <a:rPr lang="ar-SA"/>
              <a:pPr>
                <a:defRPr/>
              </a:pPr>
              <a:t>20/02/37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3529141-D158-4380-82E3-E92584ED80E5}" type="slidenum">
              <a:rPr lang="ar-SA"/>
              <a:pPr>
                <a:defRPr/>
              </a:pPr>
              <a:t>‹#›</a:t>
            </a:fld>
            <a:endParaRPr lang="ar-SA"/>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12AD39C-B9AE-4092-B661-67BF0EEACC4A}" type="datetimeFigureOut">
              <a:rPr lang="ar-SA"/>
              <a:pPr>
                <a:defRPr/>
              </a:pPr>
              <a:t>20/02/37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38874A0-C9E4-4FF5-80BF-93CE22F1618B}" type="slidenum">
              <a:rPr lang="ar-SA"/>
              <a:pPr>
                <a:defRPr/>
              </a:pPr>
              <a:t>‹#›</a:t>
            </a:fld>
            <a:endParaRPr lang="ar-SA"/>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2DFD0DB-1214-4B6E-BFF0-BA4C205AAEFC}" type="datetimeFigureOut">
              <a:rPr lang="ar-SA"/>
              <a:pPr>
                <a:defRPr/>
              </a:pPr>
              <a:t>20/02/37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8EFB2FF-2164-41D5-AFA3-2BFEC7C82208}" type="slidenum">
              <a:rPr lang="ar-SA"/>
              <a:pPr>
                <a:defRPr/>
              </a:pPr>
              <a:t>‹#›</a:t>
            </a:fld>
            <a:endParaRPr lang="ar-SA"/>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03DD6842-FCF8-4EA4-97F4-4C4A3678363A}" type="datetimeFigureOut">
              <a:rPr lang="ar-SA"/>
              <a:pPr>
                <a:defRPr/>
              </a:pPr>
              <a:t>20/02/37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E83D73A5-2DC0-4670-B954-7F32D5A7446A}" type="slidenum">
              <a:rPr lang="ar-SA"/>
              <a:pPr>
                <a:defRPr/>
              </a:pPr>
              <a:t>‹#›</a:t>
            </a:fld>
            <a:endParaRPr lang="ar-SA"/>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DA8FCAC5-EAA4-48FB-B54B-C340F540769F}" type="datetimeFigureOut">
              <a:rPr lang="ar-SA"/>
              <a:pPr>
                <a:defRPr/>
              </a:pPr>
              <a:t>20/02/37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044068FA-93C0-43AD-B6DA-0429E3D34346}" type="slidenum">
              <a:rPr lang="ar-SA"/>
              <a:pPr>
                <a:defRPr/>
              </a:pPr>
              <a:t>‹#›</a:t>
            </a:fld>
            <a:endParaRPr lang="ar-SA"/>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C490F07B-511A-4300-AB1C-ADA08DCDA37B}" type="datetimeFigureOut">
              <a:rPr lang="ar-SA"/>
              <a:pPr>
                <a:defRPr/>
              </a:pPr>
              <a:t>20/02/37</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E7C6CC09-86A5-4F4E-AB05-9238C8215D48}" type="slidenum">
              <a:rPr lang="ar-SA"/>
              <a:pPr>
                <a:defRPr/>
              </a:pPr>
              <a:t>‹#›</a:t>
            </a:fld>
            <a:endParaRPr lang="ar-SA"/>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43AA2EF-21EB-42C6-8828-9CE16D428CC7}" type="datetimeFigureOut">
              <a:rPr lang="ar-SA"/>
              <a:pPr>
                <a:defRPr/>
              </a:pPr>
              <a:t>20/02/37</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6225A2E1-6807-4DA2-A324-462506C8BD15}" type="slidenum">
              <a:rPr lang="ar-SA"/>
              <a:pPr>
                <a:defRPr/>
              </a:pPr>
              <a:t>‹#›</a:t>
            </a:fld>
            <a:endParaRPr lang="ar-SA"/>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572F744C-D492-4CDE-B019-78B3F5DBBE73}" type="datetimeFigureOut">
              <a:rPr lang="ar-SA"/>
              <a:pPr>
                <a:defRPr/>
              </a:pPr>
              <a:t>20/02/37</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553A01FD-ECC1-4A22-ABD7-8D03C4697FAA}" type="slidenum">
              <a:rPr lang="ar-SA"/>
              <a:pPr>
                <a:defRPr/>
              </a:pPr>
              <a:t>‹#›</a:t>
            </a:fld>
            <a:endParaRPr lang="ar-SA"/>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3D7CA9D9-C2D9-4F17-BA9A-E1C70F319E30}" type="datetimeFigureOut">
              <a:rPr lang="ar-SA"/>
              <a:pPr>
                <a:defRPr/>
              </a:pPr>
              <a:t>20/02/37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02A2476-D1A3-4DF0-BCB3-2067ED9FEF46}" type="slidenum">
              <a:rPr lang="ar-SA"/>
              <a:pPr>
                <a:defRPr/>
              </a:pPr>
              <a:t>‹#›</a:t>
            </a:fld>
            <a:endParaRPr lang="ar-SA"/>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5BE549E-ECC7-4C4E-BA30-46F7EC7880A1}" type="datetimeFigureOut">
              <a:rPr lang="ar-SA"/>
              <a:pPr>
                <a:defRPr/>
              </a:pPr>
              <a:t>20/02/37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618FADA7-BACF-4886-A6AA-26847157EC45}" type="slidenum">
              <a:rPr lang="ar-SA"/>
              <a:pPr>
                <a:defRPr/>
              </a:pPr>
              <a:t>‹#›</a:t>
            </a:fld>
            <a:endParaRPr lang="ar-SA"/>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01C8A8E-B495-4E82-B18A-CEF4551B7E6A}" type="datetimeFigureOut">
              <a:rPr lang="ar-SA"/>
              <a:pPr>
                <a:defRPr/>
              </a:pPr>
              <a:t>20/02/37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BEFF34-6F9C-4BF3-B853-4DD091E2A8DF}"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0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0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0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2.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51.png"/><Relationship Id="rId2" Type="http://schemas.openxmlformats.org/officeDocument/2006/relationships/slideLayout" Target="../slideLayouts/slideLayout1.xml"/><Relationship Id="rId1" Type="http://schemas.openxmlformats.org/officeDocument/2006/relationships/tags" Target="../tags/tag101.xml"/><Relationship Id="rId6" Type="http://schemas.openxmlformats.org/officeDocument/2006/relationships/image" Target="../media/image9.png"/><Relationship Id="rId11" Type="http://schemas.openxmlformats.org/officeDocument/2006/relationships/image" Target="../media/image150.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10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5.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54.png"/><Relationship Id="rId2" Type="http://schemas.openxmlformats.org/officeDocument/2006/relationships/slideLayout" Target="../slideLayouts/slideLayout1.xml"/><Relationship Id="rId1" Type="http://schemas.openxmlformats.org/officeDocument/2006/relationships/tags" Target="../tags/tag102.xml"/><Relationship Id="rId6" Type="http://schemas.openxmlformats.org/officeDocument/2006/relationships/image" Target="../media/image9.png"/><Relationship Id="rId11" Type="http://schemas.openxmlformats.org/officeDocument/2006/relationships/image" Target="../media/image153.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56.png"/></Relationships>
</file>

<file path=ppt/slides/_rels/slide10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0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04.xml.rels><?xml version="1.0" encoding="UTF-8" standalone="yes"?>
<Relationships xmlns="http://schemas.openxmlformats.org/package/2006/relationships"><Relationship Id="rId8" Type="http://schemas.openxmlformats.org/officeDocument/2006/relationships/image" Target="../media/image124.gif"/><Relationship Id="rId3" Type="http://schemas.openxmlformats.org/officeDocument/2006/relationships/audio" Target="../media/audio1.wav"/><Relationship Id="rId7" Type="http://schemas.openxmlformats.org/officeDocument/2006/relationships/image" Target="../media/image123.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122.png"/><Relationship Id="rId5" Type="http://schemas.openxmlformats.org/officeDocument/2006/relationships/image" Target="../media/image3.png"/><Relationship Id="rId10" Type="http://schemas.openxmlformats.org/officeDocument/2006/relationships/image" Target="../media/image126.gif"/><Relationship Id="rId4" Type="http://schemas.openxmlformats.org/officeDocument/2006/relationships/image" Target="../media/image2.png"/><Relationship Id="rId9" Type="http://schemas.openxmlformats.org/officeDocument/2006/relationships/image" Target="../media/image125.gif"/></Relationships>
</file>

<file path=ppt/slides/_rels/slide10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0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0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0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58.png"/><Relationship Id="rId2" Type="http://schemas.openxmlformats.org/officeDocument/2006/relationships/slideLayout" Target="../slideLayouts/slideLayout1.xml"/><Relationship Id="rId1" Type="http://schemas.openxmlformats.org/officeDocument/2006/relationships/tags" Target="../tags/tag108.xml"/><Relationship Id="rId6" Type="http://schemas.openxmlformats.org/officeDocument/2006/relationships/image" Target="../media/image9.png"/><Relationship Id="rId11" Type="http://schemas.openxmlformats.org/officeDocument/2006/relationships/image" Target="../media/image157.png"/><Relationship Id="rId5" Type="http://schemas.openxmlformats.org/officeDocument/2006/relationships/audio" Target="../media/audio3.wav"/><Relationship Id="rId15" Type="http://schemas.openxmlformats.org/officeDocument/2006/relationships/image" Target="../media/image161.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60.png"/></Relationships>
</file>

<file path=ppt/slides/_rels/slide10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63.png"/><Relationship Id="rId2" Type="http://schemas.openxmlformats.org/officeDocument/2006/relationships/slideLayout" Target="../slideLayouts/slideLayout1.xml"/><Relationship Id="rId1" Type="http://schemas.openxmlformats.org/officeDocument/2006/relationships/tags" Target="../tags/tag109.xml"/><Relationship Id="rId6" Type="http://schemas.openxmlformats.org/officeDocument/2006/relationships/image" Target="../media/image9.png"/><Relationship Id="rId11" Type="http://schemas.openxmlformats.org/officeDocument/2006/relationships/image" Target="../media/image162.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audio" Target="../media/audio3.wav"/><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25.png"/></Relationships>
</file>

<file path=ppt/slides/_rels/slide1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1.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2.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6.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65.png"/><Relationship Id="rId2" Type="http://schemas.openxmlformats.org/officeDocument/2006/relationships/slideLayout" Target="../slideLayouts/slideLayout1.xml"/><Relationship Id="rId1" Type="http://schemas.openxmlformats.org/officeDocument/2006/relationships/tags" Target="../tags/tag113.xml"/><Relationship Id="rId6" Type="http://schemas.openxmlformats.org/officeDocument/2006/relationships/image" Target="../media/image9.png"/><Relationship Id="rId11" Type="http://schemas.openxmlformats.org/officeDocument/2006/relationships/image" Target="../media/image164.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1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68.png"/><Relationship Id="rId2" Type="http://schemas.openxmlformats.org/officeDocument/2006/relationships/slideLayout" Target="../slideLayouts/slideLayout1.xml"/><Relationship Id="rId1" Type="http://schemas.openxmlformats.org/officeDocument/2006/relationships/tags" Target="../tags/tag114.xml"/><Relationship Id="rId6" Type="http://schemas.openxmlformats.org/officeDocument/2006/relationships/image" Target="../media/image9.png"/><Relationship Id="rId11" Type="http://schemas.openxmlformats.org/officeDocument/2006/relationships/image" Target="../media/image167.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1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1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2.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71.png"/><Relationship Id="rId2" Type="http://schemas.openxmlformats.org/officeDocument/2006/relationships/slideLayout" Target="../slideLayouts/slideLayout1.xml"/><Relationship Id="rId1" Type="http://schemas.openxmlformats.org/officeDocument/2006/relationships/tags" Target="../tags/tag118.xml"/><Relationship Id="rId6" Type="http://schemas.openxmlformats.org/officeDocument/2006/relationships/image" Target="../media/image9.png"/><Relationship Id="rId11" Type="http://schemas.openxmlformats.org/officeDocument/2006/relationships/image" Target="../media/image170.png"/><Relationship Id="rId5" Type="http://schemas.openxmlformats.org/officeDocument/2006/relationships/audio" Target="../media/audio3.wav"/><Relationship Id="rId15" Type="http://schemas.openxmlformats.org/officeDocument/2006/relationships/image" Target="../media/image174.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73.png"/></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76.png"/><Relationship Id="rId2" Type="http://schemas.openxmlformats.org/officeDocument/2006/relationships/slideLayout" Target="../slideLayouts/slideLayout1.xml"/><Relationship Id="rId1" Type="http://schemas.openxmlformats.org/officeDocument/2006/relationships/tags" Target="../tags/tag119.xml"/><Relationship Id="rId6" Type="http://schemas.openxmlformats.org/officeDocument/2006/relationships/image" Target="../media/image9.png"/><Relationship Id="rId11" Type="http://schemas.openxmlformats.org/officeDocument/2006/relationships/image" Target="../media/image175.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audio" Target="../media/audio3.wav"/><Relationship Id="rId15" Type="http://schemas.openxmlformats.org/officeDocument/2006/relationships/image" Target="../media/image31.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audio" Target="../media/audio3.wav"/><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slide" Target="slide27.xml"/><Relationship Id="rId18" Type="http://schemas.openxmlformats.org/officeDocument/2006/relationships/slide" Target="slide65.xml"/><Relationship Id="rId3" Type="http://schemas.openxmlformats.org/officeDocument/2006/relationships/audio" Target="../media/audio2.wav"/><Relationship Id="rId21" Type="http://schemas.openxmlformats.org/officeDocument/2006/relationships/slide" Target="slide93.xml"/><Relationship Id="rId7" Type="http://schemas.openxmlformats.org/officeDocument/2006/relationships/audio" Target="../media/audio4.wav"/><Relationship Id="rId12" Type="http://schemas.openxmlformats.org/officeDocument/2006/relationships/slide" Target="slide19.xml"/><Relationship Id="rId17" Type="http://schemas.openxmlformats.org/officeDocument/2006/relationships/slide" Target="slide50.xml"/><Relationship Id="rId2" Type="http://schemas.openxmlformats.org/officeDocument/2006/relationships/slideLayout" Target="../slideLayouts/slideLayout1.xml"/><Relationship Id="rId16" Type="http://schemas.openxmlformats.org/officeDocument/2006/relationships/slide" Target="slide36.xml"/><Relationship Id="rId20" Type="http://schemas.openxmlformats.org/officeDocument/2006/relationships/slide" Target="slide77.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audio" Target="../media/audio3.wav"/><Relationship Id="rId15" Type="http://schemas.openxmlformats.org/officeDocument/2006/relationships/slide" Target="slide15.xml"/><Relationship Id="rId23" Type="http://schemas.openxmlformats.org/officeDocument/2006/relationships/slide" Target="slide103.xml"/><Relationship Id="rId10" Type="http://schemas.openxmlformats.org/officeDocument/2006/relationships/slide" Target="slide3.xml"/><Relationship Id="rId19" Type="http://schemas.openxmlformats.org/officeDocument/2006/relationships/slide" Target="slide69.xml"/><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slide" Target="slide12.xml"/><Relationship Id="rId22" Type="http://schemas.openxmlformats.org/officeDocument/2006/relationships/slide" Target="slide84.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9.png"/><Relationship Id="rId11" Type="http://schemas.openxmlformats.org/officeDocument/2006/relationships/image" Target="../media/image37.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40.png"/><Relationship Id="rId2" Type="http://schemas.openxmlformats.org/officeDocument/2006/relationships/slideLayout" Target="../slideLayouts/slideLayout1.xml"/><Relationship Id="rId16" Type="http://schemas.openxmlformats.org/officeDocument/2006/relationships/image" Target="../media/image44.png"/><Relationship Id="rId1" Type="http://schemas.openxmlformats.org/officeDocument/2006/relationships/tags" Target="../tags/tag23.xml"/><Relationship Id="rId6" Type="http://schemas.openxmlformats.org/officeDocument/2006/relationships/image" Target="../media/image9.png"/><Relationship Id="rId11" Type="http://schemas.openxmlformats.org/officeDocument/2006/relationships/image" Target="../media/image39.png"/><Relationship Id="rId5" Type="http://schemas.openxmlformats.org/officeDocument/2006/relationships/audio" Target="../media/audio3.wav"/><Relationship Id="rId15" Type="http://schemas.openxmlformats.org/officeDocument/2006/relationships/image" Target="../media/image43.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9.png"/><Relationship Id="rId11" Type="http://schemas.openxmlformats.org/officeDocument/2006/relationships/image" Target="../media/image45.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slideLayout" Target="../slideLayouts/slideLayout1.xml"/><Relationship Id="rId16" Type="http://schemas.openxmlformats.org/officeDocument/2006/relationships/image" Target="../media/image52.png"/><Relationship Id="rId1" Type="http://schemas.openxmlformats.org/officeDocument/2006/relationships/tags" Target="../tags/tag27.xml"/><Relationship Id="rId6" Type="http://schemas.openxmlformats.org/officeDocument/2006/relationships/image" Target="../media/image9.png"/><Relationship Id="rId11" Type="http://schemas.openxmlformats.org/officeDocument/2006/relationships/image" Target="../media/image47.png"/><Relationship Id="rId5" Type="http://schemas.openxmlformats.org/officeDocument/2006/relationships/audio" Target="../media/audio3.wav"/><Relationship Id="rId15" Type="http://schemas.openxmlformats.org/officeDocument/2006/relationships/image" Target="../media/image51.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2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7.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56.png"/><Relationship Id="rId2" Type="http://schemas.openxmlformats.org/officeDocument/2006/relationships/slideLayout" Target="../slideLayouts/slideLayout1.xml"/><Relationship Id="rId16" Type="http://schemas.openxmlformats.org/officeDocument/2006/relationships/image" Target="../media/image60.png"/><Relationship Id="rId1" Type="http://schemas.openxmlformats.org/officeDocument/2006/relationships/tags" Target="../tags/tag32.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audio" Target="../media/audio3.wav"/><Relationship Id="rId15" Type="http://schemas.openxmlformats.org/officeDocument/2006/relationships/image" Target="../media/image59.png"/><Relationship Id="rId10" Type="http://schemas.openxmlformats.org/officeDocument/2006/relationships/image" Target="../media/image55.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3.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62.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png"/><Relationship Id="rId11" Type="http://schemas.openxmlformats.org/officeDocument/2006/relationships/image" Target="../media/image61.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7.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9.png"/><Relationship Id="rId11" Type="http://schemas.openxmlformats.org/officeDocument/2006/relationships/image" Target="../media/image65.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9.png"/><Relationship Id="rId11" Type="http://schemas.openxmlformats.org/officeDocument/2006/relationships/image" Target="../media/image68.png"/><Relationship Id="rId5" Type="http://schemas.openxmlformats.org/officeDocument/2006/relationships/audio" Target="../media/audio3.wav"/><Relationship Id="rId15" Type="http://schemas.openxmlformats.org/officeDocument/2006/relationships/image" Target="../media/image72.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5.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9.png"/><Relationship Id="rId11" Type="http://schemas.openxmlformats.org/officeDocument/2006/relationships/image" Target="../media/image73.png"/><Relationship Id="rId5" Type="http://schemas.openxmlformats.org/officeDocument/2006/relationships/audio" Target="../media/audio3.wav"/><Relationship Id="rId15" Type="http://schemas.openxmlformats.org/officeDocument/2006/relationships/image" Target="../media/image77.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76.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79.png"/><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9.png"/><Relationship Id="rId11" Type="http://schemas.openxmlformats.org/officeDocument/2006/relationships/image" Target="../media/image78.png"/><Relationship Id="rId5" Type="http://schemas.openxmlformats.org/officeDocument/2006/relationships/audio" Target="../media/audio3.wav"/><Relationship Id="rId15" Type="http://schemas.openxmlformats.org/officeDocument/2006/relationships/image" Target="../media/image82.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81.pn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84.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9.png"/><Relationship Id="rId11" Type="http://schemas.openxmlformats.org/officeDocument/2006/relationships/image" Target="../media/image83.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audio" Target="../media/audio3.wav"/><Relationship Id="rId10" Type="http://schemas.openxmlformats.org/officeDocument/2006/relationships/audio" Target="../media/audio4.wav"/><Relationship Id="rId4" Type="http://schemas.openxmlformats.org/officeDocument/2006/relationships/image" Target="../media/image8.png"/><Relationship Id="rId9" Type="http://schemas.openxmlformats.org/officeDocument/2006/relationships/image" Target="../media/image85.png"/></Relationships>
</file>

<file path=ppt/slides/_rels/slide5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89.png"/><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image" Target="../media/image9.png"/><Relationship Id="rId11" Type="http://schemas.openxmlformats.org/officeDocument/2006/relationships/image" Target="../media/image88.png"/><Relationship Id="rId5" Type="http://schemas.openxmlformats.org/officeDocument/2006/relationships/audio" Target="../media/audio3.wav"/><Relationship Id="rId10" Type="http://schemas.openxmlformats.org/officeDocument/2006/relationships/image" Target="../media/image87.png"/><Relationship Id="rId4" Type="http://schemas.openxmlformats.org/officeDocument/2006/relationships/image" Target="../media/image8.png"/><Relationship Id="rId9" Type="http://schemas.openxmlformats.org/officeDocument/2006/relationships/audio" Target="../media/audio4.wav"/></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91.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5.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94.png"/><Relationship Id="rId2" Type="http://schemas.openxmlformats.org/officeDocument/2006/relationships/slideLayout" Target="../slideLayouts/slideLayout1.xml"/><Relationship Id="rId16" Type="http://schemas.openxmlformats.org/officeDocument/2006/relationships/image" Target="../media/image98.png"/><Relationship Id="rId1" Type="http://schemas.openxmlformats.org/officeDocument/2006/relationships/tags" Target="../tags/tag60.xml"/><Relationship Id="rId6" Type="http://schemas.openxmlformats.org/officeDocument/2006/relationships/image" Target="../media/image9.png"/><Relationship Id="rId11" Type="http://schemas.openxmlformats.org/officeDocument/2006/relationships/image" Target="../media/image93.png"/><Relationship Id="rId5" Type="http://schemas.openxmlformats.org/officeDocument/2006/relationships/audio" Target="../media/audio3.wav"/><Relationship Id="rId15" Type="http://schemas.openxmlformats.org/officeDocument/2006/relationships/image" Target="../media/image97.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9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audio" Target="../media/audio4.wav"/></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01.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00.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9.png"/><Relationship Id="rId11" Type="http://schemas.openxmlformats.org/officeDocument/2006/relationships/image" Target="../media/image99.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02.png"/></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04.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9.png"/><Relationship Id="rId11" Type="http://schemas.openxmlformats.org/officeDocument/2006/relationships/image" Target="../media/image103.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6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6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07.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06.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9.png"/><Relationship Id="rId11" Type="http://schemas.openxmlformats.org/officeDocument/2006/relationships/image" Target="../media/image105.png"/><Relationship Id="rId5" Type="http://schemas.openxmlformats.org/officeDocument/2006/relationships/audio" Target="../media/audio3.wav"/><Relationship Id="rId15" Type="http://schemas.openxmlformats.org/officeDocument/2006/relationships/image" Target="../media/image10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08.png"/></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9.png"/><Relationship Id="rId11" Type="http://schemas.openxmlformats.org/officeDocument/2006/relationships/image" Target="../media/image110.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audio" Target="../media/audio4.wav"/></Relationships>
</file>

<file path=ppt/slides/_rels/slide70.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7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3.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12.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9.png"/><Relationship Id="rId11" Type="http://schemas.openxmlformats.org/officeDocument/2006/relationships/image" Target="../media/image111.png"/><Relationship Id="rId5" Type="http://schemas.openxmlformats.org/officeDocument/2006/relationships/audio" Target="../media/audio3.wav"/><Relationship Id="rId15" Type="http://schemas.openxmlformats.org/officeDocument/2006/relationships/image" Target="../media/image115.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14.png"/></Relationships>
</file>

<file path=ppt/slides/_rels/slide7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7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7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8.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17.png"/><Relationship Id="rId2" Type="http://schemas.openxmlformats.org/officeDocument/2006/relationships/slideLayout" Target="../slideLayouts/slideLayout1.xml"/><Relationship Id="rId16" Type="http://schemas.openxmlformats.org/officeDocument/2006/relationships/image" Target="../media/image121.png"/><Relationship Id="rId1" Type="http://schemas.openxmlformats.org/officeDocument/2006/relationships/tags" Target="../tags/tag77.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audio" Target="../media/audio3.wav"/><Relationship Id="rId15" Type="http://schemas.openxmlformats.org/officeDocument/2006/relationships/image" Target="../media/image120.png"/><Relationship Id="rId10" Type="http://schemas.openxmlformats.org/officeDocument/2006/relationships/image" Target="../media/image116.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19.png"/></Relationships>
</file>

<file path=ppt/slides/_rels/slide7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78.xml.rels><?xml version="1.0" encoding="UTF-8" standalone="yes"?>
<Relationships xmlns="http://schemas.openxmlformats.org/package/2006/relationships"><Relationship Id="rId8" Type="http://schemas.openxmlformats.org/officeDocument/2006/relationships/image" Target="../media/image124.gif"/><Relationship Id="rId3" Type="http://schemas.openxmlformats.org/officeDocument/2006/relationships/audio" Target="../media/audio1.wav"/><Relationship Id="rId7" Type="http://schemas.openxmlformats.org/officeDocument/2006/relationships/image" Target="../media/image123.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22.png"/><Relationship Id="rId5" Type="http://schemas.openxmlformats.org/officeDocument/2006/relationships/image" Target="../media/image3.png"/><Relationship Id="rId10" Type="http://schemas.openxmlformats.org/officeDocument/2006/relationships/image" Target="../media/image126.gif"/><Relationship Id="rId4" Type="http://schemas.openxmlformats.org/officeDocument/2006/relationships/image" Target="../media/image2.png"/><Relationship Id="rId9" Type="http://schemas.openxmlformats.org/officeDocument/2006/relationships/image" Target="../media/image125.gif"/></Relationships>
</file>

<file path=ppt/slides/_rels/slide79.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image" Target="../media/image9.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28.png"/><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audio" Target="../media/audio3.wav"/><Relationship Id="rId10" Type="http://schemas.openxmlformats.org/officeDocument/2006/relationships/image" Target="../media/image127.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30.pn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2.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4.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5.xml.rels><?xml version="1.0" encoding="UTF-8" standalone="yes"?>
<Relationships xmlns="http://schemas.openxmlformats.org/package/2006/relationships"><Relationship Id="rId8" Type="http://schemas.openxmlformats.org/officeDocument/2006/relationships/image" Target="../media/image124.gif"/><Relationship Id="rId3" Type="http://schemas.openxmlformats.org/officeDocument/2006/relationships/audio" Target="../media/audio1.wav"/><Relationship Id="rId7" Type="http://schemas.openxmlformats.org/officeDocument/2006/relationships/image" Target="../media/image123.png"/><Relationship Id="rId2" Type="http://schemas.openxmlformats.org/officeDocument/2006/relationships/slideLayout" Target="../slideLayouts/slideLayout1.xml"/><Relationship Id="rId1" Type="http://schemas.openxmlformats.org/officeDocument/2006/relationships/tags" Target="../tags/tag85.xml"/><Relationship Id="rId6" Type="http://schemas.openxmlformats.org/officeDocument/2006/relationships/image" Target="../media/image122.png"/><Relationship Id="rId5" Type="http://schemas.openxmlformats.org/officeDocument/2006/relationships/image" Target="../media/image3.png"/><Relationship Id="rId10" Type="http://schemas.openxmlformats.org/officeDocument/2006/relationships/image" Target="../media/image126.gif"/><Relationship Id="rId4" Type="http://schemas.openxmlformats.org/officeDocument/2006/relationships/image" Target="../media/image2.png"/><Relationship Id="rId9" Type="http://schemas.openxmlformats.org/officeDocument/2006/relationships/image" Target="../media/image125.gif"/></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3.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32.png"/><Relationship Id="rId2" Type="http://schemas.openxmlformats.org/officeDocument/2006/relationships/slideLayout" Target="../slideLayouts/slideLayout1.xml"/><Relationship Id="rId1" Type="http://schemas.openxmlformats.org/officeDocument/2006/relationships/tags" Target="../tags/tag87.xml"/><Relationship Id="rId6" Type="http://schemas.openxmlformats.org/officeDocument/2006/relationships/image" Target="../media/image9.png"/><Relationship Id="rId11" Type="http://schemas.openxmlformats.org/officeDocument/2006/relationships/image" Target="../media/image131.png"/><Relationship Id="rId5" Type="http://schemas.openxmlformats.org/officeDocument/2006/relationships/audio" Target="../media/audio3.wav"/><Relationship Id="rId15" Type="http://schemas.openxmlformats.org/officeDocument/2006/relationships/image" Target="../media/image135.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34.pn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20.png"/></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0.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9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8.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37.png"/><Relationship Id="rId2" Type="http://schemas.openxmlformats.org/officeDocument/2006/relationships/slideLayout" Target="../slideLayouts/slideLayout1.xml"/><Relationship Id="rId16" Type="http://schemas.openxmlformats.org/officeDocument/2006/relationships/image" Target="../media/image141.png"/><Relationship Id="rId1" Type="http://schemas.openxmlformats.org/officeDocument/2006/relationships/tags" Target="../tags/tag91.xml"/><Relationship Id="rId6" Type="http://schemas.openxmlformats.org/officeDocument/2006/relationships/image" Target="../media/image9.png"/><Relationship Id="rId11" Type="http://schemas.openxmlformats.org/officeDocument/2006/relationships/image" Target="../media/image136.png"/><Relationship Id="rId5" Type="http://schemas.openxmlformats.org/officeDocument/2006/relationships/audio" Target="../media/audio3.wav"/><Relationship Id="rId15" Type="http://schemas.openxmlformats.org/officeDocument/2006/relationships/image" Target="../media/image140.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39.png"/></Relationships>
</file>

<file path=ppt/slides/_rels/slide9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2.xml"/><Relationship Id="rId6" Type="http://schemas.openxmlformats.org/officeDocument/2006/relationships/image" Target="../media/image9.png"/><Relationship Id="rId11" Type="http://schemas.openxmlformats.org/officeDocument/2006/relationships/image" Target="../media/image142.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9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94.xml.rels><?xml version="1.0" encoding="UTF-8" standalone="yes"?>
<Relationships xmlns="http://schemas.openxmlformats.org/package/2006/relationships"><Relationship Id="rId8" Type="http://schemas.openxmlformats.org/officeDocument/2006/relationships/image" Target="../media/image124.gif"/><Relationship Id="rId3" Type="http://schemas.openxmlformats.org/officeDocument/2006/relationships/audio" Target="../media/audio1.wav"/><Relationship Id="rId7" Type="http://schemas.openxmlformats.org/officeDocument/2006/relationships/image" Target="../media/image123.png"/><Relationship Id="rId2" Type="http://schemas.openxmlformats.org/officeDocument/2006/relationships/slideLayout" Target="../slideLayouts/slideLayout1.xml"/><Relationship Id="rId1" Type="http://schemas.openxmlformats.org/officeDocument/2006/relationships/tags" Target="../tags/tag94.xml"/><Relationship Id="rId6" Type="http://schemas.openxmlformats.org/officeDocument/2006/relationships/image" Target="../media/image122.png"/><Relationship Id="rId5" Type="http://schemas.openxmlformats.org/officeDocument/2006/relationships/image" Target="../media/image3.png"/><Relationship Id="rId10" Type="http://schemas.openxmlformats.org/officeDocument/2006/relationships/image" Target="../media/image126.gif"/><Relationship Id="rId4" Type="http://schemas.openxmlformats.org/officeDocument/2006/relationships/image" Target="../media/image2.png"/><Relationship Id="rId9" Type="http://schemas.openxmlformats.org/officeDocument/2006/relationships/image" Target="../media/image125.gif"/></Relationships>
</file>

<file path=ppt/slides/_rels/slide9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9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_rels/slide9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5.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44.png"/><Relationship Id="rId2" Type="http://schemas.openxmlformats.org/officeDocument/2006/relationships/slideLayout" Target="../slideLayouts/slideLayout1.xml"/><Relationship Id="rId1" Type="http://schemas.openxmlformats.org/officeDocument/2006/relationships/tags" Target="../tags/tag97.xml"/><Relationship Id="rId6" Type="http://schemas.openxmlformats.org/officeDocument/2006/relationships/image" Target="../media/image9.png"/><Relationship Id="rId11" Type="http://schemas.openxmlformats.org/officeDocument/2006/relationships/image" Target="../media/image143.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 Id="rId14" Type="http://schemas.openxmlformats.org/officeDocument/2006/relationships/image" Target="../media/image146.png"/></Relationships>
</file>

<file path=ppt/slides/_rels/slide9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48.png"/><Relationship Id="rId2" Type="http://schemas.openxmlformats.org/officeDocument/2006/relationships/slideLayout" Target="../slideLayouts/slideLayout1.xml"/><Relationship Id="rId1" Type="http://schemas.openxmlformats.org/officeDocument/2006/relationships/tags" Target="../tags/tag98.xml"/><Relationship Id="rId6" Type="http://schemas.openxmlformats.org/officeDocument/2006/relationships/image" Target="../media/image9.png"/><Relationship Id="rId11" Type="http://schemas.openxmlformats.org/officeDocument/2006/relationships/image" Target="../media/image147.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audio" Target="../media/audio4.wav"/></Relationships>
</file>

<file path=ppt/slides/_rels/slide9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tags" Target="../tags/tag99.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image" Target="../media/image8.png"/><Relationship Id="rId9"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3"/>
          <p:cNvGrpSpPr/>
          <p:nvPr/>
        </p:nvGrpSpPr>
        <p:grpSpPr>
          <a:xfrm>
            <a:off x="2296597" y="288791"/>
            <a:ext cx="4114798" cy="1016950"/>
            <a:chOff x="2274540" y="0"/>
            <a:chExt cx="4457700" cy="845423"/>
          </a:xfrm>
          <a:scene3d>
            <a:camera prst="orthographicFront">
              <a:rot lat="0" lon="0" rev="0"/>
            </a:camera>
            <a:lightRig rig="brightRoom" dir="t">
              <a:rot lat="0" lon="0" rev="600000"/>
            </a:lightRig>
          </a:scene3d>
        </p:grpSpPr>
        <p:pic>
          <p:nvPicPr>
            <p:cNvPr id="15" name="صورة 14"/>
            <p:cNvPicPr>
              <a:picLocks noChangeAspect="1"/>
            </p:cNvPicPr>
            <p:nvPr/>
          </p:nvPicPr>
          <p:blipFill>
            <a:blip r:embed="rId4">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274540" y="0"/>
              <a:ext cx="4457700" cy="845423"/>
            </a:xfrm>
            <a:prstGeom prst="downArrowCallout">
              <a:avLst/>
            </a:prstGeom>
            <a:ln>
              <a:noFill/>
            </a:ln>
            <a:effectLst>
              <a:outerShdw blurRad="57785" dist="33020" dir="3180000" algn="ctr">
                <a:srgbClr val="000000">
                  <a:alpha val="30000"/>
                </a:srgbClr>
              </a:outerShdw>
            </a:effectLst>
            <a:sp3d prstMaterial="metal">
              <a:bevelT w="38100" h="57150" prst="angle"/>
            </a:sp3d>
          </p:spPr>
          <p:style>
            <a:lnRef idx="2">
              <a:schemeClr val="dk1"/>
            </a:lnRef>
            <a:fillRef idx="1">
              <a:schemeClr val="lt1"/>
            </a:fillRef>
            <a:effectRef idx="0">
              <a:schemeClr val="dk1"/>
            </a:effectRef>
            <a:fontRef idx="minor">
              <a:schemeClr val="dk1"/>
            </a:fontRef>
          </p:style>
        </p:pic>
        <p:sp>
          <p:nvSpPr>
            <p:cNvPr id="20" name="مستطيل 8"/>
            <p:cNvSpPr/>
            <p:nvPr/>
          </p:nvSpPr>
          <p:spPr>
            <a:xfrm>
              <a:off x="3019153" y="116632"/>
              <a:ext cx="2804937" cy="568346"/>
            </a:xfrm>
            <a:prstGeom prst="downArrowCallout">
              <a:avLst/>
            </a:prstGeom>
            <a:ln>
              <a:noFill/>
            </a:ln>
            <a:effectLst>
              <a:outerShdw blurRad="57785" dist="33020" dir="3180000" algn="ctr">
                <a:srgbClr val="000000">
                  <a:alpha val="30000"/>
                </a:srgbClr>
              </a:outerShdw>
            </a:effectLst>
            <a:sp3d prstMaterial="metal">
              <a:bevelT w="38100" h="57150" prst="angle"/>
            </a:sp3d>
          </p:spPr>
          <p:txBody>
            <a:bodyPr wrap="none">
              <a:spAutoFit/>
            </a:bodyPr>
            <a:lstStyle/>
            <a:p>
              <a:pPr algn="ctr"/>
              <a:r>
                <a:rPr lang="ar-SA" sz="2300" b="1" dirty="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 </a:t>
              </a:r>
              <a:r>
                <a:rPr lang="ar-SA" sz="23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البطاقات المروحية</a:t>
              </a:r>
              <a:endParaRPr lang="ar-EG" sz="23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22" name="صورة 21">
            <a:hlinkClick r:id="" action="ppaction://hlinkshowjump?jump=nextslide"/>
          </p:cNvPr>
          <p:cNvPicPr>
            <a:picLocks noChangeAspect="1"/>
          </p:cNvPicPr>
          <p:nvPr/>
        </p:nvPicPr>
        <p:blipFill>
          <a:blip r:embed="rId5" cstate="print">
            <a:extLst>
              <a:ext uri="{BEBA8EAE-BF5A-486C-A8C5-ECC9F3942E4B}">
                <a14:imgProps xmlns:a14="http://schemas.microsoft.com/office/drawing/2010/main" xmlns="">
                  <a14:imgLayer r:embed="">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rot="16200000" flipH="1" flipV="1">
            <a:off x="1916295" y="6035310"/>
            <a:ext cx="799498" cy="753763"/>
          </a:xfrm>
          <a:prstGeom prst="rect">
            <a:avLst/>
          </a:prstGeom>
        </p:spPr>
      </p:pic>
      <p:pic>
        <p:nvPicPr>
          <p:cNvPr id="24" name="صورة 23">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651" y="6083109"/>
            <a:ext cx="718988" cy="762614"/>
          </a:xfrm>
          <a:prstGeom prst="rect">
            <a:avLst/>
          </a:prstGeom>
        </p:spPr>
      </p:pic>
      <p:grpSp>
        <p:nvGrpSpPr>
          <p:cNvPr id="3" name="مجموعة 24"/>
          <p:cNvGrpSpPr/>
          <p:nvPr/>
        </p:nvGrpSpPr>
        <p:grpSpPr>
          <a:xfrm>
            <a:off x="815953" y="1521815"/>
            <a:ext cx="7265795" cy="4473883"/>
            <a:chOff x="948321" y="998154"/>
            <a:chExt cx="7296087" cy="4932664"/>
          </a:xfrm>
        </p:grpSpPr>
        <p:pic>
          <p:nvPicPr>
            <p:cNvPr id="26" name="صورة 25"/>
            <p:cNvPicPr>
              <a:picLocks noChangeAspect="1"/>
            </p:cNvPicPr>
            <p:nvPr/>
          </p:nvPicPr>
          <p:blipFill>
            <a:blip r:embed="rId7">
              <a:extLst>
                <a:ext uri="{BEBA8EAE-BF5A-486C-A8C5-ECC9F3942E4B}">
                  <a14:imgProps xmlns:a14="http://schemas.microsoft.com/office/drawing/2010/main" xmlns="">
                    <a14:imgLayer r:embed="">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948321" y="998154"/>
              <a:ext cx="7296087" cy="4932664"/>
            </a:xfrm>
            <a:prstGeom prst="rect">
              <a:avLst/>
            </a:prstGeom>
          </p:spPr>
        </p:pic>
        <p:pic>
          <p:nvPicPr>
            <p:cNvPr id="27" name="صورة 26"/>
            <p:cNvPicPr>
              <a:picLocks noChangeAspect="1"/>
            </p:cNvPicPr>
            <p:nvPr/>
          </p:nvPicPr>
          <p:blipFill>
            <a:blip r:embed="rId8">
              <a:clrChange>
                <a:clrFrom>
                  <a:srgbClr val="FFFFFD"/>
                </a:clrFrom>
                <a:clrTo>
                  <a:srgbClr val="FFFFFD">
                    <a:alpha val="0"/>
                  </a:srgbClr>
                </a:clrTo>
              </a:clrChange>
              <a:extLst>
                <a:ext uri="{BEBA8EAE-BF5A-486C-A8C5-ECC9F3942E4B}">
                  <a14:imgProps xmlns:a14="http://schemas.microsoft.com/office/drawing/2010/main" xmlns="">
                    <a14:imgLayer r:embed="">
                      <a14:imgEffect>
                        <a14:sharpenSoften amount="25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259498" y="1053682"/>
              <a:ext cx="3336866" cy="4641845"/>
            </a:xfrm>
            <a:prstGeom prst="rect">
              <a:avLst/>
            </a:prstGeom>
          </p:spPr>
        </p:pic>
        <p:pic>
          <p:nvPicPr>
            <p:cNvPr id="28" name="صورة 27"/>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xmlns="">
                    <a14:imgLayer r:embed="">
                      <a14:imgEffect>
                        <a14:sharpenSoften amount="25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4596364" y="1199652"/>
              <a:ext cx="3302951" cy="4529668"/>
            </a:xfrm>
            <a:prstGeom prst="rect">
              <a:avLst/>
            </a:prstGeom>
          </p:spPr>
        </p:pic>
      </p:grpSp>
    </p:spTree>
    <p:custDataLst>
      <p:tags r:id="rId1"/>
    </p:custDataLst>
    <p:extLst>
      <p:ext uri="{BB962C8B-B14F-4D97-AF65-F5344CB8AC3E}">
        <p14:creationId xmlns:p14="http://schemas.microsoft.com/office/powerpoint/2010/main" xmlns="" val="2506112938"/>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مجموعة 7"/>
          <p:cNvGrpSpPr>
            <a:grpSpLocks/>
          </p:cNvGrpSpPr>
          <p:nvPr/>
        </p:nvGrpSpPr>
        <p:grpSpPr bwMode="auto">
          <a:xfrm>
            <a:off x="-55563" y="566738"/>
            <a:ext cx="1036638" cy="6003925"/>
            <a:chOff x="-55292" y="566455"/>
            <a:chExt cx="1036020" cy="6003513"/>
          </a:xfrm>
        </p:grpSpPr>
        <p:pic>
          <p:nvPicPr>
            <p:cNvPr id="1127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127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128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462410" y="52611"/>
            <a:ext cx="7358062" cy="1000125"/>
          </a:xfrm>
          <a:prstGeom prst="ribb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النور من الآية {58} إلى {59 } </a:t>
            </a:r>
          </a:p>
        </p:txBody>
      </p:sp>
      <p:sp>
        <p:nvSpPr>
          <p:cNvPr id="14" name="Flowchart: Alternate Process 13"/>
          <p:cNvSpPr/>
          <p:nvPr/>
        </p:nvSpPr>
        <p:spPr>
          <a:xfrm>
            <a:off x="5715000" y="1052736"/>
            <a:ext cx="3357563" cy="500063"/>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solidFill>
                  <a:schemeClr val="bg1"/>
                </a:solidFill>
              </a:rPr>
              <a:t>تفسير الآيات وما يستفاد منها </a:t>
            </a:r>
          </a:p>
        </p:txBody>
      </p:sp>
      <p:sp>
        <p:nvSpPr>
          <p:cNvPr id="9224" name="Rectangle 14"/>
          <p:cNvSpPr>
            <a:spLocks noChangeArrowheads="1"/>
          </p:cNvSpPr>
          <p:nvPr/>
        </p:nvSpPr>
        <p:spPr bwMode="auto">
          <a:xfrm>
            <a:off x="1178942" y="2071688"/>
            <a:ext cx="7929562" cy="2246312"/>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{يَا أَيُّهَا الَّذِينَ آمَنُوا لِيَسْتَأْذِنكُمُ } </a:t>
            </a:r>
            <a:r>
              <a:rPr lang="ar-EG" sz="2000" b="1" dirty="0"/>
              <a:t>ليستأذنوا عند الدخول </a:t>
            </a:r>
            <a:r>
              <a:rPr lang="ar-EG" sz="2000" b="1" dirty="0">
                <a:solidFill>
                  <a:srgbClr val="339933"/>
                </a:solidFill>
                <a:cs typeface="Andalus" pitchFamily="2" charset="-78"/>
              </a:rPr>
              <a:t>{الَّذِينَ مَلَكَتْ أَيْمَانُكُمْ } </a:t>
            </a:r>
            <a:r>
              <a:rPr lang="ar-EG" sz="2000" b="1" dirty="0"/>
              <a:t>من الرقيق </a:t>
            </a:r>
            <a:r>
              <a:rPr lang="ar-EG" sz="2000" b="1" dirty="0">
                <a:solidFill>
                  <a:srgbClr val="339933"/>
                </a:solidFill>
                <a:cs typeface="Andalus" pitchFamily="2" charset="-78"/>
              </a:rPr>
              <a:t>{وَالَّذِينَ لَمْ يَبْلُغُوا الْحُلُمَ مِنكُمْ } </a:t>
            </a:r>
            <a:r>
              <a:rPr lang="ar-EG" sz="2000" b="1" dirty="0"/>
              <a:t>الأطفال </a:t>
            </a:r>
            <a:r>
              <a:rPr lang="ar-EG" sz="2000" b="1" dirty="0">
                <a:solidFill>
                  <a:srgbClr val="339933"/>
                </a:solidFill>
                <a:cs typeface="Andalus" pitchFamily="2" charset="-78"/>
              </a:rPr>
              <a:t>{ثَلَاثَ مَرَّاتٍ} </a:t>
            </a:r>
            <a:r>
              <a:rPr lang="ar-EG" sz="2000" b="1" dirty="0"/>
              <a:t>اوقات العورات الثلاثة </a:t>
            </a:r>
            <a:r>
              <a:rPr lang="ar-EG" sz="2000" b="1" dirty="0">
                <a:solidFill>
                  <a:srgbClr val="339933"/>
                </a:solidFill>
                <a:cs typeface="Andalus" pitchFamily="2" charset="-78"/>
              </a:rPr>
              <a:t>{</a:t>
            </a:r>
            <a:r>
              <a:rPr lang="ar-EG" sz="2000" b="1" dirty="0"/>
              <a:t> </a:t>
            </a:r>
            <a:r>
              <a:rPr lang="ar-EG" sz="2000" b="1" dirty="0">
                <a:solidFill>
                  <a:srgbClr val="339933"/>
                </a:solidFill>
                <a:cs typeface="Andalus" pitchFamily="2" charset="-78"/>
              </a:rPr>
              <a:t>مِن</a:t>
            </a:r>
            <a:r>
              <a:rPr lang="ar-EG" sz="2000" b="1" dirty="0"/>
              <a:t> </a:t>
            </a:r>
            <a:r>
              <a:rPr lang="ar-EG" sz="2000" b="1" dirty="0">
                <a:solidFill>
                  <a:srgbClr val="339933"/>
                </a:solidFill>
                <a:cs typeface="Andalus" pitchFamily="2" charset="-78"/>
              </a:rPr>
              <a:t>قَبْلِ صَلَاةِ الْفَجْرِ} {وَحِينَ تَضَعُونَ ثِيَابَكُم مِّنَ الظَّهِيرَةِ } </a:t>
            </a:r>
            <a:r>
              <a:rPr lang="ar-EG" sz="2000" b="1" dirty="0"/>
              <a:t>حين تضعون الثي الثياب قبل صلاة الفجر ، وقيلولة الظهيرة </a:t>
            </a:r>
            <a:r>
              <a:rPr lang="ar-EG" sz="2000" b="1" dirty="0">
                <a:solidFill>
                  <a:srgbClr val="339933"/>
                </a:solidFill>
                <a:cs typeface="Andalus" pitchFamily="2" charset="-78"/>
              </a:rPr>
              <a:t>{وَمِن بَعْدِ صَلَاةِ الْعِشَاء} </a:t>
            </a:r>
            <a:r>
              <a:rPr lang="ar-EG" sz="2000" b="1" dirty="0"/>
              <a:t>وقت النوم  </a:t>
            </a:r>
            <a:r>
              <a:rPr lang="ar-EG" sz="2000" b="1" dirty="0">
                <a:solidFill>
                  <a:srgbClr val="339933"/>
                </a:solidFill>
                <a:cs typeface="Andalus" pitchFamily="2" charset="-78"/>
              </a:rPr>
              <a:t>{ثَلَاثُ عَوْرَاتٍ لَّكُمْ } </a:t>
            </a:r>
            <a:r>
              <a:rPr lang="ar-EG" sz="2000" b="1" dirty="0" err="1"/>
              <a:t>لاتتخففون</a:t>
            </a:r>
            <a:r>
              <a:rPr lang="ar-EG" sz="2000" b="1" dirty="0"/>
              <a:t> فيها من ثيابكم </a:t>
            </a:r>
            <a:r>
              <a:rPr lang="ar-EG" sz="2000" b="1" dirty="0">
                <a:solidFill>
                  <a:srgbClr val="339933"/>
                </a:solidFill>
                <a:cs typeface="Andalus" pitchFamily="2" charset="-78"/>
              </a:rPr>
              <a:t>{لَيْسَ عَلَيْكُمْ وَلَا عَلَيْهِمْ جُنَاحٌ } </a:t>
            </a:r>
            <a:r>
              <a:rPr lang="ar-EG" sz="2000" b="1" dirty="0" err="1"/>
              <a:t>فى</a:t>
            </a:r>
            <a:r>
              <a:rPr lang="ar-EG" sz="2000" b="1" dirty="0"/>
              <a:t> غير هذا </a:t>
            </a:r>
            <a:r>
              <a:rPr lang="ar-EG" sz="2000" b="1" dirty="0" err="1"/>
              <a:t>لاحرج</a:t>
            </a:r>
            <a:r>
              <a:rPr lang="ar-EG" sz="2000" b="1" dirty="0"/>
              <a:t> أن يدخلوا </a:t>
            </a:r>
            <a:r>
              <a:rPr lang="ar-EG" sz="2000" b="1" dirty="0">
                <a:solidFill>
                  <a:srgbClr val="339933"/>
                </a:solidFill>
                <a:cs typeface="Andalus" pitchFamily="2" charset="-78"/>
              </a:rPr>
              <a:t>{بَعْدَهُنَّ طَوَّافُونَ عَلَيْكُم بَعْضُكُمْ عَلَى بَعْضٍ}</a:t>
            </a:r>
            <a:r>
              <a:rPr lang="ar-EG" sz="2000" b="1" dirty="0"/>
              <a:t>يطوفون عليكم لأجل الخدمة  </a:t>
            </a:r>
            <a:r>
              <a:rPr lang="ar-EG" sz="2000" b="1" dirty="0">
                <a:solidFill>
                  <a:srgbClr val="339933"/>
                </a:solidFill>
                <a:cs typeface="Andalus" pitchFamily="2" charset="-78"/>
              </a:rPr>
              <a:t>{كَذَلِكَ يُبَيِّنُ اللَّهُ</a:t>
            </a:r>
            <a:r>
              <a:rPr lang="ar-EG" sz="2000" b="1" dirty="0"/>
              <a:t> </a:t>
            </a:r>
            <a:r>
              <a:rPr lang="ar-EG" sz="2000" b="1" dirty="0">
                <a:solidFill>
                  <a:srgbClr val="339933"/>
                </a:solidFill>
                <a:cs typeface="Andalus" pitchFamily="2" charset="-78"/>
              </a:rPr>
              <a:t>لَكُمُ</a:t>
            </a:r>
            <a:r>
              <a:rPr lang="ar-EG" sz="2000" b="1" dirty="0"/>
              <a:t> </a:t>
            </a:r>
            <a:r>
              <a:rPr lang="ar-EG" sz="2000" b="1" dirty="0">
                <a:solidFill>
                  <a:srgbClr val="339933"/>
                </a:solidFill>
                <a:cs typeface="Andalus" pitchFamily="2" charset="-78"/>
              </a:rPr>
              <a:t>الْآيَاتِ}</a:t>
            </a:r>
            <a:r>
              <a:rPr lang="ar-EG" sz="2000" b="1" dirty="0"/>
              <a:t> يوضح الله لكم آيات القرآن  </a:t>
            </a:r>
            <a:r>
              <a:rPr lang="ar-EG" sz="2000" b="1" dirty="0">
                <a:solidFill>
                  <a:srgbClr val="339933"/>
                </a:solidFill>
                <a:cs typeface="Andalus" pitchFamily="2" charset="-78"/>
              </a:rPr>
              <a:t>{وَاللَّهُ عَلِيمٌ } </a:t>
            </a:r>
            <a:r>
              <a:rPr lang="ar-EG" sz="2000" b="1" dirty="0"/>
              <a:t>بما يصلح خلقه </a:t>
            </a:r>
            <a:r>
              <a:rPr lang="ar-EG" sz="2000" b="1" dirty="0">
                <a:solidFill>
                  <a:srgbClr val="339933"/>
                </a:solidFill>
                <a:cs typeface="Andalus" pitchFamily="2" charset="-78"/>
              </a:rPr>
              <a:t>{حَكِيمٌ } </a:t>
            </a:r>
            <a:r>
              <a:rPr lang="ar-EG" sz="2000" b="1" dirty="0" err="1"/>
              <a:t>فى</a:t>
            </a:r>
            <a:r>
              <a:rPr lang="ar-EG" sz="2000" b="1" dirty="0"/>
              <a:t> تدبير أمورهم .</a:t>
            </a:r>
          </a:p>
        </p:txBody>
      </p:sp>
      <p:sp>
        <p:nvSpPr>
          <p:cNvPr id="16" name="Flowchart: Process 15"/>
          <p:cNvSpPr/>
          <p:nvPr/>
        </p:nvSpPr>
        <p:spPr>
          <a:xfrm>
            <a:off x="6858000" y="1643063"/>
            <a:ext cx="1571625" cy="428625"/>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 58}</a:t>
            </a:r>
          </a:p>
        </p:txBody>
      </p:sp>
      <p:sp>
        <p:nvSpPr>
          <p:cNvPr id="13" name="TextBox 12"/>
          <p:cNvSpPr txBox="1"/>
          <p:nvPr/>
        </p:nvSpPr>
        <p:spPr>
          <a:xfrm>
            <a:off x="7929586" y="4435626"/>
            <a:ext cx="1071570" cy="707886"/>
          </a:xfrm>
          <a:prstGeom prst="rect">
            <a:avLst/>
          </a:prstGeom>
          <a:ln/>
          <a:effectLst>
            <a:glow rad="1397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1">
            <a:spAutoFit/>
          </a:bodyPr>
          <a:lstStyle/>
          <a:p>
            <a:pPr>
              <a:defRPr/>
            </a:pPr>
            <a:r>
              <a:rPr lang="ar-EG" sz="2000" b="1" dirty="0"/>
              <a:t>وهذه الآية </a:t>
            </a:r>
          </a:p>
          <a:p>
            <a:pPr>
              <a:defRPr/>
            </a:pPr>
            <a:r>
              <a:rPr lang="ar-EG" sz="2000" b="1" dirty="0"/>
              <a:t>   تبين :</a:t>
            </a:r>
          </a:p>
        </p:txBody>
      </p:sp>
      <p:sp>
        <p:nvSpPr>
          <p:cNvPr id="9229" name="TextBox 10"/>
          <p:cNvSpPr txBox="1">
            <a:spLocks noChangeArrowheads="1"/>
          </p:cNvSpPr>
          <p:nvPr/>
        </p:nvSpPr>
        <p:spPr bwMode="auto">
          <a:xfrm>
            <a:off x="1071563" y="4286250"/>
            <a:ext cx="6858000" cy="1016000"/>
          </a:xfrm>
          <a:prstGeom prst="rect">
            <a:avLst/>
          </a:prstGeom>
          <a:noFill/>
          <a:ln w="9525">
            <a:noFill/>
            <a:miter lim="800000"/>
            <a:headEnd/>
            <a:tailEnd/>
          </a:ln>
        </p:spPr>
        <p:txBody>
          <a:bodyPr>
            <a:spAutoFit/>
          </a:bodyPr>
          <a:lstStyle/>
          <a:p>
            <a:r>
              <a:rPr lang="ar-EG" sz="2000" b="1" dirty="0"/>
              <a:t>  * أن على </a:t>
            </a:r>
            <a:r>
              <a:rPr lang="ar-EG" sz="2000" b="1" dirty="0" err="1"/>
              <a:t>الأباءأن</a:t>
            </a:r>
            <a:r>
              <a:rPr lang="ar-EG" sz="2000" b="1" dirty="0"/>
              <a:t> يربوا اطفالهم وخدمهم على الاستئذان </a:t>
            </a:r>
            <a:r>
              <a:rPr lang="ar-EG" sz="2000" b="1" dirty="0" err="1"/>
              <a:t>فى</a:t>
            </a:r>
            <a:r>
              <a:rPr lang="ar-EG" sz="2000" b="1" dirty="0"/>
              <a:t> الأوقات </a:t>
            </a:r>
            <a:r>
              <a:rPr lang="ar-EG" sz="2000" b="1" dirty="0" err="1"/>
              <a:t>التى</a:t>
            </a:r>
            <a:r>
              <a:rPr lang="ar-EG" sz="2000" b="1" dirty="0"/>
              <a:t> يتخفف </a:t>
            </a:r>
          </a:p>
          <a:p>
            <a:r>
              <a:rPr lang="ar-EG" sz="2000" b="1" dirty="0"/>
              <a:t>      الناس فيها من ثيابهم  .</a:t>
            </a:r>
          </a:p>
          <a:p>
            <a:r>
              <a:rPr lang="ar-EG" sz="2000" b="1" dirty="0"/>
              <a:t>  * الأمر بحفظ العورات والاحتياط لذلك من كل وجه .</a:t>
            </a:r>
          </a:p>
        </p:txBody>
      </p:sp>
      <p:sp>
        <p:nvSpPr>
          <p:cNvPr id="17" name="Flowchart: Process 16"/>
          <p:cNvSpPr/>
          <p:nvPr/>
        </p:nvSpPr>
        <p:spPr>
          <a:xfrm>
            <a:off x="8001000" y="5429250"/>
            <a:ext cx="857250" cy="78581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{59}</a:t>
            </a:r>
          </a:p>
        </p:txBody>
      </p:sp>
      <p:sp>
        <p:nvSpPr>
          <p:cNvPr id="9231" name="Rectangle 12"/>
          <p:cNvSpPr>
            <a:spLocks noChangeArrowheads="1"/>
          </p:cNvSpPr>
          <p:nvPr/>
        </p:nvSpPr>
        <p:spPr bwMode="auto">
          <a:xfrm>
            <a:off x="1384126" y="5319713"/>
            <a:ext cx="6572250" cy="132397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{وَإِذَا بَلَغَ الْأَطْفَالُ مِنكُمُ الْحُلُمَ } </a:t>
            </a:r>
            <a:r>
              <a:rPr lang="ar-EG" sz="2000" b="1" dirty="0"/>
              <a:t>سن</a:t>
            </a:r>
            <a:r>
              <a:rPr lang="ar-EG" sz="2000" b="1" dirty="0">
                <a:solidFill>
                  <a:srgbClr val="339933"/>
                </a:solidFill>
                <a:cs typeface="Andalus" pitchFamily="2" charset="-78"/>
              </a:rPr>
              <a:t> </a:t>
            </a:r>
            <a:r>
              <a:rPr lang="ar-EG" sz="2000" b="1" dirty="0"/>
              <a:t>الاحتلام</a:t>
            </a:r>
            <a:r>
              <a:rPr lang="ar-EG" sz="2000" b="1" dirty="0">
                <a:solidFill>
                  <a:srgbClr val="339933"/>
                </a:solidFill>
                <a:cs typeface="Andalus" pitchFamily="2" charset="-78"/>
              </a:rPr>
              <a:t> </a:t>
            </a:r>
            <a:r>
              <a:rPr lang="ar-EG" sz="2000" b="1" dirty="0"/>
              <a:t>والأحكام</a:t>
            </a:r>
            <a:r>
              <a:rPr lang="ar-EG" sz="2000" b="1" dirty="0">
                <a:solidFill>
                  <a:srgbClr val="339933"/>
                </a:solidFill>
                <a:cs typeface="Andalus" pitchFamily="2" charset="-78"/>
              </a:rPr>
              <a:t> </a:t>
            </a:r>
            <a:r>
              <a:rPr lang="ar-EG" sz="2000" b="1" dirty="0"/>
              <a:t>الشرعية</a:t>
            </a:r>
            <a:r>
              <a:rPr lang="ar-EG" sz="2000" b="1" dirty="0">
                <a:solidFill>
                  <a:srgbClr val="339933"/>
                </a:solidFill>
                <a:cs typeface="Andalus" pitchFamily="2" charset="-78"/>
              </a:rPr>
              <a:t> {فَلْيَسْتَأْذِنُوا كَمَا اسْتَأْذَنَ الَّذِينَ مِن قَبْلِهِمْ } </a:t>
            </a:r>
            <a:r>
              <a:rPr lang="ar-EG" sz="2000" b="1" dirty="0"/>
              <a:t>فعليهم</a:t>
            </a:r>
            <a:r>
              <a:rPr lang="ar-EG" sz="2000" b="1" dirty="0">
                <a:solidFill>
                  <a:srgbClr val="339933"/>
                </a:solidFill>
                <a:cs typeface="Andalus" pitchFamily="2" charset="-78"/>
              </a:rPr>
              <a:t> </a:t>
            </a:r>
            <a:r>
              <a:rPr lang="ar-EG" sz="2000" b="1" dirty="0"/>
              <a:t>أن</a:t>
            </a:r>
            <a:r>
              <a:rPr lang="ar-EG" sz="2000" b="1" dirty="0">
                <a:solidFill>
                  <a:srgbClr val="339933"/>
                </a:solidFill>
                <a:cs typeface="Andalus" pitchFamily="2" charset="-78"/>
              </a:rPr>
              <a:t> </a:t>
            </a:r>
            <a:r>
              <a:rPr lang="ar-EG" sz="2000" b="1" dirty="0"/>
              <a:t>يستأذنوا</a:t>
            </a:r>
            <a:r>
              <a:rPr lang="ar-EG" sz="2000" b="1" dirty="0">
                <a:solidFill>
                  <a:srgbClr val="339933"/>
                </a:solidFill>
                <a:cs typeface="Andalus" pitchFamily="2" charset="-78"/>
              </a:rPr>
              <a:t> </a:t>
            </a:r>
            <a:r>
              <a:rPr lang="ar-EG" sz="2000" b="1" dirty="0"/>
              <a:t>قبل</a:t>
            </a:r>
            <a:r>
              <a:rPr lang="ar-EG" sz="2000" b="1" dirty="0">
                <a:solidFill>
                  <a:srgbClr val="339933"/>
                </a:solidFill>
                <a:cs typeface="Andalus" pitchFamily="2" charset="-78"/>
              </a:rPr>
              <a:t> </a:t>
            </a:r>
            <a:r>
              <a:rPr lang="ar-EG" sz="2000" b="1" dirty="0"/>
              <a:t>الدخول</a:t>
            </a:r>
            <a:r>
              <a:rPr lang="ar-EG" sz="2000" b="1" dirty="0">
                <a:solidFill>
                  <a:srgbClr val="339933"/>
                </a:solidFill>
                <a:cs typeface="Andalus" pitchFamily="2" charset="-78"/>
              </a:rPr>
              <a:t> { كَذَلِكَ يُبَيِّنُ اللَّهُ لَكُمْ آيَاتِهِ} </a:t>
            </a:r>
            <a:r>
              <a:rPr lang="ar-EG" sz="2000" b="1" dirty="0"/>
              <a:t>يبين</a:t>
            </a:r>
            <a:r>
              <a:rPr lang="ar-EG" sz="2000" b="1" dirty="0">
                <a:solidFill>
                  <a:srgbClr val="339933"/>
                </a:solidFill>
                <a:cs typeface="Andalus" pitchFamily="2" charset="-78"/>
              </a:rPr>
              <a:t> </a:t>
            </a:r>
            <a:r>
              <a:rPr lang="ar-EG" sz="2000" b="1" dirty="0"/>
              <a:t>الله لكم آداب الاستئذان </a:t>
            </a:r>
            <a:r>
              <a:rPr lang="ar-EG" sz="2000" b="1" dirty="0">
                <a:solidFill>
                  <a:srgbClr val="339933"/>
                </a:solidFill>
                <a:cs typeface="Andalus" pitchFamily="2" charset="-78"/>
              </a:rPr>
              <a:t>{ وَاللَّهُ عَلِيمٌ حَكِيم } </a:t>
            </a:r>
            <a:r>
              <a:rPr lang="ar-EG" sz="2000" b="1" dirty="0"/>
              <a:t>عليم بما يصلح عباده</a:t>
            </a:r>
            <a:r>
              <a:rPr lang="ar-EG" sz="2000" b="1" dirty="0">
                <a:solidFill>
                  <a:srgbClr val="339933"/>
                </a:solidFill>
                <a:cs typeface="Andalus" pitchFamily="2" charset="-78"/>
              </a:rPr>
              <a:t> ، </a:t>
            </a:r>
            <a:r>
              <a:rPr lang="ar-EG" sz="2000" b="1" dirty="0"/>
              <a:t>حكيم</a:t>
            </a:r>
            <a:r>
              <a:rPr lang="ar-EG" sz="2000" b="1" dirty="0">
                <a:solidFill>
                  <a:srgbClr val="339933"/>
                </a:solidFill>
                <a:cs typeface="Andalus" pitchFamily="2" charset="-78"/>
              </a:rPr>
              <a:t> </a:t>
            </a:r>
            <a:r>
              <a:rPr lang="ar-EG" sz="2000" b="1" dirty="0" err="1"/>
              <a:t>فى</a:t>
            </a:r>
            <a:r>
              <a:rPr lang="ar-EG" sz="2000" b="1" dirty="0">
                <a:solidFill>
                  <a:srgbClr val="339933"/>
                </a:solidFill>
                <a:cs typeface="Andalus" pitchFamily="2" charset="-78"/>
              </a:rPr>
              <a:t> </a:t>
            </a:r>
            <a:r>
              <a:rPr lang="ar-EG" sz="2000" b="1" dirty="0"/>
              <a:t>تشريعه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additive="base">
                                        <p:cTn id="1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bg/>
                                          </p:spTgt>
                                        </p:tgtEl>
                                        <p:attrNameLst>
                                          <p:attrName>style.visibility</p:attrName>
                                        </p:attrNameLst>
                                      </p:cBhvr>
                                      <p:to>
                                        <p:strVal val="visible"/>
                                      </p:to>
                                    </p:set>
                                    <p:anim calcmode="lin" valueType="num">
                                      <p:cBhvr additive="base">
                                        <p:cTn id="2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224">
                                            <p:txEl>
                                              <p:pRg st="0" end="0"/>
                                            </p:txEl>
                                          </p:spTgt>
                                        </p:tgtEl>
                                        <p:attrNameLst>
                                          <p:attrName>style.visibility</p:attrName>
                                        </p:attrNameLst>
                                      </p:cBhvr>
                                      <p:to>
                                        <p:strVal val="visible"/>
                                      </p:to>
                                    </p:set>
                                    <p:animEffect transition="in" filter="wipe(down)">
                                      <p:cBhvr>
                                        <p:cTn id="39" dur="500"/>
                                        <p:tgtEl>
                                          <p:spTgt spid="922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bg/>
                                          </p:spTgt>
                                        </p:tgtEl>
                                        <p:attrNameLst>
                                          <p:attrName>style.visibility</p:attrName>
                                        </p:attrNameLst>
                                      </p:cBhvr>
                                      <p:to>
                                        <p:strVal val="visible"/>
                                      </p:to>
                                    </p:set>
                                    <p:anim calcmode="lin" valueType="num">
                                      <p:cBhvr additive="base">
                                        <p:cTn id="44"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bg/>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 calcmode="lin" valueType="num">
                                      <p:cBhvr additive="base">
                                        <p:cTn id="4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 calcmode="lin" valueType="num">
                                      <p:cBhvr additive="base">
                                        <p:cTn id="5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229">
                                            <p:txEl>
                                              <p:pRg st="0" end="0"/>
                                            </p:txEl>
                                          </p:spTgt>
                                        </p:tgtEl>
                                        <p:attrNameLst>
                                          <p:attrName>style.visibility</p:attrName>
                                        </p:attrNameLst>
                                      </p:cBhvr>
                                      <p:to>
                                        <p:strVal val="visible"/>
                                      </p:to>
                                    </p:set>
                                    <p:anim calcmode="lin" valueType="num">
                                      <p:cBhvr additive="base">
                                        <p:cTn id="58" dur="500" fill="hold"/>
                                        <p:tgtEl>
                                          <p:spTgt spid="9229">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229">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9229">
                                            <p:txEl>
                                              <p:pRg st="1" end="1"/>
                                            </p:txEl>
                                          </p:spTgt>
                                        </p:tgtEl>
                                        <p:attrNameLst>
                                          <p:attrName>style.visibility</p:attrName>
                                        </p:attrNameLst>
                                      </p:cBhvr>
                                      <p:to>
                                        <p:strVal val="visible"/>
                                      </p:to>
                                    </p:set>
                                    <p:anim calcmode="lin" valueType="num">
                                      <p:cBhvr additive="base">
                                        <p:cTn id="62" dur="500" fill="hold"/>
                                        <p:tgtEl>
                                          <p:spTgt spid="9229">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229">
                                            <p:txEl>
                                              <p:pRg st="1" end="1"/>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9229">
                                            <p:txEl>
                                              <p:pRg st="2" end="2"/>
                                            </p:txEl>
                                          </p:spTgt>
                                        </p:tgtEl>
                                        <p:attrNameLst>
                                          <p:attrName>style.visibility</p:attrName>
                                        </p:attrNameLst>
                                      </p:cBhvr>
                                      <p:to>
                                        <p:strVal val="visible"/>
                                      </p:to>
                                    </p:set>
                                    <p:anim calcmode="lin" valueType="num">
                                      <p:cBhvr additive="base">
                                        <p:cTn id="66" dur="500" fill="hold"/>
                                        <p:tgtEl>
                                          <p:spTgt spid="9229">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bg/>
                                          </p:spTgt>
                                        </p:tgtEl>
                                        <p:attrNameLst>
                                          <p:attrName>style.visibility</p:attrName>
                                        </p:attrNameLst>
                                      </p:cBhvr>
                                      <p:to>
                                        <p:strVal val="visible"/>
                                      </p:to>
                                    </p:set>
                                    <p:anim calcmode="lin" valueType="num">
                                      <p:cBhvr additive="base">
                                        <p:cTn id="7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bg/>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 calcmode="lin" valueType="num">
                                      <p:cBhvr additive="base">
                                        <p:cTn id="7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7">
                                            <p:txEl>
                                              <p:pRg st="1" end="1"/>
                                            </p:txEl>
                                          </p:spTgt>
                                        </p:tgtEl>
                                        <p:attrNameLst>
                                          <p:attrName>style.visibility</p:attrName>
                                        </p:attrNameLst>
                                      </p:cBhvr>
                                      <p:to>
                                        <p:strVal val="visible"/>
                                      </p:to>
                                    </p:set>
                                    <p:anim calcmode="lin" valueType="num">
                                      <p:cBhvr additive="base">
                                        <p:cTn id="8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9231">
                                            <p:txEl>
                                              <p:pRg st="0" end="0"/>
                                            </p:txEl>
                                          </p:spTgt>
                                        </p:tgtEl>
                                        <p:attrNameLst>
                                          <p:attrName>style.visibility</p:attrName>
                                        </p:attrNameLst>
                                      </p:cBhvr>
                                      <p:to>
                                        <p:strVal val="visible"/>
                                      </p:to>
                                    </p:set>
                                    <p:anim calcmode="lin" valueType="num">
                                      <p:cBhvr additive="base">
                                        <p:cTn id="86" dur="500" fill="hold"/>
                                        <p:tgtEl>
                                          <p:spTgt spid="923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92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4" grpId="0" build="allAtOnce" animBg="1"/>
      <p:bldP spid="9224" grpId="0" build="p"/>
      <p:bldP spid="16" grpId="0" build="allAtOnce" animBg="1"/>
      <p:bldP spid="13" grpId="0" build="allAtOnce" animBg="1"/>
      <p:bldP spid="9229" grpId="0" build="allAtOnce"/>
      <p:bldP spid="17" grpId="0" build="allAtOnce" animBg="1"/>
      <p:bldP spid="923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مجموعة 7"/>
          <p:cNvGrpSpPr>
            <a:grpSpLocks/>
          </p:cNvGrpSpPr>
          <p:nvPr/>
        </p:nvGrpSpPr>
        <p:grpSpPr bwMode="auto">
          <a:xfrm>
            <a:off x="-55563" y="566738"/>
            <a:ext cx="1036638" cy="6003925"/>
            <a:chOff x="-55292" y="566455"/>
            <a:chExt cx="1036020" cy="6003513"/>
          </a:xfrm>
        </p:grpSpPr>
        <p:pic>
          <p:nvPicPr>
            <p:cNvPr id="9422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423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423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{185} إلى الآية {191}</a:t>
            </a:r>
          </a:p>
        </p:txBody>
      </p:sp>
      <p:sp>
        <p:nvSpPr>
          <p:cNvPr id="14" name="TextBox 13"/>
          <p:cNvSpPr txBox="1">
            <a:spLocks noChangeArrowheads="1"/>
          </p:cNvSpPr>
          <p:nvPr/>
        </p:nvSpPr>
        <p:spPr bwMode="auto">
          <a:xfrm>
            <a:off x="785813" y="2643188"/>
            <a:ext cx="7000875" cy="1323975"/>
          </a:xfrm>
          <a:prstGeom prst="rect">
            <a:avLst/>
          </a:prstGeom>
          <a:noFill/>
          <a:ln w="9525">
            <a:noFill/>
            <a:miter lim="800000"/>
            <a:headEnd/>
            <a:tailEnd/>
          </a:ln>
        </p:spPr>
        <p:txBody>
          <a:bodyPr>
            <a:spAutoFit/>
          </a:bodyPr>
          <a:lstStyle/>
          <a:p>
            <a:r>
              <a:rPr lang="ar-EG" sz="2000" b="1"/>
              <a:t>*أن الكفار يسارعون فى اتهام الأنبياء بالتهم الباطلة ليصدوا الناس عن الإيمان بهم </a:t>
            </a:r>
          </a:p>
          <a:p>
            <a:pPr>
              <a:buFont typeface="Arial" pitchFamily="34" charset="0"/>
              <a:buChar char="•"/>
            </a:pPr>
            <a:r>
              <a:rPr lang="ar-EG" sz="2000" b="1"/>
              <a:t>يستعجل الكفار بطلب العذاب لأنهم لايؤمنون بالله واليوم الآخر .</a:t>
            </a:r>
          </a:p>
          <a:p>
            <a:pPr>
              <a:buFont typeface="Arial" pitchFamily="34" charset="0"/>
              <a:buChar char="•"/>
            </a:pPr>
            <a:r>
              <a:rPr lang="ar-EG" sz="2000" b="1"/>
              <a:t> رحمة الأنبياء بأقوامهم فلم يسألوا ربهم بأيقاع العذاب بهم بل صبروا عليهم .</a:t>
            </a:r>
          </a:p>
          <a:p>
            <a:pPr>
              <a:buFont typeface="Arial" pitchFamily="34" charset="0"/>
              <a:buChar char="•"/>
            </a:pPr>
            <a:r>
              <a:rPr lang="ar-EG" sz="2000" b="1"/>
              <a:t> أدب الأنبياء مع مقام الله ، حيث وكلوا العذاب لله وحده .  </a:t>
            </a:r>
          </a:p>
        </p:txBody>
      </p:sp>
      <p:sp>
        <p:nvSpPr>
          <p:cNvPr id="15" name="TextBox 14"/>
          <p:cNvSpPr txBox="1"/>
          <p:nvPr/>
        </p:nvSpPr>
        <p:spPr>
          <a:xfrm>
            <a:off x="8072462" y="2863990"/>
            <a:ext cx="928694" cy="707886"/>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ar-EG" sz="2000" b="1" dirty="0"/>
              <a:t>وتفيدنا </a:t>
            </a:r>
          </a:p>
          <a:p>
            <a:pPr algn="ctr">
              <a:defRPr/>
            </a:pPr>
            <a:r>
              <a:rPr lang="ar-EG" sz="2000" b="1" dirty="0"/>
              <a:t>الآيات : </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6" name="Flowchart: Process 15"/>
          <p:cNvSpPr/>
          <p:nvPr/>
        </p:nvSpPr>
        <p:spPr>
          <a:xfrm>
            <a:off x="7786688" y="1143000"/>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الآية{187}</a:t>
            </a:r>
          </a:p>
        </p:txBody>
      </p:sp>
      <p:sp>
        <p:nvSpPr>
          <p:cNvPr id="73740" name="Rectangle 16"/>
          <p:cNvSpPr>
            <a:spLocks noChangeArrowheads="1"/>
          </p:cNvSpPr>
          <p:nvPr/>
        </p:nvSpPr>
        <p:spPr bwMode="auto">
          <a:xfrm>
            <a:off x="928688" y="928688"/>
            <a:ext cx="6858000" cy="11382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{فَأَسْقِطْ عَلَيْنَا كِسَفاً مِّنَ السَّمَاءِ} </a:t>
            </a:r>
            <a:r>
              <a:rPr lang="ar-EG" sz="2000" b="1"/>
              <a:t>فادع الله يسقط علينا قطع من العذاب من السماء تستأصلنا </a:t>
            </a:r>
            <a:r>
              <a:rPr lang="ar-EG" sz="2400" b="1">
                <a:solidFill>
                  <a:srgbClr val="339933"/>
                </a:solidFill>
                <a:cs typeface="Andalus" pitchFamily="2" charset="-78"/>
              </a:rPr>
              <a:t>{ إِن كُنتَ مِنَ الصَّادِقِينَ{187} </a:t>
            </a:r>
            <a:r>
              <a:rPr lang="ar-EG" sz="2000" b="1"/>
              <a:t>فى دعوة النبوة فأجابهم شعيب </a:t>
            </a:r>
          </a:p>
        </p:txBody>
      </p:sp>
      <p:sp>
        <p:nvSpPr>
          <p:cNvPr id="18" name="Flowchart: Process 17"/>
          <p:cNvSpPr/>
          <p:nvPr/>
        </p:nvSpPr>
        <p:spPr>
          <a:xfrm>
            <a:off x="7786688" y="2000250"/>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الآية{188}</a:t>
            </a:r>
          </a:p>
        </p:txBody>
      </p:sp>
      <p:sp>
        <p:nvSpPr>
          <p:cNvPr id="73742" name="Rectangle 18"/>
          <p:cNvSpPr>
            <a:spLocks noChangeArrowheads="1"/>
          </p:cNvSpPr>
          <p:nvPr/>
        </p:nvSpPr>
        <p:spPr bwMode="auto">
          <a:xfrm>
            <a:off x="785813" y="2000250"/>
            <a:ext cx="7072312" cy="461963"/>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{قَالَ رَبِّي أَعْلَمُ بِمَا تَعْمَلُونَ{188} </a:t>
            </a:r>
            <a:r>
              <a:rPr lang="ar-EG" sz="2000" b="1"/>
              <a:t>ربى أعلم بما تعلمونه من الشرك والمعاصى .</a:t>
            </a:r>
          </a:p>
        </p:txBody>
      </p:sp>
      <p:sp>
        <p:nvSpPr>
          <p:cNvPr id="20" name="Flowchart: Process 19"/>
          <p:cNvSpPr/>
          <p:nvPr/>
        </p:nvSpPr>
        <p:spPr>
          <a:xfrm>
            <a:off x="7929563" y="4071938"/>
            <a:ext cx="1071562" cy="857250"/>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{189}</a:t>
            </a:r>
          </a:p>
        </p:txBody>
      </p:sp>
      <p:sp>
        <p:nvSpPr>
          <p:cNvPr id="73744" name="Rectangle 20"/>
          <p:cNvSpPr>
            <a:spLocks noChangeArrowheads="1"/>
          </p:cNvSpPr>
          <p:nvPr/>
        </p:nvSpPr>
        <p:spPr bwMode="auto">
          <a:xfrm>
            <a:off x="928688" y="4005263"/>
            <a:ext cx="7000875" cy="11382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{فَكَذَّبُوهُ فَأَخَذَهُمْ عَذَابُ يَوْمِ الظُّلَّةِ } </a:t>
            </a:r>
            <a:r>
              <a:rPr lang="ar-EG" sz="2000" b="1"/>
              <a:t>فأصابهم الحر الشديد وصاروا يبحثون عن ملاذ يستظلون به ، فأظلتهم سحابة وجدوا لها برداأ ونسيماً فلما اجنمعوا تحتها ، التهبت عليهم ناراً فأحرقتهم </a:t>
            </a:r>
            <a:r>
              <a:rPr lang="ar-EG" sz="2400" b="1">
                <a:solidFill>
                  <a:srgbClr val="339933"/>
                </a:solidFill>
                <a:cs typeface="Andalus" pitchFamily="2" charset="-78"/>
              </a:rPr>
              <a:t>{ إِنَّهُ كَانَ عَذَابَ يَوْمٍ عَظِيمٍ{189}</a:t>
            </a:r>
          </a:p>
        </p:txBody>
      </p:sp>
      <p:sp>
        <p:nvSpPr>
          <p:cNvPr id="17" name="Flowchart: Process 16"/>
          <p:cNvSpPr/>
          <p:nvPr/>
        </p:nvSpPr>
        <p:spPr>
          <a:xfrm>
            <a:off x="7786688" y="5072063"/>
            <a:ext cx="1285875" cy="500062"/>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الآية{190}</a:t>
            </a:r>
          </a:p>
        </p:txBody>
      </p:sp>
      <p:sp>
        <p:nvSpPr>
          <p:cNvPr id="19" name="Flowchart: Process 18"/>
          <p:cNvSpPr/>
          <p:nvPr/>
        </p:nvSpPr>
        <p:spPr>
          <a:xfrm>
            <a:off x="7786688" y="6000750"/>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الآية{191}</a:t>
            </a:r>
          </a:p>
        </p:txBody>
      </p:sp>
      <p:sp>
        <p:nvSpPr>
          <p:cNvPr id="21" name="Rectangle 20"/>
          <p:cNvSpPr>
            <a:spLocks noChangeArrowheads="1"/>
          </p:cNvSpPr>
          <p:nvPr/>
        </p:nvSpPr>
        <p:spPr bwMode="auto">
          <a:xfrm>
            <a:off x="1189038" y="5072063"/>
            <a:ext cx="6383337" cy="830262"/>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 {إِنَّ فِي ذَلِكَ لَآيَةً } </a:t>
            </a:r>
            <a:r>
              <a:rPr lang="ar-EG" sz="2000" b="1"/>
              <a:t>إن فى ذلك لعبرة لمن يعتبر</a:t>
            </a:r>
            <a:r>
              <a:rPr lang="ar-EG" sz="2400" b="1">
                <a:solidFill>
                  <a:srgbClr val="339933"/>
                </a:solidFill>
                <a:cs typeface="Andalus" pitchFamily="2" charset="-78"/>
              </a:rPr>
              <a:t> {وَمَا كَانَ أَكْثَرُهُم مُّؤْمِنِينَ{190</a:t>
            </a:r>
            <a:r>
              <a:rPr lang="ar-EG" sz="2000" b="1"/>
              <a:t>} ما كان أكثرهم مؤمنين متعظين بذلك .</a:t>
            </a:r>
          </a:p>
        </p:txBody>
      </p:sp>
      <p:sp>
        <p:nvSpPr>
          <p:cNvPr id="23" name="Rectangle 22"/>
          <p:cNvSpPr>
            <a:spLocks noChangeArrowheads="1"/>
          </p:cNvSpPr>
          <p:nvPr/>
        </p:nvSpPr>
        <p:spPr bwMode="auto">
          <a:xfrm>
            <a:off x="1643063" y="5929313"/>
            <a:ext cx="5715000"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{وَإِنَّ رَبَّكَ لَهُوَ الْعَزِيزُ الرَّحِيمُ{191} </a:t>
            </a:r>
            <a:r>
              <a:rPr lang="ar-EG" sz="2000" b="1"/>
              <a:t>الغالب الذى يقهر المكذبين الرحيم بعباده المؤمنين .</a:t>
            </a:r>
          </a:p>
        </p:txBody>
      </p:sp>
    </p:spTree>
    <p:custDataLst>
      <p:tags r:id="rId1"/>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bg/>
                                          </p:spTgt>
                                        </p:tgtEl>
                                        <p:attrNameLst>
                                          <p:attrName>style.visibility</p:attrName>
                                        </p:attrNameLst>
                                      </p:cBhvr>
                                      <p:to>
                                        <p:strVal val="visible"/>
                                      </p:to>
                                    </p:set>
                                    <p:anim calcmode="lin" valueType="num">
                                      <p:cBhvr additive="base">
                                        <p:cTn id="1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40">
                                            <p:txEl>
                                              <p:pRg st="0" end="0"/>
                                            </p:txEl>
                                          </p:spTgt>
                                        </p:tgtEl>
                                        <p:attrNameLst>
                                          <p:attrName>style.visibility</p:attrName>
                                        </p:attrNameLst>
                                      </p:cBhvr>
                                      <p:to>
                                        <p:strVal val="visible"/>
                                      </p:to>
                                    </p:set>
                                    <p:anim calcmode="lin" valueType="num">
                                      <p:cBhvr additive="base">
                                        <p:cTn id="31" dur="500" fill="hold"/>
                                        <p:tgtEl>
                                          <p:spTgt spid="7374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bg/>
                                          </p:spTgt>
                                        </p:tgtEl>
                                        <p:attrNameLst>
                                          <p:attrName>style.visibility</p:attrName>
                                        </p:attrNameLst>
                                      </p:cBhvr>
                                      <p:to>
                                        <p:strVal val="visible"/>
                                      </p:to>
                                    </p:set>
                                    <p:anim calcmode="lin" valueType="num">
                                      <p:cBhvr additive="base">
                                        <p:cTn id="3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3742">
                                            <p:txEl>
                                              <p:pRg st="0" end="0"/>
                                            </p:txEl>
                                          </p:spTgt>
                                        </p:tgtEl>
                                        <p:attrNameLst>
                                          <p:attrName>style.visibility</p:attrName>
                                        </p:attrNameLst>
                                      </p:cBhvr>
                                      <p:to>
                                        <p:strVal val="visible"/>
                                      </p:to>
                                    </p:set>
                                    <p:animEffect transition="in" filter="wipe(down)">
                                      <p:cBhvr>
                                        <p:cTn id="49" dur="500"/>
                                        <p:tgtEl>
                                          <p:spTgt spid="7374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bg/>
                                          </p:spTgt>
                                        </p:tgtEl>
                                        <p:attrNameLst>
                                          <p:attrName>style.visibility</p:attrName>
                                        </p:attrNameLst>
                                      </p:cBhvr>
                                      <p:to>
                                        <p:strVal val="visible"/>
                                      </p:to>
                                    </p:set>
                                    <p:animEffect transition="in" filter="wipe(down)">
                                      <p:cBhvr>
                                        <p:cTn id="54" dur="500"/>
                                        <p:tgtEl>
                                          <p:spTgt spid="15">
                                            <p:bg/>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wipe(down)">
                                      <p:cBhvr>
                                        <p:cTn id="59" dur="500"/>
                                        <p:tgtEl>
                                          <p:spTgt spid="1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xEl>
                                              <p:pRg st="1" end="1"/>
                                            </p:txEl>
                                          </p:spTgt>
                                        </p:tgtEl>
                                        <p:attrNameLst>
                                          <p:attrName>style.visibility</p:attrName>
                                        </p:attrNameLst>
                                      </p:cBhvr>
                                      <p:to>
                                        <p:strVal val="visible"/>
                                      </p:to>
                                    </p:set>
                                    <p:animEffect transition="in" filter="wipe(down)">
                                      <p:cBhvr>
                                        <p:cTn id="64" dur="500"/>
                                        <p:tgtEl>
                                          <p:spTgt spid="1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xEl>
                                              <p:pRg st="1" end="1"/>
                                            </p:txEl>
                                          </p:spTgt>
                                        </p:tgtEl>
                                        <p:attrNameLst>
                                          <p:attrName>style.visibility</p:attrName>
                                        </p:attrNameLst>
                                      </p:cBhvr>
                                      <p:to>
                                        <p:strVal val="visible"/>
                                      </p:to>
                                    </p:set>
                                    <p:anim calcmode="lin" valueType="num">
                                      <p:cBhvr additive="base">
                                        <p:cTn id="7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
                                            <p:txEl>
                                              <p:pRg st="2" end="2"/>
                                            </p:txEl>
                                          </p:spTgt>
                                        </p:tgtEl>
                                        <p:attrNameLst>
                                          <p:attrName>style.visibility</p:attrName>
                                        </p:attrNameLst>
                                      </p:cBhvr>
                                      <p:to>
                                        <p:strVal val="visible"/>
                                      </p:to>
                                    </p:set>
                                    <p:anim calcmode="lin" valueType="num">
                                      <p:cBhvr additive="base">
                                        <p:cTn id="8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4">
                                            <p:txEl>
                                              <p:pRg st="3" end="3"/>
                                            </p:txEl>
                                          </p:spTgt>
                                        </p:tgtEl>
                                        <p:attrNameLst>
                                          <p:attrName>style.visibility</p:attrName>
                                        </p:attrNameLst>
                                      </p:cBhvr>
                                      <p:to>
                                        <p:strVal val="visible"/>
                                      </p:to>
                                    </p:set>
                                    <p:anim calcmode="lin" valueType="num">
                                      <p:cBhvr additive="base">
                                        <p:cTn id="8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bg/>
                                          </p:spTgt>
                                        </p:tgtEl>
                                        <p:attrNameLst>
                                          <p:attrName>style.visibility</p:attrName>
                                        </p:attrNameLst>
                                      </p:cBhvr>
                                      <p:to>
                                        <p:strVal val="visible"/>
                                      </p:to>
                                    </p:set>
                                    <p:anim calcmode="lin" valueType="num">
                                      <p:cBhvr additive="base">
                                        <p:cTn id="9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94"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0">
                                            <p:txEl>
                                              <p:pRg st="0" end="0"/>
                                            </p:txEl>
                                          </p:spTgt>
                                        </p:tgtEl>
                                        <p:attrNameLst>
                                          <p:attrName>style.visibility</p:attrName>
                                        </p:attrNameLst>
                                      </p:cBhvr>
                                      <p:to>
                                        <p:strVal val="visible"/>
                                      </p:to>
                                    </p:set>
                                    <p:anim calcmode="lin" valueType="num">
                                      <p:cBhvr additive="base">
                                        <p:cTn id="9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xEl>
                                              <p:pRg st="1" end="1"/>
                                            </p:txEl>
                                          </p:spTgt>
                                        </p:tgtEl>
                                        <p:attrNameLst>
                                          <p:attrName>style.visibility</p:attrName>
                                        </p:attrNameLst>
                                      </p:cBhvr>
                                      <p:to>
                                        <p:strVal val="visible"/>
                                      </p:to>
                                    </p:set>
                                    <p:anim calcmode="lin" valueType="num">
                                      <p:cBhvr additive="base">
                                        <p:cTn id="10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73744">
                                            <p:txEl>
                                              <p:pRg st="0" end="0"/>
                                            </p:txEl>
                                          </p:spTgt>
                                        </p:tgtEl>
                                        <p:attrNameLst>
                                          <p:attrName>style.visibility</p:attrName>
                                        </p:attrNameLst>
                                      </p:cBhvr>
                                      <p:to>
                                        <p:strVal val="visible"/>
                                      </p:to>
                                    </p:set>
                                    <p:anim calcmode="lin" valueType="num">
                                      <p:cBhvr additive="base">
                                        <p:cTn id="111" dur="500" fill="hold"/>
                                        <p:tgtEl>
                                          <p:spTgt spid="73744">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37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7">
                                            <p:bg/>
                                          </p:spTgt>
                                        </p:tgtEl>
                                        <p:attrNameLst>
                                          <p:attrName>style.visibility</p:attrName>
                                        </p:attrNameLst>
                                      </p:cBhvr>
                                      <p:to>
                                        <p:strVal val="visible"/>
                                      </p:to>
                                    </p:set>
                                    <p:anim calcmode="lin" valueType="num">
                                      <p:cBhvr additive="base">
                                        <p:cTn id="11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18"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7">
                                            <p:txEl>
                                              <p:pRg st="0" end="0"/>
                                            </p:txEl>
                                          </p:spTgt>
                                        </p:tgtEl>
                                        <p:attrNameLst>
                                          <p:attrName>style.visibility</p:attrName>
                                        </p:attrNameLst>
                                      </p:cBhvr>
                                      <p:to>
                                        <p:strVal val="visible"/>
                                      </p:to>
                                    </p:set>
                                    <p:anim calcmode="lin" valueType="num">
                                      <p:cBhvr additive="base">
                                        <p:cTn id="12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1">
                                            <p:txEl>
                                              <p:pRg st="0" end="0"/>
                                            </p:txEl>
                                          </p:spTgt>
                                        </p:tgtEl>
                                        <p:attrNameLst>
                                          <p:attrName>style.visibility</p:attrName>
                                        </p:attrNameLst>
                                      </p:cBhvr>
                                      <p:to>
                                        <p:strVal val="visible"/>
                                      </p:to>
                                    </p:set>
                                    <p:anim calcmode="lin" valueType="num">
                                      <p:cBhvr additive="base">
                                        <p:cTn id="12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9">
                                            <p:bg/>
                                          </p:spTgt>
                                        </p:tgtEl>
                                        <p:attrNameLst>
                                          <p:attrName>style.visibility</p:attrName>
                                        </p:attrNameLst>
                                      </p:cBhvr>
                                      <p:to>
                                        <p:strVal val="visible"/>
                                      </p:to>
                                    </p:set>
                                    <p:anim calcmode="lin" valueType="num">
                                      <p:cBhvr additive="base">
                                        <p:cTn id="13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136"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9">
                                            <p:txEl>
                                              <p:pRg st="0" end="0"/>
                                            </p:txEl>
                                          </p:spTgt>
                                        </p:tgtEl>
                                        <p:attrNameLst>
                                          <p:attrName>style.visibility</p:attrName>
                                        </p:attrNameLst>
                                      </p:cBhvr>
                                      <p:to>
                                        <p:strVal val="visible"/>
                                      </p:to>
                                    </p:set>
                                    <p:anim calcmode="lin" valueType="num">
                                      <p:cBhvr additive="base">
                                        <p:cTn id="1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3">
                                            <p:txEl>
                                              <p:pRg st="0" end="0"/>
                                            </p:txEl>
                                          </p:spTgt>
                                        </p:tgtEl>
                                        <p:attrNameLst>
                                          <p:attrName>style.visibility</p:attrName>
                                        </p:attrNameLst>
                                      </p:cBhvr>
                                      <p:to>
                                        <p:strVal val="visible"/>
                                      </p:to>
                                    </p:set>
                                    <p:anim calcmode="lin" valueType="num">
                                      <p:cBhvr additive="base">
                                        <p:cTn id="14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4" grpId="0" build="p"/>
      <p:bldP spid="15" grpId="0" build="p" animBg="1"/>
      <p:bldP spid="16" grpId="0" build="p" animBg="1"/>
      <p:bldP spid="73740" grpId="0" build="p"/>
      <p:bldP spid="18" grpId="0" build="p" animBg="1"/>
      <p:bldP spid="73742" grpId="0" build="p"/>
      <p:bldP spid="20" grpId="0" build="p" animBg="1"/>
      <p:bldP spid="73744" grpId="0" build="allAtOnce"/>
      <p:bldP spid="17" grpId="0" build="p" animBg="1"/>
      <p:bldP spid="19" grpId="0" build="p" animBg="1"/>
      <p:bldP spid="21" grpId="0" build="p"/>
      <p:bldP spid="23"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مجموعة 7"/>
          <p:cNvGrpSpPr>
            <a:grpSpLocks/>
          </p:cNvGrpSpPr>
          <p:nvPr/>
        </p:nvGrpSpPr>
        <p:grpSpPr bwMode="auto">
          <a:xfrm>
            <a:off x="-55563" y="566738"/>
            <a:ext cx="1036638" cy="6003925"/>
            <a:chOff x="-55292" y="566455"/>
            <a:chExt cx="1036020" cy="6003513"/>
          </a:xfrm>
        </p:grpSpPr>
        <p:pic>
          <p:nvPicPr>
            <p:cNvPr id="9422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423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423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{185} إلى الآية {191}</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2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9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139952" y="1428714"/>
            <a:ext cx="297180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مربع نص 23"/>
          <p:cNvSpPr txBox="1"/>
          <p:nvPr/>
        </p:nvSpPr>
        <p:spPr>
          <a:xfrm>
            <a:off x="1810434" y="2061760"/>
            <a:ext cx="715405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379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374829" y="2697485"/>
            <a:ext cx="2733675"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796"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483768" y="3216318"/>
            <a:ext cx="6480720" cy="2552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459380509"/>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3794"/>
                                        </p:tgtEl>
                                        <p:attrNameLst>
                                          <p:attrName>style.visibility</p:attrName>
                                        </p:attrNameLst>
                                      </p:cBhvr>
                                      <p:to>
                                        <p:strVal val="visible"/>
                                      </p:to>
                                    </p:set>
                                    <p:animEffect transition="in" filter="barn(inVertical)">
                                      <p:cBhvr>
                                        <p:cTn id="26" dur="500"/>
                                        <p:tgtEl>
                                          <p:spTgt spid="33794"/>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anim calcmode="lin" valueType="num">
                                      <p:cBhvr>
                                        <p:cTn id="32" dur="2000" fill="hold"/>
                                        <p:tgtEl>
                                          <p:spTgt spid="24"/>
                                        </p:tgtEl>
                                        <p:attrNameLst>
                                          <p:attrName>ppt_w</p:attrName>
                                        </p:attrNameLst>
                                      </p:cBhvr>
                                      <p:tavLst>
                                        <p:tav tm="0" fmla="#ppt_w*sin(2.5*pi*$)">
                                          <p:val>
                                            <p:fltVal val="0"/>
                                          </p:val>
                                        </p:tav>
                                        <p:tav tm="100000">
                                          <p:val>
                                            <p:fltVal val="1"/>
                                          </p:val>
                                        </p:tav>
                                      </p:tavLst>
                                    </p:anim>
                                    <p:anim calcmode="lin" valueType="num">
                                      <p:cBhvr>
                                        <p:cTn id="33"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3795"/>
                                        </p:tgtEl>
                                        <p:attrNameLst>
                                          <p:attrName>style.visibility</p:attrName>
                                        </p:attrNameLst>
                                      </p:cBhvr>
                                      <p:to>
                                        <p:strVal val="visible"/>
                                      </p:to>
                                    </p:set>
                                    <p:animEffect transition="in" filter="barn(inVertical)">
                                      <p:cBhvr>
                                        <p:cTn id="38"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2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مجموعة 7"/>
          <p:cNvGrpSpPr>
            <a:grpSpLocks/>
          </p:cNvGrpSpPr>
          <p:nvPr/>
        </p:nvGrpSpPr>
        <p:grpSpPr bwMode="auto">
          <a:xfrm>
            <a:off x="-55563" y="566738"/>
            <a:ext cx="1036638" cy="6003925"/>
            <a:chOff x="-55292" y="566455"/>
            <a:chExt cx="1036020" cy="6003513"/>
          </a:xfrm>
        </p:grpSpPr>
        <p:pic>
          <p:nvPicPr>
            <p:cNvPr id="9422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423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423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{185} إلى الآية {191}</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2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431218" y="2065179"/>
            <a:ext cx="3514725"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1849494" y="2577472"/>
            <a:ext cx="715405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481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426521" y="3073291"/>
            <a:ext cx="36099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مربع نص 15"/>
          <p:cNvSpPr txBox="1"/>
          <p:nvPr/>
        </p:nvSpPr>
        <p:spPr>
          <a:xfrm>
            <a:off x="2123728" y="3541652"/>
            <a:ext cx="687982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482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702496" y="4043957"/>
            <a:ext cx="53340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647242" y="4386857"/>
            <a:ext cx="4095750"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مربع نص 19"/>
          <p:cNvSpPr txBox="1"/>
          <p:nvPr/>
        </p:nvSpPr>
        <p:spPr>
          <a:xfrm>
            <a:off x="2411760" y="4757082"/>
            <a:ext cx="662473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2711670909"/>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4818"/>
                                        </p:tgtEl>
                                        <p:attrNameLst>
                                          <p:attrName>style.visibility</p:attrName>
                                        </p:attrNameLst>
                                      </p:cBhvr>
                                      <p:to>
                                        <p:strVal val="visible"/>
                                      </p:to>
                                    </p:set>
                                    <p:animEffect transition="in" filter="wipe(down)">
                                      <p:cBhvr>
                                        <p:cTn id="26" dur="500"/>
                                        <p:tgtEl>
                                          <p:spTgt spid="34818"/>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anim calcmode="lin" valueType="num">
                                      <p:cBhvr>
                                        <p:cTn id="32" dur="2000" fill="hold"/>
                                        <p:tgtEl>
                                          <p:spTgt spid="14"/>
                                        </p:tgtEl>
                                        <p:attrNameLst>
                                          <p:attrName>ppt_w</p:attrName>
                                        </p:attrNameLst>
                                      </p:cBhvr>
                                      <p:tavLst>
                                        <p:tav tm="0" fmla="#ppt_w*sin(2.5*pi*$)">
                                          <p:val>
                                            <p:fltVal val="0"/>
                                          </p:val>
                                        </p:tav>
                                        <p:tav tm="100000">
                                          <p:val>
                                            <p:fltVal val="1"/>
                                          </p:val>
                                        </p:tav>
                                      </p:tavLst>
                                    </p:anim>
                                    <p:anim calcmode="lin" valueType="num">
                                      <p:cBhvr>
                                        <p:cTn id="3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4819"/>
                                        </p:tgtEl>
                                        <p:attrNameLst>
                                          <p:attrName>style.visibility</p:attrName>
                                        </p:attrNameLst>
                                      </p:cBhvr>
                                      <p:to>
                                        <p:strVal val="visible"/>
                                      </p:to>
                                    </p:set>
                                    <p:animEffect transition="in" filter="wipe(down)">
                                      <p:cBhvr>
                                        <p:cTn id="38" dur="500"/>
                                        <p:tgtEl>
                                          <p:spTgt spid="34819"/>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anim calcmode="lin" valueType="num">
                                      <p:cBhvr>
                                        <p:cTn id="44" dur="2000" fill="hold"/>
                                        <p:tgtEl>
                                          <p:spTgt spid="16"/>
                                        </p:tgtEl>
                                        <p:attrNameLst>
                                          <p:attrName>ppt_w</p:attrName>
                                        </p:attrNameLst>
                                      </p:cBhvr>
                                      <p:tavLst>
                                        <p:tav tm="0" fmla="#ppt_w*sin(2.5*pi*$)">
                                          <p:val>
                                            <p:fltVal val="0"/>
                                          </p:val>
                                        </p:tav>
                                        <p:tav tm="100000">
                                          <p:val>
                                            <p:fltVal val="1"/>
                                          </p:val>
                                        </p:tav>
                                      </p:tavLst>
                                    </p:anim>
                                    <p:anim calcmode="lin" valueType="num">
                                      <p:cBhvr>
                                        <p:cTn id="4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4820"/>
                                        </p:tgtEl>
                                        <p:attrNameLst>
                                          <p:attrName>style.visibility</p:attrName>
                                        </p:attrNameLst>
                                      </p:cBhvr>
                                      <p:to>
                                        <p:strVal val="visible"/>
                                      </p:to>
                                    </p:set>
                                    <p:animEffect transition="in" filter="fade">
                                      <p:cBhvr>
                                        <p:cTn id="50" dur="1000"/>
                                        <p:tgtEl>
                                          <p:spTgt spid="34820"/>
                                        </p:tgtEl>
                                      </p:cBhvr>
                                    </p:animEffect>
                                    <p:anim calcmode="lin" valueType="num">
                                      <p:cBhvr>
                                        <p:cTn id="51" dur="1000" fill="hold"/>
                                        <p:tgtEl>
                                          <p:spTgt spid="34820"/>
                                        </p:tgtEl>
                                        <p:attrNameLst>
                                          <p:attrName>ppt_x</p:attrName>
                                        </p:attrNameLst>
                                      </p:cBhvr>
                                      <p:tavLst>
                                        <p:tav tm="0">
                                          <p:val>
                                            <p:strVal val="#ppt_x"/>
                                          </p:val>
                                        </p:tav>
                                        <p:tav tm="100000">
                                          <p:val>
                                            <p:strVal val="#ppt_x"/>
                                          </p:val>
                                        </p:tav>
                                      </p:tavLst>
                                    </p:anim>
                                    <p:anim calcmode="lin" valueType="num">
                                      <p:cBhvr>
                                        <p:cTn id="52"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4821"/>
                                        </p:tgtEl>
                                        <p:attrNameLst>
                                          <p:attrName>style.visibility</p:attrName>
                                        </p:attrNameLst>
                                      </p:cBhvr>
                                      <p:to>
                                        <p:strVal val="visible"/>
                                      </p:to>
                                    </p:set>
                                    <p:animEffect transition="in" filter="wipe(down)">
                                      <p:cBhvr>
                                        <p:cTn id="57" dur="500"/>
                                        <p:tgtEl>
                                          <p:spTgt spid="34821"/>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anim calcmode="lin" valueType="num">
                                      <p:cBhvr>
                                        <p:cTn id="63" dur="2000" fill="hold"/>
                                        <p:tgtEl>
                                          <p:spTgt spid="20"/>
                                        </p:tgtEl>
                                        <p:attrNameLst>
                                          <p:attrName>ppt_w</p:attrName>
                                        </p:attrNameLst>
                                      </p:cBhvr>
                                      <p:tavLst>
                                        <p:tav tm="0" fmla="#ppt_w*sin(2.5*pi*$)">
                                          <p:val>
                                            <p:fltVal val="0"/>
                                          </p:val>
                                        </p:tav>
                                        <p:tav tm="100000">
                                          <p:val>
                                            <p:fltVal val="1"/>
                                          </p:val>
                                        </p:tav>
                                      </p:tavLst>
                                    </p:anim>
                                    <p:anim calcmode="lin" valueType="num">
                                      <p:cBhvr>
                                        <p:cTn id="6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4" grpId="0" animBg="1"/>
      <p:bldP spid="16" grpId="0" animBg="1"/>
      <p:bldP spid="2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مجموعة 7"/>
          <p:cNvGrpSpPr>
            <a:grpSpLocks/>
          </p:cNvGrpSpPr>
          <p:nvPr/>
        </p:nvGrpSpPr>
        <p:grpSpPr bwMode="auto">
          <a:xfrm>
            <a:off x="-55563" y="566738"/>
            <a:ext cx="1036638" cy="6003925"/>
            <a:chOff x="-55292" y="566455"/>
            <a:chExt cx="1036020" cy="6003513"/>
          </a:xfrm>
        </p:grpSpPr>
        <p:pic>
          <p:nvPicPr>
            <p:cNvPr id="9526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526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526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928670"/>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الدلائل على بعثة النبى صلى الله عليه وسلم </a:t>
            </a:r>
          </a:p>
        </p:txBody>
      </p:sp>
      <p:sp>
        <p:nvSpPr>
          <p:cNvPr id="8" name="Vertical Scroll 7"/>
          <p:cNvSpPr/>
          <p:nvPr/>
        </p:nvSpPr>
        <p:spPr>
          <a:xfrm>
            <a:off x="6715125" y="0"/>
            <a:ext cx="1857375" cy="785813"/>
          </a:xfrm>
          <a:prstGeom prst="vertic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a:t>
            </a:r>
          </a:p>
          <a:p>
            <a:pPr algn="ctr">
              <a:defRPr/>
            </a:pPr>
            <a:r>
              <a:rPr lang="ar-EG" sz="2400" b="1" dirty="0"/>
              <a:t>الرابعة عشر   </a:t>
            </a:r>
          </a:p>
        </p:txBody>
      </p:sp>
      <p:sp>
        <p:nvSpPr>
          <p:cNvPr id="11" name="Rectangle 10"/>
          <p:cNvSpPr/>
          <p:nvPr/>
        </p:nvSpPr>
        <p:spPr>
          <a:xfrm>
            <a:off x="1000125" y="1428750"/>
            <a:ext cx="8072438" cy="2554288"/>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{وَإِنَّهُ لَتَنزِيلُ رَبِّ الْعَالَمِينَ{192} نَزَلَ بِهِ الرُّوحُ الْأَمِينُ{193} عَلَى قَلْبِكَ لِتَكُونَ مِنَ الْمُنذِرِينَ{194} بِلِسَانٍ عَرَبِيٍّ مُّبِينٍ{195} وَإِنَّهُ لَفِي زُبُرِ الْأَوَّلِينَ{196} أَوَلَمْ يَكُن لَّهُمْ آيَةً أَن يَعْلَمَهُ عُلَمَاء بَنِي إِسْرَائِيلَ{197} وَلَوْ نَزَّلْنَاهُ عَلَى بَعْضِ الْأَعْجَمِينَ{198} فَقَرَأَهُ عَلَيْهِم مَّا كَانُوا بِهِ مُؤْمِنِينَ{199} كَذَلِكَ سَلَكْنَاهُ فِي قُلُوبِ الْمُجْرِمِينَ{200} لَا يُؤْمِنُونَ بِهِ حَتَّى يَرَوُا الْعَذَابَ الْأَلِيمَ{201} فَيَأْتِيَهُم بَغْتَةً وَهُمْ لَا يَشْعُرُونَ{202} فَيَقُولُوا هَلْ نَحْنُ مُنظَرُونَ{203} أَفَبِعَذَابِنَا يَسْتَعْجِلُونَ{204} أَفَرَأَيْتَ إِن مَّتَّعْنَاهُمْ سِنِينَ{205} ثُمَّ جَاءهُم مَّا كَانُوا يُوعَدُونَ{206} مَا أَغْنَى عَنْهُم مَّا كَانُوا يُمَتَّعُونَ{207} وَمَا أَهْلَكْنَا مِن قَرْيَةٍ إِلَّا لَهَا مُنذِرُونَ{208} ذِكْرَى وَمَا كُنَّا ظَالِمِينَ{209} وَمَا تَنَزَّلَتْ بِهِ الشَّيَاطِينُ{210} وَمَا يَنبَغِي لَهُمْ وَمَا يَسْتَطِيعُونَ{211} إِنَّهُمْ عَنِ السَّمْعِ لَمَعْزُولُونَ{212}</a:t>
            </a:r>
          </a:p>
        </p:txBody>
      </p:sp>
      <p:sp>
        <p:nvSpPr>
          <p:cNvPr id="12" name="Rounded Rectangle 11"/>
          <p:cNvSpPr/>
          <p:nvPr/>
        </p:nvSpPr>
        <p:spPr>
          <a:xfrm>
            <a:off x="2357422" y="928670"/>
            <a:ext cx="5072098" cy="428628"/>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tx1"/>
                </a:solidFill>
              </a:rPr>
              <a:t>تفسير سورة الشعراء من الآية {192} إلى الآية {212}</a:t>
            </a:r>
          </a:p>
        </p:txBody>
      </p:sp>
      <p:sp>
        <p:nvSpPr>
          <p:cNvPr id="13" name="TextBox 12"/>
          <p:cNvSpPr txBox="1"/>
          <p:nvPr/>
        </p:nvSpPr>
        <p:spPr>
          <a:xfrm>
            <a:off x="2643174" y="4005064"/>
            <a:ext cx="5286412" cy="400110"/>
          </a:xfrm>
          <a:prstGeom prst="rect">
            <a:avLst/>
          </a:prstGeom>
          <a:effectLst>
            <a:glow rad="228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القرآن منزل من عند الله وموقف الكفار منه  </a:t>
            </a:r>
          </a:p>
        </p:txBody>
      </p:sp>
      <p:sp>
        <p:nvSpPr>
          <p:cNvPr id="14" name="Flowchart: Terminator 13"/>
          <p:cNvSpPr/>
          <p:nvPr/>
        </p:nvSpPr>
        <p:spPr>
          <a:xfrm>
            <a:off x="6786563" y="4500563"/>
            <a:ext cx="2214562" cy="428625"/>
          </a:xfrm>
          <a:prstGeom prst="flowChartTerminator">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معانى الكلمات </a:t>
            </a:r>
          </a:p>
        </p:txBody>
      </p:sp>
      <p:graphicFrame>
        <p:nvGraphicFramePr>
          <p:cNvPr id="15" name="Table 14"/>
          <p:cNvGraphicFramePr>
            <a:graphicFrameLocks noGrp="1"/>
          </p:cNvGraphicFramePr>
          <p:nvPr>
            <p:extLst>
              <p:ext uri="{D42A27DB-BD31-4B8C-83A1-F6EECF244321}">
                <p14:modId xmlns:p14="http://schemas.microsoft.com/office/powerpoint/2010/main" xmlns="" val="2056942834"/>
              </p:ext>
            </p:extLst>
          </p:nvPr>
        </p:nvGraphicFramePr>
        <p:xfrm>
          <a:off x="2392192" y="5137994"/>
          <a:ext cx="6572296" cy="1603374"/>
        </p:xfrm>
        <a:graphic>
          <a:graphicData uri="http://schemas.openxmlformats.org/drawingml/2006/table">
            <a:tbl>
              <a:tblPr rtl="1" firstRow="1" bandRow="1">
                <a:tableStyleId>{F2DE63D5-997A-4646-A377-4702673A728D}</a:tableStyleId>
              </a:tblPr>
              <a:tblGrid>
                <a:gridCol w="1938790"/>
                <a:gridCol w="4633506"/>
              </a:tblGrid>
              <a:tr h="338035">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338035">
                <a:tc>
                  <a:txBody>
                    <a:bodyPr/>
                    <a:lstStyle/>
                    <a:p>
                      <a:pPr lvl="1" algn="ctr" rtl="1"/>
                      <a:r>
                        <a:rPr lang="ar-EG" sz="2000" b="1" dirty="0" smtClean="0"/>
                        <a:t>زبر</a:t>
                      </a:r>
                      <a:r>
                        <a:rPr lang="ar-EG" sz="2000" b="1" baseline="0" dirty="0" smtClean="0"/>
                        <a:t> الأولين </a:t>
                      </a:r>
                      <a:endParaRPr lang="ar-EG" sz="2000" b="1" dirty="0"/>
                    </a:p>
                  </a:txBody>
                  <a:tcPr/>
                </a:tc>
                <a:tc>
                  <a:txBody>
                    <a:bodyPr/>
                    <a:lstStyle/>
                    <a:p>
                      <a:pPr lvl="1" algn="ctr" rtl="1"/>
                      <a:r>
                        <a:rPr lang="ar-EG" sz="2000" b="1" dirty="0" smtClean="0"/>
                        <a:t>كتب الأنبياء السابقين </a:t>
                      </a:r>
                      <a:endParaRPr lang="ar-EG" sz="2000" b="1" dirty="0"/>
                    </a:p>
                  </a:txBody>
                  <a:tcPr/>
                </a:tc>
              </a:tr>
              <a:tr h="338035">
                <a:tc>
                  <a:txBody>
                    <a:bodyPr/>
                    <a:lstStyle/>
                    <a:p>
                      <a:pPr lvl="1" algn="ctr" rtl="1"/>
                      <a:r>
                        <a:rPr lang="ar-EG" sz="2000" dirty="0" smtClean="0"/>
                        <a:t>الأعجمين  </a:t>
                      </a:r>
                      <a:endParaRPr lang="ar-EG" sz="2000" b="1" dirty="0"/>
                    </a:p>
                  </a:txBody>
                  <a:tcPr/>
                </a:tc>
                <a:tc>
                  <a:txBody>
                    <a:bodyPr/>
                    <a:lstStyle/>
                    <a:p>
                      <a:pPr lvl="1" algn="ctr" rtl="1"/>
                      <a:r>
                        <a:rPr lang="ar-EG" sz="2000" b="1" dirty="0" smtClean="0"/>
                        <a:t>الذين لايتكلمون العربية </a:t>
                      </a:r>
                      <a:endParaRPr lang="ar-EG" sz="2000" b="1" dirty="0"/>
                    </a:p>
                  </a:txBody>
                  <a:tcPr/>
                </a:tc>
              </a:tr>
              <a:tr h="414654">
                <a:tc>
                  <a:txBody>
                    <a:bodyPr/>
                    <a:lstStyle/>
                    <a:p>
                      <a:pPr algn="ctr" rtl="1"/>
                      <a:r>
                        <a:rPr lang="ar-EG" sz="2000" dirty="0" smtClean="0"/>
                        <a:t>منظرون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dirty="0" smtClean="0"/>
                        <a:t>ممهلون مؤخرون </a:t>
                      </a:r>
                    </a:p>
                  </a:txBody>
                  <a:tcPr/>
                </a:tc>
              </a:tr>
            </a:tbl>
          </a:graphicData>
        </a:graphic>
      </p:graphicFrame>
      <p:sp>
        <p:nvSpPr>
          <p:cNvPr id="16"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 calcmode="lin" valueType="num">
                                      <p:cBhvr additive="base">
                                        <p:cTn id="3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bg/>
                                          </p:spTgt>
                                        </p:tgtEl>
                                        <p:attrNameLst>
                                          <p:attrName>style.visibility</p:attrName>
                                        </p:attrNameLst>
                                      </p:cBhvr>
                                      <p:to>
                                        <p:strVal val="visible"/>
                                      </p:to>
                                    </p:set>
                                    <p:anim calcmode="lin" valueType="num">
                                      <p:cBhvr additive="base">
                                        <p:cTn id="4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bg/>
                                          </p:spTgt>
                                        </p:tgtEl>
                                        <p:attrNameLst>
                                          <p:attrName>style.visibility</p:attrName>
                                        </p:attrNameLst>
                                      </p:cBhvr>
                                      <p:to>
                                        <p:strVal val="visible"/>
                                      </p:to>
                                    </p:set>
                                    <p:anim calcmode="lin" valueType="num">
                                      <p:cBhvr additive="base">
                                        <p:cTn id="6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 calcmode="lin" valueType="num">
                                      <p:cBhvr additive="base">
                                        <p:cTn id="6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build="p" animBg="1"/>
      <p:bldP spid="11" grpId="0" build="allAtOnce"/>
      <p:bldP spid="12" grpId="0" build="p" animBg="1"/>
      <p:bldP spid="13" grpId="0" build="p" animBg="1"/>
      <p:bldP spid="14" grpId="0" build="allAtOnce"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924297" y="2"/>
            <a:ext cx="4457700" cy="1179698"/>
            <a:chOff x="2274540" y="0"/>
            <a:chExt cx="4457700" cy="845423"/>
          </a:xfrm>
        </p:grpSpPr>
        <p:pic>
          <p:nvPicPr>
            <p:cNvPr id="8" name="صورة 7"/>
            <p:cNvPicPr>
              <a:picLocks noChangeAspect="1"/>
            </p:cNvPicPr>
            <p:nvPr/>
          </p:nvPicPr>
          <p:blipFill>
            <a:blip r:embed="rId4">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274540" y="0"/>
              <a:ext cx="4457700" cy="845423"/>
            </a:xfrm>
            <a:prstGeom prst="downArrowCallou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pic>
        <p:sp>
          <p:nvSpPr>
            <p:cNvPr id="9" name="مستطيل 8"/>
            <p:cNvSpPr/>
            <p:nvPr/>
          </p:nvSpPr>
          <p:spPr>
            <a:xfrm>
              <a:off x="2477066" y="116632"/>
              <a:ext cx="4145687" cy="523727"/>
            </a:xfrm>
            <a:prstGeom prst="downArrowCallout">
              <a:avLst/>
            </a:prstGeom>
            <a:scene3d>
              <a:camera prst="orthographicFront"/>
              <a:lightRig rig="threePt" dir="t"/>
            </a:scene3d>
            <a:sp3d>
              <a:bevelT prst="slope"/>
            </a:sp3d>
          </p:spPr>
          <p:txBody>
            <a:bodyPr wrap="none">
              <a:spAutoFit/>
            </a:bodyPr>
            <a:lstStyle/>
            <a:p>
              <a:pPr algn="ctr"/>
              <a:r>
                <a:rPr lang="ar-SA" sz="2500" b="1" dirty="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5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العصف الذهن</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 (</a:t>
              </a:r>
              <a:r>
                <a:rPr lang="ar-SA" sz="2500" b="1" dirty="0" smtClean="0">
                  <a:ln w="10541" cmpd="sng">
                    <a:solidFill>
                      <a:schemeClr val="accent1">
                        <a:shade val="88000"/>
                        <a:satMod val="110000"/>
                      </a:schemeClr>
                    </a:solidFill>
                    <a:prstDash val="solid"/>
                  </a:ln>
                  <a:solidFill>
                    <a:srgbClr val="C00000"/>
                  </a:solidFill>
                  <a:latin typeface="Traditional Arabic" panose="02020603050405020304" pitchFamily="18" charset="-78"/>
                  <a:cs typeface="Traditional Arabic" panose="02020603050405020304" pitchFamily="18" charset="-78"/>
                </a:rPr>
                <a:t>التفكير الإبداعي</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endParaRPr lang="ar-EG" sz="25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7" name="صورة 16">
            <a:hlinkClick r:id="" action="ppaction://hlinkshowjump?jump=nextslide"/>
          </p:cNvPr>
          <p:cNvPicPr>
            <a:picLocks noChangeAspect="1"/>
          </p:cNvPicPr>
          <p:nvPr/>
        </p:nvPicPr>
        <p:blipFill>
          <a:blip r:embed="rId5" cstate="print">
            <a:extLst>
              <a:ext uri="{BEBA8EAE-BF5A-486C-A8C5-ECC9F3942E4B}">
                <a14:imgProps xmlns:a14="http://schemas.microsoft.com/office/drawing/2010/main" xmlns="">
                  <a14:imgLayer r:embed="">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rot="16200000" flipH="1" flipV="1">
            <a:off x="2203246" y="5809106"/>
            <a:ext cx="1011187" cy="953342"/>
          </a:xfrm>
          <a:prstGeom prst="rect">
            <a:avLst/>
          </a:prstGeom>
        </p:spPr>
      </p:pic>
      <p:pic>
        <p:nvPicPr>
          <p:cNvPr id="18" name="صورة 17">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9655" y="5860616"/>
            <a:ext cx="909360" cy="964536"/>
          </a:xfrm>
          <a:prstGeom prst="rect">
            <a:avLst/>
          </a:prstGeom>
        </p:spPr>
      </p:pic>
      <p:pic>
        <p:nvPicPr>
          <p:cNvPr id="1026" name="Picture 2"/>
          <p:cNvPicPr>
            <a:picLocks noChangeAspect="1" noChangeArrowheads="1"/>
          </p:cNvPicPr>
          <p:nvPr/>
        </p:nvPicPr>
        <p:blipFill>
          <a:blip r:embed="rId7">
            <a:extLst>
              <a:ext uri="{BEBA8EAE-BF5A-486C-A8C5-ECC9F3942E4B}">
                <a14:imgProps xmlns:a14="http://schemas.microsoft.com/office/drawing/2010/main" xmlns="">
                  <a14:imgLayer r:embed="">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55675" y="953292"/>
            <a:ext cx="3039005" cy="1406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شكل بيضاوي 14"/>
          <p:cNvSpPr/>
          <p:nvPr/>
        </p:nvSpPr>
        <p:spPr>
          <a:xfrm>
            <a:off x="1739908" y="2292242"/>
            <a:ext cx="1019562" cy="1133093"/>
          </a:xfrm>
          <a:prstGeom prst="ellipse">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lIns="80147" tIns="40074" rIns="80147" bIns="40074" rtlCol="1" anchor="ctr"/>
          <a:lstStyle/>
          <a:p>
            <a:pPr algn="ctr"/>
            <a:r>
              <a:rPr lang="ar-SA" b="1" dirty="0" smtClean="0">
                <a:solidFill>
                  <a:schemeClr val="accent2">
                    <a:lumMod val="50000"/>
                  </a:schemeClr>
                </a:solidFill>
              </a:rPr>
              <a:t>الطالب الأول</a:t>
            </a:r>
            <a:endParaRPr lang="ar-EG" b="1" dirty="0">
              <a:solidFill>
                <a:schemeClr val="accent2">
                  <a:lumMod val="50000"/>
                </a:schemeClr>
              </a:solidFill>
            </a:endParaRPr>
          </a:p>
        </p:txBody>
      </p:sp>
      <p:grpSp>
        <p:nvGrpSpPr>
          <p:cNvPr id="3" name="مجموعة 10"/>
          <p:cNvGrpSpPr/>
          <p:nvPr/>
        </p:nvGrpSpPr>
        <p:grpSpPr>
          <a:xfrm>
            <a:off x="3894680" y="1196752"/>
            <a:ext cx="4802814" cy="4909983"/>
            <a:chOff x="4554612" y="1319475"/>
            <a:chExt cx="5616624" cy="5413484"/>
          </a:xfrm>
        </p:grpSpPr>
        <p:pic>
          <p:nvPicPr>
            <p:cNvPr id="23" name="صورة 2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54612" y="1319475"/>
              <a:ext cx="5616624" cy="5413484"/>
            </a:xfrm>
            <a:prstGeom prst="rect">
              <a:avLst/>
            </a:prstGeom>
            <a:scene3d>
              <a:camera prst="orthographicFront"/>
              <a:lightRig rig="threePt" dir="t"/>
            </a:scene3d>
            <a:sp3d>
              <a:bevelT prst="relaxedInset"/>
            </a:sp3d>
          </p:spPr>
        </p:pic>
        <p:sp>
          <p:nvSpPr>
            <p:cNvPr id="4" name="مربع نص 3"/>
            <p:cNvSpPr txBox="1"/>
            <p:nvPr/>
          </p:nvSpPr>
          <p:spPr>
            <a:xfrm>
              <a:off x="4986660" y="1764406"/>
              <a:ext cx="4752529" cy="48185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marL="300552" indent="-300552">
                <a:buBlip>
                  <a:blip r:embed="rId9"/>
                </a:buBlip>
              </a:pPr>
              <a:r>
                <a:rPr lang="ar-SA" sz="2800" b="1" dirty="0" smtClean="0">
                  <a:solidFill>
                    <a:srgbClr val="C00000"/>
                  </a:solidFill>
                  <a:effectLst>
                    <a:outerShdw blurRad="38100" dist="38100" dir="2700000" algn="tl">
                      <a:srgbClr val="000000">
                        <a:alpha val="43137"/>
                      </a:srgbClr>
                    </a:outerShdw>
                  </a:effectLst>
                </a:rPr>
                <a:t>خطوات التنفيذ</a:t>
              </a:r>
            </a:p>
            <a:p>
              <a:pPr marL="300552" indent="-300552">
                <a:buBlip>
                  <a:blip r:embed="rId10"/>
                </a:buBlip>
              </a:pPr>
              <a:r>
                <a:rPr lang="ar-SA" sz="2500" b="1" dirty="0" smtClean="0">
                  <a:solidFill>
                    <a:schemeClr val="accent3">
                      <a:lumMod val="50000"/>
                    </a:schemeClr>
                  </a:solidFill>
                </a:rPr>
                <a:t>تقسيم الطلاب لمجموعات كل مجموعة مكونة من خمسة طلاب لكل منهم مهام </a:t>
              </a:r>
            </a:p>
            <a:p>
              <a:pPr marL="300552" indent="-300552">
                <a:buBlip>
                  <a:blip r:embed="rId10"/>
                </a:buBlip>
              </a:pPr>
              <a:r>
                <a:rPr lang="ar-SA" sz="2500" b="1" dirty="0" smtClean="0">
                  <a:solidFill>
                    <a:schemeClr val="accent5">
                      <a:lumMod val="50000"/>
                    </a:schemeClr>
                  </a:solidFill>
                </a:rPr>
                <a:t>مرحلة توليد الأفكار ( التفكير الإبداعي ) كل طالب عل يحده </a:t>
              </a:r>
            </a:p>
            <a:p>
              <a:pPr marL="300552" indent="-300552">
                <a:buBlip>
                  <a:blip r:embed="rId10"/>
                </a:buBlip>
              </a:pPr>
              <a:r>
                <a:rPr lang="ar-SA" sz="2500" b="1" dirty="0" smtClean="0">
                  <a:solidFill>
                    <a:schemeClr val="accent6">
                      <a:lumMod val="50000"/>
                    </a:schemeClr>
                  </a:solidFill>
                </a:rPr>
                <a:t>التوضيح : مناقشة الطلاب في الأفكار غير الواضحة </a:t>
              </a:r>
            </a:p>
            <a:p>
              <a:pPr marL="300552" indent="-300552">
                <a:buBlip>
                  <a:blip r:embed="rId10"/>
                </a:buBlip>
              </a:pPr>
              <a:r>
                <a:rPr lang="ar-SA" sz="2500" b="1" dirty="0" smtClean="0">
                  <a:solidFill>
                    <a:srgbClr val="0070C0"/>
                  </a:solidFill>
                </a:rPr>
                <a:t>التصنيف للأفكار المتشابهة</a:t>
              </a:r>
            </a:p>
            <a:p>
              <a:pPr marL="300552" indent="-300552">
                <a:buBlip>
                  <a:blip r:embed="rId10"/>
                </a:buBlip>
              </a:pPr>
              <a:r>
                <a:rPr lang="ar-SA" sz="2500" b="1" dirty="0" smtClean="0">
                  <a:solidFill>
                    <a:srgbClr val="7030A0"/>
                  </a:solidFill>
                </a:rPr>
                <a:t>التقييم : وهي مرحة اختيار الأفكار بناء علي المعايير التي تبت سابقا </a:t>
              </a:r>
            </a:p>
          </p:txBody>
        </p:sp>
      </p:grpSp>
      <p:sp>
        <p:nvSpPr>
          <p:cNvPr id="27" name="شكل بيضاوي 26"/>
          <p:cNvSpPr/>
          <p:nvPr/>
        </p:nvSpPr>
        <p:spPr>
          <a:xfrm>
            <a:off x="2650640" y="3041821"/>
            <a:ext cx="1019562" cy="1133093"/>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lIns="80147" tIns="40074" rIns="80147" bIns="40074" rtlCol="1" anchor="ctr"/>
          <a:lstStyle/>
          <a:p>
            <a:pPr algn="ctr"/>
            <a:r>
              <a:rPr lang="ar-SA" b="1" dirty="0" smtClean="0">
                <a:solidFill>
                  <a:srgbClr val="002060"/>
                </a:solidFill>
              </a:rPr>
              <a:t>الطالب الثاني</a:t>
            </a:r>
            <a:endParaRPr lang="ar-EG" b="1" dirty="0">
              <a:solidFill>
                <a:srgbClr val="002060"/>
              </a:solidFill>
            </a:endParaRPr>
          </a:p>
        </p:txBody>
      </p:sp>
      <p:sp>
        <p:nvSpPr>
          <p:cNvPr id="28" name="شكل بيضاوي 27"/>
          <p:cNvSpPr/>
          <p:nvPr/>
        </p:nvSpPr>
        <p:spPr>
          <a:xfrm>
            <a:off x="2384901" y="4174915"/>
            <a:ext cx="1019562" cy="1133093"/>
          </a:xfrm>
          <a:prstGeom prst="ellipse">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lIns="80147" tIns="40074" rIns="80147" bIns="40074" rtlCol="1" anchor="ctr"/>
          <a:lstStyle/>
          <a:p>
            <a:pPr algn="ctr"/>
            <a:r>
              <a:rPr lang="ar-SA" b="1" dirty="0" smtClean="0"/>
              <a:t>الطالب الثالث</a:t>
            </a:r>
            <a:endParaRPr lang="ar-EG" b="1" dirty="0"/>
          </a:p>
        </p:txBody>
      </p:sp>
      <p:sp>
        <p:nvSpPr>
          <p:cNvPr id="29" name="شكل بيضاوي 28"/>
          <p:cNvSpPr/>
          <p:nvPr/>
        </p:nvSpPr>
        <p:spPr>
          <a:xfrm>
            <a:off x="973570" y="3164260"/>
            <a:ext cx="1019562" cy="1133093"/>
          </a:xfrm>
          <a:prstGeom prst="ellipse">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lIns="80147" tIns="40074" rIns="80147" bIns="40074" rtlCol="1" anchor="ctr"/>
          <a:lstStyle/>
          <a:p>
            <a:pPr algn="ctr"/>
            <a:r>
              <a:rPr lang="ar-SA" sz="1600" b="1" dirty="0" smtClean="0">
                <a:solidFill>
                  <a:srgbClr val="C00000"/>
                </a:solidFill>
              </a:rPr>
              <a:t>الطالب الخامس</a:t>
            </a:r>
            <a:endParaRPr lang="ar-EG" sz="1600" b="1" dirty="0">
              <a:solidFill>
                <a:srgbClr val="C00000"/>
              </a:solidFill>
            </a:endParaRPr>
          </a:p>
        </p:txBody>
      </p:sp>
      <p:sp>
        <p:nvSpPr>
          <p:cNvPr id="30" name="شكل بيضاوي 29"/>
          <p:cNvSpPr/>
          <p:nvPr/>
        </p:nvSpPr>
        <p:spPr>
          <a:xfrm>
            <a:off x="1193500" y="4297353"/>
            <a:ext cx="1019562" cy="1133093"/>
          </a:xfrm>
          <a:prstGeom prst="ellipse">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lIns="80147" tIns="40074" rIns="80147" bIns="40074" rtlCol="1" anchor="ctr"/>
          <a:lstStyle/>
          <a:p>
            <a:pPr algn="ctr"/>
            <a:r>
              <a:rPr lang="ar-SA" b="1" dirty="0" smtClean="0"/>
              <a:t>الطالب الرابع</a:t>
            </a:r>
            <a:endParaRPr lang="ar-EG" b="1" dirty="0"/>
          </a:p>
        </p:txBody>
      </p:sp>
      <p:cxnSp>
        <p:nvCxnSpPr>
          <p:cNvPr id="10" name="رابط كسهم مستقيم 9"/>
          <p:cNvCxnSpPr/>
          <p:nvPr/>
        </p:nvCxnSpPr>
        <p:spPr>
          <a:xfrm flipH="1">
            <a:off x="2894682" y="2360121"/>
            <a:ext cx="1369446" cy="4986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xmlns="" val="2882885374"/>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مجموعة 7"/>
          <p:cNvGrpSpPr>
            <a:grpSpLocks/>
          </p:cNvGrpSpPr>
          <p:nvPr/>
        </p:nvGrpSpPr>
        <p:grpSpPr bwMode="auto">
          <a:xfrm>
            <a:off x="-55563" y="566738"/>
            <a:ext cx="1036638" cy="6003925"/>
            <a:chOff x="-55292" y="566455"/>
            <a:chExt cx="1036020" cy="6003513"/>
          </a:xfrm>
        </p:grpSpPr>
        <p:pic>
          <p:nvPicPr>
            <p:cNvPr id="9627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627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627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{192} إلى الآية {212}</a:t>
            </a:r>
          </a:p>
        </p:txBody>
      </p:sp>
      <p:sp>
        <p:nvSpPr>
          <p:cNvPr id="11" name="Flowchart: Alternate Process 10"/>
          <p:cNvSpPr/>
          <p:nvPr/>
        </p:nvSpPr>
        <p:spPr>
          <a:xfrm>
            <a:off x="5857875" y="928688"/>
            <a:ext cx="3071813" cy="500062"/>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solidFill>
                  <a:schemeClr val="bg1"/>
                </a:solidFill>
              </a:rPr>
              <a:t>تفسير الآيات وما يستفاد منها0</a:t>
            </a:r>
          </a:p>
        </p:txBody>
      </p:sp>
      <p:sp>
        <p:nvSpPr>
          <p:cNvPr id="12" name="TextBox 11"/>
          <p:cNvSpPr txBox="1">
            <a:spLocks noChangeArrowheads="1"/>
          </p:cNvSpPr>
          <p:nvPr/>
        </p:nvSpPr>
        <p:spPr bwMode="auto">
          <a:xfrm>
            <a:off x="1357313" y="3902075"/>
            <a:ext cx="7429500" cy="1384300"/>
          </a:xfrm>
          <a:prstGeom prst="rect">
            <a:avLst/>
          </a:prstGeom>
          <a:noFill/>
          <a:ln w="9525">
            <a:noFill/>
            <a:miter lim="800000"/>
            <a:headEnd/>
            <a:tailEnd/>
          </a:ln>
        </p:spPr>
        <p:txBody>
          <a:bodyPr>
            <a:spAutoFit/>
          </a:bodyPr>
          <a:lstStyle/>
          <a:p>
            <a:r>
              <a:rPr lang="ar-EG" sz="2400" b="1">
                <a:solidFill>
                  <a:schemeClr val="accent2"/>
                </a:solidFill>
              </a:rPr>
              <a:t>ومن هذا يتبين : </a:t>
            </a:r>
          </a:p>
          <a:p>
            <a:pPr>
              <a:buFont typeface="Arial" pitchFamily="34" charset="0"/>
              <a:buChar char="•"/>
            </a:pPr>
            <a:r>
              <a:rPr lang="ar-EG" sz="2000" b="1"/>
              <a:t>أن القرآن كلام الله نزله على رسوله ليكون هداية للخلق ونذارة من العذاب </a:t>
            </a:r>
          </a:p>
          <a:p>
            <a:pPr>
              <a:buFont typeface="Arial" pitchFamily="34" charset="0"/>
              <a:buChar char="•"/>
            </a:pPr>
            <a:r>
              <a:rPr lang="ar-EG" sz="2000" b="1"/>
              <a:t> سمى جبريل بالروح لأنه ينزل بالوحى الذى هو غذاء الأرواح .</a:t>
            </a:r>
          </a:p>
          <a:p>
            <a:pPr>
              <a:buFont typeface="Arial" pitchFamily="34" charset="0"/>
              <a:buChar char="•"/>
            </a:pPr>
            <a:r>
              <a:rPr lang="ar-EG" sz="2000" b="1"/>
              <a:t> ما بعث نبياً إلا بلسلن قومه ليبين لهم .</a:t>
            </a:r>
          </a:p>
        </p:txBody>
      </p:sp>
      <p:sp>
        <p:nvSpPr>
          <p:cNvPr id="14" name="Rectangle 13"/>
          <p:cNvSpPr/>
          <p:nvPr/>
        </p:nvSpPr>
        <p:spPr>
          <a:xfrm>
            <a:off x="1620838" y="1600200"/>
            <a:ext cx="5665787" cy="400050"/>
          </a:xfrm>
          <a:prstGeom prst="rect">
            <a:avLst/>
          </a:prstGeom>
        </p:spPr>
        <p:txBody>
          <a:bodyPr wrap="none">
            <a:spAutoFit/>
          </a:bodyPr>
          <a:lstStyle/>
          <a:p>
            <a:pPr>
              <a:defRPr/>
            </a:pPr>
            <a:r>
              <a:rPr lang="ar-EG" sz="2000" b="1" dirty="0">
                <a:solidFill>
                  <a:srgbClr val="339933"/>
                </a:solidFill>
                <a:cs typeface="Andalus" pitchFamily="2" charset="-78"/>
              </a:rPr>
              <a:t>{وَإِنَّهُ لَتَنزِيلُ رَبِّ الْعَالَمِينَ{192} </a:t>
            </a:r>
            <a:r>
              <a:rPr lang="ar-EG" sz="2000" b="1" dirty="0">
                <a:cs typeface="+mn-cs"/>
              </a:rPr>
              <a:t>منزل من عند الله رب الخلق كلهم</a:t>
            </a:r>
            <a:r>
              <a:rPr lang="ar-EG" sz="2000" b="1" dirty="0">
                <a:solidFill>
                  <a:srgbClr val="339933"/>
                </a:solidFill>
                <a:cs typeface="Andalus" pitchFamily="2" charset="-78"/>
              </a:rPr>
              <a:t> .</a:t>
            </a:r>
          </a:p>
        </p:txBody>
      </p:sp>
      <p:sp>
        <p:nvSpPr>
          <p:cNvPr id="15" name="Flowchart: Process 14"/>
          <p:cNvSpPr/>
          <p:nvPr/>
        </p:nvSpPr>
        <p:spPr>
          <a:xfrm>
            <a:off x="7572375" y="1500188"/>
            <a:ext cx="1285875" cy="500062"/>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الآية{192}</a:t>
            </a:r>
          </a:p>
        </p:txBody>
      </p:sp>
      <p:sp>
        <p:nvSpPr>
          <p:cNvPr id="16" name="Flowchart: Process 15"/>
          <p:cNvSpPr/>
          <p:nvPr/>
        </p:nvSpPr>
        <p:spPr>
          <a:xfrm>
            <a:off x="7572375" y="2143125"/>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الآية{193}</a:t>
            </a:r>
          </a:p>
        </p:txBody>
      </p:sp>
      <p:sp>
        <p:nvSpPr>
          <p:cNvPr id="17" name="Rectangle 16"/>
          <p:cNvSpPr>
            <a:spLocks noChangeArrowheads="1"/>
          </p:cNvSpPr>
          <p:nvPr/>
        </p:nvSpPr>
        <p:spPr bwMode="auto">
          <a:xfrm>
            <a:off x="2428875" y="2181225"/>
            <a:ext cx="4841875" cy="461963"/>
          </a:xfrm>
          <a:prstGeom prst="rect">
            <a:avLst/>
          </a:prstGeom>
          <a:noFill/>
          <a:ln w="9525">
            <a:noFill/>
            <a:miter lim="800000"/>
            <a:headEnd/>
            <a:tailEnd/>
          </a:ln>
        </p:spPr>
        <p:txBody>
          <a:bodyPr wrap="none">
            <a:spAutoFit/>
          </a:bodyPr>
          <a:lstStyle/>
          <a:p>
            <a:r>
              <a:rPr lang="ar-EG" sz="2400" b="1">
                <a:solidFill>
                  <a:srgbClr val="339933"/>
                </a:solidFill>
                <a:cs typeface="Andalus" pitchFamily="2" charset="-78"/>
              </a:rPr>
              <a:t>{ </a:t>
            </a:r>
            <a:r>
              <a:rPr lang="ar-EG" sz="2000" b="1">
                <a:solidFill>
                  <a:srgbClr val="339933"/>
                </a:solidFill>
                <a:cs typeface="Andalus" pitchFamily="2" charset="-78"/>
              </a:rPr>
              <a:t>نَزَلَ</a:t>
            </a:r>
            <a:r>
              <a:rPr lang="ar-EG" sz="2400" b="1">
                <a:solidFill>
                  <a:srgbClr val="339933"/>
                </a:solidFill>
                <a:cs typeface="Andalus" pitchFamily="2" charset="-78"/>
              </a:rPr>
              <a:t> </a:t>
            </a:r>
            <a:r>
              <a:rPr lang="ar-EG" sz="2000" b="1">
                <a:solidFill>
                  <a:srgbClr val="339933"/>
                </a:solidFill>
                <a:cs typeface="Andalus" pitchFamily="2" charset="-78"/>
              </a:rPr>
              <a:t>بِهِ</a:t>
            </a:r>
            <a:r>
              <a:rPr lang="ar-EG" sz="2400" b="1">
                <a:solidFill>
                  <a:srgbClr val="339933"/>
                </a:solidFill>
                <a:cs typeface="Andalus" pitchFamily="2" charset="-78"/>
              </a:rPr>
              <a:t> </a:t>
            </a:r>
            <a:r>
              <a:rPr lang="ar-EG" sz="2000" b="1">
                <a:solidFill>
                  <a:srgbClr val="339933"/>
                </a:solidFill>
                <a:cs typeface="Andalus" pitchFamily="2" charset="-78"/>
              </a:rPr>
              <a:t>الرُّوحُ</a:t>
            </a:r>
            <a:r>
              <a:rPr lang="ar-EG" sz="2400" b="1">
                <a:solidFill>
                  <a:srgbClr val="339933"/>
                </a:solidFill>
                <a:cs typeface="Andalus" pitchFamily="2" charset="-78"/>
              </a:rPr>
              <a:t> </a:t>
            </a:r>
            <a:r>
              <a:rPr lang="ar-EG" sz="2000" b="1">
                <a:solidFill>
                  <a:srgbClr val="339933"/>
                </a:solidFill>
                <a:cs typeface="Andalus" pitchFamily="2" charset="-78"/>
              </a:rPr>
              <a:t>الْأَمِينُ{193</a:t>
            </a:r>
            <a:r>
              <a:rPr lang="ar-EG" sz="2400" b="1">
                <a:solidFill>
                  <a:srgbClr val="339933"/>
                </a:solidFill>
                <a:cs typeface="Andalus" pitchFamily="2" charset="-78"/>
              </a:rPr>
              <a:t>} </a:t>
            </a:r>
            <a:r>
              <a:rPr lang="ar-EG" sz="2000" b="1"/>
              <a:t>وهو جبريل عليه السلام .</a:t>
            </a:r>
          </a:p>
        </p:txBody>
      </p:sp>
      <p:sp>
        <p:nvSpPr>
          <p:cNvPr id="18" name="Flowchart: Process 17"/>
          <p:cNvSpPr/>
          <p:nvPr/>
        </p:nvSpPr>
        <p:spPr>
          <a:xfrm>
            <a:off x="7572375" y="2786063"/>
            <a:ext cx="1285875" cy="500062"/>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الآية{194}</a:t>
            </a:r>
          </a:p>
        </p:txBody>
      </p:sp>
      <p:sp>
        <p:nvSpPr>
          <p:cNvPr id="19" name="Rectangle 18"/>
          <p:cNvSpPr>
            <a:spLocks noChangeArrowheads="1"/>
          </p:cNvSpPr>
          <p:nvPr/>
        </p:nvSpPr>
        <p:spPr bwMode="auto">
          <a:xfrm>
            <a:off x="857250" y="2720975"/>
            <a:ext cx="6357938"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{عَلَى قَلْبِكَ} </a:t>
            </a:r>
            <a:r>
              <a:rPr lang="ar-EG" sz="2000" b="1"/>
              <a:t>فتلاه عليك حتى وعيته بقلبك </a:t>
            </a:r>
            <a:r>
              <a:rPr lang="ar-EG" sz="2000" b="1">
                <a:solidFill>
                  <a:srgbClr val="339933"/>
                </a:solidFill>
                <a:cs typeface="Andalus" pitchFamily="2" charset="-78"/>
              </a:rPr>
              <a:t>{لِتَكُونَ مِنَ الْمُنذِرِينَ{194} </a:t>
            </a:r>
            <a:r>
              <a:rPr lang="ar-EG" sz="2000" b="1"/>
              <a:t>لتكون من رسل الله الذين يخوفون قومهم عقاب الله .</a:t>
            </a:r>
          </a:p>
        </p:txBody>
      </p:sp>
      <p:sp>
        <p:nvSpPr>
          <p:cNvPr id="21" name="Flowchart: Process 20"/>
          <p:cNvSpPr/>
          <p:nvPr/>
        </p:nvSpPr>
        <p:spPr>
          <a:xfrm>
            <a:off x="7572375" y="3429000"/>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الآية{194}</a:t>
            </a:r>
          </a:p>
        </p:txBody>
      </p:sp>
      <p:sp>
        <p:nvSpPr>
          <p:cNvPr id="22" name="Rectangle 21"/>
          <p:cNvSpPr>
            <a:spLocks noChangeArrowheads="1"/>
          </p:cNvSpPr>
          <p:nvPr/>
        </p:nvSpPr>
        <p:spPr bwMode="auto">
          <a:xfrm>
            <a:off x="1643063" y="3529013"/>
            <a:ext cx="5764212"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{بِلِسَانٍ عَرَبِيٍّ مُّبِينٍ{195} </a:t>
            </a:r>
            <a:r>
              <a:rPr lang="ar-EG" sz="2000" b="1"/>
              <a:t>نزل به جبريل عليك بلغة عربية واضحة </a:t>
            </a:r>
          </a:p>
        </p:txBody>
      </p:sp>
      <p:sp>
        <p:nvSpPr>
          <p:cNvPr id="24" name="Flowchart: Process 23"/>
          <p:cNvSpPr/>
          <p:nvPr/>
        </p:nvSpPr>
        <p:spPr>
          <a:xfrm>
            <a:off x="7572375" y="5286375"/>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الآية{196}</a:t>
            </a:r>
          </a:p>
        </p:txBody>
      </p:sp>
      <p:sp>
        <p:nvSpPr>
          <p:cNvPr id="25" name="Flowchart: Process 24"/>
          <p:cNvSpPr/>
          <p:nvPr/>
        </p:nvSpPr>
        <p:spPr>
          <a:xfrm>
            <a:off x="7643813" y="6072188"/>
            <a:ext cx="1285875" cy="500062"/>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الآية{197}</a:t>
            </a:r>
          </a:p>
        </p:txBody>
      </p:sp>
      <p:sp>
        <p:nvSpPr>
          <p:cNvPr id="26" name="Rectangle 25"/>
          <p:cNvSpPr>
            <a:spLocks noChangeArrowheads="1"/>
          </p:cNvSpPr>
          <p:nvPr/>
        </p:nvSpPr>
        <p:spPr bwMode="auto">
          <a:xfrm>
            <a:off x="1000125" y="5221288"/>
            <a:ext cx="6357938"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{وَإِنَّهُ لَفِي زُبُرِ الْأَوَّلِينَ{196} </a:t>
            </a:r>
            <a:r>
              <a:rPr lang="ar-EG" sz="2000" b="1"/>
              <a:t>وأن ذكر هذا القرآن لمثبت فى كتب الأنبياء السابقين ، وقد بشرت به وصدقته </a:t>
            </a:r>
          </a:p>
        </p:txBody>
      </p:sp>
      <p:sp>
        <p:nvSpPr>
          <p:cNvPr id="27" name="Rectangle 26"/>
          <p:cNvSpPr>
            <a:spLocks noChangeArrowheads="1"/>
          </p:cNvSpPr>
          <p:nvPr/>
        </p:nvSpPr>
        <p:spPr bwMode="auto">
          <a:xfrm>
            <a:off x="1000125" y="6007100"/>
            <a:ext cx="6500813"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{أَوَلَمْ يَكُن لَّهُمْ آيَةً أَن يَعْلَمَهُ عُلَمَاء بَنِي إِسْرَائِيلَ{197} </a:t>
            </a:r>
            <a:r>
              <a:rPr lang="ar-EG" sz="2000" b="1"/>
              <a:t>أو لم يكف قومك الذين كذبوك علم علماء بنى إسرائيل بنبوتك ، وإن ما جئت به من القرآن حق .</a:t>
            </a:r>
          </a:p>
        </p:txBody>
      </p:sp>
      <p:sp>
        <p:nvSpPr>
          <p:cNvPr id="2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additive="base">
                                        <p:cTn id="1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bg/>
                                          </p:spTgt>
                                        </p:tgtEl>
                                        <p:attrNameLst>
                                          <p:attrName>style.visibility</p:attrName>
                                        </p:attrNameLst>
                                      </p:cBhvr>
                                      <p:to>
                                        <p:strVal val="visible"/>
                                      </p:to>
                                    </p:set>
                                    <p:anim calcmode="lin" valueType="num">
                                      <p:cBhvr additive="base">
                                        <p:cTn id="31"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down)">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bg/>
                                          </p:spTgt>
                                        </p:tgtEl>
                                        <p:attrNameLst>
                                          <p:attrName>style.visibility</p:attrName>
                                        </p:attrNameLst>
                                      </p:cBhvr>
                                      <p:to>
                                        <p:strVal val="visible"/>
                                      </p:to>
                                    </p:set>
                                    <p:anim calcmode="lin" valueType="num">
                                      <p:cBhvr additive="base">
                                        <p:cTn id="48"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bg/>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 calcmode="lin" valueType="num">
                                      <p:cBhvr additive="base">
                                        <p:cTn id="5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wipe(down)">
                                      <p:cBhvr>
                                        <p:cTn id="58" dur="500"/>
                                        <p:tgtEl>
                                          <p:spTgt spid="1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bg/>
                                          </p:spTgt>
                                        </p:tgtEl>
                                        <p:attrNameLst>
                                          <p:attrName>style.visibility</p:attrName>
                                        </p:attrNameLst>
                                      </p:cBhvr>
                                      <p:to>
                                        <p:strVal val="visible"/>
                                      </p:to>
                                    </p:set>
                                    <p:anim calcmode="lin" valueType="num">
                                      <p:cBhvr additive="base">
                                        <p:cTn id="6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 calcmode="lin" valueType="num">
                                      <p:cBhvr additive="base">
                                        <p:cTn id="6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Effect transition="in" filter="wipe(down)">
                                      <p:cBhvr>
                                        <p:cTn id="73" dur="500"/>
                                        <p:tgtEl>
                                          <p:spTgt spid="1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1">
                                            <p:bg/>
                                          </p:spTgt>
                                        </p:tgtEl>
                                        <p:attrNameLst>
                                          <p:attrName>style.visibility</p:attrName>
                                        </p:attrNameLst>
                                      </p:cBhvr>
                                      <p:to>
                                        <p:strVal val="visible"/>
                                      </p:to>
                                    </p:set>
                                    <p:anim calcmode="lin" valueType="num">
                                      <p:cBhvr additive="base">
                                        <p:cTn id="78"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9"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1">
                                            <p:txEl>
                                              <p:pRg st="0" end="0"/>
                                            </p:txEl>
                                          </p:spTgt>
                                        </p:tgtEl>
                                        <p:attrNameLst>
                                          <p:attrName>style.visibility</p:attrName>
                                        </p:attrNameLst>
                                      </p:cBhvr>
                                      <p:to>
                                        <p:strVal val="visible"/>
                                      </p:to>
                                    </p:set>
                                    <p:anim calcmode="lin" valueType="num">
                                      <p:cBhvr additive="base">
                                        <p:cTn id="8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2">
                                            <p:txEl>
                                              <p:pRg st="0" end="0"/>
                                            </p:txEl>
                                          </p:spTgt>
                                        </p:tgtEl>
                                        <p:attrNameLst>
                                          <p:attrName>style.visibility</p:attrName>
                                        </p:attrNameLst>
                                      </p:cBhvr>
                                      <p:to>
                                        <p:strVal val="visible"/>
                                      </p:to>
                                    </p:set>
                                    <p:anim calcmode="lin" valueType="num">
                                      <p:cBhvr additive="base">
                                        <p:cTn id="9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2">
                                            <p:txEl>
                                              <p:pRg st="1" end="1"/>
                                            </p:txEl>
                                          </p:spTgt>
                                        </p:tgtEl>
                                        <p:attrNameLst>
                                          <p:attrName>style.visibility</p:attrName>
                                        </p:attrNameLst>
                                      </p:cBhvr>
                                      <p:to>
                                        <p:strVal val="visible"/>
                                      </p:to>
                                    </p:set>
                                    <p:anim calcmode="lin" valueType="num">
                                      <p:cBhvr additive="base">
                                        <p:cTn id="10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2">
                                            <p:txEl>
                                              <p:pRg st="2" end="2"/>
                                            </p:txEl>
                                          </p:spTgt>
                                        </p:tgtEl>
                                        <p:attrNameLst>
                                          <p:attrName>style.visibility</p:attrName>
                                        </p:attrNameLst>
                                      </p:cBhvr>
                                      <p:to>
                                        <p:strVal val="visible"/>
                                      </p:to>
                                    </p:set>
                                    <p:anim calcmode="lin" valueType="num">
                                      <p:cBhvr additive="base">
                                        <p:cTn id="10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2">
                                            <p:txEl>
                                              <p:pRg st="3" end="3"/>
                                            </p:txEl>
                                          </p:spTgt>
                                        </p:tgtEl>
                                        <p:attrNameLst>
                                          <p:attrName>style.visibility</p:attrName>
                                        </p:attrNameLst>
                                      </p:cBhvr>
                                      <p:to>
                                        <p:strVal val="visible"/>
                                      </p:to>
                                    </p:set>
                                    <p:anim calcmode="lin" valueType="num">
                                      <p:cBhvr additive="base">
                                        <p:cTn id="11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4">
                                            <p:bg/>
                                          </p:spTgt>
                                        </p:tgtEl>
                                        <p:attrNameLst>
                                          <p:attrName>style.visibility</p:attrName>
                                        </p:attrNameLst>
                                      </p:cBhvr>
                                      <p:to>
                                        <p:strVal val="visible"/>
                                      </p:to>
                                    </p:set>
                                    <p:anim calcmode="lin" valueType="num">
                                      <p:cBhvr additive="base">
                                        <p:cTn id="120"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121" dur="5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4">
                                            <p:txEl>
                                              <p:pRg st="0" end="0"/>
                                            </p:txEl>
                                          </p:spTgt>
                                        </p:tgtEl>
                                        <p:attrNameLst>
                                          <p:attrName>style.visibility</p:attrName>
                                        </p:attrNameLst>
                                      </p:cBhvr>
                                      <p:to>
                                        <p:strVal val="visible"/>
                                      </p:to>
                                    </p:set>
                                    <p:anim calcmode="lin" valueType="num">
                                      <p:cBhvr additive="base">
                                        <p:cTn id="12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6">
                                            <p:txEl>
                                              <p:pRg st="0" end="0"/>
                                            </p:txEl>
                                          </p:spTgt>
                                        </p:tgtEl>
                                        <p:attrNameLst>
                                          <p:attrName>style.visibility</p:attrName>
                                        </p:attrNameLst>
                                      </p:cBhvr>
                                      <p:to>
                                        <p:strVal val="visible"/>
                                      </p:to>
                                    </p:set>
                                    <p:anim calcmode="lin" valueType="num">
                                      <p:cBhvr additive="base">
                                        <p:cTn id="13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5">
                                            <p:bg/>
                                          </p:spTgt>
                                        </p:tgtEl>
                                        <p:attrNameLst>
                                          <p:attrName>style.visibility</p:attrName>
                                        </p:attrNameLst>
                                      </p:cBhvr>
                                      <p:to>
                                        <p:strVal val="visible"/>
                                      </p:to>
                                    </p:set>
                                    <p:anim calcmode="lin" valueType="num">
                                      <p:cBhvr additive="base">
                                        <p:cTn id="138"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139" dur="500" fill="hold"/>
                                        <p:tgtEl>
                                          <p:spTgt spid="25">
                                            <p:bg/>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5">
                                            <p:txEl>
                                              <p:pRg st="0" end="0"/>
                                            </p:txEl>
                                          </p:spTgt>
                                        </p:tgtEl>
                                        <p:attrNameLst>
                                          <p:attrName>style.visibility</p:attrName>
                                        </p:attrNameLst>
                                      </p:cBhvr>
                                      <p:to>
                                        <p:strVal val="visible"/>
                                      </p:to>
                                    </p:set>
                                    <p:anim calcmode="lin" valueType="num">
                                      <p:cBhvr additive="base">
                                        <p:cTn id="14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27">
                                            <p:txEl>
                                              <p:pRg st="0" end="0"/>
                                            </p:txEl>
                                          </p:spTgt>
                                        </p:tgtEl>
                                        <p:attrNameLst>
                                          <p:attrName>style.visibility</p:attrName>
                                        </p:attrNameLst>
                                      </p:cBhvr>
                                      <p:to>
                                        <p:strVal val="visible"/>
                                      </p:to>
                                    </p:set>
                                    <p:anim calcmode="lin" valueType="num">
                                      <p:cBhvr additive="base">
                                        <p:cTn id="15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p:bldP spid="14" grpId="0" build="allAtOnce"/>
      <p:bldP spid="15" grpId="0" build="p" animBg="1"/>
      <p:bldP spid="16" grpId="0" build="allAtOnce" animBg="1"/>
      <p:bldP spid="17" grpId="0" build="p"/>
      <p:bldP spid="18" grpId="0" build="allAtOnce" animBg="1"/>
      <p:bldP spid="19" grpId="0" build="p"/>
      <p:bldP spid="21" grpId="0" build="p" animBg="1"/>
      <p:bldP spid="22" grpId="0" build="allAtOnce"/>
      <p:bldP spid="24" grpId="0" build="p" animBg="1"/>
      <p:bldP spid="25" grpId="0" build="p" animBg="1"/>
      <p:bldP spid="26" grpId="0" build="p"/>
      <p:bldP spid="2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مجموعة 7"/>
          <p:cNvGrpSpPr>
            <a:grpSpLocks/>
          </p:cNvGrpSpPr>
          <p:nvPr/>
        </p:nvGrpSpPr>
        <p:grpSpPr bwMode="auto">
          <a:xfrm>
            <a:off x="-55563" y="566738"/>
            <a:ext cx="1036638" cy="6003925"/>
            <a:chOff x="-55292" y="566455"/>
            <a:chExt cx="1036020" cy="6003513"/>
          </a:xfrm>
        </p:grpSpPr>
        <p:pic>
          <p:nvPicPr>
            <p:cNvPr id="9730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730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730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{192} إلى الآية {212}</a:t>
            </a:r>
          </a:p>
        </p:txBody>
      </p:sp>
      <p:sp>
        <p:nvSpPr>
          <p:cNvPr id="11" name="TextBox 10"/>
          <p:cNvSpPr txBox="1">
            <a:spLocks noChangeArrowheads="1"/>
          </p:cNvSpPr>
          <p:nvPr/>
        </p:nvSpPr>
        <p:spPr bwMode="auto">
          <a:xfrm>
            <a:off x="1214438" y="5429250"/>
            <a:ext cx="7715250" cy="400050"/>
          </a:xfrm>
          <a:prstGeom prst="rect">
            <a:avLst/>
          </a:prstGeom>
          <a:noFill/>
          <a:ln w="9525">
            <a:noFill/>
            <a:miter lim="800000"/>
            <a:headEnd/>
            <a:tailEnd/>
          </a:ln>
        </p:spPr>
        <p:txBody>
          <a:bodyPr>
            <a:spAutoFit/>
          </a:bodyPr>
          <a:lstStyle/>
          <a:p>
            <a:r>
              <a:rPr lang="ar-EG" sz="2000" b="1">
                <a:solidFill>
                  <a:schemeClr val="accent2"/>
                </a:solidFill>
              </a:rPr>
              <a:t>وبهذا نعلم </a:t>
            </a:r>
            <a:r>
              <a:rPr lang="ar-EG" sz="2000" b="1"/>
              <a:t>: أن من زعم على الكفر والعناد ،لن تنفع معه الدلائل والبينات مع شدة ظهورها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4" name="Flowchart: Process 13"/>
          <p:cNvSpPr/>
          <p:nvPr/>
        </p:nvSpPr>
        <p:spPr>
          <a:xfrm>
            <a:off x="7500938" y="928688"/>
            <a:ext cx="1571625" cy="35718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الآية{198}</a:t>
            </a:r>
          </a:p>
        </p:txBody>
      </p:sp>
      <p:sp>
        <p:nvSpPr>
          <p:cNvPr id="15" name="Flowchart: Process 14"/>
          <p:cNvSpPr/>
          <p:nvPr/>
        </p:nvSpPr>
        <p:spPr>
          <a:xfrm>
            <a:off x="7500938" y="1643063"/>
            <a:ext cx="1571625" cy="35718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الآية{199}</a:t>
            </a:r>
          </a:p>
        </p:txBody>
      </p:sp>
      <p:sp>
        <p:nvSpPr>
          <p:cNvPr id="76811" name="Rectangle 15"/>
          <p:cNvSpPr>
            <a:spLocks noChangeArrowheads="1"/>
          </p:cNvSpPr>
          <p:nvPr/>
        </p:nvSpPr>
        <p:spPr bwMode="auto">
          <a:xfrm>
            <a:off x="1336675" y="928688"/>
            <a:ext cx="6021388" cy="461962"/>
          </a:xfrm>
          <a:prstGeom prst="rect">
            <a:avLst/>
          </a:prstGeom>
          <a:noFill/>
          <a:ln w="9525">
            <a:noFill/>
            <a:miter lim="800000"/>
            <a:headEnd/>
            <a:tailEnd/>
          </a:ln>
        </p:spPr>
        <p:txBody>
          <a:bodyPr wrap="none">
            <a:spAutoFit/>
          </a:bodyPr>
          <a:lstStyle/>
          <a:p>
            <a:r>
              <a:rPr lang="ar-EG" sz="2400" b="1">
                <a:solidFill>
                  <a:srgbClr val="339933"/>
                </a:solidFill>
                <a:cs typeface="Andalus" pitchFamily="2" charset="-78"/>
              </a:rPr>
              <a:t>{وَلَوْ نَزَّلْنَاهُ عَلَى بَعْضِ الْأَعْجَمِينَ{198} </a:t>
            </a:r>
            <a:r>
              <a:rPr lang="ar-EG" sz="2000" b="1"/>
              <a:t>الذين لاينكلمون بالعربية  .</a:t>
            </a:r>
          </a:p>
        </p:txBody>
      </p:sp>
      <p:sp>
        <p:nvSpPr>
          <p:cNvPr id="76812" name="Rectangle 16"/>
          <p:cNvSpPr>
            <a:spLocks noChangeArrowheads="1"/>
          </p:cNvSpPr>
          <p:nvPr/>
        </p:nvSpPr>
        <p:spPr bwMode="auto">
          <a:xfrm>
            <a:off x="714375" y="1516063"/>
            <a:ext cx="6572250"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{فَقَرَأَهُ عَلَيْهِم </a:t>
            </a:r>
            <a:r>
              <a:rPr lang="ar-EG" sz="2000" b="1"/>
              <a:t>} على كفار قريش قراءة عربية </a:t>
            </a:r>
            <a:r>
              <a:rPr lang="ar-EG" sz="2400" b="1">
                <a:solidFill>
                  <a:srgbClr val="339933"/>
                </a:solidFill>
                <a:cs typeface="Andalus" pitchFamily="2" charset="-78"/>
              </a:rPr>
              <a:t>{مَّا كَانُوا بِهِ مُؤْمِنِينَ}  </a:t>
            </a:r>
            <a:r>
              <a:rPr lang="ar-EG" sz="2000" b="1"/>
              <a:t>لكفروا به أيضاً وجاءوا بعذر يعتذرون به على عدم الإيمان .</a:t>
            </a:r>
          </a:p>
        </p:txBody>
      </p:sp>
      <p:sp>
        <p:nvSpPr>
          <p:cNvPr id="18" name="Flowchart: Process 17"/>
          <p:cNvSpPr/>
          <p:nvPr/>
        </p:nvSpPr>
        <p:spPr>
          <a:xfrm>
            <a:off x="7429500" y="2571750"/>
            <a:ext cx="1571625" cy="35718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الآية{200}</a:t>
            </a:r>
          </a:p>
        </p:txBody>
      </p:sp>
      <p:sp>
        <p:nvSpPr>
          <p:cNvPr id="76814" name="Rectangle 18"/>
          <p:cNvSpPr>
            <a:spLocks noChangeArrowheads="1"/>
          </p:cNvSpPr>
          <p:nvPr/>
        </p:nvSpPr>
        <p:spPr bwMode="auto">
          <a:xfrm>
            <a:off x="1000125" y="2357438"/>
            <a:ext cx="6286500"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 كَذَلِكَ سَلَكْنَاهُ فِي قُلُوبِ الْمُجْرِمِينَ{200} </a:t>
            </a:r>
            <a:r>
              <a:rPr lang="ar-EG" sz="2000" b="1"/>
              <a:t>كذلك أدخلنا فى قلوب المجرمين جحود القرآن وصار متككناً فيها وذلك بسبب ظلمهم وإجرامهم . </a:t>
            </a:r>
          </a:p>
        </p:txBody>
      </p:sp>
      <p:sp>
        <p:nvSpPr>
          <p:cNvPr id="21" name="Flowchart: Process 20"/>
          <p:cNvSpPr/>
          <p:nvPr/>
        </p:nvSpPr>
        <p:spPr>
          <a:xfrm>
            <a:off x="7358063" y="3357563"/>
            <a:ext cx="1571625" cy="35718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الآية{201}</a:t>
            </a:r>
          </a:p>
        </p:txBody>
      </p:sp>
      <p:sp>
        <p:nvSpPr>
          <p:cNvPr id="19" name="Rectangle 18"/>
          <p:cNvSpPr>
            <a:spLocks noChangeArrowheads="1"/>
          </p:cNvSpPr>
          <p:nvPr/>
        </p:nvSpPr>
        <p:spPr bwMode="auto">
          <a:xfrm>
            <a:off x="1214438" y="3143250"/>
            <a:ext cx="5857875" cy="769938"/>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{لَا يُؤْمِنُونَ بِهِ حَتَّى يَرَوُا الْعَذَابَ الْأَلِيمَ{201} </a:t>
            </a:r>
            <a:r>
              <a:rPr lang="ar-EG" sz="2000" b="1"/>
              <a:t>فلا سبيل إلى أن يتغيروا عما هم عليه من إنكار القرآن </a:t>
            </a:r>
          </a:p>
        </p:txBody>
      </p:sp>
      <p:sp>
        <p:nvSpPr>
          <p:cNvPr id="22" name="Flowchart: Process 21"/>
          <p:cNvSpPr/>
          <p:nvPr/>
        </p:nvSpPr>
        <p:spPr>
          <a:xfrm>
            <a:off x="7429500" y="4143375"/>
            <a:ext cx="1571625" cy="35718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الآية{202}</a:t>
            </a:r>
          </a:p>
        </p:txBody>
      </p:sp>
      <p:sp>
        <p:nvSpPr>
          <p:cNvPr id="23" name="Rectangle 22"/>
          <p:cNvSpPr>
            <a:spLocks noChangeArrowheads="1"/>
          </p:cNvSpPr>
          <p:nvPr/>
        </p:nvSpPr>
        <p:spPr bwMode="auto">
          <a:xfrm>
            <a:off x="785813" y="3929063"/>
            <a:ext cx="6345237"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{فَيَأْتِيَهُم بَغْتَةً وَهُمْ لَا يَشْعُرُونَ{202} </a:t>
            </a:r>
            <a:r>
              <a:rPr lang="ar-EG" sz="2000" b="1"/>
              <a:t>فينزل بهم العذاب فجأة وهم لا يعلمون قبل ذلك بمجيئه .</a:t>
            </a:r>
          </a:p>
        </p:txBody>
      </p:sp>
      <p:sp>
        <p:nvSpPr>
          <p:cNvPr id="24" name="Flowchart: Process 23"/>
          <p:cNvSpPr/>
          <p:nvPr/>
        </p:nvSpPr>
        <p:spPr>
          <a:xfrm>
            <a:off x="7429500" y="4857750"/>
            <a:ext cx="1571625" cy="35718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الآية{203}</a:t>
            </a:r>
          </a:p>
        </p:txBody>
      </p:sp>
      <p:sp>
        <p:nvSpPr>
          <p:cNvPr id="25" name="Rectangle 24"/>
          <p:cNvSpPr>
            <a:spLocks noChangeArrowheads="1"/>
          </p:cNvSpPr>
          <p:nvPr/>
        </p:nvSpPr>
        <p:spPr bwMode="auto">
          <a:xfrm>
            <a:off x="928688" y="4714875"/>
            <a:ext cx="6286500" cy="769938"/>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{فَيَقُولُوا هَلْ نَحْنُ مُنظَرُونَ{203} </a:t>
            </a:r>
            <a:r>
              <a:rPr lang="ar-EG" sz="2000" b="1"/>
              <a:t>هل نحن ممهلون مؤخرون ، لنتوب إلى الله من شركنا .</a:t>
            </a:r>
          </a:p>
        </p:txBody>
      </p:sp>
      <p:sp>
        <p:nvSpPr>
          <p:cNvPr id="27" name="Flowchart: Process 26"/>
          <p:cNvSpPr/>
          <p:nvPr/>
        </p:nvSpPr>
        <p:spPr>
          <a:xfrm>
            <a:off x="7500938" y="6072188"/>
            <a:ext cx="1571625" cy="35718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الآية{204}</a:t>
            </a:r>
          </a:p>
        </p:txBody>
      </p:sp>
      <p:sp>
        <p:nvSpPr>
          <p:cNvPr id="28" name="Rectangle 27"/>
          <p:cNvSpPr>
            <a:spLocks noChangeArrowheads="1"/>
          </p:cNvSpPr>
          <p:nvPr/>
        </p:nvSpPr>
        <p:spPr bwMode="auto">
          <a:xfrm>
            <a:off x="1143000" y="5929313"/>
            <a:ext cx="6215063"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أَفَبِعَذَابِنَا يَسْتَعْجِلُونَ{204} </a:t>
            </a:r>
            <a:r>
              <a:rPr lang="ar-EG" sz="2000" b="1"/>
              <a:t>أغر هؤلاء إمهالى فيستعجلون نزول العذاب عليهم من السماء ؟ </a:t>
            </a:r>
          </a:p>
        </p:txBody>
      </p:sp>
    </p:spTree>
    <p:custDataLst>
      <p:tags r:id="rId1"/>
    </p:custData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additive="base">
                                        <p:cTn id="1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11">
                                            <p:txEl>
                                              <p:pRg st="0" end="0"/>
                                            </p:txEl>
                                          </p:spTgt>
                                        </p:tgtEl>
                                        <p:attrNameLst>
                                          <p:attrName>style.visibility</p:attrName>
                                        </p:attrNameLst>
                                      </p:cBhvr>
                                      <p:to>
                                        <p:strVal val="visible"/>
                                      </p:to>
                                    </p:set>
                                    <p:anim calcmode="lin" valueType="num">
                                      <p:cBhvr additive="base">
                                        <p:cTn id="31" dur="500" fill="hold"/>
                                        <p:tgtEl>
                                          <p:spTgt spid="768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6812">
                                            <p:txEl>
                                              <p:pRg st="0" end="0"/>
                                            </p:txEl>
                                          </p:spTgt>
                                        </p:tgtEl>
                                        <p:attrNameLst>
                                          <p:attrName>style.visibility</p:attrName>
                                        </p:attrNameLst>
                                      </p:cBhvr>
                                      <p:to>
                                        <p:strVal val="visible"/>
                                      </p:to>
                                    </p:set>
                                    <p:anim calcmode="lin" valueType="num">
                                      <p:cBhvr additive="base">
                                        <p:cTn id="49" dur="500" fill="hold"/>
                                        <p:tgtEl>
                                          <p:spTgt spid="768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68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bg/>
                                          </p:spTgt>
                                        </p:tgtEl>
                                        <p:attrNameLst>
                                          <p:attrName>style.visibility</p:attrName>
                                        </p:attrNameLst>
                                      </p:cBhvr>
                                      <p:to>
                                        <p:strVal val="visible"/>
                                      </p:to>
                                    </p:set>
                                    <p:anim calcmode="lin" valueType="num">
                                      <p:cBhvr additive="base">
                                        <p:cTn id="5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6814">
                                            <p:txEl>
                                              <p:pRg st="0" end="0"/>
                                            </p:txEl>
                                          </p:spTgt>
                                        </p:tgtEl>
                                        <p:attrNameLst>
                                          <p:attrName>style.visibility</p:attrName>
                                        </p:attrNameLst>
                                      </p:cBhvr>
                                      <p:to>
                                        <p:strVal val="visible"/>
                                      </p:to>
                                    </p:set>
                                    <p:anim calcmode="lin" valueType="num">
                                      <p:cBhvr additive="base">
                                        <p:cTn id="67" dur="500" fill="hold"/>
                                        <p:tgtEl>
                                          <p:spTgt spid="768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68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bg/>
                                          </p:spTgt>
                                        </p:tgtEl>
                                        <p:attrNameLst>
                                          <p:attrName>style.visibility</p:attrName>
                                        </p:attrNameLst>
                                      </p:cBhvr>
                                      <p:to>
                                        <p:strVal val="visible"/>
                                      </p:to>
                                    </p:set>
                                    <p:anim calcmode="lin" valueType="num">
                                      <p:cBhvr additive="base">
                                        <p:cTn id="73"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 calcmode="lin" valueType="num">
                                      <p:cBhvr additive="base">
                                        <p:cTn id="7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 calcmode="lin" valueType="num">
                                      <p:cBhvr additive="base">
                                        <p:cTn id="8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bg/>
                                          </p:spTgt>
                                        </p:tgtEl>
                                        <p:attrNameLst>
                                          <p:attrName>style.visibility</p:attrName>
                                        </p:attrNameLst>
                                      </p:cBhvr>
                                      <p:to>
                                        <p:strVal val="visible"/>
                                      </p:to>
                                    </p:set>
                                    <p:anim calcmode="lin" valueType="num">
                                      <p:cBhvr additive="base">
                                        <p:cTn id="91"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xEl>
                                              <p:pRg st="0" end="0"/>
                                            </p:txEl>
                                          </p:spTgt>
                                        </p:tgtEl>
                                        <p:attrNameLst>
                                          <p:attrName>style.visibility</p:attrName>
                                        </p:attrNameLst>
                                      </p:cBhvr>
                                      <p:to>
                                        <p:strVal val="visible"/>
                                      </p:to>
                                    </p:set>
                                    <p:anim calcmode="lin" valueType="num">
                                      <p:cBhvr additive="base">
                                        <p:cTn id="9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fade">
                                      <p:cBhvr>
                                        <p:cTn id="103" dur="2000"/>
                                        <p:tgtEl>
                                          <p:spTgt spid="23">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4">
                                            <p:bg/>
                                          </p:spTgt>
                                        </p:tgtEl>
                                        <p:attrNameLst>
                                          <p:attrName>style.visibility</p:attrName>
                                        </p:attrNameLst>
                                      </p:cBhvr>
                                      <p:to>
                                        <p:strVal val="visible"/>
                                      </p:to>
                                    </p:set>
                                    <p:anim calcmode="lin" valueType="num">
                                      <p:cBhvr additive="base">
                                        <p:cTn id="108"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109" dur="5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xEl>
                                              <p:pRg st="0" end="0"/>
                                            </p:txEl>
                                          </p:spTgt>
                                        </p:tgtEl>
                                        <p:attrNameLst>
                                          <p:attrName>style.visibility</p:attrName>
                                        </p:attrNameLst>
                                      </p:cBhvr>
                                      <p:to>
                                        <p:strVal val="visible"/>
                                      </p:to>
                                    </p:set>
                                    <p:anim calcmode="lin" valueType="num">
                                      <p:cBhvr additive="base">
                                        <p:cTn id="1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5">
                                            <p:txEl>
                                              <p:pRg st="0" end="0"/>
                                            </p:txEl>
                                          </p:spTgt>
                                        </p:tgtEl>
                                        <p:attrNameLst>
                                          <p:attrName>style.visibility</p:attrName>
                                        </p:attrNameLst>
                                      </p:cBhvr>
                                      <p:to>
                                        <p:strVal val="visible"/>
                                      </p:to>
                                    </p:set>
                                    <p:anim calcmode="lin" valueType="num">
                                      <p:cBhvr additive="base">
                                        <p:cTn id="12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1">
                                            <p:txEl>
                                              <p:pRg st="0" end="0"/>
                                            </p:txEl>
                                          </p:spTgt>
                                        </p:tgtEl>
                                        <p:attrNameLst>
                                          <p:attrName>style.visibility</p:attrName>
                                        </p:attrNameLst>
                                      </p:cBhvr>
                                      <p:to>
                                        <p:strVal val="visible"/>
                                      </p:to>
                                    </p:set>
                                    <p:anim calcmode="lin" valueType="num">
                                      <p:cBhvr additive="base">
                                        <p:cTn id="1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7">
                                            <p:bg/>
                                          </p:spTgt>
                                        </p:tgtEl>
                                        <p:attrNameLst>
                                          <p:attrName>style.visibility</p:attrName>
                                        </p:attrNameLst>
                                      </p:cBhvr>
                                      <p:to>
                                        <p:strVal val="visible"/>
                                      </p:to>
                                    </p:set>
                                    <p:anim calcmode="lin" valueType="num">
                                      <p:cBhvr additive="base">
                                        <p:cTn id="132"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33" dur="500" fill="hold"/>
                                        <p:tgtEl>
                                          <p:spTgt spid="27">
                                            <p:bg/>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7">
                                            <p:txEl>
                                              <p:pRg st="0" end="0"/>
                                            </p:txEl>
                                          </p:spTgt>
                                        </p:tgtEl>
                                        <p:attrNameLst>
                                          <p:attrName>style.visibility</p:attrName>
                                        </p:attrNameLst>
                                      </p:cBhvr>
                                      <p:to>
                                        <p:strVal val="visible"/>
                                      </p:to>
                                    </p:set>
                                    <p:anim calcmode="lin" valueType="num">
                                      <p:cBhvr additive="base">
                                        <p:cTn id="13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8">
                                            <p:txEl>
                                              <p:pRg st="0" end="0"/>
                                            </p:txEl>
                                          </p:spTgt>
                                        </p:tgtEl>
                                        <p:attrNameLst>
                                          <p:attrName>style.visibility</p:attrName>
                                        </p:attrNameLst>
                                      </p:cBhvr>
                                      <p:to>
                                        <p:strVal val="visible"/>
                                      </p:to>
                                    </p:set>
                                    <p:anim calcmode="lin" valueType="num">
                                      <p:cBhvr additive="base">
                                        <p:cTn id="14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p:bldP spid="14" grpId="0" build="p" animBg="1"/>
      <p:bldP spid="15" grpId="0" build="p" animBg="1"/>
      <p:bldP spid="76811" grpId="0" build="p"/>
      <p:bldP spid="76812" grpId="0" build="allAtOnce"/>
      <p:bldP spid="18" grpId="0" build="p" animBg="1"/>
      <p:bldP spid="76814" grpId="0" build="allAtOnce"/>
      <p:bldP spid="21" grpId="0" build="p" animBg="1"/>
      <p:bldP spid="19" grpId="0" build="allAtOnce"/>
      <p:bldP spid="22" grpId="0" build="p" animBg="1"/>
      <p:bldP spid="23" grpId="0" build="allAtOnce"/>
      <p:bldP spid="24" grpId="0" build="p" animBg="1"/>
      <p:bldP spid="25" grpId="0" build="allAtOnce"/>
      <p:bldP spid="27" grpId="0" build="p" animBg="1"/>
      <p:bldP spid="28" grpId="0" build="allAtOnce"/>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مجموعة 7"/>
          <p:cNvGrpSpPr>
            <a:grpSpLocks/>
          </p:cNvGrpSpPr>
          <p:nvPr/>
        </p:nvGrpSpPr>
        <p:grpSpPr bwMode="auto">
          <a:xfrm>
            <a:off x="-55563" y="566738"/>
            <a:ext cx="1036638" cy="6003925"/>
            <a:chOff x="-55292" y="566455"/>
            <a:chExt cx="1036020" cy="6003513"/>
          </a:xfrm>
        </p:grpSpPr>
        <p:pic>
          <p:nvPicPr>
            <p:cNvPr id="9832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832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833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{192} إلى الآية {212}</a:t>
            </a:r>
          </a:p>
        </p:txBody>
      </p:sp>
      <p:sp>
        <p:nvSpPr>
          <p:cNvPr id="77832" name="TextBox 9"/>
          <p:cNvSpPr txBox="1">
            <a:spLocks noChangeArrowheads="1"/>
          </p:cNvSpPr>
          <p:nvPr/>
        </p:nvSpPr>
        <p:spPr bwMode="auto">
          <a:xfrm>
            <a:off x="1143000" y="5770563"/>
            <a:ext cx="7786688" cy="1016000"/>
          </a:xfrm>
          <a:prstGeom prst="rect">
            <a:avLst/>
          </a:prstGeom>
          <a:noFill/>
          <a:ln w="9525">
            <a:noFill/>
            <a:miter lim="800000"/>
            <a:headEnd/>
            <a:tailEnd/>
          </a:ln>
        </p:spPr>
        <p:txBody>
          <a:bodyPr>
            <a:spAutoFit/>
          </a:bodyPr>
          <a:lstStyle/>
          <a:p>
            <a:r>
              <a:rPr lang="ar-EG" sz="2000" b="1">
                <a:solidFill>
                  <a:schemeClr val="accent2"/>
                </a:solidFill>
              </a:rPr>
              <a:t>بينت الآيات : </a:t>
            </a:r>
          </a:p>
          <a:p>
            <a:r>
              <a:rPr lang="ar-EG" sz="2000" b="1"/>
              <a:t>* أن القرآن لايمكن أن يكون من كهانة الشياطين ، لأن القرآن هدى ونور ،والشياطين لايسعون إلا بالفساد والضلال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3" name="Flowchart: Process 12"/>
          <p:cNvSpPr/>
          <p:nvPr/>
        </p:nvSpPr>
        <p:spPr>
          <a:xfrm>
            <a:off x="7715250" y="642938"/>
            <a:ext cx="1071563" cy="857250"/>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{205}</a:t>
            </a:r>
          </a:p>
        </p:txBody>
      </p:sp>
      <p:sp>
        <p:nvSpPr>
          <p:cNvPr id="14" name="Rectangle 13"/>
          <p:cNvSpPr>
            <a:spLocks noChangeArrowheads="1"/>
          </p:cNvSpPr>
          <p:nvPr/>
        </p:nvSpPr>
        <p:spPr bwMode="auto">
          <a:xfrm>
            <a:off x="1214438" y="863600"/>
            <a:ext cx="614362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{أَفَرَأَيْتَ إِن مَّتَّعْنَاهُمْ سِنِينَ{205} </a:t>
            </a:r>
            <a:r>
              <a:rPr lang="ar-EG" sz="2000" b="1"/>
              <a:t>أفعلمت –أيها الرسول –إن متعناهم بالحياة سنين طويلة .</a:t>
            </a:r>
          </a:p>
        </p:txBody>
      </p:sp>
      <p:sp>
        <p:nvSpPr>
          <p:cNvPr id="15" name="Flowchart: Process 14"/>
          <p:cNvSpPr/>
          <p:nvPr/>
        </p:nvSpPr>
        <p:spPr>
          <a:xfrm>
            <a:off x="7500938" y="1571625"/>
            <a:ext cx="1571625" cy="35718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الآية{206}</a:t>
            </a:r>
          </a:p>
        </p:txBody>
      </p:sp>
      <p:sp>
        <p:nvSpPr>
          <p:cNvPr id="16" name="Rectangle 15"/>
          <p:cNvSpPr>
            <a:spLocks noChangeArrowheads="1"/>
          </p:cNvSpPr>
          <p:nvPr/>
        </p:nvSpPr>
        <p:spPr bwMode="auto">
          <a:xfrm>
            <a:off x="1744663" y="1600200"/>
            <a:ext cx="5541962"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{ثُمَّ جَاءهُم مَّا كَانُوا يُوعَدُونَ{206} </a:t>
            </a:r>
            <a:r>
              <a:rPr lang="ar-EG" sz="2000" b="1"/>
              <a:t>وهو العذاب الذى وعدوا به .</a:t>
            </a:r>
          </a:p>
        </p:txBody>
      </p:sp>
      <p:sp>
        <p:nvSpPr>
          <p:cNvPr id="17" name="Flowchart: Process 16"/>
          <p:cNvSpPr/>
          <p:nvPr/>
        </p:nvSpPr>
        <p:spPr>
          <a:xfrm>
            <a:off x="7715250" y="2143125"/>
            <a:ext cx="1143000" cy="64293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{207}</a:t>
            </a:r>
          </a:p>
        </p:txBody>
      </p:sp>
      <p:sp>
        <p:nvSpPr>
          <p:cNvPr id="18" name="Rectangle 17"/>
          <p:cNvSpPr>
            <a:spLocks noChangeArrowheads="1"/>
          </p:cNvSpPr>
          <p:nvPr/>
        </p:nvSpPr>
        <p:spPr bwMode="auto">
          <a:xfrm>
            <a:off x="1071563" y="2078038"/>
            <a:ext cx="6215062"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{مَا أَغْنَى عَنْهُم مَّا كَانُوا يُمَتَّعُونَ{207} </a:t>
            </a:r>
            <a:r>
              <a:rPr lang="ar-EG" sz="2000" b="1"/>
              <a:t>ما أفادهم ولا أغنى عنهم تمتعهم بطول العمر ، وطيب العيش . </a:t>
            </a:r>
          </a:p>
        </p:txBody>
      </p:sp>
      <p:sp>
        <p:nvSpPr>
          <p:cNvPr id="21" name="Flowchart: Process 20"/>
          <p:cNvSpPr/>
          <p:nvPr/>
        </p:nvSpPr>
        <p:spPr>
          <a:xfrm>
            <a:off x="7500938" y="2857500"/>
            <a:ext cx="1571625" cy="35718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الآية{208}</a:t>
            </a:r>
          </a:p>
        </p:txBody>
      </p:sp>
      <p:sp>
        <p:nvSpPr>
          <p:cNvPr id="22" name="Rectangle 21"/>
          <p:cNvSpPr>
            <a:spLocks noChangeArrowheads="1"/>
          </p:cNvSpPr>
          <p:nvPr/>
        </p:nvSpPr>
        <p:spPr bwMode="auto">
          <a:xfrm>
            <a:off x="3489325" y="2857500"/>
            <a:ext cx="3609975" cy="400050"/>
          </a:xfrm>
          <a:prstGeom prst="rect">
            <a:avLst/>
          </a:prstGeom>
          <a:noFill/>
          <a:ln w="9525">
            <a:noFill/>
            <a:miter lim="800000"/>
            <a:headEnd/>
            <a:tailEnd/>
          </a:ln>
        </p:spPr>
        <p:txBody>
          <a:bodyPr wrap="none">
            <a:spAutoFit/>
          </a:bodyPr>
          <a:lstStyle/>
          <a:p>
            <a:r>
              <a:rPr lang="ar-EG"/>
              <a:t>{</a:t>
            </a:r>
            <a:r>
              <a:rPr lang="ar-EG" sz="2000" b="1">
                <a:solidFill>
                  <a:srgbClr val="339933"/>
                </a:solidFill>
                <a:cs typeface="Andalus" pitchFamily="2" charset="-78"/>
              </a:rPr>
              <a:t>وَمَا أَهْلَكْنَا مِن قَرْيَةٍ إِلَّا لَهَا مُنذِرُونَ{208}</a:t>
            </a:r>
          </a:p>
        </p:txBody>
      </p:sp>
      <p:sp>
        <p:nvSpPr>
          <p:cNvPr id="23" name="Rectangle 22"/>
          <p:cNvSpPr>
            <a:spLocks noChangeArrowheads="1"/>
          </p:cNvSpPr>
          <p:nvPr/>
        </p:nvSpPr>
        <p:spPr bwMode="auto">
          <a:xfrm>
            <a:off x="1536700" y="3416300"/>
            <a:ext cx="5821363"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{ذِكْرَى وَمَا كُنَّا ظَالِمِينَ{209} </a:t>
            </a:r>
            <a:r>
              <a:rPr lang="ar-EG" sz="2000" b="1"/>
              <a:t>تذكرة لهم وتنبيهاً على ما فيه نجاتهم </a:t>
            </a:r>
          </a:p>
        </p:txBody>
      </p:sp>
      <p:sp>
        <p:nvSpPr>
          <p:cNvPr id="24" name="Flowchart: Process 23"/>
          <p:cNvSpPr/>
          <p:nvPr/>
        </p:nvSpPr>
        <p:spPr>
          <a:xfrm>
            <a:off x="7500938" y="3429000"/>
            <a:ext cx="1571625" cy="35718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الآية{209}</a:t>
            </a:r>
          </a:p>
        </p:txBody>
      </p:sp>
      <p:sp>
        <p:nvSpPr>
          <p:cNvPr id="26" name="Flowchart: Process 25"/>
          <p:cNvSpPr/>
          <p:nvPr/>
        </p:nvSpPr>
        <p:spPr>
          <a:xfrm>
            <a:off x="7715250" y="4357688"/>
            <a:ext cx="1214438" cy="64293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{211}</a:t>
            </a:r>
          </a:p>
        </p:txBody>
      </p:sp>
      <p:sp>
        <p:nvSpPr>
          <p:cNvPr id="27" name="Flowchart: Process 26"/>
          <p:cNvSpPr/>
          <p:nvPr/>
        </p:nvSpPr>
        <p:spPr>
          <a:xfrm>
            <a:off x="7715250" y="5143500"/>
            <a:ext cx="1214438" cy="64293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 </a:t>
            </a:r>
          </a:p>
          <a:p>
            <a:pPr algn="ctr">
              <a:defRPr/>
            </a:pPr>
            <a:r>
              <a:rPr lang="ar-EG" sz="2000" b="1" dirty="0"/>
              <a:t>{212}</a:t>
            </a:r>
          </a:p>
        </p:txBody>
      </p:sp>
      <p:sp>
        <p:nvSpPr>
          <p:cNvPr id="28" name="Flowchart: Process 27"/>
          <p:cNvSpPr/>
          <p:nvPr/>
        </p:nvSpPr>
        <p:spPr>
          <a:xfrm>
            <a:off x="7500938" y="3929063"/>
            <a:ext cx="1571625" cy="357187"/>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الآية{210}</a:t>
            </a:r>
          </a:p>
        </p:txBody>
      </p:sp>
      <p:sp>
        <p:nvSpPr>
          <p:cNvPr id="29" name="Rectangle 28"/>
          <p:cNvSpPr>
            <a:spLocks noChangeArrowheads="1"/>
          </p:cNvSpPr>
          <p:nvPr/>
        </p:nvSpPr>
        <p:spPr bwMode="auto">
          <a:xfrm>
            <a:off x="4354513" y="3857625"/>
            <a:ext cx="2646362"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 {وَمَا تَنَزَّلَتْ بِهِ الشَّيَاطِينُ{210}</a:t>
            </a:r>
          </a:p>
        </p:txBody>
      </p:sp>
      <p:sp>
        <p:nvSpPr>
          <p:cNvPr id="30" name="Rectangle 29"/>
          <p:cNvSpPr>
            <a:spLocks noChangeArrowheads="1"/>
          </p:cNvSpPr>
          <p:nvPr/>
        </p:nvSpPr>
        <p:spPr bwMode="auto">
          <a:xfrm>
            <a:off x="1000125" y="4214813"/>
            <a:ext cx="614362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{وَمَا يَنبَغِي لَهُمْ وَمَا يَسْتَطِيعُونَ{211} </a:t>
            </a:r>
            <a:r>
              <a:rPr lang="ar-EG" sz="2000" b="1"/>
              <a:t>لا يصح من الشياطين ذلك ، وما يستطيعونه ، ثم بين السبب فقال : </a:t>
            </a:r>
          </a:p>
        </p:txBody>
      </p:sp>
      <p:sp>
        <p:nvSpPr>
          <p:cNvPr id="31" name="Rectangle 30"/>
          <p:cNvSpPr>
            <a:spLocks noChangeArrowheads="1"/>
          </p:cNvSpPr>
          <p:nvPr/>
        </p:nvSpPr>
        <p:spPr bwMode="auto">
          <a:xfrm>
            <a:off x="1000125" y="5078413"/>
            <a:ext cx="6357938"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{إِنَّهُمْ عَنِ السَّمْعِ لَمَعْزُولُونَ{212} </a:t>
            </a:r>
            <a:r>
              <a:rPr lang="ar-EG" sz="2000" b="1"/>
              <a:t>قد حجبوا عن استماع القرآن لأنهم لا يستطيعون الوصول إلى السماء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20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bg/>
                                          </p:spTgt>
                                        </p:tgtEl>
                                        <p:attrNameLst>
                                          <p:attrName>style.visibility</p:attrName>
                                        </p:attrNameLst>
                                      </p:cBhvr>
                                      <p:to>
                                        <p:strVal val="visible"/>
                                      </p:to>
                                    </p:set>
                                    <p:anim calcmode="lin" valueType="num">
                                      <p:cBhvr additive="base">
                                        <p:cTn id="42"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3"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 calcmode="lin" valueType="num">
                                      <p:cBhvr additive="base">
                                        <p:cTn id="5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bg/>
                                          </p:spTgt>
                                        </p:tgtEl>
                                        <p:attrNameLst>
                                          <p:attrName>style.visibility</p:attrName>
                                        </p:attrNameLst>
                                      </p:cBhvr>
                                      <p:to>
                                        <p:strVal val="visible"/>
                                      </p:to>
                                    </p:set>
                                    <p:anim calcmode="lin" valueType="num">
                                      <p:cBhvr additive="base">
                                        <p:cTn id="60"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1"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 calcmode="lin" valueType="num">
                                      <p:cBhvr additive="base">
                                        <p:cTn id="6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 calcmode="lin" valueType="num">
                                      <p:cBhvr additive="base">
                                        <p:cTn id="7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fade">
                                      <p:cBhvr>
                                        <p:cTn id="78" dur="2000"/>
                                        <p:tgtEl>
                                          <p:spTgt spid="18">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1">
                                            <p:bg/>
                                          </p:spTgt>
                                        </p:tgtEl>
                                        <p:attrNameLst>
                                          <p:attrName>style.visibility</p:attrName>
                                        </p:attrNameLst>
                                      </p:cBhvr>
                                      <p:to>
                                        <p:strVal val="visible"/>
                                      </p:to>
                                    </p:set>
                                    <p:anim calcmode="lin" valueType="num">
                                      <p:cBhvr additive="base">
                                        <p:cTn id="83"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2">
                                            <p:txEl>
                                              <p:pRg st="0" end="0"/>
                                            </p:txEl>
                                          </p:spTgt>
                                        </p:tgtEl>
                                        <p:attrNameLst>
                                          <p:attrName>style.visibility</p:attrName>
                                        </p:attrNameLst>
                                      </p:cBhvr>
                                      <p:to>
                                        <p:strVal val="visible"/>
                                      </p:to>
                                    </p:set>
                                    <p:animEffect transition="in" filter="wipe(down)">
                                      <p:cBhvr>
                                        <p:cTn id="95" dur="500"/>
                                        <p:tgtEl>
                                          <p:spTgt spid="2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4">
                                            <p:bg/>
                                          </p:spTgt>
                                        </p:tgtEl>
                                        <p:attrNameLst>
                                          <p:attrName>style.visibility</p:attrName>
                                        </p:attrNameLst>
                                      </p:cBhvr>
                                      <p:to>
                                        <p:strVal val="visible"/>
                                      </p:to>
                                    </p:set>
                                    <p:anim calcmode="lin" valueType="num">
                                      <p:cBhvr additive="base">
                                        <p:cTn id="100"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101" dur="5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4">
                                            <p:txEl>
                                              <p:pRg st="0" end="0"/>
                                            </p:txEl>
                                          </p:spTgt>
                                        </p:tgtEl>
                                        <p:attrNameLst>
                                          <p:attrName>style.visibility</p:attrName>
                                        </p:attrNameLst>
                                      </p:cBhvr>
                                      <p:to>
                                        <p:strVal val="visible"/>
                                      </p:to>
                                    </p:set>
                                    <p:anim calcmode="lin" valueType="num">
                                      <p:cBhvr additive="base">
                                        <p:cTn id="10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3">
                                            <p:txEl>
                                              <p:pRg st="0" end="0"/>
                                            </p:txEl>
                                          </p:spTgt>
                                        </p:tgtEl>
                                        <p:attrNameLst>
                                          <p:attrName>style.visibility</p:attrName>
                                        </p:attrNameLst>
                                      </p:cBhvr>
                                      <p:to>
                                        <p:strVal val="visible"/>
                                      </p:to>
                                    </p:set>
                                    <p:anim calcmode="lin" valueType="num">
                                      <p:cBhvr additive="base">
                                        <p:cTn id="11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8">
                                            <p:bg/>
                                          </p:spTgt>
                                        </p:tgtEl>
                                        <p:attrNameLst>
                                          <p:attrName>style.visibility</p:attrName>
                                        </p:attrNameLst>
                                      </p:cBhvr>
                                      <p:to>
                                        <p:strVal val="visible"/>
                                      </p:to>
                                    </p:set>
                                    <p:anim calcmode="lin" valueType="num">
                                      <p:cBhvr additive="base">
                                        <p:cTn id="118"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19" dur="500" fill="hold"/>
                                        <p:tgtEl>
                                          <p:spTgt spid="28">
                                            <p:bg/>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8">
                                            <p:txEl>
                                              <p:pRg st="0" end="0"/>
                                            </p:txEl>
                                          </p:spTgt>
                                        </p:tgtEl>
                                        <p:attrNameLst>
                                          <p:attrName>style.visibility</p:attrName>
                                        </p:attrNameLst>
                                      </p:cBhvr>
                                      <p:to>
                                        <p:strVal val="visible"/>
                                      </p:to>
                                    </p:set>
                                    <p:anim calcmode="lin" valueType="num">
                                      <p:cBhvr additive="base">
                                        <p:cTn id="1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9">
                                            <p:txEl>
                                              <p:pRg st="0" end="0"/>
                                            </p:txEl>
                                          </p:spTgt>
                                        </p:tgtEl>
                                        <p:attrNameLst>
                                          <p:attrName>style.visibility</p:attrName>
                                        </p:attrNameLst>
                                      </p:cBhvr>
                                      <p:to>
                                        <p:strVal val="visible"/>
                                      </p:to>
                                    </p:set>
                                    <p:animEffect transition="in" filter="wipe(down)">
                                      <p:cBhvr>
                                        <p:cTn id="130" dur="500"/>
                                        <p:tgtEl>
                                          <p:spTgt spid="29">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6">
                                            <p:bg/>
                                          </p:spTgt>
                                        </p:tgtEl>
                                        <p:attrNameLst>
                                          <p:attrName>style.visibility</p:attrName>
                                        </p:attrNameLst>
                                      </p:cBhvr>
                                      <p:to>
                                        <p:strVal val="visible"/>
                                      </p:to>
                                    </p:set>
                                    <p:anim calcmode="lin" valueType="num">
                                      <p:cBhvr additive="base">
                                        <p:cTn id="135"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36" dur="500" fill="hold"/>
                                        <p:tgtEl>
                                          <p:spTgt spid="26">
                                            <p:bg/>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6">
                                            <p:txEl>
                                              <p:pRg st="0" end="0"/>
                                            </p:txEl>
                                          </p:spTgt>
                                        </p:tgtEl>
                                        <p:attrNameLst>
                                          <p:attrName>style.visibility</p:attrName>
                                        </p:attrNameLst>
                                      </p:cBhvr>
                                      <p:to>
                                        <p:strVal val="visible"/>
                                      </p:to>
                                    </p:set>
                                    <p:anim calcmode="lin" valueType="num">
                                      <p:cBhvr additive="base">
                                        <p:cTn id="14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6">
                                            <p:txEl>
                                              <p:pRg st="1" end="1"/>
                                            </p:txEl>
                                          </p:spTgt>
                                        </p:tgtEl>
                                        <p:attrNameLst>
                                          <p:attrName>style.visibility</p:attrName>
                                        </p:attrNameLst>
                                      </p:cBhvr>
                                      <p:to>
                                        <p:strVal val="visible"/>
                                      </p:to>
                                    </p:set>
                                    <p:anim calcmode="lin" valueType="num">
                                      <p:cBhvr additive="base">
                                        <p:cTn id="14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0">
                                            <p:txEl>
                                              <p:pRg st="0" end="0"/>
                                            </p:txEl>
                                          </p:spTgt>
                                        </p:tgtEl>
                                        <p:attrNameLst>
                                          <p:attrName>style.visibility</p:attrName>
                                        </p:attrNameLst>
                                      </p:cBhvr>
                                      <p:to>
                                        <p:strVal val="visible"/>
                                      </p:to>
                                    </p:set>
                                    <p:anim calcmode="lin" valueType="num">
                                      <p:cBhvr additive="base">
                                        <p:cTn id="1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27">
                                            <p:bg/>
                                          </p:spTgt>
                                        </p:tgtEl>
                                        <p:attrNameLst>
                                          <p:attrName>style.visibility</p:attrName>
                                        </p:attrNameLst>
                                      </p:cBhvr>
                                      <p:to>
                                        <p:strVal val="visible"/>
                                      </p:to>
                                    </p:set>
                                    <p:anim calcmode="lin" valueType="num">
                                      <p:cBhvr additive="base">
                                        <p:cTn id="15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60" dur="500" fill="hold"/>
                                        <p:tgtEl>
                                          <p:spTgt spid="27">
                                            <p:bg/>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27">
                                            <p:txEl>
                                              <p:pRg st="0" end="0"/>
                                            </p:txEl>
                                          </p:spTgt>
                                        </p:tgtEl>
                                        <p:attrNameLst>
                                          <p:attrName>style.visibility</p:attrName>
                                        </p:attrNameLst>
                                      </p:cBhvr>
                                      <p:to>
                                        <p:strVal val="visible"/>
                                      </p:to>
                                    </p:set>
                                    <p:anim calcmode="lin" valueType="num">
                                      <p:cBhvr additive="base">
                                        <p:cTn id="1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27">
                                            <p:txEl>
                                              <p:pRg st="1" end="1"/>
                                            </p:txEl>
                                          </p:spTgt>
                                        </p:tgtEl>
                                        <p:attrNameLst>
                                          <p:attrName>style.visibility</p:attrName>
                                        </p:attrNameLst>
                                      </p:cBhvr>
                                      <p:to>
                                        <p:strVal val="visible"/>
                                      </p:to>
                                    </p:set>
                                    <p:anim calcmode="lin" valueType="num">
                                      <p:cBhvr additive="base">
                                        <p:cTn id="171"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1">
                                            <p:txEl>
                                              <p:pRg st="0" end="0"/>
                                            </p:txEl>
                                          </p:spTgt>
                                        </p:tgtEl>
                                        <p:attrNameLst>
                                          <p:attrName>style.visibility</p:attrName>
                                        </p:attrNameLst>
                                      </p:cBhvr>
                                      <p:to>
                                        <p:strVal val="visible"/>
                                      </p:to>
                                    </p:set>
                                    <p:anim calcmode="lin" valueType="num">
                                      <p:cBhvr additive="base">
                                        <p:cTn id="17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77832">
                                            <p:txEl>
                                              <p:pRg st="0" end="0"/>
                                            </p:txEl>
                                          </p:spTgt>
                                        </p:tgtEl>
                                        <p:attrNameLst>
                                          <p:attrName>style.visibility</p:attrName>
                                        </p:attrNameLst>
                                      </p:cBhvr>
                                      <p:to>
                                        <p:strVal val="visible"/>
                                      </p:to>
                                    </p:set>
                                    <p:anim calcmode="lin" valueType="num">
                                      <p:cBhvr additive="base">
                                        <p:cTn id="183" dur="500" fill="hold"/>
                                        <p:tgtEl>
                                          <p:spTgt spid="77832">
                                            <p:txEl>
                                              <p:pRg st="0" end="0"/>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77832">
                                            <p:txEl>
                                              <p:pRg st="0" end="0"/>
                                            </p:txEl>
                                          </p:spTgt>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77832">
                                            <p:txEl>
                                              <p:pRg st="1" end="1"/>
                                            </p:txEl>
                                          </p:spTgt>
                                        </p:tgtEl>
                                        <p:attrNameLst>
                                          <p:attrName>style.visibility</p:attrName>
                                        </p:attrNameLst>
                                      </p:cBhvr>
                                      <p:to>
                                        <p:strVal val="visible"/>
                                      </p:to>
                                    </p:set>
                                    <p:anim calcmode="lin" valueType="num">
                                      <p:cBhvr additive="base">
                                        <p:cTn id="187" dur="500" fill="hold"/>
                                        <p:tgtEl>
                                          <p:spTgt spid="77832">
                                            <p:txEl>
                                              <p:pRg st="1" end="1"/>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778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77832" grpId="0" build="allAtOnce"/>
      <p:bldP spid="13" grpId="0" build="p" animBg="1"/>
      <p:bldP spid="14" grpId="0" build="allAtOnce"/>
      <p:bldP spid="15" grpId="0" build="p" animBg="1"/>
      <p:bldP spid="16" grpId="0" build="allAtOnce"/>
      <p:bldP spid="17" grpId="0" build="p" animBg="1"/>
      <p:bldP spid="18" grpId="0" build="allAtOnce"/>
      <p:bldP spid="21" grpId="0" build="p" animBg="1"/>
      <p:bldP spid="22" grpId="0" build="allAtOnce"/>
      <p:bldP spid="23" grpId="0" build="allAtOnce"/>
      <p:bldP spid="24" grpId="0" build="p" animBg="1"/>
      <p:bldP spid="26" grpId="0" build="p" animBg="1"/>
      <p:bldP spid="27" grpId="0" build="p" animBg="1"/>
      <p:bldP spid="28" grpId="0" build="p" animBg="1"/>
      <p:bldP spid="29" grpId="0" build="allAtOnce"/>
      <p:bldP spid="30" grpId="0" build="allAtOnce"/>
      <p:bldP spid="31" grpId="0" build="allAtOnce"/>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مجموعة 7"/>
          <p:cNvGrpSpPr>
            <a:grpSpLocks/>
          </p:cNvGrpSpPr>
          <p:nvPr/>
        </p:nvGrpSpPr>
        <p:grpSpPr bwMode="auto">
          <a:xfrm>
            <a:off x="-55563" y="566738"/>
            <a:ext cx="1036638" cy="6003925"/>
            <a:chOff x="-55292" y="566455"/>
            <a:chExt cx="1036020" cy="6003513"/>
          </a:xfrm>
        </p:grpSpPr>
        <p:pic>
          <p:nvPicPr>
            <p:cNvPr id="9832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832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833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{192} إلى الآية {212}</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25"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147628" y="2098321"/>
            <a:ext cx="781050" cy="47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483332" y="2236480"/>
            <a:ext cx="2552700"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مربع نص 31"/>
          <p:cNvSpPr txBox="1"/>
          <p:nvPr/>
        </p:nvSpPr>
        <p:spPr>
          <a:xfrm>
            <a:off x="2483768" y="2749095"/>
            <a:ext cx="657189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5844"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297587" y="3244914"/>
            <a:ext cx="3657600"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3" name="مربع نص 32"/>
          <p:cNvSpPr txBox="1"/>
          <p:nvPr/>
        </p:nvSpPr>
        <p:spPr>
          <a:xfrm>
            <a:off x="2267744" y="3618284"/>
            <a:ext cx="673532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5845"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164369" y="4067288"/>
            <a:ext cx="3743325"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6"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097693" y="4954744"/>
            <a:ext cx="3876675"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مربع نص 33"/>
          <p:cNvSpPr txBox="1"/>
          <p:nvPr/>
        </p:nvSpPr>
        <p:spPr>
          <a:xfrm>
            <a:off x="2339752" y="4484771"/>
            <a:ext cx="671591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
        <p:nvSpPr>
          <p:cNvPr id="35" name="مربع نص 34"/>
          <p:cNvSpPr txBox="1"/>
          <p:nvPr/>
        </p:nvSpPr>
        <p:spPr>
          <a:xfrm>
            <a:off x="2555776" y="5405154"/>
            <a:ext cx="655272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418462808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5842"/>
                                        </p:tgtEl>
                                        <p:attrNameLst>
                                          <p:attrName>style.visibility</p:attrName>
                                        </p:attrNameLst>
                                      </p:cBhvr>
                                      <p:to>
                                        <p:strVal val="visible"/>
                                      </p:to>
                                    </p:set>
                                    <p:animEffect transition="in" filter="wipe(down)">
                                      <p:cBhvr>
                                        <p:cTn id="26" dur="500"/>
                                        <p:tgtEl>
                                          <p:spTgt spid="3584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5843"/>
                                        </p:tgtEl>
                                        <p:attrNameLst>
                                          <p:attrName>style.visibility</p:attrName>
                                        </p:attrNameLst>
                                      </p:cBhvr>
                                      <p:to>
                                        <p:strVal val="visible"/>
                                      </p:to>
                                    </p:set>
                                    <p:animEffect transition="in" filter="barn(inVertical)">
                                      <p:cBhvr>
                                        <p:cTn id="31" dur="500"/>
                                        <p:tgtEl>
                                          <p:spTgt spid="35843"/>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2000"/>
                                        <p:tgtEl>
                                          <p:spTgt spid="32"/>
                                        </p:tgtEl>
                                      </p:cBhvr>
                                    </p:animEffect>
                                    <p:anim calcmode="lin" valueType="num">
                                      <p:cBhvr>
                                        <p:cTn id="37" dur="2000" fill="hold"/>
                                        <p:tgtEl>
                                          <p:spTgt spid="32"/>
                                        </p:tgtEl>
                                        <p:attrNameLst>
                                          <p:attrName>ppt_w</p:attrName>
                                        </p:attrNameLst>
                                      </p:cBhvr>
                                      <p:tavLst>
                                        <p:tav tm="0" fmla="#ppt_w*sin(2.5*pi*$)">
                                          <p:val>
                                            <p:fltVal val="0"/>
                                          </p:val>
                                        </p:tav>
                                        <p:tav tm="100000">
                                          <p:val>
                                            <p:fltVal val="1"/>
                                          </p:val>
                                        </p:tav>
                                      </p:tavLst>
                                    </p:anim>
                                    <p:anim calcmode="lin" valueType="num">
                                      <p:cBhvr>
                                        <p:cTn id="38"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844"/>
                                        </p:tgtEl>
                                        <p:attrNameLst>
                                          <p:attrName>style.visibility</p:attrName>
                                        </p:attrNameLst>
                                      </p:cBhvr>
                                      <p:to>
                                        <p:strVal val="visible"/>
                                      </p:to>
                                    </p:set>
                                    <p:animEffect transition="in" filter="barn(inVertical)">
                                      <p:cBhvr>
                                        <p:cTn id="43" dur="500"/>
                                        <p:tgtEl>
                                          <p:spTgt spid="35844"/>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2000"/>
                                        <p:tgtEl>
                                          <p:spTgt spid="33"/>
                                        </p:tgtEl>
                                      </p:cBhvr>
                                    </p:animEffect>
                                    <p:anim calcmode="lin" valueType="num">
                                      <p:cBhvr>
                                        <p:cTn id="49" dur="2000" fill="hold"/>
                                        <p:tgtEl>
                                          <p:spTgt spid="33"/>
                                        </p:tgtEl>
                                        <p:attrNameLst>
                                          <p:attrName>ppt_w</p:attrName>
                                        </p:attrNameLst>
                                      </p:cBhvr>
                                      <p:tavLst>
                                        <p:tav tm="0" fmla="#ppt_w*sin(2.5*pi*$)">
                                          <p:val>
                                            <p:fltVal val="0"/>
                                          </p:val>
                                        </p:tav>
                                        <p:tav tm="100000">
                                          <p:val>
                                            <p:fltVal val="1"/>
                                          </p:val>
                                        </p:tav>
                                      </p:tavLst>
                                    </p:anim>
                                    <p:anim calcmode="lin" valueType="num">
                                      <p:cBhvr>
                                        <p:cTn id="50"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5845"/>
                                        </p:tgtEl>
                                        <p:attrNameLst>
                                          <p:attrName>style.visibility</p:attrName>
                                        </p:attrNameLst>
                                      </p:cBhvr>
                                      <p:to>
                                        <p:strVal val="visible"/>
                                      </p:to>
                                    </p:set>
                                    <p:animEffect transition="in" filter="wheel(1)">
                                      <p:cBhvr>
                                        <p:cTn id="55" dur="2000"/>
                                        <p:tgtEl>
                                          <p:spTgt spid="35845"/>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000"/>
                                        <p:tgtEl>
                                          <p:spTgt spid="34"/>
                                        </p:tgtEl>
                                      </p:cBhvr>
                                    </p:animEffect>
                                    <p:anim calcmode="lin" valueType="num">
                                      <p:cBhvr>
                                        <p:cTn id="61" dur="2000" fill="hold"/>
                                        <p:tgtEl>
                                          <p:spTgt spid="34"/>
                                        </p:tgtEl>
                                        <p:attrNameLst>
                                          <p:attrName>ppt_w</p:attrName>
                                        </p:attrNameLst>
                                      </p:cBhvr>
                                      <p:tavLst>
                                        <p:tav tm="0" fmla="#ppt_w*sin(2.5*pi*$)">
                                          <p:val>
                                            <p:fltVal val="0"/>
                                          </p:val>
                                        </p:tav>
                                        <p:tav tm="100000">
                                          <p:val>
                                            <p:fltVal val="1"/>
                                          </p:val>
                                        </p:tav>
                                      </p:tavLst>
                                    </p:anim>
                                    <p:anim calcmode="lin" valueType="num">
                                      <p:cBhvr>
                                        <p:cTn id="62"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5846"/>
                                        </p:tgtEl>
                                        <p:attrNameLst>
                                          <p:attrName>style.visibility</p:attrName>
                                        </p:attrNameLst>
                                      </p:cBhvr>
                                      <p:to>
                                        <p:strVal val="visible"/>
                                      </p:to>
                                    </p:set>
                                    <p:animEffect transition="in" filter="wipe(down)">
                                      <p:cBhvr>
                                        <p:cTn id="67" dur="500"/>
                                        <p:tgtEl>
                                          <p:spTgt spid="35846"/>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2000"/>
                                        <p:tgtEl>
                                          <p:spTgt spid="35"/>
                                        </p:tgtEl>
                                      </p:cBhvr>
                                    </p:animEffect>
                                    <p:anim calcmode="lin" valueType="num">
                                      <p:cBhvr>
                                        <p:cTn id="73" dur="2000" fill="hold"/>
                                        <p:tgtEl>
                                          <p:spTgt spid="35"/>
                                        </p:tgtEl>
                                        <p:attrNameLst>
                                          <p:attrName>ppt_w</p:attrName>
                                        </p:attrNameLst>
                                      </p:cBhvr>
                                      <p:tavLst>
                                        <p:tav tm="0" fmla="#ppt_w*sin(2.5*pi*$)">
                                          <p:val>
                                            <p:fltVal val="0"/>
                                          </p:val>
                                        </p:tav>
                                        <p:tav tm="100000">
                                          <p:val>
                                            <p:fltVal val="1"/>
                                          </p:val>
                                        </p:tav>
                                      </p:tavLst>
                                    </p:anim>
                                    <p:anim calcmode="lin" valueType="num">
                                      <p:cBhvr>
                                        <p:cTn id="74" dur="2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32" grpId="0" animBg="1"/>
      <p:bldP spid="33" grpId="0" animBg="1"/>
      <p:bldP spid="34" grpId="0" animBg="1"/>
      <p:bldP spid="3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مجموعة 7"/>
          <p:cNvGrpSpPr>
            <a:grpSpLocks/>
          </p:cNvGrpSpPr>
          <p:nvPr/>
        </p:nvGrpSpPr>
        <p:grpSpPr bwMode="auto">
          <a:xfrm>
            <a:off x="-55563" y="566738"/>
            <a:ext cx="1036638" cy="6003925"/>
            <a:chOff x="-55292" y="566455"/>
            <a:chExt cx="1036020" cy="6003513"/>
          </a:xfrm>
        </p:grpSpPr>
        <p:pic>
          <p:nvPicPr>
            <p:cNvPr id="9832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832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833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{192} إلى الآية {212}</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25"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355976" y="1515858"/>
            <a:ext cx="27813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867"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195736" y="2214563"/>
            <a:ext cx="6840114" cy="242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9341770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مجموعة 7"/>
          <p:cNvGrpSpPr>
            <a:grpSpLocks/>
          </p:cNvGrpSpPr>
          <p:nvPr/>
        </p:nvGrpSpPr>
        <p:grpSpPr bwMode="auto">
          <a:xfrm>
            <a:off x="-55563" y="566738"/>
            <a:ext cx="1036638" cy="6003925"/>
            <a:chOff x="-55292" y="566455"/>
            <a:chExt cx="1036020" cy="6003513"/>
          </a:xfrm>
        </p:grpSpPr>
        <p:pic>
          <p:nvPicPr>
            <p:cNvPr id="1229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229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229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534418" y="52611"/>
            <a:ext cx="7358062" cy="1000125"/>
          </a:xfrm>
          <a:prstGeom prst="ribb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النور من الآية {58} إلى {59 }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3629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164438" y="2194645"/>
            <a:ext cx="146303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131990" y="2687952"/>
            <a:ext cx="5495478"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مربع نص 11"/>
          <p:cNvSpPr txBox="1"/>
          <p:nvPr/>
        </p:nvSpPr>
        <p:spPr>
          <a:xfrm>
            <a:off x="3242209" y="3140863"/>
            <a:ext cx="525608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EG" sz="2000" dirty="0" smtClean="0"/>
              <a:t>(</a:t>
            </a:r>
            <a:r>
              <a:rPr lang="ar-EG" sz="2000" dirty="0"/>
              <a:t>أ) لأن الناس </a:t>
            </a:r>
            <a:r>
              <a:rPr lang="ar-EG" sz="2000" dirty="0" smtClean="0"/>
              <a:t>ف</a:t>
            </a:r>
            <a:r>
              <a:rPr lang="ar-SA" sz="2000" dirty="0" smtClean="0"/>
              <a:t>ي</a:t>
            </a:r>
            <a:r>
              <a:rPr lang="ar-EG" sz="2000" dirty="0" smtClean="0"/>
              <a:t> هذ</a:t>
            </a:r>
            <a:r>
              <a:rPr lang="ar-SA" sz="2000" dirty="0" smtClean="0"/>
              <a:t>ه</a:t>
            </a:r>
            <a:r>
              <a:rPr lang="ar-EG" sz="2000" dirty="0" smtClean="0"/>
              <a:t> </a:t>
            </a:r>
            <a:r>
              <a:rPr lang="ar-EG" sz="2000" dirty="0"/>
              <a:t>الأوقات يتخففون  من ثيابهم .</a:t>
            </a:r>
          </a:p>
        </p:txBody>
      </p:sp>
      <p:pic>
        <p:nvPicPr>
          <p:cNvPr id="3076"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131990" y="3766905"/>
            <a:ext cx="5358091"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3283410" y="4247911"/>
            <a:ext cx="525608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EG" sz="2000" dirty="0"/>
              <a:t> (ب) لأن الكبار يجب أن يستأذنوا </a:t>
            </a:r>
            <a:r>
              <a:rPr lang="ar-EG" sz="2000" dirty="0" smtClean="0"/>
              <a:t>ف</a:t>
            </a:r>
            <a:r>
              <a:rPr lang="ar-SA" sz="2000" dirty="0" smtClean="0"/>
              <a:t>ى</a:t>
            </a:r>
            <a:r>
              <a:rPr lang="ar-EG" sz="2000" dirty="0" smtClean="0"/>
              <a:t> </a:t>
            </a:r>
            <a:r>
              <a:rPr lang="ar-EG" sz="2000" dirty="0"/>
              <a:t>كل الأوقات .</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3242209" y="5169743"/>
            <a:ext cx="5373574" cy="157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364238" y="4786933"/>
            <a:ext cx="3312218" cy="360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شكل بيضاوي 2"/>
          <p:cNvSpPr/>
          <p:nvPr/>
        </p:nvSpPr>
        <p:spPr>
          <a:xfrm>
            <a:off x="3423093" y="5208850"/>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9" name="شكل بيضاوي 18"/>
          <p:cNvSpPr/>
          <p:nvPr/>
        </p:nvSpPr>
        <p:spPr>
          <a:xfrm>
            <a:off x="3677719" y="5641140"/>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0" name="شكل بيضاوي 19"/>
          <p:cNvSpPr/>
          <p:nvPr/>
        </p:nvSpPr>
        <p:spPr>
          <a:xfrm>
            <a:off x="4716166" y="6400633"/>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additive="base">
                                        <p:cTn id="26" dur="500" fill="hold"/>
                                        <p:tgtEl>
                                          <p:spTgt spid="3074"/>
                                        </p:tgtEl>
                                        <p:attrNameLst>
                                          <p:attrName>ppt_x</p:attrName>
                                        </p:attrNameLst>
                                      </p:cBhvr>
                                      <p:tavLst>
                                        <p:tav tm="0">
                                          <p:val>
                                            <p:strVal val="0-#ppt_w/2"/>
                                          </p:val>
                                        </p:tav>
                                        <p:tav tm="100000">
                                          <p:val>
                                            <p:strVal val="#ppt_x"/>
                                          </p:val>
                                        </p:tav>
                                      </p:tavLst>
                                    </p:anim>
                                    <p:anim calcmode="lin" valueType="num">
                                      <p:cBhvr additive="base">
                                        <p:cTn id="27"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barn(inVertical)">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076"/>
                                        </p:tgtEl>
                                        <p:attrNameLst>
                                          <p:attrName>style.visibility</p:attrName>
                                        </p:attrNameLst>
                                      </p:cBhvr>
                                      <p:to>
                                        <p:strVal val="visible"/>
                                      </p:to>
                                    </p:set>
                                    <p:anim calcmode="lin" valueType="num">
                                      <p:cBhvr additive="base">
                                        <p:cTn id="44" dur="500" fill="hold"/>
                                        <p:tgtEl>
                                          <p:spTgt spid="3076"/>
                                        </p:tgtEl>
                                        <p:attrNameLst>
                                          <p:attrName>ppt_x</p:attrName>
                                        </p:attrNameLst>
                                      </p:cBhvr>
                                      <p:tavLst>
                                        <p:tav tm="0">
                                          <p:val>
                                            <p:strVal val="0-#ppt_w/2"/>
                                          </p:val>
                                        </p:tav>
                                        <p:tav tm="100000">
                                          <p:val>
                                            <p:strVal val="#ppt_x"/>
                                          </p:val>
                                        </p:tav>
                                      </p:tavLst>
                                    </p:anim>
                                    <p:anim calcmode="lin" valueType="num">
                                      <p:cBhvr additive="base">
                                        <p:cTn id="45"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ppt_w</p:attrName>
                                        </p:attrNameLst>
                                      </p:cBhvr>
                                      <p:tavLst>
                                        <p:tav tm="0" fmla="#ppt_w*sin(2.5*pi*$)">
                                          <p:val>
                                            <p:fltVal val="0"/>
                                          </p:val>
                                        </p:tav>
                                        <p:tav tm="100000">
                                          <p:val>
                                            <p:fltVal val="1"/>
                                          </p:val>
                                        </p:tav>
                                      </p:tavLst>
                                    </p:anim>
                                    <p:anim calcmode="lin" valueType="num">
                                      <p:cBhvr>
                                        <p:cTn id="5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078"/>
                                        </p:tgtEl>
                                        <p:attrNameLst>
                                          <p:attrName>style.visibility</p:attrName>
                                        </p:attrNameLst>
                                      </p:cBhvr>
                                      <p:to>
                                        <p:strVal val="visible"/>
                                      </p:to>
                                    </p:set>
                                    <p:anim calcmode="lin" valueType="num">
                                      <p:cBhvr additive="base">
                                        <p:cTn id="57" dur="500" fill="hold"/>
                                        <p:tgtEl>
                                          <p:spTgt spid="3078"/>
                                        </p:tgtEl>
                                        <p:attrNameLst>
                                          <p:attrName>ppt_x</p:attrName>
                                        </p:attrNameLst>
                                      </p:cBhvr>
                                      <p:tavLst>
                                        <p:tav tm="0">
                                          <p:val>
                                            <p:strVal val="1+#ppt_w/2"/>
                                          </p:val>
                                        </p:tav>
                                        <p:tav tm="100000">
                                          <p:val>
                                            <p:strVal val="#ppt_x"/>
                                          </p:val>
                                        </p:tav>
                                      </p:tavLst>
                                    </p:anim>
                                    <p:anim calcmode="lin" valueType="num">
                                      <p:cBhvr additive="base">
                                        <p:cTn id="5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077"/>
                                        </p:tgtEl>
                                        <p:attrNameLst>
                                          <p:attrName>style.visibility</p:attrName>
                                        </p:attrNameLst>
                                      </p:cBhvr>
                                      <p:to>
                                        <p:strVal val="visible"/>
                                      </p:to>
                                    </p:set>
                                    <p:anim calcmode="lin" valueType="num">
                                      <p:cBhvr>
                                        <p:cTn id="63" dur="1000" fill="hold"/>
                                        <p:tgtEl>
                                          <p:spTgt spid="3077"/>
                                        </p:tgtEl>
                                        <p:attrNameLst>
                                          <p:attrName>ppt_w</p:attrName>
                                        </p:attrNameLst>
                                      </p:cBhvr>
                                      <p:tavLst>
                                        <p:tav tm="0">
                                          <p:val>
                                            <p:fltVal val="0"/>
                                          </p:val>
                                        </p:tav>
                                        <p:tav tm="100000">
                                          <p:val>
                                            <p:strVal val="#ppt_w"/>
                                          </p:val>
                                        </p:tav>
                                      </p:tavLst>
                                    </p:anim>
                                    <p:anim calcmode="lin" valueType="num">
                                      <p:cBhvr>
                                        <p:cTn id="64" dur="1000" fill="hold"/>
                                        <p:tgtEl>
                                          <p:spTgt spid="3077"/>
                                        </p:tgtEl>
                                        <p:attrNameLst>
                                          <p:attrName>ppt_h</p:attrName>
                                        </p:attrNameLst>
                                      </p:cBhvr>
                                      <p:tavLst>
                                        <p:tav tm="0">
                                          <p:val>
                                            <p:fltVal val="0"/>
                                          </p:val>
                                        </p:tav>
                                        <p:tav tm="100000">
                                          <p:val>
                                            <p:strVal val="#ppt_h"/>
                                          </p:val>
                                        </p:tav>
                                      </p:tavLst>
                                    </p:anim>
                                    <p:anim calcmode="lin" valueType="num">
                                      <p:cBhvr>
                                        <p:cTn id="65" dur="1000" fill="hold"/>
                                        <p:tgtEl>
                                          <p:spTgt spid="3077"/>
                                        </p:tgtEl>
                                        <p:attrNameLst>
                                          <p:attrName>style.rotation</p:attrName>
                                        </p:attrNameLst>
                                      </p:cBhvr>
                                      <p:tavLst>
                                        <p:tav tm="0">
                                          <p:val>
                                            <p:fltVal val="90"/>
                                          </p:val>
                                        </p:tav>
                                        <p:tav tm="100000">
                                          <p:val>
                                            <p:fltVal val="0"/>
                                          </p:val>
                                        </p:tav>
                                      </p:tavLst>
                                    </p:anim>
                                    <p:animEffect transition="in" filter="fade">
                                      <p:cBhvr>
                                        <p:cTn id="66" dur="1000"/>
                                        <p:tgtEl>
                                          <p:spTgt spid="307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inVertical)">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animBg="1"/>
      <p:bldP spid="14" grpId="0" animBg="1"/>
      <p:bldP spid="3" grpId="0" animBg="1"/>
      <p:bldP spid="19" grpId="0" animBg="1"/>
      <p:bldP spid="2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مجموعة 7"/>
          <p:cNvGrpSpPr>
            <a:grpSpLocks/>
          </p:cNvGrpSpPr>
          <p:nvPr/>
        </p:nvGrpSpPr>
        <p:grpSpPr bwMode="auto">
          <a:xfrm>
            <a:off x="-55563" y="566738"/>
            <a:ext cx="1036638" cy="6003925"/>
            <a:chOff x="-55292" y="566455"/>
            <a:chExt cx="1036020" cy="6003513"/>
          </a:xfrm>
        </p:grpSpPr>
        <p:pic>
          <p:nvPicPr>
            <p:cNvPr id="9935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936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936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Rectangle 7"/>
          <p:cNvSpPr/>
          <p:nvPr/>
        </p:nvSpPr>
        <p:spPr>
          <a:xfrm>
            <a:off x="1606996" y="908720"/>
            <a:ext cx="7429500" cy="1323975"/>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{فَلَا تَدْعُ مَعَ اللَّهِ إِلَهاً آخَرَ فَتَكُونَ مِنَ الْمُعَذَّبِينَ{213} وَأَنذِرْ عَشِيرَتَكَ الْأَقْرَبِينَ{214} وَاخْفِضْ جَنَاحَكَ لِمَنِ اتَّبَعَكَ مِنَ الْمُؤْمِنِينَ{215} فَإِنْ عَصَوْكَ فَقُلْ إِنِّي بَرِيءٌ مِّمَّا تَعْمَلُونَ{216} وَتَوَكَّلْ عَلَى الْعَزِيزِ الرَّحِيمِ{217} الَّذِي يَرَاكَ حِينَ تَقُومُ{218} وَتَقَلُّبَكَ فِي السَّاجِدِينَ{219} إِنَّهُ هُوَ السَّمِيعُ الْعَلِيمُ{220}</a:t>
            </a:r>
          </a:p>
        </p:txBody>
      </p:sp>
      <p:sp>
        <p:nvSpPr>
          <p:cNvPr id="9" name="Down Ribbon 8"/>
          <p:cNvSpPr/>
          <p:nvPr/>
        </p:nvSpPr>
        <p:spPr>
          <a:xfrm>
            <a:off x="1142976" y="0"/>
            <a:ext cx="7358062" cy="857232"/>
          </a:xfrm>
          <a:prstGeom prst="ribbon">
            <a:avLst/>
          </a:prstGeom>
          <a:ln/>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10" name="TextBox 9"/>
          <p:cNvSpPr txBox="1"/>
          <p:nvPr/>
        </p:nvSpPr>
        <p:spPr>
          <a:xfrm>
            <a:off x="1857356" y="2385948"/>
            <a:ext cx="5929354" cy="400110"/>
          </a:xfrm>
          <a:prstGeom prst="rect">
            <a:avLst/>
          </a:prstGeom>
          <a:effectLst>
            <a:glow rad="228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توجيهات عظيمة لرسول الله صلى الله عليه وسلم   </a:t>
            </a:r>
          </a:p>
        </p:txBody>
      </p:sp>
      <p:sp>
        <p:nvSpPr>
          <p:cNvPr id="11" name="Flowchart: Terminator 10"/>
          <p:cNvSpPr/>
          <p:nvPr/>
        </p:nvSpPr>
        <p:spPr>
          <a:xfrm>
            <a:off x="8100392" y="3363838"/>
            <a:ext cx="972171" cy="857250"/>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معانى الكلمات </a:t>
            </a:r>
          </a:p>
        </p:txBody>
      </p:sp>
      <p:graphicFrame>
        <p:nvGraphicFramePr>
          <p:cNvPr id="12" name="Table 11"/>
          <p:cNvGraphicFramePr>
            <a:graphicFrameLocks noGrp="1"/>
          </p:cNvGraphicFramePr>
          <p:nvPr>
            <p:extLst>
              <p:ext uri="{D42A27DB-BD31-4B8C-83A1-F6EECF244321}">
                <p14:modId xmlns:p14="http://schemas.microsoft.com/office/powerpoint/2010/main" xmlns="" val="1571769402"/>
              </p:ext>
            </p:extLst>
          </p:nvPr>
        </p:nvGraphicFramePr>
        <p:xfrm>
          <a:off x="2411760" y="2996952"/>
          <a:ext cx="5567034" cy="1499249"/>
        </p:xfrm>
        <a:graphic>
          <a:graphicData uri="http://schemas.openxmlformats.org/drawingml/2006/table">
            <a:tbl>
              <a:tblPr rtl="1" firstRow="1" bandRow="1">
                <a:tableStyleId>{5A111915-BE36-4E01-A7E5-04B1672EAD32}</a:tableStyleId>
              </a:tblPr>
              <a:tblGrid>
                <a:gridCol w="1642243"/>
                <a:gridCol w="3924791"/>
              </a:tblGrid>
              <a:tr h="344987">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610362">
                <a:tc>
                  <a:txBody>
                    <a:bodyPr/>
                    <a:lstStyle/>
                    <a:p>
                      <a:pPr lvl="1" algn="ctr" rtl="1"/>
                      <a:r>
                        <a:rPr lang="ar-EG" sz="2000" b="1" dirty="0" smtClean="0"/>
                        <a:t>واخفض جناحك  </a:t>
                      </a:r>
                      <a:endParaRPr lang="ar-EG" sz="2000" b="1" dirty="0"/>
                    </a:p>
                  </a:txBody>
                  <a:tcPr/>
                </a:tc>
                <a:tc>
                  <a:txBody>
                    <a:bodyPr/>
                    <a:lstStyle/>
                    <a:p>
                      <a:pPr lvl="1" algn="ctr" rtl="1"/>
                      <a:r>
                        <a:rPr lang="ar-EG" sz="2000" b="1" dirty="0" smtClean="0"/>
                        <a:t>ألن جانبك </a:t>
                      </a:r>
                      <a:endParaRPr lang="ar-EG" sz="2000" b="1" dirty="0"/>
                    </a:p>
                  </a:txBody>
                  <a:tcPr/>
                </a:tc>
              </a:tr>
              <a:tr h="401969">
                <a:tc>
                  <a:txBody>
                    <a:bodyPr/>
                    <a:lstStyle/>
                    <a:p>
                      <a:pPr algn="ctr" rtl="1"/>
                      <a:r>
                        <a:rPr lang="ar-EG" sz="2000" b="1" dirty="0" smtClean="0"/>
                        <a:t>حين تقوم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تصلى الليل وحدك </a:t>
                      </a:r>
                    </a:p>
                  </a:txBody>
                  <a:tcPr/>
                </a:tc>
              </a:tr>
            </a:tbl>
          </a:graphicData>
        </a:graphic>
      </p:graphicFrame>
      <p:sp>
        <p:nvSpPr>
          <p:cNvPr id="13" name="Flowchart: Alternate Process 12"/>
          <p:cNvSpPr/>
          <p:nvPr/>
        </p:nvSpPr>
        <p:spPr>
          <a:xfrm>
            <a:off x="5500688" y="4585692"/>
            <a:ext cx="3357562" cy="571500"/>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6" name="Rectangle 15"/>
          <p:cNvSpPr>
            <a:spLocks noChangeArrowheads="1"/>
          </p:cNvSpPr>
          <p:nvPr/>
        </p:nvSpPr>
        <p:spPr bwMode="auto">
          <a:xfrm>
            <a:off x="1214438" y="5214938"/>
            <a:ext cx="642937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{فَلَا تَدْعُ مَعَ اللَّهِ إِلَهاً آخَرَ فَتَكُونَ مِنَ الْمُعَذَّبِينَ{213}  </a:t>
            </a:r>
            <a:r>
              <a:rPr lang="ar-EG" sz="2000" b="1"/>
              <a:t>فلا تعبد مع الله معبوداً غيره ، فينزل بك من العذاب ما نزل بهؤلاء الذين عبدوا مع الله غيره .</a:t>
            </a:r>
          </a:p>
        </p:txBody>
      </p:sp>
      <p:sp>
        <p:nvSpPr>
          <p:cNvPr id="17" name="Flowchart: Process 16"/>
          <p:cNvSpPr/>
          <p:nvPr/>
        </p:nvSpPr>
        <p:spPr>
          <a:xfrm>
            <a:off x="7964926" y="5229200"/>
            <a:ext cx="1071570" cy="714380"/>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a:t>
            </a:r>
          </a:p>
          <a:p>
            <a:pPr algn="ctr">
              <a:defRPr/>
            </a:pPr>
            <a:r>
              <a:rPr lang="ar-EG" sz="2000" b="1" dirty="0"/>
              <a:t>{213}</a:t>
            </a:r>
          </a:p>
        </p:txBody>
      </p:sp>
      <p:sp>
        <p:nvSpPr>
          <p:cNvPr id="18" name="TextBox 17"/>
          <p:cNvSpPr txBox="1">
            <a:spLocks noChangeArrowheads="1"/>
          </p:cNvSpPr>
          <p:nvPr/>
        </p:nvSpPr>
        <p:spPr bwMode="auto">
          <a:xfrm>
            <a:off x="1143000" y="5929313"/>
            <a:ext cx="7143750" cy="769937"/>
          </a:xfrm>
          <a:prstGeom prst="rect">
            <a:avLst/>
          </a:prstGeom>
          <a:noFill/>
          <a:ln w="9525">
            <a:noFill/>
            <a:miter lim="800000"/>
            <a:headEnd/>
            <a:tailEnd/>
          </a:ln>
        </p:spPr>
        <p:txBody>
          <a:bodyPr>
            <a:spAutoFit/>
          </a:bodyPr>
          <a:lstStyle/>
          <a:p>
            <a:r>
              <a:rPr lang="ar-EG" sz="2400" b="1">
                <a:solidFill>
                  <a:schemeClr val="accent2"/>
                </a:solidFill>
              </a:rPr>
              <a:t>وهذا يدلنا على :</a:t>
            </a:r>
          </a:p>
          <a:p>
            <a:r>
              <a:rPr lang="ar-EG" sz="2000" b="1"/>
              <a:t> * أن الشرك أعظم الذنوب إن اللبه حذر منه العباد حتى الأنبياء.</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 calcmode="lin" valueType="num">
                                      <p:cBhvr additive="base">
                                        <p:cTn id="2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 calcmode="lin" valueType="num">
                                      <p:cBhvr additive="base">
                                        <p:cTn id="3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bg/>
                                          </p:spTgt>
                                        </p:tgtEl>
                                        <p:attrNameLst>
                                          <p:attrName>style.visibility</p:attrName>
                                        </p:attrNameLst>
                                      </p:cBhvr>
                                      <p:to>
                                        <p:strVal val="visible"/>
                                      </p:to>
                                    </p:set>
                                    <p:anim calcmode="lin" valueType="num">
                                      <p:cBhvr additive="base">
                                        <p:cTn id="5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 calcmode="lin" valueType="num">
                                      <p:cBhvr additive="base">
                                        <p:cTn id="5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 calcmode="lin" valueType="num">
                                      <p:cBhvr additive="base">
                                        <p:cTn id="6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xEl>
                                              <p:pRg st="1" end="1"/>
                                            </p:txEl>
                                          </p:spTgt>
                                        </p:tgtEl>
                                        <p:attrNameLst>
                                          <p:attrName>style.visibility</p:attrName>
                                        </p:attrNameLst>
                                      </p:cBhvr>
                                      <p:to>
                                        <p:strVal val="visible"/>
                                      </p:to>
                                    </p:set>
                                    <p:anim calcmode="lin" valueType="num">
                                      <p:cBhvr additive="base">
                                        <p:cTn id="7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down)">
                                      <p:cBhvr>
                                        <p:cTn id="81" dur="500"/>
                                        <p:tgtEl>
                                          <p:spTgt spid="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8">
                                            <p:txEl>
                                              <p:pRg st="0" end="0"/>
                                            </p:txEl>
                                          </p:spTgt>
                                        </p:tgtEl>
                                        <p:attrNameLst>
                                          <p:attrName>style.visibility</p:attrName>
                                        </p:attrNameLst>
                                      </p:cBhvr>
                                      <p:to>
                                        <p:strVal val="visible"/>
                                      </p:to>
                                    </p:set>
                                    <p:anim calcmode="lin" valueType="num">
                                      <p:cBhvr additive="base">
                                        <p:cTn id="8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8">
                                            <p:txEl>
                                              <p:pRg st="1" end="1"/>
                                            </p:txEl>
                                          </p:spTgt>
                                        </p:tgtEl>
                                        <p:attrNameLst>
                                          <p:attrName>style.visibility</p:attrName>
                                        </p:attrNameLst>
                                      </p:cBhvr>
                                      <p:to>
                                        <p:strVal val="visible"/>
                                      </p:to>
                                    </p:set>
                                    <p:anim calcmode="lin" valueType="num">
                                      <p:cBhvr additive="base">
                                        <p:cTn id="9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animBg="1"/>
      <p:bldP spid="10" grpId="0" build="allAtOnce" animBg="1"/>
      <p:bldP spid="11" grpId="0" build="p" animBg="1"/>
      <p:bldP spid="13" grpId="0" build="p" animBg="1"/>
      <p:bldP spid="16" grpId="0" build="allAtOnce"/>
      <p:bldP spid="17" grpId="0" build="p" animBg="1"/>
      <p:bldP spid="18"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مجموعة 7"/>
          <p:cNvGrpSpPr>
            <a:grpSpLocks/>
          </p:cNvGrpSpPr>
          <p:nvPr/>
        </p:nvGrpSpPr>
        <p:grpSpPr bwMode="auto">
          <a:xfrm>
            <a:off x="-55563" y="566738"/>
            <a:ext cx="1036638" cy="6003925"/>
            <a:chOff x="-55292" y="566455"/>
            <a:chExt cx="1036020" cy="6003513"/>
          </a:xfrm>
        </p:grpSpPr>
        <p:pic>
          <p:nvPicPr>
            <p:cNvPr id="10037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037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037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9"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0" name="Flowchart: Process 9"/>
          <p:cNvSpPr/>
          <p:nvPr/>
        </p:nvSpPr>
        <p:spPr>
          <a:xfrm>
            <a:off x="7715272" y="928670"/>
            <a:ext cx="1357322" cy="642942"/>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{214}</a:t>
            </a:r>
          </a:p>
        </p:txBody>
      </p:sp>
      <p:sp>
        <p:nvSpPr>
          <p:cNvPr id="11" name="Rectangle 10"/>
          <p:cNvSpPr/>
          <p:nvPr/>
        </p:nvSpPr>
        <p:spPr>
          <a:xfrm>
            <a:off x="1224681" y="1071563"/>
            <a:ext cx="6443663" cy="400050"/>
          </a:xfrm>
          <a:prstGeom prst="rect">
            <a:avLst/>
          </a:prstGeom>
        </p:spPr>
        <p:txBody>
          <a:bodyPr wrap="none">
            <a:spAutoFit/>
          </a:bodyPr>
          <a:lstStyle/>
          <a:p>
            <a:pPr>
              <a:defRPr/>
            </a:pPr>
            <a:r>
              <a:rPr lang="ar-EG" sz="2000" b="1" dirty="0">
                <a:solidFill>
                  <a:srgbClr val="339933"/>
                </a:solidFill>
                <a:cs typeface="Andalus" pitchFamily="2" charset="-78"/>
              </a:rPr>
              <a:t> {وَأَنذِرْ عَشِيرَتَكَ الْأَقْرَبِينَ{214} </a:t>
            </a:r>
            <a:r>
              <a:rPr lang="ar-EG" sz="2000" b="1" dirty="0">
                <a:cs typeface="+mn-cs"/>
              </a:rPr>
              <a:t>وحذر من عذابنا الأقرب فالأقرب من قومك </a:t>
            </a:r>
          </a:p>
        </p:txBody>
      </p:sp>
      <p:sp>
        <p:nvSpPr>
          <p:cNvPr id="12" name="Flowchart: Process 11"/>
          <p:cNvSpPr/>
          <p:nvPr/>
        </p:nvSpPr>
        <p:spPr>
          <a:xfrm>
            <a:off x="7715272" y="1785926"/>
            <a:ext cx="1357322" cy="642942"/>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{215}</a:t>
            </a:r>
          </a:p>
        </p:txBody>
      </p:sp>
      <p:sp>
        <p:nvSpPr>
          <p:cNvPr id="13" name="Rectangle 12"/>
          <p:cNvSpPr>
            <a:spLocks noChangeArrowheads="1"/>
          </p:cNvSpPr>
          <p:nvPr/>
        </p:nvSpPr>
        <p:spPr bwMode="auto">
          <a:xfrm>
            <a:off x="1238969" y="1714500"/>
            <a:ext cx="6221412" cy="70802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{وَاخْفِضْ جَنَاحَكَ لِمَنِ اتَّبَعَكَ مِنَ الْمُؤْمِنِينَ{215} </a:t>
            </a:r>
            <a:r>
              <a:rPr lang="ar-EG" sz="2000" b="1" dirty="0"/>
              <a:t>وألن جناحك وكلامك تواضعاً ورحمة لمن ظهر لك منه </a:t>
            </a:r>
            <a:r>
              <a:rPr lang="ar-EG" sz="2000" b="1" dirty="0" err="1"/>
              <a:t>أجابة</a:t>
            </a:r>
            <a:r>
              <a:rPr lang="ar-EG" sz="2000" b="1" dirty="0"/>
              <a:t> .</a:t>
            </a:r>
          </a:p>
        </p:txBody>
      </p:sp>
      <p:sp>
        <p:nvSpPr>
          <p:cNvPr id="14" name="TextBox 13"/>
          <p:cNvSpPr txBox="1">
            <a:spLocks noChangeArrowheads="1"/>
          </p:cNvSpPr>
          <p:nvPr/>
        </p:nvSpPr>
        <p:spPr bwMode="auto">
          <a:xfrm>
            <a:off x="964058" y="2500313"/>
            <a:ext cx="8072438" cy="1384300"/>
          </a:xfrm>
          <a:prstGeom prst="rect">
            <a:avLst/>
          </a:prstGeom>
          <a:noFill/>
          <a:ln w="9525">
            <a:noFill/>
            <a:miter lim="800000"/>
            <a:headEnd/>
            <a:tailEnd/>
          </a:ln>
        </p:spPr>
        <p:txBody>
          <a:bodyPr>
            <a:spAutoFit/>
          </a:bodyPr>
          <a:lstStyle/>
          <a:p>
            <a:r>
              <a:rPr lang="ar-EG" sz="2400" b="1" dirty="0">
                <a:solidFill>
                  <a:schemeClr val="accent2"/>
                </a:solidFill>
              </a:rPr>
              <a:t>والآيتان تدلان على :</a:t>
            </a:r>
          </a:p>
          <a:p>
            <a:pPr>
              <a:buFont typeface="Arial" pitchFamily="34" charset="0"/>
              <a:buChar char="•"/>
            </a:pPr>
            <a:r>
              <a:rPr lang="ar-EG" sz="2000" b="1" dirty="0"/>
              <a:t>البدء </a:t>
            </a:r>
            <a:r>
              <a:rPr lang="ar-EG" sz="2000" b="1" dirty="0" err="1"/>
              <a:t>فى</a:t>
            </a:r>
            <a:r>
              <a:rPr lang="ar-EG" sz="2000" b="1" dirty="0"/>
              <a:t> الدعوة بالأقارب لأن حقهم أعظم وصلتهم أوجب ،ولأنهم إذا آمنوا دافعوا عن الرسول بقوة .</a:t>
            </a:r>
          </a:p>
          <a:p>
            <a:pPr>
              <a:buFont typeface="Arial" pitchFamily="34" charset="0"/>
              <a:buChar char="•"/>
            </a:pPr>
            <a:r>
              <a:rPr lang="ar-EG" sz="2000" b="1" dirty="0"/>
              <a:t> وجوب لين الجانب والتواضع لأهل الإيمان وتحريم </a:t>
            </a:r>
            <a:r>
              <a:rPr lang="ar-EG" sz="2000" b="1" dirty="0" err="1"/>
              <a:t>التعالى</a:t>
            </a:r>
            <a:r>
              <a:rPr lang="ar-EG" sz="2000" b="1" dirty="0"/>
              <a:t> عليهم .</a:t>
            </a:r>
          </a:p>
        </p:txBody>
      </p:sp>
      <p:sp>
        <p:nvSpPr>
          <p:cNvPr id="15" name="Flowchart: Process 14"/>
          <p:cNvSpPr/>
          <p:nvPr/>
        </p:nvSpPr>
        <p:spPr>
          <a:xfrm>
            <a:off x="7715272" y="4000504"/>
            <a:ext cx="1357322" cy="642942"/>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{216}</a:t>
            </a:r>
          </a:p>
        </p:txBody>
      </p:sp>
      <p:sp>
        <p:nvSpPr>
          <p:cNvPr id="17" name="Rectangle 16"/>
          <p:cNvSpPr>
            <a:spLocks noChangeArrowheads="1"/>
          </p:cNvSpPr>
          <p:nvPr/>
        </p:nvSpPr>
        <p:spPr bwMode="auto">
          <a:xfrm>
            <a:off x="1285875" y="4000500"/>
            <a:ext cx="628650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{فَإِنْ عَصَوْكَ فَقُلْ إِنِّي بَرِيءٌ مِّمَّا تَعْمَلُونَ{216}  </a:t>
            </a:r>
            <a:r>
              <a:rPr lang="ar-EG" sz="2000" b="1"/>
              <a:t>فأن خالفوا أمرك ولم يتبعوك ، فتبرأ من أعمالهم ، وما لهم من الشرك والضلال . </a:t>
            </a:r>
          </a:p>
        </p:txBody>
      </p:sp>
      <p:sp>
        <p:nvSpPr>
          <p:cNvPr id="18" name="Flowchart: Process 17"/>
          <p:cNvSpPr/>
          <p:nvPr/>
        </p:nvSpPr>
        <p:spPr>
          <a:xfrm>
            <a:off x="7715272" y="5572140"/>
            <a:ext cx="1357322" cy="642942"/>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{217}</a:t>
            </a:r>
          </a:p>
        </p:txBody>
      </p:sp>
      <p:sp>
        <p:nvSpPr>
          <p:cNvPr id="19" name="TextBox 18"/>
          <p:cNvSpPr txBox="1">
            <a:spLocks noChangeArrowheads="1"/>
          </p:cNvSpPr>
          <p:nvPr/>
        </p:nvSpPr>
        <p:spPr bwMode="auto">
          <a:xfrm>
            <a:off x="893192" y="4730750"/>
            <a:ext cx="8215312" cy="769938"/>
          </a:xfrm>
          <a:prstGeom prst="rect">
            <a:avLst/>
          </a:prstGeom>
          <a:noFill/>
          <a:ln w="9525">
            <a:noFill/>
            <a:miter lim="800000"/>
            <a:headEnd/>
            <a:tailEnd/>
          </a:ln>
        </p:spPr>
        <p:txBody>
          <a:bodyPr>
            <a:spAutoFit/>
          </a:bodyPr>
          <a:lstStyle/>
          <a:p>
            <a:r>
              <a:rPr lang="ar-EG" sz="2400" b="1" dirty="0">
                <a:solidFill>
                  <a:schemeClr val="accent2"/>
                </a:solidFill>
              </a:rPr>
              <a:t>وهذا يدل على : </a:t>
            </a:r>
          </a:p>
          <a:p>
            <a:r>
              <a:rPr lang="ar-EG" sz="2000" b="1" dirty="0"/>
              <a:t>* أن الله لا يكلف الداعية ألا البلاغ وإقامة الحجة ،فإن رفض الناس فليبرأ إلى الله من أعمالهم .</a:t>
            </a:r>
          </a:p>
        </p:txBody>
      </p:sp>
      <p:sp>
        <p:nvSpPr>
          <p:cNvPr id="100376" name="Rectangle 19"/>
          <p:cNvSpPr>
            <a:spLocks noChangeArrowheads="1"/>
          </p:cNvSpPr>
          <p:nvPr/>
        </p:nvSpPr>
        <p:spPr bwMode="auto">
          <a:xfrm>
            <a:off x="1357313" y="5500688"/>
            <a:ext cx="6072187"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{وَتَوَكَّلْ عَلَى الْعَزِيزِ الرَّحِيمِ{217</a:t>
            </a:r>
            <a:r>
              <a:rPr lang="ar-EG" sz="2000" b="1"/>
              <a:t>} فوض أمرك إلى العزيز الذى لا يغالب ولا يقهر الرحيم الذى لا يخذل أولياءه .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 calcmode="lin" valueType="num">
                                      <p:cBhvr additive="base">
                                        <p:cTn id="1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 calcmode="lin" valueType="num">
                                      <p:cBhvr additive="base">
                                        <p:cTn id="5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 calcmode="lin" valueType="num">
                                      <p:cBhvr additive="base">
                                        <p:cTn id="5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xEl>
                                              <p:pRg st="2" end="2"/>
                                            </p:txEl>
                                          </p:spTgt>
                                        </p:tgtEl>
                                        <p:attrNameLst>
                                          <p:attrName>style.visibility</p:attrName>
                                        </p:attrNameLst>
                                      </p:cBhvr>
                                      <p:to>
                                        <p:strVal val="visible"/>
                                      </p:to>
                                    </p:set>
                                    <p:anim calcmode="lin" valueType="num">
                                      <p:cBhvr additive="base">
                                        <p:cTn id="6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bg/>
                                          </p:spTgt>
                                        </p:tgtEl>
                                        <p:attrNameLst>
                                          <p:attrName>style.visibility</p:attrName>
                                        </p:attrNameLst>
                                      </p:cBhvr>
                                      <p:to>
                                        <p:strVal val="visible"/>
                                      </p:to>
                                    </p:set>
                                    <p:anim calcmode="lin" valueType="num">
                                      <p:cBhvr additive="base">
                                        <p:cTn id="70"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xEl>
                                              <p:pRg st="0" end="0"/>
                                            </p:txEl>
                                          </p:spTgt>
                                        </p:tgtEl>
                                        <p:attrNameLst>
                                          <p:attrName>style.visibility</p:attrName>
                                        </p:attrNameLst>
                                      </p:cBhvr>
                                      <p:to>
                                        <p:strVal val="visible"/>
                                      </p:to>
                                    </p:set>
                                    <p:anim calcmode="lin" valueType="num">
                                      <p:cBhvr additive="base">
                                        <p:cTn id="7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down)">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 calcmode="lin" valueType="num">
                                      <p:cBhvr additive="base">
                                        <p:cTn id="8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xEl>
                                              <p:pRg st="1" end="1"/>
                                            </p:txEl>
                                          </p:spTgt>
                                        </p:tgtEl>
                                        <p:attrNameLst>
                                          <p:attrName>style.visibility</p:attrName>
                                        </p:attrNameLst>
                                      </p:cBhvr>
                                      <p:to>
                                        <p:strVal val="visible"/>
                                      </p:to>
                                    </p:set>
                                    <p:anim calcmode="lin" valueType="num">
                                      <p:cBhvr additive="base">
                                        <p:cTn id="9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8">
                                            <p:bg/>
                                          </p:spTgt>
                                        </p:tgtEl>
                                        <p:attrNameLst>
                                          <p:attrName>style.visibility</p:attrName>
                                        </p:attrNameLst>
                                      </p:cBhvr>
                                      <p:to>
                                        <p:strVal val="visible"/>
                                      </p:to>
                                    </p:set>
                                    <p:anim calcmode="lin" valueType="num">
                                      <p:cBhvr additive="base">
                                        <p:cTn id="9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xEl>
                                              <p:pRg st="0" end="0"/>
                                            </p:txEl>
                                          </p:spTgt>
                                        </p:tgtEl>
                                        <p:attrNameLst>
                                          <p:attrName>style.visibility</p:attrName>
                                        </p:attrNameLst>
                                      </p:cBhvr>
                                      <p:to>
                                        <p:strVal val="visible"/>
                                      </p:to>
                                    </p:set>
                                    <p:anim calcmode="lin" valueType="num">
                                      <p:cBhvr additive="base">
                                        <p:cTn id="10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build="p" animBg="1"/>
      <p:bldP spid="11" grpId="0" build="p"/>
      <p:bldP spid="12" grpId="0" build="p" animBg="1"/>
      <p:bldP spid="13" grpId="0" build="allAtOnce"/>
      <p:bldP spid="14" grpId="0" build="p"/>
      <p:bldP spid="15" grpId="0" build="p" animBg="1"/>
      <p:bldP spid="17" grpId="0" build="p"/>
      <p:bldP spid="18" grpId="0" build="p" animBg="1"/>
      <p:bldP spid="1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مجموعة 7"/>
          <p:cNvGrpSpPr>
            <a:grpSpLocks/>
          </p:cNvGrpSpPr>
          <p:nvPr/>
        </p:nvGrpSpPr>
        <p:grpSpPr bwMode="auto">
          <a:xfrm>
            <a:off x="-55563" y="566738"/>
            <a:ext cx="1036638" cy="6003925"/>
            <a:chOff x="-55292" y="566455"/>
            <a:chExt cx="1036020" cy="6003513"/>
          </a:xfrm>
        </p:grpSpPr>
        <p:pic>
          <p:nvPicPr>
            <p:cNvPr id="10139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139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139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12" name="TextBox 11"/>
          <p:cNvSpPr txBox="1">
            <a:spLocks noChangeArrowheads="1"/>
          </p:cNvSpPr>
          <p:nvPr/>
        </p:nvSpPr>
        <p:spPr bwMode="auto">
          <a:xfrm>
            <a:off x="2321942" y="3714750"/>
            <a:ext cx="6786562" cy="1323975"/>
          </a:xfrm>
          <a:prstGeom prst="rect">
            <a:avLst/>
          </a:prstGeom>
          <a:noFill/>
          <a:ln w="9525">
            <a:noFill/>
            <a:miter lim="800000"/>
            <a:headEnd/>
            <a:tailEnd/>
          </a:ln>
        </p:spPr>
        <p:txBody>
          <a:bodyPr>
            <a:spAutoFit/>
          </a:bodyPr>
          <a:lstStyle/>
          <a:p>
            <a:r>
              <a:rPr lang="ar-EG" sz="2000" b="1" dirty="0">
                <a:solidFill>
                  <a:schemeClr val="accent2"/>
                </a:solidFill>
              </a:rPr>
              <a:t>وهذه الآيات ترشد إلى : </a:t>
            </a:r>
          </a:p>
          <a:p>
            <a:pPr>
              <a:buFont typeface="Arial" pitchFamily="34" charset="0"/>
              <a:buChar char="•"/>
            </a:pPr>
            <a:r>
              <a:rPr lang="ar-EG" sz="2000" b="1" dirty="0"/>
              <a:t>أن على المؤمن أن يفوض أمره إلى الله </a:t>
            </a:r>
            <a:r>
              <a:rPr lang="ar-EG" sz="2000" b="1" dirty="0" err="1"/>
              <a:t>ولايخاف</a:t>
            </a:r>
            <a:r>
              <a:rPr lang="ar-EG" sz="2000" b="1" dirty="0"/>
              <a:t> من أحد سواه </a:t>
            </a:r>
          </a:p>
          <a:p>
            <a:pPr>
              <a:buFont typeface="Arial" pitchFamily="34" charset="0"/>
              <a:buChar char="•"/>
            </a:pPr>
            <a:r>
              <a:rPr lang="ar-EG" sz="2000" b="1" dirty="0"/>
              <a:t> أن يحرص المؤمن على قيام الليل ليزداد قرباً من الله .</a:t>
            </a:r>
          </a:p>
          <a:p>
            <a:pPr>
              <a:buFont typeface="Arial" pitchFamily="34" charset="0"/>
              <a:buChar char="•"/>
            </a:pPr>
            <a:r>
              <a:rPr lang="ar-EG" sz="2000" b="1" dirty="0"/>
              <a:t> أن يستشعر المسلم مراقبة الله له </a:t>
            </a:r>
            <a:r>
              <a:rPr lang="ar-EG" sz="2000" b="1" dirty="0" err="1"/>
              <a:t>فى</a:t>
            </a:r>
            <a:r>
              <a:rPr lang="ar-EG" sz="2000" b="1" dirty="0"/>
              <a:t> كل حال .</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4" name="Flowchart: Process 13"/>
          <p:cNvSpPr/>
          <p:nvPr/>
        </p:nvSpPr>
        <p:spPr>
          <a:xfrm>
            <a:off x="7643834" y="928670"/>
            <a:ext cx="1357322" cy="642942"/>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{218}</a:t>
            </a:r>
          </a:p>
        </p:txBody>
      </p:sp>
      <p:sp>
        <p:nvSpPr>
          <p:cNvPr id="15" name="Rectangle 14"/>
          <p:cNvSpPr>
            <a:spLocks noChangeArrowheads="1"/>
          </p:cNvSpPr>
          <p:nvPr/>
        </p:nvSpPr>
        <p:spPr bwMode="auto">
          <a:xfrm>
            <a:off x="2526878" y="1071563"/>
            <a:ext cx="4997450"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الَّذِي يَرَاكَ حِينَ تَقُومُ{218} </a:t>
            </a:r>
            <a:r>
              <a:rPr lang="ar-EG" sz="2000" b="1"/>
              <a:t>للصلاة وحدك فى جوف الليل .</a:t>
            </a:r>
          </a:p>
        </p:txBody>
      </p:sp>
      <p:sp>
        <p:nvSpPr>
          <p:cNvPr id="16" name="Flowchart: Process 15"/>
          <p:cNvSpPr/>
          <p:nvPr/>
        </p:nvSpPr>
        <p:spPr>
          <a:xfrm>
            <a:off x="7858148" y="1714488"/>
            <a:ext cx="1000132" cy="785818"/>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a:t>
            </a:r>
          </a:p>
          <a:p>
            <a:pPr algn="ctr">
              <a:defRPr/>
            </a:pPr>
            <a:r>
              <a:rPr lang="ar-EG" sz="2000" b="1" dirty="0"/>
              <a:t>{219}</a:t>
            </a:r>
          </a:p>
        </p:txBody>
      </p:sp>
      <p:sp>
        <p:nvSpPr>
          <p:cNvPr id="17" name="Rectangle 16"/>
          <p:cNvSpPr>
            <a:spLocks noChangeArrowheads="1"/>
          </p:cNvSpPr>
          <p:nvPr/>
        </p:nvSpPr>
        <p:spPr bwMode="auto">
          <a:xfrm>
            <a:off x="1547664" y="1720850"/>
            <a:ext cx="6215062" cy="70802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{وَتَقَلُّبَكَ فِي السَّاجِدِينَ{219</a:t>
            </a:r>
            <a:r>
              <a:rPr lang="ar-EG" sz="2000" b="1" dirty="0"/>
              <a:t>}  ويرى تقلبك مع الساجدين </a:t>
            </a:r>
            <a:r>
              <a:rPr lang="ar-EG" sz="2000" b="1" dirty="0" err="1"/>
              <a:t>فى</a:t>
            </a:r>
            <a:r>
              <a:rPr lang="ar-EG" sz="2000" b="1" dirty="0"/>
              <a:t> صلاتهم معك قائماً وراكعاً وساجداً وجالساً </a:t>
            </a:r>
          </a:p>
        </p:txBody>
      </p:sp>
      <p:sp>
        <p:nvSpPr>
          <p:cNvPr id="18" name="Rectangle 17"/>
          <p:cNvSpPr>
            <a:spLocks noChangeArrowheads="1"/>
          </p:cNvSpPr>
          <p:nvPr/>
        </p:nvSpPr>
        <p:spPr bwMode="auto">
          <a:xfrm>
            <a:off x="977478" y="2752725"/>
            <a:ext cx="6546850" cy="461963"/>
          </a:xfrm>
          <a:prstGeom prst="rect">
            <a:avLst/>
          </a:prstGeom>
          <a:noFill/>
          <a:ln w="9525">
            <a:noFill/>
            <a:miter lim="800000"/>
            <a:headEnd/>
            <a:tailEnd/>
          </a:ln>
        </p:spPr>
        <p:txBody>
          <a:bodyPr wrap="none">
            <a:spAutoFit/>
          </a:bodyPr>
          <a:lstStyle/>
          <a:p>
            <a:r>
              <a:rPr lang="ar-EG" sz="2400" b="1" dirty="0">
                <a:solidFill>
                  <a:srgbClr val="339933"/>
                </a:solidFill>
                <a:cs typeface="Andalus" pitchFamily="2" charset="-78"/>
              </a:rPr>
              <a:t>{إِنَّهُ هُوَ السَّمِيعُ</a:t>
            </a:r>
            <a:r>
              <a:rPr lang="ar-EG" sz="2000" b="1" dirty="0"/>
              <a:t> </a:t>
            </a:r>
            <a:r>
              <a:rPr lang="ar-EG" sz="2400" b="1" dirty="0">
                <a:solidFill>
                  <a:srgbClr val="339933"/>
                </a:solidFill>
                <a:cs typeface="Andalus" pitchFamily="2" charset="-78"/>
              </a:rPr>
              <a:t>الْعَلِيمُ{220</a:t>
            </a:r>
            <a:r>
              <a:rPr lang="ar-EG" sz="2000" b="1" dirty="0"/>
              <a:t>} السميع لتلاوتك وذكرك والعليم بنيتك وعملك </a:t>
            </a:r>
          </a:p>
        </p:txBody>
      </p:sp>
      <p:sp>
        <p:nvSpPr>
          <p:cNvPr id="19" name="Flowchart: Process 18"/>
          <p:cNvSpPr/>
          <p:nvPr/>
        </p:nvSpPr>
        <p:spPr>
          <a:xfrm>
            <a:off x="7643834" y="2643182"/>
            <a:ext cx="1357322" cy="642942"/>
          </a:xfrm>
          <a:prstGeom prst="flowChartProcess">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الآية {220}</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bg/>
                                          </p:spTgt>
                                        </p:tgtEl>
                                        <p:attrNameLst>
                                          <p:attrName>style.visibility</p:attrName>
                                        </p:attrNameLst>
                                      </p:cBhvr>
                                      <p:to>
                                        <p:strVal val="visible"/>
                                      </p:to>
                                    </p:set>
                                    <p:anim calcmode="lin" valueType="num">
                                      <p:cBhvr additive="base">
                                        <p:cTn id="35"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 calcmode="lin" valueType="num">
                                      <p:cBhvr additive="base">
                                        <p:cTn id="4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 calcmode="lin" valueType="num">
                                      <p:cBhvr additive="base">
                                        <p:cTn id="4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bg/>
                                          </p:spTgt>
                                        </p:tgtEl>
                                        <p:attrNameLst>
                                          <p:attrName>style.visibility</p:attrName>
                                        </p:attrNameLst>
                                      </p:cBhvr>
                                      <p:to>
                                        <p:strVal val="visible"/>
                                      </p:to>
                                    </p:set>
                                    <p:anim calcmode="lin" valueType="num">
                                      <p:cBhvr additive="base">
                                        <p:cTn id="59"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additive="base">
                                        <p:cTn id="6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 calcmode="lin" valueType="num">
                                      <p:cBhvr additive="base">
                                        <p:cTn id="7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 calcmode="lin" valueType="num">
                                      <p:cBhvr additive="base">
                                        <p:cTn id="7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xEl>
                                              <p:pRg st="1" end="1"/>
                                            </p:txEl>
                                          </p:spTgt>
                                        </p:tgtEl>
                                        <p:attrNameLst>
                                          <p:attrName>style.visibility</p:attrName>
                                        </p:attrNameLst>
                                      </p:cBhvr>
                                      <p:to>
                                        <p:strVal val="visible"/>
                                      </p:to>
                                    </p:set>
                                    <p:anim calcmode="lin" valueType="num">
                                      <p:cBhvr additive="base">
                                        <p:cTn id="8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2">
                                            <p:txEl>
                                              <p:pRg st="2" end="2"/>
                                            </p:txEl>
                                          </p:spTgt>
                                        </p:tgtEl>
                                        <p:attrNameLst>
                                          <p:attrName>style.visibility</p:attrName>
                                        </p:attrNameLst>
                                      </p:cBhvr>
                                      <p:to>
                                        <p:strVal val="visible"/>
                                      </p:to>
                                    </p:set>
                                    <p:anim calcmode="lin" valueType="num">
                                      <p:cBhvr additive="base">
                                        <p:cTn id="8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xEl>
                                              <p:pRg st="3" end="3"/>
                                            </p:txEl>
                                          </p:spTgt>
                                        </p:tgtEl>
                                        <p:attrNameLst>
                                          <p:attrName>style.visibility</p:attrName>
                                        </p:attrNameLst>
                                      </p:cBhvr>
                                      <p:to>
                                        <p:strVal val="visible"/>
                                      </p:to>
                                    </p:set>
                                    <p:anim calcmode="lin" valueType="num">
                                      <p:cBhvr additive="base">
                                        <p:cTn id="9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build="p"/>
      <p:bldP spid="14" grpId="0" build="p" animBg="1"/>
      <p:bldP spid="15" grpId="0" build="allAtOnce"/>
      <p:bldP spid="16" grpId="0" build="p" animBg="1"/>
      <p:bldP spid="17" grpId="0" build="p"/>
      <p:bldP spid="18" grpId="0" build="p"/>
      <p:bldP spid="19"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مجموعة 7"/>
          <p:cNvGrpSpPr>
            <a:grpSpLocks/>
          </p:cNvGrpSpPr>
          <p:nvPr/>
        </p:nvGrpSpPr>
        <p:grpSpPr bwMode="auto">
          <a:xfrm>
            <a:off x="-55563" y="566738"/>
            <a:ext cx="1036638" cy="6003925"/>
            <a:chOff x="-55292" y="566455"/>
            <a:chExt cx="1036020" cy="6003513"/>
          </a:xfrm>
        </p:grpSpPr>
        <p:pic>
          <p:nvPicPr>
            <p:cNvPr id="10139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139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139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2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752647"/>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71981" y="2105633"/>
            <a:ext cx="587692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مربع نص 20"/>
          <p:cNvSpPr txBox="1"/>
          <p:nvPr/>
        </p:nvSpPr>
        <p:spPr>
          <a:xfrm>
            <a:off x="2271980" y="2678965"/>
            <a:ext cx="676451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789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988371" y="3223313"/>
            <a:ext cx="4048125"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مربع نص 21"/>
          <p:cNvSpPr txBox="1"/>
          <p:nvPr/>
        </p:nvSpPr>
        <p:spPr>
          <a:xfrm>
            <a:off x="2271980" y="3619666"/>
            <a:ext cx="676451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789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604540" y="4153067"/>
            <a:ext cx="4371975" cy="43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مربع نص 22"/>
          <p:cNvSpPr txBox="1"/>
          <p:nvPr/>
        </p:nvSpPr>
        <p:spPr>
          <a:xfrm>
            <a:off x="2483767" y="4613066"/>
            <a:ext cx="654703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404022303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7890"/>
                                        </p:tgtEl>
                                        <p:attrNameLst>
                                          <p:attrName>style.visibility</p:attrName>
                                        </p:attrNameLst>
                                      </p:cBhvr>
                                      <p:to>
                                        <p:strVal val="visible"/>
                                      </p:to>
                                    </p:set>
                                    <p:animEffect transition="in" filter="barn(inVertical)">
                                      <p:cBhvr>
                                        <p:cTn id="24" dur="500"/>
                                        <p:tgtEl>
                                          <p:spTgt spid="37890"/>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ppt_w</p:attrName>
                                        </p:attrNameLst>
                                      </p:cBhvr>
                                      <p:tavLst>
                                        <p:tav tm="0" fmla="#ppt_w*sin(2.5*pi*$)">
                                          <p:val>
                                            <p:fltVal val="0"/>
                                          </p:val>
                                        </p:tav>
                                        <p:tav tm="100000">
                                          <p:val>
                                            <p:fltVal val="1"/>
                                          </p:val>
                                        </p:tav>
                                      </p:tavLst>
                                    </p:anim>
                                    <p:anim calcmode="lin" valueType="num">
                                      <p:cBhvr>
                                        <p:cTn id="3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7891"/>
                                        </p:tgtEl>
                                        <p:attrNameLst>
                                          <p:attrName>style.visibility</p:attrName>
                                        </p:attrNameLst>
                                      </p:cBhvr>
                                      <p:to>
                                        <p:strVal val="visible"/>
                                      </p:to>
                                    </p:set>
                                    <p:animEffect transition="in" filter="barn(inVertical)">
                                      <p:cBhvr>
                                        <p:cTn id="36" dur="500"/>
                                        <p:tgtEl>
                                          <p:spTgt spid="37891"/>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anim calcmode="lin" valueType="num">
                                      <p:cBhvr>
                                        <p:cTn id="42" dur="2000" fill="hold"/>
                                        <p:tgtEl>
                                          <p:spTgt spid="22"/>
                                        </p:tgtEl>
                                        <p:attrNameLst>
                                          <p:attrName>ppt_w</p:attrName>
                                        </p:attrNameLst>
                                      </p:cBhvr>
                                      <p:tavLst>
                                        <p:tav tm="0" fmla="#ppt_w*sin(2.5*pi*$)">
                                          <p:val>
                                            <p:fltVal val="0"/>
                                          </p:val>
                                        </p:tav>
                                        <p:tav tm="100000">
                                          <p:val>
                                            <p:fltVal val="1"/>
                                          </p:val>
                                        </p:tav>
                                      </p:tavLst>
                                    </p:anim>
                                    <p:anim calcmode="lin" valueType="num">
                                      <p:cBhvr>
                                        <p:cTn id="43"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7892"/>
                                        </p:tgtEl>
                                        <p:attrNameLst>
                                          <p:attrName>style.visibility</p:attrName>
                                        </p:attrNameLst>
                                      </p:cBhvr>
                                      <p:to>
                                        <p:strVal val="visible"/>
                                      </p:to>
                                    </p:set>
                                    <p:animEffect transition="in" filter="wipe(down)">
                                      <p:cBhvr>
                                        <p:cTn id="48" dur="500"/>
                                        <p:tgtEl>
                                          <p:spTgt spid="37892"/>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000"/>
                                        <p:tgtEl>
                                          <p:spTgt spid="23"/>
                                        </p:tgtEl>
                                      </p:cBhvr>
                                    </p:animEffect>
                                    <p:anim calcmode="lin" valueType="num">
                                      <p:cBhvr>
                                        <p:cTn id="54" dur="2000" fill="hold"/>
                                        <p:tgtEl>
                                          <p:spTgt spid="23"/>
                                        </p:tgtEl>
                                        <p:attrNameLst>
                                          <p:attrName>ppt_w</p:attrName>
                                        </p:attrNameLst>
                                      </p:cBhvr>
                                      <p:tavLst>
                                        <p:tav tm="0" fmla="#ppt_w*sin(2.5*pi*$)">
                                          <p:val>
                                            <p:fltVal val="0"/>
                                          </p:val>
                                        </p:tav>
                                        <p:tav tm="100000">
                                          <p:val>
                                            <p:fltVal val="1"/>
                                          </p:val>
                                        </p:tav>
                                      </p:tavLst>
                                    </p:anim>
                                    <p:anim calcmode="lin" valueType="num">
                                      <p:cBhvr>
                                        <p:cTn id="5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1" grpId="0" animBg="1"/>
      <p:bldP spid="22" grpId="0" animBg="1"/>
      <p:bldP spid="2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مجموعة 7"/>
          <p:cNvGrpSpPr>
            <a:grpSpLocks/>
          </p:cNvGrpSpPr>
          <p:nvPr/>
        </p:nvGrpSpPr>
        <p:grpSpPr bwMode="auto">
          <a:xfrm>
            <a:off x="-55563" y="566738"/>
            <a:ext cx="1036638" cy="6003925"/>
            <a:chOff x="-55292" y="566455"/>
            <a:chExt cx="1036020" cy="6003513"/>
          </a:xfrm>
        </p:grpSpPr>
        <p:pic>
          <p:nvPicPr>
            <p:cNvPr id="10139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139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139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3175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2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752647"/>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923928" y="1489666"/>
            <a:ext cx="320040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91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526222" y="2708920"/>
            <a:ext cx="3533775" cy="242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916"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051720" y="1968702"/>
            <a:ext cx="2905125" cy="3676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رابط مستقيم 2"/>
          <p:cNvCxnSpPr/>
          <p:nvPr/>
        </p:nvCxnSpPr>
        <p:spPr>
          <a:xfrm flipH="1">
            <a:off x="4832672" y="3429000"/>
            <a:ext cx="898079" cy="494357"/>
          </a:xfrm>
          <a:prstGeom prst="line">
            <a:avLst/>
          </a:prstGeom>
        </p:spPr>
        <p:style>
          <a:lnRef idx="3">
            <a:schemeClr val="dk1"/>
          </a:lnRef>
          <a:fillRef idx="0">
            <a:schemeClr val="dk1"/>
          </a:fillRef>
          <a:effectRef idx="2">
            <a:schemeClr val="dk1"/>
          </a:effectRef>
          <a:fontRef idx="minor">
            <a:schemeClr val="tx1"/>
          </a:fontRef>
        </p:style>
      </p:cxnSp>
      <p:cxnSp>
        <p:nvCxnSpPr>
          <p:cNvPr id="24" name="رابط مستقيم 23"/>
          <p:cNvCxnSpPr/>
          <p:nvPr/>
        </p:nvCxnSpPr>
        <p:spPr>
          <a:xfrm flipH="1" flipV="1">
            <a:off x="4773798" y="2784304"/>
            <a:ext cx="898080" cy="1783748"/>
          </a:xfrm>
          <a:prstGeom prst="line">
            <a:avLst/>
          </a:prstGeom>
        </p:spPr>
        <p:style>
          <a:lnRef idx="3">
            <a:schemeClr val="dk1"/>
          </a:lnRef>
          <a:fillRef idx="0">
            <a:schemeClr val="dk1"/>
          </a:fillRef>
          <a:effectRef idx="2">
            <a:schemeClr val="dk1"/>
          </a:effectRef>
          <a:fontRef idx="minor">
            <a:schemeClr val="tx1"/>
          </a:fontRef>
        </p:style>
      </p:cxnSp>
      <p:cxnSp>
        <p:nvCxnSpPr>
          <p:cNvPr id="25" name="رابط مستقيم 24"/>
          <p:cNvCxnSpPr/>
          <p:nvPr/>
        </p:nvCxnSpPr>
        <p:spPr>
          <a:xfrm flipH="1">
            <a:off x="4832672" y="4096661"/>
            <a:ext cx="1022253" cy="494357"/>
          </a:xfrm>
          <a:prstGeom prst="line">
            <a:avLst/>
          </a:prstGeom>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xmlns="" val="49239917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 calcmode="lin" valueType="num">
                                      <p:cBhvr>
                                        <p:cTn id="34" dur="1000" fill="hold"/>
                                        <p:tgtEl>
                                          <p:spTgt spid="24"/>
                                        </p:tgtEl>
                                        <p:attrNameLst>
                                          <p:attrName>style.rotation</p:attrName>
                                        </p:attrNameLst>
                                      </p:cBhvr>
                                      <p:tavLst>
                                        <p:tav tm="0">
                                          <p:val>
                                            <p:fltVal val="90"/>
                                          </p:val>
                                        </p:tav>
                                        <p:tav tm="100000">
                                          <p:val>
                                            <p:fltVal val="0"/>
                                          </p:val>
                                        </p:tav>
                                      </p:tavLst>
                                    </p:anim>
                                    <p:animEffect transition="in" filter="fade">
                                      <p:cBhvr>
                                        <p:cTn id="35" dur="1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
                                          </p:val>
                                        </p:tav>
                                        <p:tav tm="100000">
                                          <p:val>
                                            <p:strVal val="#ppt_w"/>
                                          </p:val>
                                        </p:tav>
                                      </p:tavLst>
                                    </p:anim>
                                    <p:anim calcmode="lin" valueType="num">
                                      <p:cBhvr>
                                        <p:cTn id="41" dur="1000" fill="hold"/>
                                        <p:tgtEl>
                                          <p:spTgt spid="25"/>
                                        </p:tgtEl>
                                        <p:attrNameLst>
                                          <p:attrName>ppt_h</p:attrName>
                                        </p:attrNameLst>
                                      </p:cBhvr>
                                      <p:tavLst>
                                        <p:tav tm="0">
                                          <p:val>
                                            <p:fltVal val="0"/>
                                          </p:val>
                                        </p:tav>
                                        <p:tav tm="100000">
                                          <p:val>
                                            <p:strVal val="#ppt_h"/>
                                          </p:val>
                                        </p:tav>
                                      </p:tavLst>
                                    </p:anim>
                                    <p:anim calcmode="lin" valueType="num">
                                      <p:cBhvr>
                                        <p:cTn id="42" dur="1000" fill="hold"/>
                                        <p:tgtEl>
                                          <p:spTgt spid="25"/>
                                        </p:tgtEl>
                                        <p:attrNameLst>
                                          <p:attrName>style.rotation</p:attrName>
                                        </p:attrNameLst>
                                      </p:cBhvr>
                                      <p:tavLst>
                                        <p:tav tm="0">
                                          <p:val>
                                            <p:fltVal val="90"/>
                                          </p:val>
                                        </p:tav>
                                        <p:tav tm="100000">
                                          <p:val>
                                            <p:fltVal val="0"/>
                                          </p:val>
                                        </p:tav>
                                      </p:tavLst>
                                    </p:anim>
                                    <p:animEffect transition="in" filter="fade">
                                      <p:cBhvr>
                                        <p:cTn id="4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مجموعة 7"/>
          <p:cNvGrpSpPr>
            <a:grpSpLocks/>
          </p:cNvGrpSpPr>
          <p:nvPr/>
        </p:nvGrpSpPr>
        <p:grpSpPr bwMode="auto">
          <a:xfrm>
            <a:off x="0" y="571500"/>
            <a:ext cx="1036638" cy="6003925"/>
            <a:chOff x="-55292" y="566455"/>
            <a:chExt cx="1036020" cy="6003513"/>
          </a:xfrm>
        </p:grpSpPr>
        <p:pic>
          <p:nvPicPr>
            <p:cNvPr id="10243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243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243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Rectangle 7"/>
          <p:cNvSpPr/>
          <p:nvPr/>
        </p:nvSpPr>
        <p:spPr>
          <a:xfrm>
            <a:off x="1214438" y="857233"/>
            <a:ext cx="7786687" cy="1323439"/>
          </a:xfrm>
          <a:prstGeom prst="rect">
            <a:avLst/>
          </a:prstGeom>
          <a:solidFill>
            <a:schemeClr val="bg1"/>
          </a:solidFill>
          <a:scene3d>
            <a:camera prst="perspectiveFron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defRPr/>
            </a:pPr>
            <a:r>
              <a:rPr lang="ar-EG" b="1" dirty="0">
                <a:solidFill>
                  <a:schemeClr val="tx1"/>
                </a:solidFill>
                <a:effectLst>
                  <a:outerShdw blurRad="38100" dist="38100" dir="2700000" algn="tl">
                    <a:srgbClr val="000000">
                      <a:alpha val="43137"/>
                    </a:srgbClr>
                  </a:outerShdw>
                </a:effectLst>
              </a:rPr>
              <a:t>قال تعالى </a:t>
            </a:r>
            <a:r>
              <a:rPr lang="ar-EG" sz="2000" b="1" dirty="0">
                <a:solidFill>
                  <a:srgbClr val="339933"/>
                </a:solidFill>
                <a:cs typeface="Andalus" pitchFamily="2" charset="-78"/>
              </a:rPr>
              <a:t>:{هَلْ أُنَبِّئُكُمْ عَلَى مَن تَنَزَّلُ الشَّيَاطِينُ{221} تَنَزَّلُ عَلَى كُلِّ أَفَّاكٍ أَثِيمٍ{222} يُلْقُونَ السَّمْعَ وَأَكْثَرُهُمْ كَاذِبُونَ{223} وَالشُّعَرَاء يَتَّبِعُهُمُ الْغَاوُونَ{224} أَلَمْ تَرَ أَنَّهُمْ فِي كُلِّ وَادٍ يَهِيمُونَ{225} وَأَنَّهُمْ يَقُولُونَ مَا لَا يَفْعَلُونَ{226} إِلَّا الَّذِينَ آمَنُوا وَعَمِلُوا الصَّالِحَاتِ وَذَكَرُوا اللَّهَ كَثِيراً وَانتَصَرُوا مِن بَعْدِ مَا ظُلِمُوا وَسَيَعْلَمُ الَّذِينَ ظَلَمُوا أَيَّ مُنقَلَبٍ يَنقَلِبُونَ{227}</a:t>
            </a:r>
          </a:p>
        </p:txBody>
      </p:sp>
      <p:sp>
        <p:nvSpPr>
          <p:cNvPr id="9" name="Down Ribbon 8"/>
          <p:cNvSpPr/>
          <p:nvPr/>
        </p:nvSpPr>
        <p:spPr>
          <a:xfrm>
            <a:off x="1142976" y="0"/>
            <a:ext cx="7358062" cy="857232"/>
          </a:xfrm>
          <a:prstGeom prst="ribbon">
            <a:avLst/>
          </a:prstGeom>
          <a:solidFill>
            <a:schemeClr val="accent2"/>
          </a:solidFill>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10"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1" name="Flowchart: Process 10"/>
          <p:cNvSpPr/>
          <p:nvPr/>
        </p:nvSpPr>
        <p:spPr>
          <a:xfrm>
            <a:off x="7786678" y="5429264"/>
            <a:ext cx="1285916" cy="500066"/>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الآية{221}</a:t>
            </a:r>
          </a:p>
        </p:txBody>
      </p:sp>
      <p:sp>
        <p:nvSpPr>
          <p:cNvPr id="12" name="TextBox 11"/>
          <p:cNvSpPr txBox="1"/>
          <p:nvPr/>
        </p:nvSpPr>
        <p:spPr>
          <a:xfrm>
            <a:off x="2143108" y="2500306"/>
            <a:ext cx="5643602"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الشعراء الضالون والشعراء الصالحون </a:t>
            </a:r>
          </a:p>
        </p:txBody>
      </p:sp>
      <p:sp>
        <p:nvSpPr>
          <p:cNvPr id="13" name="Flowchart: Terminator 12"/>
          <p:cNvSpPr/>
          <p:nvPr/>
        </p:nvSpPr>
        <p:spPr>
          <a:xfrm>
            <a:off x="7572396" y="3214686"/>
            <a:ext cx="1500198" cy="857256"/>
          </a:xfrm>
          <a:prstGeom prst="flowChartTermina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معانى الكلمات </a:t>
            </a:r>
          </a:p>
        </p:txBody>
      </p:sp>
      <p:graphicFrame>
        <p:nvGraphicFramePr>
          <p:cNvPr id="14" name="Table 13"/>
          <p:cNvGraphicFramePr>
            <a:graphicFrameLocks noGrp="1"/>
          </p:cNvGraphicFramePr>
          <p:nvPr>
            <p:extLst>
              <p:ext uri="{D42A27DB-BD31-4B8C-83A1-F6EECF244321}">
                <p14:modId xmlns:p14="http://schemas.microsoft.com/office/powerpoint/2010/main" xmlns="" val="1781086165"/>
              </p:ext>
            </p:extLst>
          </p:nvPr>
        </p:nvGraphicFramePr>
        <p:xfrm>
          <a:off x="2267744" y="2996952"/>
          <a:ext cx="5161756" cy="1745919"/>
        </p:xfrm>
        <a:graphic>
          <a:graphicData uri="http://schemas.openxmlformats.org/drawingml/2006/table">
            <a:tbl>
              <a:tblPr rtl="1" firstRow="1" bandRow="1">
                <a:tableStyleId>{0E3FDE45-AF77-4B5C-9715-49D594BDF05E}</a:tableStyleId>
              </a:tblPr>
              <a:tblGrid>
                <a:gridCol w="1522689"/>
                <a:gridCol w="3639067"/>
              </a:tblGrid>
              <a:tr h="361727">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557199">
                <a:tc>
                  <a:txBody>
                    <a:bodyPr/>
                    <a:lstStyle/>
                    <a:p>
                      <a:pPr lvl="1" algn="ctr" rtl="1"/>
                      <a:r>
                        <a:rPr lang="ar-EG" sz="2000" b="1" dirty="0" smtClean="0"/>
                        <a:t>أفاك </a:t>
                      </a:r>
                      <a:endParaRPr lang="ar-EG" sz="2000" b="1" dirty="0"/>
                    </a:p>
                  </a:txBody>
                  <a:tcPr/>
                </a:tc>
                <a:tc>
                  <a:txBody>
                    <a:bodyPr/>
                    <a:lstStyle/>
                    <a:p>
                      <a:pPr lvl="1" algn="ctr" rtl="1"/>
                      <a:r>
                        <a:rPr lang="ar-EG" sz="2000" b="1" dirty="0" smtClean="0"/>
                        <a:t>كذاب </a:t>
                      </a:r>
                      <a:endParaRPr lang="ar-EG" sz="2000" b="1" dirty="0"/>
                    </a:p>
                  </a:txBody>
                  <a:tcPr/>
                </a:tc>
              </a:tr>
              <a:tr h="366957">
                <a:tc>
                  <a:txBody>
                    <a:bodyPr/>
                    <a:lstStyle/>
                    <a:p>
                      <a:pPr algn="ctr" rtl="1"/>
                      <a:r>
                        <a:rPr lang="ar-EG" sz="2000" b="1" dirty="0" smtClean="0"/>
                        <a:t>واد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فن من فنون الكذب </a:t>
                      </a:r>
                    </a:p>
                  </a:txBody>
                  <a:tcPr/>
                </a:tc>
              </a:tr>
              <a:tr h="366957">
                <a:tc>
                  <a:txBody>
                    <a:bodyPr/>
                    <a:lstStyle/>
                    <a:p>
                      <a:pPr algn="ctr" rtl="1"/>
                      <a:r>
                        <a:rPr lang="ar-EG" sz="2000" b="1" dirty="0" smtClean="0"/>
                        <a:t>يهيمون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يخوضون </a:t>
                      </a:r>
                    </a:p>
                  </a:txBody>
                  <a:tcPr/>
                </a:tc>
              </a:tr>
            </a:tbl>
          </a:graphicData>
        </a:graphic>
      </p:graphicFrame>
      <p:sp>
        <p:nvSpPr>
          <p:cNvPr id="15" name="Rectangle 14"/>
          <p:cNvSpPr/>
          <p:nvPr/>
        </p:nvSpPr>
        <p:spPr>
          <a:xfrm>
            <a:off x="4048125" y="5429250"/>
            <a:ext cx="3524250" cy="400050"/>
          </a:xfrm>
          <a:prstGeom prst="rect">
            <a:avLst/>
          </a:prstGeom>
        </p:spPr>
        <p:txBody>
          <a:bodyPr wrap="none">
            <a:spAutoFit/>
          </a:bodyPr>
          <a:lstStyle/>
          <a:p>
            <a:pPr>
              <a:defRPr/>
            </a:pPr>
            <a:r>
              <a:rPr lang="ar-EG" sz="2000" b="1" dirty="0">
                <a:solidFill>
                  <a:srgbClr val="339933"/>
                </a:solidFill>
                <a:latin typeface="+mn-lt"/>
                <a:cs typeface="Andalus" pitchFamily="2" charset="-78"/>
              </a:rPr>
              <a:t>{هَلْ أُنَبِّئُكُمْ عَلَى مَن تَنَزَّلُ الشَّيَاطِينُ{221}</a:t>
            </a:r>
          </a:p>
        </p:txBody>
      </p:sp>
      <p:sp>
        <p:nvSpPr>
          <p:cNvPr id="16" name="Flowchart: Process 15"/>
          <p:cNvSpPr/>
          <p:nvPr/>
        </p:nvSpPr>
        <p:spPr>
          <a:xfrm>
            <a:off x="7715272" y="6072206"/>
            <a:ext cx="1357322" cy="571504"/>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 {222}</a:t>
            </a:r>
          </a:p>
        </p:txBody>
      </p:sp>
      <p:sp>
        <p:nvSpPr>
          <p:cNvPr id="17" name="Flowchart: Alternate Process 16"/>
          <p:cNvSpPr/>
          <p:nvPr/>
        </p:nvSpPr>
        <p:spPr>
          <a:xfrm>
            <a:off x="5500694" y="4801712"/>
            <a:ext cx="3214710" cy="571504"/>
          </a:xfrm>
          <a:prstGeom prst="flowChartAlternateProcess">
            <a:avLst/>
          </a:prstGeom>
          <a:ln/>
          <a:effectLst>
            <a:outerShdw blurRad="40000" dist="20000" dir="5400000" rotWithShape="0">
              <a:srgbClr val="000000">
                <a:alpha val="38000"/>
              </a:srgbClr>
            </a:outerShdw>
            <a:softEdge rad="63500"/>
          </a:effectLst>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solidFill>
                  <a:schemeClr val="bg1"/>
                </a:solidFill>
              </a:rPr>
              <a:t>تفسير الآيات وما يستفاد منها </a:t>
            </a:r>
          </a:p>
        </p:txBody>
      </p:sp>
      <p:sp>
        <p:nvSpPr>
          <p:cNvPr id="18" name="Rectangle 17"/>
          <p:cNvSpPr/>
          <p:nvPr/>
        </p:nvSpPr>
        <p:spPr>
          <a:xfrm>
            <a:off x="1000125" y="5857875"/>
            <a:ext cx="6572250" cy="1016000"/>
          </a:xfrm>
          <a:prstGeom prst="rect">
            <a:avLst/>
          </a:prstGeom>
        </p:spPr>
        <p:txBody>
          <a:bodyPr>
            <a:spAutoFit/>
          </a:bodyPr>
          <a:lstStyle/>
          <a:p>
            <a:pPr>
              <a:defRPr/>
            </a:pPr>
            <a:r>
              <a:rPr lang="ar-EG" sz="2000" b="1" dirty="0">
                <a:solidFill>
                  <a:srgbClr val="339933"/>
                </a:solidFill>
                <a:latin typeface="+mn-lt"/>
                <a:cs typeface="Andalus" pitchFamily="2" charset="-78"/>
              </a:rPr>
              <a:t>{تَنَزَّلُ عَلَى كُلِّ أَفَّاكٍ أَثِيمٍ{222</a:t>
            </a:r>
            <a:r>
              <a:rPr lang="ar-EG" sz="2000" b="1" dirty="0"/>
              <a:t>}  تتنزل الشياطين على كل كذاب كثير الآثام من الكهنة حيث أنهم يتلقون الأخبار من الشياطين التى تسترق السمع من الملأ الأعلى . </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bg/>
                                          </p:spTgt>
                                        </p:tgtEl>
                                        <p:attrNameLst>
                                          <p:attrName>style.visibility</p:attrName>
                                        </p:attrNameLst>
                                      </p:cBhvr>
                                      <p:to>
                                        <p:strVal val="visible"/>
                                      </p:to>
                                    </p:set>
                                    <p:anim calcmode="lin" valueType="num">
                                      <p:cBhvr additive="base">
                                        <p:cTn id="3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bg/>
                                          </p:spTgt>
                                        </p:tgtEl>
                                        <p:attrNameLst>
                                          <p:attrName>style.visibility</p:attrName>
                                        </p:attrNameLst>
                                      </p:cBhvr>
                                      <p:to>
                                        <p:strVal val="visible"/>
                                      </p:to>
                                    </p:set>
                                    <p:anim calcmode="lin" valueType="num">
                                      <p:cBhvr additive="base">
                                        <p:cTn id="5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additive="base">
                                        <p:cTn id="5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
                                            <p:bg/>
                                          </p:spTgt>
                                        </p:tgtEl>
                                        <p:attrNameLst>
                                          <p:attrName>style.visibility</p:attrName>
                                        </p:attrNameLst>
                                      </p:cBhvr>
                                      <p:to>
                                        <p:strVal val="visible"/>
                                      </p:to>
                                    </p:set>
                                    <p:anim calcmode="lin" valueType="num">
                                      <p:cBhvr additive="base">
                                        <p:cTn id="64"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65"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 calcmode="lin" valueType="num">
                                      <p:cBhvr additive="base">
                                        <p:cTn id="7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xEl>
                                              <p:pRg st="0" end="0"/>
                                            </p:txEl>
                                          </p:spTgt>
                                        </p:tgtEl>
                                        <p:attrNameLst>
                                          <p:attrName>style.visibility</p:attrName>
                                        </p:attrNameLst>
                                      </p:cBhvr>
                                      <p:to>
                                        <p:strVal val="visible"/>
                                      </p:to>
                                    </p:set>
                                    <p:anim calcmode="lin" valueType="num">
                                      <p:cBhvr additive="base">
                                        <p:cTn id="7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bg/>
                                          </p:spTgt>
                                        </p:tgtEl>
                                        <p:attrNameLst>
                                          <p:attrName>style.visibility</p:attrName>
                                        </p:attrNameLst>
                                      </p:cBhvr>
                                      <p:to>
                                        <p:strVal val="visible"/>
                                      </p:to>
                                    </p:set>
                                    <p:anim calcmode="lin" valueType="num">
                                      <p:cBhvr additive="base">
                                        <p:cTn id="82"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3"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 calcmode="lin" valueType="num">
                                      <p:cBhvr additive="base">
                                        <p:cTn id="8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8">
                                            <p:txEl>
                                              <p:pRg st="0" end="0"/>
                                            </p:txEl>
                                          </p:spTgt>
                                        </p:tgtEl>
                                        <p:attrNameLst>
                                          <p:attrName>style.visibility</p:attrName>
                                        </p:attrNameLst>
                                      </p:cBhvr>
                                      <p:to>
                                        <p:strVal val="visible"/>
                                      </p:to>
                                    </p:set>
                                    <p:anim calcmode="lin" valueType="num">
                                      <p:cBhvr additive="base">
                                        <p:cTn id="9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P spid="11" grpId="0" build="p" animBg="1"/>
      <p:bldP spid="12" grpId="0" build="p" animBg="1"/>
      <p:bldP spid="13" grpId="0" build="p" animBg="1"/>
      <p:bldP spid="15" grpId="0" build="allAtOnce"/>
      <p:bldP spid="16" grpId="0" build="p" animBg="1"/>
      <p:bldP spid="17" grpId="0" build="p" animBg="1"/>
      <p:bldP spid="18" grpId="0" build="allAtOnce"/>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مجموعة 7"/>
          <p:cNvGrpSpPr>
            <a:grpSpLocks/>
          </p:cNvGrpSpPr>
          <p:nvPr/>
        </p:nvGrpSpPr>
        <p:grpSpPr bwMode="auto">
          <a:xfrm>
            <a:off x="-55563" y="566738"/>
            <a:ext cx="1036638" cy="6003925"/>
            <a:chOff x="-55292" y="566455"/>
            <a:chExt cx="1036020" cy="6003513"/>
          </a:xfrm>
        </p:grpSpPr>
        <p:pic>
          <p:nvPicPr>
            <p:cNvPr id="10344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344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345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7" name="Down Ribbon 6"/>
          <p:cNvSpPr/>
          <p:nvPr/>
        </p:nvSpPr>
        <p:spPr>
          <a:xfrm>
            <a:off x="1142976" y="0"/>
            <a:ext cx="7358062" cy="857232"/>
          </a:xfrm>
          <a:prstGeom prst="ribbon">
            <a:avLst/>
          </a:prstGeom>
          <a:solidFill>
            <a:schemeClr val="accent2"/>
          </a:solidFill>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9" name="Flowchart: Process 8"/>
          <p:cNvSpPr/>
          <p:nvPr/>
        </p:nvSpPr>
        <p:spPr>
          <a:xfrm>
            <a:off x="7929586" y="1000108"/>
            <a:ext cx="1143008" cy="78581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 </a:t>
            </a:r>
          </a:p>
          <a:p>
            <a:pPr algn="ctr">
              <a:defRPr/>
            </a:pPr>
            <a:r>
              <a:rPr lang="ar-EG" sz="2000" b="1" dirty="0"/>
              <a:t>{223}</a:t>
            </a:r>
          </a:p>
        </p:txBody>
      </p:sp>
      <p:sp>
        <p:nvSpPr>
          <p:cNvPr id="10" name="Rectangle 9"/>
          <p:cNvSpPr>
            <a:spLocks noChangeArrowheads="1"/>
          </p:cNvSpPr>
          <p:nvPr/>
        </p:nvSpPr>
        <p:spPr bwMode="auto">
          <a:xfrm>
            <a:off x="928688" y="857250"/>
            <a:ext cx="6907212"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{يُلْقُونَ السَّمْعَ وَأَكْثَرُهُمْ كَاذِبُونَ{223}  </a:t>
            </a:r>
            <a:r>
              <a:rPr lang="ar-EG" sz="2000" b="1"/>
              <a:t>بعدما يسترق الشياطين السمع ، يلقونه إلى الكهان ،وأكثر هؤلاء كاذبون ، يصدق أحدهم فى كلمة فيزيد فيها أكثر من مئة كذبة .</a:t>
            </a:r>
          </a:p>
        </p:txBody>
      </p:sp>
      <p:sp>
        <p:nvSpPr>
          <p:cNvPr id="11" name="Flowchart: Process 10"/>
          <p:cNvSpPr/>
          <p:nvPr/>
        </p:nvSpPr>
        <p:spPr>
          <a:xfrm>
            <a:off x="7858148" y="3214686"/>
            <a:ext cx="1143008" cy="78581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 </a:t>
            </a:r>
          </a:p>
          <a:p>
            <a:pPr algn="ctr">
              <a:defRPr/>
            </a:pPr>
            <a:r>
              <a:rPr lang="ar-EG" sz="2000" b="1" dirty="0"/>
              <a:t>{224}</a:t>
            </a:r>
          </a:p>
        </p:txBody>
      </p:sp>
      <p:sp>
        <p:nvSpPr>
          <p:cNvPr id="13" name="TextBox 12"/>
          <p:cNvSpPr txBox="1">
            <a:spLocks noChangeArrowheads="1"/>
          </p:cNvSpPr>
          <p:nvPr/>
        </p:nvSpPr>
        <p:spPr bwMode="auto">
          <a:xfrm>
            <a:off x="857250" y="1785938"/>
            <a:ext cx="8286750" cy="1384300"/>
          </a:xfrm>
          <a:prstGeom prst="rect">
            <a:avLst/>
          </a:prstGeom>
          <a:noFill/>
          <a:ln w="9525">
            <a:noFill/>
            <a:miter lim="800000"/>
            <a:headEnd/>
            <a:tailEnd/>
          </a:ln>
        </p:spPr>
        <p:txBody>
          <a:bodyPr>
            <a:spAutoFit/>
          </a:bodyPr>
          <a:lstStyle/>
          <a:p>
            <a:r>
              <a:rPr lang="ar-EG" sz="2400" b="1">
                <a:solidFill>
                  <a:schemeClr val="accent2"/>
                </a:solidFill>
              </a:rPr>
              <a:t>ونستفيد من  الآيتين : </a:t>
            </a:r>
          </a:p>
          <a:p>
            <a:pPr>
              <a:buFont typeface="Arial" pitchFamily="34" charset="0"/>
              <a:buChar char="•"/>
            </a:pPr>
            <a:r>
              <a:rPr lang="ar-EG" sz="2000" b="1"/>
              <a:t>أنه لايجوز لنا تصديق الكهنة الذين يدعون معرفة الغيب، فمن صدقهم فقد كفر بما أنزل على محمد </a:t>
            </a:r>
          </a:p>
          <a:p>
            <a:pPr>
              <a:buFont typeface="Arial" pitchFamily="34" charset="0"/>
              <a:buChar char="•"/>
            </a:pPr>
            <a:r>
              <a:rPr lang="ar-EG" sz="2000" b="1"/>
              <a:t> أن مسترقى السمع من الشياطين قد يخطفون كلمة من السماء قبل أن تحرقهم الشهب فيلقونها إلى أوليائهم من الكهنة ،فيضيفون إليها مئة كذبة .</a:t>
            </a:r>
          </a:p>
        </p:txBody>
      </p:sp>
      <p:sp>
        <p:nvSpPr>
          <p:cNvPr id="14" name="Rectangle 13"/>
          <p:cNvSpPr>
            <a:spLocks noChangeArrowheads="1"/>
          </p:cNvSpPr>
          <p:nvPr/>
        </p:nvSpPr>
        <p:spPr bwMode="auto">
          <a:xfrm>
            <a:off x="1725613" y="3214688"/>
            <a:ext cx="5846762" cy="708025"/>
          </a:xfrm>
          <a:prstGeom prst="rect">
            <a:avLst/>
          </a:prstGeom>
          <a:noFill/>
          <a:ln w="9525">
            <a:noFill/>
            <a:miter lim="800000"/>
            <a:headEnd/>
            <a:tailEnd/>
          </a:ln>
        </p:spPr>
        <p:txBody>
          <a:bodyPr>
            <a:spAutoFit/>
          </a:bodyPr>
          <a:lstStyle/>
          <a:p>
            <a:r>
              <a:rPr lang="ar-EG"/>
              <a:t>{</a:t>
            </a:r>
            <a:r>
              <a:rPr lang="ar-EG" sz="2000" b="1">
                <a:solidFill>
                  <a:srgbClr val="339933"/>
                </a:solidFill>
                <a:cs typeface="Andalus" pitchFamily="2" charset="-78"/>
              </a:rPr>
              <a:t>وَالشُّعَرَاء</a:t>
            </a:r>
            <a:r>
              <a:rPr lang="ar-EG"/>
              <a:t> </a:t>
            </a:r>
            <a:r>
              <a:rPr lang="ar-EG" sz="2000" b="1">
                <a:solidFill>
                  <a:srgbClr val="339933"/>
                </a:solidFill>
                <a:cs typeface="Andalus" pitchFamily="2" charset="-78"/>
              </a:rPr>
              <a:t>يَتَّبِعُهُمُ</a:t>
            </a:r>
            <a:r>
              <a:rPr lang="ar-EG"/>
              <a:t> </a:t>
            </a:r>
            <a:r>
              <a:rPr lang="ar-EG" sz="2000" b="1">
                <a:solidFill>
                  <a:srgbClr val="339933"/>
                </a:solidFill>
                <a:cs typeface="Andalus" pitchFamily="2" charset="-78"/>
              </a:rPr>
              <a:t>الْغَاوُونَ{224</a:t>
            </a:r>
            <a:r>
              <a:rPr lang="ar-EG"/>
              <a:t>}  </a:t>
            </a:r>
            <a:r>
              <a:rPr lang="ar-EG" sz="2000" b="1"/>
              <a:t>والشعراء يقوم شعرهم على الكذب</a:t>
            </a:r>
            <a:r>
              <a:rPr lang="ar-EG"/>
              <a:t> </a:t>
            </a:r>
            <a:r>
              <a:rPr lang="ar-EG" sz="2000" b="1"/>
              <a:t>والباطل ،ويجاريهم الضالون الزائغون من أمثالهم . </a:t>
            </a:r>
          </a:p>
        </p:txBody>
      </p:sp>
      <p:sp>
        <p:nvSpPr>
          <p:cNvPr id="16" name="Flowchart: Process 15"/>
          <p:cNvSpPr/>
          <p:nvPr/>
        </p:nvSpPr>
        <p:spPr>
          <a:xfrm>
            <a:off x="7858148" y="4143380"/>
            <a:ext cx="1143008" cy="78581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 </a:t>
            </a:r>
          </a:p>
          <a:p>
            <a:pPr algn="ctr">
              <a:defRPr/>
            </a:pPr>
            <a:r>
              <a:rPr lang="ar-EG" sz="2000" b="1" dirty="0"/>
              <a:t>{225}</a:t>
            </a:r>
          </a:p>
        </p:txBody>
      </p:sp>
      <p:sp>
        <p:nvSpPr>
          <p:cNvPr id="17" name="Rectangle 16"/>
          <p:cNvSpPr>
            <a:spLocks noChangeArrowheads="1"/>
          </p:cNvSpPr>
          <p:nvPr/>
        </p:nvSpPr>
        <p:spPr bwMode="auto">
          <a:xfrm>
            <a:off x="1143000" y="4071938"/>
            <a:ext cx="6429375"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{أَلَمْ تَرَ أَنَّهُمْ فِي كُلِّ وَادٍ يَهِيمُونَ{225} </a:t>
            </a:r>
            <a:r>
              <a:rPr lang="ar-EG" sz="2000" b="1"/>
              <a:t>ألم تر –أيها النبى- أنهم يذهبون كالهائم على وجهه ، يخوضون فى كل فن من فنون الكذب والزور وتمزيق الأعراض ، والطعن فى الأنساب وتجريح النساء العفائف .</a:t>
            </a:r>
          </a:p>
        </p:txBody>
      </p:sp>
      <p:sp>
        <p:nvSpPr>
          <p:cNvPr id="18" name="Flowchart: Process 17"/>
          <p:cNvSpPr/>
          <p:nvPr/>
        </p:nvSpPr>
        <p:spPr>
          <a:xfrm>
            <a:off x="7858148" y="5072074"/>
            <a:ext cx="1143008" cy="78581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 </a:t>
            </a:r>
          </a:p>
          <a:p>
            <a:pPr algn="ctr">
              <a:defRPr/>
            </a:pPr>
            <a:r>
              <a:rPr lang="ar-EG" sz="2000" b="1" dirty="0"/>
              <a:t>{226}</a:t>
            </a:r>
          </a:p>
        </p:txBody>
      </p:sp>
      <p:sp>
        <p:nvSpPr>
          <p:cNvPr id="19" name="Rectangle 18"/>
          <p:cNvSpPr>
            <a:spLocks noChangeArrowheads="1"/>
          </p:cNvSpPr>
          <p:nvPr/>
        </p:nvSpPr>
        <p:spPr bwMode="auto">
          <a:xfrm>
            <a:off x="1285875" y="5149850"/>
            <a:ext cx="614362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{وَأَنَّهُمْ يَقُولُونَ مَا لَا يَفْعَلُونَ{226}  </a:t>
            </a:r>
            <a:r>
              <a:rPr lang="ar-EG" sz="2000" b="1"/>
              <a:t>وأنهم يقولون ما لايفعلون ، يبالغون فى مدح أهل الباطل ،وينتقصون أهل الحق .</a:t>
            </a: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 calcmode="lin" valueType="num">
                                      <p:cBhvr additive="base">
                                        <p:cTn id="1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 calcmode="lin" valueType="num">
                                      <p:cBhvr additive="base">
                                        <p:cTn id="4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 calcmode="lin" valueType="num">
                                      <p:cBhvr additive="base">
                                        <p:cTn id="5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 calcmode="lin" valueType="num">
                                      <p:cBhvr additive="base">
                                        <p:cTn id="5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additive="base">
                                        <p:cTn id="6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 calcmode="lin" valueType="num">
                                      <p:cBhvr additive="base">
                                        <p:cTn id="6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anim calcmode="lin" valueType="num">
                                      <p:cBhvr additive="base">
                                        <p:cTn id="7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bg/>
                                          </p:spTgt>
                                        </p:tgtEl>
                                        <p:attrNameLst>
                                          <p:attrName>style.visibility</p:attrName>
                                        </p:attrNameLst>
                                      </p:cBhvr>
                                      <p:to>
                                        <p:strVal val="visible"/>
                                      </p:to>
                                    </p:set>
                                    <p:anim calcmode="lin" valueType="num">
                                      <p:cBhvr additive="base">
                                        <p:cTn id="8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xEl>
                                              <p:pRg st="0" end="0"/>
                                            </p:txEl>
                                          </p:spTgt>
                                        </p:tgtEl>
                                        <p:attrNameLst>
                                          <p:attrName>style.visibility</p:attrName>
                                        </p:attrNameLst>
                                      </p:cBhvr>
                                      <p:to>
                                        <p:strVal val="visible"/>
                                      </p:to>
                                    </p:set>
                                    <p:anim calcmode="lin" valueType="num">
                                      <p:cBhvr additive="base">
                                        <p:cTn id="8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xEl>
                                              <p:pRg st="1" end="1"/>
                                            </p:txEl>
                                          </p:spTgt>
                                        </p:tgtEl>
                                        <p:attrNameLst>
                                          <p:attrName>style.visibility</p:attrName>
                                        </p:attrNameLst>
                                      </p:cBhvr>
                                      <p:to>
                                        <p:strVal val="visible"/>
                                      </p:to>
                                    </p:set>
                                    <p:anim calcmode="lin" valueType="num">
                                      <p:cBhvr additive="base">
                                        <p:cTn id="9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Effect transition="in" filter="wipe(down)">
                                      <p:cBhvr>
                                        <p:cTn id="99" dur="500"/>
                                        <p:tgtEl>
                                          <p:spTgt spid="17">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8">
                                            <p:bg/>
                                          </p:spTgt>
                                        </p:tgtEl>
                                        <p:attrNameLst>
                                          <p:attrName>style.visibility</p:attrName>
                                        </p:attrNameLst>
                                      </p:cBhvr>
                                      <p:to>
                                        <p:strVal val="visible"/>
                                      </p:to>
                                    </p:set>
                                    <p:anim calcmode="lin" valueType="num">
                                      <p:cBhvr additive="base">
                                        <p:cTn id="104"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05"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8">
                                            <p:txEl>
                                              <p:pRg st="0" end="0"/>
                                            </p:txEl>
                                          </p:spTgt>
                                        </p:tgtEl>
                                        <p:attrNameLst>
                                          <p:attrName>style.visibility</p:attrName>
                                        </p:attrNameLst>
                                      </p:cBhvr>
                                      <p:to>
                                        <p:strVal val="visible"/>
                                      </p:to>
                                    </p:set>
                                    <p:anim calcmode="lin" valueType="num">
                                      <p:cBhvr additive="base">
                                        <p:cTn id="11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8">
                                            <p:txEl>
                                              <p:pRg st="1" end="1"/>
                                            </p:txEl>
                                          </p:spTgt>
                                        </p:tgtEl>
                                        <p:attrNameLst>
                                          <p:attrName>style.visibility</p:attrName>
                                        </p:attrNameLst>
                                      </p:cBhvr>
                                      <p:to>
                                        <p:strVal val="visible"/>
                                      </p:to>
                                    </p:set>
                                    <p:anim calcmode="lin" valueType="num">
                                      <p:cBhvr additive="base">
                                        <p:cTn id="11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9">
                                            <p:txEl>
                                              <p:pRg st="0" end="0"/>
                                            </p:txEl>
                                          </p:spTgt>
                                        </p:tgtEl>
                                        <p:attrNameLst>
                                          <p:attrName>style.visibility</p:attrName>
                                        </p:attrNameLst>
                                      </p:cBhvr>
                                      <p:to>
                                        <p:strVal val="visible"/>
                                      </p:to>
                                    </p:set>
                                    <p:animEffect transition="in" filter="wipe(down)">
                                      <p:cBhvr>
                                        <p:cTn id="1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build="p" animBg="1"/>
      <p:bldP spid="10" grpId="0" build="allAtOnce"/>
      <p:bldP spid="11" grpId="0" build="p" animBg="1"/>
      <p:bldP spid="13" grpId="0" build="p"/>
      <p:bldP spid="14" grpId="0" build="allAtOnce"/>
      <p:bldP spid="16" grpId="0" build="p" animBg="1"/>
      <p:bldP spid="17" grpId="0" build="allAtOnce"/>
      <p:bldP spid="18" grpId="0" build="p" animBg="1"/>
      <p:bldP spid="19" grpId="0" build="allAtOnce"/>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مجموعة 7"/>
          <p:cNvGrpSpPr>
            <a:grpSpLocks/>
          </p:cNvGrpSpPr>
          <p:nvPr/>
        </p:nvGrpSpPr>
        <p:grpSpPr bwMode="auto">
          <a:xfrm>
            <a:off x="-55563" y="566738"/>
            <a:ext cx="1036638" cy="6003925"/>
            <a:chOff x="-55292" y="566455"/>
            <a:chExt cx="1036020" cy="6003513"/>
          </a:xfrm>
        </p:grpSpPr>
        <p:pic>
          <p:nvPicPr>
            <p:cNvPr id="10446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446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446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8" name="Down Ribbon 7"/>
          <p:cNvSpPr/>
          <p:nvPr/>
        </p:nvSpPr>
        <p:spPr>
          <a:xfrm>
            <a:off x="1142976" y="0"/>
            <a:ext cx="7358062" cy="857232"/>
          </a:xfrm>
          <a:prstGeom prst="ribbon">
            <a:avLst/>
          </a:prstGeom>
          <a:solidFill>
            <a:schemeClr val="accent2"/>
          </a:solidFill>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sp>
        <p:nvSpPr>
          <p:cNvPr id="10" name="TextBox 9"/>
          <p:cNvSpPr txBox="1"/>
          <p:nvPr/>
        </p:nvSpPr>
        <p:spPr>
          <a:xfrm>
            <a:off x="7000892" y="1000108"/>
            <a:ext cx="1785950"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ar-EG" sz="2000" b="1" dirty="0"/>
              <a:t>وهذه الآيات تبين : </a:t>
            </a:r>
          </a:p>
        </p:txBody>
      </p:sp>
      <p:sp>
        <p:nvSpPr>
          <p:cNvPr id="11" name="TextBox 10"/>
          <p:cNvSpPr txBox="1">
            <a:spLocks noChangeArrowheads="1"/>
          </p:cNvSpPr>
          <p:nvPr/>
        </p:nvSpPr>
        <p:spPr bwMode="auto">
          <a:xfrm>
            <a:off x="1143000" y="1500188"/>
            <a:ext cx="7786688" cy="1323975"/>
          </a:xfrm>
          <a:prstGeom prst="rect">
            <a:avLst/>
          </a:prstGeom>
          <a:noFill/>
          <a:ln w="9525">
            <a:noFill/>
            <a:miter lim="800000"/>
            <a:headEnd/>
            <a:tailEnd/>
          </a:ln>
        </p:spPr>
        <p:txBody>
          <a:bodyPr>
            <a:spAutoFit/>
          </a:bodyPr>
          <a:lstStyle/>
          <a:p>
            <a:r>
              <a:rPr lang="ar-EG" sz="2000" b="1"/>
              <a:t>* الفرق بين القرآن والشعر والرسول والشاعر </a:t>
            </a:r>
          </a:p>
          <a:p>
            <a:r>
              <a:rPr lang="ar-EG" sz="2000" b="1"/>
              <a:t>( فالشعراء يتبعهم الغاوون من الناس ، ورسول الله يتبعه المهتدون )</a:t>
            </a:r>
          </a:p>
          <a:p>
            <a:pPr>
              <a:buFont typeface="Arial" pitchFamily="34" charset="0"/>
              <a:buChar char="•"/>
            </a:pPr>
            <a:r>
              <a:rPr lang="ar-EG" sz="2000" b="1"/>
              <a:t>والشعراء يخوضون فى كل واد من أودية القول ورسول الله لايقول إلا الحق .</a:t>
            </a:r>
          </a:p>
          <a:p>
            <a:pPr>
              <a:buFont typeface="Arial" pitchFamily="34" charset="0"/>
              <a:buChar char="•"/>
            </a:pPr>
            <a:r>
              <a:rPr lang="ar-EG" sz="2000" b="1"/>
              <a:t> والشعراء يقولون ما لايفعلون ، ورسول الله لايقول إلا شيئاً يفعله .</a:t>
            </a:r>
          </a:p>
        </p:txBody>
      </p:sp>
      <p:sp>
        <p:nvSpPr>
          <p:cNvPr id="12" name="Flowchart: Process 11"/>
          <p:cNvSpPr/>
          <p:nvPr/>
        </p:nvSpPr>
        <p:spPr>
          <a:xfrm>
            <a:off x="8072462" y="3214686"/>
            <a:ext cx="1000132" cy="114300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 </a:t>
            </a:r>
          </a:p>
          <a:p>
            <a:pPr algn="ctr">
              <a:defRPr/>
            </a:pPr>
            <a:r>
              <a:rPr lang="ar-EG" sz="2000" b="1" dirty="0"/>
              <a:t>{227}</a:t>
            </a:r>
          </a:p>
        </p:txBody>
      </p:sp>
      <p:sp>
        <p:nvSpPr>
          <p:cNvPr id="13" name="Rectangle 12"/>
          <p:cNvSpPr/>
          <p:nvPr/>
        </p:nvSpPr>
        <p:spPr>
          <a:xfrm>
            <a:off x="1000125" y="2847975"/>
            <a:ext cx="6929438" cy="2246313"/>
          </a:xfrm>
          <a:prstGeom prst="rect">
            <a:avLst/>
          </a:prstGeom>
        </p:spPr>
        <p:txBody>
          <a:bodyPr>
            <a:spAutoFit/>
          </a:bodyPr>
          <a:lstStyle/>
          <a:p>
            <a:pPr>
              <a:defRPr/>
            </a:pPr>
            <a:r>
              <a:rPr lang="ar-EG" sz="2000" b="1" dirty="0">
                <a:solidFill>
                  <a:srgbClr val="339933"/>
                </a:solidFill>
                <a:cs typeface="Andalus" pitchFamily="2" charset="-78"/>
              </a:rPr>
              <a:t>{إِلَّا الَّذِينَ آمَنُوا وَعَمِلُوا الصَّالِحَاتِ وَذَكَرُوا اللَّهَ كَثِيراً } </a:t>
            </a:r>
            <a:r>
              <a:rPr lang="ar-EG" sz="2000" b="1" dirty="0"/>
              <a:t>وأكثروا من ذكر الله فقالوا الشعر فى توحيد الله ، والثناء عليه ، والدفاع عن رسوله محمد </a:t>
            </a:r>
            <a:r>
              <a:rPr lang="ar-EG" sz="1050" b="1" dirty="0"/>
              <a:t>صلى الله عليه وسلم</a:t>
            </a:r>
            <a:r>
              <a:rPr lang="ar-EG" sz="2000" b="1" dirty="0"/>
              <a:t> ، وتكلموا بالحكمة والموعظة الحسنة </a:t>
            </a:r>
            <a:r>
              <a:rPr lang="ar-EG" sz="2000" b="1" dirty="0">
                <a:solidFill>
                  <a:srgbClr val="339933"/>
                </a:solidFill>
                <a:cs typeface="Andalus" pitchFamily="2" charset="-78"/>
              </a:rPr>
              <a:t>{وَانتَصَرُوا مِن بَعْدِ مَا ظُلِمُوا} </a:t>
            </a:r>
            <a:r>
              <a:rPr lang="ar-EG" sz="2000" b="1" dirty="0"/>
              <a:t>وانتصروا للاسلام ،يهجون من يهجوه أو يهجوا رسوله ، رداً على الشعراء الكافرين </a:t>
            </a:r>
            <a:r>
              <a:rPr lang="ar-EG" sz="2000" b="1" dirty="0">
                <a:solidFill>
                  <a:srgbClr val="339933"/>
                </a:solidFill>
                <a:cs typeface="Andalus" pitchFamily="2" charset="-78"/>
              </a:rPr>
              <a:t>،</a:t>
            </a:r>
            <a:r>
              <a:rPr lang="ar-EG" sz="2000" b="1" dirty="0"/>
              <a:t>ثم بين عاقبة الذين ظلموا أنفسهم بالكفر والمعاصى وظلموا غيرهم  بغمط حقوقهم </a:t>
            </a:r>
            <a:r>
              <a:rPr lang="ar-EG" sz="2000" b="1" dirty="0">
                <a:solidFill>
                  <a:srgbClr val="339933"/>
                </a:solidFill>
                <a:cs typeface="Andalus" pitchFamily="2" charset="-78"/>
              </a:rPr>
              <a:t>{ وَسَيَعْلَمُ الَّذِينَ ظَلَمُوا أَيَّ مُنقَلَبٍ يَنقَلِبُونَ{227} </a:t>
            </a:r>
            <a:r>
              <a:rPr lang="ar-EG" sz="2000" b="1" dirty="0"/>
              <a:t>أى مرجع يرجعون إليه ؟ أنه مرجع سوء.</a:t>
            </a:r>
            <a:r>
              <a:rPr lang="ar-EG" sz="2000" b="1" dirty="0">
                <a:solidFill>
                  <a:srgbClr val="339933"/>
                </a:solidFill>
                <a:cs typeface="Andalus" pitchFamily="2" charset="-78"/>
              </a:rPr>
              <a:t> </a:t>
            </a:r>
          </a:p>
        </p:txBody>
      </p:sp>
      <p:sp>
        <p:nvSpPr>
          <p:cNvPr id="15" name="TextBox 14"/>
          <p:cNvSpPr txBox="1">
            <a:spLocks noChangeArrowheads="1"/>
          </p:cNvSpPr>
          <p:nvPr/>
        </p:nvSpPr>
        <p:spPr bwMode="auto">
          <a:xfrm>
            <a:off x="1500188" y="5770563"/>
            <a:ext cx="7286625" cy="1016000"/>
          </a:xfrm>
          <a:prstGeom prst="rect">
            <a:avLst/>
          </a:prstGeom>
          <a:noFill/>
          <a:ln w="9525">
            <a:noFill/>
            <a:miter lim="800000"/>
            <a:headEnd/>
            <a:tailEnd/>
          </a:ln>
        </p:spPr>
        <p:txBody>
          <a:bodyPr>
            <a:spAutoFit/>
          </a:bodyPr>
          <a:lstStyle/>
          <a:p>
            <a:pPr>
              <a:buFont typeface="Arial" pitchFamily="34" charset="0"/>
              <a:buChar char="•"/>
            </a:pPr>
            <a:r>
              <a:rPr lang="ar-EG" sz="2000" b="1"/>
              <a:t>أن العدل والإنصاف يقتضيان أن لا نعمم الأحكلم ، فنسئ الظن بالشعراء الصالحين .</a:t>
            </a:r>
          </a:p>
          <a:p>
            <a:pPr>
              <a:buFont typeface="Arial" pitchFamily="34" charset="0"/>
              <a:buChar char="•"/>
            </a:pPr>
            <a:r>
              <a:rPr lang="ar-EG" sz="2000" b="1"/>
              <a:t> أن الشعر من وسائل الدفاع عن الدين ونصر الحق وبيانه للناس .</a:t>
            </a:r>
          </a:p>
          <a:p>
            <a:pPr>
              <a:buFont typeface="Arial" pitchFamily="34" charset="0"/>
              <a:buChar char="•"/>
            </a:pPr>
            <a:r>
              <a:rPr lang="ar-EG" sz="2000" b="1"/>
              <a:t> أن من أساء إلى الحق أو الخلق فهو ظالم ، وسيلقى جزاءه عند الله .</a:t>
            </a:r>
          </a:p>
        </p:txBody>
      </p:sp>
      <p:sp>
        <p:nvSpPr>
          <p:cNvPr id="16" name="TextBox 15"/>
          <p:cNvSpPr txBox="1"/>
          <p:nvPr/>
        </p:nvSpPr>
        <p:spPr>
          <a:xfrm>
            <a:off x="7143768" y="5143512"/>
            <a:ext cx="1714512"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تفيد :</a:t>
            </a:r>
          </a:p>
        </p:txBody>
      </p:sp>
    </p:spTree>
    <p:custDataLst>
      <p:tags r:id="rId1"/>
    </p:custData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 calcmode="lin" valueType="num">
                                      <p:cBhvr additive="base">
                                        <p:cTn id="1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 calcmode="lin" valueType="num">
                                      <p:cBhvr additive="base">
                                        <p:cTn id="3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 calcmode="lin" valueType="num">
                                      <p:cBhvr additive="base">
                                        <p:cTn id="4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bg/>
                                          </p:spTgt>
                                        </p:tgtEl>
                                        <p:attrNameLst>
                                          <p:attrName>style.visibility</p:attrName>
                                        </p:attrNameLst>
                                      </p:cBhvr>
                                      <p:to>
                                        <p:strVal val="visible"/>
                                      </p:to>
                                    </p:set>
                                    <p:anim calcmode="lin" valueType="num">
                                      <p:cBhvr additive="base">
                                        <p:cTn id="5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 calcmode="lin" valueType="num">
                                      <p:cBhvr additive="base">
                                        <p:cTn id="5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xEl>
                                              <p:pRg st="1" end="1"/>
                                            </p:txEl>
                                          </p:spTgt>
                                        </p:tgtEl>
                                        <p:attrNameLst>
                                          <p:attrName>style.visibility</p:attrName>
                                        </p:attrNameLst>
                                      </p:cBhvr>
                                      <p:to>
                                        <p:strVal val="visible"/>
                                      </p:to>
                                    </p:set>
                                    <p:anim calcmode="lin" valueType="num">
                                      <p:cBhvr additive="base">
                                        <p:cTn id="6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Effect transition="in" filter="wipe(down)">
                                      <p:cBhvr>
                                        <p:cTn id="69" dur="500"/>
                                        <p:tgtEl>
                                          <p:spTgt spid="1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bg/>
                                          </p:spTgt>
                                        </p:tgtEl>
                                        <p:attrNameLst>
                                          <p:attrName>style.visibility</p:attrName>
                                        </p:attrNameLst>
                                      </p:cBhvr>
                                      <p:to>
                                        <p:strVal val="visible"/>
                                      </p:to>
                                    </p:set>
                                    <p:anim calcmode="lin" valueType="num">
                                      <p:cBhvr additive="base">
                                        <p:cTn id="74"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75"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6">
                                            <p:txEl>
                                              <p:pRg st="0" end="0"/>
                                            </p:txEl>
                                          </p:spTgt>
                                        </p:tgtEl>
                                        <p:attrNameLst>
                                          <p:attrName>style.visibility</p:attrName>
                                        </p:attrNameLst>
                                      </p:cBhvr>
                                      <p:to>
                                        <p:strVal val="visible"/>
                                      </p:to>
                                    </p:set>
                                    <p:anim calcmode="lin" valueType="num">
                                      <p:cBhvr additive="base">
                                        <p:cTn id="8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5">
                                            <p:txEl>
                                              <p:pRg st="0" end="0"/>
                                            </p:txEl>
                                          </p:spTgt>
                                        </p:tgtEl>
                                        <p:attrNameLst>
                                          <p:attrName>style.visibility</p:attrName>
                                        </p:attrNameLst>
                                      </p:cBhvr>
                                      <p:to>
                                        <p:strVal val="visible"/>
                                      </p:to>
                                    </p:set>
                                    <p:anim calcmode="lin" valueType="num">
                                      <p:cBhvr additive="base">
                                        <p:cTn id="8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5">
                                            <p:txEl>
                                              <p:pRg st="1" end="1"/>
                                            </p:txEl>
                                          </p:spTgt>
                                        </p:tgtEl>
                                        <p:attrNameLst>
                                          <p:attrName>style.visibility</p:attrName>
                                        </p:attrNameLst>
                                      </p:cBhvr>
                                      <p:to>
                                        <p:strVal val="visible"/>
                                      </p:to>
                                    </p:set>
                                    <p:anim calcmode="lin" valueType="num">
                                      <p:cBhvr additive="base">
                                        <p:cTn id="9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5">
                                            <p:txEl>
                                              <p:pRg st="2" end="2"/>
                                            </p:txEl>
                                          </p:spTgt>
                                        </p:tgtEl>
                                        <p:attrNameLst>
                                          <p:attrName>style.visibility</p:attrName>
                                        </p:attrNameLst>
                                      </p:cBhvr>
                                      <p:to>
                                        <p:strVal val="visible"/>
                                      </p:to>
                                    </p:set>
                                    <p:anim calcmode="lin" valueType="num">
                                      <p:cBhvr additive="base">
                                        <p:cTn id="9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0" grpId="0" build="p" animBg="1"/>
      <p:bldP spid="11" grpId="0" build="p"/>
      <p:bldP spid="12" grpId="0" build="p" animBg="1"/>
      <p:bldP spid="13" grpId="0" build="allAtOnce"/>
      <p:bldP spid="15" grpId="0" build="p"/>
      <p:bldP spid="16"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مجموعة 7"/>
          <p:cNvGrpSpPr>
            <a:grpSpLocks/>
          </p:cNvGrpSpPr>
          <p:nvPr/>
        </p:nvGrpSpPr>
        <p:grpSpPr bwMode="auto">
          <a:xfrm>
            <a:off x="-55563" y="566738"/>
            <a:ext cx="1036638" cy="6003925"/>
            <a:chOff x="-55292" y="566455"/>
            <a:chExt cx="1036020" cy="6003513"/>
          </a:xfrm>
        </p:grpSpPr>
        <p:pic>
          <p:nvPicPr>
            <p:cNvPr id="10548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548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548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8" name="Down Ribbon 7"/>
          <p:cNvSpPr/>
          <p:nvPr/>
        </p:nvSpPr>
        <p:spPr>
          <a:xfrm>
            <a:off x="1142976" y="0"/>
            <a:ext cx="7358062" cy="857232"/>
          </a:xfrm>
          <a:prstGeom prst="ribbon">
            <a:avLst/>
          </a:prstGeom>
          <a:solidFill>
            <a:schemeClr val="accent2"/>
          </a:solidFill>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pic>
        <p:nvPicPr>
          <p:cNvPr id="11"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752647"/>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255446" y="2242195"/>
            <a:ext cx="781050" cy="46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93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951190" y="2276005"/>
            <a:ext cx="21240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1899101" y="2961757"/>
            <a:ext cx="715405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وذلك لأنهم مسترقى السمع من الشياطين قد يخطفون كلمة من السماء قبل أن تحرقهم الشهب فيلقونها إلى أوليائهم من الكهنة ،فيضيفون إليها مئة كذبة</a:t>
            </a:r>
          </a:p>
        </p:txBody>
      </p:sp>
      <p:pic>
        <p:nvPicPr>
          <p:cNvPr id="3994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350097" y="3762055"/>
            <a:ext cx="37052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مربع نص 15"/>
          <p:cNvSpPr txBox="1"/>
          <p:nvPr/>
        </p:nvSpPr>
        <p:spPr>
          <a:xfrm>
            <a:off x="3746326" y="4095430"/>
            <a:ext cx="53089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حتي يقولون أن هذا القرآن هو الذي أتي به من التكهن والشعر</a:t>
            </a:r>
          </a:p>
        </p:txBody>
      </p:sp>
      <p:pic>
        <p:nvPicPr>
          <p:cNvPr id="3994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022529" y="4619740"/>
            <a:ext cx="20859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4826446" y="5022948"/>
            <a:ext cx="415686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لأنهم في كل واد يهيمون ولا يقولون مالا يفعلون</a:t>
            </a:r>
          </a:p>
        </p:txBody>
      </p:sp>
      <p:pic>
        <p:nvPicPr>
          <p:cNvPr id="39943" name="Picture 7"/>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717604" y="5511518"/>
            <a:ext cx="33909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مربع نص 20"/>
          <p:cNvSpPr txBox="1"/>
          <p:nvPr/>
        </p:nvSpPr>
        <p:spPr>
          <a:xfrm>
            <a:off x="2094993" y="5981218"/>
            <a:ext cx="694265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t>- الرسول كلامه وحي من الله عز وجل أم الشاعر فكلامه من عند نفسه</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arn(inVertic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939"/>
                                        </p:tgtEl>
                                        <p:attrNameLst>
                                          <p:attrName>style.visibility</p:attrName>
                                        </p:attrNameLst>
                                      </p:cBhvr>
                                      <p:to>
                                        <p:strVal val="visible"/>
                                      </p:to>
                                    </p:set>
                                    <p:animEffect transition="in" filter="wipe(down)">
                                      <p:cBhvr>
                                        <p:cTn id="27" dur="500"/>
                                        <p:tgtEl>
                                          <p:spTgt spid="39939"/>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9940"/>
                                        </p:tgtEl>
                                        <p:attrNameLst>
                                          <p:attrName>style.visibility</p:attrName>
                                        </p:attrNameLst>
                                      </p:cBhvr>
                                      <p:to>
                                        <p:strVal val="visible"/>
                                      </p:to>
                                    </p:set>
                                    <p:animEffect transition="in" filter="fade">
                                      <p:cBhvr>
                                        <p:cTn id="39" dur="1000"/>
                                        <p:tgtEl>
                                          <p:spTgt spid="39940"/>
                                        </p:tgtEl>
                                      </p:cBhvr>
                                    </p:animEffect>
                                    <p:anim calcmode="lin" valueType="num">
                                      <p:cBhvr>
                                        <p:cTn id="40" dur="1000" fill="hold"/>
                                        <p:tgtEl>
                                          <p:spTgt spid="39940"/>
                                        </p:tgtEl>
                                        <p:attrNameLst>
                                          <p:attrName>ppt_x</p:attrName>
                                        </p:attrNameLst>
                                      </p:cBhvr>
                                      <p:tavLst>
                                        <p:tav tm="0">
                                          <p:val>
                                            <p:strVal val="#ppt_x"/>
                                          </p:val>
                                        </p:tav>
                                        <p:tav tm="100000">
                                          <p:val>
                                            <p:strVal val="#ppt_x"/>
                                          </p:val>
                                        </p:tav>
                                      </p:tavLst>
                                    </p:anim>
                                    <p:anim calcmode="lin" valueType="num">
                                      <p:cBhvr>
                                        <p:cTn id="41"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anim calcmode="lin" valueType="num">
                                      <p:cBhvr>
                                        <p:cTn id="47" dur="2000" fill="hold"/>
                                        <p:tgtEl>
                                          <p:spTgt spid="16"/>
                                        </p:tgtEl>
                                        <p:attrNameLst>
                                          <p:attrName>ppt_w</p:attrName>
                                        </p:attrNameLst>
                                      </p:cBhvr>
                                      <p:tavLst>
                                        <p:tav tm="0" fmla="#ppt_w*sin(2.5*pi*$)">
                                          <p:val>
                                            <p:fltVal val="0"/>
                                          </p:val>
                                        </p:tav>
                                        <p:tav tm="100000">
                                          <p:val>
                                            <p:fltVal val="1"/>
                                          </p:val>
                                        </p:tav>
                                      </p:tavLst>
                                    </p:anim>
                                    <p:anim calcmode="lin" valueType="num">
                                      <p:cBhvr>
                                        <p:cTn id="4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9941"/>
                                        </p:tgtEl>
                                        <p:attrNameLst>
                                          <p:attrName>style.visibility</p:attrName>
                                        </p:attrNameLst>
                                      </p:cBhvr>
                                      <p:to>
                                        <p:strVal val="visible"/>
                                      </p:to>
                                    </p:set>
                                    <p:animEffect transition="in" filter="barn(inVertical)">
                                      <p:cBhvr>
                                        <p:cTn id="53" dur="500"/>
                                        <p:tgtEl>
                                          <p:spTgt spid="39941"/>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anim calcmode="lin" valueType="num">
                                      <p:cBhvr>
                                        <p:cTn id="59" dur="2000" fill="hold"/>
                                        <p:tgtEl>
                                          <p:spTgt spid="19"/>
                                        </p:tgtEl>
                                        <p:attrNameLst>
                                          <p:attrName>ppt_w</p:attrName>
                                        </p:attrNameLst>
                                      </p:cBhvr>
                                      <p:tavLst>
                                        <p:tav tm="0" fmla="#ppt_w*sin(2.5*pi*$)">
                                          <p:val>
                                            <p:fltVal val="0"/>
                                          </p:val>
                                        </p:tav>
                                        <p:tav tm="100000">
                                          <p:val>
                                            <p:fltVal val="1"/>
                                          </p:val>
                                        </p:tav>
                                      </p:tavLst>
                                    </p:anim>
                                    <p:anim calcmode="lin" valueType="num">
                                      <p:cBhvr>
                                        <p:cTn id="60"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9943"/>
                                        </p:tgtEl>
                                        <p:attrNameLst>
                                          <p:attrName>style.visibility</p:attrName>
                                        </p:attrNameLst>
                                      </p:cBhvr>
                                      <p:to>
                                        <p:strVal val="visible"/>
                                      </p:to>
                                    </p:set>
                                    <p:animEffect transition="in" filter="circle(in)">
                                      <p:cBhvr>
                                        <p:cTn id="65" dur="2000"/>
                                        <p:tgtEl>
                                          <p:spTgt spid="39943"/>
                                        </p:tgtEl>
                                      </p:cBhvr>
                                    </p:animEffec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000"/>
                                        <p:tgtEl>
                                          <p:spTgt spid="21"/>
                                        </p:tgtEl>
                                      </p:cBhvr>
                                    </p:animEffect>
                                    <p:anim calcmode="lin" valueType="num">
                                      <p:cBhvr>
                                        <p:cTn id="71" dur="2000" fill="hold"/>
                                        <p:tgtEl>
                                          <p:spTgt spid="21"/>
                                        </p:tgtEl>
                                        <p:attrNameLst>
                                          <p:attrName>ppt_w</p:attrName>
                                        </p:attrNameLst>
                                      </p:cBhvr>
                                      <p:tavLst>
                                        <p:tav tm="0" fmla="#ppt_w*sin(2.5*pi*$)">
                                          <p:val>
                                            <p:fltVal val="0"/>
                                          </p:val>
                                        </p:tav>
                                        <p:tav tm="100000">
                                          <p:val>
                                            <p:fltVal val="1"/>
                                          </p:val>
                                        </p:tav>
                                      </p:tavLst>
                                    </p:anim>
                                    <p:anim calcmode="lin" valueType="num">
                                      <p:cBhvr>
                                        <p:cTn id="72"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4" grpId="0" animBg="1"/>
      <p:bldP spid="16" grpId="0" animBg="1"/>
      <p:bldP spid="19" grpId="0" animBg="1"/>
      <p:bldP spid="2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مجموعة 7"/>
          <p:cNvGrpSpPr>
            <a:grpSpLocks/>
          </p:cNvGrpSpPr>
          <p:nvPr/>
        </p:nvGrpSpPr>
        <p:grpSpPr bwMode="auto">
          <a:xfrm>
            <a:off x="-55563" y="566738"/>
            <a:ext cx="1036638" cy="6003925"/>
            <a:chOff x="-55292" y="566455"/>
            <a:chExt cx="1036020" cy="6003513"/>
          </a:xfrm>
        </p:grpSpPr>
        <p:pic>
          <p:nvPicPr>
            <p:cNvPr id="10548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548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548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8" name="Down Ribbon 7"/>
          <p:cNvSpPr/>
          <p:nvPr/>
        </p:nvSpPr>
        <p:spPr>
          <a:xfrm>
            <a:off x="1142976" y="0"/>
            <a:ext cx="7358062" cy="857232"/>
          </a:xfrm>
          <a:prstGeom prst="ribbon">
            <a:avLst/>
          </a:prstGeom>
          <a:solidFill>
            <a:schemeClr val="accent2"/>
          </a:solidFill>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الشعراء من الآية {213} إلى الآية {220}</a:t>
            </a:r>
          </a:p>
        </p:txBody>
      </p:sp>
      <p:pic>
        <p:nvPicPr>
          <p:cNvPr id="11"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752647"/>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707904" y="1412776"/>
            <a:ext cx="343852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مربع نص 19"/>
          <p:cNvSpPr txBox="1"/>
          <p:nvPr/>
        </p:nvSpPr>
        <p:spPr>
          <a:xfrm>
            <a:off x="2339752" y="1988840"/>
            <a:ext cx="53089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t>عند ما يستخدم في الخير والدفاع عن الاسلام</a:t>
            </a:r>
          </a:p>
        </p:txBody>
      </p:sp>
      <p:pic>
        <p:nvPicPr>
          <p:cNvPr id="4096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053283" y="2889249"/>
            <a:ext cx="5191125"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مربع نص 21"/>
          <p:cNvSpPr txBox="1"/>
          <p:nvPr/>
        </p:nvSpPr>
        <p:spPr>
          <a:xfrm>
            <a:off x="4858897" y="3534399"/>
            <a:ext cx="278958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t>يجب أن يوافق القول العمل </a:t>
            </a:r>
          </a:p>
        </p:txBody>
      </p:sp>
    </p:spTree>
    <p:custDataLst>
      <p:tags r:id="rId1"/>
    </p:custDataLst>
    <p:extLst>
      <p:ext uri="{BB962C8B-B14F-4D97-AF65-F5344CB8AC3E}">
        <p14:creationId xmlns:p14="http://schemas.microsoft.com/office/powerpoint/2010/main" xmlns="" val="14933413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62"/>
                                        </p:tgtEl>
                                        <p:attrNameLst>
                                          <p:attrName>style.visibility</p:attrName>
                                        </p:attrNameLst>
                                      </p:cBhvr>
                                      <p:to>
                                        <p:strVal val="visible"/>
                                      </p:to>
                                    </p:set>
                                    <p:animEffect transition="in" filter="barn(inVertical)">
                                      <p:cBhvr>
                                        <p:cTn id="22" dur="500"/>
                                        <p:tgtEl>
                                          <p:spTgt spid="40962"/>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anim calcmode="lin" valueType="num">
                                      <p:cBhvr>
                                        <p:cTn id="28" dur="2000" fill="hold"/>
                                        <p:tgtEl>
                                          <p:spTgt spid="20"/>
                                        </p:tgtEl>
                                        <p:attrNameLst>
                                          <p:attrName>ppt_w</p:attrName>
                                        </p:attrNameLst>
                                      </p:cBhvr>
                                      <p:tavLst>
                                        <p:tav tm="0" fmla="#ppt_w*sin(2.5*pi*$)">
                                          <p:val>
                                            <p:fltVal val="0"/>
                                          </p:val>
                                        </p:tav>
                                        <p:tav tm="100000">
                                          <p:val>
                                            <p:fltVal val="1"/>
                                          </p:val>
                                        </p:tav>
                                      </p:tavLst>
                                    </p:anim>
                                    <p:anim calcmode="lin" valueType="num">
                                      <p:cBhvr>
                                        <p:cTn id="2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63"/>
                                        </p:tgtEl>
                                        <p:attrNameLst>
                                          <p:attrName>style.visibility</p:attrName>
                                        </p:attrNameLst>
                                      </p:cBhvr>
                                      <p:to>
                                        <p:strVal val="visible"/>
                                      </p:to>
                                    </p:set>
                                    <p:animEffect transition="in" filter="barn(inVertical)">
                                      <p:cBhvr>
                                        <p:cTn id="34" dur="500"/>
                                        <p:tgtEl>
                                          <p:spTgt spid="40963"/>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anim calcmode="lin" valueType="num">
                                      <p:cBhvr>
                                        <p:cTn id="40" dur="2000" fill="hold"/>
                                        <p:tgtEl>
                                          <p:spTgt spid="22"/>
                                        </p:tgtEl>
                                        <p:attrNameLst>
                                          <p:attrName>ppt_w</p:attrName>
                                        </p:attrNameLst>
                                      </p:cBhvr>
                                      <p:tavLst>
                                        <p:tav tm="0" fmla="#ppt_w*sin(2.5*pi*$)">
                                          <p:val>
                                            <p:fltVal val="0"/>
                                          </p:val>
                                        </p:tav>
                                        <p:tav tm="100000">
                                          <p:val>
                                            <p:fltVal val="1"/>
                                          </p:val>
                                        </p:tav>
                                      </p:tavLst>
                                    </p:anim>
                                    <p:anim calcmode="lin" valueType="num">
                                      <p:cBhvr>
                                        <p:cTn id="4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مجموعة 7"/>
          <p:cNvGrpSpPr>
            <a:grpSpLocks/>
          </p:cNvGrpSpPr>
          <p:nvPr/>
        </p:nvGrpSpPr>
        <p:grpSpPr bwMode="auto">
          <a:xfrm>
            <a:off x="-55563" y="566738"/>
            <a:ext cx="1036638" cy="6003925"/>
            <a:chOff x="-55292" y="566455"/>
            <a:chExt cx="1036020" cy="6003513"/>
          </a:xfrm>
        </p:grpSpPr>
        <p:pic>
          <p:nvPicPr>
            <p:cNvPr id="1435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436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436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800" b="1" dirty="0"/>
              <a:t>التعريف بسورة الفرقان </a:t>
            </a:r>
          </a:p>
        </p:txBody>
      </p:sp>
      <p:sp>
        <p:nvSpPr>
          <p:cNvPr id="10" name="Vertical Scroll 9"/>
          <p:cNvSpPr/>
          <p:nvPr/>
        </p:nvSpPr>
        <p:spPr>
          <a:xfrm>
            <a:off x="7106543" y="71438"/>
            <a:ext cx="1785937" cy="928687"/>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400" b="1" dirty="0"/>
              <a:t>الوحدة</a:t>
            </a:r>
          </a:p>
          <a:p>
            <a:pPr algn="ctr">
              <a:defRPr/>
            </a:pPr>
            <a:r>
              <a:rPr lang="ar-EG" sz="2400" b="1" dirty="0"/>
              <a:t>الثالثة  </a:t>
            </a:r>
          </a:p>
        </p:txBody>
      </p:sp>
      <p:sp>
        <p:nvSpPr>
          <p:cNvPr id="11" name="Round Single Corner Rectangle 10"/>
          <p:cNvSpPr/>
          <p:nvPr/>
        </p:nvSpPr>
        <p:spPr>
          <a:xfrm>
            <a:off x="2947166" y="1052736"/>
            <a:ext cx="3929090" cy="785818"/>
          </a:xfrm>
          <a:prstGeom prst="round1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chemeClr val="tx1">
                    <a:lumMod val="85000"/>
                    <a:lumOff val="15000"/>
                  </a:schemeClr>
                </a:solidFill>
              </a:rPr>
              <a:t>التعريف بسورة الفرقان </a:t>
            </a:r>
          </a:p>
        </p:txBody>
      </p:sp>
      <p:sp>
        <p:nvSpPr>
          <p:cNvPr id="12" name="Flowchart: Alternate Process 11"/>
          <p:cNvSpPr/>
          <p:nvPr/>
        </p:nvSpPr>
        <p:spPr>
          <a:xfrm>
            <a:off x="7758184" y="1785926"/>
            <a:ext cx="1285884" cy="785818"/>
          </a:xfrm>
          <a:prstGeom prst="flowChartAlternateProcess">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8900000" scaled="1"/>
            <a:tileRect/>
          </a:gradFill>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solidFill>
                  <a:schemeClr val="bg1"/>
                </a:solidFill>
              </a:rPr>
              <a:t>أولاً : سبب</a:t>
            </a:r>
          </a:p>
          <a:p>
            <a:pPr algn="ctr">
              <a:defRPr/>
            </a:pPr>
            <a:r>
              <a:rPr lang="ar-EG" sz="2000" b="1" dirty="0">
                <a:solidFill>
                  <a:schemeClr val="bg1"/>
                </a:solidFill>
              </a:rPr>
              <a:t> التسمية </a:t>
            </a:r>
          </a:p>
        </p:txBody>
      </p:sp>
      <p:sp>
        <p:nvSpPr>
          <p:cNvPr id="13" name="Flowchart: Alternate Process 12"/>
          <p:cNvSpPr/>
          <p:nvPr/>
        </p:nvSpPr>
        <p:spPr>
          <a:xfrm>
            <a:off x="7543870" y="2857496"/>
            <a:ext cx="1500198" cy="1000132"/>
          </a:xfrm>
          <a:prstGeom prst="flowChartAlternateProcess">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8900000" scaled="1"/>
            <a:tileRect/>
          </a:gradFill>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solidFill>
                  <a:schemeClr val="bg1"/>
                </a:solidFill>
              </a:rPr>
              <a:t>ثانيا : زمن</a:t>
            </a:r>
          </a:p>
          <a:p>
            <a:pPr algn="ctr">
              <a:defRPr/>
            </a:pPr>
            <a:r>
              <a:rPr lang="ar-EG" sz="2000" b="1" dirty="0">
                <a:solidFill>
                  <a:schemeClr val="bg1"/>
                </a:solidFill>
              </a:rPr>
              <a:t> نزول السورة </a:t>
            </a:r>
          </a:p>
        </p:txBody>
      </p:sp>
      <p:sp>
        <p:nvSpPr>
          <p:cNvPr id="12305" name="TextBox 13"/>
          <p:cNvSpPr txBox="1">
            <a:spLocks noChangeArrowheads="1"/>
          </p:cNvSpPr>
          <p:nvPr/>
        </p:nvSpPr>
        <p:spPr bwMode="auto">
          <a:xfrm>
            <a:off x="971600" y="1857375"/>
            <a:ext cx="6715125" cy="708025"/>
          </a:xfrm>
          <a:prstGeom prst="rect">
            <a:avLst/>
          </a:prstGeom>
          <a:noFill/>
          <a:ln w="9525">
            <a:noFill/>
            <a:miter lim="800000"/>
            <a:headEnd/>
            <a:tailEnd/>
          </a:ln>
        </p:spPr>
        <p:txBody>
          <a:bodyPr>
            <a:spAutoFit/>
          </a:bodyPr>
          <a:lstStyle/>
          <a:p>
            <a:r>
              <a:rPr lang="ar-EG" sz="2000" b="1" dirty="0"/>
              <a:t>سميت سورة الفرقان  لورود هذا الأسم فى أول آية من السورة وتعظيماً لأمر القرآن الذى نزل فارقاٌ بين الحلال والحرام ، والهدى والضلال .</a:t>
            </a:r>
          </a:p>
        </p:txBody>
      </p:sp>
      <p:sp>
        <p:nvSpPr>
          <p:cNvPr id="12306" name="TextBox 14"/>
          <p:cNvSpPr txBox="1">
            <a:spLocks noChangeArrowheads="1"/>
          </p:cNvSpPr>
          <p:nvPr/>
        </p:nvSpPr>
        <p:spPr bwMode="auto">
          <a:xfrm>
            <a:off x="1043037" y="3000375"/>
            <a:ext cx="6215063" cy="708025"/>
          </a:xfrm>
          <a:prstGeom prst="rect">
            <a:avLst/>
          </a:prstGeom>
          <a:noFill/>
          <a:ln w="9525">
            <a:noFill/>
            <a:miter lim="800000"/>
            <a:headEnd/>
            <a:tailEnd/>
          </a:ln>
        </p:spPr>
        <p:txBody>
          <a:bodyPr>
            <a:spAutoFit/>
          </a:bodyPr>
          <a:lstStyle/>
          <a:p>
            <a:r>
              <a:rPr lang="ar-EG" sz="2000" b="1" dirty="0"/>
              <a:t>نزلت هذه السورة بمكة قبل الهجرة  ، وهى السورة الخامسة والعشرين فى ترتيب المصحف ، وعدد آياتها (77) آية .</a:t>
            </a:r>
          </a:p>
        </p:txBody>
      </p:sp>
      <p:sp>
        <p:nvSpPr>
          <p:cNvPr id="16" name="Flowchart: Alternate Process 15"/>
          <p:cNvSpPr/>
          <p:nvPr/>
        </p:nvSpPr>
        <p:spPr>
          <a:xfrm>
            <a:off x="6615176" y="4000504"/>
            <a:ext cx="2357454" cy="500066"/>
          </a:xfrm>
          <a:prstGeom prst="flowChartAlternateProcess">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8900000" scaled="1"/>
            <a:tileRect/>
          </a:gradFill>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solidFill>
                  <a:schemeClr val="bg1"/>
                </a:solidFill>
              </a:rPr>
              <a:t>ثالثا : موضوعات السورة </a:t>
            </a:r>
          </a:p>
        </p:txBody>
      </p:sp>
      <p:sp>
        <p:nvSpPr>
          <p:cNvPr id="17" name="TextBox 16"/>
          <p:cNvSpPr txBox="1"/>
          <p:nvPr/>
        </p:nvSpPr>
        <p:spPr>
          <a:xfrm>
            <a:off x="1257350" y="4714875"/>
            <a:ext cx="7643812" cy="1631950"/>
          </a:xfrm>
          <a:prstGeom prst="rect">
            <a:avLst/>
          </a:prstGeom>
          <a:noFill/>
        </p:spPr>
        <p:txBody>
          <a:bodyPr rtlCol="1">
            <a:spAutoFit/>
          </a:bodyPr>
          <a:lstStyle/>
          <a:p>
            <a:pPr marL="342900" indent="-342900">
              <a:buFontTx/>
              <a:buAutoNum type="arabicParenBoth"/>
              <a:defRPr/>
            </a:pPr>
            <a:r>
              <a:rPr lang="ar-EG" sz="2000" b="1" dirty="0"/>
              <a:t>ذكر شبهات المشركين حول رسالة رسول الله </a:t>
            </a:r>
            <a:r>
              <a:rPr lang="ar-EG" sz="1050" b="1" dirty="0"/>
              <a:t>صلى الله عليه وسلم </a:t>
            </a:r>
            <a:r>
              <a:rPr lang="ar-EG" sz="2000" b="1" dirty="0"/>
              <a:t>وبيان تفاهتها ،ثم تهديدهم أن لم يؤمنوا بالعذاب فى الدنيا والآخرة .</a:t>
            </a:r>
          </a:p>
          <a:p>
            <a:pPr marL="342900" indent="-342900">
              <a:buFontTx/>
              <a:buAutoNum type="arabicParenBoth"/>
              <a:defRPr/>
            </a:pPr>
            <a:r>
              <a:rPr lang="ar-EG" sz="2000" b="1" dirty="0"/>
              <a:t>ذكر قصص الأنبياء مع أممهم ، وما حصل لأممهم بسبب التكذيب .</a:t>
            </a:r>
          </a:p>
          <a:p>
            <a:pPr marL="342900" indent="-342900">
              <a:buFontTx/>
              <a:buAutoNum type="arabicParenBoth"/>
              <a:defRPr/>
            </a:pPr>
            <a:r>
              <a:rPr lang="ar-EG" sz="2000" b="1" dirty="0"/>
              <a:t>دلائل قدرة الله تعالى ووحدانيته .</a:t>
            </a:r>
          </a:p>
          <a:p>
            <a:pPr marL="342900" indent="-342900">
              <a:buFontTx/>
              <a:buAutoNum type="arabicParenBoth"/>
              <a:defRPr/>
            </a:pPr>
            <a:r>
              <a:rPr lang="ar-EG" sz="2000" b="1" dirty="0"/>
              <a:t>صفات عباد الرحمن . </a:t>
            </a:r>
          </a:p>
        </p:txBody>
      </p:sp>
      <p:sp>
        <p:nvSpPr>
          <p:cNvPr id="1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bg/>
                                          </p:spTgt>
                                        </p:tgtEl>
                                        <p:attrNameLst>
                                          <p:attrName>style.visibility</p:attrName>
                                        </p:attrNameLst>
                                      </p:cBhvr>
                                      <p:to>
                                        <p:strVal val="visible"/>
                                      </p:to>
                                    </p:set>
                                    <p:anim calcmode="lin" valueType="num">
                                      <p:cBhvr additive="base">
                                        <p:cTn id="4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 calcmode="lin" valueType="num">
                                      <p:cBhvr additive="base">
                                        <p:cTn id="5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 calcmode="lin" valueType="num">
                                      <p:cBhvr additive="base">
                                        <p:cTn id="5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305">
                                            <p:txEl>
                                              <p:pRg st="0" end="0"/>
                                            </p:txEl>
                                          </p:spTgt>
                                        </p:tgtEl>
                                        <p:attrNameLst>
                                          <p:attrName>style.visibility</p:attrName>
                                        </p:attrNameLst>
                                      </p:cBhvr>
                                      <p:to>
                                        <p:strVal val="visible"/>
                                      </p:to>
                                    </p:set>
                                    <p:anim calcmode="lin" valueType="num">
                                      <p:cBhvr additive="base">
                                        <p:cTn id="63" dur="500" fill="hold"/>
                                        <p:tgtEl>
                                          <p:spTgt spid="1230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3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bg/>
                                          </p:spTgt>
                                        </p:tgtEl>
                                        <p:attrNameLst>
                                          <p:attrName>style.visibility</p:attrName>
                                        </p:attrNameLst>
                                      </p:cBhvr>
                                      <p:to>
                                        <p:strVal val="visible"/>
                                      </p:to>
                                    </p:set>
                                    <p:anim calcmode="lin" valueType="num">
                                      <p:cBhvr additive="base">
                                        <p:cTn id="6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 calcmode="lin" valueType="num">
                                      <p:cBhvr additive="base">
                                        <p:cTn id="7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xEl>
                                              <p:pRg st="1" end="1"/>
                                            </p:txEl>
                                          </p:spTgt>
                                        </p:tgtEl>
                                        <p:attrNameLst>
                                          <p:attrName>style.visibility</p:attrName>
                                        </p:attrNameLst>
                                      </p:cBhvr>
                                      <p:to>
                                        <p:strVal val="visible"/>
                                      </p:to>
                                    </p:set>
                                    <p:anim calcmode="lin" valueType="num">
                                      <p:cBhvr additive="base">
                                        <p:cTn id="8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306">
                                            <p:txEl>
                                              <p:pRg st="0" end="0"/>
                                            </p:txEl>
                                          </p:spTgt>
                                        </p:tgtEl>
                                        <p:attrNameLst>
                                          <p:attrName>style.visibility</p:attrName>
                                        </p:attrNameLst>
                                      </p:cBhvr>
                                      <p:to>
                                        <p:strVal val="visible"/>
                                      </p:to>
                                    </p:set>
                                    <p:anim calcmode="lin" valueType="num">
                                      <p:cBhvr additive="base">
                                        <p:cTn id="87" dur="500" fill="hold"/>
                                        <p:tgtEl>
                                          <p:spTgt spid="12306">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6">
                                            <p:bg/>
                                          </p:spTgt>
                                        </p:tgtEl>
                                        <p:attrNameLst>
                                          <p:attrName>style.visibility</p:attrName>
                                        </p:attrNameLst>
                                      </p:cBhvr>
                                      <p:to>
                                        <p:strVal val="visible"/>
                                      </p:to>
                                    </p:set>
                                    <p:animEffect transition="in" filter="wipe(down)">
                                      <p:cBhvr>
                                        <p:cTn id="93" dur="500"/>
                                        <p:tgtEl>
                                          <p:spTgt spid="16">
                                            <p:bg/>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wipe(down)">
                                      <p:cBhvr>
                                        <p:cTn id="98" dur="500"/>
                                        <p:tgtEl>
                                          <p:spTgt spid="16">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xEl>
                                              <p:pRg st="0" end="0"/>
                                            </p:txEl>
                                          </p:spTgt>
                                        </p:tgtEl>
                                        <p:attrNameLst>
                                          <p:attrName>style.visibility</p:attrName>
                                        </p:attrNameLst>
                                      </p:cBhvr>
                                      <p:to>
                                        <p:strVal val="visible"/>
                                      </p:to>
                                    </p:set>
                                    <p:anim calcmode="lin" valueType="num">
                                      <p:cBhvr additive="base">
                                        <p:cTn id="10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7">
                                            <p:txEl>
                                              <p:pRg st="1" end="1"/>
                                            </p:txEl>
                                          </p:spTgt>
                                        </p:tgtEl>
                                        <p:attrNameLst>
                                          <p:attrName>style.visibility</p:attrName>
                                        </p:attrNameLst>
                                      </p:cBhvr>
                                      <p:to>
                                        <p:strVal val="visible"/>
                                      </p:to>
                                    </p:set>
                                    <p:anim calcmode="lin" valueType="num">
                                      <p:cBhvr additive="base">
                                        <p:cTn id="10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7">
                                            <p:txEl>
                                              <p:pRg st="2" end="2"/>
                                            </p:txEl>
                                          </p:spTgt>
                                        </p:tgtEl>
                                        <p:attrNameLst>
                                          <p:attrName>style.visibility</p:attrName>
                                        </p:attrNameLst>
                                      </p:cBhvr>
                                      <p:to>
                                        <p:strVal val="visible"/>
                                      </p:to>
                                    </p:set>
                                    <p:anim calcmode="lin" valueType="num">
                                      <p:cBhvr additive="base">
                                        <p:cTn id="11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7">
                                            <p:txEl>
                                              <p:pRg st="3" end="3"/>
                                            </p:txEl>
                                          </p:spTgt>
                                        </p:tgtEl>
                                        <p:attrNameLst>
                                          <p:attrName>style.visibility</p:attrName>
                                        </p:attrNameLst>
                                      </p:cBhvr>
                                      <p:to>
                                        <p:strVal val="visible"/>
                                      </p:to>
                                    </p:set>
                                    <p:anim calcmode="lin" valueType="num">
                                      <p:cBhvr additive="base">
                                        <p:cTn id="11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1" grpId="0" build="p" animBg="1"/>
      <p:bldP spid="12" grpId="0" build="allAtOnce" animBg="1"/>
      <p:bldP spid="13" grpId="0" build="p" animBg="1"/>
      <p:bldP spid="12305" grpId="0" build="allAtOnce"/>
      <p:bldP spid="12306" grpId="0" build="allAtOnce"/>
      <p:bldP spid="16" grpId="0" build="p" animBg="1"/>
      <p:bldP spid="1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547664" y="-27384"/>
            <a:ext cx="4812028" cy="1121235"/>
            <a:chOff x="2274540" y="0"/>
            <a:chExt cx="4457700" cy="845423"/>
          </a:xfrm>
          <a:scene3d>
            <a:camera prst="orthographicFront">
              <a:rot lat="0" lon="0" rev="0"/>
            </a:camera>
            <a:lightRig rig="glow" dir="t">
              <a:rot lat="0" lon="0" rev="14100000"/>
            </a:lightRig>
          </a:scene3d>
        </p:grpSpPr>
        <p:pic>
          <p:nvPicPr>
            <p:cNvPr id="14" name="صورة 13"/>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15" name="مستطيل 8"/>
            <p:cNvSpPr/>
            <p:nvPr/>
          </p:nvSpPr>
          <p:spPr>
            <a:xfrm>
              <a:off x="3234978" y="116632"/>
              <a:ext cx="2373276" cy="568810"/>
            </a:xfrm>
            <a:prstGeom prst="downArrowCallout">
              <a:avLst/>
            </a:prstGeom>
            <a:ln>
              <a:noFill/>
            </a:ln>
            <a:effectLst/>
            <a:sp3d prstMaterial="softEdge">
              <a:bevelT w="127000" prst="artDeco"/>
            </a:sp3d>
          </p:spPr>
          <p:txBody>
            <a:bodyPr wrap="none">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6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600" b="1"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 التعلم التعاوني</a:t>
              </a:r>
              <a:endParaRPr lang="ar-EG" sz="26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9" name="صورة 18">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403648" y="5981776"/>
            <a:ext cx="881484" cy="881484"/>
          </a:xfrm>
          <a:prstGeom prst="rect">
            <a:avLst/>
          </a:prstGeom>
        </p:spPr>
      </p:pic>
      <p:pic>
        <p:nvPicPr>
          <p:cNvPr id="29" name="صورة 28">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0" y="6022443"/>
            <a:ext cx="840817" cy="840817"/>
          </a:xfrm>
          <a:prstGeom prst="rect">
            <a:avLst/>
          </a:prstGeom>
        </p:spPr>
      </p:pic>
      <p:grpSp>
        <p:nvGrpSpPr>
          <p:cNvPr id="3" name="مجموعة 29"/>
          <p:cNvGrpSpPr/>
          <p:nvPr/>
        </p:nvGrpSpPr>
        <p:grpSpPr>
          <a:xfrm>
            <a:off x="401013" y="1015091"/>
            <a:ext cx="8563475" cy="5364550"/>
            <a:chOff x="936464" y="1322469"/>
            <a:chExt cx="9306780" cy="4932663"/>
          </a:xfrm>
        </p:grpSpPr>
        <p:grpSp>
          <p:nvGrpSpPr>
            <p:cNvPr id="4" name="مجموعة 30"/>
            <p:cNvGrpSpPr/>
            <p:nvPr/>
          </p:nvGrpSpPr>
          <p:grpSpPr>
            <a:xfrm>
              <a:off x="936464" y="1322469"/>
              <a:ext cx="9306780" cy="4932663"/>
              <a:chOff x="523875" y="1116452"/>
              <a:chExt cx="8096250" cy="5120860"/>
            </a:xfrm>
          </p:grpSpPr>
          <p:pic>
            <p:nvPicPr>
              <p:cNvPr id="33" name="صورة 32"/>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34" name="مربع نص 26"/>
              <p:cNvSpPr txBox="1"/>
              <p:nvPr/>
            </p:nvSpPr>
            <p:spPr>
              <a:xfrm>
                <a:off x="4509263" y="1168232"/>
                <a:ext cx="3830189" cy="4583209"/>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defPPr>
                  <a:defRPr lang="ar-EG"/>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marL="300552" indent="-300552">
                  <a:buBlip>
                    <a:blip r:embed="rId8"/>
                  </a:buBlip>
                </a:pPr>
                <a:r>
                  <a:rPr lang="ar-EG" b="1" dirty="0"/>
                  <a:t>تقسيم الطلاب إلي أربع مجموعات بحيث يكون الطلاب في كل مجموعة غير متجانسين من الناحية العلمية</a:t>
                </a:r>
              </a:p>
              <a:p>
                <a:pPr marL="300552" indent="-300552">
                  <a:buBlip>
                    <a:blip r:embed="rId8"/>
                  </a:buBlip>
                </a:pPr>
                <a:r>
                  <a:rPr lang="ar-EG" b="1" dirty="0">
                    <a:solidFill>
                      <a:srgbClr val="002060"/>
                    </a:solidFill>
                  </a:rPr>
                  <a:t>يحدد لكل مجموعة قائد وكاتب وهكذا ( أي مهمة لكل فرد في المجموعة تناسب إمكانياته ) </a:t>
                </a:r>
              </a:p>
              <a:p>
                <a:pPr marL="300552" indent="-300552">
                  <a:buBlip>
                    <a:blip r:embed="rId8"/>
                  </a:buBlip>
                </a:pPr>
                <a:r>
                  <a:rPr lang="ar-EG" b="1" dirty="0">
                    <a:solidFill>
                      <a:srgbClr val="C00000"/>
                    </a:solidFill>
                  </a:rPr>
                  <a:t>يتم عرض مختصر للمادة المعرفية من خلال المعلم بواسطة البوربوينت والسبورة والكتاب المدرسي .</a:t>
                </a:r>
              </a:p>
              <a:p>
                <a:pPr marL="300552" indent="-300552">
                  <a:buBlip>
                    <a:blip r:embed="rId8"/>
                  </a:buBlip>
                </a:pPr>
                <a:r>
                  <a:rPr lang="ar-EG" b="1" dirty="0">
                    <a:solidFill>
                      <a:schemeClr val="accent6">
                        <a:lumMod val="50000"/>
                      </a:schemeClr>
                    </a:solidFill>
                  </a:rPr>
                  <a:t>عرض الأنشطة سواء من الكتاب أو ورقة النشاط مرتبة ومتدرجة لموضع الدرس لتحقيق الخبرة المطلوبة .</a:t>
                </a:r>
              </a:p>
              <a:p>
                <a:pPr marL="300552" indent="-300552">
                  <a:buBlip>
                    <a:blip r:embed="rId8"/>
                  </a:buBlip>
                </a:pPr>
                <a:r>
                  <a:rPr lang="ar-EG" b="1" dirty="0">
                    <a:solidFill>
                      <a:srgbClr val="002060"/>
                    </a:solidFill>
                  </a:rPr>
                  <a:t>يقوم المعلم بالمرور بين المجموعات أثناء تنفيذ النشاط وتقديم التوجيه المناسب للمجموعات </a:t>
                </a:r>
              </a:p>
              <a:p>
                <a:pPr marL="300552" indent="-300552">
                  <a:buBlip>
                    <a:blip r:embed="rId8"/>
                  </a:buBlip>
                </a:pPr>
                <a:r>
                  <a:rPr lang="ar-EG" b="1" dirty="0">
                    <a:solidFill>
                      <a:srgbClr val="7030A0"/>
                    </a:solidFill>
                  </a:rPr>
                  <a:t>عرض عمل المجموعات حيث تعرض مجموعة ويستمع الجميع للعرض والمناقشة وتبادل وجهات النظر ودفاع كل منهم عن وجهة نظره ويتم التصويب من المعلم</a:t>
                </a:r>
                <a:endParaRPr lang="ar-SA" b="1" dirty="0">
                  <a:solidFill>
                    <a:srgbClr val="7030A0"/>
                  </a:solidFill>
                </a:endParaRPr>
              </a:p>
            </p:txBody>
          </p:sp>
        </p:grpSp>
        <p:pic>
          <p:nvPicPr>
            <p:cNvPr id="32" name="صورة 31"/>
            <p:cNvPicPr>
              <a:picLocks noChangeAspect="1"/>
            </p:cNvPicPr>
            <p:nvPr/>
          </p:nvPicPr>
          <p:blipFill>
            <a:blip r:embed="rId9" cstate="email">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1536750" y="1490174"/>
              <a:ext cx="3809950" cy="4676315"/>
            </a:xfrm>
            <a:prstGeom prst="rect">
              <a:avLst/>
            </a:prstGeom>
          </p:spPr>
        </p:pic>
      </p:grpSp>
    </p:spTree>
    <p:custDataLst>
      <p:tags r:id="rId1"/>
    </p:custDataLst>
    <p:extLst>
      <p:ext uri="{BB962C8B-B14F-4D97-AF65-F5344CB8AC3E}">
        <p14:creationId xmlns="" xmlns:p14="http://schemas.microsoft.com/office/powerpoint/2010/main" val="580552234"/>
      </p:ext>
    </p:extLst>
  </p:cSld>
  <p:clrMapOvr>
    <a:masterClrMapping/>
  </p:clrMapOvr>
  <p:transition spd="slow">
    <p:cover dir="r"/>
    <p:sndAc>
      <p:stSnd>
        <p:snd r:embed="rId3"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مجموعة 7"/>
          <p:cNvGrpSpPr>
            <a:grpSpLocks/>
          </p:cNvGrpSpPr>
          <p:nvPr/>
        </p:nvGrpSpPr>
        <p:grpSpPr bwMode="auto">
          <a:xfrm>
            <a:off x="-55563" y="566738"/>
            <a:ext cx="1036638" cy="6003925"/>
            <a:chOff x="-55292" y="566455"/>
            <a:chExt cx="1036020" cy="6003513"/>
          </a:xfrm>
        </p:grpSpPr>
        <p:pic>
          <p:nvPicPr>
            <p:cNvPr id="15370"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5372"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38" y="-71462"/>
            <a:ext cx="7358062" cy="1000125"/>
          </a:xfrm>
          <a:prstGeom prst="ribbon">
            <a:avLst/>
          </a:prstGeom>
          <a:ln/>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800" b="1" dirty="0"/>
              <a:t>التعريف بسورة الفرقان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13"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64288" y="764704"/>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932040" y="1988840"/>
            <a:ext cx="3960440"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2988324" y="2431391"/>
            <a:ext cx="5904156"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1- سميت سورة الفرقان  لورود هذا </a:t>
            </a:r>
            <a:r>
              <a:rPr lang="ar-EG" sz="2000" b="1" dirty="0" smtClean="0"/>
              <a:t>الاسم في </a:t>
            </a:r>
            <a:r>
              <a:rPr lang="ar-EG" sz="2000" b="1" dirty="0"/>
              <a:t>أول آية من السورة وتعظيماً لأمر القرآن الذى نزل فارقاٌ بين الحلال والحرام ، والهدى والضلال .</a:t>
            </a:r>
          </a:p>
        </p:txBody>
      </p:sp>
      <p:pic>
        <p:nvPicPr>
          <p:cNvPr id="409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524828" y="3502412"/>
            <a:ext cx="1367652"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550596" y="3502412"/>
            <a:ext cx="1885950"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مربع نص 15"/>
          <p:cNvSpPr txBox="1"/>
          <p:nvPr/>
        </p:nvSpPr>
        <p:spPr>
          <a:xfrm>
            <a:off x="6194612" y="3931286"/>
            <a:ext cx="2462014"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r>
              <a:rPr lang="ar-EG" sz="2000" b="1" dirty="0"/>
              <a:t>2- لأنها نزلت بمكة .</a:t>
            </a:r>
          </a:p>
        </p:txBody>
      </p:sp>
      <p:pic>
        <p:nvPicPr>
          <p:cNvPr id="410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200703" y="4408323"/>
            <a:ext cx="1466850"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3060332" y="4858192"/>
            <a:ext cx="5714373" cy="1495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مربع نص 2"/>
          <p:cNvSpPr txBox="1"/>
          <p:nvPr/>
        </p:nvSpPr>
        <p:spPr>
          <a:xfrm>
            <a:off x="3685259" y="4149001"/>
            <a:ext cx="1649313" cy="369332"/>
          </a:xfrm>
          <a:prstGeom prst="rect">
            <a:avLst/>
          </a:prstGeom>
          <a:noFill/>
        </p:spPr>
        <p:txBody>
          <a:bodyPr wrap="square" rtlCol="1">
            <a:spAutoFit/>
          </a:bodyPr>
          <a:lstStyle/>
          <a:p>
            <a:r>
              <a:rPr lang="ar-EG" b="1" dirty="0"/>
              <a:t>الخامسة والعشرون </a:t>
            </a:r>
            <a:endParaRPr lang="ar-SA" dirty="0"/>
          </a:p>
        </p:txBody>
      </p:sp>
      <p:sp>
        <p:nvSpPr>
          <p:cNvPr id="4" name="مستطيل 3"/>
          <p:cNvSpPr/>
          <p:nvPr/>
        </p:nvSpPr>
        <p:spPr>
          <a:xfrm>
            <a:off x="4028952" y="5268839"/>
            <a:ext cx="1460656" cy="369332"/>
          </a:xfrm>
          <a:prstGeom prst="rect">
            <a:avLst/>
          </a:prstGeom>
        </p:spPr>
        <p:txBody>
          <a:bodyPr wrap="none">
            <a:spAutoFit/>
          </a:bodyPr>
          <a:lstStyle/>
          <a:p>
            <a:r>
              <a:rPr lang="ar-EG" b="1" dirty="0"/>
              <a:t>مكة قبل الهجرة .</a:t>
            </a:r>
          </a:p>
        </p:txBody>
      </p:sp>
      <p:sp>
        <p:nvSpPr>
          <p:cNvPr id="25" name="مستطيل 24"/>
          <p:cNvSpPr/>
          <p:nvPr/>
        </p:nvSpPr>
        <p:spPr>
          <a:xfrm>
            <a:off x="3882771" y="5614618"/>
            <a:ext cx="1242648" cy="369332"/>
          </a:xfrm>
          <a:prstGeom prst="rect">
            <a:avLst/>
          </a:prstGeom>
        </p:spPr>
        <p:txBody>
          <a:bodyPr wrap="none">
            <a:spAutoFit/>
          </a:bodyPr>
          <a:lstStyle/>
          <a:p>
            <a:r>
              <a:rPr lang="ar-EG" b="1" dirty="0"/>
              <a:t>عباد الرحمن .</a:t>
            </a:r>
          </a:p>
        </p:txBody>
      </p:sp>
      <p:sp>
        <p:nvSpPr>
          <p:cNvPr id="26" name="مستطيل 25"/>
          <p:cNvSpPr/>
          <p:nvPr/>
        </p:nvSpPr>
        <p:spPr>
          <a:xfrm>
            <a:off x="4504094" y="5984285"/>
            <a:ext cx="876509" cy="307777"/>
          </a:xfrm>
          <a:prstGeom prst="rect">
            <a:avLst/>
          </a:prstGeom>
        </p:spPr>
        <p:txBody>
          <a:bodyPr wrap="square">
            <a:spAutoFit/>
          </a:bodyPr>
          <a:lstStyle/>
          <a:p>
            <a:r>
              <a:rPr lang="ar-EG" sz="1400" b="1" dirty="0"/>
              <a:t>أول السورة </a:t>
            </a:r>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1000"/>
                                        <p:tgtEl>
                                          <p:spTgt spid="4098"/>
                                        </p:tgtEl>
                                      </p:cBhvr>
                                    </p:animEffect>
                                    <p:anim calcmode="lin" valueType="num">
                                      <p:cBhvr>
                                        <p:cTn id="27" dur="1000" fill="hold"/>
                                        <p:tgtEl>
                                          <p:spTgt spid="4098"/>
                                        </p:tgtEl>
                                        <p:attrNameLst>
                                          <p:attrName>ppt_x</p:attrName>
                                        </p:attrNameLst>
                                      </p:cBhvr>
                                      <p:tavLst>
                                        <p:tav tm="0">
                                          <p:val>
                                            <p:strVal val="#ppt_x"/>
                                          </p:val>
                                        </p:tav>
                                        <p:tav tm="100000">
                                          <p:val>
                                            <p:strVal val="#ppt_x"/>
                                          </p:val>
                                        </p:tav>
                                      </p:tavLst>
                                    </p:anim>
                                    <p:anim calcmode="lin" valueType="num">
                                      <p:cBhvr>
                                        <p:cTn id="2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anim calcmode="lin" valueType="num">
                                      <p:cBhvr>
                                        <p:cTn id="34" dur="2000" fill="hold"/>
                                        <p:tgtEl>
                                          <p:spTgt spid="14"/>
                                        </p:tgtEl>
                                        <p:attrNameLst>
                                          <p:attrName>ppt_w</p:attrName>
                                        </p:attrNameLst>
                                      </p:cBhvr>
                                      <p:tavLst>
                                        <p:tav tm="0" fmla="#ppt_w*sin(2.5*pi*$)">
                                          <p:val>
                                            <p:fltVal val="0"/>
                                          </p:val>
                                        </p:tav>
                                        <p:tav tm="100000">
                                          <p:val>
                                            <p:fltVal val="1"/>
                                          </p:val>
                                        </p:tav>
                                      </p:tavLst>
                                    </p:anim>
                                    <p:anim calcmode="lin" valueType="num">
                                      <p:cBhvr>
                                        <p:cTn id="3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099"/>
                                        </p:tgtEl>
                                        <p:attrNameLst>
                                          <p:attrName>style.visibility</p:attrName>
                                        </p:attrNameLst>
                                      </p:cBhvr>
                                      <p:to>
                                        <p:strVal val="visible"/>
                                      </p:to>
                                    </p:set>
                                    <p:anim calcmode="lin" valueType="num">
                                      <p:cBhvr additive="base">
                                        <p:cTn id="40" dur="500" fill="hold"/>
                                        <p:tgtEl>
                                          <p:spTgt spid="4099"/>
                                        </p:tgtEl>
                                        <p:attrNameLst>
                                          <p:attrName>ppt_x</p:attrName>
                                        </p:attrNameLst>
                                      </p:cBhvr>
                                      <p:tavLst>
                                        <p:tav tm="0">
                                          <p:val>
                                            <p:strVal val="1+#ppt_w/2"/>
                                          </p:val>
                                        </p:tav>
                                        <p:tav tm="100000">
                                          <p:val>
                                            <p:strVal val="#ppt_x"/>
                                          </p:val>
                                        </p:tav>
                                      </p:tavLst>
                                    </p:anim>
                                    <p:anim calcmode="lin" valueType="num">
                                      <p:cBhvr additive="base">
                                        <p:cTn id="41"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100"/>
                                        </p:tgtEl>
                                        <p:attrNameLst>
                                          <p:attrName>style.visibility</p:attrName>
                                        </p:attrNameLst>
                                      </p:cBhvr>
                                      <p:to>
                                        <p:strVal val="visible"/>
                                      </p:to>
                                    </p:set>
                                    <p:anim calcmode="lin" valueType="num">
                                      <p:cBhvr additive="base">
                                        <p:cTn id="46" dur="500" fill="hold"/>
                                        <p:tgtEl>
                                          <p:spTgt spid="4100"/>
                                        </p:tgtEl>
                                        <p:attrNameLst>
                                          <p:attrName>ppt_x</p:attrName>
                                        </p:attrNameLst>
                                      </p:cBhvr>
                                      <p:tavLst>
                                        <p:tav tm="0">
                                          <p:val>
                                            <p:strVal val="0-#ppt_w/2"/>
                                          </p:val>
                                        </p:tav>
                                        <p:tav tm="100000">
                                          <p:val>
                                            <p:strVal val="#ppt_x"/>
                                          </p:val>
                                        </p:tav>
                                      </p:tavLst>
                                    </p:anim>
                                    <p:anim calcmode="lin" valueType="num">
                                      <p:cBhvr additive="base">
                                        <p:cTn id="47"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4101"/>
                                        </p:tgtEl>
                                        <p:attrNameLst>
                                          <p:attrName>style.visibility</p:attrName>
                                        </p:attrNameLst>
                                      </p:cBhvr>
                                      <p:to>
                                        <p:strVal val="visible"/>
                                      </p:to>
                                    </p:set>
                                    <p:anim calcmode="lin" valueType="num">
                                      <p:cBhvr additive="base">
                                        <p:cTn id="59" dur="500" fill="hold"/>
                                        <p:tgtEl>
                                          <p:spTgt spid="4101"/>
                                        </p:tgtEl>
                                        <p:attrNameLst>
                                          <p:attrName>ppt_x</p:attrName>
                                        </p:attrNameLst>
                                      </p:cBhvr>
                                      <p:tavLst>
                                        <p:tav tm="0">
                                          <p:val>
                                            <p:strVal val="1+#ppt_w/2"/>
                                          </p:val>
                                        </p:tav>
                                        <p:tav tm="100000">
                                          <p:val>
                                            <p:strVal val="#ppt_x"/>
                                          </p:val>
                                        </p:tav>
                                      </p:tavLst>
                                    </p:anim>
                                    <p:anim calcmode="lin" valueType="num">
                                      <p:cBhvr additive="base">
                                        <p:cTn id="60"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4102"/>
                                        </p:tgtEl>
                                        <p:attrNameLst>
                                          <p:attrName>style.visibility</p:attrName>
                                        </p:attrNameLst>
                                      </p:cBhvr>
                                      <p:to>
                                        <p:strVal val="visible"/>
                                      </p:to>
                                    </p:set>
                                    <p:anim calcmode="lin" valueType="num">
                                      <p:cBhvr additive="base">
                                        <p:cTn id="65" dur="500" fill="hold"/>
                                        <p:tgtEl>
                                          <p:spTgt spid="4102"/>
                                        </p:tgtEl>
                                        <p:attrNameLst>
                                          <p:attrName>ppt_x</p:attrName>
                                        </p:attrNameLst>
                                      </p:cBhvr>
                                      <p:tavLst>
                                        <p:tav tm="0">
                                          <p:val>
                                            <p:strVal val="0-#ppt_w/2"/>
                                          </p:val>
                                        </p:tav>
                                        <p:tav tm="100000">
                                          <p:val>
                                            <p:strVal val="#ppt_x"/>
                                          </p:val>
                                        </p:tav>
                                      </p:tavLst>
                                    </p:anim>
                                    <p:anim calcmode="lin" valueType="num">
                                      <p:cBhvr additive="base">
                                        <p:cTn id="66"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580">
                                          <p:stCondLst>
                                            <p:cond delay="0"/>
                                          </p:stCondLst>
                                        </p:cTn>
                                        <p:tgtEl>
                                          <p:spTgt spid="3"/>
                                        </p:tgtEl>
                                      </p:cBhvr>
                                    </p:animEffect>
                                    <p:anim calcmode="lin" valueType="num">
                                      <p:cBhvr>
                                        <p:cTn id="7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gtEl>
                                      </p:cBhvr>
                                      <p:to x="100000" y="60000"/>
                                    </p:animScale>
                                    <p:animScale>
                                      <p:cBhvr>
                                        <p:cTn id="78" dur="166" decel="50000">
                                          <p:stCondLst>
                                            <p:cond delay="676"/>
                                          </p:stCondLst>
                                        </p:cTn>
                                        <p:tgtEl>
                                          <p:spTgt spid="3"/>
                                        </p:tgtEl>
                                      </p:cBhvr>
                                      <p:to x="100000" y="100000"/>
                                    </p:animScale>
                                    <p:animScale>
                                      <p:cBhvr>
                                        <p:cTn id="79" dur="26">
                                          <p:stCondLst>
                                            <p:cond delay="1312"/>
                                          </p:stCondLst>
                                        </p:cTn>
                                        <p:tgtEl>
                                          <p:spTgt spid="3"/>
                                        </p:tgtEl>
                                      </p:cBhvr>
                                      <p:to x="100000" y="80000"/>
                                    </p:animScale>
                                    <p:animScale>
                                      <p:cBhvr>
                                        <p:cTn id="80" dur="166" decel="50000">
                                          <p:stCondLst>
                                            <p:cond delay="1338"/>
                                          </p:stCondLst>
                                        </p:cTn>
                                        <p:tgtEl>
                                          <p:spTgt spid="3"/>
                                        </p:tgtEl>
                                      </p:cBhvr>
                                      <p:to x="100000" y="100000"/>
                                    </p:animScale>
                                    <p:animScale>
                                      <p:cBhvr>
                                        <p:cTn id="81" dur="26">
                                          <p:stCondLst>
                                            <p:cond delay="1642"/>
                                          </p:stCondLst>
                                        </p:cTn>
                                        <p:tgtEl>
                                          <p:spTgt spid="3"/>
                                        </p:tgtEl>
                                      </p:cBhvr>
                                      <p:to x="100000" y="90000"/>
                                    </p:animScale>
                                    <p:animScale>
                                      <p:cBhvr>
                                        <p:cTn id="82" dur="166" decel="50000">
                                          <p:stCondLst>
                                            <p:cond delay="1668"/>
                                          </p:stCondLst>
                                        </p:cTn>
                                        <p:tgtEl>
                                          <p:spTgt spid="3"/>
                                        </p:tgtEl>
                                      </p:cBhvr>
                                      <p:to x="100000" y="100000"/>
                                    </p:animScale>
                                    <p:animScale>
                                      <p:cBhvr>
                                        <p:cTn id="83" dur="26">
                                          <p:stCondLst>
                                            <p:cond delay="1808"/>
                                          </p:stCondLst>
                                        </p:cTn>
                                        <p:tgtEl>
                                          <p:spTgt spid="3"/>
                                        </p:tgtEl>
                                      </p:cBhvr>
                                      <p:to x="100000" y="95000"/>
                                    </p:animScale>
                                    <p:animScale>
                                      <p:cBhvr>
                                        <p:cTn id="84" dur="166" decel="50000">
                                          <p:stCondLst>
                                            <p:cond delay="1834"/>
                                          </p:stCondLst>
                                        </p:cTn>
                                        <p:tgtEl>
                                          <p:spTgt spid="3"/>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down)">
                                      <p:cBhvr>
                                        <p:cTn id="89" dur="580">
                                          <p:stCondLst>
                                            <p:cond delay="0"/>
                                          </p:stCondLst>
                                        </p:cTn>
                                        <p:tgtEl>
                                          <p:spTgt spid="4"/>
                                        </p:tgtEl>
                                      </p:cBhvr>
                                    </p:animEffect>
                                    <p:anim calcmode="lin" valueType="num">
                                      <p:cBhvr>
                                        <p:cTn id="9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5" dur="26">
                                          <p:stCondLst>
                                            <p:cond delay="650"/>
                                          </p:stCondLst>
                                        </p:cTn>
                                        <p:tgtEl>
                                          <p:spTgt spid="4"/>
                                        </p:tgtEl>
                                      </p:cBhvr>
                                      <p:to x="100000" y="60000"/>
                                    </p:animScale>
                                    <p:animScale>
                                      <p:cBhvr>
                                        <p:cTn id="96" dur="166" decel="50000">
                                          <p:stCondLst>
                                            <p:cond delay="676"/>
                                          </p:stCondLst>
                                        </p:cTn>
                                        <p:tgtEl>
                                          <p:spTgt spid="4"/>
                                        </p:tgtEl>
                                      </p:cBhvr>
                                      <p:to x="100000" y="100000"/>
                                    </p:animScale>
                                    <p:animScale>
                                      <p:cBhvr>
                                        <p:cTn id="97" dur="26">
                                          <p:stCondLst>
                                            <p:cond delay="1312"/>
                                          </p:stCondLst>
                                        </p:cTn>
                                        <p:tgtEl>
                                          <p:spTgt spid="4"/>
                                        </p:tgtEl>
                                      </p:cBhvr>
                                      <p:to x="100000" y="80000"/>
                                    </p:animScale>
                                    <p:animScale>
                                      <p:cBhvr>
                                        <p:cTn id="98" dur="166" decel="50000">
                                          <p:stCondLst>
                                            <p:cond delay="1338"/>
                                          </p:stCondLst>
                                        </p:cTn>
                                        <p:tgtEl>
                                          <p:spTgt spid="4"/>
                                        </p:tgtEl>
                                      </p:cBhvr>
                                      <p:to x="100000" y="100000"/>
                                    </p:animScale>
                                    <p:animScale>
                                      <p:cBhvr>
                                        <p:cTn id="99" dur="26">
                                          <p:stCondLst>
                                            <p:cond delay="1642"/>
                                          </p:stCondLst>
                                        </p:cTn>
                                        <p:tgtEl>
                                          <p:spTgt spid="4"/>
                                        </p:tgtEl>
                                      </p:cBhvr>
                                      <p:to x="100000" y="90000"/>
                                    </p:animScale>
                                    <p:animScale>
                                      <p:cBhvr>
                                        <p:cTn id="100" dur="166" decel="50000">
                                          <p:stCondLst>
                                            <p:cond delay="1668"/>
                                          </p:stCondLst>
                                        </p:cTn>
                                        <p:tgtEl>
                                          <p:spTgt spid="4"/>
                                        </p:tgtEl>
                                      </p:cBhvr>
                                      <p:to x="100000" y="100000"/>
                                    </p:animScale>
                                    <p:animScale>
                                      <p:cBhvr>
                                        <p:cTn id="101" dur="26">
                                          <p:stCondLst>
                                            <p:cond delay="1808"/>
                                          </p:stCondLst>
                                        </p:cTn>
                                        <p:tgtEl>
                                          <p:spTgt spid="4"/>
                                        </p:tgtEl>
                                      </p:cBhvr>
                                      <p:to x="100000" y="95000"/>
                                    </p:animScale>
                                    <p:animScale>
                                      <p:cBhvr>
                                        <p:cTn id="102" dur="166" decel="50000">
                                          <p:stCondLst>
                                            <p:cond delay="1834"/>
                                          </p:stCondLst>
                                        </p:cTn>
                                        <p:tgtEl>
                                          <p:spTgt spid="4"/>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down)">
                                      <p:cBhvr>
                                        <p:cTn id="107" dur="580">
                                          <p:stCondLst>
                                            <p:cond delay="0"/>
                                          </p:stCondLst>
                                        </p:cTn>
                                        <p:tgtEl>
                                          <p:spTgt spid="25"/>
                                        </p:tgtEl>
                                      </p:cBhvr>
                                    </p:animEffect>
                                    <p:anim calcmode="lin" valueType="num">
                                      <p:cBhvr>
                                        <p:cTn id="10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3" dur="26">
                                          <p:stCondLst>
                                            <p:cond delay="650"/>
                                          </p:stCondLst>
                                        </p:cTn>
                                        <p:tgtEl>
                                          <p:spTgt spid="25"/>
                                        </p:tgtEl>
                                      </p:cBhvr>
                                      <p:to x="100000" y="60000"/>
                                    </p:animScale>
                                    <p:animScale>
                                      <p:cBhvr>
                                        <p:cTn id="114" dur="166" decel="50000">
                                          <p:stCondLst>
                                            <p:cond delay="676"/>
                                          </p:stCondLst>
                                        </p:cTn>
                                        <p:tgtEl>
                                          <p:spTgt spid="25"/>
                                        </p:tgtEl>
                                      </p:cBhvr>
                                      <p:to x="100000" y="100000"/>
                                    </p:animScale>
                                    <p:animScale>
                                      <p:cBhvr>
                                        <p:cTn id="115" dur="26">
                                          <p:stCondLst>
                                            <p:cond delay="1312"/>
                                          </p:stCondLst>
                                        </p:cTn>
                                        <p:tgtEl>
                                          <p:spTgt spid="25"/>
                                        </p:tgtEl>
                                      </p:cBhvr>
                                      <p:to x="100000" y="80000"/>
                                    </p:animScale>
                                    <p:animScale>
                                      <p:cBhvr>
                                        <p:cTn id="116" dur="166" decel="50000">
                                          <p:stCondLst>
                                            <p:cond delay="1338"/>
                                          </p:stCondLst>
                                        </p:cTn>
                                        <p:tgtEl>
                                          <p:spTgt spid="25"/>
                                        </p:tgtEl>
                                      </p:cBhvr>
                                      <p:to x="100000" y="100000"/>
                                    </p:animScale>
                                    <p:animScale>
                                      <p:cBhvr>
                                        <p:cTn id="117" dur="26">
                                          <p:stCondLst>
                                            <p:cond delay="1642"/>
                                          </p:stCondLst>
                                        </p:cTn>
                                        <p:tgtEl>
                                          <p:spTgt spid="25"/>
                                        </p:tgtEl>
                                      </p:cBhvr>
                                      <p:to x="100000" y="90000"/>
                                    </p:animScale>
                                    <p:animScale>
                                      <p:cBhvr>
                                        <p:cTn id="118" dur="166" decel="50000">
                                          <p:stCondLst>
                                            <p:cond delay="1668"/>
                                          </p:stCondLst>
                                        </p:cTn>
                                        <p:tgtEl>
                                          <p:spTgt spid="25"/>
                                        </p:tgtEl>
                                      </p:cBhvr>
                                      <p:to x="100000" y="100000"/>
                                    </p:animScale>
                                    <p:animScale>
                                      <p:cBhvr>
                                        <p:cTn id="119" dur="26">
                                          <p:stCondLst>
                                            <p:cond delay="1808"/>
                                          </p:stCondLst>
                                        </p:cTn>
                                        <p:tgtEl>
                                          <p:spTgt spid="25"/>
                                        </p:tgtEl>
                                      </p:cBhvr>
                                      <p:to x="100000" y="95000"/>
                                    </p:animScale>
                                    <p:animScale>
                                      <p:cBhvr>
                                        <p:cTn id="120" dur="166" decel="50000">
                                          <p:stCondLst>
                                            <p:cond delay="1834"/>
                                          </p:stCondLst>
                                        </p:cTn>
                                        <p:tgtEl>
                                          <p:spTgt spid="25"/>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wipe(down)">
                                      <p:cBhvr>
                                        <p:cTn id="125" dur="580">
                                          <p:stCondLst>
                                            <p:cond delay="0"/>
                                          </p:stCondLst>
                                        </p:cTn>
                                        <p:tgtEl>
                                          <p:spTgt spid="26"/>
                                        </p:tgtEl>
                                      </p:cBhvr>
                                    </p:animEffect>
                                    <p:anim calcmode="lin" valueType="num">
                                      <p:cBhvr>
                                        <p:cTn id="12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1" dur="26">
                                          <p:stCondLst>
                                            <p:cond delay="650"/>
                                          </p:stCondLst>
                                        </p:cTn>
                                        <p:tgtEl>
                                          <p:spTgt spid="26"/>
                                        </p:tgtEl>
                                      </p:cBhvr>
                                      <p:to x="100000" y="60000"/>
                                    </p:animScale>
                                    <p:animScale>
                                      <p:cBhvr>
                                        <p:cTn id="132" dur="166" decel="50000">
                                          <p:stCondLst>
                                            <p:cond delay="676"/>
                                          </p:stCondLst>
                                        </p:cTn>
                                        <p:tgtEl>
                                          <p:spTgt spid="26"/>
                                        </p:tgtEl>
                                      </p:cBhvr>
                                      <p:to x="100000" y="100000"/>
                                    </p:animScale>
                                    <p:animScale>
                                      <p:cBhvr>
                                        <p:cTn id="133" dur="26">
                                          <p:stCondLst>
                                            <p:cond delay="1312"/>
                                          </p:stCondLst>
                                        </p:cTn>
                                        <p:tgtEl>
                                          <p:spTgt spid="26"/>
                                        </p:tgtEl>
                                      </p:cBhvr>
                                      <p:to x="100000" y="80000"/>
                                    </p:animScale>
                                    <p:animScale>
                                      <p:cBhvr>
                                        <p:cTn id="134" dur="166" decel="50000">
                                          <p:stCondLst>
                                            <p:cond delay="1338"/>
                                          </p:stCondLst>
                                        </p:cTn>
                                        <p:tgtEl>
                                          <p:spTgt spid="26"/>
                                        </p:tgtEl>
                                      </p:cBhvr>
                                      <p:to x="100000" y="100000"/>
                                    </p:animScale>
                                    <p:animScale>
                                      <p:cBhvr>
                                        <p:cTn id="135" dur="26">
                                          <p:stCondLst>
                                            <p:cond delay="1642"/>
                                          </p:stCondLst>
                                        </p:cTn>
                                        <p:tgtEl>
                                          <p:spTgt spid="26"/>
                                        </p:tgtEl>
                                      </p:cBhvr>
                                      <p:to x="100000" y="90000"/>
                                    </p:animScale>
                                    <p:animScale>
                                      <p:cBhvr>
                                        <p:cTn id="136" dur="166" decel="50000">
                                          <p:stCondLst>
                                            <p:cond delay="1668"/>
                                          </p:stCondLst>
                                        </p:cTn>
                                        <p:tgtEl>
                                          <p:spTgt spid="26"/>
                                        </p:tgtEl>
                                      </p:cBhvr>
                                      <p:to x="100000" y="100000"/>
                                    </p:animScale>
                                    <p:animScale>
                                      <p:cBhvr>
                                        <p:cTn id="137" dur="26">
                                          <p:stCondLst>
                                            <p:cond delay="1808"/>
                                          </p:stCondLst>
                                        </p:cTn>
                                        <p:tgtEl>
                                          <p:spTgt spid="26"/>
                                        </p:tgtEl>
                                      </p:cBhvr>
                                      <p:to x="100000" y="95000"/>
                                    </p:animScale>
                                    <p:animScale>
                                      <p:cBhvr>
                                        <p:cTn id="138"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4" grpId="0" animBg="1"/>
      <p:bldP spid="16" grpId="0" animBg="1"/>
      <p:bldP spid="3" grpId="0"/>
      <p:bldP spid="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مجموعة 7"/>
          <p:cNvGrpSpPr>
            <a:grpSpLocks/>
          </p:cNvGrpSpPr>
          <p:nvPr/>
        </p:nvGrpSpPr>
        <p:grpSpPr bwMode="auto">
          <a:xfrm>
            <a:off x="-55563" y="566738"/>
            <a:ext cx="1036638" cy="6003925"/>
            <a:chOff x="-55292" y="566455"/>
            <a:chExt cx="1036020" cy="6003513"/>
          </a:xfrm>
        </p:grpSpPr>
        <p:pic>
          <p:nvPicPr>
            <p:cNvPr id="1641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641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641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462410"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800" b="1" dirty="0"/>
              <a:t>القرآن من عند الله تعالى  </a:t>
            </a:r>
          </a:p>
        </p:txBody>
      </p:sp>
      <p:sp>
        <p:nvSpPr>
          <p:cNvPr id="10" name="Vertical Scroll 9"/>
          <p:cNvSpPr/>
          <p:nvPr/>
        </p:nvSpPr>
        <p:spPr>
          <a:xfrm>
            <a:off x="7105972" y="71438"/>
            <a:ext cx="1714500" cy="857250"/>
          </a:xfrm>
          <a:prstGeom prst="vertic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a:t>
            </a:r>
          </a:p>
          <a:p>
            <a:pPr algn="ctr">
              <a:defRPr/>
            </a:pPr>
            <a:r>
              <a:rPr lang="ar-EG" sz="2400" b="1" dirty="0"/>
              <a:t>الثانية  </a:t>
            </a:r>
          </a:p>
        </p:txBody>
      </p:sp>
      <p:sp>
        <p:nvSpPr>
          <p:cNvPr id="12" name="Flowchart: Predefined Process 11"/>
          <p:cNvSpPr/>
          <p:nvPr/>
        </p:nvSpPr>
        <p:spPr>
          <a:xfrm>
            <a:off x="3590678" y="1000108"/>
            <a:ext cx="3357586" cy="714380"/>
          </a:xfrm>
          <a:prstGeom prst="flowChartPredefinedProcess">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100000" b="100000"/>
            </a:path>
            <a:tileRect t="-100000" r="-100000"/>
          </a:gradFill>
          <a:ln>
            <a:noFill/>
          </a:ln>
          <a:effectLst>
            <a:outerShdw blurRad="57785" dist="33020" dir="3180000" algn="ctr">
              <a:srgbClr val="000000">
                <a:alpha val="30000"/>
              </a:srgbClr>
            </a:outerShdw>
          </a:effectLst>
          <a:scene3d>
            <a:camera prst="orthographicFront"/>
            <a:lightRig rig="threePt" dir="t"/>
          </a:scene3d>
          <a:sp3d>
            <a:bevelT w="139700" prst="cross"/>
          </a:sp3d>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تفسير سورة الفرقان من الآية {1} إلى الآية {6} </a:t>
            </a:r>
          </a:p>
        </p:txBody>
      </p:sp>
      <p:sp>
        <p:nvSpPr>
          <p:cNvPr id="14347" name="Rectangle 12"/>
          <p:cNvSpPr>
            <a:spLocks noChangeArrowheads="1"/>
          </p:cNvSpPr>
          <p:nvPr/>
        </p:nvSpPr>
        <p:spPr bwMode="auto">
          <a:xfrm>
            <a:off x="1115616" y="1714500"/>
            <a:ext cx="8001000" cy="2246313"/>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بســـــــــــــــــــــــــم الله الرحمن الرحيم </a:t>
            </a:r>
          </a:p>
          <a:p>
            <a:r>
              <a:rPr lang="ar-EG" sz="2000" b="1" dirty="0">
                <a:solidFill>
                  <a:srgbClr val="339933"/>
                </a:solidFill>
                <a:cs typeface="Andalus" pitchFamily="2" charset="-78"/>
              </a:rPr>
              <a:t>{ تَبَارَكَ الَّذِي نَزَّلَ الْفُرْقَانَ عَلَى عَبْدِهِ لِيَكُونَ لِلْعَالَمِينَ نَذِيراً{1} الَّذِي لَهُ مُلْكُ السَّمَاوَاتِ وَالْأَرْضِ وَلَمْ يَتَّخِذْ وَلَداً وَلَمْ يَكُن لَّهُ شَرِيكٌ فِي الْمُلْكِ وَخَلَقَ كُلَّ شَيْءٍ فَقَدَّرَهُ تَقْدِيراً{2} وَاتَّخَذُوا مِن دُونِهِ آلِهَةً لَّا يَخْلُقُونَ شَيْئاً وَهُمْ يُخْلَقُونَ وَلَا يَمْلِكُونَ لِأَنفُسِهِمْ ضَرّاً وَلَا نَفْعاً وَلَا يَمْلِكُونَ مَوْتاً وَلَا حَيَاةً وَلَا نُشُوراً{3} وَقَالَ الَّذِينَ كَفَرُوا إِنْ هَذَا إِلَّا إِفْكٌ افْتَرَاهُ وَأَعَانَهُ عَلَيْهِ قَوْمٌ آخَرُونَ فَقَدْ جَاؤُوا ظُلْماً وَزُوراً{4} وَقَالُوا أَسَاطِيرُ الْأَوَّلِينَ اكْتَتَبَهَا فَهِيَ تُمْلَى عَلَيْهِ بُكْرَةً وَأَصِيلاً{5} قُلْ أَنزَلَهُ الَّذِي يَعْلَمُ السِّرَّ فِي السَّمَاوَاتِ وَالْأَرْضِ إِنَّهُ كَانَ غَفُوراً رَّحِيماً{6} </a:t>
            </a:r>
          </a:p>
        </p:txBody>
      </p:sp>
      <p:sp>
        <p:nvSpPr>
          <p:cNvPr id="14" name="TextBox 13"/>
          <p:cNvSpPr txBox="1"/>
          <p:nvPr/>
        </p:nvSpPr>
        <p:spPr>
          <a:xfrm>
            <a:off x="2357422" y="3933056"/>
            <a:ext cx="5715040" cy="400110"/>
          </a:xfrm>
          <a:prstGeom prst="rect">
            <a:avLst/>
          </a:prstGeom>
          <a:effectLst>
            <a:glow rad="1397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 موضوع الآيات :مزاعم المشركين ، وفضل القرآن الكريم </a:t>
            </a:r>
          </a:p>
        </p:txBody>
      </p:sp>
      <p:sp>
        <p:nvSpPr>
          <p:cNvPr id="15" name="Flowchart: Terminator 14"/>
          <p:cNvSpPr/>
          <p:nvPr/>
        </p:nvSpPr>
        <p:spPr>
          <a:xfrm>
            <a:off x="6948264" y="4500563"/>
            <a:ext cx="2071687" cy="285750"/>
          </a:xfrm>
          <a:prstGeom prst="flowChartTermina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معانى الكلمات </a:t>
            </a:r>
          </a:p>
        </p:txBody>
      </p:sp>
      <p:graphicFrame>
        <p:nvGraphicFramePr>
          <p:cNvPr id="16" name="Table 15"/>
          <p:cNvGraphicFramePr>
            <a:graphicFrameLocks noGrp="1"/>
          </p:cNvGraphicFramePr>
          <p:nvPr>
            <p:extLst>
              <p:ext uri="{D42A27DB-BD31-4B8C-83A1-F6EECF244321}">
                <p14:modId xmlns:p14="http://schemas.microsoft.com/office/powerpoint/2010/main" xmlns="" val="3823842659"/>
              </p:ext>
            </p:extLst>
          </p:nvPr>
        </p:nvGraphicFramePr>
        <p:xfrm>
          <a:off x="2555776" y="4954848"/>
          <a:ext cx="6480720" cy="1714512"/>
        </p:xfrm>
        <a:graphic>
          <a:graphicData uri="http://schemas.openxmlformats.org/drawingml/2006/table">
            <a:tbl>
              <a:tblPr rtl="1" firstRow="1" bandRow="1">
                <a:tableStyleId>{0E3FDE45-AF77-4B5C-9715-49D594BDF05E}</a:tableStyleId>
              </a:tblPr>
              <a:tblGrid>
                <a:gridCol w="2517094"/>
                <a:gridCol w="3963626"/>
              </a:tblGrid>
              <a:tr h="428628">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428628">
                <a:tc>
                  <a:txBody>
                    <a:bodyPr/>
                    <a:lstStyle/>
                    <a:p>
                      <a:pPr lvl="1" algn="ctr" rtl="1"/>
                      <a:r>
                        <a:rPr lang="ar-EG" sz="2000" dirty="0" smtClean="0"/>
                        <a:t>تبارك </a:t>
                      </a:r>
                      <a:endParaRPr lang="ar-EG" sz="2000" b="1" dirty="0"/>
                    </a:p>
                  </a:txBody>
                  <a:tcPr/>
                </a:tc>
                <a:tc>
                  <a:txBody>
                    <a:bodyPr/>
                    <a:lstStyle/>
                    <a:p>
                      <a:pPr lvl="1" algn="ctr" rtl="1"/>
                      <a:r>
                        <a:rPr lang="ar-EG" sz="2000" dirty="0" smtClean="0"/>
                        <a:t>كثر خير وعظمت</a:t>
                      </a:r>
                      <a:r>
                        <a:rPr lang="ar-EG" sz="2000" baseline="0" dirty="0" smtClean="0"/>
                        <a:t> بركته .</a:t>
                      </a:r>
                      <a:endParaRPr lang="ar-EG" sz="2000" b="1" dirty="0"/>
                    </a:p>
                  </a:txBody>
                  <a:tcPr/>
                </a:tc>
              </a:tr>
              <a:tr h="428628">
                <a:tc>
                  <a:txBody>
                    <a:bodyPr/>
                    <a:lstStyle/>
                    <a:p>
                      <a:pPr algn="ctr" rtl="1"/>
                      <a:r>
                        <a:rPr lang="ar-EG" sz="2000" dirty="0" smtClean="0"/>
                        <a:t> أفك أفتراه </a:t>
                      </a:r>
                      <a:endParaRPr lang="ar-EG" sz="2000" b="1" dirty="0"/>
                    </a:p>
                  </a:txBody>
                  <a:tcPr/>
                </a:tc>
                <a:tc>
                  <a:txBody>
                    <a:bodyPr/>
                    <a:lstStyle/>
                    <a:p>
                      <a:pPr algn="ctr" rtl="1"/>
                      <a:r>
                        <a:rPr lang="ar-EG" sz="2000" dirty="0" smtClean="0"/>
                        <a:t>كذب اخترعه من عند نفسه</a:t>
                      </a:r>
                      <a:endParaRPr lang="ar-EG" sz="2000" b="1" dirty="0"/>
                    </a:p>
                  </a:txBody>
                  <a:tcPr/>
                </a:tc>
              </a:tr>
              <a:tr h="428628">
                <a:tc>
                  <a:txBody>
                    <a:bodyPr/>
                    <a:lstStyle/>
                    <a:p>
                      <a:pPr algn="ctr" rtl="1"/>
                      <a:r>
                        <a:rPr lang="ar-EG" sz="2000" dirty="0" smtClean="0"/>
                        <a:t>أساطير الأولين </a:t>
                      </a:r>
                      <a:endParaRPr lang="ar-EG" sz="2000" b="1" dirty="0"/>
                    </a:p>
                  </a:txBody>
                  <a:tcPr/>
                </a:tc>
                <a:tc>
                  <a:txBody>
                    <a:bodyPr/>
                    <a:lstStyle/>
                    <a:p>
                      <a:pPr algn="ctr" rtl="1"/>
                      <a:r>
                        <a:rPr lang="ar-EG" sz="2000" dirty="0" smtClean="0"/>
                        <a:t>أحاديثهم المسطرة فى كتبهم </a:t>
                      </a:r>
                      <a:endParaRPr lang="ar-EG" sz="2000" b="1" dirty="0"/>
                    </a:p>
                  </a:txBody>
                  <a:tcPr/>
                </a:tc>
              </a:tr>
            </a:tbl>
          </a:graphicData>
        </a:graphic>
      </p:graphicFrame>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 calcmode="lin" valueType="num">
                                      <p:cBhvr additive="base">
                                        <p:cTn id="2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9">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 calcmode="lin" valueType="num">
                                      <p:cBhvr additive="base">
                                        <p:cTn id="3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47">
                                            <p:txEl>
                                              <p:pRg st="0" end="0"/>
                                            </p:txEl>
                                          </p:spTgt>
                                        </p:tgtEl>
                                        <p:attrNameLst>
                                          <p:attrName>style.visibility</p:attrName>
                                        </p:attrNameLst>
                                      </p:cBhvr>
                                      <p:to>
                                        <p:strVal val="visible"/>
                                      </p:to>
                                    </p:set>
                                    <p:anim calcmode="lin" valueType="num">
                                      <p:cBhvr additive="base">
                                        <p:cTn id="43" dur="500" fill="hold"/>
                                        <p:tgtEl>
                                          <p:spTgt spid="1434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4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347">
                                            <p:txEl>
                                              <p:pRg st="1" end="1"/>
                                            </p:txEl>
                                          </p:spTgt>
                                        </p:tgtEl>
                                        <p:attrNameLst>
                                          <p:attrName>style.visibility</p:attrName>
                                        </p:attrNameLst>
                                      </p:cBhvr>
                                      <p:to>
                                        <p:strVal val="visible"/>
                                      </p:to>
                                    </p:set>
                                    <p:anim calcmode="lin" valueType="num">
                                      <p:cBhvr additive="base">
                                        <p:cTn id="47" dur="500" fill="hold"/>
                                        <p:tgtEl>
                                          <p:spTgt spid="14347">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bg/>
                                          </p:spTgt>
                                        </p:tgtEl>
                                        <p:attrNameLst>
                                          <p:attrName>style.visibility</p:attrName>
                                        </p:attrNameLst>
                                      </p:cBhvr>
                                      <p:to>
                                        <p:strVal val="visible"/>
                                      </p:to>
                                    </p:set>
                                    <p:anim calcmode="lin" valueType="num">
                                      <p:cBhvr additive="base">
                                        <p:cTn id="5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bg/>
                                          </p:spTgt>
                                        </p:tgtEl>
                                        <p:attrNameLst>
                                          <p:attrName>style.visibility</p:attrName>
                                        </p:attrNameLst>
                                      </p:cBhvr>
                                      <p:to>
                                        <p:strVal val="visible"/>
                                      </p:to>
                                    </p:set>
                                    <p:anim calcmode="lin" valueType="num">
                                      <p:cBhvr additive="base">
                                        <p:cTn id="65"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 calcmode="lin" valueType="num">
                                      <p:cBhvr additive="base">
                                        <p:cTn id="7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P spid="12" grpId="0" build="p" animBg="1"/>
      <p:bldP spid="14347" grpId="0" build="allAtOnce"/>
      <p:bldP spid="14" grpId="0" build="p" animBg="1"/>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مجموعة 7"/>
          <p:cNvGrpSpPr>
            <a:grpSpLocks/>
          </p:cNvGrpSpPr>
          <p:nvPr/>
        </p:nvGrpSpPr>
        <p:grpSpPr bwMode="auto">
          <a:xfrm>
            <a:off x="-55563" y="566738"/>
            <a:ext cx="1036638" cy="6003925"/>
            <a:chOff x="-55292" y="566455"/>
            <a:chExt cx="1036020" cy="6003513"/>
          </a:xfrm>
        </p:grpSpPr>
        <p:pic>
          <p:nvPicPr>
            <p:cNvPr id="1743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743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743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534418" y="0"/>
            <a:ext cx="7358062" cy="1000125"/>
          </a:xfrm>
          <a:prstGeom prst="ribbon">
            <a:avLst/>
          </a:prstGeom>
          <a:solidFill>
            <a:schemeClr val="accent2">
              <a:lumMod val="40000"/>
              <a:lumOff val="60000"/>
            </a:schemeClr>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400" b="1" dirty="0"/>
              <a:t>تفسير سورة الفرقان من الآية {1} إلى الآية {6} </a:t>
            </a:r>
          </a:p>
        </p:txBody>
      </p:sp>
      <p:sp>
        <p:nvSpPr>
          <p:cNvPr id="12" name="Flowchart: Alternate Process 11"/>
          <p:cNvSpPr/>
          <p:nvPr/>
        </p:nvSpPr>
        <p:spPr>
          <a:xfrm>
            <a:off x="5643570" y="1000108"/>
            <a:ext cx="3357586" cy="571504"/>
          </a:xfrm>
          <a:prstGeom prst="flowChartAlternate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3" name="Flowchart: Process 12"/>
          <p:cNvSpPr/>
          <p:nvPr/>
        </p:nvSpPr>
        <p:spPr>
          <a:xfrm>
            <a:off x="8358214" y="1700808"/>
            <a:ext cx="571504" cy="1000132"/>
          </a:xfrm>
          <a:prstGeom prst="flowChartProcess">
            <a:avLst/>
          </a:prstGeom>
          <a:ln/>
          <a:effectLst>
            <a:glow rad="1397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2000" b="1" dirty="0"/>
              <a:t>الآية</a:t>
            </a:r>
          </a:p>
          <a:p>
            <a:pPr algn="ctr">
              <a:defRPr/>
            </a:pPr>
            <a:r>
              <a:rPr lang="ar-EG" sz="2000" b="1" dirty="0"/>
              <a:t>{1}</a:t>
            </a:r>
          </a:p>
        </p:txBody>
      </p:sp>
      <p:sp>
        <p:nvSpPr>
          <p:cNvPr id="14" name="Rectangle 13"/>
          <p:cNvSpPr/>
          <p:nvPr/>
        </p:nvSpPr>
        <p:spPr>
          <a:xfrm>
            <a:off x="928688" y="1643063"/>
            <a:ext cx="7215187" cy="1016000"/>
          </a:xfrm>
          <a:prstGeom prst="rect">
            <a:avLst/>
          </a:prstGeom>
        </p:spPr>
        <p:txBody>
          <a:bodyPr>
            <a:spAutoFit/>
          </a:bodyPr>
          <a:lstStyle/>
          <a:p>
            <a:pPr>
              <a:defRPr/>
            </a:pPr>
            <a:r>
              <a:rPr lang="ar-EG" sz="2000" b="1" dirty="0">
                <a:solidFill>
                  <a:srgbClr val="339933"/>
                </a:solidFill>
                <a:cs typeface="Andalus" pitchFamily="2" charset="-78"/>
              </a:rPr>
              <a:t>{تَبَارَكَ الَّذِي نَزَّلَ الْفُرْقَانَ } :</a:t>
            </a:r>
            <a:r>
              <a:rPr lang="ar-EG" sz="2000" b="1" dirty="0"/>
              <a:t>عظمت بركاته وكثرت خيراته سبحانه وتعالى الذى نزل </a:t>
            </a:r>
          </a:p>
          <a:p>
            <a:pPr>
              <a:defRPr/>
            </a:pPr>
            <a:r>
              <a:rPr lang="ar-EG" sz="2000" b="1" dirty="0"/>
              <a:t>الفرقان الفارق بين الحق والباطل .</a:t>
            </a:r>
          </a:p>
          <a:p>
            <a:pPr>
              <a:defRPr/>
            </a:pPr>
            <a:r>
              <a:rPr lang="ar-EG" sz="2000" b="1" dirty="0"/>
              <a:t> </a:t>
            </a:r>
            <a:r>
              <a:rPr lang="ar-EG" sz="2000" b="1" dirty="0">
                <a:solidFill>
                  <a:srgbClr val="339933"/>
                </a:solidFill>
                <a:cs typeface="Andalus" pitchFamily="2" charset="-78"/>
              </a:rPr>
              <a:t>{عَلَى عَبْدِهِ }:  </a:t>
            </a:r>
            <a:r>
              <a:rPr lang="ar-EG" sz="2000" b="1" dirty="0"/>
              <a:t>محمد </a:t>
            </a:r>
            <a:r>
              <a:rPr lang="ar-EG" sz="1050" b="1" dirty="0"/>
              <a:t>صلى الله عليه وسلم </a:t>
            </a:r>
            <a:r>
              <a:rPr lang="ar-EG" sz="2000" b="1" dirty="0">
                <a:solidFill>
                  <a:srgbClr val="339933"/>
                </a:solidFill>
                <a:cs typeface="Andalus" pitchFamily="2" charset="-78"/>
              </a:rPr>
              <a:t>{لِيَكُونَ لِلْعَالَمِينَ نَذِيراً}:  </a:t>
            </a:r>
            <a:r>
              <a:rPr lang="ar-EG" sz="2000" b="1" dirty="0"/>
              <a:t>ليكون رسولاً للانس والجن </a:t>
            </a:r>
          </a:p>
        </p:txBody>
      </p:sp>
      <p:sp>
        <p:nvSpPr>
          <p:cNvPr id="15" name="TextBox 14"/>
          <p:cNvSpPr txBox="1"/>
          <p:nvPr/>
        </p:nvSpPr>
        <p:spPr>
          <a:xfrm>
            <a:off x="7786710" y="2852936"/>
            <a:ext cx="1142976" cy="707886"/>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ar-EG" sz="2000" b="1" dirty="0"/>
              <a:t>وهذه الآية</a:t>
            </a:r>
          </a:p>
          <a:p>
            <a:pPr>
              <a:defRPr/>
            </a:pPr>
            <a:r>
              <a:rPr lang="ar-EG" sz="2000" b="1" dirty="0"/>
              <a:t>    تفيد :</a:t>
            </a:r>
          </a:p>
        </p:txBody>
      </p:sp>
      <p:sp>
        <p:nvSpPr>
          <p:cNvPr id="15377" name="TextBox 15"/>
          <p:cNvSpPr txBox="1">
            <a:spLocks noChangeArrowheads="1"/>
          </p:cNvSpPr>
          <p:nvPr/>
        </p:nvSpPr>
        <p:spPr bwMode="auto">
          <a:xfrm>
            <a:off x="928688" y="2857500"/>
            <a:ext cx="6643687" cy="708025"/>
          </a:xfrm>
          <a:prstGeom prst="rect">
            <a:avLst/>
          </a:prstGeom>
          <a:noFill/>
          <a:ln w="9525">
            <a:noFill/>
            <a:miter lim="800000"/>
            <a:headEnd/>
            <a:tailEnd/>
          </a:ln>
        </p:spPr>
        <p:txBody>
          <a:bodyPr>
            <a:spAutoFit/>
          </a:bodyPr>
          <a:lstStyle/>
          <a:p>
            <a:r>
              <a:rPr lang="ar-EG" sz="2000" b="1"/>
              <a:t> * أن بركات الله وخيراته كثيرة ، ومن أعظمها إنزال القرآن الكريم .</a:t>
            </a:r>
          </a:p>
          <a:p>
            <a:r>
              <a:rPr lang="ar-EG" sz="2000" b="1"/>
              <a:t> * أن من أجَل أوصاف محمد صلى الله عليه وسلم أنه عبد لله تعالى ورسوله </a:t>
            </a:r>
          </a:p>
        </p:txBody>
      </p:sp>
      <p:sp>
        <p:nvSpPr>
          <p:cNvPr id="16" name="Flowchart: Process 15"/>
          <p:cNvSpPr/>
          <p:nvPr/>
        </p:nvSpPr>
        <p:spPr>
          <a:xfrm>
            <a:off x="7500958" y="3645024"/>
            <a:ext cx="1500166" cy="428628"/>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 2}</a:t>
            </a:r>
          </a:p>
        </p:txBody>
      </p:sp>
      <p:sp>
        <p:nvSpPr>
          <p:cNvPr id="17" name="Rectangle 16"/>
          <p:cNvSpPr/>
          <p:nvPr/>
        </p:nvSpPr>
        <p:spPr>
          <a:xfrm>
            <a:off x="1392683" y="4143375"/>
            <a:ext cx="7643813" cy="1016000"/>
          </a:xfrm>
          <a:prstGeom prst="rect">
            <a:avLst/>
          </a:prstGeom>
          <a:ln>
            <a:noFill/>
          </a:ln>
          <a:effectLst/>
        </p:spPr>
        <p:txBody>
          <a:bodyPr>
            <a:spAutoFit/>
          </a:bodyPr>
          <a:lstStyle/>
          <a:p>
            <a:pPr>
              <a:defRPr/>
            </a:pPr>
            <a:r>
              <a:rPr lang="ar-EG" sz="2000" b="1" dirty="0">
                <a:solidFill>
                  <a:srgbClr val="339933"/>
                </a:solidFill>
                <a:cs typeface="Andalus" pitchFamily="2" charset="-78"/>
              </a:rPr>
              <a:t>{الَّذِي لَهُ مُلْكُ السَّمَاوَاتِ وَالْأَرْضِ وَلَمْ يَتَّخِذْ وَلَداً وَلَمْ يَكُن لَّهُ شَرِيكٌ فِي الْمُلْكِ وَخَلَقَ كُلَّ شَيْءٍ فَقَدَّرَهُ تَقْدِيرا  }</a:t>
            </a:r>
          </a:p>
          <a:p>
            <a:pPr>
              <a:defRPr/>
            </a:pPr>
            <a:r>
              <a:rPr lang="ar-EG" sz="2000" b="1" dirty="0">
                <a:cs typeface="Andalus" pitchFamily="2" charset="-78"/>
              </a:rPr>
              <a:t>ً</a:t>
            </a:r>
            <a:r>
              <a:rPr lang="ar-EG" sz="2000" b="1" dirty="0">
                <a:cs typeface="+mn-cs"/>
              </a:rPr>
              <a:t>خلق كل شئ .فسواه على ما يناسب هذا الخلق .دون نقص أو خلل .</a:t>
            </a:r>
            <a:endParaRPr lang="ar-EG" sz="2000" b="1" dirty="0">
              <a:cs typeface="Andalus" pitchFamily="2" charset="-78"/>
            </a:endParaRPr>
          </a:p>
        </p:txBody>
      </p:sp>
      <p:sp>
        <p:nvSpPr>
          <p:cNvPr id="18" name="Flowchart: Process 17"/>
          <p:cNvSpPr/>
          <p:nvPr/>
        </p:nvSpPr>
        <p:spPr>
          <a:xfrm>
            <a:off x="7429520" y="5157192"/>
            <a:ext cx="1571636" cy="428628"/>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 3}</a:t>
            </a:r>
          </a:p>
        </p:txBody>
      </p:sp>
      <p:sp>
        <p:nvSpPr>
          <p:cNvPr id="15385" name="Rectangle 13"/>
          <p:cNvSpPr>
            <a:spLocks noChangeArrowheads="1"/>
          </p:cNvSpPr>
          <p:nvPr/>
        </p:nvSpPr>
        <p:spPr bwMode="auto">
          <a:xfrm>
            <a:off x="1285875" y="5699125"/>
            <a:ext cx="7572375"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{وَاتَّخَذُوا مِن دُونِهِ آلِهَةً } </a:t>
            </a:r>
            <a:r>
              <a:rPr lang="ar-EG" sz="2000" b="1"/>
              <a:t>واتخذوا معبودات من دون الله </a:t>
            </a:r>
            <a:r>
              <a:rPr lang="ar-EG" sz="2000" b="1">
                <a:solidFill>
                  <a:srgbClr val="339933"/>
                </a:solidFill>
                <a:cs typeface="Andalus" pitchFamily="2" charset="-78"/>
              </a:rPr>
              <a:t> {لَّا</a:t>
            </a:r>
            <a:r>
              <a:rPr lang="ar-EG" sz="2000" b="1"/>
              <a:t> </a:t>
            </a:r>
            <a:r>
              <a:rPr lang="ar-EG" sz="2000" b="1">
                <a:solidFill>
                  <a:srgbClr val="339933"/>
                </a:solidFill>
                <a:cs typeface="Andalus" pitchFamily="2" charset="-78"/>
              </a:rPr>
              <a:t>يَخْلُقُونَ</a:t>
            </a:r>
            <a:r>
              <a:rPr lang="ar-EG" sz="2000" b="1"/>
              <a:t> </a:t>
            </a:r>
            <a:r>
              <a:rPr lang="ar-EG" sz="2000" b="1">
                <a:solidFill>
                  <a:srgbClr val="339933"/>
                </a:solidFill>
                <a:cs typeface="Andalus" pitchFamily="2" charset="-78"/>
              </a:rPr>
              <a:t>شَيْئاً</a:t>
            </a:r>
            <a:r>
              <a:rPr lang="ar-EG" sz="2000" b="1"/>
              <a:t> </a:t>
            </a:r>
            <a:r>
              <a:rPr lang="ar-EG" sz="2000" b="1">
                <a:solidFill>
                  <a:srgbClr val="339933"/>
                </a:solidFill>
                <a:cs typeface="Andalus" pitchFamily="2" charset="-78"/>
              </a:rPr>
              <a:t>وَهُمْ</a:t>
            </a:r>
            <a:r>
              <a:rPr lang="ar-EG" sz="2000" b="1"/>
              <a:t> </a:t>
            </a:r>
            <a:r>
              <a:rPr lang="ar-EG" sz="2000" b="1">
                <a:solidFill>
                  <a:srgbClr val="339933"/>
                </a:solidFill>
                <a:cs typeface="Andalus" pitchFamily="2" charset="-78"/>
              </a:rPr>
              <a:t>يُخْلَقُونَ } </a:t>
            </a:r>
            <a:r>
              <a:rPr lang="ar-EG" sz="2000" b="1"/>
              <a:t>لاتستطيع خلق شئ ، والله خلقها وخلقهم </a:t>
            </a:r>
            <a:r>
              <a:rPr lang="ar-EG" sz="2000" b="1">
                <a:solidFill>
                  <a:srgbClr val="339933"/>
                </a:solidFill>
                <a:cs typeface="Andalus" pitchFamily="2" charset="-78"/>
              </a:rPr>
              <a:t>.{ وَلَا يَمْلِكُونَ</a:t>
            </a:r>
            <a:r>
              <a:rPr lang="ar-EG" sz="2000" b="1"/>
              <a:t> </a:t>
            </a:r>
            <a:r>
              <a:rPr lang="ar-EG" sz="2000" b="1">
                <a:solidFill>
                  <a:srgbClr val="339933"/>
                </a:solidFill>
                <a:cs typeface="Andalus" pitchFamily="2" charset="-78"/>
              </a:rPr>
              <a:t>لِأَنفُسِهِمْ</a:t>
            </a:r>
            <a:r>
              <a:rPr lang="ar-EG" sz="2000" b="1"/>
              <a:t> </a:t>
            </a:r>
            <a:r>
              <a:rPr lang="ar-EG" sz="2000" b="1">
                <a:solidFill>
                  <a:srgbClr val="339933"/>
                </a:solidFill>
                <a:cs typeface="Andalus" pitchFamily="2" charset="-78"/>
              </a:rPr>
              <a:t>ضَرّاً</a:t>
            </a:r>
            <a:r>
              <a:rPr lang="ar-EG" sz="2000" b="1"/>
              <a:t> </a:t>
            </a:r>
            <a:r>
              <a:rPr lang="ar-EG" sz="2000" b="1">
                <a:solidFill>
                  <a:srgbClr val="339933"/>
                </a:solidFill>
                <a:cs typeface="Andalus" pitchFamily="2" charset="-78"/>
              </a:rPr>
              <a:t>وَلَا</a:t>
            </a:r>
            <a:r>
              <a:rPr lang="ar-EG" sz="2000" b="1"/>
              <a:t> </a:t>
            </a:r>
            <a:r>
              <a:rPr lang="ar-EG" sz="2000" b="1">
                <a:solidFill>
                  <a:srgbClr val="339933"/>
                </a:solidFill>
                <a:cs typeface="Andalus" pitchFamily="2" charset="-78"/>
              </a:rPr>
              <a:t>نَفْعاً وَلَا يَمْلِكُونَ مَوْتاً وَلَا حَيَاةً وَلَا نُشُوراً}. </a:t>
            </a:r>
            <a:r>
              <a:rPr lang="ar-EG" sz="2000" b="1"/>
              <a:t>ولا</a:t>
            </a:r>
            <a:r>
              <a:rPr lang="ar-EG" sz="2000" b="1">
                <a:solidFill>
                  <a:srgbClr val="339933"/>
                </a:solidFill>
                <a:cs typeface="Andalus" pitchFamily="2" charset="-78"/>
              </a:rPr>
              <a:t> </a:t>
            </a:r>
            <a:r>
              <a:rPr lang="ar-EG" sz="2000" b="1"/>
              <a:t>يملكون بعث احد من الأموات حياً من قبره .</a:t>
            </a:r>
          </a:p>
        </p:txBody>
      </p:sp>
      <p:sp>
        <p:nvSpPr>
          <p:cNvPr id="19"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 calcmode="lin" valueType="num">
                                      <p:cBhvr additive="base">
                                        <p:cTn id="1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bg/>
                                          </p:spTgt>
                                        </p:tgtEl>
                                        <p:attrNameLst>
                                          <p:attrName>style.visibility</p:attrName>
                                        </p:attrNameLst>
                                      </p:cBhvr>
                                      <p:to>
                                        <p:strVal val="visible"/>
                                      </p:to>
                                    </p:set>
                                    <p:anim calcmode="lin" valueType="num">
                                      <p:cBhvr additive="base">
                                        <p:cTn id="2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 calcmode="lin" valueType="num">
                                      <p:cBhvr additive="base">
                                        <p:cTn id="3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 calcmode="lin" valueType="num">
                                      <p:cBhvr additive="base">
                                        <p:cTn id="4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bg/>
                                          </p:spTgt>
                                        </p:tgtEl>
                                        <p:attrNameLst>
                                          <p:attrName>style.visibility</p:attrName>
                                        </p:attrNameLst>
                                      </p:cBhvr>
                                      <p:to>
                                        <p:strVal val="visible"/>
                                      </p:to>
                                    </p:set>
                                    <p:anim calcmode="lin" valueType="num">
                                      <p:cBhvr additive="base">
                                        <p:cTn id="5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 calcmode="lin" valueType="num">
                                      <p:cBhvr additive="base">
                                        <p:cTn id="6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377">
                                            <p:txEl>
                                              <p:pRg st="0" end="0"/>
                                            </p:txEl>
                                          </p:spTgt>
                                        </p:tgtEl>
                                        <p:attrNameLst>
                                          <p:attrName>style.visibility</p:attrName>
                                        </p:attrNameLst>
                                      </p:cBhvr>
                                      <p:to>
                                        <p:strVal val="visible"/>
                                      </p:to>
                                    </p:set>
                                    <p:anim calcmode="lin" valueType="num">
                                      <p:cBhvr additive="base">
                                        <p:cTn id="75" dur="500" fill="hold"/>
                                        <p:tgtEl>
                                          <p:spTgt spid="1537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53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377">
                                            <p:txEl>
                                              <p:pRg st="1" end="1"/>
                                            </p:txEl>
                                          </p:spTgt>
                                        </p:tgtEl>
                                        <p:attrNameLst>
                                          <p:attrName>style.visibility</p:attrName>
                                        </p:attrNameLst>
                                      </p:cBhvr>
                                      <p:to>
                                        <p:strVal val="visible"/>
                                      </p:to>
                                    </p:set>
                                    <p:anim calcmode="lin" valueType="num">
                                      <p:cBhvr additive="base">
                                        <p:cTn id="81" dur="500" fill="hold"/>
                                        <p:tgtEl>
                                          <p:spTgt spid="15377">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3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bg/>
                                          </p:spTgt>
                                        </p:tgtEl>
                                        <p:attrNameLst>
                                          <p:attrName>style.visibility</p:attrName>
                                        </p:attrNameLst>
                                      </p:cBhvr>
                                      <p:to>
                                        <p:strVal val="visible"/>
                                      </p:to>
                                    </p:set>
                                    <p:anim calcmode="lin" valueType="num">
                                      <p:cBhvr additive="base">
                                        <p:cTn id="8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xEl>
                                              <p:pRg st="0" end="0"/>
                                            </p:txEl>
                                          </p:spTgt>
                                        </p:tgtEl>
                                        <p:attrNameLst>
                                          <p:attrName>style.visibility</p:attrName>
                                        </p:attrNameLst>
                                      </p:cBhvr>
                                      <p:to>
                                        <p:strVal val="visible"/>
                                      </p:to>
                                    </p:set>
                                    <p:anim calcmode="lin" valueType="num">
                                      <p:cBhvr additive="base">
                                        <p:cTn id="9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 calcmode="lin" valueType="num">
                                      <p:cBhvr additive="base">
                                        <p:cTn id="9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7">
                                            <p:txEl>
                                              <p:pRg st="1" end="1"/>
                                            </p:txEl>
                                          </p:spTgt>
                                        </p:tgtEl>
                                        <p:attrNameLst>
                                          <p:attrName>style.visibility</p:attrName>
                                        </p:attrNameLst>
                                      </p:cBhvr>
                                      <p:to>
                                        <p:strVal val="visible"/>
                                      </p:to>
                                    </p:set>
                                    <p:anim calcmode="lin" valueType="num">
                                      <p:cBhvr additive="base">
                                        <p:cTn id="10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
                                            <p:bg/>
                                          </p:spTgt>
                                        </p:tgtEl>
                                        <p:attrNameLst>
                                          <p:attrName>style.visibility</p:attrName>
                                        </p:attrNameLst>
                                      </p:cBhvr>
                                      <p:to>
                                        <p:strVal val="visible"/>
                                      </p:to>
                                    </p:set>
                                    <p:anim calcmode="lin" valueType="num">
                                      <p:cBhvr additive="base">
                                        <p:cTn id="10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
                                            <p:txEl>
                                              <p:pRg st="0" end="0"/>
                                            </p:txEl>
                                          </p:spTgt>
                                        </p:tgtEl>
                                        <p:attrNameLst>
                                          <p:attrName>style.visibility</p:attrName>
                                        </p:attrNameLst>
                                      </p:cBhvr>
                                      <p:to>
                                        <p:strVal val="visible"/>
                                      </p:to>
                                    </p:set>
                                    <p:anim calcmode="lin" valueType="num">
                                      <p:cBhvr additive="base">
                                        <p:cTn id="11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5385">
                                            <p:txEl>
                                              <p:pRg st="0" end="0"/>
                                            </p:txEl>
                                          </p:spTgt>
                                        </p:tgtEl>
                                        <p:attrNameLst>
                                          <p:attrName>style.visibility</p:attrName>
                                        </p:attrNameLst>
                                      </p:cBhvr>
                                      <p:to>
                                        <p:strVal val="visible"/>
                                      </p:to>
                                    </p:set>
                                    <p:anim calcmode="lin" valueType="num">
                                      <p:cBhvr additive="base">
                                        <p:cTn id="121" dur="500" fill="hold"/>
                                        <p:tgtEl>
                                          <p:spTgt spid="15385">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53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2" grpId="0" build="p" animBg="1"/>
      <p:bldP spid="13" grpId="0" build="allAtOnce" animBg="1"/>
      <p:bldP spid="14" grpId="0" build="allAtOnce"/>
      <p:bldP spid="15" grpId="0" build="p" animBg="1"/>
      <p:bldP spid="15377" grpId="0" build="p"/>
      <p:bldP spid="16" grpId="0" build="p" animBg="1"/>
      <p:bldP spid="17" grpId="0" build="allAtOnce"/>
      <p:bldP spid="18" grpId="0" build="p" animBg="1"/>
      <p:bldP spid="1538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مجموعة 7"/>
          <p:cNvGrpSpPr>
            <a:grpSpLocks/>
          </p:cNvGrpSpPr>
          <p:nvPr/>
        </p:nvGrpSpPr>
        <p:grpSpPr bwMode="auto">
          <a:xfrm>
            <a:off x="-55563" y="566738"/>
            <a:ext cx="1036638" cy="6003925"/>
            <a:chOff x="-55292" y="566455"/>
            <a:chExt cx="1036020" cy="6003513"/>
          </a:xfrm>
        </p:grpSpPr>
        <p:pic>
          <p:nvPicPr>
            <p:cNvPr id="1845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845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845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318394" y="51488"/>
            <a:ext cx="7358062" cy="857232"/>
          </a:xfrm>
          <a:prstGeom prst="ribbon">
            <a:avLst/>
          </a:prstGeom>
          <a:solidFill>
            <a:schemeClr val="accent2">
              <a:lumMod val="40000"/>
              <a:lumOff val="60000"/>
            </a:schemeClr>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تفسير سورة الفرقان من الآية {1} إلى الآية {6} </a:t>
            </a:r>
          </a:p>
        </p:txBody>
      </p:sp>
      <p:sp>
        <p:nvSpPr>
          <p:cNvPr id="14" name="Rounded Rectangle 13"/>
          <p:cNvSpPr/>
          <p:nvPr/>
        </p:nvSpPr>
        <p:spPr>
          <a:xfrm>
            <a:off x="7322554" y="1000108"/>
            <a:ext cx="1785950" cy="42862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dirty="0"/>
              <a:t>ويؤخذ من الآيتين :</a:t>
            </a:r>
          </a:p>
        </p:txBody>
      </p:sp>
      <p:sp>
        <p:nvSpPr>
          <p:cNvPr id="16394" name="TextBox 14"/>
          <p:cNvSpPr txBox="1">
            <a:spLocks noChangeArrowheads="1"/>
          </p:cNvSpPr>
          <p:nvPr/>
        </p:nvSpPr>
        <p:spPr bwMode="auto">
          <a:xfrm>
            <a:off x="1214438" y="1500188"/>
            <a:ext cx="7000875" cy="708025"/>
          </a:xfrm>
          <a:prstGeom prst="rect">
            <a:avLst/>
          </a:prstGeom>
          <a:noFill/>
          <a:ln w="9525">
            <a:noFill/>
            <a:miter lim="800000"/>
            <a:headEnd/>
            <a:tailEnd/>
          </a:ln>
        </p:spPr>
        <p:txBody>
          <a:bodyPr>
            <a:spAutoFit/>
          </a:bodyPr>
          <a:lstStyle/>
          <a:p>
            <a:pPr>
              <a:buFont typeface="Arial" pitchFamily="34" charset="0"/>
              <a:buChar char="•"/>
            </a:pPr>
            <a:r>
              <a:rPr lang="ar-EG" sz="2000" b="1"/>
              <a:t>أن الله خالق كل شئ ومليكه .</a:t>
            </a:r>
          </a:p>
          <a:p>
            <a:pPr>
              <a:buFont typeface="Arial" pitchFamily="34" charset="0"/>
              <a:buChar char="•"/>
            </a:pPr>
            <a:r>
              <a:rPr lang="ar-EG" sz="2000" b="1"/>
              <a:t>أن أعظم الظلم وأشد الافتراء ،أن يتخذ مع الله آلهة هى لاتخلق ، ولا تنفع ولا تضر.</a:t>
            </a:r>
          </a:p>
        </p:txBody>
      </p:sp>
      <p:sp>
        <p:nvSpPr>
          <p:cNvPr id="16" name="Flowchart: Process 15"/>
          <p:cNvSpPr/>
          <p:nvPr/>
        </p:nvSpPr>
        <p:spPr>
          <a:xfrm>
            <a:off x="7810080" y="2500306"/>
            <a:ext cx="1143008" cy="714380"/>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{4}</a:t>
            </a:r>
          </a:p>
        </p:txBody>
      </p:sp>
      <p:sp>
        <p:nvSpPr>
          <p:cNvPr id="16398" name="Rectangle 16"/>
          <p:cNvSpPr>
            <a:spLocks noChangeArrowheads="1"/>
          </p:cNvSpPr>
          <p:nvPr/>
        </p:nvSpPr>
        <p:spPr bwMode="auto">
          <a:xfrm>
            <a:off x="1310977" y="2286000"/>
            <a:ext cx="6429375"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{وَقَالَ الَّذِينَ كَفَرُوا إِنْ هَذَا إِلَّا إِفْكٌ افْتَرَاهُ} </a:t>
            </a:r>
            <a:r>
              <a:rPr lang="ar-EG" sz="2000" b="1" dirty="0"/>
              <a:t>إلا كذب وبهتان </a:t>
            </a:r>
            <a:r>
              <a:rPr lang="ar-EG" sz="2000" b="1" dirty="0" err="1"/>
              <a:t>اختلفه</a:t>
            </a:r>
            <a:r>
              <a:rPr lang="ar-EG" sz="2000" b="1" dirty="0"/>
              <a:t> محمد   </a:t>
            </a:r>
            <a:r>
              <a:rPr lang="ar-EG" sz="2000" b="1" dirty="0">
                <a:solidFill>
                  <a:srgbClr val="339933"/>
                </a:solidFill>
                <a:cs typeface="Andalus" pitchFamily="2" charset="-78"/>
              </a:rPr>
              <a:t>{وَأَعَانَهُ عَلَيْهِ قَوْمٌ آخَرُونَ فَقَدْ جَاؤُوا ظُلْماً وَزُوراً} </a:t>
            </a:r>
            <a:r>
              <a:rPr lang="ar-EG" sz="2000" b="1" dirty="0"/>
              <a:t>فقد ارتكبوا ظلماً كثيرا ،وأتوا زوراً شنيعاً .</a:t>
            </a:r>
          </a:p>
        </p:txBody>
      </p:sp>
      <p:sp>
        <p:nvSpPr>
          <p:cNvPr id="17" name="Flowchart: Process 16"/>
          <p:cNvSpPr/>
          <p:nvPr/>
        </p:nvSpPr>
        <p:spPr>
          <a:xfrm>
            <a:off x="7810080" y="3429000"/>
            <a:ext cx="1143008" cy="642942"/>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a:t>
            </a:r>
          </a:p>
          <a:p>
            <a:pPr algn="ctr">
              <a:defRPr/>
            </a:pPr>
            <a:r>
              <a:rPr lang="ar-EG" sz="2000" b="1" dirty="0"/>
              <a:t>{5}</a:t>
            </a:r>
          </a:p>
        </p:txBody>
      </p:sp>
      <p:sp>
        <p:nvSpPr>
          <p:cNvPr id="16402" name="Rectangle 10"/>
          <p:cNvSpPr>
            <a:spLocks noChangeArrowheads="1"/>
          </p:cNvSpPr>
          <p:nvPr/>
        </p:nvSpPr>
        <p:spPr bwMode="auto">
          <a:xfrm>
            <a:off x="1115616" y="3286125"/>
            <a:ext cx="6572250"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وَقَالُوا أَسَاطِيرُ الْأَوَّلِينَ اكْتَتَبَهَا } </a:t>
            </a:r>
            <a:r>
              <a:rPr lang="ar-EG" sz="2000" b="1" dirty="0"/>
              <a:t>وقالوا عن القرآن ، </a:t>
            </a:r>
            <a:r>
              <a:rPr lang="ar-EG" sz="2000" b="1" dirty="0" err="1"/>
              <a:t>هوأحاديث</a:t>
            </a:r>
            <a:r>
              <a:rPr lang="ar-EG" sz="2000" b="1" dirty="0"/>
              <a:t> الأولين المسطرة </a:t>
            </a:r>
            <a:r>
              <a:rPr lang="ar-EG" sz="2000" b="1" dirty="0" err="1"/>
              <a:t>فى</a:t>
            </a:r>
            <a:r>
              <a:rPr lang="ar-EG" sz="2000" b="1" dirty="0"/>
              <a:t> كتبهم ،استنسخها محمد </a:t>
            </a:r>
            <a:r>
              <a:rPr lang="ar-EG" sz="2000" b="1" dirty="0">
                <a:solidFill>
                  <a:srgbClr val="339933"/>
                </a:solidFill>
                <a:cs typeface="Andalus" pitchFamily="2" charset="-78"/>
              </a:rPr>
              <a:t>.{فَهِيَ تُمْلَى عَلَيْهِ بُكْرَةً وَأَصِيلاً} </a:t>
            </a:r>
            <a:r>
              <a:rPr lang="ar-EG" sz="2000" b="1" dirty="0" err="1"/>
              <a:t>فهى</a:t>
            </a:r>
            <a:r>
              <a:rPr lang="ar-EG" sz="2000" b="1" dirty="0"/>
              <a:t> </a:t>
            </a:r>
            <a:r>
              <a:rPr lang="ar-EG" sz="2000" b="1" dirty="0" err="1"/>
              <a:t>تقرأعليه</a:t>
            </a:r>
            <a:r>
              <a:rPr lang="ar-EG" sz="2000" b="1" dirty="0"/>
              <a:t> صباحاً ومساءً 0</a:t>
            </a:r>
          </a:p>
        </p:txBody>
      </p:sp>
      <p:sp>
        <p:nvSpPr>
          <p:cNvPr id="19" name="Flowchart: Process 18"/>
          <p:cNvSpPr/>
          <p:nvPr/>
        </p:nvSpPr>
        <p:spPr>
          <a:xfrm>
            <a:off x="7524328" y="4286256"/>
            <a:ext cx="1500198" cy="428628"/>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الآية{6}</a:t>
            </a:r>
          </a:p>
        </p:txBody>
      </p:sp>
      <p:sp>
        <p:nvSpPr>
          <p:cNvPr id="16406" name="Rectangle 12"/>
          <p:cNvSpPr>
            <a:spLocks noChangeArrowheads="1"/>
          </p:cNvSpPr>
          <p:nvPr/>
        </p:nvSpPr>
        <p:spPr bwMode="auto">
          <a:xfrm>
            <a:off x="1595016" y="4314825"/>
            <a:ext cx="5929312" cy="40005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{قُلْ أَنزَلَهُ الَّذِي يَعْلَمُ السِّرَّ فِي السَّمَاوَاتِ وَالْأَرْضِ إِنَّهُ كَانَ غَفُوراً رَّحِيماً}</a:t>
            </a:r>
          </a:p>
        </p:txBody>
      </p:sp>
      <p:sp>
        <p:nvSpPr>
          <p:cNvPr id="21" name="Rounded Rectangle 20"/>
          <p:cNvSpPr/>
          <p:nvPr/>
        </p:nvSpPr>
        <p:spPr>
          <a:xfrm>
            <a:off x="6286500" y="4742854"/>
            <a:ext cx="2714625" cy="41433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defRPr/>
            </a:pPr>
            <a:r>
              <a:rPr lang="ar-EG" sz="2000" b="1" dirty="0"/>
              <a:t>وقد دلت هذه الآيات على : </a:t>
            </a:r>
          </a:p>
        </p:txBody>
      </p:sp>
      <p:sp>
        <p:nvSpPr>
          <p:cNvPr id="16408" name="TextBox 15"/>
          <p:cNvSpPr txBox="1">
            <a:spLocks noChangeArrowheads="1"/>
          </p:cNvSpPr>
          <p:nvPr/>
        </p:nvSpPr>
        <p:spPr bwMode="auto">
          <a:xfrm>
            <a:off x="1285875" y="5253434"/>
            <a:ext cx="7500938" cy="1631950"/>
          </a:xfrm>
          <a:prstGeom prst="rect">
            <a:avLst/>
          </a:prstGeom>
          <a:noFill/>
          <a:ln w="9525">
            <a:noFill/>
            <a:miter lim="800000"/>
            <a:headEnd/>
            <a:tailEnd/>
          </a:ln>
        </p:spPr>
        <p:txBody>
          <a:bodyPr>
            <a:spAutoFit/>
          </a:bodyPr>
          <a:lstStyle/>
          <a:p>
            <a:pPr>
              <a:buFont typeface="Arial" pitchFamily="34" charset="0"/>
              <a:buChar char="•"/>
            </a:pPr>
            <a:r>
              <a:rPr lang="ar-EG" sz="2000" b="1"/>
              <a:t>من أعظم ظلم الكفار لأنفسهم ، دعواهم أن القرآن كذب اختلقه محمد وأعانه اناس على ذلك وأنه مأخوذ من كتب الأولين .</a:t>
            </a:r>
          </a:p>
          <a:p>
            <a:pPr>
              <a:buFont typeface="Arial" pitchFamily="34" charset="0"/>
              <a:buChar char="•"/>
            </a:pPr>
            <a:r>
              <a:rPr lang="ar-EG" sz="2000" b="1" dirty="0"/>
              <a:t>اضطراب الكفار </a:t>
            </a:r>
            <a:r>
              <a:rPr lang="ar-EG" sz="2000" b="1" dirty="0" err="1"/>
              <a:t>فى</a:t>
            </a:r>
            <a:r>
              <a:rPr lang="ar-EG" sz="2000" b="1" dirty="0"/>
              <a:t> الحكم على القرآن ، مع عجزهم على أن يأتوا بمثله .</a:t>
            </a:r>
          </a:p>
          <a:p>
            <a:pPr>
              <a:buFont typeface="Arial" pitchFamily="34" charset="0"/>
              <a:buChar char="•"/>
            </a:pPr>
            <a:r>
              <a:rPr lang="ar-EG" sz="2000" b="1" dirty="0"/>
              <a:t>عظم عفو الله عن عباده ، حيث كذبوا القرآن والرسول ، ولم يعاجلهم بالعقوبة ، بل دعاهم إلى التوبة .</a:t>
            </a:r>
          </a:p>
        </p:txBody>
      </p:sp>
      <p:sp>
        <p:nvSpPr>
          <p:cNvPr id="1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additive="base">
                                        <p:cTn id="1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394">
                                            <p:txEl>
                                              <p:pRg st="0" end="0"/>
                                            </p:txEl>
                                          </p:spTgt>
                                        </p:tgtEl>
                                        <p:attrNameLst>
                                          <p:attrName>style.visibility</p:attrName>
                                        </p:attrNameLst>
                                      </p:cBhvr>
                                      <p:to>
                                        <p:strVal val="visible"/>
                                      </p:to>
                                    </p:set>
                                    <p:anim calcmode="lin" valueType="num">
                                      <p:cBhvr additive="base">
                                        <p:cTn id="29" dur="500" fill="hold"/>
                                        <p:tgtEl>
                                          <p:spTgt spid="1639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94">
                                            <p:txEl>
                                              <p:pRg st="1" end="1"/>
                                            </p:txEl>
                                          </p:spTgt>
                                        </p:tgtEl>
                                        <p:attrNameLst>
                                          <p:attrName>style.visibility</p:attrName>
                                        </p:attrNameLst>
                                      </p:cBhvr>
                                      <p:to>
                                        <p:strVal val="visible"/>
                                      </p:to>
                                    </p:set>
                                    <p:anim calcmode="lin" valueType="num">
                                      <p:cBhvr additive="base">
                                        <p:cTn id="35" dur="500" fill="hold"/>
                                        <p:tgtEl>
                                          <p:spTgt spid="1639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bg/>
                                          </p:spTgt>
                                        </p:tgtEl>
                                        <p:attrNameLst>
                                          <p:attrName>style.visibility</p:attrName>
                                        </p:attrNameLst>
                                      </p:cBhvr>
                                      <p:to>
                                        <p:strVal val="visible"/>
                                      </p:to>
                                    </p:set>
                                    <p:anim calcmode="lin" valueType="num">
                                      <p:cBhvr additive="base">
                                        <p:cTn id="4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 calcmode="lin" valueType="num">
                                      <p:cBhvr additive="base">
                                        <p:cTn id="5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398">
                                            <p:txEl>
                                              <p:pRg st="0" end="0"/>
                                            </p:txEl>
                                          </p:spTgt>
                                        </p:tgtEl>
                                        <p:attrNameLst>
                                          <p:attrName>style.visibility</p:attrName>
                                        </p:attrNameLst>
                                      </p:cBhvr>
                                      <p:to>
                                        <p:strVal val="visible"/>
                                      </p:to>
                                    </p:set>
                                    <p:anim calcmode="lin" valueType="num">
                                      <p:cBhvr additive="base">
                                        <p:cTn id="59" dur="500" fill="hold"/>
                                        <p:tgtEl>
                                          <p:spTgt spid="1639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3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bg/>
                                          </p:spTgt>
                                        </p:tgtEl>
                                        <p:attrNameLst>
                                          <p:attrName>style.visibility</p:attrName>
                                        </p:attrNameLst>
                                      </p:cBhvr>
                                      <p:to>
                                        <p:strVal val="visible"/>
                                      </p:to>
                                    </p:set>
                                    <p:anim calcmode="lin" valueType="num">
                                      <p:cBhvr additive="base">
                                        <p:cTn id="6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bg/>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 calcmode="lin" valueType="num">
                                      <p:cBhvr additive="base">
                                        <p:cTn id="6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xEl>
                                              <p:pRg st="1" end="1"/>
                                            </p:txEl>
                                          </p:spTgt>
                                        </p:tgtEl>
                                        <p:attrNameLst>
                                          <p:attrName>style.visibility</p:attrName>
                                        </p:attrNameLst>
                                      </p:cBhvr>
                                      <p:to>
                                        <p:strVal val="visible"/>
                                      </p:to>
                                    </p:set>
                                    <p:anim calcmode="lin" valueType="num">
                                      <p:cBhvr additive="base">
                                        <p:cTn id="7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402">
                                            <p:txEl>
                                              <p:pRg st="0" end="0"/>
                                            </p:txEl>
                                          </p:spTgt>
                                        </p:tgtEl>
                                        <p:attrNameLst>
                                          <p:attrName>style.visibility</p:attrName>
                                        </p:attrNameLst>
                                      </p:cBhvr>
                                      <p:to>
                                        <p:strVal val="visible"/>
                                      </p:to>
                                    </p:set>
                                    <p:anim calcmode="lin" valueType="num">
                                      <p:cBhvr additive="base">
                                        <p:cTn id="79" dur="500" fill="hold"/>
                                        <p:tgtEl>
                                          <p:spTgt spid="1640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bg/>
                                          </p:spTgt>
                                        </p:tgtEl>
                                        <p:attrNameLst>
                                          <p:attrName>style.visibility</p:attrName>
                                        </p:attrNameLst>
                                      </p:cBhvr>
                                      <p:to>
                                        <p:strVal val="visible"/>
                                      </p:to>
                                    </p:set>
                                    <p:anim calcmode="lin" valueType="num">
                                      <p:cBhvr additive="base">
                                        <p:cTn id="8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 calcmode="lin" valueType="num">
                                      <p:cBhvr additive="base">
                                        <p:cTn id="9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406">
                                            <p:txEl>
                                              <p:pRg st="0" end="0"/>
                                            </p:txEl>
                                          </p:spTgt>
                                        </p:tgtEl>
                                        <p:attrNameLst>
                                          <p:attrName>style.visibility</p:attrName>
                                        </p:attrNameLst>
                                      </p:cBhvr>
                                      <p:to>
                                        <p:strVal val="visible"/>
                                      </p:to>
                                    </p:set>
                                    <p:anim calcmode="lin" valueType="num">
                                      <p:cBhvr additive="base">
                                        <p:cTn id="97" dur="500" fill="hold"/>
                                        <p:tgtEl>
                                          <p:spTgt spid="1640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64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bg/>
                                          </p:spTgt>
                                        </p:tgtEl>
                                        <p:attrNameLst>
                                          <p:attrName>style.visibility</p:attrName>
                                        </p:attrNameLst>
                                      </p:cBhvr>
                                      <p:to>
                                        <p:strVal val="visible"/>
                                      </p:to>
                                    </p:set>
                                    <p:anim calcmode="lin" valueType="num">
                                      <p:cBhvr additive="base">
                                        <p:cTn id="103"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xEl>
                                              <p:pRg st="0" end="0"/>
                                            </p:txEl>
                                          </p:spTgt>
                                        </p:tgtEl>
                                        <p:attrNameLst>
                                          <p:attrName>style.visibility</p:attrName>
                                        </p:attrNameLst>
                                      </p:cBhvr>
                                      <p:to>
                                        <p:strVal val="visible"/>
                                      </p:to>
                                    </p:set>
                                    <p:anim calcmode="lin" valueType="num">
                                      <p:cBhvr additive="base">
                                        <p:cTn id="10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408">
                                            <p:txEl>
                                              <p:pRg st="0" end="0"/>
                                            </p:txEl>
                                          </p:spTgt>
                                        </p:tgtEl>
                                        <p:attrNameLst>
                                          <p:attrName>style.visibility</p:attrName>
                                        </p:attrNameLst>
                                      </p:cBhvr>
                                      <p:to>
                                        <p:strVal val="visible"/>
                                      </p:to>
                                    </p:set>
                                    <p:anim calcmode="lin" valueType="num">
                                      <p:cBhvr additive="base">
                                        <p:cTn id="115" dur="500" fill="hold"/>
                                        <p:tgtEl>
                                          <p:spTgt spid="16408">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64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6408">
                                            <p:txEl>
                                              <p:pRg st="1" end="1"/>
                                            </p:txEl>
                                          </p:spTgt>
                                        </p:tgtEl>
                                        <p:attrNameLst>
                                          <p:attrName>style.visibility</p:attrName>
                                        </p:attrNameLst>
                                      </p:cBhvr>
                                      <p:to>
                                        <p:strVal val="visible"/>
                                      </p:to>
                                    </p:set>
                                    <p:anim calcmode="lin" valueType="num">
                                      <p:cBhvr additive="base">
                                        <p:cTn id="121" dur="500" fill="hold"/>
                                        <p:tgtEl>
                                          <p:spTgt spid="16408">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64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6408">
                                            <p:txEl>
                                              <p:pRg st="2" end="2"/>
                                            </p:txEl>
                                          </p:spTgt>
                                        </p:tgtEl>
                                        <p:attrNameLst>
                                          <p:attrName>style.visibility</p:attrName>
                                        </p:attrNameLst>
                                      </p:cBhvr>
                                      <p:to>
                                        <p:strVal val="visible"/>
                                      </p:to>
                                    </p:set>
                                    <p:anim calcmode="lin" valueType="num">
                                      <p:cBhvr additive="base">
                                        <p:cTn id="127" dur="500" fill="hold"/>
                                        <p:tgtEl>
                                          <p:spTgt spid="16408">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4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4" grpId="0" build="allAtOnce" animBg="1"/>
      <p:bldP spid="16394" grpId="0" build="p"/>
      <p:bldP spid="16" grpId="0" build="p" animBg="1"/>
      <p:bldP spid="16398" grpId="0" build="allAtOnce"/>
      <p:bldP spid="17" grpId="0" build="allAtOnce" animBg="1"/>
      <p:bldP spid="16402" grpId="0" build="p"/>
      <p:bldP spid="19" grpId="0" build="p" animBg="1"/>
      <p:bldP spid="16406" grpId="0" build="p"/>
      <p:bldP spid="21" grpId="0" build="p" animBg="1"/>
      <p:bldP spid="1640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مجموعة 7"/>
          <p:cNvGrpSpPr>
            <a:grpSpLocks/>
          </p:cNvGrpSpPr>
          <p:nvPr/>
        </p:nvGrpSpPr>
        <p:grpSpPr bwMode="auto">
          <a:xfrm>
            <a:off x="-55563" y="566738"/>
            <a:ext cx="1036638" cy="6003925"/>
            <a:chOff x="-55292" y="566455"/>
            <a:chExt cx="1036020" cy="6003513"/>
          </a:xfrm>
        </p:grpSpPr>
        <p:pic>
          <p:nvPicPr>
            <p:cNvPr id="1946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946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946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606426" y="52611"/>
            <a:ext cx="7358062" cy="1000125"/>
          </a:xfrm>
          <a:prstGeom prst="ribbon">
            <a:avLst/>
          </a:prstGeom>
          <a:solidFill>
            <a:schemeClr val="accent2">
              <a:lumMod val="40000"/>
              <a:lumOff val="60000"/>
            </a:schemeClr>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400" b="1" dirty="0"/>
              <a:t>تفسير سورة الفرقان من الآية {1} إلى الآية {6}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408548" y="2132856"/>
            <a:ext cx="372998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502329" y="1052736"/>
            <a:ext cx="1606175" cy="1074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مربع نص 12"/>
          <p:cNvSpPr txBox="1"/>
          <p:nvPr/>
        </p:nvSpPr>
        <p:spPr>
          <a:xfrm>
            <a:off x="3904492" y="2509732"/>
            <a:ext cx="424797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1– كثر خيره ،وعظمت بركاته ، وتكاملت صفاته .</a:t>
            </a:r>
          </a:p>
        </p:txBody>
      </p:sp>
      <p:pic>
        <p:nvPicPr>
          <p:cNvPr id="512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976500" y="3068960"/>
            <a:ext cx="5020419"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1769053" y="3055416"/>
            <a:ext cx="228445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000" b="1" dirty="0"/>
              <a:t>2- لكثرة الآلهة وتعددها .</a:t>
            </a:r>
          </a:p>
        </p:txBody>
      </p:sp>
      <p:pic>
        <p:nvPicPr>
          <p:cNvPr id="5124"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501077" y="3573016"/>
            <a:ext cx="6535419"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مربع نص 14"/>
          <p:cNvSpPr txBox="1"/>
          <p:nvPr/>
        </p:nvSpPr>
        <p:spPr>
          <a:xfrm>
            <a:off x="2884435" y="4085220"/>
            <a:ext cx="25202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SA" sz="2000" b="1" dirty="0" smtClean="0"/>
              <a:t>      </a:t>
            </a:r>
            <a:r>
              <a:rPr lang="ar-EG" sz="1600" b="1" dirty="0" smtClean="0"/>
              <a:t>* </a:t>
            </a:r>
            <a:r>
              <a:rPr lang="ar-EG" sz="1600" b="1" dirty="0"/>
              <a:t>الفرق بين الحق والباطل .</a:t>
            </a:r>
          </a:p>
          <a:p>
            <a:pPr algn="ctr"/>
            <a:r>
              <a:rPr lang="ar-EG" sz="1600" b="1" dirty="0"/>
              <a:t>    * هو من عند الله .</a:t>
            </a:r>
          </a:p>
        </p:txBody>
      </p:sp>
      <p:pic>
        <p:nvPicPr>
          <p:cNvPr id="5125"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6007546" y="4629422"/>
            <a:ext cx="302895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540655" y="5021535"/>
            <a:ext cx="6453748"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شكل بيضاوي 17"/>
          <p:cNvSpPr/>
          <p:nvPr/>
        </p:nvSpPr>
        <p:spPr>
          <a:xfrm>
            <a:off x="7868505" y="5471098"/>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9" name="شكل بيضاوي 18"/>
          <p:cNvSpPr/>
          <p:nvPr/>
        </p:nvSpPr>
        <p:spPr>
          <a:xfrm>
            <a:off x="3671900" y="5892575"/>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0" name="شكل بيضاوي 19"/>
          <p:cNvSpPr/>
          <p:nvPr/>
        </p:nvSpPr>
        <p:spPr>
          <a:xfrm>
            <a:off x="4355976" y="6307601"/>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additive="base">
                                        <p:cTn id="26" dur="500" fill="hold"/>
                                        <p:tgtEl>
                                          <p:spTgt spid="5122"/>
                                        </p:tgtEl>
                                        <p:attrNameLst>
                                          <p:attrName>ppt_x</p:attrName>
                                        </p:attrNameLst>
                                      </p:cBhvr>
                                      <p:tavLst>
                                        <p:tav tm="0">
                                          <p:val>
                                            <p:strVal val="1+#ppt_w/2"/>
                                          </p:val>
                                        </p:tav>
                                        <p:tav tm="100000">
                                          <p:val>
                                            <p:strVal val="#ppt_x"/>
                                          </p:val>
                                        </p:tav>
                                      </p:tavLst>
                                    </p:anim>
                                    <p:anim calcmode="lin" valueType="num">
                                      <p:cBhvr additive="base">
                                        <p:cTn id="27"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123"/>
                                        </p:tgtEl>
                                        <p:attrNameLst>
                                          <p:attrName>style.visibility</p:attrName>
                                        </p:attrNameLst>
                                      </p:cBhvr>
                                      <p:to>
                                        <p:strVal val="visible"/>
                                      </p:to>
                                    </p:set>
                                    <p:animEffect transition="in" filter="barn(inVertical)">
                                      <p:cBhvr>
                                        <p:cTn id="39" dur="500"/>
                                        <p:tgtEl>
                                          <p:spTgt spid="5123"/>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anim calcmode="lin" valueType="num">
                                      <p:cBhvr>
                                        <p:cTn id="45" dur="2000" fill="hold"/>
                                        <p:tgtEl>
                                          <p:spTgt spid="14"/>
                                        </p:tgtEl>
                                        <p:attrNameLst>
                                          <p:attrName>ppt_w</p:attrName>
                                        </p:attrNameLst>
                                      </p:cBhvr>
                                      <p:tavLst>
                                        <p:tav tm="0" fmla="#ppt_w*sin(2.5*pi*$)">
                                          <p:val>
                                            <p:fltVal val="0"/>
                                          </p:val>
                                        </p:tav>
                                        <p:tav tm="100000">
                                          <p:val>
                                            <p:fltVal val="1"/>
                                          </p:val>
                                        </p:tav>
                                      </p:tavLst>
                                    </p:anim>
                                    <p:anim calcmode="lin" valueType="num">
                                      <p:cBhvr>
                                        <p:cTn id="4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124"/>
                                        </p:tgtEl>
                                        <p:attrNameLst>
                                          <p:attrName>style.visibility</p:attrName>
                                        </p:attrNameLst>
                                      </p:cBhvr>
                                      <p:to>
                                        <p:strVal val="visible"/>
                                      </p:to>
                                    </p:set>
                                    <p:animEffect transition="in" filter="circle(in)">
                                      <p:cBhvr>
                                        <p:cTn id="51" dur="2000"/>
                                        <p:tgtEl>
                                          <p:spTgt spid="5124"/>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125"/>
                                        </p:tgtEl>
                                        <p:attrNameLst>
                                          <p:attrName>style.visibility</p:attrName>
                                        </p:attrNameLst>
                                      </p:cBhvr>
                                      <p:to>
                                        <p:strVal val="visible"/>
                                      </p:to>
                                    </p:set>
                                    <p:animEffect transition="in" filter="wipe(down)">
                                      <p:cBhvr>
                                        <p:cTn id="63" dur="500"/>
                                        <p:tgtEl>
                                          <p:spTgt spid="5125"/>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5126"/>
                                        </p:tgtEl>
                                        <p:attrNameLst>
                                          <p:attrName>style.visibility</p:attrName>
                                        </p:attrNameLst>
                                      </p:cBhvr>
                                      <p:to>
                                        <p:strVal val="visible"/>
                                      </p:to>
                                    </p:set>
                                    <p:animEffect transition="in" filter="fade">
                                      <p:cBhvr>
                                        <p:cTn id="68" dur="2000"/>
                                        <p:tgtEl>
                                          <p:spTgt spid="5126"/>
                                        </p:tgtEl>
                                      </p:cBhvr>
                                    </p:animEffect>
                                    <p:anim calcmode="lin" valueType="num">
                                      <p:cBhvr>
                                        <p:cTn id="69" dur="2000" fill="hold"/>
                                        <p:tgtEl>
                                          <p:spTgt spid="5126"/>
                                        </p:tgtEl>
                                        <p:attrNameLst>
                                          <p:attrName>ppt_w</p:attrName>
                                        </p:attrNameLst>
                                      </p:cBhvr>
                                      <p:tavLst>
                                        <p:tav tm="0" fmla="#ppt_w*sin(2.5*pi*$)">
                                          <p:val>
                                            <p:fltVal val="0"/>
                                          </p:val>
                                        </p:tav>
                                        <p:tav tm="100000">
                                          <p:val>
                                            <p:fltVal val="1"/>
                                          </p:val>
                                        </p:tav>
                                      </p:tavLst>
                                    </p:anim>
                                    <p:anim calcmode="lin" valueType="num">
                                      <p:cBhvr>
                                        <p:cTn id="70" dur="2000" fill="hold"/>
                                        <p:tgtEl>
                                          <p:spTgt spid="5126"/>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4" grpId="0" animBg="1"/>
      <p:bldP spid="15"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مجموعة 7"/>
          <p:cNvGrpSpPr>
            <a:grpSpLocks/>
          </p:cNvGrpSpPr>
          <p:nvPr/>
        </p:nvGrpSpPr>
        <p:grpSpPr bwMode="auto">
          <a:xfrm>
            <a:off x="-55563" y="566738"/>
            <a:ext cx="1036638" cy="6003925"/>
            <a:chOff x="-55292" y="566455"/>
            <a:chExt cx="1036020" cy="6003513"/>
          </a:xfrm>
        </p:grpSpPr>
        <p:pic>
          <p:nvPicPr>
            <p:cNvPr id="21535"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1536"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1537"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ln/>
          <a:effectLst>
            <a:softEdge rad="12700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800" b="1" dirty="0">
                <a:solidFill>
                  <a:schemeClr val="bg1"/>
                </a:solidFill>
                <a:latin typeface="Arial" pitchFamily="34" charset="0"/>
                <a:cs typeface="Andalus" pitchFamily="2" charset="-78"/>
              </a:rPr>
              <a:t>الظلم بالإعراض عن آيات الله </a:t>
            </a:r>
          </a:p>
        </p:txBody>
      </p:sp>
      <p:sp>
        <p:nvSpPr>
          <p:cNvPr id="10" name="Vertical Scroll 9"/>
          <p:cNvSpPr/>
          <p:nvPr/>
        </p:nvSpPr>
        <p:spPr>
          <a:xfrm>
            <a:off x="6572250" y="0"/>
            <a:ext cx="1789113" cy="1000125"/>
          </a:xfrm>
          <a:prstGeom prst="verticalScroll">
            <a:avLst/>
          </a:prstGeom>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400" b="1" dirty="0"/>
              <a:t>الوحدة</a:t>
            </a:r>
          </a:p>
          <a:p>
            <a:pPr algn="ctr">
              <a:defRPr/>
            </a:pPr>
            <a:r>
              <a:rPr lang="ar-EG" sz="2400" b="1" dirty="0"/>
              <a:t>الثانية  </a:t>
            </a:r>
          </a:p>
        </p:txBody>
      </p:sp>
      <p:sp>
        <p:nvSpPr>
          <p:cNvPr id="11" name="Rounded Rectangle 10"/>
          <p:cNvSpPr/>
          <p:nvPr/>
        </p:nvSpPr>
        <p:spPr>
          <a:xfrm>
            <a:off x="2786063" y="1000125"/>
            <a:ext cx="4572000" cy="642938"/>
          </a:xfrm>
          <a:prstGeom prst="round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0" scaled="1"/>
            <a:tileRect/>
          </a:gradFill>
        </p:spPr>
        <p:style>
          <a:lnRef idx="1">
            <a:schemeClr val="accent6"/>
          </a:lnRef>
          <a:fillRef idx="2">
            <a:schemeClr val="accent6"/>
          </a:fillRef>
          <a:effectRef idx="1">
            <a:schemeClr val="accent6"/>
          </a:effectRef>
          <a:fontRef idx="minor">
            <a:schemeClr val="dk1"/>
          </a:fontRef>
        </p:style>
        <p:txBody>
          <a:bodyPr rtlCol="1" anchor="ctr"/>
          <a:lstStyle/>
          <a:p>
            <a:pPr algn="ctr">
              <a:defRPr/>
            </a:pPr>
            <a:r>
              <a:rPr lang="ar-EG" sz="2000" b="1" dirty="0"/>
              <a:t>تفسير سورة الفرقان من الآية {27} إلى الآية {31} </a:t>
            </a:r>
          </a:p>
        </p:txBody>
      </p:sp>
      <p:sp>
        <p:nvSpPr>
          <p:cNvPr id="12" name="Rectangle 11"/>
          <p:cNvSpPr/>
          <p:nvPr/>
        </p:nvSpPr>
        <p:spPr>
          <a:xfrm>
            <a:off x="1108075" y="1700808"/>
            <a:ext cx="8072437" cy="1323975"/>
          </a:xfrm>
          <a:prstGeom prst="rect">
            <a:avLst/>
          </a:prstGeom>
        </p:spPr>
        <p:txBody>
          <a:bodyPr>
            <a:spAutoFit/>
          </a:bodyPr>
          <a:lstStyle/>
          <a:p>
            <a:pPr>
              <a:defRPr/>
            </a:pPr>
            <a:r>
              <a:rPr lang="ar-EG" sz="2000" b="1" dirty="0">
                <a:solidFill>
                  <a:srgbClr val="339933"/>
                </a:solidFill>
                <a:cs typeface="Andalus" pitchFamily="2" charset="-78"/>
              </a:rPr>
              <a:t> </a:t>
            </a:r>
            <a:r>
              <a:rPr lang="ar-EG" sz="2000" b="1" dirty="0">
                <a:solidFill>
                  <a:schemeClr val="dk1"/>
                </a:solidFill>
                <a:latin typeface="+mn-lt"/>
                <a:cs typeface="+mn-cs"/>
              </a:rPr>
              <a:t>قال</a:t>
            </a:r>
            <a:r>
              <a:rPr lang="ar-EG" sz="2000" b="1" dirty="0">
                <a:solidFill>
                  <a:srgbClr val="339933"/>
                </a:solidFill>
                <a:cs typeface="Andalus" pitchFamily="2" charset="-78"/>
              </a:rPr>
              <a:t> </a:t>
            </a:r>
            <a:r>
              <a:rPr lang="ar-EG" sz="2000" b="1" dirty="0">
                <a:solidFill>
                  <a:schemeClr val="dk1"/>
                </a:solidFill>
                <a:latin typeface="+mn-lt"/>
                <a:cs typeface="+mn-cs"/>
              </a:rPr>
              <a:t>تعالى</a:t>
            </a:r>
            <a:r>
              <a:rPr lang="ar-EG" sz="2000" b="1" dirty="0">
                <a:solidFill>
                  <a:srgbClr val="339933"/>
                </a:solidFill>
                <a:cs typeface="Andalus" pitchFamily="2" charset="-78"/>
              </a:rPr>
              <a:t> : {وَيَوْمَ يَعَضُّ الظَّالِمُ عَلَى يَدَيْهِ يَقُولُ يَا لَيْتَنِي اتَّخَذْتُ مَعَ الرَّسُولِ سَبِيلاً{27} يَا وَيْلَتَى لَيْتَنِي لَمْ أَتَّخِذْ فُلَاناً خَلِيلاً{28} لَقَدْ أَضَلَّنِي عَنِ الذِّكْرِ بَعْدَ إِذْ جَاءنِي وَكَانَ الشَّيْطَانُ لِلْإِنسَانِ خَذُولاً{29} وَقَالَ الرَّسُولُ يَا رَبِّ إِنَّ قَوْمِي اتَّخَذُوا هَذَا الْقُرْآنَ مَهْجُوراً{30} وَكَذَلِكَ جَعَلْنَا لِكُلِّ نَبِيٍّ عَدُوّاً مِّنَ الْمُجْرِمِينَ وَكَفَى بِرَبِّكَ هَادِياً وَنَصِيراً{31} </a:t>
            </a:r>
          </a:p>
        </p:txBody>
      </p:sp>
      <p:sp>
        <p:nvSpPr>
          <p:cNvPr id="13" name="TextBox 12"/>
          <p:cNvSpPr txBox="1"/>
          <p:nvPr/>
        </p:nvSpPr>
        <p:spPr>
          <a:xfrm>
            <a:off x="6929454" y="2996952"/>
            <a:ext cx="1785950" cy="400110"/>
          </a:xfrm>
          <a:prstGeom prst="rect">
            <a:avLst/>
          </a:prstGeom>
          <a:effectLst>
            <a:glow rad="1397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a:t>
            </a:r>
          </a:p>
        </p:txBody>
      </p:sp>
      <p:sp>
        <p:nvSpPr>
          <p:cNvPr id="21516" name="TextBox 13"/>
          <p:cNvSpPr txBox="1">
            <a:spLocks noChangeArrowheads="1"/>
          </p:cNvSpPr>
          <p:nvPr/>
        </p:nvSpPr>
        <p:spPr bwMode="auto">
          <a:xfrm>
            <a:off x="1785938" y="5929313"/>
            <a:ext cx="5143500" cy="369887"/>
          </a:xfrm>
          <a:prstGeom prst="rect">
            <a:avLst/>
          </a:prstGeom>
          <a:noFill/>
          <a:ln w="9525">
            <a:noFill/>
            <a:miter lim="800000"/>
            <a:headEnd/>
            <a:tailEnd/>
          </a:ln>
        </p:spPr>
        <p:txBody>
          <a:bodyPr>
            <a:spAutoFit/>
          </a:bodyPr>
          <a:lstStyle/>
          <a:p>
            <a:r>
              <a:rPr lang="ar-EG"/>
              <a:t>  </a:t>
            </a:r>
          </a:p>
        </p:txBody>
      </p:sp>
      <p:sp>
        <p:nvSpPr>
          <p:cNvPr id="19470" name="TextBox 14"/>
          <p:cNvSpPr txBox="1">
            <a:spLocks noChangeArrowheads="1"/>
          </p:cNvSpPr>
          <p:nvPr/>
        </p:nvSpPr>
        <p:spPr bwMode="auto">
          <a:xfrm>
            <a:off x="3803303" y="3100958"/>
            <a:ext cx="2928937" cy="400050"/>
          </a:xfrm>
          <a:prstGeom prst="rect">
            <a:avLst/>
          </a:prstGeom>
          <a:noFill/>
          <a:ln w="9525">
            <a:noFill/>
            <a:miter lim="800000"/>
            <a:headEnd/>
            <a:tailEnd/>
          </a:ln>
        </p:spPr>
        <p:txBody>
          <a:bodyPr>
            <a:spAutoFit/>
          </a:bodyPr>
          <a:lstStyle/>
          <a:p>
            <a:r>
              <a:rPr lang="ar-EG" sz="2000" b="1"/>
              <a:t> خطورة الصحبة السيئة .</a:t>
            </a:r>
          </a:p>
        </p:txBody>
      </p:sp>
      <p:graphicFrame>
        <p:nvGraphicFramePr>
          <p:cNvPr id="16" name="Table 15"/>
          <p:cNvGraphicFramePr>
            <a:graphicFrameLocks noGrp="1"/>
          </p:cNvGraphicFramePr>
          <p:nvPr>
            <p:extLst>
              <p:ext uri="{D42A27DB-BD31-4B8C-83A1-F6EECF244321}">
                <p14:modId xmlns:p14="http://schemas.microsoft.com/office/powerpoint/2010/main" xmlns="" val="2760238194"/>
              </p:ext>
            </p:extLst>
          </p:nvPr>
        </p:nvGraphicFramePr>
        <p:xfrm>
          <a:off x="2483768" y="4000500"/>
          <a:ext cx="6178425" cy="1179836"/>
        </p:xfrm>
        <a:graphic>
          <a:graphicData uri="http://schemas.openxmlformats.org/drawingml/2006/table">
            <a:tbl>
              <a:tblPr rtl="1" firstRow="1" bandRow="1">
                <a:tableStyleId>{5A111915-BE36-4E01-A7E5-04B1672EAD32}</a:tableStyleId>
              </a:tblPr>
              <a:tblGrid>
                <a:gridCol w="2227204"/>
                <a:gridCol w="3951221"/>
              </a:tblGrid>
              <a:tr h="478796">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659647">
                <a:tc>
                  <a:txBody>
                    <a:bodyPr/>
                    <a:lstStyle/>
                    <a:p>
                      <a:pPr algn="ctr" rtl="1"/>
                      <a:r>
                        <a:rPr lang="ar-EG" sz="2000" b="1" dirty="0" smtClean="0"/>
                        <a:t>سبيلاً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solidFill>
                            <a:schemeClr val="tx1"/>
                          </a:solidFill>
                        </a:rPr>
                        <a:t>طريقاً</a:t>
                      </a:r>
                      <a:r>
                        <a:rPr lang="ar-EG" sz="2000" b="1" baseline="0" dirty="0" smtClean="0">
                          <a:solidFill>
                            <a:schemeClr val="tx1"/>
                          </a:solidFill>
                        </a:rPr>
                        <a:t> إلى الجنة </a:t>
                      </a:r>
                      <a:endParaRPr lang="ar-EG" sz="2000" b="1" dirty="0" smtClean="0">
                        <a:solidFill>
                          <a:schemeClr val="tx1"/>
                        </a:solidFill>
                      </a:endParaRPr>
                    </a:p>
                    <a:p>
                      <a:pPr algn="ctr" rtl="1"/>
                      <a:endParaRPr lang="ar-EG" sz="2000" b="1" dirty="0"/>
                    </a:p>
                  </a:txBody>
                  <a:tcPr/>
                </a:tc>
              </a:tr>
            </a:tbl>
          </a:graphicData>
        </a:graphic>
      </p:graphicFrame>
      <p:sp>
        <p:nvSpPr>
          <p:cNvPr id="17" name="Flowchart: Terminator 16"/>
          <p:cNvSpPr/>
          <p:nvPr/>
        </p:nvSpPr>
        <p:spPr>
          <a:xfrm>
            <a:off x="7215188" y="3501008"/>
            <a:ext cx="1785937" cy="428625"/>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معانى الكلمات </a:t>
            </a:r>
          </a:p>
        </p:txBody>
      </p:sp>
      <p:sp>
        <p:nvSpPr>
          <p:cNvPr id="18" name="Flowchart: Alternate Process 17"/>
          <p:cNvSpPr/>
          <p:nvPr/>
        </p:nvSpPr>
        <p:spPr>
          <a:xfrm>
            <a:off x="5715000" y="5214938"/>
            <a:ext cx="3357563" cy="428625"/>
          </a:xfrm>
          <a:prstGeom prst="flowChartAlternateProcess">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p:spPr>
        <p:style>
          <a:lnRef idx="1">
            <a:schemeClr val="accent6"/>
          </a:lnRef>
          <a:fillRef idx="2">
            <a:schemeClr val="accent6"/>
          </a:fillRef>
          <a:effectRef idx="1">
            <a:schemeClr val="accent6"/>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9" name="Flowchart: Process 18"/>
          <p:cNvSpPr/>
          <p:nvPr/>
        </p:nvSpPr>
        <p:spPr>
          <a:xfrm>
            <a:off x="7740352" y="5733256"/>
            <a:ext cx="1285884" cy="428628"/>
          </a:xfrm>
          <a:prstGeom prst="flowChartProcess">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tx1"/>
                </a:solidFill>
              </a:rPr>
              <a:t>الآية { 27}</a:t>
            </a:r>
          </a:p>
        </p:txBody>
      </p:sp>
      <p:sp>
        <p:nvSpPr>
          <p:cNvPr id="20" name="Rectangle 19"/>
          <p:cNvSpPr/>
          <p:nvPr/>
        </p:nvSpPr>
        <p:spPr>
          <a:xfrm>
            <a:off x="1238969" y="5857875"/>
            <a:ext cx="6429375" cy="708025"/>
          </a:xfrm>
          <a:prstGeom prst="rect">
            <a:avLst/>
          </a:prstGeom>
        </p:spPr>
        <p:txBody>
          <a:bodyPr>
            <a:spAutoFit/>
          </a:bodyPr>
          <a:lstStyle/>
          <a:p>
            <a:pPr>
              <a:defRPr/>
            </a:pPr>
            <a:r>
              <a:rPr lang="ar-EG" sz="2000" b="1" dirty="0">
                <a:solidFill>
                  <a:srgbClr val="339933"/>
                </a:solidFill>
                <a:cs typeface="Andalus" pitchFamily="2" charset="-78"/>
              </a:rPr>
              <a:t>{وَيَوْمَ يَعَضُّ الظَّالِمُ عَلَى يَدَيْهِ يَقُولُ يَا لَيْتَنِي اتَّخَذْتُ مَعَ الرَّسُولِ سَبِيلاً} </a:t>
            </a:r>
            <a:r>
              <a:rPr lang="ar-EG" sz="2000" b="1" dirty="0"/>
              <a:t>يقول الظالم متحسراً يوم القيامة ؛ ليتنى صاحبت رسول الله محمد </a:t>
            </a:r>
            <a:r>
              <a:rPr lang="ar-EG" sz="1050" b="1" dirty="0"/>
              <a:t>صلى الله عليه وسلم </a:t>
            </a:r>
            <a:r>
              <a:rPr lang="ar-EG" sz="2000" b="1" dirty="0"/>
              <a:t>.</a:t>
            </a:r>
          </a:p>
        </p:txBody>
      </p:sp>
      <p:sp>
        <p:nvSpPr>
          <p:cNvPr id="2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additive="base">
                                        <p:cTn id="21"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8">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bg/>
                                          </p:spTgt>
                                        </p:tgtEl>
                                        <p:attrNameLst>
                                          <p:attrName>style.visibility</p:attrName>
                                        </p:attrNameLst>
                                      </p:cBhvr>
                                      <p:to>
                                        <p:strVal val="visible"/>
                                      </p:to>
                                    </p:set>
                                    <p:anim calcmode="lin" valueType="num">
                                      <p:cBhvr additive="base">
                                        <p:cTn id="3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bg/>
                                          </p:spTgt>
                                        </p:tgtEl>
                                        <p:attrNameLst>
                                          <p:attrName>style.visibility</p:attrName>
                                        </p:attrNameLst>
                                      </p:cBhvr>
                                      <p:to>
                                        <p:strVal val="visible"/>
                                      </p:to>
                                    </p:set>
                                    <p:anim calcmode="lin" valueType="num">
                                      <p:cBhvr additive="base">
                                        <p:cTn id="4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470">
                                            <p:txEl>
                                              <p:pRg st="0" end="0"/>
                                            </p:txEl>
                                          </p:spTgt>
                                        </p:tgtEl>
                                        <p:attrNameLst>
                                          <p:attrName>style.visibility</p:attrName>
                                        </p:attrNameLst>
                                      </p:cBhvr>
                                      <p:to>
                                        <p:strVal val="visible"/>
                                      </p:to>
                                    </p:set>
                                    <p:anim calcmode="lin" valueType="num">
                                      <p:cBhvr additive="base">
                                        <p:cTn id="61" dur="500" fill="hold"/>
                                        <p:tgtEl>
                                          <p:spTgt spid="1947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4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bg/>
                                          </p:spTgt>
                                        </p:tgtEl>
                                        <p:attrNameLst>
                                          <p:attrName>style.visibility</p:attrName>
                                        </p:attrNameLst>
                                      </p:cBhvr>
                                      <p:to>
                                        <p:strVal val="visible"/>
                                      </p:to>
                                    </p:set>
                                    <p:anim calcmode="lin" valueType="num">
                                      <p:cBhvr additive="base">
                                        <p:cTn id="6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additive="base">
                                        <p:cTn id="7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bg/>
                                          </p:spTgt>
                                        </p:tgtEl>
                                        <p:attrNameLst>
                                          <p:attrName>style.visibility</p:attrName>
                                        </p:attrNameLst>
                                      </p:cBhvr>
                                      <p:to>
                                        <p:strVal val="visible"/>
                                      </p:to>
                                    </p:set>
                                    <p:anim calcmode="lin" valueType="num">
                                      <p:cBhvr additive="base">
                                        <p:cTn id="8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bg/>
                                          </p:spTgt>
                                        </p:tgtEl>
                                        <p:attrNameLst>
                                          <p:attrName>style.visibility</p:attrName>
                                        </p:attrNameLst>
                                      </p:cBhvr>
                                      <p:to>
                                        <p:strVal val="visible"/>
                                      </p:to>
                                    </p:set>
                                    <p:anim calcmode="lin" valueType="num">
                                      <p:cBhvr additive="base">
                                        <p:cTn id="9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 calcmode="lin" valueType="num">
                                      <p:cBhvr additive="base">
                                        <p:cTn id="10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xEl>
                                              <p:pRg st="0" end="0"/>
                                            </p:txEl>
                                          </p:spTgt>
                                        </p:tgtEl>
                                        <p:attrNameLst>
                                          <p:attrName>style.visibility</p:attrName>
                                        </p:attrNameLst>
                                      </p:cBhvr>
                                      <p:to>
                                        <p:strVal val="visible"/>
                                      </p:to>
                                    </p:set>
                                    <p:anim calcmode="lin" valueType="num">
                                      <p:cBhvr additive="base">
                                        <p:cTn id="10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0" grpId="0" build="allAtOnce" animBg="1"/>
      <p:bldP spid="11" grpId="0" build="p" animBg="1"/>
      <p:bldP spid="12" grpId="0" build="allAtOnce"/>
      <p:bldP spid="13" grpId="0" build="p" animBg="1"/>
      <p:bldP spid="19470" grpId="0" build="p"/>
      <p:bldP spid="17" grpId="0" build="p" animBg="1"/>
      <p:bldP spid="18" grpId="0" build="p" animBg="1"/>
      <p:bldP spid="19" grpId="0" build="p" animBg="1"/>
      <p:bldP spid="2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7"/>
          <p:cNvGrpSpPr>
            <a:grpSpLocks/>
          </p:cNvGrpSpPr>
          <p:nvPr/>
        </p:nvGrpSpPr>
        <p:grpSpPr bwMode="auto">
          <a:xfrm>
            <a:off x="-55563" y="566738"/>
            <a:ext cx="1036638" cy="6003925"/>
            <a:chOff x="-55292" y="566455"/>
            <a:chExt cx="1036020" cy="6003513"/>
          </a:xfrm>
        </p:grpSpPr>
        <p:pic>
          <p:nvPicPr>
            <p:cNvPr id="308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08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sp>
          <p:nvSpPr>
            <p:cNvPr id="6" name="مخطط انسيابي: محطة طرفية 5">
              <a:hlinkHover r:id="" action="ppaction://noaction" highlightClick="1">
                <a:snd r:embed="rId7" name="الترجمة من Google.wav"/>
              </a:hlinkHover>
            </p:cNvPr>
            <p:cNvSpPr/>
            <p:nvPr/>
          </p:nvSpPr>
          <p:spPr>
            <a:xfrm rot="16200000">
              <a:off x="-539702" y="2636545"/>
              <a:ext cx="1942967" cy="504524"/>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3091" name="Picture 8" descr="D:\Work2\exxit.png">
              <a:hlinkClick r:id="" action="ppaction://hlinkshowjump?jump=endshow"/>
              <a:hlinkHover r:id="" action="ppaction://noaction" highlightClick="1">
                <a:snd r:embed="rId8" name="الترجمة من Google_2.wav"/>
              </a:hlinkHover>
            </p:cNvPr>
            <p:cNvPicPr>
              <a:picLocks noChangeAspect="1" noChangeArrowheads="1"/>
            </p:cNvPicPr>
            <p:nvPr/>
          </p:nvPicPr>
          <p:blipFill>
            <a:blip r:embed="rId9"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solidFill>
            <a:schemeClr val="accent6">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600" b="1" dirty="0" err="1" smtClean="0">
                <a:solidFill>
                  <a:schemeClr val="bg1"/>
                </a:solidFill>
                <a:latin typeface="Arial" pitchFamily="34" charset="0"/>
                <a:cs typeface="Andalus" pitchFamily="2" charset="-78"/>
              </a:rPr>
              <a:t>تفسير</a:t>
            </a:r>
            <a:r>
              <a:rPr lang="en-US" sz="3600" b="1" dirty="0" smtClean="0">
                <a:solidFill>
                  <a:schemeClr val="bg1"/>
                </a:solidFill>
                <a:latin typeface="Arial" pitchFamily="34" charset="0"/>
                <a:cs typeface="Andalus" pitchFamily="2" charset="-78"/>
              </a:rPr>
              <a:t> – </a:t>
            </a:r>
            <a:r>
              <a:rPr lang="en-US" sz="3600" b="1" dirty="0" err="1" smtClean="0">
                <a:solidFill>
                  <a:schemeClr val="bg1"/>
                </a:solidFill>
                <a:latin typeface="Arial" pitchFamily="34" charset="0"/>
                <a:cs typeface="Andalus" pitchFamily="2" charset="-78"/>
              </a:rPr>
              <a:t>ثاني</a:t>
            </a:r>
            <a:r>
              <a:rPr lang="en-US" sz="3600" b="1" dirty="0" smtClean="0">
                <a:solidFill>
                  <a:schemeClr val="bg1"/>
                </a:solidFill>
                <a:latin typeface="Arial" pitchFamily="34" charset="0"/>
                <a:cs typeface="Andalus" pitchFamily="2" charset="-78"/>
              </a:rPr>
              <a:t> </a:t>
            </a:r>
            <a:r>
              <a:rPr lang="en-US" sz="3600" b="1" dirty="0" err="1" smtClean="0">
                <a:solidFill>
                  <a:schemeClr val="bg1"/>
                </a:solidFill>
                <a:latin typeface="Arial" pitchFamily="34" charset="0"/>
                <a:cs typeface="Andalus" pitchFamily="2" charset="-78"/>
              </a:rPr>
              <a:t>متوسط</a:t>
            </a:r>
            <a:endParaRPr lang="ar-EG" sz="3600" b="1" dirty="0">
              <a:solidFill>
                <a:schemeClr val="bg1"/>
              </a:solidFill>
              <a:latin typeface="Arial" pitchFamily="34" charset="0"/>
              <a:cs typeface="Andalus" pitchFamily="2" charset="-78"/>
            </a:endParaRPr>
          </a:p>
        </p:txBody>
      </p:sp>
      <p:sp>
        <p:nvSpPr>
          <p:cNvPr id="23" name="Round Diagonal Corner Rectangle 22">
            <a:hlinkClick r:id="rId10" action="ppaction://hlinksldjump"/>
          </p:cNvPr>
          <p:cNvSpPr/>
          <p:nvPr/>
        </p:nvSpPr>
        <p:spPr>
          <a:xfrm>
            <a:off x="5679988" y="1753990"/>
            <a:ext cx="3203622" cy="37886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من آيات الله في الكون</a:t>
            </a:r>
          </a:p>
        </p:txBody>
      </p:sp>
      <p:sp>
        <p:nvSpPr>
          <p:cNvPr id="24" name="Round Diagonal Corner Rectangle 23">
            <a:hlinkClick r:id="rId11" action="ppaction://hlinksldjump"/>
          </p:cNvPr>
          <p:cNvSpPr/>
          <p:nvPr/>
        </p:nvSpPr>
        <p:spPr>
          <a:xfrm>
            <a:off x="5679988" y="2276872"/>
            <a:ext cx="3203621" cy="37886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آداب الاستئذان</a:t>
            </a:r>
          </a:p>
        </p:txBody>
      </p:sp>
      <p:cxnSp>
        <p:nvCxnSpPr>
          <p:cNvPr id="26" name="Straight Connector 25"/>
          <p:cNvCxnSpPr/>
          <p:nvPr/>
        </p:nvCxnSpPr>
        <p:spPr>
          <a:xfrm rot="5400000">
            <a:off x="2649810" y="3928269"/>
            <a:ext cx="5715000" cy="1587"/>
          </a:xfrm>
          <a:prstGeom prst="line">
            <a:avLst/>
          </a:prstGeom>
        </p:spPr>
        <p:style>
          <a:lnRef idx="3">
            <a:schemeClr val="dk1"/>
          </a:lnRef>
          <a:fillRef idx="0">
            <a:schemeClr val="dk1"/>
          </a:fillRef>
          <a:effectRef idx="2">
            <a:schemeClr val="dk1"/>
          </a:effectRef>
          <a:fontRef idx="minor">
            <a:schemeClr val="tx1"/>
          </a:fontRef>
        </p:style>
      </p:cxnSp>
      <p:sp>
        <p:nvSpPr>
          <p:cNvPr id="28" name="Round Diagonal Corner Rectangle 27">
            <a:hlinkClick r:id="rId12" action="ppaction://hlinksldjump"/>
          </p:cNvPr>
          <p:cNvSpPr/>
          <p:nvPr/>
        </p:nvSpPr>
        <p:spPr>
          <a:xfrm>
            <a:off x="5679988" y="4509120"/>
            <a:ext cx="3203621" cy="37886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الظلم بالإعراض عن آيات الله</a:t>
            </a:r>
          </a:p>
        </p:txBody>
      </p:sp>
      <p:sp>
        <p:nvSpPr>
          <p:cNvPr id="29" name="Round Diagonal Corner Rectangle 28">
            <a:hlinkClick r:id="rId13" action="ppaction://hlinksldjump"/>
          </p:cNvPr>
          <p:cNvSpPr/>
          <p:nvPr/>
        </p:nvSpPr>
        <p:spPr>
          <a:xfrm>
            <a:off x="5679988" y="5085184"/>
            <a:ext cx="3203621" cy="37886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من آيات الله الكونية</a:t>
            </a:r>
          </a:p>
        </p:txBody>
      </p:sp>
      <p:sp>
        <p:nvSpPr>
          <p:cNvPr id="25" name="Flowchart: Preparation 24">
            <a:hlinkClick r:id="rId10" action="ppaction://hlinksldjump"/>
          </p:cNvPr>
          <p:cNvSpPr/>
          <p:nvPr/>
        </p:nvSpPr>
        <p:spPr>
          <a:xfrm>
            <a:off x="5638786" y="1287820"/>
            <a:ext cx="3355039" cy="34098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سورة النور</a:t>
            </a:r>
          </a:p>
        </p:txBody>
      </p:sp>
      <p:sp>
        <p:nvSpPr>
          <p:cNvPr id="40" name="Flowchart: Preparation 39">
            <a:hlinkClick r:id="rId14" action="ppaction://hlinksldjump"/>
          </p:cNvPr>
          <p:cNvSpPr/>
          <p:nvPr/>
        </p:nvSpPr>
        <p:spPr>
          <a:xfrm>
            <a:off x="5609449" y="2924944"/>
            <a:ext cx="3427047" cy="340979"/>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سورة الفرقان</a:t>
            </a:r>
          </a:p>
        </p:txBody>
      </p:sp>
      <p:sp>
        <p:nvSpPr>
          <p:cNvPr id="41" name="Round Diagonal Corner Rectangle 40">
            <a:hlinkClick r:id="rId14" action="ppaction://hlinksldjump"/>
          </p:cNvPr>
          <p:cNvSpPr/>
          <p:nvPr/>
        </p:nvSpPr>
        <p:spPr>
          <a:xfrm>
            <a:off x="5679988" y="3429000"/>
            <a:ext cx="3203621" cy="43180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التعريف بسورة الفرقان</a:t>
            </a:r>
          </a:p>
        </p:txBody>
      </p:sp>
      <p:sp>
        <p:nvSpPr>
          <p:cNvPr id="42" name="Round Diagonal Corner Rectangle 41">
            <a:hlinkClick r:id="rId15" action="ppaction://hlinksldjump"/>
          </p:cNvPr>
          <p:cNvSpPr/>
          <p:nvPr/>
        </p:nvSpPr>
        <p:spPr>
          <a:xfrm>
            <a:off x="5679988" y="3949508"/>
            <a:ext cx="3203621" cy="487604"/>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القرآن من عند </a:t>
            </a:r>
            <a:r>
              <a:rPr lang="ar-EG" sz="2000" b="1" dirty="0" smtClean="0">
                <a:solidFill>
                  <a:schemeClr val="bg1"/>
                </a:solidFill>
              </a:rPr>
              <a:t>الله</a:t>
            </a:r>
            <a:r>
              <a:rPr lang="ar-SA" sz="2000" b="1" dirty="0" smtClean="0">
                <a:solidFill>
                  <a:schemeClr val="bg1"/>
                </a:solidFill>
              </a:rPr>
              <a:t> تعالى </a:t>
            </a:r>
            <a:endParaRPr lang="ar-EG" sz="2000" b="1" dirty="0">
              <a:solidFill>
                <a:schemeClr val="bg1"/>
              </a:solidFill>
            </a:endParaRPr>
          </a:p>
        </p:txBody>
      </p:sp>
      <p:sp>
        <p:nvSpPr>
          <p:cNvPr id="43" name="Round Diagonal Corner Rectangle 42">
            <a:hlinkClick r:id="rId16" action="ppaction://hlinksldjump"/>
          </p:cNvPr>
          <p:cNvSpPr/>
          <p:nvPr/>
        </p:nvSpPr>
        <p:spPr>
          <a:xfrm>
            <a:off x="5679988" y="5661248"/>
            <a:ext cx="3203621" cy="37886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صفات عباد الرحمن</a:t>
            </a:r>
          </a:p>
        </p:txBody>
      </p:sp>
      <p:sp>
        <p:nvSpPr>
          <p:cNvPr id="44" name="Flowchart: Preparation 43">
            <a:hlinkClick r:id="rId17" action="ppaction://hlinksldjump"/>
          </p:cNvPr>
          <p:cNvSpPr/>
          <p:nvPr/>
        </p:nvSpPr>
        <p:spPr>
          <a:xfrm>
            <a:off x="2124868" y="1268760"/>
            <a:ext cx="3240360" cy="34098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سورة الصف</a:t>
            </a:r>
          </a:p>
        </p:txBody>
      </p:sp>
      <p:sp>
        <p:nvSpPr>
          <p:cNvPr id="46" name="Round Diagonal Corner Rectangle 45">
            <a:hlinkClick r:id="rId17" action="ppaction://hlinksldjump"/>
          </p:cNvPr>
          <p:cNvSpPr/>
          <p:nvPr/>
        </p:nvSpPr>
        <p:spPr>
          <a:xfrm>
            <a:off x="2268884" y="1753990"/>
            <a:ext cx="2843582" cy="46970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ظهور الإسلام علي سائر الأديان</a:t>
            </a:r>
          </a:p>
        </p:txBody>
      </p:sp>
      <p:sp>
        <p:nvSpPr>
          <p:cNvPr id="20" name="Flowchart: Preparation 18">
            <a:hlinkClick r:id="rId18" action="ppaction://hlinksldjump"/>
          </p:cNvPr>
          <p:cNvSpPr/>
          <p:nvPr/>
        </p:nvSpPr>
        <p:spPr>
          <a:xfrm>
            <a:off x="2124868" y="2420888"/>
            <a:ext cx="3169822" cy="50405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سورة الشعراء </a:t>
            </a:r>
          </a:p>
        </p:txBody>
      </p:sp>
      <p:sp>
        <p:nvSpPr>
          <p:cNvPr id="21" name="Round Diagonal Corner Rectangle 21">
            <a:hlinkClick r:id="rId18" action="ppaction://hlinksldjump"/>
          </p:cNvPr>
          <p:cNvSpPr/>
          <p:nvPr/>
        </p:nvSpPr>
        <p:spPr>
          <a:xfrm>
            <a:off x="2310652" y="3095433"/>
            <a:ext cx="2801814" cy="477583"/>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التعريف بسورة الشعراء</a:t>
            </a:r>
          </a:p>
        </p:txBody>
      </p:sp>
      <p:sp>
        <p:nvSpPr>
          <p:cNvPr id="22" name="Round Diagonal Corner Rectangle 22">
            <a:hlinkClick r:id="rId19" action="ppaction://hlinksldjump"/>
          </p:cNvPr>
          <p:cNvSpPr/>
          <p:nvPr/>
        </p:nvSpPr>
        <p:spPr>
          <a:xfrm>
            <a:off x="2310652" y="3698206"/>
            <a:ext cx="2771107" cy="450874"/>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قصة نوح</a:t>
            </a:r>
          </a:p>
        </p:txBody>
      </p:sp>
      <p:sp>
        <p:nvSpPr>
          <p:cNvPr id="27" name="Round Diagonal Corner Rectangle 23">
            <a:hlinkClick r:id="rId20" action="ppaction://hlinksldjump"/>
          </p:cNvPr>
          <p:cNvSpPr/>
          <p:nvPr/>
        </p:nvSpPr>
        <p:spPr>
          <a:xfrm>
            <a:off x="2310652" y="4293096"/>
            <a:ext cx="2771107" cy="450874"/>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قصة هود</a:t>
            </a:r>
          </a:p>
        </p:txBody>
      </p:sp>
      <p:sp>
        <p:nvSpPr>
          <p:cNvPr id="30" name="Round Diagonal Corner Rectangle 27">
            <a:hlinkClick r:id="rId21" action="ppaction://hlinksldjump"/>
          </p:cNvPr>
          <p:cNvSpPr/>
          <p:nvPr/>
        </p:nvSpPr>
        <p:spPr>
          <a:xfrm>
            <a:off x="2310652" y="5498405"/>
            <a:ext cx="2771107" cy="541709"/>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قصة شعيب</a:t>
            </a:r>
          </a:p>
        </p:txBody>
      </p:sp>
      <p:sp>
        <p:nvSpPr>
          <p:cNvPr id="31" name="Round Diagonal Corner Rectangle 34">
            <a:hlinkClick r:id="rId22" action="ppaction://hlinksldjump"/>
          </p:cNvPr>
          <p:cNvSpPr/>
          <p:nvPr/>
        </p:nvSpPr>
        <p:spPr>
          <a:xfrm>
            <a:off x="2310652" y="4922342"/>
            <a:ext cx="2771107" cy="450874"/>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قصة لوط</a:t>
            </a:r>
          </a:p>
        </p:txBody>
      </p:sp>
      <p:sp>
        <p:nvSpPr>
          <p:cNvPr id="32" name="Round Diagonal Corner Rectangle 33">
            <a:hlinkClick r:id="rId23" action="ppaction://hlinksldjump"/>
          </p:cNvPr>
          <p:cNvSpPr/>
          <p:nvPr/>
        </p:nvSpPr>
        <p:spPr>
          <a:xfrm>
            <a:off x="2310652" y="6146478"/>
            <a:ext cx="2771107" cy="424185"/>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الدلائل علي صدق بعثة النبي </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0" fill="hold"/>
                                        <p:tgtEl>
                                          <p:spTgt spid="25"/>
                                        </p:tgtEl>
                                        <p:attrNameLst>
                                          <p:attrName>ppt_x</p:attrName>
                                        </p:attrNameLst>
                                      </p:cBhvr>
                                      <p:tavLst>
                                        <p:tav tm="0">
                                          <p:val>
                                            <p:strVal val="#ppt_x"/>
                                          </p:val>
                                        </p:tav>
                                        <p:tav tm="100000">
                                          <p:val>
                                            <p:strVal val="#ppt_x"/>
                                          </p:val>
                                        </p:tav>
                                      </p:tavLst>
                                    </p:anim>
                                    <p:anim calcmode="lin" valueType="num">
                                      <p:cBhvr additive="base">
                                        <p:cTn id="8" dur="5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0" fill="hold"/>
                                        <p:tgtEl>
                                          <p:spTgt spid="28"/>
                                        </p:tgtEl>
                                        <p:attrNameLst>
                                          <p:attrName>ppt_x</p:attrName>
                                        </p:attrNameLst>
                                      </p:cBhvr>
                                      <p:tavLst>
                                        <p:tav tm="0">
                                          <p:val>
                                            <p:strVal val="#ppt_x"/>
                                          </p:val>
                                        </p:tav>
                                        <p:tav tm="100000">
                                          <p:val>
                                            <p:strVal val="#ppt_x"/>
                                          </p:val>
                                        </p:tav>
                                      </p:tavLst>
                                    </p:anim>
                                    <p:anim calcmode="lin" valueType="num">
                                      <p:cBhvr additive="base">
                                        <p:cTn id="12" dur="5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0" fill="hold"/>
                                        <p:tgtEl>
                                          <p:spTgt spid="29"/>
                                        </p:tgtEl>
                                        <p:attrNameLst>
                                          <p:attrName>ppt_x</p:attrName>
                                        </p:attrNameLst>
                                      </p:cBhvr>
                                      <p:tavLst>
                                        <p:tav tm="0">
                                          <p:val>
                                            <p:strVal val="#ppt_x"/>
                                          </p:val>
                                        </p:tav>
                                        <p:tav tm="100000">
                                          <p:val>
                                            <p:strVal val="#ppt_x"/>
                                          </p:val>
                                        </p:tav>
                                      </p:tavLst>
                                    </p:anim>
                                    <p:anim calcmode="lin" valueType="num">
                                      <p:cBhvr additive="base">
                                        <p:cTn id="16" dur="5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0" fill="hold"/>
                                        <p:tgtEl>
                                          <p:spTgt spid="23"/>
                                        </p:tgtEl>
                                        <p:attrNameLst>
                                          <p:attrName>ppt_x</p:attrName>
                                        </p:attrNameLst>
                                      </p:cBhvr>
                                      <p:tavLst>
                                        <p:tav tm="0">
                                          <p:val>
                                            <p:strVal val="#ppt_x"/>
                                          </p:val>
                                        </p:tav>
                                        <p:tav tm="100000">
                                          <p:val>
                                            <p:strVal val="#ppt_x"/>
                                          </p:val>
                                        </p:tav>
                                      </p:tavLst>
                                    </p:anim>
                                    <p:anim calcmode="lin" valueType="num">
                                      <p:cBhvr additive="base">
                                        <p:cTn id="20" dur="5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0" fill="hold"/>
                                        <p:tgtEl>
                                          <p:spTgt spid="24"/>
                                        </p:tgtEl>
                                        <p:attrNameLst>
                                          <p:attrName>ppt_x</p:attrName>
                                        </p:attrNameLst>
                                      </p:cBhvr>
                                      <p:tavLst>
                                        <p:tav tm="0">
                                          <p:val>
                                            <p:strVal val="#ppt_x"/>
                                          </p:val>
                                        </p:tav>
                                        <p:tav tm="100000">
                                          <p:val>
                                            <p:strVal val="#ppt_x"/>
                                          </p:val>
                                        </p:tav>
                                      </p:tavLst>
                                    </p:anim>
                                    <p:anim calcmode="lin" valueType="num">
                                      <p:cBhvr additive="base">
                                        <p:cTn id="24" dur="50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0" fill="hold"/>
                                        <p:tgtEl>
                                          <p:spTgt spid="43"/>
                                        </p:tgtEl>
                                        <p:attrNameLst>
                                          <p:attrName>ppt_x</p:attrName>
                                        </p:attrNameLst>
                                      </p:cBhvr>
                                      <p:tavLst>
                                        <p:tav tm="0">
                                          <p:val>
                                            <p:strVal val="#ppt_x"/>
                                          </p:val>
                                        </p:tav>
                                        <p:tav tm="100000">
                                          <p:val>
                                            <p:strVal val="#ppt_x"/>
                                          </p:val>
                                        </p:tav>
                                      </p:tavLst>
                                    </p:anim>
                                    <p:anim calcmode="lin" valueType="num">
                                      <p:cBhvr additive="base">
                                        <p:cTn id="28" dur="50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0" fill="hold"/>
                                        <p:tgtEl>
                                          <p:spTgt spid="40"/>
                                        </p:tgtEl>
                                        <p:attrNameLst>
                                          <p:attrName>ppt_x</p:attrName>
                                        </p:attrNameLst>
                                      </p:cBhvr>
                                      <p:tavLst>
                                        <p:tav tm="0">
                                          <p:val>
                                            <p:strVal val="#ppt_x"/>
                                          </p:val>
                                        </p:tav>
                                        <p:tav tm="100000">
                                          <p:val>
                                            <p:strVal val="#ppt_x"/>
                                          </p:val>
                                        </p:tav>
                                      </p:tavLst>
                                    </p:anim>
                                    <p:anim calcmode="lin" valueType="num">
                                      <p:cBhvr additive="base">
                                        <p:cTn id="32" dur="50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0" fill="hold"/>
                                        <p:tgtEl>
                                          <p:spTgt spid="44"/>
                                        </p:tgtEl>
                                        <p:attrNameLst>
                                          <p:attrName>ppt_x</p:attrName>
                                        </p:attrNameLst>
                                      </p:cBhvr>
                                      <p:tavLst>
                                        <p:tav tm="0">
                                          <p:val>
                                            <p:strVal val="#ppt_x"/>
                                          </p:val>
                                        </p:tav>
                                        <p:tav tm="100000">
                                          <p:val>
                                            <p:strVal val="#ppt_x"/>
                                          </p:val>
                                        </p:tav>
                                      </p:tavLst>
                                    </p:anim>
                                    <p:anim calcmode="lin" valueType="num">
                                      <p:cBhvr additive="base">
                                        <p:cTn id="36" dur="5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0" fill="hold"/>
                                        <p:tgtEl>
                                          <p:spTgt spid="46"/>
                                        </p:tgtEl>
                                        <p:attrNameLst>
                                          <p:attrName>ppt_x</p:attrName>
                                        </p:attrNameLst>
                                      </p:cBhvr>
                                      <p:tavLst>
                                        <p:tav tm="0">
                                          <p:val>
                                            <p:strVal val="#ppt_x"/>
                                          </p:val>
                                        </p:tav>
                                        <p:tav tm="100000">
                                          <p:val>
                                            <p:strVal val="#ppt_x"/>
                                          </p:val>
                                        </p:tav>
                                      </p:tavLst>
                                    </p:anim>
                                    <p:anim calcmode="lin" valueType="num">
                                      <p:cBhvr additive="base">
                                        <p:cTn id="40" dur="50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0" fill="hold"/>
                                        <p:tgtEl>
                                          <p:spTgt spid="41"/>
                                        </p:tgtEl>
                                        <p:attrNameLst>
                                          <p:attrName>ppt_x</p:attrName>
                                        </p:attrNameLst>
                                      </p:cBhvr>
                                      <p:tavLst>
                                        <p:tav tm="0">
                                          <p:val>
                                            <p:strVal val="#ppt_x"/>
                                          </p:val>
                                        </p:tav>
                                        <p:tav tm="100000">
                                          <p:val>
                                            <p:strVal val="#ppt_x"/>
                                          </p:val>
                                        </p:tav>
                                      </p:tavLst>
                                    </p:anim>
                                    <p:anim calcmode="lin" valueType="num">
                                      <p:cBhvr additive="base">
                                        <p:cTn id="44" dur="50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0" fill="hold"/>
                                        <p:tgtEl>
                                          <p:spTgt spid="42"/>
                                        </p:tgtEl>
                                        <p:attrNameLst>
                                          <p:attrName>ppt_x</p:attrName>
                                        </p:attrNameLst>
                                      </p:cBhvr>
                                      <p:tavLst>
                                        <p:tav tm="0">
                                          <p:val>
                                            <p:strVal val="#ppt_x"/>
                                          </p:val>
                                        </p:tav>
                                        <p:tav tm="100000">
                                          <p:val>
                                            <p:strVal val="#ppt_x"/>
                                          </p:val>
                                        </p:tav>
                                      </p:tavLst>
                                    </p:anim>
                                    <p:anim calcmode="lin" valueType="num">
                                      <p:cBhvr additive="base">
                                        <p:cTn id="48" dur="5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0" fill="hold"/>
                                        <p:tgtEl>
                                          <p:spTgt spid="20"/>
                                        </p:tgtEl>
                                        <p:attrNameLst>
                                          <p:attrName>ppt_x</p:attrName>
                                        </p:attrNameLst>
                                      </p:cBhvr>
                                      <p:tavLst>
                                        <p:tav tm="0">
                                          <p:val>
                                            <p:strVal val="#ppt_x"/>
                                          </p:val>
                                        </p:tav>
                                        <p:tav tm="100000">
                                          <p:val>
                                            <p:strVal val="#ppt_x"/>
                                          </p:val>
                                        </p:tav>
                                      </p:tavLst>
                                    </p:anim>
                                    <p:anim calcmode="lin" valueType="num">
                                      <p:cBhvr additive="base">
                                        <p:cTn id="54" dur="5000" fill="hold"/>
                                        <p:tgtEl>
                                          <p:spTgt spid="20"/>
                                        </p:tgtEl>
                                        <p:attrNameLst>
                                          <p:attrName>ppt_y</p:attrName>
                                        </p:attrNameLst>
                                      </p:cBhvr>
                                      <p:tavLst>
                                        <p:tav tm="0">
                                          <p:val>
                                            <p:strVal val="1+#ppt_h/2"/>
                                          </p:val>
                                        </p:tav>
                                        <p:tav tm="100000">
                                          <p:val>
                                            <p:strVal val="#ppt_y"/>
                                          </p:val>
                                        </p:tav>
                                      </p:tavLst>
                                    </p:anim>
                                  </p:childTnLst>
                                </p:cTn>
                              </p:par>
                              <p:par>
                                <p:cTn id="55" presetID="7"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0" fill="hold"/>
                                        <p:tgtEl>
                                          <p:spTgt spid="21"/>
                                        </p:tgtEl>
                                        <p:attrNameLst>
                                          <p:attrName>ppt_x</p:attrName>
                                        </p:attrNameLst>
                                      </p:cBhvr>
                                      <p:tavLst>
                                        <p:tav tm="0">
                                          <p:val>
                                            <p:strVal val="#ppt_x"/>
                                          </p:val>
                                        </p:tav>
                                        <p:tav tm="100000">
                                          <p:val>
                                            <p:strVal val="#ppt_x"/>
                                          </p:val>
                                        </p:tav>
                                      </p:tavLst>
                                    </p:anim>
                                    <p:anim calcmode="lin" valueType="num">
                                      <p:cBhvr additive="base">
                                        <p:cTn id="58" dur="5000" fill="hold"/>
                                        <p:tgtEl>
                                          <p:spTgt spid="21"/>
                                        </p:tgtEl>
                                        <p:attrNameLst>
                                          <p:attrName>ppt_y</p:attrName>
                                        </p:attrNameLst>
                                      </p:cBhvr>
                                      <p:tavLst>
                                        <p:tav tm="0">
                                          <p:val>
                                            <p:strVal val="1+#ppt_h/2"/>
                                          </p:val>
                                        </p:tav>
                                        <p:tav tm="100000">
                                          <p:val>
                                            <p:strVal val="#ppt_y"/>
                                          </p:val>
                                        </p:tav>
                                      </p:tavLst>
                                    </p:anim>
                                  </p:childTnLst>
                                </p:cTn>
                              </p:par>
                              <p:par>
                                <p:cTn id="59" presetID="7"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0" fill="hold"/>
                                        <p:tgtEl>
                                          <p:spTgt spid="22"/>
                                        </p:tgtEl>
                                        <p:attrNameLst>
                                          <p:attrName>ppt_x</p:attrName>
                                        </p:attrNameLst>
                                      </p:cBhvr>
                                      <p:tavLst>
                                        <p:tav tm="0">
                                          <p:val>
                                            <p:strVal val="#ppt_x"/>
                                          </p:val>
                                        </p:tav>
                                        <p:tav tm="100000">
                                          <p:val>
                                            <p:strVal val="#ppt_x"/>
                                          </p:val>
                                        </p:tav>
                                      </p:tavLst>
                                    </p:anim>
                                    <p:anim calcmode="lin" valueType="num">
                                      <p:cBhvr additive="base">
                                        <p:cTn id="62" dur="5000" fill="hold"/>
                                        <p:tgtEl>
                                          <p:spTgt spid="22"/>
                                        </p:tgtEl>
                                        <p:attrNameLst>
                                          <p:attrName>ppt_y</p:attrName>
                                        </p:attrNameLst>
                                      </p:cBhvr>
                                      <p:tavLst>
                                        <p:tav tm="0">
                                          <p:val>
                                            <p:strVal val="1+#ppt_h/2"/>
                                          </p:val>
                                        </p:tav>
                                        <p:tav tm="100000">
                                          <p:val>
                                            <p:strVal val="#ppt_y"/>
                                          </p:val>
                                        </p:tav>
                                      </p:tavLst>
                                    </p:anim>
                                  </p:childTnLst>
                                </p:cTn>
                              </p:par>
                              <p:par>
                                <p:cTn id="63" presetID="7"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0" fill="hold"/>
                                        <p:tgtEl>
                                          <p:spTgt spid="27"/>
                                        </p:tgtEl>
                                        <p:attrNameLst>
                                          <p:attrName>ppt_x</p:attrName>
                                        </p:attrNameLst>
                                      </p:cBhvr>
                                      <p:tavLst>
                                        <p:tav tm="0">
                                          <p:val>
                                            <p:strVal val="#ppt_x"/>
                                          </p:val>
                                        </p:tav>
                                        <p:tav tm="100000">
                                          <p:val>
                                            <p:strVal val="#ppt_x"/>
                                          </p:val>
                                        </p:tav>
                                      </p:tavLst>
                                    </p:anim>
                                    <p:anim calcmode="lin" valueType="num">
                                      <p:cBhvr additive="base">
                                        <p:cTn id="66" dur="5000" fill="hold"/>
                                        <p:tgtEl>
                                          <p:spTgt spid="27"/>
                                        </p:tgtEl>
                                        <p:attrNameLst>
                                          <p:attrName>ppt_y</p:attrName>
                                        </p:attrNameLst>
                                      </p:cBhvr>
                                      <p:tavLst>
                                        <p:tav tm="0">
                                          <p:val>
                                            <p:strVal val="1+#ppt_h/2"/>
                                          </p:val>
                                        </p:tav>
                                        <p:tav tm="100000">
                                          <p:val>
                                            <p:strVal val="#ppt_y"/>
                                          </p:val>
                                        </p:tav>
                                      </p:tavLst>
                                    </p:anim>
                                  </p:childTnLst>
                                </p:cTn>
                              </p:par>
                              <p:par>
                                <p:cTn id="67" presetID="7"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0" fill="hold"/>
                                        <p:tgtEl>
                                          <p:spTgt spid="31"/>
                                        </p:tgtEl>
                                        <p:attrNameLst>
                                          <p:attrName>ppt_x</p:attrName>
                                        </p:attrNameLst>
                                      </p:cBhvr>
                                      <p:tavLst>
                                        <p:tav tm="0">
                                          <p:val>
                                            <p:strVal val="#ppt_x"/>
                                          </p:val>
                                        </p:tav>
                                        <p:tav tm="100000">
                                          <p:val>
                                            <p:strVal val="#ppt_x"/>
                                          </p:val>
                                        </p:tav>
                                      </p:tavLst>
                                    </p:anim>
                                    <p:anim calcmode="lin" valueType="num">
                                      <p:cBhvr additive="base">
                                        <p:cTn id="70" dur="5000" fill="hold"/>
                                        <p:tgtEl>
                                          <p:spTgt spid="31"/>
                                        </p:tgtEl>
                                        <p:attrNameLst>
                                          <p:attrName>ppt_y</p:attrName>
                                        </p:attrNameLst>
                                      </p:cBhvr>
                                      <p:tavLst>
                                        <p:tav tm="0">
                                          <p:val>
                                            <p:strVal val="1+#ppt_h/2"/>
                                          </p:val>
                                        </p:tav>
                                        <p:tav tm="100000">
                                          <p:val>
                                            <p:strVal val="#ppt_y"/>
                                          </p:val>
                                        </p:tav>
                                      </p:tavLst>
                                    </p:anim>
                                  </p:childTnLst>
                                </p:cTn>
                              </p:par>
                              <p:par>
                                <p:cTn id="71" presetID="7"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0" fill="hold"/>
                                        <p:tgtEl>
                                          <p:spTgt spid="30"/>
                                        </p:tgtEl>
                                        <p:attrNameLst>
                                          <p:attrName>ppt_x</p:attrName>
                                        </p:attrNameLst>
                                      </p:cBhvr>
                                      <p:tavLst>
                                        <p:tav tm="0">
                                          <p:val>
                                            <p:strVal val="#ppt_x"/>
                                          </p:val>
                                        </p:tav>
                                        <p:tav tm="100000">
                                          <p:val>
                                            <p:strVal val="#ppt_x"/>
                                          </p:val>
                                        </p:tav>
                                      </p:tavLst>
                                    </p:anim>
                                    <p:anim calcmode="lin" valueType="num">
                                      <p:cBhvr additive="base">
                                        <p:cTn id="74" dur="5000" fill="hold"/>
                                        <p:tgtEl>
                                          <p:spTgt spid="30"/>
                                        </p:tgtEl>
                                        <p:attrNameLst>
                                          <p:attrName>ppt_y</p:attrName>
                                        </p:attrNameLst>
                                      </p:cBhvr>
                                      <p:tavLst>
                                        <p:tav tm="0">
                                          <p:val>
                                            <p:strVal val="1+#ppt_h/2"/>
                                          </p:val>
                                        </p:tav>
                                        <p:tav tm="100000">
                                          <p:val>
                                            <p:strVal val="#ppt_y"/>
                                          </p:val>
                                        </p:tav>
                                      </p:tavLst>
                                    </p:anim>
                                  </p:childTnLst>
                                </p:cTn>
                              </p:par>
                              <p:par>
                                <p:cTn id="75" presetID="7"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0" fill="hold"/>
                                        <p:tgtEl>
                                          <p:spTgt spid="32"/>
                                        </p:tgtEl>
                                        <p:attrNameLst>
                                          <p:attrName>ppt_x</p:attrName>
                                        </p:attrNameLst>
                                      </p:cBhvr>
                                      <p:tavLst>
                                        <p:tav tm="0">
                                          <p:val>
                                            <p:strVal val="#ppt_x"/>
                                          </p:val>
                                        </p:tav>
                                        <p:tav tm="100000">
                                          <p:val>
                                            <p:strVal val="#ppt_x"/>
                                          </p:val>
                                        </p:tav>
                                      </p:tavLst>
                                    </p:anim>
                                    <p:anim calcmode="lin" valueType="num">
                                      <p:cBhvr additive="base">
                                        <p:cTn id="78"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29" grpId="0" animBg="1"/>
      <p:bldP spid="25" grpId="0" animBg="1"/>
      <p:bldP spid="40" grpId="0" animBg="1"/>
      <p:bldP spid="41" grpId="0" animBg="1"/>
      <p:bldP spid="42" grpId="0" animBg="1"/>
      <p:bldP spid="43" grpId="0" animBg="1"/>
      <p:bldP spid="44" grpId="0" animBg="1"/>
      <p:bldP spid="46" grpId="0" animBg="1"/>
      <p:bldP spid="20" grpId="0" animBg="1"/>
      <p:bldP spid="21" grpId="0" animBg="1"/>
      <p:bldP spid="22" grpId="0" animBg="1"/>
      <p:bldP spid="27" grpId="0" animBg="1"/>
      <p:bldP spid="30"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مجموعة 7"/>
          <p:cNvGrpSpPr>
            <a:grpSpLocks/>
          </p:cNvGrpSpPr>
          <p:nvPr/>
        </p:nvGrpSpPr>
        <p:grpSpPr bwMode="auto">
          <a:xfrm>
            <a:off x="-55563" y="566738"/>
            <a:ext cx="1036638" cy="6003925"/>
            <a:chOff x="-55292" y="566455"/>
            <a:chExt cx="1036020" cy="6003513"/>
          </a:xfrm>
        </p:grpSpPr>
        <p:pic>
          <p:nvPicPr>
            <p:cNvPr id="2255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255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255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{27} إلى الآية {31} </a:t>
            </a:r>
          </a:p>
        </p:txBody>
      </p:sp>
      <p:sp>
        <p:nvSpPr>
          <p:cNvPr id="13" name="Flowchart: Process 12"/>
          <p:cNvSpPr/>
          <p:nvPr/>
        </p:nvSpPr>
        <p:spPr>
          <a:xfrm>
            <a:off x="7358082" y="836712"/>
            <a:ext cx="1714512" cy="428628"/>
          </a:xfrm>
          <a:prstGeom prst="flowChartProcess">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tx1"/>
                </a:solidFill>
              </a:rPr>
              <a:t>الآية{28}{29}</a:t>
            </a:r>
          </a:p>
        </p:txBody>
      </p:sp>
      <p:sp>
        <p:nvSpPr>
          <p:cNvPr id="20495" name="Rectangle 13"/>
          <p:cNvSpPr>
            <a:spLocks noChangeArrowheads="1"/>
          </p:cNvSpPr>
          <p:nvPr/>
        </p:nvSpPr>
        <p:spPr bwMode="auto">
          <a:xfrm>
            <a:off x="1071563" y="1357313"/>
            <a:ext cx="8001000" cy="1016000"/>
          </a:xfrm>
          <a:prstGeom prst="rect">
            <a:avLst/>
          </a:prstGeom>
          <a:noFill/>
          <a:ln w="9525">
            <a:noFill/>
            <a:miter lim="800000"/>
            <a:headEnd/>
            <a:tailEnd/>
          </a:ln>
        </p:spPr>
        <p:txBody>
          <a:bodyPr>
            <a:spAutoFit/>
          </a:bodyPr>
          <a:lstStyle/>
          <a:p>
            <a:r>
              <a:rPr lang="ar-EG" sz="2000" b="1" dirty="0"/>
              <a:t>يقول نادماً على مصاحبة الكافر </a:t>
            </a:r>
            <a:r>
              <a:rPr lang="ar-EG" sz="2000" b="1" dirty="0">
                <a:solidFill>
                  <a:srgbClr val="339933"/>
                </a:solidFill>
                <a:cs typeface="Andalus" pitchFamily="2" charset="-78"/>
              </a:rPr>
              <a:t>{يَا وَيْلَتَى لَيْتَنِي لَمْ أَتَّخِذْ فُلَاناً خَلِيلاً{28} لَقَدْ أَضَلَّنِي عَنِ الذِّكْرِ } </a:t>
            </a:r>
            <a:r>
              <a:rPr lang="ar-EG" sz="2000" b="1" dirty="0" err="1"/>
              <a:t>ابعدنى</a:t>
            </a:r>
            <a:r>
              <a:rPr lang="ar-EG" sz="2000" b="1" dirty="0"/>
              <a:t> </a:t>
            </a:r>
            <a:r>
              <a:rPr lang="ar-EG" sz="2000" b="1" dirty="0" err="1"/>
              <a:t>وصدنى</a:t>
            </a:r>
            <a:r>
              <a:rPr lang="ar-EG" sz="2000" b="1" dirty="0"/>
              <a:t> عن القرآن </a:t>
            </a:r>
            <a:r>
              <a:rPr lang="ar-EG" sz="2000" b="1" dirty="0">
                <a:solidFill>
                  <a:srgbClr val="339933"/>
                </a:solidFill>
                <a:cs typeface="Andalus" pitchFamily="2" charset="-78"/>
              </a:rPr>
              <a:t>{بَعْدَ إِذْ جَاءنِي وَكَانَ الشَّيْطَانُ لِلْإِنسَانِ خَذُولاً{29} </a:t>
            </a:r>
            <a:r>
              <a:rPr lang="ar-EG" sz="2000" b="1" dirty="0"/>
              <a:t>يتركه وقت الشدة فلا ينفعه .</a:t>
            </a:r>
          </a:p>
        </p:txBody>
      </p:sp>
      <p:sp>
        <p:nvSpPr>
          <p:cNvPr id="15" name="TextBox 14"/>
          <p:cNvSpPr txBox="1"/>
          <p:nvPr/>
        </p:nvSpPr>
        <p:spPr>
          <a:xfrm>
            <a:off x="6929454" y="2500306"/>
            <a:ext cx="2071702" cy="400110"/>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lgn="ctr">
              <a:defRPr/>
            </a:pPr>
            <a:r>
              <a:rPr lang="ar-EG" sz="2000" b="1" dirty="0"/>
              <a:t>وهذه الآيات تدل على : </a:t>
            </a:r>
          </a:p>
        </p:txBody>
      </p:sp>
      <p:sp>
        <p:nvSpPr>
          <p:cNvPr id="20499" name="TextBox 15"/>
          <p:cNvSpPr txBox="1">
            <a:spLocks noChangeArrowheads="1"/>
          </p:cNvSpPr>
          <p:nvPr/>
        </p:nvSpPr>
        <p:spPr bwMode="auto">
          <a:xfrm>
            <a:off x="2143125" y="2286000"/>
            <a:ext cx="4572000" cy="708025"/>
          </a:xfrm>
          <a:prstGeom prst="rect">
            <a:avLst/>
          </a:prstGeom>
          <a:noFill/>
          <a:ln w="9525">
            <a:noFill/>
            <a:miter lim="800000"/>
            <a:headEnd/>
            <a:tailEnd/>
          </a:ln>
        </p:spPr>
        <p:txBody>
          <a:bodyPr>
            <a:spAutoFit/>
          </a:bodyPr>
          <a:lstStyle/>
          <a:p>
            <a:pPr>
              <a:buFont typeface="Arial" pitchFamily="34" charset="0"/>
              <a:buChar char="•"/>
            </a:pPr>
            <a:r>
              <a:rPr lang="ar-EG" sz="2000" b="1"/>
              <a:t>مصاحبة صديق السوء تورث الندامة يوم القيامة .</a:t>
            </a:r>
          </a:p>
          <a:p>
            <a:pPr>
              <a:buFont typeface="Arial" pitchFamily="34" charset="0"/>
              <a:buChar char="•"/>
            </a:pPr>
            <a:r>
              <a:rPr lang="ar-EG" sz="2000" b="1"/>
              <a:t> الشيطان يزين للإنسان مصاحبة أهل الباطل .</a:t>
            </a:r>
          </a:p>
        </p:txBody>
      </p:sp>
      <p:sp>
        <p:nvSpPr>
          <p:cNvPr id="17" name="Flowchart: Process 16"/>
          <p:cNvSpPr/>
          <p:nvPr/>
        </p:nvSpPr>
        <p:spPr>
          <a:xfrm>
            <a:off x="7786710" y="3071810"/>
            <a:ext cx="1214446" cy="428628"/>
          </a:xfrm>
          <a:prstGeom prst="flowChartProcess">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tx1"/>
                </a:solidFill>
              </a:rPr>
              <a:t>الآية{30}</a:t>
            </a:r>
          </a:p>
        </p:txBody>
      </p:sp>
      <p:sp>
        <p:nvSpPr>
          <p:cNvPr id="20503" name="Rectangle 17"/>
          <p:cNvSpPr>
            <a:spLocks noChangeArrowheads="1"/>
          </p:cNvSpPr>
          <p:nvPr/>
        </p:nvSpPr>
        <p:spPr bwMode="auto">
          <a:xfrm>
            <a:off x="1143000" y="3000375"/>
            <a:ext cx="6500813"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{وَقَالَ الرَّسُولُ يَا رَبِّ إِنَّ قَوْمِي اتَّخَذُوا هَذَا الْقُرْآنَ مَهْجُوراً} </a:t>
            </a:r>
            <a:r>
              <a:rPr lang="ar-EG" sz="2000" b="1"/>
              <a:t>تركوا الإيمان به والعمل بأحكامه ، ولم يتدبروه حقاً .</a:t>
            </a:r>
          </a:p>
        </p:txBody>
      </p:sp>
      <p:sp>
        <p:nvSpPr>
          <p:cNvPr id="19" name="TextBox 18"/>
          <p:cNvSpPr txBox="1"/>
          <p:nvPr/>
        </p:nvSpPr>
        <p:spPr>
          <a:xfrm>
            <a:off x="7884368" y="3929066"/>
            <a:ext cx="1143008" cy="707886"/>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lgn="ctr">
              <a:defRPr/>
            </a:pPr>
            <a:r>
              <a:rPr lang="ar-EG" sz="2000" b="1" dirty="0"/>
              <a:t>وهذه الآية تبين: </a:t>
            </a:r>
          </a:p>
        </p:txBody>
      </p:sp>
      <p:sp>
        <p:nvSpPr>
          <p:cNvPr id="20507" name="TextBox 19"/>
          <p:cNvSpPr txBox="1">
            <a:spLocks noChangeArrowheads="1"/>
          </p:cNvSpPr>
          <p:nvPr/>
        </p:nvSpPr>
        <p:spPr bwMode="auto">
          <a:xfrm>
            <a:off x="1285875" y="3698875"/>
            <a:ext cx="6357938" cy="1016000"/>
          </a:xfrm>
          <a:prstGeom prst="rect">
            <a:avLst/>
          </a:prstGeom>
          <a:noFill/>
          <a:ln w="9525">
            <a:noFill/>
            <a:miter lim="800000"/>
            <a:headEnd/>
            <a:tailEnd/>
          </a:ln>
        </p:spPr>
        <p:txBody>
          <a:bodyPr>
            <a:spAutoFit/>
          </a:bodyPr>
          <a:lstStyle/>
          <a:p>
            <a:pPr>
              <a:buFont typeface="Arial" pitchFamily="34" charset="0"/>
              <a:buChar char="•"/>
            </a:pPr>
            <a:r>
              <a:rPr lang="ar-EG" sz="2000" b="1"/>
              <a:t>خطورة هجر القرآن ،والوعيد العظيم على ذلك .</a:t>
            </a:r>
          </a:p>
          <a:p>
            <a:pPr>
              <a:buFont typeface="Arial" pitchFamily="34" charset="0"/>
              <a:buChar char="•"/>
            </a:pPr>
            <a:r>
              <a:rPr lang="ar-EG" sz="2000" b="1"/>
              <a:t> هجر القرآن قد يكون بترك الإيمان والعمل به أو بهجر تحكيمه ،أو بهجر تلاوته وتدبره .</a:t>
            </a:r>
          </a:p>
        </p:txBody>
      </p:sp>
      <p:sp>
        <p:nvSpPr>
          <p:cNvPr id="20" name="Flowchart: Process 19"/>
          <p:cNvSpPr/>
          <p:nvPr/>
        </p:nvSpPr>
        <p:spPr>
          <a:xfrm>
            <a:off x="7822050" y="4929198"/>
            <a:ext cx="1214446" cy="428628"/>
          </a:xfrm>
          <a:prstGeom prst="flowChartProcess">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tx1"/>
                </a:solidFill>
              </a:rPr>
              <a:t>الآية{31}</a:t>
            </a:r>
          </a:p>
        </p:txBody>
      </p:sp>
      <p:sp>
        <p:nvSpPr>
          <p:cNvPr id="21" name="Rectangle 20"/>
          <p:cNvSpPr/>
          <p:nvPr/>
        </p:nvSpPr>
        <p:spPr>
          <a:xfrm>
            <a:off x="1525860" y="4699000"/>
            <a:ext cx="6286500" cy="1016000"/>
          </a:xfrm>
          <a:prstGeom prst="rect">
            <a:avLst/>
          </a:prstGeom>
        </p:spPr>
        <p:txBody>
          <a:bodyPr>
            <a:spAutoFit/>
          </a:bodyPr>
          <a:lstStyle/>
          <a:p>
            <a:pPr>
              <a:defRPr/>
            </a:pPr>
            <a:r>
              <a:rPr lang="ar-EG" sz="2000" b="1" dirty="0">
                <a:solidFill>
                  <a:srgbClr val="339933"/>
                </a:solidFill>
                <a:cs typeface="Andalus" pitchFamily="2" charset="-78"/>
              </a:rPr>
              <a:t>{وَكَذَلِكَ جَعَلْنَا لِكُلِّ نَبِيٍّ عَدُوّاً مِّنَ الْمُجْرِمِينَ }وكما جعلنا لك أعداء من </a:t>
            </a:r>
            <a:r>
              <a:rPr lang="ar-EG" sz="2000" b="1" dirty="0">
                <a:latin typeface="+mn-lt"/>
                <a:cs typeface="+mn-cs"/>
              </a:rPr>
              <a:t>مجرمى قومك جعلنا لكل الأنبياء أعداء من مجرمى قومهم </a:t>
            </a:r>
            <a:r>
              <a:rPr lang="ar-EG" sz="2000" b="1" dirty="0">
                <a:solidFill>
                  <a:srgbClr val="339933"/>
                </a:solidFill>
                <a:cs typeface="Andalus" pitchFamily="2" charset="-78"/>
              </a:rPr>
              <a:t>{وَكَفَى بِرَبِّكَ هَادِياً وَنَصِيراً }</a:t>
            </a:r>
            <a:r>
              <a:rPr lang="ar-EG" sz="2000" b="1" dirty="0">
                <a:latin typeface="+mn-lt"/>
                <a:cs typeface="+mn-cs"/>
              </a:rPr>
              <a:t>والله يعينك على أعدائك .</a:t>
            </a:r>
          </a:p>
        </p:txBody>
      </p:sp>
      <p:sp>
        <p:nvSpPr>
          <p:cNvPr id="22" name="TextBox 12"/>
          <p:cNvSpPr txBox="1">
            <a:spLocks noChangeArrowheads="1"/>
          </p:cNvSpPr>
          <p:nvPr/>
        </p:nvSpPr>
        <p:spPr bwMode="auto">
          <a:xfrm>
            <a:off x="1393254" y="5708650"/>
            <a:ext cx="7715250" cy="1077913"/>
          </a:xfrm>
          <a:prstGeom prst="rect">
            <a:avLst/>
          </a:prstGeom>
          <a:noFill/>
          <a:ln w="9525">
            <a:noFill/>
            <a:miter lim="800000"/>
            <a:headEnd/>
            <a:tailEnd/>
          </a:ln>
        </p:spPr>
        <p:txBody>
          <a:bodyPr>
            <a:spAutoFit/>
          </a:bodyPr>
          <a:lstStyle/>
          <a:p>
            <a:r>
              <a:rPr lang="ar-EG" sz="2400" b="1">
                <a:solidFill>
                  <a:schemeClr val="accent2"/>
                </a:solidFill>
              </a:rPr>
              <a:t>وهذه الاية فيها : </a:t>
            </a:r>
          </a:p>
          <a:p>
            <a:r>
              <a:rPr lang="ar-EG" sz="2000" b="1"/>
              <a:t>تسلية للرسول صلى الله عليه وسلم ، حيث بينت الآيات أن ما أصابه قد أصاب من قبله من الأنبياء ، فليصبر كما صبروا .</a:t>
            </a:r>
          </a:p>
        </p:txBody>
      </p:sp>
      <p:sp>
        <p:nvSpPr>
          <p:cNvPr id="2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95">
                                            <p:txEl>
                                              <p:pRg st="0" end="0"/>
                                            </p:txEl>
                                          </p:spTgt>
                                        </p:tgtEl>
                                        <p:attrNameLst>
                                          <p:attrName>style.visibility</p:attrName>
                                        </p:attrNameLst>
                                      </p:cBhvr>
                                      <p:to>
                                        <p:strVal val="visible"/>
                                      </p:to>
                                    </p:set>
                                    <p:anim calcmode="lin" valueType="num">
                                      <p:cBhvr additive="base">
                                        <p:cTn id="31" dur="500" fill="hold"/>
                                        <p:tgtEl>
                                          <p:spTgt spid="2049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99">
                                            <p:txEl>
                                              <p:pRg st="0" end="0"/>
                                            </p:txEl>
                                          </p:spTgt>
                                        </p:tgtEl>
                                        <p:attrNameLst>
                                          <p:attrName>style.visibility</p:attrName>
                                        </p:attrNameLst>
                                      </p:cBhvr>
                                      <p:to>
                                        <p:strVal val="visible"/>
                                      </p:to>
                                    </p:set>
                                    <p:anim calcmode="lin" valueType="num">
                                      <p:cBhvr additive="base">
                                        <p:cTn id="47" dur="500" fill="hold"/>
                                        <p:tgtEl>
                                          <p:spTgt spid="2049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499">
                                            <p:txEl>
                                              <p:pRg st="1" end="1"/>
                                            </p:txEl>
                                          </p:spTgt>
                                        </p:tgtEl>
                                        <p:attrNameLst>
                                          <p:attrName>style.visibility</p:attrName>
                                        </p:attrNameLst>
                                      </p:cBhvr>
                                      <p:to>
                                        <p:strVal val="visible"/>
                                      </p:to>
                                    </p:set>
                                    <p:anim calcmode="lin" valueType="num">
                                      <p:cBhvr additive="base">
                                        <p:cTn id="53" dur="500" fill="hold"/>
                                        <p:tgtEl>
                                          <p:spTgt spid="2049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 calcmode="lin" valueType="num">
                                      <p:cBhvr additive="base">
                                        <p:cTn id="5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0503">
                                            <p:txEl>
                                              <p:pRg st="0" end="0"/>
                                            </p:txEl>
                                          </p:spTgt>
                                        </p:tgtEl>
                                        <p:attrNameLst>
                                          <p:attrName>style.visibility</p:attrName>
                                        </p:attrNameLst>
                                      </p:cBhvr>
                                      <p:to>
                                        <p:strVal val="visible"/>
                                      </p:to>
                                    </p:set>
                                    <p:animEffect transition="in" filter="wipe(down)">
                                      <p:cBhvr>
                                        <p:cTn id="69" dur="500"/>
                                        <p:tgtEl>
                                          <p:spTgt spid="2050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9">
                                            <p:bg/>
                                          </p:spTgt>
                                        </p:tgtEl>
                                        <p:attrNameLst>
                                          <p:attrName>style.visibility</p:attrName>
                                        </p:attrNameLst>
                                      </p:cBhvr>
                                      <p:to>
                                        <p:strVal val="visible"/>
                                      </p:to>
                                    </p:set>
                                    <p:anim calcmode="lin" valueType="num">
                                      <p:cBhvr additive="base">
                                        <p:cTn id="74"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75" dur="500" fill="hold"/>
                                        <p:tgtEl>
                                          <p:spTgt spid="19">
                                            <p:bg/>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 calcmode="lin" valueType="num">
                                      <p:cBhvr additive="base">
                                        <p:cTn id="7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0507">
                                            <p:txEl>
                                              <p:pRg st="0" end="0"/>
                                            </p:txEl>
                                          </p:spTgt>
                                        </p:tgtEl>
                                        <p:attrNameLst>
                                          <p:attrName>style.visibility</p:attrName>
                                        </p:attrNameLst>
                                      </p:cBhvr>
                                      <p:to>
                                        <p:strVal val="visible"/>
                                      </p:to>
                                    </p:set>
                                    <p:anim calcmode="lin" valueType="num">
                                      <p:cBhvr additive="base">
                                        <p:cTn id="84" dur="500" fill="hold"/>
                                        <p:tgtEl>
                                          <p:spTgt spid="2050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0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507">
                                            <p:txEl>
                                              <p:pRg st="1" end="1"/>
                                            </p:txEl>
                                          </p:spTgt>
                                        </p:tgtEl>
                                        <p:attrNameLst>
                                          <p:attrName>style.visibility</p:attrName>
                                        </p:attrNameLst>
                                      </p:cBhvr>
                                      <p:to>
                                        <p:strVal val="visible"/>
                                      </p:to>
                                    </p:set>
                                    <p:anim calcmode="lin" valueType="num">
                                      <p:cBhvr additive="base">
                                        <p:cTn id="90" dur="500" fill="hold"/>
                                        <p:tgtEl>
                                          <p:spTgt spid="20507">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0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0">
                                            <p:bg/>
                                          </p:spTgt>
                                        </p:tgtEl>
                                        <p:attrNameLst>
                                          <p:attrName>style.visibility</p:attrName>
                                        </p:attrNameLst>
                                      </p:cBhvr>
                                      <p:to>
                                        <p:strVal val="visible"/>
                                      </p:to>
                                    </p:set>
                                    <p:anim calcmode="lin" valueType="num">
                                      <p:cBhvr additive="base">
                                        <p:cTn id="96"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97"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0">
                                            <p:txEl>
                                              <p:pRg st="0" end="0"/>
                                            </p:txEl>
                                          </p:spTgt>
                                        </p:tgtEl>
                                        <p:attrNameLst>
                                          <p:attrName>style.visibility</p:attrName>
                                        </p:attrNameLst>
                                      </p:cBhvr>
                                      <p:to>
                                        <p:strVal val="visible"/>
                                      </p:to>
                                    </p:set>
                                    <p:anim calcmode="lin" valueType="num">
                                      <p:cBhvr additive="base">
                                        <p:cTn id="10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 calcmode="lin" valueType="num">
                                      <p:cBhvr additive="base">
                                        <p:cTn id="10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2">
                                            <p:txEl>
                                              <p:pRg st="0" end="0"/>
                                            </p:txEl>
                                          </p:spTgt>
                                        </p:tgtEl>
                                        <p:attrNameLst>
                                          <p:attrName>style.visibility</p:attrName>
                                        </p:attrNameLst>
                                      </p:cBhvr>
                                      <p:to>
                                        <p:strVal val="visible"/>
                                      </p:to>
                                    </p:set>
                                    <p:anim calcmode="lin" valueType="num">
                                      <p:cBhvr additive="base">
                                        <p:cTn id="11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22">
                                            <p:txEl>
                                              <p:pRg st="1" end="1"/>
                                            </p:txEl>
                                          </p:spTgt>
                                        </p:tgtEl>
                                        <p:attrNameLst>
                                          <p:attrName>style.visibility</p:attrName>
                                        </p:attrNameLst>
                                      </p:cBhvr>
                                      <p:to>
                                        <p:strVal val="visible"/>
                                      </p:to>
                                    </p:set>
                                    <p:anim calcmode="lin" valueType="num">
                                      <p:cBhvr additive="base">
                                        <p:cTn id="11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build="p" animBg="1"/>
      <p:bldP spid="20495" grpId="0" build="allAtOnce"/>
      <p:bldP spid="15" grpId="0" build="allAtOnce" animBg="1"/>
      <p:bldP spid="20499" grpId="0" build="p"/>
      <p:bldP spid="17" grpId="0" build="allAtOnce" animBg="1"/>
      <p:bldP spid="20503" grpId="0" build="p"/>
      <p:bldP spid="19" grpId="0" build="allAtOnce" animBg="1"/>
      <p:bldP spid="20507" grpId="0" build="p"/>
      <p:bldP spid="20" grpId="0" build="p" animBg="1"/>
      <p:bldP spid="21" grpId="0" build="allAtOnce"/>
      <p:bldP spid="2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مجموعة 7"/>
          <p:cNvGrpSpPr>
            <a:grpSpLocks/>
          </p:cNvGrpSpPr>
          <p:nvPr/>
        </p:nvGrpSpPr>
        <p:grpSpPr bwMode="auto">
          <a:xfrm>
            <a:off x="-55563" y="566738"/>
            <a:ext cx="1036638" cy="6003925"/>
            <a:chOff x="-55292" y="566455"/>
            <a:chExt cx="1036020" cy="6003513"/>
          </a:xfrm>
        </p:grpSpPr>
        <p:pic>
          <p:nvPicPr>
            <p:cNvPr id="23560"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3561"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3562"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{27} إلى الآية {31}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3629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251026" y="2308870"/>
            <a:ext cx="470535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12" cstate="print"/>
          <a:srcRect/>
          <a:stretch>
            <a:fillRect/>
          </a:stretch>
        </p:blipFill>
        <p:spPr bwMode="auto">
          <a:xfrm>
            <a:off x="2483768" y="2987187"/>
            <a:ext cx="6624736" cy="2890085"/>
          </a:xfrm>
          <a:prstGeom prst="rect">
            <a:avLst/>
          </a:prstGeom>
          <a:ln>
            <a:noFill/>
          </a:ln>
          <a:effectLst>
            <a:softEdge rad="112500"/>
          </a:effectLst>
        </p:spPr>
      </p:pic>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additive="base">
                                        <p:cTn id="24" dur="500" fill="hold"/>
                                        <p:tgtEl>
                                          <p:spTgt spid="6146"/>
                                        </p:tgtEl>
                                        <p:attrNameLst>
                                          <p:attrName>ppt_x</p:attrName>
                                        </p:attrNameLst>
                                      </p:cBhvr>
                                      <p:tavLst>
                                        <p:tav tm="0">
                                          <p:val>
                                            <p:strVal val="#ppt_x"/>
                                          </p:val>
                                        </p:tav>
                                        <p:tav tm="100000">
                                          <p:val>
                                            <p:strVal val="#ppt_x"/>
                                          </p:val>
                                        </p:tav>
                                      </p:tavLst>
                                    </p:anim>
                                    <p:anim calcmode="lin" valueType="num">
                                      <p:cBhvr additive="base">
                                        <p:cTn id="2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مجموعة 7"/>
          <p:cNvGrpSpPr>
            <a:grpSpLocks/>
          </p:cNvGrpSpPr>
          <p:nvPr/>
        </p:nvGrpSpPr>
        <p:grpSpPr bwMode="auto">
          <a:xfrm>
            <a:off x="-55563" y="566738"/>
            <a:ext cx="1036638" cy="6003925"/>
            <a:chOff x="-55292" y="566455"/>
            <a:chExt cx="1036020" cy="6003513"/>
          </a:xfrm>
        </p:grpSpPr>
        <p:pic>
          <p:nvPicPr>
            <p:cNvPr id="23560"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3561"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3562"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678434" y="52611"/>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{27} إلى الآية {31}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4278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211960" y="1268760"/>
            <a:ext cx="28384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940152" y="2276872"/>
            <a:ext cx="3028950"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مربع نص 12"/>
          <p:cNvSpPr txBox="1"/>
          <p:nvPr/>
        </p:nvSpPr>
        <p:spPr>
          <a:xfrm>
            <a:off x="2555776" y="2228833"/>
            <a:ext cx="288032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{يَا وَيْلَتَى لَيْتَنِي لَمْ أَتَّخِذْ فُلَاناً خَلِيلاً</a:t>
            </a:r>
            <a:endParaRPr lang="ar-EG" sz="2000" b="1" dirty="0"/>
          </a:p>
        </p:txBody>
      </p:sp>
      <p:pic>
        <p:nvPicPr>
          <p:cNvPr id="717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588224" y="2889249"/>
            <a:ext cx="2323019"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مربع نص 14"/>
          <p:cNvSpPr txBox="1"/>
          <p:nvPr/>
        </p:nvSpPr>
        <p:spPr>
          <a:xfrm>
            <a:off x="1776659" y="2822514"/>
            <a:ext cx="381642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بَعْدَ إِذْ جَاءنِي وَكَانَ الشَّيْطَانُ لِلْإِنسَانِ خَذُولاً{29</a:t>
            </a:r>
            <a:endParaRPr lang="ar-EG" sz="2000" b="1" dirty="0"/>
          </a:p>
        </p:txBody>
      </p:sp>
      <p:pic>
        <p:nvPicPr>
          <p:cNvPr id="7173"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6396643" y="3429000"/>
            <a:ext cx="2514600"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مربع نص 16"/>
          <p:cNvSpPr txBox="1"/>
          <p:nvPr/>
        </p:nvSpPr>
        <p:spPr>
          <a:xfrm>
            <a:off x="1619672" y="3375024"/>
            <a:ext cx="468052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وَقَالَ الرَّسُولُ يَا رَبِّ إِنَّ قَوْمِي اتَّخَذُوا هَذَا الْقُرْآنَ مَهْجُوراً{30</a:t>
            </a:r>
            <a:endParaRPr lang="ar-EG" sz="2000" dirty="0"/>
          </a:p>
        </p:txBody>
      </p:sp>
      <p:pic>
        <p:nvPicPr>
          <p:cNvPr id="7174"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236296" y="3860800"/>
            <a:ext cx="1857375"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1650277" y="3856007"/>
            <a:ext cx="546144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وَكَذَلِكَ جَعَلْنَا لِكُلِّ نَبِيٍّ عَدُوّاً مِّنَ الْمُجْرِمِينَ وَكَفَى بِرَبِّكَ هَادِياً وَنَصِيراً </a:t>
            </a:r>
            <a:endParaRPr lang="ar-EG" sz="2000" dirty="0"/>
          </a:p>
        </p:txBody>
      </p:sp>
      <p:pic>
        <p:nvPicPr>
          <p:cNvPr id="7175"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4088085" y="4365104"/>
            <a:ext cx="4732387"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مربع نص 20"/>
          <p:cNvSpPr txBox="1"/>
          <p:nvPr/>
        </p:nvSpPr>
        <p:spPr>
          <a:xfrm>
            <a:off x="2699792" y="5013176"/>
            <a:ext cx="603751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نادماً على مصاحبة الكافر وعدم اتباع الرسول صلى الله عليه وسلم .</a:t>
            </a:r>
          </a:p>
        </p:txBody>
      </p:sp>
    </p:spTree>
    <p:custDataLst>
      <p:tags r:id="rId1"/>
    </p:custDataLst>
    <p:extLst>
      <p:ext uri="{BB962C8B-B14F-4D97-AF65-F5344CB8AC3E}">
        <p14:creationId xmlns:p14="http://schemas.microsoft.com/office/powerpoint/2010/main" xmlns="" val="9375640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fade">
                                      <p:cBhvr>
                                        <p:cTn id="24" dur="1000"/>
                                        <p:tgtEl>
                                          <p:spTgt spid="7170"/>
                                        </p:tgtEl>
                                      </p:cBhvr>
                                    </p:animEffect>
                                    <p:anim calcmode="lin" valueType="num">
                                      <p:cBhvr>
                                        <p:cTn id="25" dur="1000" fill="hold"/>
                                        <p:tgtEl>
                                          <p:spTgt spid="7170"/>
                                        </p:tgtEl>
                                        <p:attrNameLst>
                                          <p:attrName>ppt_x</p:attrName>
                                        </p:attrNameLst>
                                      </p:cBhvr>
                                      <p:tavLst>
                                        <p:tav tm="0">
                                          <p:val>
                                            <p:strVal val="#ppt_x"/>
                                          </p:val>
                                        </p:tav>
                                        <p:tav tm="100000">
                                          <p:val>
                                            <p:strVal val="#ppt_x"/>
                                          </p:val>
                                        </p:tav>
                                      </p:tavLst>
                                    </p:anim>
                                    <p:anim calcmode="lin" valueType="num">
                                      <p:cBhvr>
                                        <p:cTn id="2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barn(inVertical)">
                                      <p:cBhvr>
                                        <p:cTn id="31" dur="500"/>
                                        <p:tgtEl>
                                          <p:spTgt spid="7171"/>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anim calcmode="lin" valueType="num">
                                      <p:cBhvr>
                                        <p:cTn id="37" dur="2000" fill="hold"/>
                                        <p:tgtEl>
                                          <p:spTgt spid="13"/>
                                        </p:tgtEl>
                                        <p:attrNameLst>
                                          <p:attrName>ppt_w</p:attrName>
                                        </p:attrNameLst>
                                      </p:cBhvr>
                                      <p:tavLst>
                                        <p:tav tm="0" fmla="#ppt_w*sin(2.5*pi*$)">
                                          <p:val>
                                            <p:fltVal val="0"/>
                                          </p:val>
                                        </p:tav>
                                        <p:tav tm="100000">
                                          <p:val>
                                            <p:fltVal val="1"/>
                                          </p:val>
                                        </p:tav>
                                      </p:tavLst>
                                    </p:anim>
                                    <p:anim calcmode="lin" valueType="num">
                                      <p:cBhvr>
                                        <p:cTn id="3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barn(inVertical)">
                                      <p:cBhvr>
                                        <p:cTn id="43" dur="500"/>
                                        <p:tgtEl>
                                          <p:spTgt spid="7172"/>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anim calcmode="lin" valueType="num">
                                      <p:cBhvr>
                                        <p:cTn id="49" dur="2000" fill="hold"/>
                                        <p:tgtEl>
                                          <p:spTgt spid="15"/>
                                        </p:tgtEl>
                                        <p:attrNameLst>
                                          <p:attrName>ppt_w</p:attrName>
                                        </p:attrNameLst>
                                      </p:cBhvr>
                                      <p:tavLst>
                                        <p:tav tm="0" fmla="#ppt_w*sin(2.5*pi*$)">
                                          <p:val>
                                            <p:fltVal val="0"/>
                                          </p:val>
                                        </p:tav>
                                        <p:tav tm="100000">
                                          <p:val>
                                            <p:fltVal val="1"/>
                                          </p:val>
                                        </p:tav>
                                      </p:tavLst>
                                    </p:anim>
                                    <p:anim calcmode="lin" valueType="num">
                                      <p:cBhvr>
                                        <p:cTn id="5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fade">
                                      <p:cBhvr>
                                        <p:cTn id="55" dur="1000"/>
                                        <p:tgtEl>
                                          <p:spTgt spid="7173"/>
                                        </p:tgtEl>
                                      </p:cBhvr>
                                    </p:animEffect>
                                    <p:anim calcmode="lin" valueType="num">
                                      <p:cBhvr>
                                        <p:cTn id="56" dur="1000" fill="hold"/>
                                        <p:tgtEl>
                                          <p:spTgt spid="7173"/>
                                        </p:tgtEl>
                                        <p:attrNameLst>
                                          <p:attrName>ppt_x</p:attrName>
                                        </p:attrNameLst>
                                      </p:cBhvr>
                                      <p:tavLst>
                                        <p:tav tm="0">
                                          <p:val>
                                            <p:strVal val="#ppt_x"/>
                                          </p:val>
                                        </p:tav>
                                        <p:tav tm="100000">
                                          <p:val>
                                            <p:strVal val="#ppt_x"/>
                                          </p:val>
                                        </p:tav>
                                      </p:tavLst>
                                    </p:anim>
                                    <p:anim calcmode="lin" valueType="num">
                                      <p:cBhvr>
                                        <p:cTn id="57"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anim calcmode="lin" valueType="num">
                                      <p:cBhvr>
                                        <p:cTn id="63" dur="2000" fill="hold"/>
                                        <p:tgtEl>
                                          <p:spTgt spid="17"/>
                                        </p:tgtEl>
                                        <p:attrNameLst>
                                          <p:attrName>ppt_w</p:attrName>
                                        </p:attrNameLst>
                                      </p:cBhvr>
                                      <p:tavLst>
                                        <p:tav tm="0" fmla="#ppt_w*sin(2.5*pi*$)">
                                          <p:val>
                                            <p:fltVal val="0"/>
                                          </p:val>
                                        </p:tav>
                                        <p:tav tm="100000">
                                          <p:val>
                                            <p:fltVal val="1"/>
                                          </p:val>
                                        </p:tav>
                                      </p:tavLst>
                                    </p:anim>
                                    <p:anim calcmode="lin" valueType="num">
                                      <p:cBhvr>
                                        <p:cTn id="6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174"/>
                                        </p:tgtEl>
                                        <p:attrNameLst>
                                          <p:attrName>style.visibility</p:attrName>
                                        </p:attrNameLst>
                                      </p:cBhvr>
                                      <p:to>
                                        <p:strVal val="visible"/>
                                      </p:to>
                                    </p:set>
                                    <p:animEffect transition="in" filter="fade">
                                      <p:cBhvr>
                                        <p:cTn id="69" dur="1000"/>
                                        <p:tgtEl>
                                          <p:spTgt spid="7174"/>
                                        </p:tgtEl>
                                      </p:cBhvr>
                                    </p:animEffect>
                                    <p:anim calcmode="lin" valueType="num">
                                      <p:cBhvr>
                                        <p:cTn id="70" dur="1000" fill="hold"/>
                                        <p:tgtEl>
                                          <p:spTgt spid="7174"/>
                                        </p:tgtEl>
                                        <p:attrNameLst>
                                          <p:attrName>ppt_x</p:attrName>
                                        </p:attrNameLst>
                                      </p:cBhvr>
                                      <p:tavLst>
                                        <p:tav tm="0">
                                          <p:val>
                                            <p:strVal val="#ppt_x"/>
                                          </p:val>
                                        </p:tav>
                                        <p:tav tm="100000">
                                          <p:val>
                                            <p:strVal val="#ppt_x"/>
                                          </p:val>
                                        </p:tav>
                                      </p:tavLst>
                                    </p:anim>
                                    <p:anim calcmode="lin" valueType="num">
                                      <p:cBhvr>
                                        <p:cTn id="71"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2000"/>
                                        <p:tgtEl>
                                          <p:spTgt spid="19"/>
                                        </p:tgtEl>
                                      </p:cBhvr>
                                    </p:animEffect>
                                    <p:anim calcmode="lin" valueType="num">
                                      <p:cBhvr>
                                        <p:cTn id="77" dur="2000" fill="hold"/>
                                        <p:tgtEl>
                                          <p:spTgt spid="19"/>
                                        </p:tgtEl>
                                        <p:attrNameLst>
                                          <p:attrName>ppt_w</p:attrName>
                                        </p:attrNameLst>
                                      </p:cBhvr>
                                      <p:tavLst>
                                        <p:tav tm="0" fmla="#ppt_w*sin(2.5*pi*$)">
                                          <p:val>
                                            <p:fltVal val="0"/>
                                          </p:val>
                                        </p:tav>
                                        <p:tav tm="100000">
                                          <p:val>
                                            <p:fltVal val="1"/>
                                          </p:val>
                                        </p:tav>
                                      </p:tavLst>
                                    </p:anim>
                                    <p:anim calcmode="lin" valueType="num">
                                      <p:cBhvr>
                                        <p:cTn id="7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7175"/>
                                        </p:tgtEl>
                                        <p:attrNameLst>
                                          <p:attrName>style.visibility</p:attrName>
                                        </p:attrNameLst>
                                      </p:cBhvr>
                                      <p:to>
                                        <p:strVal val="visible"/>
                                      </p:to>
                                    </p:set>
                                    <p:anim calcmode="lin" valueType="num">
                                      <p:cBhvr additive="base">
                                        <p:cTn id="83" dur="500" fill="hold"/>
                                        <p:tgtEl>
                                          <p:spTgt spid="7175"/>
                                        </p:tgtEl>
                                        <p:attrNameLst>
                                          <p:attrName>ppt_x</p:attrName>
                                        </p:attrNameLst>
                                      </p:cBhvr>
                                      <p:tavLst>
                                        <p:tav tm="0">
                                          <p:val>
                                            <p:strVal val="1+#ppt_w/2"/>
                                          </p:val>
                                        </p:tav>
                                        <p:tav tm="100000">
                                          <p:val>
                                            <p:strVal val="#ppt_x"/>
                                          </p:val>
                                        </p:tav>
                                      </p:tavLst>
                                    </p:anim>
                                    <p:anim calcmode="lin" valueType="num">
                                      <p:cBhvr additive="base">
                                        <p:cTn id="84"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000"/>
                                        <p:tgtEl>
                                          <p:spTgt spid="21"/>
                                        </p:tgtEl>
                                      </p:cBhvr>
                                    </p:animEffect>
                                    <p:anim calcmode="lin" valueType="num">
                                      <p:cBhvr>
                                        <p:cTn id="90" dur="2000" fill="hold"/>
                                        <p:tgtEl>
                                          <p:spTgt spid="21"/>
                                        </p:tgtEl>
                                        <p:attrNameLst>
                                          <p:attrName>ppt_w</p:attrName>
                                        </p:attrNameLst>
                                      </p:cBhvr>
                                      <p:tavLst>
                                        <p:tav tm="0" fmla="#ppt_w*sin(2.5*pi*$)">
                                          <p:val>
                                            <p:fltVal val="0"/>
                                          </p:val>
                                        </p:tav>
                                        <p:tav tm="100000">
                                          <p:val>
                                            <p:fltVal val="1"/>
                                          </p:val>
                                        </p:tav>
                                      </p:tavLst>
                                    </p:anim>
                                    <p:anim calcmode="lin" valueType="num">
                                      <p:cBhvr>
                                        <p:cTn id="9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3" grpId="0" animBg="1"/>
      <p:bldP spid="15" grpId="0" animBg="1"/>
      <p:bldP spid="17"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مجموعة 7"/>
          <p:cNvGrpSpPr>
            <a:grpSpLocks/>
          </p:cNvGrpSpPr>
          <p:nvPr/>
        </p:nvGrpSpPr>
        <p:grpSpPr bwMode="auto">
          <a:xfrm>
            <a:off x="-55563" y="566738"/>
            <a:ext cx="1036638" cy="6003925"/>
            <a:chOff x="-55292" y="566455"/>
            <a:chExt cx="1036020" cy="6003513"/>
          </a:xfrm>
        </p:grpSpPr>
        <p:pic>
          <p:nvPicPr>
            <p:cNvPr id="23560"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3561"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3562"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462410" y="52611"/>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{27} إلى الآية {31}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08304"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807046" y="1465466"/>
            <a:ext cx="5429250" cy="733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411760" y="2647950"/>
            <a:ext cx="6624736" cy="25092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2915815" y="2647949"/>
            <a:ext cx="514885" cy="769441"/>
          </a:xfrm>
          <a:prstGeom prst="rect">
            <a:avLst/>
          </a:prstGeom>
        </p:spPr>
        <p:txBody>
          <a:bodyPr wrap="none">
            <a:spAutoFit/>
          </a:bodyPr>
          <a:lstStyle/>
          <a:p>
            <a:r>
              <a:rPr lang="ar-SA" sz="4400" dirty="0" smtClean="0"/>
              <a:t>×</a:t>
            </a:r>
            <a:endParaRPr lang="ar-SA" dirty="0"/>
          </a:p>
        </p:txBody>
      </p:sp>
      <p:sp>
        <p:nvSpPr>
          <p:cNvPr id="3" name="مستطيل 2"/>
          <p:cNvSpPr/>
          <p:nvPr/>
        </p:nvSpPr>
        <p:spPr>
          <a:xfrm>
            <a:off x="2733071" y="3244334"/>
            <a:ext cx="827471" cy="830997"/>
          </a:xfrm>
          <a:prstGeom prst="rect">
            <a:avLst/>
          </a:prstGeom>
        </p:spPr>
        <p:txBody>
          <a:bodyPr wrap="none">
            <a:spAutoFit/>
          </a:bodyPr>
          <a:lstStyle/>
          <a:p>
            <a:r>
              <a:rPr lang="en-US" sz="4800" dirty="0">
                <a:sym typeface="Wingdings 2"/>
              </a:rPr>
              <a:t></a:t>
            </a:r>
            <a:r>
              <a:rPr lang="ar-SA" sz="4800" dirty="0"/>
              <a:t> </a:t>
            </a:r>
            <a:endParaRPr lang="ar-SA" dirty="0"/>
          </a:p>
        </p:txBody>
      </p:sp>
      <p:sp>
        <p:nvSpPr>
          <p:cNvPr id="4" name="مستطيل 3"/>
          <p:cNvSpPr/>
          <p:nvPr/>
        </p:nvSpPr>
        <p:spPr>
          <a:xfrm>
            <a:off x="2816041" y="4500885"/>
            <a:ext cx="774571" cy="769441"/>
          </a:xfrm>
          <a:prstGeom prst="rect">
            <a:avLst/>
          </a:prstGeom>
        </p:spPr>
        <p:txBody>
          <a:bodyPr wrap="none">
            <a:spAutoFit/>
          </a:bodyPr>
          <a:lstStyle/>
          <a:p>
            <a:r>
              <a:rPr lang="en-US" sz="4400" dirty="0">
                <a:sym typeface="Wingdings 2"/>
              </a:rPr>
              <a:t></a:t>
            </a:r>
            <a:r>
              <a:rPr lang="ar-SA" sz="4400" dirty="0"/>
              <a:t> </a:t>
            </a:r>
            <a:endParaRPr lang="ar-SA" sz="2000" dirty="0"/>
          </a:p>
        </p:txBody>
      </p:sp>
    </p:spTree>
    <p:custDataLst>
      <p:tags r:id="rId1"/>
    </p:custDataLst>
    <p:extLst>
      <p:ext uri="{BB962C8B-B14F-4D97-AF65-F5344CB8AC3E}">
        <p14:creationId xmlns:p14="http://schemas.microsoft.com/office/powerpoint/2010/main" xmlns="" val="26721774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wheel(1)">
                                      <p:cBhvr>
                                        <p:cTn id="24" dur="2000"/>
                                        <p:tgtEl>
                                          <p:spTgt spid="819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animEffect transition="in" filter="wheel(1)">
                                      <p:cBhvr>
                                        <p:cTn id="29" dur="2000"/>
                                        <p:tgtEl>
                                          <p:spTgt spid="819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circle(in)">
                                      <p:cBhvr>
                                        <p:cTn id="39" dur="20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مجموعة 7"/>
          <p:cNvGrpSpPr>
            <a:grpSpLocks/>
          </p:cNvGrpSpPr>
          <p:nvPr/>
        </p:nvGrpSpPr>
        <p:grpSpPr bwMode="auto">
          <a:xfrm>
            <a:off x="-55563" y="566738"/>
            <a:ext cx="1036638" cy="6003925"/>
            <a:chOff x="-55292" y="566455"/>
            <a:chExt cx="1036020" cy="6003513"/>
          </a:xfrm>
        </p:grpSpPr>
        <p:pic>
          <p:nvPicPr>
            <p:cNvPr id="2563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563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563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606426" y="-27384"/>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{32} إلى الآية {34}</a:t>
            </a:r>
          </a:p>
        </p:txBody>
      </p:sp>
      <p:sp>
        <p:nvSpPr>
          <p:cNvPr id="11" name="Rectangle 10"/>
          <p:cNvSpPr/>
          <p:nvPr/>
        </p:nvSpPr>
        <p:spPr>
          <a:xfrm>
            <a:off x="1691680" y="1000125"/>
            <a:ext cx="7358063" cy="1016000"/>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:{وَقَالَ الَّذِينَ كَفَرُوا لَوْلَا نُزِّلَ عَلَيْهِ الْقُرْآنُ جُمْلَةً وَاحِدَةً كَذَلِكَ لِنُثَبِّتَ بِهِ فُؤَادَكَ وَرَتَّلْنَاهُ تَرْتِيلاً{32} وَلَا يَأْتُونَكَ بِمَثَلٍ إِلَّا جِئْنَاكَ بِالْحَقِّ وَأَحْسَنَ تَفْسِيراً{33} الَّذِينَ يُحْشَرُونَ عَلَى وُجُوهِهِمْ إِلَى جَهَنَّمَ أُوْلَئِكَ شَرٌّ مَّكَاناً وَأَضَلُّ سَبِيلاً{34}</a:t>
            </a:r>
          </a:p>
        </p:txBody>
      </p:sp>
      <p:sp>
        <p:nvSpPr>
          <p:cNvPr id="12" name="TextBox 11"/>
          <p:cNvSpPr txBox="1"/>
          <p:nvPr/>
        </p:nvSpPr>
        <p:spPr>
          <a:xfrm>
            <a:off x="7393422" y="2071108"/>
            <a:ext cx="1643074" cy="400110"/>
          </a:xfrm>
          <a:prstGeom prst="rect">
            <a:avLst/>
          </a:prstGeom>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ar-EG" sz="2000" b="1" dirty="0"/>
              <a:t>موضوع الآيات : </a:t>
            </a:r>
          </a:p>
        </p:txBody>
      </p:sp>
      <p:sp>
        <p:nvSpPr>
          <p:cNvPr id="13" name="TextBox 12"/>
          <p:cNvSpPr txBox="1"/>
          <p:nvPr/>
        </p:nvSpPr>
        <p:spPr>
          <a:xfrm>
            <a:off x="1983551" y="2060848"/>
            <a:ext cx="5286375" cy="400050"/>
          </a:xfrm>
          <a:prstGeom prst="rect">
            <a:avLst/>
          </a:prstGeom>
          <a:noFill/>
        </p:spPr>
        <p:txBody>
          <a:bodyPr rtlCol="1">
            <a:spAutoFit/>
          </a:bodyPr>
          <a:lstStyle/>
          <a:p>
            <a:pPr>
              <a:defRPr/>
            </a:pPr>
            <a:r>
              <a:rPr lang="ar-EG" sz="2000" b="1" dirty="0"/>
              <a:t>الحكمة من نزول القرآن الكريم على محمد </a:t>
            </a:r>
            <a:r>
              <a:rPr lang="ar-EG" sz="1050" b="1" dirty="0"/>
              <a:t>صلى الله عليه وسلم </a:t>
            </a:r>
            <a:r>
              <a:rPr lang="ar-EG" sz="2000" b="1" dirty="0"/>
              <a:t>مفرقاً .</a:t>
            </a:r>
          </a:p>
        </p:txBody>
      </p:sp>
      <p:graphicFrame>
        <p:nvGraphicFramePr>
          <p:cNvPr id="14" name="Table 13"/>
          <p:cNvGraphicFramePr>
            <a:graphicFrameLocks noGrp="1"/>
          </p:cNvGraphicFramePr>
          <p:nvPr>
            <p:extLst>
              <p:ext uri="{D42A27DB-BD31-4B8C-83A1-F6EECF244321}">
                <p14:modId xmlns:p14="http://schemas.microsoft.com/office/powerpoint/2010/main" xmlns="" val="271849221"/>
              </p:ext>
            </p:extLst>
          </p:nvPr>
        </p:nvGraphicFramePr>
        <p:xfrm>
          <a:off x="2018922" y="2564904"/>
          <a:ext cx="5588824" cy="1155814"/>
        </p:xfrm>
        <a:graphic>
          <a:graphicData uri="http://schemas.openxmlformats.org/drawingml/2006/table">
            <a:tbl>
              <a:tblPr rtl="1" firstRow="1" bandRow="1">
                <a:tableStyleId>{5A111915-BE36-4E01-A7E5-04B1672EAD32}</a:tableStyleId>
              </a:tblPr>
              <a:tblGrid>
                <a:gridCol w="1648671"/>
                <a:gridCol w="3940153"/>
              </a:tblGrid>
              <a:tr h="577907">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577907">
                <a:tc>
                  <a:txBody>
                    <a:bodyPr/>
                    <a:lstStyle/>
                    <a:p>
                      <a:pPr lvl="1" algn="ctr" rtl="1"/>
                      <a:r>
                        <a:rPr lang="ar-EG" sz="2000" b="1" dirty="0" smtClean="0"/>
                        <a:t>لولا  </a:t>
                      </a:r>
                      <a:endParaRPr lang="ar-EG" sz="2000" b="1" dirty="0"/>
                    </a:p>
                  </a:txBody>
                  <a:tcPr/>
                </a:tc>
                <a:tc>
                  <a:txBody>
                    <a:bodyPr/>
                    <a:lstStyle/>
                    <a:p>
                      <a:pPr lvl="1" algn="ctr" rtl="1"/>
                      <a:r>
                        <a:rPr lang="ar-EG" sz="2000" b="1" dirty="0" smtClean="0"/>
                        <a:t>هلا</a:t>
                      </a:r>
                      <a:endParaRPr lang="ar-EG" sz="2000" b="1" dirty="0"/>
                    </a:p>
                  </a:txBody>
                  <a:tcPr/>
                </a:tc>
              </a:tr>
            </a:tbl>
          </a:graphicData>
        </a:graphic>
      </p:graphicFrame>
      <p:sp>
        <p:nvSpPr>
          <p:cNvPr id="15" name="Flowchart: Terminator 14"/>
          <p:cNvSpPr/>
          <p:nvPr/>
        </p:nvSpPr>
        <p:spPr>
          <a:xfrm>
            <a:off x="7750621" y="2707779"/>
            <a:ext cx="1285875" cy="714375"/>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معانى الكلمات </a:t>
            </a:r>
          </a:p>
        </p:txBody>
      </p:sp>
      <p:sp>
        <p:nvSpPr>
          <p:cNvPr id="16" name="Flowchart: Alternate Process 15"/>
          <p:cNvSpPr/>
          <p:nvPr/>
        </p:nvSpPr>
        <p:spPr>
          <a:xfrm>
            <a:off x="5572132" y="3789040"/>
            <a:ext cx="3357586" cy="428628"/>
          </a:xfrm>
          <a:prstGeom prst="flowChartAlternateProcess">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23578" name="Rectangle 16"/>
          <p:cNvSpPr>
            <a:spLocks noChangeArrowheads="1"/>
          </p:cNvSpPr>
          <p:nvPr/>
        </p:nvSpPr>
        <p:spPr bwMode="auto">
          <a:xfrm>
            <a:off x="1381844" y="4357688"/>
            <a:ext cx="6286500"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{وَقَالَ الَّذِينَ كَفَرُوا لَوْلَا نُزِّلَ عَلَيْهِ الْقُرْآنُ جُمْلَةً وَاحِدَةً} </a:t>
            </a:r>
            <a:r>
              <a:rPr lang="ar-EG" sz="2000" b="1" dirty="0"/>
              <a:t>ويقولون</a:t>
            </a:r>
            <a:r>
              <a:rPr lang="ar-EG" sz="2000" b="1" dirty="0">
                <a:solidFill>
                  <a:srgbClr val="339933"/>
                </a:solidFill>
                <a:cs typeface="Andalus" pitchFamily="2" charset="-78"/>
              </a:rPr>
              <a:t> </a:t>
            </a:r>
            <a:r>
              <a:rPr lang="ar-EG" sz="2000" b="1" dirty="0"/>
              <a:t>هلا</a:t>
            </a:r>
            <a:r>
              <a:rPr lang="ar-EG" sz="2000" b="1" dirty="0">
                <a:solidFill>
                  <a:srgbClr val="339933"/>
                </a:solidFill>
                <a:cs typeface="Andalus" pitchFamily="2" charset="-78"/>
              </a:rPr>
              <a:t> </a:t>
            </a:r>
            <a:r>
              <a:rPr lang="ar-EG" sz="2000" b="1" dirty="0"/>
              <a:t>انزل القرآن كله مرة واحدة  </a:t>
            </a:r>
            <a:r>
              <a:rPr lang="ar-EG" sz="2000" b="1" dirty="0">
                <a:solidFill>
                  <a:srgbClr val="339933"/>
                </a:solidFill>
                <a:cs typeface="Andalus" pitchFamily="2" charset="-78"/>
              </a:rPr>
              <a:t>{كَذَلِكَ لِنُثَبِّتَ بِهِ فُؤَادَكَ}</a:t>
            </a:r>
            <a:r>
              <a:rPr lang="ar-EG" sz="2000" b="1" dirty="0"/>
              <a:t>لنقوى به قلبك وتزداد به طمأنينة </a:t>
            </a:r>
            <a:r>
              <a:rPr lang="ar-EG" sz="2000" b="1" dirty="0">
                <a:solidFill>
                  <a:srgbClr val="339933"/>
                </a:solidFill>
                <a:cs typeface="Andalus" pitchFamily="2" charset="-78"/>
              </a:rPr>
              <a:t>{وَرَتَّلْنَاهُ تَرْتِيلا} </a:t>
            </a:r>
            <a:r>
              <a:rPr lang="ar-EG" sz="2000" b="1" dirty="0"/>
              <a:t>وبيناه لك </a:t>
            </a:r>
            <a:r>
              <a:rPr lang="ar-EG" sz="2000" b="1" dirty="0" err="1"/>
              <a:t>فى</a:t>
            </a:r>
            <a:r>
              <a:rPr lang="ar-EG" sz="2000" b="1" dirty="0"/>
              <a:t> تثبيت ومهلة .</a:t>
            </a:r>
          </a:p>
        </p:txBody>
      </p:sp>
      <p:sp>
        <p:nvSpPr>
          <p:cNvPr id="18" name="Flowchart: Process 17"/>
          <p:cNvSpPr/>
          <p:nvPr/>
        </p:nvSpPr>
        <p:spPr>
          <a:xfrm>
            <a:off x="7786710" y="4357694"/>
            <a:ext cx="1214414" cy="642942"/>
          </a:xfrm>
          <a:prstGeom prst="flowChartProcess">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t>الآية{32}</a:t>
            </a:r>
          </a:p>
        </p:txBody>
      </p:sp>
      <p:sp>
        <p:nvSpPr>
          <p:cNvPr id="17" name="TextBox 16"/>
          <p:cNvSpPr txBox="1"/>
          <p:nvPr/>
        </p:nvSpPr>
        <p:spPr>
          <a:xfrm>
            <a:off x="7821480" y="5643578"/>
            <a:ext cx="1143008" cy="707886"/>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ar-EG" sz="2000" b="1" dirty="0"/>
              <a:t>وهذه الآية   </a:t>
            </a:r>
          </a:p>
          <a:p>
            <a:pPr>
              <a:defRPr/>
            </a:pPr>
            <a:r>
              <a:rPr lang="ar-EG" sz="2000" b="1" dirty="0"/>
              <a:t>   تبين :</a:t>
            </a:r>
          </a:p>
        </p:txBody>
      </p:sp>
      <p:sp>
        <p:nvSpPr>
          <p:cNvPr id="19" name="TextBox 18"/>
          <p:cNvSpPr txBox="1"/>
          <p:nvPr/>
        </p:nvSpPr>
        <p:spPr>
          <a:xfrm>
            <a:off x="1167532" y="5357813"/>
            <a:ext cx="6500812" cy="1323975"/>
          </a:xfrm>
          <a:prstGeom prst="rect">
            <a:avLst/>
          </a:prstGeom>
          <a:noFill/>
        </p:spPr>
        <p:txBody>
          <a:bodyPr rtlCol="1">
            <a:spAutoFit/>
          </a:bodyPr>
          <a:lstStyle/>
          <a:p>
            <a:pPr>
              <a:buFont typeface="Arial" pitchFamily="34" charset="0"/>
              <a:buChar char="•"/>
              <a:defRPr/>
            </a:pPr>
            <a:r>
              <a:rPr lang="ar-EG" sz="2000" b="1" dirty="0"/>
              <a:t>القرآن نزل مفرقاً فى ثلاثة وعشرين عاماً ، ولم ينزل جملة واحدة كالكتب السابقة .</a:t>
            </a:r>
          </a:p>
          <a:p>
            <a:pPr>
              <a:buFont typeface="Arial" pitchFamily="34" charset="0"/>
              <a:buChar char="•"/>
              <a:defRPr/>
            </a:pPr>
            <a:r>
              <a:rPr lang="ar-EG" sz="2000" b="1" dirty="0"/>
              <a:t> من حكمة إنزال القرآن مفرقاً ،تثبيت قلب الرسول </a:t>
            </a:r>
            <a:r>
              <a:rPr lang="ar-EG" sz="1050" b="1" dirty="0"/>
              <a:t>صلى الله عليه وسلم </a:t>
            </a:r>
            <a:r>
              <a:rPr lang="ar-EG" sz="2000" b="1" dirty="0"/>
              <a:t>، ولكى يفهم الحق ويعيه .</a:t>
            </a:r>
          </a:p>
        </p:txBody>
      </p:sp>
      <p:sp>
        <p:nvSpPr>
          <p:cNvPr id="20"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 calcmode="lin" valueType="num">
                                      <p:cBhvr additive="base">
                                        <p:cTn id="1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 calcmode="lin" valueType="num">
                                      <p:cBhvr additive="base">
                                        <p:cTn id="2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bg/>
                                          </p:spTgt>
                                        </p:tgtEl>
                                        <p:attrNameLst>
                                          <p:attrName>style.visibility</p:attrName>
                                        </p:attrNameLst>
                                      </p:cBhvr>
                                      <p:to>
                                        <p:strVal val="visible"/>
                                      </p:to>
                                    </p:set>
                                    <p:anim calcmode="lin" valueType="num">
                                      <p:cBhvr additive="base">
                                        <p:cTn id="4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 calcmode="lin" valueType="num">
                                      <p:cBhvr additive="base">
                                        <p:cTn id="5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bg/>
                                          </p:spTgt>
                                        </p:tgtEl>
                                        <p:attrNameLst>
                                          <p:attrName>style.visibility</p:attrName>
                                        </p:attrNameLst>
                                      </p:cBhvr>
                                      <p:to>
                                        <p:strVal val="visible"/>
                                      </p:to>
                                    </p:set>
                                    <p:anim calcmode="lin" valueType="num">
                                      <p:cBhvr additive="base">
                                        <p:cTn id="5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 calcmode="lin" valueType="num">
                                      <p:cBhvr additive="base">
                                        <p:cTn id="6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578">
                                            <p:txEl>
                                              <p:pRg st="0" end="0"/>
                                            </p:txEl>
                                          </p:spTgt>
                                        </p:tgtEl>
                                        <p:attrNameLst>
                                          <p:attrName>style.visibility</p:attrName>
                                        </p:attrNameLst>
                                      </p:cBhvr>
                                      <p:to>
                                        <p:strVal val="visible"/>
                                      </p:to>
                                    </p:set>
                                    <p:anim calcmode="lin" valueType="num">
                                      <p:cBhvr additive="base">
                                        <p:cTn id="71" dur="500" fill="hold"/>
                                        <p:tgtEl>
                                          <p:spTgt spid="2357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bg/>
                                          </p:spTgt>
                                        </p:tgtEl>
                                        <p:attrNameLst>
                                          <p:attrName>style.visibility</p:attrName>
                                        </p:attrNameLst>
                                      </p:cBhvr>
                                      <p:to>
                                        <p:strVal val="visible"/>
                                      </p:to>
                                    </p:set>
                                    <p:anim calcmode="lin" valueType="num">
                                      <p:cBhvr additive="base">
                                        <p:cTn id="7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 calcmode="lin" valueType="num">
                                      <p:cBhvr additive="base">
                                        <p:cTn id="8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xEl>
                                              <p:pRg st="1" end="1"/>
                                            </p:txEl>
                                          </p:spTgt>
                                        </p:tgtEl>
                                        <p:attrNameLst>
                                          <p:attrName>style.visibility</p:attrName>
                                        </p:attrNameLst>
                                      </p:cBhvr>
                                      <p:to>
                                        <p:strVal val="visible"/>
                                      </p:to>
                                    </p:set>
                                    <p:anim calcmode="lin" valueType="num">
                                      <p:cBhvr additive="base">
                                        <p:cTn id="8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9">
                                            <p:txEl>
                                              <p:pRg st="0" end="0"/>
                                            </p:txEl>
                                          </p:spTgt>
                                        </p:tgtEl>
                                        <p:attrNameLst>
                                          <p:attrName>style.visibility</p:attrName>
                                        </p:attrNameLst>
                                      </p:cBhvr>
                                      <p:to>
                                        <p:strVal val="visible"/>
                                      </p:to>
                                    </p:set>
                                    <p:anim calcmode="lin" valueType="num">
                                      <p:cBhvr additive="base">
                                        <p:cTn id="9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xEl>
                                              <p:pRg st="1" end="1"/>
                                            </p:txEl>
                                          </p:spTgt>
                                        </p:tgtEl>
                                        <p:attrNameLst>
                                          <p:attrName>style.visibility</p:attrName>
                                        </p:attrNameLst>
                                      </p:cBhvr>
                                      <p:to>
                                        <p:strVal val="visible"/>
                                      </p:to>
                                    </p:set>
                                    <p:anim calcmode="lin" valueType="num">
                                      <p:cBhvr additive="base">
                                        <p:cTn id="10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allAtOnce" animBg="1"/>
      <p:bldP spid="13" grpId="0" build="p"/>
      <p:bldP spid="15" grpId="0" build="p" animBg="1"/>
      <p:bldP spid="16" grpId="0" build="p" animBg="1"/>
      <p:bldP spid="23578" grpId="0" build="allAtOnce"/>
      <p:bldP spid="18" grpId="0" build="p" animBg="1"/>
      <p:bldP spid="17" grpId="0" build="p" animBg="1"/>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مجموعة 7"/>
          <p:cNvGrpSpPr>
            <a:grpSpLocks/>
          </p:cNvGrpSpPr>
          <p:nvPr/>
        </p:nvGrpSpPr>
        <p:grpSpPr bwMode="auto">
          <a:xfrm>
            <a:off x="-55563" y="566738"/>
            <a:ext cx="1036638" cy="6003925"/>
            <a:chOff x="-55292" y="566455"/>
            <a:chExt cx="1036020" cy="6003513"/>
          </a:xfrm>
        </p:grpSpPr>
        <p:pic>
          <p:nvPicPr>
            <p:cNvPr id="2664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664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664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318394" y="0"/>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{32} إلى الآية {34} </a:t>
            </a:r>
          </a:p>
        </p:txBody>
      </p:sp>
      <p:sp>
        <p:nvSpPr>
          <p:cNvPr id="13" name="Flowchart: Process 12"/>
          <p:cNvSpPr/>
          <p:nvPr/>
        </p:nvSpPr>
        <p:spPr>
          <a:xfrm>
            <a:off x="7786710" y="1214422"/>
            <a:ext cx="1214414" cy="642942"/>
          </a:xfrm>
          <a:prstGeom prst="flowChartProcess">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t>الآية{33}</a:t>
            </a:r>
          </a:p>
        </p:txBody>
      </p:sp>
      <p:sp>
        <p:nvSpPr>
          <p:cNvPr id="24590" name="Rectangle 13"/>
          <p:cNvSpPr>
            <a:spLocks noChangeArrowheads="1"/>
          </p:cNvSpPr>
          <p:nvPr/>
        </p:nvSpPr>
        <p:spPr bwMode="auto">
          <a:xfrm>
            <a:off x="1310406" y="1136799"/>
            <a:ext cx="6357938" cy="70802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وَلَا يَأْتُونَكَ بِمَثَلٍ إِلَّا جِئْنَاكَ بِالْحَقِّ وَأَحْسَنَ تَفْسِيرا} </a:t>
            </a:r>
            <a:r>
              <a:rPr lang="ar-EG" sz="2000" b="1" dirty="0"/>
              <a:t>ولا يأتيك المشركون بحجة إلا جئناك يا محمد بالجواب الحق وبأحسن بيان له .</a:t>
            </a:r>
          </a:p>
        </p:txBody>
      </p:sp>
      <p:sp>
        <p:nvSpPr>
          <p:cNvPr id="24591" name="TextBox 14"/>
          <p:cNvSpPr txBox="1">
            <a:spLocks noChangeArrowheads="1"/>
          </p:cNvSpPr>
          <p:nvPr/>
        </p:nvSpPr>
        <p:spPr bwMode="auto">
          <a:xfrm>
            <a:off x="1259632" y="1857375"/>
            <a:ext cx="6500812" cy="769938"/>
          </a:xfrm>
          <a:prstGeom prst="rect">
            <a:avLst/>
          </a:prstGeom>
          <a:noFill/>
          <a:ln w="9525">
            <a:noFill/>
            <a:miter lim="800000"/>
            <a:headEnd/>
            <a:tailEnd/>
          </a:ln>
        </p:spPr>
        <p:txBody>
          <a:bodyPr>
            <a:spAutoFit/>
          </a:bodyPr>
          <a:lstStyle/>
          <a:p>
            <a:r>
              <a:rPr lang="ar-EG" sz="2000" b="1" dirty="0"/>
              <a:t> </a:t>
            </a:r>
            <a:r>
              <a:rPr lang="ar-EG" sz="2400" b="1" dirty="0">
                <a:solidFill>
                  <a:schemeClr val="accent2"/>
                </a:solidFill>
              </a:rPr>
              <a:t>وهذه</a:t>
            </a:r>
            <a:r>
              <a:rPr lang="ar-EG" sz="2400" b="1" dirty="0"/>
              <a:t> </a:t>
            </a:r>
            <a:r>
              <a:rPr lang="ar-EG" sz="2400" b="1" dirty="0">
                <a:solidFill>
                  <a:schemeClr val="accent2"/>
                </a:solidFill>
              </a:rPr>
              <a:t>الآية تدل على : </a:t>
            </a:r>
          </a:p>
          <a:p>
            <a:r>
              <a:rPr lang="ar-EG" sz="2000" b="1" dirty="0"/>
              <a:t>          أن حجج القرآن وأجوبته </a:t>
            </a:r>
            <a:r>
              <a:rPr lang="ar-EG" sz="2000" b="1" dirty="0" err="1"/>
              <a:t>هى</a:t>
            </a:r>
            <a:r>
              <a:rPr lang="ar-EG" sz="2000" b="1" dirty="0"/>
              <a:t> أفضل الحجج لوضوحها وقوة دلالتها .</a:t>
            </a:r>
          </a:p>
        </p:txBody>
      </p:sp>
      <p:sp>
        <p:nvSpPr>
          <p:cNvPr id="16" name="Flowchart: Process 15"/>
          <p:cNvSpPr/>
          <p:nvPr/>
        </p:nvSpPr>
        <p:spPr>
          <a:xfrm>
            <a:off x="7786710" y="2786058"/>
            <a:ext cx="1214414" cy="642942"/>
          </a:xfrm>
          <a:prstGeom prst="flowChartProcess">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t>الآية{34}</a:t>
            </a:r>
          </a:p>
        </p:txBody>
      </p:sp>
      <p:sp>
        <p:nvSpPr>
          <p:cNvPr id="24595" name="Rectangle 16"/>
          <p:cNvSpPr>
            <a:spLocks noChangeArrowheads="1"/>
          </p:cNvSpPr>
          <p:nvPr/>
        </p:nvSpPr>
        <p:spPr bwMode="auto">
          <a:xfrm>
            <a:off x="1096094" y="2714625"/>
            <a:ext cx="6572250"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{الَّذِينَ يُحْشَرُونَ عَلَى وُجُوهِهِمْ إِلَى جَهَنَّمَ } </a:t>
            </a:r>
            <a:r>
              <a:rPr lang="ar-EG" sz="2000" b="1" dirty="0"/>
              <a:t>الكفار الذين يسحبون على وجوههم  إلى جهنم </a:t>
            </a:r>
            <a:r>
              <a:rPr lang="ar-EG" sz="2000" b="1" dirty="0">
                <a:solidFill>
                  <a:srgbClr val="339933"/>
                </a:solidFill>
                <a:cs typeface="Andalus" pitchFamily="2" charset="-78"/>
              </a:rPr>
              <a:t>{أُوْلَئِكَ شَرٌّ مَّكَاناً } </a:t>
            </a:r>
            <a:r>
              <a:rPr lang="ar-EG" sz="2000" b="1" dirty="0"/>
              <a:t>شر منزلة </a:t>
            </a:r>
            <a:r>
              <a:rPr lang="ar-EG" sz="2000" b="1" dirty="0">
                <a:solidFill>
                  <a:srgbClr val="339933"/>
                </a:solidFill>
                <a:cs typeface="Andalus" pitchFamily="2" charset="-78"/>
              </a:rPr>
              <a:t>{وَأَضَلُّ سَبِيلاً</a:t>
            </a:r>
            <a:r>
              <a:rPr lang="ar-EG" sz="2000" b="1" dirty="0"/>
              <a:t> </a:t>
            </a:r>
            <a:r>
              <a:rPr lang="ar-EG" sz="2000" b="1" dirty="0">
                <a:solidFill>
                  <a:srgbClr val="339933"/>
                </a:solidFill>
                <a:cs typeface="Andalus" pitchFamily="2" charset="-78"/>
              </a:rPr>
              <a:t>} </a:t>
            </a:r>
            <a:r>
              <a:rPr lang="ar-EG" sz="2000" b="1" dirty="0"/>
              <a:t>وأبعدهم طريقاً إلى الحق .</a:t>
            </a:r>
          </a:p>
        </p:txBody>
      </p:sp>
      <p:sp>
        <p:nvSpPr>
          <p:cNvPr id="18" name="TextBox 17"/>
          <p:cNvSpPr txBox="1"/>
          <p:nvPr/>
        </p:nvSpPr>
        <p:spPr>
          <a:xfrm>
            <a:off x="7358082" y="4000504"/>
            <a:ext cx="1714512" cy="400110"/>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ar-EG" sz="2000" b="1" dirty="0"/>
              <a:t>وهذه الآية تفيد نا:</a:t>
            </a:r>
          </a:p>
        </p:txBody>
      </p:sp>
      <p:sp>
        <p:nvSpPr>
          <p:cNvPr id="24599" name="TextBox 18"/>
          <p:cNvSpPr txBox="1">
            <a:spLocks noChangeArrowheads="1"/>
          </p:cNvSpPr>
          <p:nvPr/>
        </p:nvSpPr>
        <p:spPr bwMode="auto">
          <a:xfrm>
            <a:off x="1306984" y="3863975"/>
            <a:ext cx="5929312" cy="708025"/>
          </a:xfrm>
          <a:prstGeom prst="rect">
            <a:avLst/>
          </a:prstGeom>
          <a:noFill/>
          <a:ln w="9525">
            <a:noFill/>
            <a:miter lim="800000"/>
            <a:headEnd/>
            <a:tailEnd/>
          </a:ln>
        </p:spPr>
        <p:txBody>
          <a:bodyPr>
            <a:spAutoFit/>
          </a:bodyPr>
          <a:lstStyle/>
          <a:p>
            <a:r>
              <a:rPr lang="ar-EG" sz="2000" b="1" dirty="0"/>
              <a:t>أن الكفار يسحبون يوم القيامة على وجوههم إلى جهنم ، إهانة لهم وجزاء على استكبارهم عن الإيمان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90">
                                            <p:txEl>
                                              <p:pRg st="0" end="0"/>
                                            </p:txEl>
                                          </p:spTgt>
                                        </p:tgtEl>
                                        <p:attrNameLst>
                                          <p:attrName>style.visibility</p:attrName>
                                        </p:attrNameLst>
                                      </p:cBhvr>
                                      <p:to>
                                        <p:strVal val="visible"/>
                                      </p:to>
                                    </p:set>
                                    <p:anim calcmode="lin" valueType="num">
                                      <p:cBhvr additive="base">
                                        <p:cTn id="31" dur="500" fill="hold"/>
                                        <p:tgtEl>
                                          <p:spTgt spid="2459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91">
                                            <p:txEl>
                                              <p:pRg st="0" end="0"/>
                                            </p:txEl>
                                          </p:spTgt>
                                        </p:tgtEl>
                                        <p:attrNameLst>
                                          <p:attrName>style.visibility</p:attrName>
                                        </p:attrNameLst>
                                      </p:cBhvr>
                                      <p:to>
                                        <p:strVal val="visible"/>
                                      </p:to>
                                    </p:set>
                                    <p:anim calcmode="lin" valueType="num">
                                      <p:cBhvr additive="base">
                                        <p:cTn id="37" dur="500" fill="hold"/>
                                        <p:tgtEl>
                                          <p:spTgt spid="2459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91">
                                            <p:txEl>
                                              <p:pRg st="1" end="1"/>
                                            </p:txEl>
                                          </p:spTgt>
                                        </p:tgtEl>
                                        <p:attrNameLst>
                                          <p:attrName>style.visibility</p:attrName>
                                        </p:attrNameLst>
                                      </p:cBhvr>
                                      <p:to>
                                        <p:strVal val="visible"/>
                                      </p:to>
                                    </p:set>
                                    <p:anim calcmode="lin" valueType="num">
                                      <p:cBhvr additive="base">
                                        <p:cTn id="43" dur="500" fill="hold"/>
                                        <p:tgtEl>
                                          <p:spTgt spid="2459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bg/>
                                          </p:spTgt>
                                        </p:tgtEl>
                                        <p:attrNameLst>
                                          <p:attrName>style.visibility</p:attrName>
                                        </p:attrNameLst>
                                      </p:cBhvr>
                                      <p:to>
                                        <p:strVal val="visible"/>
                                      </p:to>
                                    </p:set>
                                    <p:anim calcmode="lin" valueType="num">
                                      <p:cBhvr additive="base">
                                        <p:cTn id="4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595">
                                            <p:txEl>
                                              <p:pRg st="0" end="0"/>
                                            </p:txEl>
                                          </p:spTgt>
                                        </p:tgtEl>
                                        <p:attrNameLst>
                                          <p:attrName>style.visibility</p:attrName>
                                        </p:attrNameLst>
                                      </p:cBhvr>
                                      <p:to>
                                        <p:strVal val="visible"/>
                                      </p:to>
                                    </p:set>
                                    <p:anim calcmode="lin" valueType="num">
                                      <p:cBhvr additive="base">
                                        <p:cTn id="61" dur="500" fill="hold"/>
                                        <p:tgtEl>
                                          <p:spTgt spid="2459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bg/>
                                          </p:spTgt>
                                        </p:tgtEl>
                                        <p:attrNameLst>
                                          <p:attrName>style.visibility</p:attrName>
                                        </p:attrNameLst>
                                      </p:cBhvr>
                                      <p:to>
                                        <p:strVal val="visible"/>
                                      </p:to>
                                    </p:set>
                                    <p:anim calcmode="lin" valueType="num">
                                      <p:cBhvr additive="base">
                                        <p:cTn id="6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599">
                                            <p:txEl>
                                              <p:pRg st="0" end="0"/>
                                            </p:txEl>
                                          </p:spTgt>
                                        </p:tgtEl>
                                        <p:attrNameLst>
                                          <p:attrName>style.visibility</p:attrName>
                                        </p:attrNameLst>
                                      </p:cBhvr>
                                      <p:to>
                                        <p:strVal val="visible"/>
                                      </p:to>
                                    </p:set>
                                    <p:anim calcmode="lin" valueType="num">
                                      <p:cBhvr additive="base">
                                        <p:cTn id="79" dur="500" fill="hold"/>
                                        <p:tgtEl>
                                          <p:spTgt spid="2459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45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build="p" animBg="1"/>
      <p:bldP spid="24590" grpId="0" build="allAtOnce"/>
      <p:bldP spid="24591" grpId="0" build="p"/>
      <p:bldP spid="16" grpId="0" build="p" animBg="1"/>
      <p:bldP spid="24595" grpId="0" build="allAtOnce"/>
      <p:bldP spid="18" grpId="0" build="p" animBg="1"/>
      <p:bldP spid="2459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مجموعة 7"/>
          <p:cNvGrpSpPr>
            <a:grpSpLocks/>
          </p:cNvGrpSpPr>
          <p:nvPr/>
        </p:nvGrpSpPr>
        <p:grpSpPr bwMode="auto">
          <a:xfrm>
            <a:off x="0" y="571500"/>
            <a:ext cx="1036638" cy="6003925"/>
            <a:chOff x="-55292" y="566455"/>
            <a:chExt cx="1036020" cy="6003513"/>
          </a:xfrm>
        </p:grpSpPr>
        <p:pic>
          <p:nvPicPr>
            <p:cNvPr id="2765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765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765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r>
              <a:rPr lang="ar-EG" sz="2000" b="1" dirty="0"/>
              <a:t>تفسير سورة الفرقان من الآية {32} إلى الآية {34}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3629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124710" y="1437019"/>
            <a:ext cx="40290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مربع نص 11"/>
          <p:cNvSpPr txBox="1"/>
          <p:nvPr/>
        </p:nvSpPr>
        <p:spPr>
          <a:xfrm>
            <a:off x="1101515" y="1845210"/>
            <a:ext cx="610723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حكمة إنزال القرآن مفرقاً ،تثبيت قلب الرسول </a:t>
            </a:r>
            <a:r>
              <a:rPr lang="ar-EG" sz="2400" b="1" dirty="0" smtClean="0">
                <a:sym typeface="AGA Arabesque"/>
              </a:rPr>
              <a:t></a:t>
            </a:r>
            <a:r>
              <a:rPr lang="ar-EG" sz="2000" b="1" dirty="0" smtClean="0"/>
              <a:t>،</a:t>
            </a:r>
            <a:r>
              <a:rPr lang="ar-EG" sz="2000" b="1" dirty="0"/>
              <a:t>ولكى يفهم الحق ويعيه </a:t>
            </a:r>
            <a:endParaRPr lang="ar-EG" sz="2000" dirty="0"/>
          </a:p>
        </p:txBody>
      </p:sp>
      <p:pic>
        <p:nvPicPr>
          <p:cNvPr id="921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107309" y="2423963"/>
            <a:ext cx="27241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357290" y="2773313"/>
            <a:ext cx="3838575"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1612542" y="2773313"/>
            <a:ext cx="157070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 وَرَتَّلْنَاهُ تَرْتِيلاً }</a:t>
            </a:r>
            <a:endParaRPr lang="ar-EG" sz="2000" b="1" dirty="0"/>
          </a:p>
        </p:txBody>
      </p:sp>
      <p:pic>
        <p:nvPicPr>
          <p:cNvPr id="922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527227" y="3216938"/>
            <a:ext cx="2619375"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مربع نص 15"/>
          <p:cNvSpPr txBox="1"/>
          <p:nvPr/>
        </p:nvSpPr>
        <p:spPr>
          <a:xfrm>
            <a:off x="1828565" y="3247763"/>
            <a:ext cx="347416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{الَّذِينَ يُحْشَرُونَ عَلَى وُجُوهِهِمْ إِلَى جَهَنَّمَ</a:t>
            </a:r>
            <a:r>
              <a:rPr lang="ar-EG" sz="2000" b="1" dirty="0">
                <a:solidFill>
                  <a:srgbClr val="339933"/>
                </a:solidFill>
                <a:cs typeface="Andalus" pitchFamily="2" charset="-78"/>
              </a:rPr>
              <a:t> </a:t>
            </a:r>
            <a:r>
              <a:rPr lang="ar-EG" sz="2000" b="1" dirty="0">
                <a:cs typeface="Andalus" pitchFamily="2" charset="-78"/>
              </a:rPr>
              <a:t>}</a:t>
            </a:r>
            <a:endParaRPr lang="ar-EG" sz="2000" dirty="0"/>
          </a:p>
        </p:txBody>
      </p:sp>
      <p:pic>
        <p:nvPicPr>
          <p:cNvPr id="9222"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924910" y="3665537"/>
            <a:ext cx="3535522"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مربع نص 17"/>
          <p:cNvSpPr txBox="1"/>
          <p:nvPr/>
        </p:nvSpPr>
        <p:spPr>
          <a:xfrm>
            <a:off x="740419" y="3731204"/>
            <a:ext cx="401900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 وَلَا يَأْتُونَكَ بِمَثَلٍ إِلَّا جِئْنَاكَ بِالْحَقِّ وَأَحْسَنَ تَفْسِيرا}</a:t>
            </a:r>
            <a:endParaRPr lang="ar-EG" sz="2000" dirty="0"/>
          </a:p>
        </p:txBody>
      </p:sp>
      <p:pic>
        <p:nvPicPr>
          <p:cNvPr id="9223"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738387" y="4168817"/>
            <a:ext cx="5467350" cy="65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4" name="Picture 8"/>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555776" y="4977462"/>
            <a:ext cx="6409579" cy="116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2841709" y="4992690"/>
            <a:ext cx="364202" cy="461665"/>
          </a:xfrm>
          <a:prstGeom prst="rect">
            <a:avLst/>
          </a:prstGeom>
        </p:spPr>
        <p:txBody>
          <a:bodyPr wrap="none">
            <a:spAutoFit/>
          </a:bodyPr>
          <a:lstStyle/>
          <a:p>
            <a:r>
              <a:rPr lang="ar-SA" sz="2400" dirty="0"/>
              <a:t>×</a:t>
            </a:r>
          </a:p>
        </p:txBody>
      </p:sp>
      <p:sp>
        <p:nvSpPr>
          <p:cNvPr id="22" name="مستطيل 21"/>
          <p:cNvSpPr/>
          <p:nvPr/>
        </p:nvSpPr>
        <p:spPr>
          <a:xfrm>
            <a:off x="2855962" y="5299800"/>
            <a:ext cx="364202" cy="461665"/>
          </a:xfrm>
          <a:prstGeom prst="rect">
            <a:avLst/>
          </a:prstGeom>
        </p:spPr>
        <p:txBody>
          <a:bodyPr wrap="none">
            <a:spAutoFit/>
          </a:bodyPr>
          <a:lstStyle/>
          <a:p>
            <a:r>
              <a:rPr lang="ar-SA" sz="2400" dirty="0"/>
              <a:t>×</a:t>
            </a:r>
          </a:p>
        </p:txBody>
      </p:sp>
      <p:sp>
        <p:nvSpPr>
          <p:cNvPr id="3" name="مستطيل 2"/>
          <p:cNvSpPr/>
          <p:nvPr/>
        </p:nvSpPr>
        <p:spPr>
          <a:xfrm>
            <a:off x="2827909" y="5676435"/>
            <a:ext cx="420308" cy="461665"/>
          </a:xfrm>
          <a:prstGeom prst="rect">
            <a:avLst/>
          </a:prstGeom>
        </p:spPr>
        <p:txBody>
          <a:bodyPr wrap="none">
            <a:spAutoFit/>
          </a:bodyPr>
          <a:lstStyle/>
          <a:p>
            <a:r>
              <a:rPr lang="en-US" sz="2400" dirty="0">
                <a:sym typeface="Wingdings 2"/>
              </a:rPr>
              <a:t></a:t>
            </a:r>
            <a:endParaRPr lang="ar-SA" sz="2400" dirty="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 calcmode="lin" valueType="num">
                                      <p:cBhvr additive="base">
                                        <p:cTn id="31" dur="500" fill="hold"/>
                                        <p:tgtEl>
                                          <p:spTgt spid="9218"/>
                                        </p:tgtEl>
                                        <p:attrNameLst>
                                          <p:attrName>ppt_x</p:attrName>
                                        </p:attrNameLst>
                                      </p:cBhvr>
                                      <p:tavLst>
                                        <p:tav tm="0">
                                          <p:val>
                                            <p:strVal val="0-#ppt_w/2"/>
                                          </p:val>
                                        </p:tav>
                                        <p:tav tm="100000">
                                          <p:val>
                                            <p:strVal val="#ppt_x"/>
                                          </p:val>
                                        </p:tav>
                                      </p:tavLst>
                                    </p:anim>
                                    <p:anim calcmode="lin" valueType="num">
                                      <p:cBhvr additive="base">
                                        <p:cTn id="3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 calcmode="lin" valueType="num">
                                      <p:cBhvr additive="base">
                                        <p:cTn id="37" dur="500" fill="hold"/>
                                        <p:tgtEl>
                                          <p:spTgt spid="9219"/>
                                        </p:tgtEl>
                                        <p:attrNameLst>
                                          <p:attrName>ppt_x</p:attrName>
                                        </p:attrNameLst>
                                      </p:cBhvr>
                                      <p:tavLst>
                                        <p:tav tm="0">
                                          <p:val>
                                            <p:strVal val="1+#ppt_w/2"/>
                                          </p:val>
                                        </p:tav>
                                        <p:tav tm="100000">
                                          <p:val>
                                            <p:strVal val="#ppt_x"/>
                                          </p:val>
                                        </p:tav>
                                      </p:tavLst>
                                    </p:anim>
                                    <p:anim calcmode="lin" valueType="num">
                                      <p:cBhvr additive="base">
                                        <p:cTn id="3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220"/>
                                        </p:tgtEl>
                                        <p:attrNameLst>
                                          <p:attrName>style.visibility</p:attrName>
                                        </p:attrNameLst>
                                      </p:cBhvr>
                                      <p:to>
                                        <p:strVal val="visible"/>
                                      </p:to>
                                    </p:set>
                                    <p:animEffect transition="in" filter="barn(inVertical)">
                                      <p:cBhvr>
                                        <p:cTn id="43" dur="500"/>
                                        <p:tgtEl>
                                          <p:spTgt spid="9220"/>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anim calcmode="lin" valueType="num">
                                      <p:cBhvr>
                                        <p:cTn id="49" dur="2000" fill="hold"/>
                                        <p:tgtEl>
                                          <p:spTgt spid="14"/>
                                        </p:tgtEl>
                                        <p:attrNameLst>
                                          <p:attrName>ppt_w</p:attrName>
                                        </p:attrNameLst>
                                      </p:cBhvr>
                                      <p:tavLst>
                                        <p:tav tm="0" fmla="#ppt_w*sin(2.5*pi*$)">
                                          <p:val>
                                            <p:fltVal val="0"/>
                                          </p:val>
                                        </p:tav>
                                        <p:tav tm="100000">
                                          <p:val>
                                            <p:fltVal val="1"/>
                                          </p:val>
                                        </p:tav>
                                      </p:tavLst>
                                    </p:anim>
                                    <p:anim calcmode="lin" valueType="num">
                                      <p:cBhvr>
                                        <p:cTn id="5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9221"/>
                                        </p:tgtEl>
                                        <p:attrNameLst>
                                          <p:attrName>style.visibility</p:attrName>
                                        </p:attrNameLst>
                                      </p:cBhvr>
                                      <p:to>
                                        <p:strVal val="visible"/>
                                      </p:to>
                                    </p:set>
                                    <p:animEffect transition="in" filter="barn(inVertical)">
                                      <p:cBhvr>
                                        <p:cTn id="55" dur="500"/>
                                        <p:tgtEl>
                                          <p:spTgt spid="9221"/>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ppt_w</p:attrName>
                                        </p:attrNameLst>
                                      </p:cBhvr>
                                      <p:tavLst>
                                        <p:tav tm="0" fmla="#ppt_w*sin(2.5*pi*$)">
                                          <p:val>
                                            <p:fltVal val="0"/>
                                          </p:val>
                                        </p:tav>
                                        <p:tav tm="100000">
                                          <p:val>
                                            <p:fltVal val="1"/>
                                          </p:val>
                                        </p:tav>
                                      </p:tavLst>
                                    </p:anim>
                                    <p:anim calcmode="lin" valueType="num">
                                      <p:cBhvr>
                                        <p:cTn id="6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222"/>
                                        </p:tgtEl>
                                        <p:attrNameLst>
                                          <p:attrName>style.visibility</p:attrName>
                                        </p:attrNameLst>
                                      </p:cBhvr>
                                      <p:to>
                                        <p:strVal val="visible"/>
                                      </p:to>
                                    </p:set>
                                    <p:animEffect transition="in" filter="barn(inVertical)">
                                      <p:cBhvr>
                                        <p:cTn id="67" dur="500"/>
                                        <p:tgtEl>
                                          <p:spTgt spid="9222"/>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ppt_w</p:attrName>
                                        </p:attrNameLst>
                                      </p:cBhvr>
                                      <p:tavLst>
                                        <p:tav tm="0" fmla="#ppt_w*sin(2.5*pi*$)">
                                          <p:val>
                                            <p:fltVal val="0"/>
                                          </p:val>
                                        </p:tav>
                                        <p:tav tm="100000">
                                          <p:val>
                                            <p:fltVal val="1"/>
                                          </p:val>
                                        </p:tav>
                                      </p:tavLst>
                                    </p:anim>
                                    <p:anim calcmode="lin" valueType="num">
                                      <p:cBhvr>
                                        <p:cTn id="7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223"/>
                                        </p:tgtEl>
                                        <p:attrNameLst>
                                          <p:attrName>style.visibility</p:attrName>
                                        </p:attrNameLst>
                                      </p:cBhvr>
                                      <p:to>
                                        <p:strVal val="visible"/>
                                      </p:to>
                                    </p:set>
                                    <p:animEffect transition="in" filter="fade">
                                      <p:cBhvr>
                                        <p:cTn id="79" dur="1000"/>
                                        <p:tgtEl>
                                          <p:spTgt spid="9223"/>
                                        </p:tgtEl>
                                      </p:cBhvr>
                                    </p:animEffect>
                                    <p:anim calcmode="lin" valueType="num">
                                      <p:cBhvr>
                                        <p:cTn id="80" dur="1000" fill="hold"/>
                                        <p:tgtEl>
                                          <p:spTgt spid="9223"/>
                                        </p:tgtEl>
                                        <p:attrNameLst>
                                          <p:attrName>ppt_x</p:attrName>
                                        </p:attrNameLst>
                                      </p:cBhvr>
                                      <p:tavLst>
                                        <p:tav tm="0">
                                          <p:val>
                                            <p:strVal val="#ppt_x"/>
                                          </p:val>
                                        </p:tav>
                                        <p:tav tm="100000">
                                          <p:val>
                                            <p:strVal val="#ppt_x"/>
                                          </p:val>
                                        </p:tav>
                                      </p:tavLst>
                                    </p:anim>
                                    <p:anim calcmode="lin" valueType="num">
                                      <p:cBhvr>
                                        <p:cTn id="81"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2" fill="hold" nodeType="clickEffect">
                                  <p:stCondLst>
                                    <p:cond delay="0"/>
                                  </p:stCondLst>
                                  <p:childTnLst>
                                    <p:set>
                                      <p:cBhvr>
                                        <p:cTn id="85" dur="1" fill="hold">
                                          <p:stCondLst>
                                            <p:cond delay="0"/>
                                          </p:stCondLst>
                                        </p:cTn>
                                        <p:tgtEl>
                                          <p:spTgt spid="9224"/>
                                        </p:tgtEl>
                                        <p:attrNameLst>
                                          <p:attrName>style.visibility</p:attrName>
                                        </p:attrNameLst>
                                      </p:cBhvr>
                                      <p:to>
                                        <p:strVal val="visible"/>
                                      </p:to>
                                    </p:set>
                                    <p:anim calcmode="lin" valueType="num">
                                      <p:cBhvr additive="base">
                                        <p:cTn id="86" dur="500" fill="hold"/>
                                        <p:tgtEl>
                                          <p:spTgt spid="9224"/>
                                        </p:tgtEl>
                                        <p:attrNameLst>
                                          <p:attrName>ppt_x</p:attrName>
                                        </p:attrNameLst>
                                      </p:cBhvr>
                                      <p:tavLst>
                                        <p:tav tm="0">
                                          <p:val>
                                            <p:strVal val="0-#ppt_w/2"/>
                                          </p:val>
                                        </p:tav>
                                        <p:tav tm="100000">
                                          <p:val>
                                            <p:strVal val="#ppt_x"/>
                                          </p:val>
                                        </p:tav>
                                      </p:tavLst>
                                    </p:anim>
                                    <p:anim calcmode="lin" valueType="num">
                                      <p:cBhvr additive="base">
                                        <p:cTn id="87"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down)">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wipe(down)">
                                      <p:cBhvr>
                                        <p:cTn id="10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2" grpId="0" animBg="1"/>
      <p:bldP spid="14" grpId="0" animBg="1"/>
      <p:bldP spid="16" grpId="0" animBg="1"/>
      <p:bldP spid="18" grpId="0" animBg="1"/>
      <p:bldP spid="2" grpId="0"/>
      <p:bldP spid="2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مجموعة 7"/>
          <p:cNvGrpSpPr>
            <a:grpSpLocks/>
          </p:cNvGrpSpPr>
          <p:nvPr/>
        </p:nvGrpSpPr>
        <p:grpSpPr bwMode="auto">
          <a:xfrm>
            <a:off x="-55563" y="639763"/>
            <a:ext cx="1036638" cy="6003925"/>
            <a:chOff x="-55292" y="566455"/>
            <a:chExt cx="1036020" cy="6003513"/>
          </a:xfrm>
        </p:grpSpPr>
        <p:pic>
          <p:nvPicPr>
            <p:cNvPr id="2972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2972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2972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من آيات الله الكونية </a:t>
            </a:r>
          </a:p>
        </p:txBody>
      </p:sp>
      <p:sp>
        <p:nvSpPr>
          <p:cNvPr id="11" name="Vertical Scroll 10"/>
          <p:cNvSpPr/>
          <p:nvPr/>
        </p:nvSpPr>
        <p:spPr>
          <a:xfrm>
            <a:off x="6858000" y="0"/>
            <a:ext cx="1857375" cy="1000125"/>
          </a:xfrm>
          <a:prstGeom prst="vertic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400" b="1" dirty="0"/>
              <a:t>الوحدة</a:t>
            </a:r>
          </a:p>
          <a:p>
            <a:pPr algn="ctr">
              <a:defRPr/>
            </a:pPr>
            <a:r>
              <a:rPr lang="ar-EG" sz="2400" b="1" dirty="0"/>
              <a:t>السادسة   </a:t>
            </a:r>
          </a:p>
        </p:txBody>
      </p:sp>
      <p:sp>
        <p:nvSpPr>
          <p:cNvPr id="12" name="Rectangle 11"/>
          <p:cNvSpPr/>
          <p:nvPr/>
        </p:nvSpPr>
        <p:spPr>
          <a:xfrm>
            <a:off x="2500298" y="1056726"/>
            <a:ext cx="4500594" cy="500066"/>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r="100000" b="100000"/>
            </a:path>
            <a:tileRect l="-100000" t="-100000"/>
          </a:gradFill>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t>تفسير سورة الفرقان من الآية {53} إلى الآية {57} </a:t>
            </a:r>
          </a:p>
        </p:txBody>
      </p:sp>
      <p:sp>
        <p:nvSpPr>
          <p:cNvPr id="13" name="Rectangle 12"/>
          <p:cNvSpPr/>
          <p:nvPr/>
        </p:nvSpPr>
        <p:spPr>
          <a:xfrm>
            <a:off x="1250379" y="1571625"/>
            <a:ext cx="7858125" cy="1938338"/>
          </a:xfrm>
          <a:prstGeom prst="rect">
            <a:avLst/>
          </a:prstGeom>
        </p:spPr>
        <p:txBody>
          <a:bodyPr>
            <a:spAutoFit/>
          </a:bodyPr>
          <a:lstStyle/>
          <a:p>
            <a:pPr>
              <a:defRPr/>
            </a:pPr>
            <a:r>
              <a:rPr lang="ar-EG" sz="2400" b="1" dirty="0">
                <a:solidFill>
                  <a:srgbClr val="339933"/>
                </a:solidFill>
                <a:cs typeface="Andalus" pitchFamily="2" charset="-78"/>
              </a:rPr>
              <a:t> </a:t>
            </a:r>
            <a:r>
              <a:rPr lang="ar-EG" sz="2000" b="1" dirty="0">
                <a:solidFill>
                  <a:schemeClr val="dk1"/>
                </a:solidFill>
                <a:latin typeface="+mn-lt"/>
                <a:cs typeface="+mn-cs"/>
              </a:rPr>
              <a:t>قال</a:t>
            </a:r>
            <a:r>
              <a:rPr lang="ar-EG" sz="2400" b="1" dirty="0">
                <a:solidFill>
                  <a:srgbClr val="339933"/>
                </a:solidFill>
                <a:cs typeface="Andalus" pitchFamily="2" charset="-78"/>
              </a:rPr>
              <a:t> </a:t>
            </a:r>
            <a:r>
              <a:rPr lang="ar-EG" sz="2000" b="1" dirty="0">
                <a:solidFill>
                  <a:schemeClr val="dk1"/>
                </a:solidFill>
                <a:latin typeface="+mn-lt"/>
                <a:cs typeface="+mn-cs"/>
              </a:rPr>
              <a:t>تعالى</a:t>
            </a:r>
            <a:r>
              <a:rPr lang="ar-EG" sz="2400" b="1" dirty="0">
                <a:solidFill>
                  <a:srgbClr val="339933"/>
                </a:solidFill>
                <a:cs typeface="Andalus" pitchFamily="2" charset="-78"/>
              </a:rPr>
              <a:t> :{وَهُوَ الَّذِي مَرَجَ الْبَحْرَيْنِ هَذَا عَذْبٌ فُرَاتٌ وَهَذَا مِلْحٌ أُجَاجٌ وَجَعَلَ بَيْنَهُمَا بَرْزَخاً وَحِجْراً مَّحْجُوراً{53} وَهُوَ الَّذِي خَلَقَ مِنَ الْمَاء بَشَراً فَجَعَلَهُ نَسَباً وَصِهْراً وَكَانَ رَبُّكَ قَدِيراً{54} وَيَعْبُدُونَ مِن دُونِ اللَّهِ مَا لَا يَنفَعُهُمْ وَلَا يَضُرُّهُمْ وَكَانَ الْكَافِرُ عَلَى رَبِّهِ ظَهِيراً{55} وَمَا أَرْسَلْنَاكَ إِلَّا مُبَشِّراً وَنَذِيراً{56} قُلْ مَا أَسْأَلُكُمْ عَلَيْهِ مِنْ أَجْرٍ إِلَّا مَن شَاء أَن يَتَّخِذَ إِلَى رَبِّهِ سَبِيلاً{57} </a:t>
            </a:r>
          </a:p>
        </p:txBody>
      </p:sp>
      <p:sp>
        <p:nvSpPr>
          <p:cNvPr id="14" name="TextBox 13"/>
          <p:cNvSpPr txBox="1"/>
          <p:nvPr/>
        </p:nvSpPr>
        <p:spPr>
          <a:xfrm>
            <a:off x="6929454" y="3573016"/>
            <a:ext cx="1928826" cy="461665"/>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400" b="1" dirty="0"/>
              <a:t>موضوع الآيات :</a:t>
            </a:r>
          </a:p>
        </p:txBody>
      </p:sp>
      <p:sp>
        <p:nvSpPr>
          <p:cNvPr id="26637" name="TextBox 15"/>
          <p:cNvSpPr txBox="1">
            <a:spLocks noChangeArrowheads="1"/>
          </p:cNvSpPr>
          <p:nvPr/>
        </p:nvSpPr>
        <p:spPr bwMode="auto">
          <a:xfrm>
            <a:off x="1643063" y="3571875"/>
            <a:ext cx="4929187" cy="400050"/>
          </a:xfrm>
          <a:prstGeom prst="rect">
            <a:avLst/>
          </a:prstGeom>
          <a:noFill/>
          <a:ln w="9525">
            <a:noFill/>
            <a:miter lim="800000"/>
            <a:headEnd/>
            <a:tailEnd/>
          </a:ln>
        </p:spPr>
        <p:txBody>
          <a:bodyPr>
            <a:spAutoFit/>
          </a:bodyPr>
          <a:lstStyle/>
          <a:p>
            <a:r>
              <a:rPr lang="ar-EG" sz="2000" b="1"/>
              <a:t>الآيات تدل على قدرة الله ووجوب إفراده بالعبادة .</a:t>
            </a:r>
          </a:p>
        </p:txBody>
      </p:sp>
      <p:graphicFrame>
        <p:nvGraphicFramePr>
          <p:cNvPr id="17" name="Table 16"/>
          <p:cNvGraphicFramePr>
            <a:graphicFrameLocks noGrp="1"/>
          </p:cNvGraphicFramePr>
          <p:nvPr>
            <p:extLst>
              <p:ext uri="{D42A27DB-BD31-4B8C-83A1-F6EECF244321}">
                <p14:modId xmlns:p14="http://schemas.microsoft.com/office/powerpoint/2010/main" xmlns="" val="1031886088"/>
              </p:ext>
            </p:extLst>
          </p:nvPr>
        </p:nvGraphicFramePr>
        <p:xfrm>
          <a:off x="2771800" y="4831751"/>
          <a:ext cx="6192688" cy="1333553"/>
        </p:xfrm>
        <a:graphic>
          <a:graphicData uri="http://schemas.openxmlformats.org/drawingml/2006/table">
            <a:tbl>
              <a:tblPr rtl="1" firstRow="1" bandRow="1">
                <a:tableStyleId>{9DCAF9ED-07DC-4A11-8D7F-57B35C25682E}</a:tableStyleId>
              </a:tblPr>
              <a:tblGrid>
                <a:gridCol w="1826808"/>
                <a:gridCol w="4365880"/>
              </a:tblGrid>
              <a:tr h="632513">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653371">
                <a:tc>
                  <a:txBody>
                    <a:bodyPr/>
                    <a:lstStyle/>
                    <a:p>
                      <a:pPr algn="ctr" rtl="1"/>
                      <a:r>
                        <a:rPr lang="ar-EG" sz="2000" dirty="0" smtClean="0"/>
                        <a:t>حجراً محجوراً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dirty="0" smtClean="0"/>
                        <a:t>ستراً</a:t>
                      </a:r>
                      <a:r>
                        <a:rPr lang="ar-EG" sz="2000" baseline="0" dirty="0" smtClean="0"/>
                        <a:t> يمنع وصول أحدهما للآخر </a:t>
                      </a:r>
                      <a:r>
                        <a:rPr lang="ar-EG" sz="2000" dirty="0" smtClean="0"/>
                        <a:t>  </a:t>
                      </a:r>
                    </a:p>
                    <a:p>
                      <a:pPr algn="ctr" rtl="1"/>
                      <a:endParaRPr lang="ar-EG" sz="2000" b="1" dirty="0"/>
                    </a:p>
                  </a:txBody>
                  <a:tcPr/>
                </a:tc>
              </a:tr>
            </a:tbl>
          </a:graphicData>
        </a:graphic>
      </p:graphicFrame>
      <p:sp>
        <p:nvSpPr>
          <p:cNvPr id="18" name="Flowchart: Terminator 17"/>
          <p:cNvSpPr/>
          <p:nvPr/>
        </p:nvSpPr>
        <p:spPr>
          <a:xfrm>
            <a:off x="6893942" y="4214813"/>
            <a:ext cx="2214562" cy="428625"/>
          </a:xfrm>
          <a:prstGeom prst="flowChartTerminator">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1" anchor="ctr"/>
          <a:lstStyle/>
          <a:p>
            <a:pPr algn="ctr">
              <a:defRPr/>
            </a:pPr>
            <a:r>
              <a:rPr lang="ar-EG" sz="2000" b="1" dirty="0"/>
              <a:t>معانى الكلمات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anim calcmode="lin" valueType="num">
                                      <p:cBhvr additive="base">
                                        <p:cTn id="2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bg/>
                                          </p:spTgt>
                                        </p:tgtEl>
                                        <p:attrNameLst>
                                          <p:attrName>style.visibility</p:attrName>
                                        </p:attrNameLst>
                                      </p:cBhvr>
                                      <p:to>
                                        <p:strVal val="visible"/>
                                      </p:to>
                                    </p:set>
                                    <p:anim calcmode="lin" valueType="num">
                                      <p:cBhvr additive="base">
                                        <p:cTn id="3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bg/>
                                          </p:spTgt>
                                        </p:tgtEl>
                                        <p:attrNameLst>
                                          <p:attrName>style.visibility</p:attrName>
                                        </p:attrNameLst>
                                      </p:cBhvr>
                                      <p:to>
                                        <p:strVal val="visible"/>
                                      </p:to>
                                    </p:set>
                                    <p:anim calcmode="lin" valueType="num">
                                      <p:cBhvr additive="base">
                                        <p:cTn id="5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6637">
                                            <p:txEl>
                                              <p:pRg st="0" end="0"/>
                                            </p:txEl>
                                          </p:spTgt>
                                        </p:tgtEl>
                                        <p:attrNameLst>
                                          <p:attrName>style.visibility</p:attrName>
                                        </p:attrNameLst>
                                      </p:cBhvr>
                                      <p:to>
                                        <p:strVal val="visible"/>
                                      </p:to>
                                    </p:set>
                                    <p:anim calcmode="lin" valueType="num">
                                      <p:cBhvr additive="base">
                                        <p:cTn id="63" dur="500" fill="hold"/>
                                        <p:tgtEl>
                                          <p:spTgt spid="2663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6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bg/>
                                          </p:spTgt>
                                        </p:tgtEl>
                                        <p:attrNameLst>
                                          <p:attrName>style.visibility</p:attrName>
                                        </p:attrNameLst>
                                      </p:cBhvr>
                                      <p:to>
                                        <p:strVal val="visible"/>
                                      </p:to>
                                    </p:set>
                                    <p:anim calcmode="lin" valueType="num">
                                      <p:cBhvr additive="base">
                                        <p:cTn id="6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allAtOnce" animBg="1"/>
      <p:bldP spid="12" grpId="0" build="p" animBg="1"/>
      <p:bldP spid="13" grpId="0" build="allAtOnce"/>
      <p:bldP spid="14" grpId="0" build="p" animBg="1"/>
      <p:bldP spid="26637" grpId="0" build="p"/>
      <p:bldP spid="18"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9"/>
          <p:cNvGrpSpPr/>
          <p:nvPr/>
        </p:nvGrpSpPr>
        <p:grpSpPr>
          <a:xfrm>
            <a:off x="1691680" y="44624"/>
            <a:ext cx="4812028" cy="1121235"/>
            <a:chOff x="2274540" y="0"/>
            <a:chExt cx="4457700" cy="845423"/>
          </a:xfrm>
          <a:scene3d>
            <a:camera prst="orthographicFront">
              <a:rot lat="0" lon="0" rev="0"/>
            </a:camera>
            <a:lightRig rig="glow" dir="t">
              <a:rot lat="0" lon="0" rev="14100000"/>
            </a:lightRig>
          </a:scene3d>
        </p:grpSpPr>
        <p:pic>
          <p:nvPicPr>
            <p:cNvPr id="21" name="صورة 20"/>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22" name="مستطيل 8"/>
            <p:cNvSpPr/>
            <p:nvPr/>
          </p:nvSpPr>
          <p:spPr>
            <a:xfrm>
              <a:off x="3079810" y="116632"/>
              <a:ext cx="2683635" cy="568810"/>
            </a:xfrm>
            <a:prstGeom prst="downArrowCallout">
              <a:avLst/>
            </a:prstGeom>
            <a:ln>
              <a:noFill/>
            </a:ln>
            <a:effectLst/>
            <a:sp3d prstMaterial="softEdge">
              <a:bevelT w="127000" prst="artDeco"/>
            </a:sp3d>
          </p:spPr>
          <p:txBody>
            <a:bodyPr wrap="none">
              <a:spAutoFit/>
            </a:bodyPr>
            <a:lstStyle/>
            <a:p>
              <a:pPr algn="ctr" defTabSz="913432" fontAlgn="auto">
                <a:spcBef>
                  <a:spcPts val="0"/>
                </a:spcBef>
                <a:spcAft>
                  <a:spcPts val="0"/>
                </a:spcAft>
              </a:pPr>
              <a:r>
                <a:rPr lang="ar-SA" sz="2600" b="1" dirty="0" smtClean="0">
                  <a:ln w="10541" cmpd="sng">
                    <a:solidFill>
                      <a:srgbClr val="4F81BD">
                        <a:shade val="88000"/>
                        <a:satMod val="110000"/>
                      </a:srgbClr>
                    </a:solidFill>
                    <a:prstDash val="solid"/>
                  </a:ln>
                  <a:solidFill>
                    <a:srgbClr val="002060"/>
                  </a:solidFill>
                  <a:latin typeface="Sakkal Majalla" pitchFamily="2" charset="-78"/>
                  <a:cs typeface="Sakkal Majalla" pitchFamily="2" charset="-78"/>
                </a:rPr>
                <a:t>استراتيجية : </a:t>
              </a:r>
              <a:r>
                <a:rPr lang="ar-SA" sz="2600" b="1" dirty="0" smtClean="0">
                  <a:ln w="10541" cmpd="sng">
                    <a:solidFill>
                      <a:srgbClr val="4F81BD">
                        <a:shade val="88000"/>
                        <a:satMod val="110000"/>
                      </a:srgbClr>
                    </a:solidFill>
                    <a:prstDash val="solid"/>
                  </a:ln>
                  <a:solidFill>
                    <a:srgbClr val="FF0000"/>
                  </a:solidFill>
                  <a:latin typeface="Sakkal Majalla" pitchFamily="2" charset="-78"/>
                  <a:cs typeface="Sakkal Majalla" pitchFamily="2" charset="-78"/>
                </a:rPr>
                <a:t>الرؤوس المرقمة</a:t>
              </a:r>
              <a:endParaRPr lang="ar-EG" sz="2600" b="1" dirty="0">
                <a:ln w="10541" cmpd="sng">
                  <a:solidFill>
                    <a:srgbClr val="4F81BD">
                      <a:shade val="88000"/>
                      <a:satMod val="110000"/>
                    </a:srgbClr>
                  </a:solidFill>
                  <a:prstDash val="solid"/>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pic>
        <p:nvPicPr>
          <p:cNvPr id="25" name="صورة 24">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979712" y="5949280"/>
            <a:ext cx="881484" cy="881484"/>
          </a:xfrm>
          <a:prstGeom prst="rect">
            <a:avLst/>
          </a:prstGeom>
        </p:spPr>
      </p:pic>
      <p:pic>
        <p:nvPicPr>
          <p:cNvPr id="26" name="صورة 25">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35496" y="6027192"/>
            <a:ext cx="840817" cy="840817"/>
          </a:xfrm>
          <a:prstGeom prst="rect">
            <a:avLst/>
          </a:prstGeom>
        </p:spPr>
      </p:pic>
      <p:grpSp>
        <p:nvGrpSpPr>
          <p:cNvPr id="3" name="مجموعة 2"/>
          <p:cNvGrpSpPr/>
          <p:nvPr/>
        </p:nvGrpSpPr>
        <p:grpSpPr>
          <a:xfrm>
            <a:off x="762000" y="998153"/>
            <a:ext cx="7907648" cy="4932662"/>
            <a:chOff x="762000" y="998153"/>
            <a:chExt cx="7907648" cy="4932662"/>
          </a:xfrm>
        </p:grpSpPr>
        <p:grpSp>
          <p:nvGrpSpPr>
            <p:cNvPr id="4" name="مجموعة 31"/>
            <p:cNvGrpSpPr/>
            <p:nvPr/>
          </p:nvGrpSpPr>
          <p:grpSpPr>
            <a:xfrm>
              <a:off x="762000" y="998153"/>
              <a:ext cx="7907648" cy="4932662"/>
              <a:chOff x="523875" y="1116452"/>
              <a:chExt cx="8096250" cy="5120860"/>
            </a:xfrm>
          </p:grpSpPr>
          <p:pic>
            <p:nvPicPr>
              <p:cNvPr id="34" name="صورة 33"/>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35" name="مربع نص 34"/>
              <p:cNvSpPr txBox="1"/>
              <p:nvPr/>
            </p:nvSpPr>
            <p:spPr>
              <a:xfrm>
                <a:off x="4492094" y="1351372"/>
                <a:ext cx="3808410" cy="4345462"/>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p>
                <a:pPr algn="ctr" defTabSz="913432" fontAlgn="auto">
                  <a:spcBef>
                    <a:spcPts val="0"/>
                  </a:spcBef>
                  <a:spcAft>
                    <a:spcPts val="0"/>
                  </a:spcAft>
                </a:pPr>
                <a:r>
                  <a:rPr lang="ar-SA" sz="1400" b="1" u="sng" dirty="0">
                    <a:solidFill>
                      <a:srgbClr val="0000FF"/>
                    </a:solidFill>
                    <a:latin typeface="Sakkal Majalla" pitchFamily="2" charset="-78"/>
                    <a:cs typeface="Sakkal Majalla" pitchFamily="2" charset="-78"/>
                  </a:rPr>
                  <a:t>الرؤوس المرقمة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يقسم المعلم الطلاب إلي مجاميع من أربعة طلاب وقد تزيد إلي خماسية وسداسية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يعطي كل عضو في المجموعة رقم من الأرقام (1 إلي 4 ) أو حسب عدد أفراد المجموعة </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يطرح المعلم سؤالا</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يناقش الطلاب شفويا ويتفقون علي الإجابة بحيث يون في النهاية كل طالب قادر علي الإجابة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ينادي المعلم شفويا ويتفقون علي الإجابة بحيث يكون في النهاية كل طالب قادر علي الإجابة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ينادي المعلم مثلا الرقم 2 مستخدما طريقة عشوائية باستخدام النرد أو أي طريقة تضمن العشوائية ثم يطرح السؤال مرة أخري</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يقوم كل طالب رقمه 2 ليقدم إجابة مجموعته أمام الطلاب ويقول ( اتفقنا جميعا في المجموعة أن الإجابة هي)</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لو اختلفت إجابة الطالب الأخر في مجموعة أخري أو جاء بأفكار أخري جديدة يوضح للصف السبب ويذكر تفسير ذلك</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تشمل الأسئلة أي مادة الرياضيات العلوم الاجتماعيات اللغة ...الخ قد تكون الأسئلة ذات مستويات عقلية دنيا أو عليا ويفضل دائما الأسئلة التي تنمي مهارات التفكير الناقد و الإبداعي . </a:t>
                </a:r>
                <a:endParaRPr lang="ar-SA" sz="1400" b="1" dirty="0">
                  <a:solidFill>
                    <a:srgbClr val="FF0000"/>
                  </a:solidFill>
                  <a:latin typeface="Sakkal Majalla" pitchFamily="2" charset="-78"/>
                  <a:cs typeface="Sakkal Majalla" pitchFamily="2" charset="-78"/>
                </a:endParaRPr>
              </a:p>
            </p:txBody>
          </p:sp>
        </p:grpSp>
        <p:pic>
          <p:nvPicPr>
            <p:cNvPr id="14" name="صورة 13"/>
            <p:cNvPicPr>
              <a:picLocks noChangeAspect="1"/>
            </p:cNvPicPr>
            <p:nvPr/>
          </p:nvPicPr>
          <p:blipFill rotWithShape="1">
            <a:blip r:embed="rId8" cstate="email">
              <a:clrChange>
                <a:clrFrom>
                  <a:srgbClr val="FFFFFF"/>
                </a:clrFrom>
                <a:clrTo>
                  <a:srgbClr val="FFFFFF">
                    <a:alpha val="0"/>
                  </a:srgbClr>
                </a:clrTo>
              </a:clrChange>
              <a:extLst>
                <a:ext uri="{BEBA8EAE-BF5A-486C-A8C5-ECC9F3942E4B}">
                  <a14:imgProps xmlns="" xmlns:a14="http://schemas.microsoft.com/office/drawing/2010/main">
                    <a14:imgLayer r:embed="">
                      <a14:imgEffect>
                        <a14:sharpenSoften amount="50000"/>
                      </a14:imgEffect>
                      <a14:imgEffect>
                        <a14:brightnessContrast contrast="-20000"/>
                      </a14:imgEffect>
                    </a14:imgLayer>
                  </a14:imgProps>
                </a:ext>
                <a:ext uri="{28A0092B-C50C-407E-A947-70E740481C1C}">
                  <a14:useLocalDpi xmlns="" xmlns:a14="http://schemas.microsoft.com/office/drawing/2010/main"/>
                </a:ext>
              </a:extLst>
            </a:blip>
            <a:srcRect/>
            <a:stretch/>
          </p:blipFill>
          <p:spPr>
            <a:xfrm>
              <a:off x="1066800" y="1447800"/>
              <a:ext cx="3501049" cy="4045742"/>
            </a:xfrm>
            <a:prstGeom prst="rect">
              <a:avLst/>
            </a:prstGeom>
          </p:spPr>
        </p:pic>
      </p:grpSp>
    </p:spTree>
    <p:custDataLst>
      <p:tags r:id="rId1"/>
    </p:custDataLst>
    <p:extLst>
      <p:ext uri="{BB962C8B-B14F-4D97-AF65-F5344CB8AC3E}">
        <p14:creationId xmlns="" xmlns:p14="http://schemas.microsoft.com/office/powerpoint/2010/main" val="378774129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مجموعة 7"/>
          <p:cNvGrpSpPr>
            <a:grpSpLocks/>
          </p:cNvGrpSpPr>
          <p:nvPr/>
        </p:nvGrpSpPr>
        <p:grpSpPr bwMode="auto">
          <a:xfrm>
            <a:off x="-55563" y="566738"/>
            <a:ext cx="1036638" cy="6003925"/>
            <a:chOff x="-55292" y="566455"/>
            <a:chExt cx="1036020" cy="6003513"/>
          </a:xfrm>
        </p:grpSpPr>
        <p:pic>
          <p:nvPicPr>
            <p:cNvPr id="3073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073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073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Flowchart: Alternate Process 8"/>
          <p:cNvSpPr/>
          <p:nvPr/>
        </p:nvSpPr>
        <p:spPr>
          <a:xfrm>
            <a:off x="5715000" y="1056729"/>
            <a:ext cx="3357563" cy="500063"/>
          </a:xfrm>
          <a:prstGeom prst="flowChartAlternateProcess">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0" name="Down Ribbon 9"/>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{53} إلى الآية {57} </a:t>
            </a:r>
          </a:p>
        </p:txBody>
      </p:sp>
      <p:sp>
        <p:nvSpPr>
          <p:cNvPr id="12" name="Flowchart: Process 11"/>
          <p:cNvSpPr/>
          <p:nvPr/>
        </p:nvSpPr>
        <p:spPr>
          <a:xfrm>
            <a:off x="8072438" y="1714500"/>
            <a:ext cx="928687" cy="714375"/>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{53}</a:t>
            </a:r>
          </a:p>
        </p:txBody>
      </p:sp>
      <p:sp>
        <p:nvSpPr>
          <p:cNvPr id="13" name="Rectangle 12"/>
          <p:cNvSpPr/>
          <p:nvPr/>
        </p:nvSpPr>
        <p:spPr>
          <a:xfrm>
            <a:off x="1000125" y="1500188"/>
            <a:ext cx="6929438" cy="1200150"/>
          </a:xfrm>
          <a:prstGeom prst="rect">
            <a:avLst/>
          </a:prstGeom>
        </p:spPr>
        <p:txBody>
          <a:bodyPr>
            <a:spAutoFit/>
          </a:bodyPr>
          <a:lstStyle/>
          <a:p>
            <a:pPr>
              <a:defRPr/>
            </a:pPr>
            <a:r>
              <a:rPr lang="ar-EG" sz="2400" b="1" dirty="0">
                <a:solidFill>
                  <a:srgbClr val="339933"/>
                </a:solidFill>
                <a:cs typeface="Andalus" pitchFamily="2" charset="-78"/>
              </a:rPr>
              <a:t>{وَهُوَ الَّذِي مَرَجَ الْبَحْرَيْنِ هَذَا عَذْبٌ فُرَاتٌ وَهَذَا مِلْحٌ أُجَاجٌ } </a:t>
            </a:r>
            <a:r>
              <a:rPr lang="ar-EG" sz="2000" b="1" dirty="0">
                <a:effectLst>
                  <a:outerShdw blurRad="38100" dist="38100" dir="2700000" algn="tl">
                    <a:srgbClr val="000000">
                      <a:alpha val="43137"/>
                    </a:srgbClr>
                  </a:outerShdw>
                </a:effectLst>
                <a:latin typeface="+mn-lt"/>
                <a:cs typeface="+mn-cs"/>
              </a:rPr>
              <a:t>خلط</a:t>
            </a:r>
            <a:r>
              <a:rPr lang="ar-EG" sz="2400" b="1" dirty="0">
                <a:solidFill>
                  <a:srgbClr val="339933"/>
                </a:solidFill>
                <a:cs typeface="Andalus" pitchFamily="2" charset="-78"/>
              </a:rPr>
              <a:t> </a:t>
            </a:r>
            <a:r>
              <a:rPr lang="ar-EG" sz="2000" b="1" dirty="0">
                <a:effectLst>
                  <a:outerShdw blurRad="38100" dist="38100" dir="2700000" algn="tl">
                    <a:srgbClr val="000000">
                      <a:alpha val="43137"/>
                    </a:srgbClr>
                  </a:outerShdw>
                </a:effectLst>
                <a:latin typeface="+mn-lt"/>
                <a:cs typeface="+mn-cs"/>
              </a:rPr>
              <a:t>البحرين</a:t>
            </a:r>
            <a:r>
              <a:rPr lang="ar-EG" sz="2400" b="1" dirty="0">
                <a:solidFill>
                  <a:srgbClr val="339933"/>
                </a:solidFill>
                <a:cs typeface="Andalus" pitchFamily="2" charset="-78"/>
              </a:rPr>
              <a:t> </a:t>
            </a:r>
            <a:r>
              <a:rPr lang="ar-EG" sz="2000" b="1" dirty="0">
                <a:effectLst>
                  <a:outerShdw blurRad="38100" dist="38100" dir="2700000" algn="tl">
                    <a:srgbClr val="000000">
                      <a:alpha val="43137"/>
                    </a:srgbClr>
                  </a:outerShdw>
                </a:effectLst>
                <a:latin typeface="+mn-lt"/>
                <a:cs typeface="+mn-cs"/>
              </a:rPr>
              <a:t>العذب</a:t>
            </a:r>
            <a:r>
              <a:rPr lang="ar-EG" sz="2400" b="1" dirty="0">
                <a:solidFill>
                  <a:srgbClr val="339933"/>
                </a:solidFill>
                <a:cs typeface="Andalus" pitchFamily="2" charset="-78"/>
              </a:rPr>
              <a:t> {والمالح {وَجَعَلَ بَيْنَهُمَا بَرْزَخاً } </a:t>
            </a:r>
            <a:r>
              <a:rPr lang="ar-EG" sz="2000" b="1" dirty="0">
                <a:effectLst>
                  <a:outerShdw blurRad="38100" dist="38100" dir="2700000" algn="tl">
                    <a:srgbClr val="000000">
                      <a:alpha val="43137"/>
                    </a:srgbClr>
                  </a:outerShdw>
                </a:effectLst>
                <a:latin typeface="+mn-lt"/>
                <a:cs typeface="+mn-cs"/>
              </a:rPr>
              <a:t>حاجزاً يمنع كل واحد منهما من إفساد الآخر </a:t>
            </a:r>
            <a:r>
              <a:rPr lang="ar-EG" sz="2400" b="1" dirty="0">
                <a:solidFill>
                  <a:srgbClr val="339933"/>
                </a:solidFill>
                <a:cs typeface="Andalus" pitchFamily="2" charset="-78"/>
              </a:rPr>
              <a:t>{وَحِجْراً مَّحْجُوراً} </a:t>
            </a:r>
            <a:r>
              <a:rPr lang="ar-EG" sz="2000" b="1" dirty="0">
                <a:effectLst>
                  <a:outerShdw blurRad="38100" dist="38100" dir="2700000" algn="tl">
                    <a:srgbClr val="000000">
                      <a:alpha val="43137"/>
                    </a:srgbClr>
                  </a:outerShdw>
                </a:effectLst>
                <a:latin typeface="+mn-lt"/>
                <a:cs typeface="+mn-cs"/>
              </a:rPr>
              <a:t>ومانعاً من أن يصل أحدهما إلى الآخر </a:t>
            </a:r>
            <a:r>
              <a:rPr lang="ar-EG" sz="2400" b="1" dirty="0">
                <a:solidFill>
                  <a:srgbClr val="339933"/>
                </a:solidFill>
                <a:cs typeface="Andalus" pitchFamily="2" charset="-78"/>
              </a:rPr>
              <a:t>. </a:t>
            </a:r>
          </a:p>
        </p:txBody>
      </p:sp>
      <p:sp>
        <p:nvSpPr>
          <p:cNvPr id="14" name="Flowchart: Process 13"/>
          <p:cNvSpPr/>
          <p:nvPr/>
        </p:nvSpPr>
        <p:spPr>
          <a:xfrm>
            <a:off x="8072438" y="2857500"/>
            <a:ext cx="928687" cy="857250"/>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{54}</a:t>
            </a:r>
          </a:p>
        </p:txBody>
      </p:sp>
      <p:sp>
        <p:nvSpPr>
          <p:cNvPr id="27657" name="Rectangle 14"/>
          <p:cNvSpPr>
            <a:spLocks noChangeArrowheads="1"/>
          </p:cNvSpPr>
          <p:nvPr/>
        </p:nvSpPr>
        <p:spPr bwMode="auto">
          <a:xfrm>
            <a:off x="1143000" y="2657475"/>
            <a:ext cx="6786563" cy="1200150"/>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{وَهُوَ الَّذِي خَلَقَ مِنَ الْمَاء بَشَراً} </a:t>
            </a:r>
            <a:r>
              <a:rPr lang="ar-EG" sz="2000" b="1"/>
              <a:t>خلق من منى الرجل والمرأة بشراً</a:t>
            </a:r>
            <a:r>
              <a:rPr lang="ar-EG" sz="2400" b="1">
                <a:solidFill>
                  <a:srgbClr val="339933"/>
                </a:solidFill>
                <a:cs typeface="Andalus" pitchFamily="2" charset="-78"/>
              </a:rPr>
              <a:t>{</a:t>
            </a:r>
            <a:r>
              <a:rPr lang="ar-EG" sz="2000" b="1"/>
              <a:t> </a:t>
            </a:r>
            <a:r>
              <a:rPr lang="ar-EG" sz="2400" b="1">
                <a:solidFill>
                  <a:srgbClr val="339933"/>
                </a:solidFill>
                <a:cs typeface="Andalus" pitchFamily="2" charset="-78"/>
              </a:rPr>
              <a:t>فَجَعَلَهُ نَسَباً وَصِهْراً } </a:t>
            </a:r>
            <a:r>
              <a:rPr lang="ar-EG" sz="2000" b="1"/>
              <a:t>فجعل من البشر ذكوراً منهم النسب وأناثأ منهم المصاهرة </a:t>
            </a:r>
            <a:r>
              <a:rPr lang="ar-EG" sz="2400" b="1">
                <a:solidFill>
                  <a:srgbClr val="339933"/>
                </a:solidFill>
                <a:cs typeface="Andalus" pitchFamily="2" charset="-78"/>
              </a:rPr>
              <a:t>{وَكَانَ رَبُّكَ قَدِيرا}</a:t>
            </a:r>
          </a:p>
        </p:txBody>
      </p:sp>
      <p:sp>
        <p:nvSpPr>
          <p:cNvPr id="16" name="TextBox 15"/>
          <p:cNvSpPr txBox="1"/>
          <p:nvPr/>
        </p:nvSpPr>
        <p:spPr>
          <a:xfrm>
            <a:off x="7215206" y="4071942"/>
            <a:ext cx="1785950" cy="707886"/>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تدلان </a:t>
            </a:r>
          </a:p>
          <a:p>
            <a:pPr>
              <a:defRPr/>
            </a:pPr>
            <a:r>
              <a:rPr lang="ar-EG" sz="2000" b="1" dirty="0"/>
              <a:t>      على  :</a:t>
            </a:r>
          </a:p>
        </p:txBody>
      </p:sp>
      <p:sp>
        <p:nvSpPr>
          <p:cNvPr id="27661" name="TextBox 16"/>
          <p:cNvSpPr txBox="1">
            <a:spLocks noChangeArrowheads="1"/>
          </p:cNvSpPr>
          <p:nvPr/>
        </p:nvSpPr>
        <p:spPr bwMode="auto">
          <a:xfrm>
            <a:off x="1428750" y="3857625"/>
            <a:ext cx="5643563" cy="1323975"/>
          </a:xfrm>
          <a:prstGeom prst="rect">
            <a:avLst/>
          </a:prstGeom>
          <a:noFill/>
          <a:ln w="9525">
            <a:noFill/>
            <a:miter lim="800000"/>
            <a:headEnd/>
            <a:tailEnd/>
          </a:ln>
        </p:spPr>
        <p:txBody>
          <a:bodyPr>
            <a:spAutoFit/>
          </a:bodyPr>
          <a:lstStyle/>
          <a:p>
            <a:pPr>
              <a:buFont typeface="Arial" pitchFamily="34" charset="0"/>
              <a:buChar char="•"/>
            </a:pPr>
            <a:r>
              <a:rPr lang="ar-EG" sz="2000" b="1"/>
              <a:t>من آيات الله العظيمة أن يجمع ماء النهر العذب بماء البحر المالح ، فلا يفسد أحدهما الآخر ، بل يجعل بينهما حاجزاً يمنع اختلاطهما .</a:t>
            </a:r>
          </a:p>
          <a:p>
            <a:pPr>
              <a:buFont typeface="Arial" pitchFamily="34" charset="0"/>
              <a:buChar char="•"/>
            </a:pPr>
            <a:r>
              <a:rPr lang="ar-EG" sz="2000" b="1"/>
              <a:t> أن الله خلق بنى آدم من ماء مهين ، وجعلهم ذكوراًَ وأناثاُ ، ومن الذكور يكون الأنساب ومن الأناث تكون المصاهرات .</a:t>
            </a:r>
          </a:p>
        </p:txBody>
      </p:sp>
      <p:sp>
        <p:nvSpPr>
          <p:cNvPr id="15" name="Flowchart: Process 14"/>
          <p:cNvSpPr/>
          <p:nvPr/>
        </p:nvSpPr>
        <p:spPr>
          <a:xfrm>
            <a:off x="8001000" y="5072063"/>
            <a:ext cx="928688" cy="857250"/>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{55}</a:t>
            </a:r>
          </a:p>
        </p:txBody>
      </p:sp>
      <p:sp>
        <p:nvSpPr>
          <p:cNvPr id="17" name="Rectangle 13"/>
          <p:cNvSpPr>
            <a:spLocks noChangeArrowheads="1"/>
          </p:cNvSpPr>
          <p:nvPr/>
        </p:nvSpPr>
        <p:spPr bwMode="auto">
          <a:xfrm>
            <a:off x="1214438" y="5149850"/>
            <a:ext cx="6643687"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{وَيَعْبُدُونَ مِن دُونِ اللَّهِ مَا لَا يَنفَعُهُمْ وَلَا يَضُرُّهُمْ وَكَانَ الْكَافِرُ</a:t>
            </a:r>
            <a:r>
              <a:rPr lang="ar-EG" sz="2000" b="1"/>
              <a:t> </a:t>
            </a:r>
            <a:r>
              <a:rPr lang="ar-EG" sz="2000" b="1">
                <a:solidFill>
                  <a:srgbClr val="339933"/>
                </a:solidFill>
                <a:cs typeface="Andalus" pitchFamily="2" charset="-78"/>
              </a:rPr>
              <a:t>عَلَى</a:t>
            </a:r>
            <a:r>
              <a:rPr lang="ar-EG" sz="2000" b="1"/>
              <a:t> </a:t>
            </a:r>
            <a:r>
              <a:rPr lang="ar-EG" sz="2000" b="1">
                <a:solidFill>
                  <a:srgbClr val="339933"/>
                </a:solidFill>
                <a:cs typeface="Andalus" pitchFamily="2" charset="-78"/>
              </a:rPr>
              <a:t>رَبِّهِ</a:t>
            </a:r>
            <a:r>
              <a:rPr lang="ar-EG" sz="2000" b="1"/>
              <a:t> </a:t>
            </a:r>
            <a:r>
              <a:rPr lang="ar-EG" sz="2000" b="1">
                <a:solidFill>
                  <a:srgbClr val="339933"/>
                </a:solidFill>
                <a:cs typeface="Andalus" pitchFamily="2" charset="-78"/>
              </a:rPr>
              <a:t>ظَهِيراً} </a:t>
            </a:r>
            <a:r>
              <a:rPr lang="ar-EG" sz="2000" b="1"/>
              <a:t>وكان الكافر عوناً للشيطان على ربه بالشرك فى عبادة الله .</a:t>
            </a:r>
          </a:p>
        </p:txBody>
      </p:sp>
      <p:sp>
        <p:nvSpPr>
          <p:cNvPr id="18" name="TextBox 16"/>
          <p:cNvSpPr txBox="1">
            <a:spLocks noChangeArrowheads="1"/>
          </p:cNvSpPr>
          <p:nvPr/>
        </p:nvSpPr>
        <p:spPr bwMode="auto">
          <a:xfrm>
            <a:off x="1071563" y="5922963"/>
            <a:ext cx="8072437" cy="1077912"/>
          </a:xfrm>
          <a:prstGeom prst="rect">
            <a:avLst/>
          </a:prstGeom>
          <a:noFill/>
          <a:ln w="9525">
            <a:noFill/>
            <a:miter lim="800000"/>
            <a:headEnd/>
            <a:tailEnd/>
          </a:ln>
        </p:spPr>
        <p:txBody>
          <a:bodyPr>
            <a:spAutoFit/>
          </a:bodyPr>
          <a:lstStyle/>
          <a:p>
            <a:r>
              <a:rPr lang="ar-EG" sz="2400" b="1">
                <a:solidFill>
                  <a:schemeClr val="accent1"/>
                </a:solidFill>
              </a:rPr>
              <a:t>والآية تدل على : </a:t>
            </a:r>
          </a:p>
          <a:p>
            <a:r>
              <a:rPr lang="ar-EG" sz="2000" b="1"/>
              <a:t>* أن الآلهة التى يعبدها المشركون ليس لديهم حجة فى عبادتها ، وهم يعلمون أنها لاتضر ولاتنفع .</a:t>
            </a:r>
          </a:p>
        </p:txBody>
      </p:sp>
      <p:sp>
        <p:nvSpPr>
          <p:cNvPr id="19"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additive="base">
                                        <p:cTn id="19"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Effect transition="in" filter="wipe(down)">
                                      <p:cBhvr>
                                        <p:cTn id="31" dur="500"/>
                                        <p:tgtEl>
                                          <p:spTgt spid="12">
                                            <p:bg/>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down)">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wipe(down)">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bg/>
                                          </p:spTgt>
                                        </p:tgtEl>
                                        <p:attrNameLst>
                                          <p:attrName>style.visibility</p:attrName>
                                        </p:attrNameLst>
                                      </p:cBhvr>
                                      <p:to>
                                        <p:strVal val="visible"/>
                                      </p:to>
                                    </p:set>
                                    <p:anim calcmode="lin" valueType="num">
                                      <p:cBhvr additive="base">
                                        <p:cTn id="52"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 calcmode="lin" valueType="num">
                                      <p:cBhvr additive="base">
                                        <p:cTn id="6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7657">
                                            <p:txEl>
                                              <p:pRg st="0" end="0"/>
                                            </p:txEl>
                                          </p:spTgt>
                                        </p:tgtEl>
                                        <p:attrNameLst>
                                          <p:attrName>style.visibility</p:attrName>
                                        </p:attrNameLst>
                                      </p:cBhvr>
                                      <p:to>
                                        <p:strVal val="visible"/>
                                      </p:to>
                                    </p:set>
                                    <p:anim calcmode="lin" valueType="num">
                                      <p:cBhvr additive="base">
                                        <p:cTn id="70" dur="500" fill="hold"/>
                                        <p:tgtEl>
                                          <p:spTgt spid="2765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6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6">
                                            <p:bg/>
                                          </p:spTgt>
                                        </p:tgtEl>
                                        <p:attrNameLst>
                                          <p:attrName>style.visibility</p:attrName>
                                        </p:attrNameLst>
                                      </p:cBhvr>
                                      <p:to>
                                        <p:strVal val="visible"/>
                                      </p:to>
                                    </p:set>
                                    <p:anim calcmode="lin" valueType="num">
                                      <p:cBhvr additive="base">
                                        <p:cTn id="76"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77"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xEl>
                                              <p:pRg st="0" end="0"/>
                                            </p:txEl>
                                          </p:spTgt>
                                        </p:tgtEl>
                                        <p:attrNameLst>
                                          <p:attrName>style.visibility</p:attrName>
                                        </p:attrNameLst>
                                      </p:cBhvr>
                                      <p:to>
                                        <p:strVal val="visible"/>
                                      </p:to>
                                    </p:set>
                                    <p:anim calcmode="lin" valueType="num">
                                      <p:cBhvr additive="base">
                                        <p:cTn id="8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6">
                                            <p:txEl>
                                              <p:pRg st="1" end="1"/>
                                            </p:txEl>
                                          </p:spTgt>
                                        </p:tgtEl>
                                        <p:attrNameLst>
                                          <p:attrName>style.visibility</p:attrName>
                                        </p:attrNameLst>
                                      </p:cBhvr>
                                      <p:to>
                                        <p:strVal val="visible"/>
                                      </p:to>
                                    </p:set>
                                    <p:anim calcmode="lin" valueType="num">
                                      <p:cBhvr additive="base">
                                        <p:cTn id="88"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7661">
                                            <p:txEl>
                                              <p:pRg st="0" end="0"/>
                                            </p:txEl>
                                          </p:spTgt>
                                        </p:tgtEl>
                                        <p:attrNameLst>
                                          <p:attrName>style.visibility</p:attrName>
                                        </p:attrNameLst>
                                      </p:cBhvr>
                                      <p:to>
                                        <p:strVal val="visible"/>
                                      </p:to>
                                    </p:set>
                                    <p:anim calcmode="lin" valueType="num">
                                      <p:cBhvr additive="base">
                                        <p:cTn id="94" dur="500" fill="hold"/>
                                        <p:tgtEl>
                                          <p:spTgt spid="27661">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76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7661">
                                            <p:txEl>
                                              <p:pRg st="1" end="1"/>
                                            </p:txEl>
                                          </p:spTgt>
                                        </p:tgtEl>
                                        <p:attrNameLst>
                                          <p:attrName>style.visibility</p:attrName>
                                        </p:attrNameLst>
                                      </p:cBhvr>
                                      <p:to>
                                        <p:strVal val="visible"/>
                                      </p:to>
                                    </p:set>
                                    <p:anim calcmode="lin" valueType="num">
                                      <p:cBhvr additive="base">
                                        <p:cTn id="100" dur="500" fill="hold"/>
                                        <p:tgtEl>
                                          <p:spTgt spid="27661">
                                            <p:txEl>
                                              <p:pRg st="1" end="1"/>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76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5">
                                            <p:bg/>
                                          </p:spTgt>
                                        </p:tgtEl>
                                        <p:attrNameLst>
                                          <p:attrName>style.visibility</p:attrName>
                                        </p:attrNameLst>
                                      </p:cBhvr>
                                      <p:to>
                                        <p:strVal val="visible"/>
                                      </p:to>
                                    </p:set>
                                    <p:anim calcmode="lin" valueType="num">
                                      <p:cBhvr additive="base">
                                        <p:cTn id="106"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107"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5">
                                            <p:txEl>
                                              <p:pRg st="0" end="0"/>
                                            </p:txEl>
                                          </p:spTgt>
                                        </p:tgtEl>
                                        <p:attrNameLst>
                                          <p:attrName>style.visibility</p:attrName>
                                        </p:attrNameLst>
                                      </p:cBhvr>
                                      <p:to>
                                        <p:strVal val="visible"/>
                                      </p:to>
                                    </p:set>
                                    <p:anim calcmode="lin" valueType="num">
                                      <p:cBhvr additive="base">
                                        <p:cTn id="1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5">
                                            <p:txEl>
                                              <p:pRg st="1" end="1"/>
                                            </p:txEl>
                                          </p:spTgt>
                                        </p:tgtEl>
                                        <p:attrNameLst>
                                          <p:attrName>style.visibility</p:attrName>
                                        </p:attrNameLst>
                                      </p:cBhvr>
                                      <p:to>
                                        <p:strVal val="visible"/>
                                      </p:to>
                                    </p:set>
                                    <p:anim calcmode="lin" valueType="num">
                                      <p:cBhvr additive="base">
                                        <p:cTn id="11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7">
                                            <p:txEl>
                                              <p:pRg st="0" end="0"/>
                                            </p:txEl>
                                          </p:spTgt>
                                        </p:tgtEl>
                                        <p:attrNameLst>
                                          <p:attrName>style.visibility</p:attrName>
                                        </p:attrNameLst>
                                      </p:cBhvr>
                                      <p:to>
                                        <p:strVal val="visible"/>
                                      </p:to>
                                    </p:set>
                                    <p:anim calcmode="lin" valueType="num">
                                      <p:cBhvr additive="base">
                                        <p:cTn id="12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8">
                                            <p:txEl>
                                              <p:pRg st="0" end="0"/>
                                            </p:txEl>
                                          </p:spTgt>
                                        </p:tgtEl>
                                        <p:attrNameLst>
                                          <p:attrName>style.visibility</p:attrName>
                                        </p:attrNameLst>
                                      </p:cBhvr>
                                      <p:to>
                                        <p:strVal val="visible"/>
                                      </p:to>
                                    </p:set>
                                    <p:anim calcmode="lin" valueType="num">
                                      <p:cBhvr additive="base">
                                        <p:cTn id="1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18">
                                            <p:txEl>
                                              <p:pRg st="1" end="1"/>
                                            </p:txEl>
                                          </p:spTgt>
                                        </p:tgtEl>
                                        <p:attrNameLst>
                                          <p:attrName>style.visibility</p:attrName>
                                        </p:attrNameLst>
                                      </p:cBhvr>
                                      <p:to>
                                        <p:strVal val="visible"/>
                                      </p:to>
                                    </p:set>
                                    <p:anim calcmode="lin" valueType="num">
                                      <p:cBhvr additive="base">
                                        <p:cTn id="13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2" grpId="0" build="p" animBg="1"/>
      <p:bldP spid="13" grpId="0" build="allAtOnce"/>
      <p:bldP spid="14" grpId="0" build="p" animBg="1"/>
      <p:bldP spid="27657" grpId="0" build="p"/>
      <p:bldP spid="16" grpId="0" build="p" animBg="1"/>
      <p:bldP spid="27661" grpId="0" build="p"/>
      <p:bldP spid="15" grpId="0" build="p" animBg="1"/>
      <p:bldP spid="17" grpId="0" build="p"/>
      <p:bldP spid="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مجموعة 7"/>
          <p:cNvGrpSpPr>
            <a:grpSpLocks/>
          </p:cNvGrpSpPr>
          <p:nvPr/>
        </p:nvGrpSpPr>
        <p:grpSpPr bwMode="auto">
          <a:xfrm>
            <a:off x="-55563" y="566738"/>
            <a:ext cx="1036638" cy="6003925"/>
            <a:chOff x="-55292" y="566455"/>
            <a:chExt cx="1036020" cy="6003513"/>
          </a:xfrm>
        </p:grpSpPr>
        <p:pic>
          <p:nvPicPr>
            <p:cNvPr id="514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14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14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400" b="1" dirty="0">
                <a:solidFill>
                  <a:schemeClr val="bg1"/>
                </a:solidFill>
              </a:rPr>
              <a:t>من آيات الله الكونية  </a:t>
            </a:r>
          </a:p>
        </p:txBody>
      </p:sp>
      <p:sp>
        <p:nvSpPr>
          <p:cNvPr id="12" name="Flowchart: Predefined Process 11"/>
          <p:cNvSpPr/>
          <p:nvPr/>
        </p:nvSpPr>
        <p:spPr>
          <a:xfrm>
            <a:off x="2286000" y="1071563"/>
            <a:ext cx="4643438" cy="500062"/>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ar-EG" sz="2000" b="1" dirty="0">
                <a:solidFill>
                  <a:schemeClr val="tx1"/>
                </a:solidFill>
              </a:rPr>
              <a:t>تفسير سورة النور من الآية (41) إلى الآية ( 46) </a:t>
            </a:r>
            <a:r>
              <a:rPr lang="ar-EG" sz="2000" b="1" dirty="0">
                <a:solidFill>
                  <a:schemeClr val="bg1"/>
                </a:solidFill>
              </a:rPr>
              <a:t>  </a:t>
            </a:r>
          </a:p>
        </p:txBody>
      </p:sp>
      <p:sp>
        <p:nvSpPr>
          <p:cNvPr id="13" name="Vertical Scroll 12"/>
          <p:cNvSpPr/>
          <p:nvPr/>
        </p:nvSpPr>
        <p:spPr>
          <a:xfrm>
            <a:off x="7358063" y="0"/>
            <a:ext cx="1214437" cy="1143000"/>
          </a:xfrm>
          <a:prstGeom prst="vertic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 الأولى   </a:t>
            </a:r>
          </a:p>
        </p:txBody>
      </p:sp>
      <p:sp>
        <p:nvSpPr>
          <p:cNvPr id="3079" name="TextBox 14"/>
          <p:cNvSpPr txBox="1">
            <a:spLocks noChangeArrowheads="1"/>
          </p:cNvSpPr>
          <p:nvPr/>
        </p:nvSpPr>
        <p:spPr bwMode="auto">
          <a:xfrm>
            <a:off x="1285875" y="1571625"/>
            <a:ext cx="7143750" cy="400050"/>
          </a:xfrm>
          <a:prstGeom prst="rect">
            <a:avLst/>
          </a:prstGeom>
          <a:noFill/>
          <a:ln w="9525">
            <a:noFill/>
            <a:miter lim="800000"/>
            <a:headEnd/>
            <a:tailEnd/>
          </a:ln>
        </p:spPr>
        <p:txBody>
          <a:bodyPr>
            <a:spAutoFit/>
          </a:bodyPr>
          <a:lstStyle/>
          <a:p>
            <a:r>
              <a:rPr lang="ar-EG" sz="2000" b="1" dirty="0"/>
              <a:t>ينبه الله تعالى إلى عظمته ، وكمال سلطانه ، وافتقار جميع الخلوقات إليه .</a:t>
            </a:r>
          </a:p>
        </p:txBody>
      </p:sp>
      <p:sp>
        <p:nvSpPr>
          <p:cNvPr id="3080" name="Rectangle 16"/>
          <p:cNvSpPr>
            <a:spLocks noChangeArrowheads="1"/>
          </p:cNvSpPr>
          <p:nvPr/>
        </p:nvSpPr>
        <p:spPr bwMode="auto">
          <a:xfrm>
            <a:off x="1000125" y="1928813"/>
            <a:ext cx="7929563" cy="2246769"/>
          </a:xfrm>
          <a:prstGeom prst="rect">
            <a:avLst/>
          </a:prstGeom>
          <a:noFill/>
          <a:ln w="9525">
            <a:noFill/>
            <a:miter lim="800000"/>
            <a:headEnd/>
            <a:tailEnd/>
          </a:ln>
        </p:spPr>
        <p:txBody>
          <a:bodyPr>
            <a:spAutoFit/>
          </a:bodyPr>
          <a:lstStyle/>
          <a:p>
            <a:pPr algn="just"/>
            <a:r>
              <a:rPr lang="ar-EG" sz="2000" b="1" dirty="0">
                <a:solidFill>
                  <a:srgbClr val="339933"/>
                </a:solidFill>
                <a:cs typeface="Andalus" pitchFamily="2" charset="-78"/>
              </a:rPr>
              <a:t> </a:t>
            </a:r>
            <a:r>
              <a:rPr lang="ar-EG" sz="2000" b="1" dirty="0"/>
              <a:t>قال تعالى : </a:t>
            </a:r>
            <a:r>
              <a:rPr lang="ar-EG" sz="2000" b="1" dirty="0">
                <a:solidFill>
                  <a:srgbClr val="339933"/>
                </a:solidFill>
                <a:cs typeface="Andalus" pitchFamily="2" charset="-78"/>
              </a:rPr>
              <a:t>{َألَمْ تَرَ أَنَّ اللَّهَ يُسَبِّحُ لَهُ مَن فِي السَّمَاوَاتِ وَالْأَرْضِ وَالطَّيْرُ صَافَّاتٍ كُلٌّ قَدْ عَلِمَ صَلَاتَهُ وَتَسْبِيحَهُ وَاللَّهُ عَلِيمٌ بِمَا يَفْعَلُونَ{41} وَلِلَّهِ مُلْكُ السَّمَاوَاتِ وَالْأَرْضِ وَإِلَى اللَّهِ الْمَصِيرُ{42} أَلَمْ تَرَ أَنَّ اللَّهَ يُزْجِي سَحَاباً ثُمَّ يُؤَلِّفُ بَيْنَهُ ثُمَّ يَجْعَلُهُ رُكَاماً فَتَرَى الْوَدْقَ يَخْرُجُ مِنْ خِلَالِهِ وَيُنَزِّلُ مِنَ السَّمَاءِ مِن جِبَالٍ فِيهَا مِن بَرَدٍ فَيُصِيبُ بِهِ مَن يَشَاءُ وَيَصْرِفُهُ عَن مَّن يَشَاءُ يَكَادُ سَنَا بَرْقِهِ يَذْهَبُ بِالْأَبْصَارِ{43} يُقَلِّبُ اللَّهُ اللَّيْلَ وَالنَّهَارَ إِنَّ فِي ذَلِكَ لَعِبْرَةً لِّأُوْلِي الْأَبْصَارِ{44} وَاللَّهُ خَلَقَ كُلَّ دَابَّةٍ مِن مَّاء فَمِنْهُم مَّن يَمْشِي عَلَى بَطْنِهِ وَمِنْهُم مَّن يَمْشِي عَلَى رِجْلَيْنِ وَمِنْهُم مَّن يَمْشِي عَلَى أَرْبَعٍ يَخْلُقُ اللَّهُ مَا يَشَاءُ إِنَّ اللَّهَ عَلَى كُلِّ شَيْءٍ قَدِيرٌ{45} لَقَدْ أَنزَلْنَا آيَاتٍ مُّبَيِّنَاتٍ وَاللَّهُ يَهْدِي مَن يَشَاءُ إِلَى صِرَاطٍ مُّسْتَقِيمٍ{46} </a:t>
            </a:r>
          </a:p>
        </p:txBody>
      </p:sp>
      <p:sp>
        <p:nvSpPr>
          <p:cNvPr id="15" name="Flowchart: Terminator 14"/>
          <p:cNvSpPr/>
          <p:nvPr/>
        </p:nvSpPr>
        <p:spPr>
          <a:xfrm>
            <a:off x="6858000" y="4293096"/>
            <a:ext cx="2071688" cy="357188"/>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معانى الكلمات </a:t>
            </a:r>
          </a:p>
        </p:txBody>
      </p:sp>
      <p:graphicFrame>
        <p:nvGraphicFramePr>
          <p:cNvPr id="16" name="Table 15"/>
          <p:cNvGraphicFramePr>
            <a:graphicFrameLocks noGrp="1"/>
          </p:cNvGraphicFramePr>
          <p:nvPr>
            <p:extLst>
              <p:ext uri="{D42A27DB-BD31-4B8C-83A1-F6EECF244321}">
                <p14:modId xmlns:p14="http://schemas.microsoft.com/office/powerpoint/2010/main" xmlns="" val="2352797709"/>
              </p:ext>
            </p:extLst>
          </p:nvPr>
        </p:nvGraphicFramePr>
        <p:xfrm>
          <a:off x="2555776" y="4941168"/>
          <a:ext cx="6363960" cy="1785952"/>
        </p:xfrm>
        <a:graphic>
          <a:graphicData uri="http://schemas.openxmlformats.org/drawingml/2006/table">
            <a:tbl>
              <a:tblPr rtl="1" firstRow="1" bandRow="1">
                <a:tableStyleId>{E8B1032C-EA38-4F05-BA0D-38AFFFC7BED3}</a:tableStyleId>
              </a:tblPr>
              <a:tblGrid>
                <a:gridCol w="1877331"/>
                <a:gridCol w="4486629"/>
              </a:tblGrid>
              <a:tr h="446488">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446488">
                <a:tc>
                  <a:txBody>
                    <a:bodyPr/>
                    <a:lstStyle/>
                    <a:p>
                      <a:pPr lvl="1" algn="ctr" rtl="1"/>
                      <a:r>
                        <a:rPr lang="ar-EG" sz="2000" dirty="0" smtClean="0"/>
                        <a:t>يزجى  </a:t>
                      </a:r>
                      <a:endParaRPr lang="ar-EG" sz="2000" b="1" dirty="0"/>
                    </a:p>
                  </a:txBody>
                  <a:tcPr/>
                </a:tc>
                <a:tc>
                  <a:txBody>
                    <a:bodyPr/>
                    <a:lstStyle/>
                    <a:p>
                      <a:pPr lvl="1" algn="ctr" rtl="1"/>
                      <a:r>
                        <a:rPr lang="ar-EG" sz="2000" dirty="0" smtClean="0"/>
                        <a:t>يسوق- يعطى – يأمر</a:t>
                      </a:r>
                      <a:endParaRPr lang="ar-EG" sz="2000" b="1" dirty="0"/>
                    </a:p>
                  </a:txBody>
                  <a:tcPr/>
                </a:tc>
              </a:tr>
              <a:tr h="446488">
                <a:tc>
                  <a:txBody>
                    <a:bodyPr/>
                    <a:lstStyle/>
                    <a:p>
                      <a:pPr lvl="1" algn="ctr" rtl="1"/>
                      <a:r>
                        <a:rPr lang="ar-EG" sz="2000" dirty="0" smtClean="0"/>
                        <a:t>الودق</a:t>
                      </a:r>
                      <a:endParaRPr lang="ar-EG" sz="2000" b="1" dirty="0"/>
                    </a:p>
                  </a:txBody>
                  <a:tcPr/>
                </a:tc>
                <a:tc>
                  <a:txBody>
                    <a:bodyPr/>
                    <a:lstStyle/>
                    <a:p>
                      <a:pPr lvl="1" algn="ctr" rtl="1"/>
                      <a:r>
                        <a:rPr lang="ar-EG" sz="2000" dirty="0" smtClean="0"/>
                        <a:t>البرق –المطر - الرعد</a:t>
                      </a:r>
                      <a:endParaRPr lang="ar-EG" sz="2000" b="1" dirty="0"/>
                    </a:p>
                  </a:txBody>
                  <a:tcPr/>
                </a:tc>
              </a:tr>
              <a:tr h="446488">
                <a:tc>
                  <a:txBody>
                    <a:bodyPr/>
                    <a:lstStyle/>
                    <a:p>
                      <a:pPr algn="ctr" rtl="1"/>
                      <a:r>
                        <a:rPr lang="ar-EG" sz="2000" dirty="0" smtClean="0"/>
                        <a:t>سنا </a:t>
                      </a:r>
                      <a:endParaRPr lang="ar-EG" sz="2000" b="1" dirty="0"/>
                    </a:p>
                  </a:txBody>
                  <a:tcPr/>
                </a:tc>
                <a:tc>
                  <a:txBody>
                    <a:bodyPr/>
                    <a:lstStyle/>
                    <a:p>
                      <a:pPr algn="ctr" rtl="1"/>
                      <a:r>
                        <a:rPr lang="ar-EG" sz="2000" dirty="0" smtClean="0"/>
                        <a:t>سهم – نزول –ضوء </a:t>
                      </a:r>
                      <a:endParaRPr lang="ar-EG" sz="2000" b="1" dirty="0"/>
                    </a:p>
                  </a:txBody>
                  <a:tcPr/>
                </a:tc>
              </a:tr>
            </a:tbl>
          </a:graphicData>
        </a:graphic>
      </p:graphicFrame>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bg/>
                                          </p:spTgt>
                                        </p:tgtEl>
                                        <p:attrNameLst>
                                          <p:attrName>style.visibility</p:attrName>
                                        </p:attrNameLst>
                                      </p:cBhvr>
                                      <p:to>
                                        <p:strVal val="visible"/>
                                      </p:to>
                                    </p:set>
                                    <p:animEffect transition="in" filter="wipe(down)">
                                      <p:cBhvr>
                                        <p:cTn id="29" dur="500"/>
                                        <p:tgtEl>
                                          <p:spTgt spid="12">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9">
                                            <p:txEl>
                                              <p:pRg st="0" end="0"/>
                                            </p:txEl>
                                          </p:spTgt>
                                        </p:tgtEl>
                                        <p:attrNameLst>
                                          <p:attrName>style.visibility</p:attrName>
                                        </p:attrNameLst>
                                      </p:cBhvr>
                                      <p:to>
                                        <p:strVal val="visible"/>
                                      </p:to>
                                    </p:set>
                                    <p:animEffect transition="in" filter="fade">
                                      <p:cBhvr>
                                        <p:cTn id="37" dur="2000"/>
                                        <p:tgtEl>
                                          <p:spTgt spid="307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80">
                                            <p:txEl>
                                              <p:pRg st="0" end="0"/>
                                            </p:txEl>
                                          </p:spTgt>
                                        </p:tgtEl>
                                        <p:attrNameLst>
                                          <p:attrName>style.visibility</p:attrName>
                                        </p:attrNameLst>
                                      </p:cBhvr>
                                      <p:to>
                                        <p:strVal val="visible"/>
                                      </p:to>
                                    </p:set>
                                    <p:anim calcmode="lin" valueType="num">
                                      <p:cBhvr additive="base">
                                        <p:cTn id="42" dur="500" fill="hold"/>
                                        <p:tgtEl>
                                          <p:spTgt spid="308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bg/>
                                          </p:spTgt>
                                        </p:tgtEl>
                                        <p:attrNameLst>
                                          <p:attrName>style.visibility</p:attrName>
                                        </p:attrNameLst>
                                      </p:cBhvr>
                                      <p:to>
                                        <p:strVal val="visible"/>
                                      </p:to>
                                    </p:set>
                                    <p:anim calcmode="lin" valueType="num">
                                      <p:cBhvr additive="base">
                                        <p:cTn id="48"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9" dur="500" fill="hold"/>
                                        <p:tgtEl>
                                          <p:spTgt spid="15">
                                            <p:bg/>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 calcmode="lin" valueType="num">
                                      <p:cBhvr additive="base">
                                        <p:cTn id="5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build="allAtOnce" animBg="1"/>
      <p:bldP spid="13" grpId="0" build="allAtOnce" animBg="1"/>
      <p:bldP spid="3079" grpId="0" build="allAtOnce"/>
      <p:bldP spid="3080" grpId="0" build="allAtOnce"/>
      <p:bldP spid="15"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مجموعة 7"/>
          <p:cNvGrpSpPr>
            <a:grpSpLocks/>
          </p:cNvGrpSpPr>
          <p:nvPr/>
        </p:nvGrpSpPr>
        <p:grpSpPr bwMode="auto">
          <a:xfrm>
            <a:off x="-55563" y="500063"/>
            <a:ext cx="1036638" cy="6003925"/>
            <a:chOff x="-55292" y="566455"/>
            <a:chExt cx="1036020" cy="6003513"/>
          </a:xfrm>
        </p:grpSpPr>
        <p:pic>
          <p:nvPicPr>
            <p:cNvPr id="3175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175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175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{53} إلى الآية {57} </a:t>
            </a:r>
          </a:p>
        </p:txBody>
      </p:sp>
      <p:sp>
        <p:nvSpPr>
          <p:cNvPr id="10" name="Flowchart: Process 9"/>
          <p:cNvSpPr/>
          <p:nvPr/>
        </p:nvSpPr>
        <p:spPr>
          <a:xfrm>
            <a:off x="7786688" y="1000125"/>
            <a:ext cx="1214437" cy="642938"/>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{56}</a:t>
            </a:r>
          </a:p>
        </p:txBody>
      </p:sp>
      <p:sp>
        <p:nvSpPr>
          <p:cNvPr id="27654" name="Rectangle 15"/>
          <p:cNvSpPr>
            <a:spLocks noChangeArrowheads="1"/>
          </p:cNvSpPr>
          <p:nvPr/>
        </p:nvSpPr>
        <p:spPr bwMode="auto">
          <a:xfrm>
            <a:off x="928688" y="1214438"/>
            <a:ext cx="685800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{وَمَا أَرْسَلْنَاكَ إِلَّا مُبَشِّراً وَنَذِيراً} </a:t>
            </a:r>
            <a:r>
              <a:rPr lang="ar-EG" sz="2000" b="1"/>
              <a:t>مبشراً للمؤمنين بالجنة ومنذراً للكافرين بالنار .</a:t>
            </a:r>
          </a:p>
          <a:p>
            <a:r>
              <a:rPr lang="ar-EG" sz="2000" b="1"/>
              <a:t> </a:t>
            </a:r>
          </a:p>
        </p:txBody>
      </p:sp>
      <p:sp>
        <p:nvSpPr>
          <p:cNvPr id="18" name="Flowchart: Process 17"/>
          <p:cNvSpPr/>
          <p:nvPr/>
        </p:nvSpPr>
        <p:spPr>
          <a:xfrm>
            <a:off x="8001000" y="2428875"/>
            <a:ext cx="928688" cy="785813"/>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 {57}</a:t>
            </a:r>
          </a:p>
        </p:txBody>
      </p:sp>
      <p:sp>
        <p:nvSpPr>
          <p:cNvPr id="27656" name="Rectangle 18"/>
          <p:cNvSpPr>
            <a:spLocks noChangeArrowheads="1"/>
          </p:cNvSpPr>
          <p:nvPr/>
        </p:nvSpPr>
        <p:spPr bwMode="auto">
          <a:xfrm>
            <a:off x="1214438" y="2363788"/>
            <a:ext cx="6643687"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قُلْ مَا أَسْأَلُكُمْ عَلَيْهِ مِنْ أَجْرٍ } </a:t>
            </a:r>
            <a:r>
              <a:rPr lang="ar-EG" sz="2000" b="1"/>
              <a:t>لاأطلب على تبليغ رسالتى أى أجر </a:t>
            </a:r>
            <a:r>
              <a:rPr lang="ar-EG" sz="2000" b="1">
                <a:solidFill>
                  <a:srgbClr val="339933"/>
                </a:solidFill>
                <a:cs typeface="Andalus" pitchFamily="2" charset="-78"/>
              </a:rPr>
              <a:t>{ إِلَّا مَن شَاء</a:t>
            </a:r>
            <a:r>
              <a:rPr lang="ar-EG" sz="2000" b="1"/>
              <a:t> </a:t>
            </a:r>
            <a:r>
              <a:rPr lang="ar-EG" sz="2000" b="1">
                <a:solidFill>
                  <a:srgbClr val="339933"/>
                </a:solidFill>
                <a:cs typeface="Andalus" pitchFamily="2" charset="-78"/>
              </a:rPr>
              <a:t>أَن يَتَّخِذَ إِلَى رَبِّهِ سَبِيلاً} </a:t>
            </a:r>
            <a:r>
              <a:rPr lang="ar-EG" sz="2000" b="1"/>
              <a:t>ن</a:t>
            </a:r>
            <a:r>
              <a:rPr lang="ar-EG" sz="2000" b="1">
                <a:solidFill>
                  <a:srgbClr val="339933"/>
                </a:solidFill>
                <a:cs typeface="Andalus" pitchFamily="2" charset="-78"/>
              </a:rPr>
              <a:t> </a:t>
            </a:r>
            <a:r>
              <a:rPr lang="ar-EG" sz="2000" b="1"/>
              <a:t>إلا أن يهتدى أحدكم ويسلك طريق الحق .</a:t>
            </a:r>
          </a:p>
        </p:txBody>
      </p:sp>
      <p:sp>
        <p:nvSpPr>
          <p:cNvPr id="20" name="TextBox 19"/>
          <p:cNvSpPr txBox="1"/>
          <p:nvPr/>
        </p:nvSpPr>
        <p:spPr>
          <a:xfrm>
            <a:off x="6938978" y="3671832"/>
            <a:ext cx="2071702" cy="400110"/>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وهاتان الآيتان تفيدان :</a:t>
            </a:r>
          </a:p>
        </p:txBody>
      </p:sp>
      <p:sp>
        <p:nvSpPr>
          <p:cNvPr id="27660" name="TextBox 20"/>
          <p:cNvSpPr txBox="1">
            <a:spLocks noChangeArrowheads="1"/>
          </p:cNvSpPr>
          <p:nvPr/>
        </p:nvSpPr>
        <p:spPr bwMode="auto">
          <a:xfrm>
            <a:off x="1357313" y="4699000"/>
            <a:ext cx="7358062" cy="1016000"/>
          </a:xfrm>
          <a:prstGeom prst="rect">
            <a:avLst/>
          </a:prstGeom>
          <a:noFill/>
          <a:ln w="9525">
            <a:noFill/>
            <a:miter lim="800000"/>
            <a:headEnd/>
            <a:tailEnd/>
          </a:ln>
        </p:spPr>
        <p:txBody>
          <a:bodyPr>
            <a:spAutoFit/>
          </a:bodyPr>
          <a:lstStyle/>
          <a:p>
            <a:r>
              <a:rPr lang="ar-EG" sz="2000" b="1"/>
              <a:t> * أن مهمة الرسول تبليغ الدين والبشارة به ، وتخويف من خالفه بعذاب دنيوى أو </a:t>
            </a:r>
          </a:p>
          <a:p>
            <a:r>
              <a:rPr lang="ar-EG" sz="2000" b="1"/>
              <a:t>    أخروى .</a:t>
            </a:r>
          </a:p>
          <a:p>
            <a:r>
              <a:rPr lang="ar-EG" sz="2000" b="1"/>
              <a:t> * أن الرسول لايطلب على دعوته أجر ولا منفهة دنيوية ، بل يريد هدايتهم .</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 calcmode="lin" valueType="num">
                                      <p:cBhvr additive="base">
                                        <p:cTn id="1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654">
                                            <p:txEl>
                                              <p:pRg st="0" end="0"/>
                                            </p:txEl>
                                          </p:spTgt>
                                        </p:tgtEl>
                                        <p:attrNameLst>
                                          <p:attrName>style.visibility</p:attrName>
                                        </p:attrNameLst>
                                      </p:cBhvr>
                                      <p:to>
                                        <p:strVal val="visible"/>
                                      </p:to>
                                    </p:set>
                                    <p:anim calcmode="lin" valueType="num">
                                      <p:cBhvr additive="base">
                                        <p:cTn id="33" dur="500" fill="hold"/>
                                        <p:tgtEl>
                                          <p:spTgt spid="2765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654">
                                            <p:txEl>
                                              <p:pRg st="1" end="1"/>
                                            </p:txEl>
                                          </p:spTgt>
                                        </p:tgtEl>
                                        <p:attrNameLst>
                                          <p:attrName>style.visibility</p:attrName>
                                        </p:attrNameLst>
                                      </p:cBhvr>
                                      <p:to>
                                        <p:strVal val="visible"/>
                                      </p:to>
                                    </p:set>
                                    <p:anim calcmode="lin" valueType="num">
                                      <p:cBhvr additive="base">
                                        <p:cTn id="39" dur="500" fill="hold"/>
                                        <p:tgtEl>
                                          <p:spTgt spid="2765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bg/>
                                          </p:spTgt>
                                        </p:tgtEl>
                                        <p:attrNameLst>
                                          <p:attrName>style.visibility</p:attrName>
                                        </p:attrNameLst>
                                      </p:cBhvr>
                                      <p:to>
                                        <p:strVal val="visible"/>
                                      </p:to>
                                    </p:set>
                                    <p:anim calcmode="lin" valueType="num">
                                      <p:cBhvr additive="base">
                                        <p:cTn id="4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656">
                                            <p:txEl>
                                              <p:pRg st="0" end="0"/>
                                            </p:txEl>
                                          </p:spTgt>
                                        </p:tgtEl>
                                        <p:attrNameLst>
                                          <p:attrName>style.visibility</p:attrName>
                                        </p:attrNameLst>
                                      </p:cBhvr>
                                      <p:to>
                                        <p:strVal val="visible"/>
                                      </p:to>
                                    </p:set>
                                    <p:anim calcmode="lin" valueType="num">
                                      <p:cBhvr additive="base">
                                        <p:cTn id="57" dur="500" fill="hold"/>
                                        <p:tgtEl>
                                          <p:spTgt spid="2765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6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bg/>
                                          </p:spTgt>
                                        </p:tgtEl>
                                        <p:attrNameLst>
                                          <p:attrName>style.visibility</p:attrName>
                                        </p:attrNameLst>
                                      </p:cBhvr>
                                      <p:to>
                                        <p:strVal val="visible"/>
                                      </p:to>
                                    </p:set>
                                    <p:anim calcmode="lin" valueType="num">
                                      <p:cBhvr additive="base">
                                        <p:cTn id="6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7660">
                                            <p:txEl>
                                              <p:pRg st="0" end="0"/>
                                            </p:txEl>
                                          </p:spTgt>
                                        </p:tgtEl>
                                        <p:attrNameLst>
                                          <p:attrName>style.visibility</p:attrName>
                                        </p:attrNameLst>
                                      </p:cBhvr>
                                      <p:to>
                                        <p:strVal val="visible"/>
                                      </p:to>
                                    </p:set>
                                    <p:anim calcmode="lin" valueType="num">
                                      <p:cBhvr additive="base">
                                        <p:cTn id="75" dur="500" fill="hold"/>
                                        <p:tgtEl>
                                          <p:spTgt spid="276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7660">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660">
                                            <p:txEl>
                                              <p:pRg st="1" end="1"/>
                                            </p:txEl>
                                          </p:spTgt>
                                        </p:tgtEl>
                                        <p:attrNameLst>
                                          <p:attrName>style.visibility</p:attrName>
                                        </p:attrNameLst>
                                      </p:cBhvr>
                                      <p:to>
                                        <p:strVal val="visible"/>
                                      </p:to>
                                    </p:set>
                                    <p:anim calcmode="lin" valueType="num">
                                      <p:cBhvr additive="base">
                                        <p:cTn id="79" dur="500" fill="hold"/>
                                        <p:tgtEl>
                                          <p:spTgt spid="27660">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7660">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660">
                                            <p:txEl>
                                              <p:pRg st="2" end="2"/>
                                            </p:txEl>
                                          </p:spTgt>
                                        </p:tgtEl>
                                        <p:attrNameLst>
                                          <p:attrName>style.visibility</p:attrName>
                                        </p:attrNameLst>
                                      </p:cBhvr>
                                      <p:to>
                                        <p:strVal val="visible"/>
                                      </p:to>
                                    </p:set>
                                    <p:anim calcmode="lin" valueType="num">
                                      <p:cBhvr additive="base">
                                        <p:cTn id="83" dur="500" fill="hold"/>
                                        <p:tgtEl>
                                          <p:spTgt spid="27660">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76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allAtOnce" animBg="1"/>
      <p:bldP spid="27654" grpId="0" build="p"/>
      <p:bldP spid="18" grpId="0" build="p" animBg="1"/>
      <p:bldP spid="27656" grpId="0" build="allAtOnce"/>
      <p:bldP spid="20" grpId="0" build="p" animBg="1"/>
      <p:bldP spid="27660"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مجموعة 7"/>
          <p:cNvGrpSpPr>
            <a:grpSpLocks/>
          </p:cNvGrpSpPr>
          <p:nvPr/>
        </p:nvGrpSpPr>
        <p:grpSpPr bwMode="auto">
          <a:xfrm>
            <a:off x="-55563" y="566738"/>
            <a:ext cx="1036638" cy="6003925"/>
            <a:chOff x="-55292" y="566455"/>
            <a:chExt cx="1036020" cy="6003513"/>
          </a:xfrm>
        </p:grpSpPr>
        <p:pic>
          <p:nvPicPr>
            <p:cNvPr id="3277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277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277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{53} إلى الآية {57}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024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232068" y="1223752"/>
            <a:ext cx="2981325"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23629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مربع نص 11"/>
          <p:cNvSpPr txBox="1"/>
          <p:nvPr/>
        </p:nvSpPr>
        <p:spPr>
          <a:xfrm>
            <a:off x="3059832" y="1652280"/>
            <a:ext cx="409753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النسب </a:t>
            </a:r>
            <a:r>
              <a:rPr lang="ar-EG" sz="2000" b="1" dirty="0" err="1"/>
              <a:t>يأتى</a:t>
            </a:r>
            <a:r>
              <a:rPr lang="ar-EG" sz="2000" b="1" dirty="0"/>
              <a:t> من الذكور والمصاهرة من الإناث</a:t>
            </a:r>
            <a:endParaRPr lang="ar-EG" sz="2000" dirty="0"/>
          </a:p>
        </p:txBody>
      </p:sp>
      <p:pic>
        <p:nvPicPr>
          <p:cNvPr id="1024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267744" y="2276872"/>
            <a:ext cx="5905596" cy="46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مربع نص 12"/>
          <p:cNvSpPr txBox="1"/>
          <p:nvPr/>
        </p:nvSpPr>
        <p:spPr>
          <a:xfrm>
            <a:off x="3059832" y="2743597"/>
            <a:ext cx="496163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وكان الكافر عوناً للشيطان على ربه بالشرك </a:t>
            </a:r>
            <a:r>
              <a:rPr lang="ar-EG" sz="2000" b="1" dirty="0" err="1"/>
              <a:t>فى</a:t>
            </a:r>
            <a:r>
              <a:rPr lang="ar-EG" sz="2000" b="1" dirty="0"/>
              <a:t> عبادة الله .</a:t>
            </a:r>
          </a:p>
        </p:txBody>
      </p:sp>
      <p:pic>
        <p:nvPicPr>
          <p:cNvPr id="10244"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021091" y="3338457"/>
            <a:ext cx="3000375"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982741" y="3710135"/>
            <a:ext cx="5038725"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شكل بيضاوي 15"/>
          <p:cNvSpPr/>
          <p:nvPr/>
        </p:nvSpPr>
        <p:spPr>
          <a:xfrm>
            <a:off x="5144605" y="3734454"/>
            <a:ext cx="792088" cy="300375"/>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0246"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539107" y="4119710"/>
            <a:ext cx="257175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7"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117643" y="4124574"/>
            <a:ext cx="22288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3117643" y="4608718"/>
            <a:ext cx="496163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en-US" sz="2000" b="1" dirty="0" smtClean="0"/>
              <a:t>      </a:t>
            </a:r>
            <a:r>
              <a:rPr lang="ar-EG" sz="2000" b="1" dirty="0" smtClean="0"/>
              <a:t>مرج </a:t>
            </a:r>
            <a:r>
              <a:rPr lang="ar-EG" sz="2000" b="1" dirty="0"/>
              <a:t>ــــــــــــــــــــــــ خلط </a:t>
            </a:r>
          </a:p>
          <a:p>
            <a:r>
              <a:rPr lang="ar-EG" sz="2000" b="1" dirty="0"/>
              <a:t>    أجاج ــــــــــــــــــــــــ شديد الملوحة </a:t>
            </a:r>
          </a:p>
          <a:p>
            <a:r>
              <a:rPr lang="ar-EG" sz="2000" b="1" dirty="0"/>
              <a:t>    برزخ ـــــــــــــــــــــــ حاجز يمنع أن يفسد أحدهما الآخر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242"/>
                                        </p:tgtEl>
                                        <p:attrNameLst>
                                          <p:attrName>style.visibility</p:attrName>
                                        </p:attrNameLst>
                                      </p:cBhvr>
                                      <p:to>
                                        <p:strVal val="visible"/>
                                      </p:to>
                                    </p:set>
                                    <p:anim calcmode="lin" valueType="num">
                                      <p:cBhvr additive="base">
                                        <p:cTn id="31" dur="500" fill="hold"/>
                                        <p:tgtEl>
                                          <p:spTgt spid="10242"/>
                                        </p:tgtEl>
                                        <p:attrNameLst>
                                          <p:attrName>ppt_x</p:attrName>
                                        </p:attrNameLst>
                                      </p:cBhvr>
                                      <p:tavLst>
                                        <p:tav tm="0">
                                          <p:val>
                                            <p:strVal val="0-#ppt_w/2"/>
                                          </p:val>
                                        </p:tav>
                                        <p:tav tm="100000">
                                          <p:val>
                                            <p:strVal val="#ppt_x"/>
                                          </p:val>
                                        </p:tav>
                                      </p:tavLst>
                                    </p:anim>
                                    <p:anim calcmode="lin" valueType="num">
                                      <p:cBhvr additive="base">
                                        <p:cTn id="32"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43"/>
                                        </p:tgtEl>
                                        <p:attrNameLst>
                                          <p:attrName>style.visibility</p:attrName>
                                        </p:attrNameLst>
                                      </p:cBhvr>
                                      <p:to>
                                        <p:strVal val="visible"/>
                                      </p:to>
                                    </p:set>
                                    <p:animEffect transition="in" filter="fade">
                                      <p:cBhvr>
                                        <p:cTn id="37" dur="1000"/>
                                        <p:tgtEl>
                                          <p:spTgt spid="10243"/>
                                        </p:tgtEl>
                                      </p:cBhvr>
                                    </p:animEffect>
                                    <p:anim calcmode="lin" valueType="num">
                                      <p:cBhvr>
                                        <p:cTn id="38" dur="1000" fill="hold"/>
                                        <p:tgtEl>
                                          <p:spTgt spid="10243"/>
                                        </p:tgtEl>
                                        <p:attrNameLst>
                                          <p:attrName>ppt_x</p:attrName>
                                        </p:attrNameLst>
                                      </p:cBhvr>
                                      <p:tavLst>
                                        <p:tav tm="0">
                                          <p:val>
                                            <p:strVal val="#ppt_x"/>
                                          </p:val>
                                        </p:tav>
                                        <p:tav tm="100000">
                                          <p:val>
                                            <p:strVal val="#ppt_x"/>
                                          </p:val>
                                        </p:tav>
                                      </p:tavLst>
                                    </p:anim>
                                    <p:anim calcmode="lin" valueType="num">
                                      <p:cBhvr>
                                        <p:cTn id="3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ppt_w</p:attrName>
                                        </p:attrNameLst>
                                      </p:cBhvr>
                                      <p:tavLst>
                                        <p:tav tm="0" fmla="#ppt_w*sin(2.5*pi*$)">
                                          <p:val>
                                            <p:fltVal val="0"/>
                                          </p:val>
                                        </p:tav>
                                        <p:tav tm="100000">
                                          <p:val>
                                            <p:fltVal val="1"/>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244"/>
                                        </p:tgtEl>
                                        <p:attrNameLst>
                                          <p:attrName>style.visibility</p:attrName>
                                        </p:attrNameLst>
                                      </p:cBhvr>
                                      <p:to>
                                        <p:strVal val="visible"/>
                                      </p:to>
                                    </p:set>
                                    <p:animEffect transition="in" filter="fade">
                                      <p:cBhvr>
                                        <p:cTn id="51" dur="500"/>
                                        <p:tgtEl>
                                          <p:spTgt spid="102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245"/>
                                        </p:tgtEl>
                                        <p:attrNameLst>
                                          <p:attrName>style.visibility</p:attrName>
                                        </p:attrNameLst>
                                      </p:cBhvr>
                                      <p:to>
                                        <p:strVal val="visible"/>
                                      </p:to>
                                    </p:set>
                                    <p:animEffect transition="in" filter="wipe(down)">
                                      <p:cBhvr>
                                        <p:cTn id="56" dur="500"/>
                                        <p:tgtEl>
                                          <p:spTgt spid="1024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0246"/>
                                        </p:tgtEl>
                                        <p:attrNameLst>
                                          <p:attrName>style.visibility</p:attrName>
                                        </p:attrNameLst>
                                      </p:cBhvr>
                                      <p:to>
                                        <p:strVal val="visible"/>
                                      </p:to>
                                    </p:set>
                                    <p:animEffect transition="in" filter="barn(inVertical)">
                                      <p:cBhvr>
                                        <p:cTn id="66" dur="500"/>
                                        <p:tgtEl>
                                          <p:spTgt spid="10246"/>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10247"/>
                                        </p:tgtEl>
                                        <p:attrNameLst>
                                          <p:attrName>style.visibility</p:attrName>
                                        </p:attrNameLst>
                                      </p:cBhvr>
                                      <p:to>
                                        <p:strVal val="visible"/>
                                      </p:to>
                                    </p:set>
                                    <p:animEffect transition="in" filter="wheel(1)">
                                      <p:cBhvr>
                                        <p:cTn id="71" dur="2000"/>
                                        <p:tgtEl>
                                          <p:spTgt spid="10247"/>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2000"/>
                                        <p:tgtEl>
                                          <p:spTgt spid="19"/>
                                        </p:tgtEl>
                                      </p:cBhvr>
                                    </p:animEffect>
                                    <p:anim calcmode="lin" valueType="num">
                                      <p:cBhvr>
                                        <p:cTn id="77" dur="2000" fill="hold"/>
                                        <p:tgtEl>
                                          <p:spTgt spid="19"/>
                                        </p:tgtEl>
                                        <p:attrNameLst>
                                          <p:attrName>ppt_w</p:attrName>
                                        </p:attrNameLst>
                                      </p:cBhvr>
                                      <p:tavLst>
                                        <p:tav tm="0" fmla="#ppt_w*sin(2.5*pi*$)">
                                          <p:val>
                                            <p:fltVal val="0"/>
                                          </p:val>
                                        </p:tav>
                                        <p:tav tm="100000">
                                          <p:val>
                                            <p:fltVal val="1"/>
                                          </p:val>
                                        </p:tav>
                                      </p:tavLst>
                                    </p:anim>
                                    <p:anim calcmode="lin" valueType="num">
                                      <p:cBhvr>
                                        <p:cTn id="7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2"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مجموعة 7"/>
          <p:cNvGrpSpPr>
            <a:grpSpLocks/>
          </p:cNvGrpSpPr>
          <p:nvPr/>
        </p:nvGrpSpPr>
        <p:grpSpPr bwMode="auto">
          <a:xfrm>
            <a:off x="-55563" y="566738"/>
            <a:ext cx="1036638" cy="6003925"/>
            <a:chOff x="-55292" y="566455"/>
            <a:chExt cx="1036020" cy="6003513"/>
          </a:xfrm>
        </p:grpSpPr>
        <p:pic>
          <p:nvPicPr>
            <p:cNvPr id="3484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484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485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{58} إلى الآية {62} </a:t>
            </a:r>
          </a:p>
        </p:txBody>
      </p:sp>
      <p:sp>
        <p:nvSpPr>
          <p:cNvPr id="12" name="Rectangle 11"/>
          <p:cNvSpPr/>
          <p:nvPr/>
        </p:nvSpPr>
        <p:spPr>
          <a:xfrm>
            <a:off x="1321817" y="1000125"/>
            <a:ext cx="7786687" cy="1631950"/>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a:t>
            </a:r>
            <a:r>
              <a:rPr lang="ar-EG" sz="2000" b="1" dirty="0">
                <a:solidFill>
                  <a:srgbClr val="339933"/>
                </a:solidFill>
                <a:cs typeface="Andalus" pitchFamily="2" charset="-78"/>
              </a:rPr>
              <a:t> </a:t>
            </a:r>
            <a:r>
              <a:rPr lang="ar-EG" b="1" dirty="0">
                <a:effectLst>
                  <a:outerShdw blurRad="38100" dist="38100" dir="2700000" algn="tl">
                    <a:srgbClr val="000000">
                      <a:alpha val="43137"/>
                    </a:srgbClr>
                  </a:outerShdw>
                </a:effectLst>
                <a:latin typeface="+mn-lt"/>
                <a:cs typeface="+mn-cs"/>
              </a:rPr>
              <a:t>تعالى</a:t>
            </a:r>
            <a:r>
              <a:rPr lang="ar-EG" sz="2000" b="1" dirty="0">
                <a:solidFill>
                  <a:srgbClr val="339933"/>
                </a:solidFill>
                <a:cs typeface="Andalus" pitchFamily="2" charset="-78"/>
              </a:rPr>
              <a:t> : {وَتَوَكَّلْ عَلَى الْحَيِّ الَّذِي لَا يَمُوتُ وَسَبِّحْ بِحَمْدِهِ وَكَفَى بِهِ بِذُنُوبِ عِبَادِهِ خَبِيراً{58} الَّذِي خَلَقَ السَّمَاوَاتِ وَالْأَرْضَ وَمَا بَيْنَهُمَا فِي سِتَّةِ أَيَّامٍ ثُمَّ اسْتَوَى عَلَى الْعَرْشِ الرَّحْمَنُ فَاسْأَلْ بِهِ خَبِيراً{59} وَإِذَا قِيلَ لَهُمُ اسْجُدُوا لِلرَّحْمَنِ قَالُوا وَمَا الرَّحْمَنُ أَنَسْجُدُ لِمَا تَأْمُرُنَا وَزَادَهُمْ نُفُوراً{60} تَبَارَكَ الَّذِي جَعَلَ فِي السَّمَاء بُرُوجاً وَجَعَلَ فِيهَا سِرَاجاً وَقَمَراً مُّنِيراً{61} وَهُوَ الَّذِي جَعَلَ اللَّيْلَ وَالنَّهَارَ خِلْفَةً لِّمَنْ أَرَادَ أَن يَذَّكَّرَ أَوْ أَرَادَ شُكُوراً{62}</a:t>
            </a:r>
          </a:p>
        </p:txBody>
      </p:sp>
      <p:sp>
        <p:nvSpPr>
          <p:cNvPr id="13" name="TextBox 12"/>
          <p:cNvSpPr txBox="1"/>
          <p:nvPr/>
        </p:nvSpPr>
        <p:spPr>
          <a:xfrm>
            <a:off x="2071670" y="2564904"/>
            <a:ext cx="4572032" cy="400110"/>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:وجوب التوكل على الله وتوحيده </a:t>
            </a:r>
          </a:p>
        </p:txBody>
      </p:sp>
      <p:graphicFrame>
        <p:nvGraphicFramePr>
          <p:cNvPr id="14" name="Table 13"/>
          <p:cNvGraphicFramePr>
            <a:graphicFrameLocks noGrp="1"/>
          </p:cNvGraphicFramePr>
          <p:nvPr>
            <p:extLst>
              <p:ext uri="{D42A27DB-BD31-4B8C-83A1-F6EECF244321}">
                <p14:modId xmlns:p14="http://schemas.microsoft.com/office/powerpoint/2010/main" xmlns="" val="788886138"/>
              </p:ext>
            </p:extLst>
          </p:nvPr>
        </p:nvGraphicFramePr>
        <p:xfrm>
          <a:off x="2483768" y="3143250"/>
          <a:ext cx="6552728" cy="1952139"/>
        </p:xfrm>
        <a:graphic>
          <a:graphicData uri="http://schemas.openxmlformats.org/drawingml/2006/table">
            <a:tbl>
              <a:tblPr rtl="1" firstRow="1" bandRow="1">
                <a:tableStyleId>{5DA37D80-6434-44D0-A028-1B22A696006F}</a:tableStyleId>
              </a:tblPr>
              <a:tblGrid>
                <a:gridCol w="1933017"/>
                <a:gridCol w="4619711"/>
              </a:tblGrid>
              <a:tr h="417033">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417033">
                <a:tc>
                  <a:txBody>
                    <a:bodyPr/>
                    <a:lstStyle/>
                    <a:p>
                      <a:pPr lvl="1" algn="ctr" rtl="1"/>
                      <a:r>
                        <a:rPr lang="ar-EG" sz="2000" b="1" dirty="0" smtClean="0"/>
                        <a:t>بروحاً</a:t>
                      </a:r>
                      <a:r>
                        <a:rPr lang="ar-EG" sz="2000" dirty="0" smtClean="0"/>
                        <a:t>  </a:t>
                      </a:r>
                      <a:endParaRPr lang="ar-EG" sz="2000" b="1" dirty="0"/>
                    </a:p>
                  </a:txBody>
                  <a:tcPr/>
                </a:tc>
                <a:tc>
                  <a:txBody>
                    <a:bodyPr/>
                    <a:lstStyle/>
                    <a:p>
                      <a:pPr lvl="1" algn="ctr" rtl="1"/>
                      <a:r>
                        <a:rPr lang="ar-EG" sz="2000" b="1" dirty="0" smtClean="0"/>
                        <a:t>الكواكب العظام .</a:t>
                      </a:r>
                      <a:endParaRPr lang="ar-EG" sz="2000" b="1" dirty="0"/>
                    </a:p>
                  </a:txBody>
                  <a:tcPr/>
                </a:tc>
              </a:tr>
              <a:tr h="417033">
                <a:tc>
                  <a:txBody>
                    <a:bodyPr/>
                    <a:lstStyle/>
                    <a:p>
                      <a:pPr lvl="1" algn="ctr" rtl="1"/>
                      <a:r>
                        <a:rPr lang="ar-EG" sz="2000" b="1" dirty="0" smtClean="0"/>
                        <a:t>استوى </a:t>
                      </a:r>
                      <a:endParaRPr lang="ar-EG" sz="2000" b="1" dirty="0"/>
                    </a:p>
                  </a:txBody>
                  <a:tcPr/>
                </a:tc>
                <a:tc>
                  <a:txBody>
                    <a:bodyPr/>
                    <a:lstStyle/>
                    <a:p>
                      <a:pPr lvl="1" algn="ctr" rtl="1"/>
                      <a:r>
                        <a:rPr lang="ar-EG" sz="2000" b="1" dirty="0" smtClean="0"/>
                        <a:t>علا وارتفع </a:t>
                      </a:r>
                      <a:endParaRPr lang="ar-EG" sz="2000" b="1" dirty="0"/>
                    </a:p>
                  </a:txBody>
                  <a:tcPr/>
                </a:tc>
              </a:tr>
              <a:tr h="606289">
                <a:tc>
                  <a:txBody>
                    <a:bodyPr/>
                    <a:lstStyle/>
                    <a:p>
                      <a:pPr algn="ctr" rtl="1"/>
                      <a:r>
                        <a:rPr lang="ar-EG" sz="2000" b="1" dirty="0" smtClean="0"/>
                        <a:t> خلفة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متعاقبين يخلف أحدهما الأخر</a:t>
                      </a:r>
                    </a:p>
                    <a:p>
                      <a:pPr algn="ctr" rtl="1"/>
                      <a:endParaRPr lang="ar-EG" sz="2000" b="1" dirty="0"/>
                    </a:p>
                  </a:txBody>
                  <a:tcPr/>
                </a:tc>
              </a:tr>
            </a:tbl>
          </a:graphicData>
        </a:graphic>
      </p:graphicFrame>
      <p:sp>
        <p:nvSpPr>
          <p:cNvPr id="15" name="Flowchart: Terminator 14"/>
          <p:cNvSpPr/>
          <p:nvPr/>
        </p:nvSpPr>
        <p:spPr>
          <a:xfrm>
            <a:off x="7286625" y="2708920"/>
            <a:ext cx="1714500" cy="357187"/>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t>معانى الكلمات </a:t>
            </a:r>
          </a:p>
        </p:txBody>
      </p:sp>
      <p:sp>
        <p:nvSpPr>
          <p:cNvPr id="16" name="Flowchart: Alternate Process 15"/>
          <p:cNvSpPr/>
          <p:nvPr/>
        </p:nvSpPr>
        <p:spPr>
          <a:xfrm>
            <a:off x="5500694" y="5157192"/>
            <a:ext cx="3357586" cy="428628"/>
          </a:xfrm>
          <a:prstGeom prst="flowChartAlternateProcess">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r="100000" b="100000"/>
            </a:path>
            <a:tileRect l="-100000" t="-100000"/>
          </a:gradFill>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7" name="Flowchart: Process 16"/>
          <p:cNvSpPr/>
          <p:nvPr/>
        </p:nvSpPr>
        <p:spPr>
          <a:xfrm>
            <a:off x="8100392" y="5786438"/>
            <a:ext cx="928687" cy="714375"/>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{58}</a:t>
            </a:r>
          </a:p>
        </p:txBody>
      </p:sp>
      <p:sp>
        <p:nvSpPr>
          <p:cNvPr id="29727" name="Rectangle 11"/>
          <p:cNvSpPr>
            <a:spLocks noChangeArrowheads="1"/>
          </p:cNvSpPr>
          <p:nvPr/>
        </p:nvSpPr>
        <p:spPr bwMode="auto">
          <a:xfrm>
            <a:off x="1242392" y="5699125"/>
            <a:ext cx="6858000"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{وَتَوَكَّلْ عَلَى الْحَيِّ الَّذِي لَا يَمُوتُ } </a:t>
            </a:r>
            <a:r>
              <a:rPr lang="ar-EG" sz="2000" b="1" dirty="0"/>
              <a:t>فوض أمورك إلى ربك </a:t>
            </a:r>
            <a:r>
              <a:rPr lang="ar-EG" sz="2000" b="1" dirty="0">
                <a:solidFill>
                  <a:srgbClr val="339933"/>
                </a:solidFill>
                <a:cs typeface="Andalus" pitchFamily="2" charset="-78"/>
              </a:rPr>
              <a:t>{وَسَبِّحْ بِحَمْدِهِ } </a:t>
            </a:r>
            <a:r>
              <a:rPr lang="ar-EG" sz="2000" b="1" dirty="0"/>
              <a:t>ونزهه عن صفات النقصان حامداً له </a:t>
            </a:r>
            <a:r>
              <a:rPr lang="ar-EG" sz="2000" b="1" dirty="0">
                <a:solidFill>
                  <a:srgbClr val="339933"/>
                </a:solidFill>
                <a:cs typeface="Andalus" pitchFamily="2" charset="-78"/>
              </a:rPr>
              <a:t>{وَكَفَى بِهِ بِذُنُوبِ عِبَادِهِ خَبِيراً} </a:t>
            </a:r>
            <a:r>
              <a:rPr lang="ar-EG" sz="2000" b="1" dirty="0"/>
              <a:t>يعلم ذنوبهم فلا يخفى عليه </a:t>
            </a:r>
            <a:r>
              <a:rPr lang="ar-EG" sz="2000" b="1" dirty="0" err="1"/>
              <a:t>شىء</a:t>
            </a:r>
            <a:r>
              <a:rPr lang="ar-EG" sz="2000" b="1" dirty="0"/>
              <a:t> .</a:t>
            </a:r>
          </a:p>
        </p:txBody>
      </p:sp>
      <p:sp>
        <p:nvSpPr>
          <p:cNvPr id="1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 calcmode="lin" valueType="num">
                                      <p:cBhvr additive="base">
                                        <p:cTn id="2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 calcmode="lin" valueType="num">
                                      <p:cBhvr additive="base">
                                        <p:cTn id="3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bg/>
                                          </p:spTgt>
                                        </p:tgtEl>
                                        <p:attrNameLst>
                                          <p:attrName>style.visibility</p:attrName>
                                        </p:attrNameLst>
                                      </p:cBhvr>
                                      <p:to>
                                        <p:strVal val="visible"/>
                                      </p:to>
                                    </p:set>
                                    <p:anim calcmode="lin" valueType="num">
                                      <p:cBhvr additive="base">
                                        <p:cTn id="5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 calcmode="lin" valueType="num">
                                      <p:cBhvr additive="base">
                                        <p:cTn id="5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xEl>
                                              <p:pRg st="1" end="1"/>
                                            </p:txEl>
                                          </p:spTgt>
                                        </p:tgtEl>
                                        <p:attrNameLst>
                                          <p:attrName>style.visibility</p:attrName>
                                        </p:attrNameLst>
                                      </p:cBhvr>
                                      <p:to>
                                        <p:strVal val="visible"/>
                                      </p:to>
                                    </p:set>
                                    <p:anim calcmode="lin" valueType="num">
                                      <p:cBhvr additive="base">
                                        <p:cTn id="7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727">
                                            <p:txEl>
                                              <p:pRg st="0" end="0"/>
                                            </p:txEl>
                                          </p:spTgt>
                                        </p:tgtEl>
                                        <p:attrNameLst>
                                          <p:attrName>style.visibility</p:attrName>
                                        </p:attrNameLst>
                                      </p:cBhvr>
                                      <p:to>
                                        <p:strVal val="visible"/>
                                      </p:to>
                                    </p:set>
                                    <p:anim calcmode="lin" valueType="num">
                                      <p:cBhvr additive="base">
                                        <p:cTn id="77" dur="500" fill="hold"/>
                                        <p:tgtEl>
                                          <p:spTgt spid="29727">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97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build="allAtOnce"/>
      <p:bldP spid="13" grpId="0" build="allAtOnce" animBg="1"/>
      <p:bldP spid="15" grpId="0" build="p" animBg="1"/>
      <p:bldP spid="16" grpId="0" build="p" animBg="1"/>
      <p:bldP spid="17" grpId="0" build="allAtOnce" animBg="1"/>
      <p:bldP spid="2972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مجموعة 7"/>
          <p:cNvGrpSpPr>
            <a:grpSpLocks/>
          </p:cNvGrpSpPr>
          <p:nvPr/>
        </p:nvGrpSpPr>
        <p:grpSpPr bwMode="auto">
          <a:xfrm>
            <a:off x="-55563" y="566738"/>
            <a:ext cx="1036638" cy="6003925"/>
            <a:chOff x="-55292" y="566455"/>
            <a:chExt cx="1036020" cy="6003513"/>
          </a:xfrm>
        </p:grpSpPr>
        <p:pic>
          <p:nvPicPr>
            <p:cNvPr id="3586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586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586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{58} إلى الآية {62} </a:t>
            </a:r>
          </a:p>
        </p:txBody>
      </p:sp>
      <p:sp>
        <p:nvSpPr>
          <p:cNvPr id="14" name="Flowchart: Process 13"/>
          <p:cNvSpPr/>
          <p:nvPr/>
        </p:nvSpPr>
        <p:spPr>
          <a:xfrm>
            <a:off x="8001000" y="1143000"/>
            <a:ext cx="928688" cy="714375"/>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{59}</a:t>
            </a:r>
          </a:p>
        </p:txBody>
      </p:sp>
      <p:sp>
        <p:nvSpPr>
          <p:cNvPr id="30726" name="Rectangle 14"/>
          <p:cNvSpPr>
            <a:spLocks noChangeArrowheads="1"/>
          </p:cNvSpPr>
          <p:nvPr/>
        </p:nvSpPr>
        <p:spPr bwMode="auto">
          <a:xfrm>
            <a:off x="1000125" y="1071563"/>
            <a:ext cx="6786563"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{الَّذِي خَلَقَ السَّمَاوَاتِ وَالْأَرْضَ وَمَا بَيْنَهُمَا فِي سِتَّةِ أَيَّامٍ ثُمَّ اسْتَوَى عَلَى الْعَرْشِ } </a:t>
            </a:r>
            <a:r>
              <a:rPr lang="ar-EG" sz="2000" b="1"/>
              <a:t>علا وارتفع استواء يليق بجلاله هو </a:t>
            </a:r>
            <a:r>
              <a:rPr lang="ar-EG" sz="2000" b="1">
                <a:solidFill>
                  <a:srgbClr val="339933"/>
                </a:solidFill>
                <a:cs typeface="Andalus" pitchFamily="2" charset="-78"/>
              </a:rPr>
              <a:t>{ الرَّحْمَنُ فَاسْأَلْ بِهِ خَبِيراً} </a:t>
            </a:r>
            <a:r>
              <a:rPr lang="ar-EG" sz="2000" b="1"/>
              <a:t>أن اردت أن تعرف صفاته فالله هو الخبير .</a:t>
            </a:r>
          </a:p>
        </p:txBody>
      </p:sp>
      <p:sp>
        <p:nvSpPr>
          <p:cNvPr id="16" name="TextBox 15"/>
          <p:cNvSpPr txBox="1"/>
          <p:nvPr/>
        </p:nvSpPr>
        <p:spPr>
          <a:xfrm>
            <a:off x="7572396" y="2071678"/>
            <a:ext cx="1428760" cy="707886"/>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وهاتان الآيتان</a:t>
            </a:r>
          </a:p>
          <a:p>
            <a:pPr>
              <a:defRPr/>
            </a:pPr>
            <a:r>
              <a:rPr lang="ar-EG" sz="2000" b="1" dirty="0"/>
              <a:t>    تفيدان :</a:t>
            </a:r>
          </a:p>
        </p:txBody>
      </p:sp>
      <p:sp>
        <p:nvSpPr>
          <p:cNvPr id="30730" name="TextBox 16"/>
          <p:cNvSpPr txBox="1">
            <a:spLocks noChangeArrowheads="1"/>
          </p:cNvSpPr>
          <p:nvPr/>
        </p:nvSpPr>
        <p:spPr bwMode="auto">
          <a:xfrm>
            <a:off x="1619672" y="2072903"/>
            <a:ext cx="5857875" cy="708025"/>
          </a:xfrm>
          <a:prstGeom prst="rect">
            <a:avLst/>
          </a:prstGeom>
          <a:noFill/>
          <a:ln w="9525">
            <a:noFill/>
            <a:miter lim="800000"/>
            <a:headEnd/>
            <a:tailEnd/>
          </a:ln>
        </p:spPr>
        <p:txBody>
          <a:bodyPr>
            <a:spAutoFit/>
          </a:bodyPr>
          <a:lstStyle/>
          <a:p>
            <a:pPr>
              <a:buFont typeface="Arial" pitchFamily="34" charset="0"/>
              <a:buChar char="•"/>
            </a:pPr>
            <a:r>
              <a:rPr lang="ar-EG" sz="2000" b="1" dirty="0"/>
              <a:t>وجوب التوكل على الله </a:t>
            </a:r>
            <a:r>
              <a:rPr lang="ar-EG" sz="2000" b="1" dirty="0" err="1"/>
              <a:t>والأعتماد</a:t>
            </a:r>
            <a:r>
              <a:rPr lang="ar-EG" sz="2000" b="1" dirty="0"/>
              <a:t> عليه ،وتنزيهه عما </a:t>
            </a:r>
            <a:r>
              <a:rPr lang="ar-EG" sz="2000" b="1" dirty="0" err="1"/>
              <a:t>لايليق</a:t>
            </a:r>
            <a:r>
              <a:rPr lang="ar-EG" sz="2000" b="1" dirty="0"/>
              <a:t> به .</a:t>
            </a:r>
          </a:p>
          <a:p>
            <a:pPr>
              <a:buFont typeface="Arial" pitchFamily="34" charset="0"/>
              <a:buChar char="•"/>
            </a:pPr>
            <a:r>
              <a:rPr lang="ar-EG" sz="2000" b="1" dirty="0"/>
              <a:t> أن الله يعلم أعمالنا ويحصى ذنوبنا </a:t>
            </a:r>
            <a:r>
              <a:rPr lang="ar-EG" sz="2000" b="1" dirty="0" err="1"/>
              <a:t>لايخفى</a:t>
            </a:r>
            <a:r>
              <a:rPr lang="ar-EG" sz="2000" b="1" dirty="0"/>
              <a:t> عليه من أحوالنا </a:t>
            </a:r>
            <a:r>
              <a:rPr lang="ar-EG" sz="2000" b="1" dirty="0" err="1"/>
              <a:t>شئ</a:t>
            </a:r>
            <a:r>
              <a:rPr lang="ar-EG" sz="2000" b="1" dirty="0"/>
              <a:t> .</a:t>
            </a:r>
          </a:p>
        </p:txBody>
      </p:sp>
      <p:sp>
        <p:nvSpPr>
          <p:cNvPr id="18" name="Flowchart: Process 17"/>
          <p:cNvSpPr/>
          <p:nvPr/>
        </p:nvSpPr>
        <p:spPr>
          <a:xfrm>
            <a:off x="8107809" y="3071813"/>
            <a:ext cx="928687" cy="714375"/>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{60}</a:t>
            </a:r>
          </a:p>
        </p:txBody>
      </p:sp>
      <p:sp>
        <p:nvSpPr>
          <p:cNvPr id="30732" name="Rectangle 18"/>
          <p:cNvSpPr>
            <a:spLocks noChangeArrowheads="1"/>
          </p:cNvSpPr>
          <p:nvPr/>
        </p:nvSpPr>
        <p:spPr bwMode="auto">
          <a:xfrm>
            <a:off x="1178371" y="2928938"/>
            <a:ext cx="6786563"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{وَإِذَا قِيلَ لَهُمُ اسْجُدُوا لِلرَّحْمَنِ قَالُوا وَمَا الرَّحْمَنُ } </a:t>
            </a:r>
            <a:r>
              <a:rPr lang="ar-EG" sz="2000" b="1"/>
              <a:t>قال الكافرون ما نعرف الرحمن </a:t>
            </a:r>
            <a:r>
              <a:rPr lang="ar-EG" sz="2000" b="1">
                <a:solidFill>
                  <a:srgbClr val="339933"/>
                </a:solidFill>
                <a:cs typeface="Andalus" pitchFamily="2" charset="-78"/>
              </a:rPr>
              <a:t>{أَنَسْجُدُ لِمَا تَأْمُرُنَا } </a:t>
            </a:r>
            <a:r>
              <a:rPr lang="ar-EG" sz="2000" b="1"/>
              <a:t>هل تريد أن نسجد لما تأمرنا طاعة لأمرك ؟ </a:t>
            </a:r>
            <a:r>
              <a:rPr lang="ar-EG" sz="2000" b="1">
                <a:solidFill>
                  <a:srgbClr val="339933"/>
                </a:solidFill>
                <a:cs typeface="Andalus" pitchFamily="2" charset="-78"/>
              </a:rPr>
              <a:t>{وَزَادَهُمْ نُفُوراً} </a:t>
            </a:r>
            <a:r>
              <a:rPr lang="ar-EG" sz="2000" b="1"/>
              <a:t>وزادهم دعاؤهم إلى السجود للرحمن بعداً عن الإيمان ونفوراً منه .</a:t>
            </a:r>
          </a:p>
        </p:txBody>
      </p:sp>
      <p:sp>
        <p:nvSpPr>
          <p:cNvPr id="17" name="Flowchart: Process 16"/>
          <p:cNvSpPr/>
          <p:nvPr/>
        </p:nvSpPr>
        <p:spPr>
          <a:xfrm>
            <a:off x="8072438" y="4143375"/>
            <a:ext cx="928687" cy="714375"/>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{61}</a:t>
            </a:r>
          </a:p>
        </p:txBody>
      </p:sp>
      <p:sp>
        <p:nvSpPr>
          <p:cNvPr id="30734" name="Rectangle 11"/>
          <p:cNvSpPr>
            <a:spLocks noChangeArrowheads="1"/>
          </p:cNvSpPr>
          <p:nvPr/>
        </p:nvSpPr>
        <p:spPr bwMode="auto">
          <a:xfrm>
            <a:off x="1143000" y="4000500"/>
            <a:ext cx="6715125"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تَبَارَكَ الَّذِي جَعَلَ فِي السَّمَاء بُرُوجاً } </a:t>
            </a:r>
            <a:r>
              <a:rPr lang="ar-EG" sz="2000" b="1"/>
              <a:t>عظمت بركاته وكثر خيره الذى جعل فى السماء النجوم الكبار </a:t>
            </a:r>
            <a:r>
              <a:rPr lang="ar-EG" sz="2000" b="1">
                <a:solidFill>
                  <a:srgbClr val="339933"/>
                </a:solidFill>
                <a:cs typeface="Andalus" pitchFamily="2" charset="-78"/>
              </a:rPr>
              <a:t>{وَجَعَلَ فِيهَا سِرَاجاً وَقَمَراً مُّنِيراً } </a:t>
            </a:r>
            <a:r>
              <a:rPr lang="ar-EG" sz="2000" b="1"/>
              <a:t>وجعل فيها شمساً تضئ وقمراَ ينير .</a:t>
            </a:r>
          </a:p>
        </p:txBody>
      </p:sp>
      <p:sp>
        <p:nvSpPr>
          <p:cNvPr id="20" name="Flowchart: Process 19"/>
          <p:cNvSpPr/>
          <p:nvPr/>
        </p:nvSpPr>
        <p:spPr>
          <a:xfrm>
            <a:off x="8072438" y="5143500"/>
            <a:ext cx="928687" cy="714375"/>
          </a:xfrm>
          <a:prstGeom prst="flowChartProcess">
            <a:avLst/>
          </a:prstGeom>
          <a:ln/>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t>الآية</a:t>
            </a:r>
          </a:p>
          <a:p>
            <a:pPr algn="ctr">
              <a:defRPr/>
            </a:pPr>
            <a:r>
              <a:rPr lang="ar-EG" sz="2000" b="1" dirty="0"/>
              <a:t>{62}</a:t>
            </a:r>
          </a:p>
        </p:txBody>
      </p:sp>
      <p:sp>
        <p:nvSpPr>
          <p:cNvPr id="30736" name="Rectangle 13"/>
          <p:cNvSpPr>
            <a:spLocks noChangeArrowheads="1"/>
          </p:cNvSpPr>
          <p:nvPr/>
        </p:nvSpPr>
        <p:spPr bwMode="auto">
          <a:xfrm>
            <a:off x="1143000" y="5000625"/>
            <a:ext cx="671512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{وَهُوَ الَّذِي جَعَلَ اللَّيْلَ وَالنَّهَارَ خِلْفَةً } </a:t>
            </a:r>
            <a:r>
              <a:rPr lang="ar-EG" sz="2000" b="1"/>
              <a:t>متعاقبين يخلف أحدهما الآخر </a:t>
            </a:r>
            <a:r>
              <a:rPr lang="ar-EG" sz="2000" b="1">
                <a:solidFill>
                  <a:srgbClr val="339933"/>
                </a:solidFill>
                <a:cs typeface="Andalus" pitchFamily="2" charset="-78"/>
              </a:rPr>
              <a:t>{لِّمَنْ أَرَادَ أَن يَذَّكَّرَ } </a:t>
            </a:r>
            <a:r>
              <a:rPr lang="ar-EG" sz="2000" b="1"/>
              <a:t>لمن يعتبر </a:t>
            </a:r>
            <a:r>
              <a:rPr lang="ar-EG" sz="2000" b="1">
                <a:solidFill>
                  <a:srgbClr val="339933"/>
                </a:solidFill>
                <a:cs typeface="Andalus" pitchFamily="2" charset="-78"/>
              </a:rPr>
              <a:t>{أَوْ أَرَادَ شُكُوراً } </a:t>
            </a:r>
            <a:r>
              <a:rPr lang="ar-EG" sz="2000" b="1"/>
              <a:t>لله تعالى على نعمه .</a:t>
            </a:r>
          </a:p>
        </p:txBody>
      </p:sp>
      <p:sp>
        <p:nvSpPr>
          <p:cNvPr id="22" name="TextBox 21"/>
          <p:cNvSpPr txBox="1"/>
          <p:nvPr/>
        </p:nvSpPr>
        <p:spPr>
          <a:xfrm>
            <a:off x="7572396" y="6143644"/>
            <a:ext cx="1428760" cy="400110"/>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ar-EG" sz="2000" b="1" dirty="0"/>
              <a:t>وتفيد الآيات : </a:t>
            </a:r>
          </a:p>
        </p:txBody>
      </p:sp>
      <p:sp>
        <p:nvSpPr>
          <p:cNvPr id="30740" name="TextBox 15"/>
          <p:cNvSpPr txBox="1">
            <a:spLocks noChangeArrowheads="1"/>
          </p:cNvSpPr>
          <p:nvPr/>
        </p:nvSpPr>
        <p:spPr bwMode="auto">
          <a:xfrm>
            <a:off x="1357313" y="5786438"/>
            <a:ext cx="6072187" cy="1016000"/>
          </a:xfrm>
          <a:prstGeom prst="rect">
            <a:avLst/>
          </a:prstGeom>
          <a:noFill/>
          <a:ln w="9525">
            <a:noFill/>
            <a:miter lim="800000"/>
            <a:headEnd/>
            <a:tailEnd/>
          </a:ln>
        </p:spPr>
        <p:txBody>
          <a:bodyPr>
            <a:spAutoFit/>
          </a:bodyPr>
          <a:lstStyle/>
          <a:p>
            <a:r>
              <a:rPr lang="ar-EG" sz="2000" b="1"/>
              <a:t>*أن النفورمن سماع القرآن والإعراض عنه ، من صفات المشركين .</a:t>
            </a:r>
          </a:p>
          <a:p>
            <a:r>
              <a:rPr lang="ar-EG" sz="2000" b="1"/>
              <a:t>* من نسى عملاً صالحا فى النهار قضاه فى الليل وكذلك العكس ، وهذا منحكمة جعلهما متعاقبين .</a:t>
            </a:r>
          </a:p>
        </p:txBody>
      </p:sp>
      <p:sp>
        <p:nvSpPr>
          <p:cNvPr id="2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additive="base">
                                        <p:cTn id="1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additive="base">
                                        <p:cTn id="2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26">
                                            <p:txEl>
                                              <p:pRg st="0" end="0"/>
                                            </p:txEl>
                                          </p:spTgt>
                                        </p:tgtEl>
                                        <p:attrNameLst>
                                          <p:attrName>style.visibility</p:attrName>
                                        </p:attrNameLst>
                                      </p:cBhvr>
                                      <p:to>
                                        <p:strVal val="visible"/>
                                      </p:to>
                                    </p:set>
                                    <p:anim calcmode="lin" valueType="num">
                                      <p:cBhvr additive="base">
                                        <p:cTn id="33" dur="500" fill="hold"/>
                                        <p:tgtEl>
                                          <p:spTgt spid="307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bg/>
                                          </p:spTgt>
                                        </p:tgtEl>
                                        <p:attrNameLst>
                                          <p:attrName>style.visibility</p:attrName>
                                        </p:attrNameLst>
                                      </p:cBhvr>
                                      <p:to>
                                        <p:strVal val="visible"/>
                                      </p:to>
                                    </p:set>
                                    <p:anim calcmode="lin" valueType="num">
                                      <p:cBhvr additive="base">
                                        <p:cTn id="3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xEl>
                                              <p:pRg st="1" end="1"/>
                                            </p:txEl>
                                          </p:spTgt>
                                        </p:tgtEl>
                                        <p:attrNameLst>
                                          <p:attrName>style.visibility</p:attrName>
                                        </p:attrNameLst>
                                      </p:cBhvr>
                                      <p:to>
                                        <p:strVal val="visible"/>
                                      </p:to>
                                    </p:set>
                                    <p:anim calcmode="lin" valueType="num">
                                      <p:cBhvr additive="base">
                                        <p:cTn id="5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730">
                                            <p:txEl>
                                              <p:pRg st="0" end="0"/>
                                            </p:txEl>
                                          </p:spTgt>
                                        </p:tgtEl>
                                        <p:attrNameLst>
                                          <p:attrName>style.visibility</p:attrName>
                                        </p:attrNameLst>
                                      </p:cBhvr>
                                      <p:to>
                                        <p:strVal val="visible"/>
                                      </p:to>
                                    </p:set>
                                    <p:anim calcmode="lin" valueType="num">
                                      <p:cBhvr additive="base">
                                        <p:cTn id="57" dur="500" fill="hold"/>
                                        <p:tgtEl>
                                          <p:spTgt spid="3073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07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730">
                                            <p:txEl>
                                              <p:pRg st="1" end="1"/>
                                            </p:txEl>
                                          </p:spTgt>
                                        </p:tgtEl>
                                        <p:attrNameLst>
                                          <p:attrName>style.visibility</p:attrName>
                                        </p:attrNameLst>
                                      </p:cBhvr>
                                      <p:to>
                                        <p:strVal val="visible"/>
                                      </p:to>
                                    </p:set>
                                    <p:anim calcmode="lin" valueType="num">
                                      <p:cBhvr additive="base">
                                        <p:cTn id="63" dur="500" fill="hold"/>
                                        <p:tgtEl>
                                          <p:spTgt spid="30730">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07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bg/>
                                          </p:spTgt>
                                        </p:tgtEl>
                                        <p:attrNameLst>
                                          <p:attrName>style.visibility</p:attrName>
                                        </p:attrNameLst>
                                      </p:cBhvr>
                                      <p:to>
                                        <p:strVal val="visible"/>
                                      </p:to>
                                    </p:set>
                                    <p:anim calcmode="lin" valueType="num">
                                      <p:cBhvr additive="base">
                                        <p:cTn id="6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xEl>
                                              <p:pRg st="1" end="1"/>
                                            </p:txEl>
                                          </p:spTgt>
                                        </p:tgtEl>
                                        <p:attrNameLst>
                                          <p:attrName>style.visibility</p:attrName>
                                        </p:attrNameLst>
                                      </p:cBhvr>
                                      <p:to>
                                        <p:strVal val="visible"/>
                                      </p:to>
                                    </p:set>
                                    <p:anim calcmode="lin" valueType="num">
                                      <p:cBhvr additive="base">
                                        <p:cTn id="8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0732">
                                            <p:txEl>
                                              <p:pRg st="0" end="0"/>
                                            </p:txEl>
                                          </p:spTgt>
                                        </p:tgtEl>
                                        <p:attrNameLst>
                                          <p:attrName>style.visibility</p:attrName>
                                        </p:attrNameLst>
                                      </p:cBhvr>
                                      <p:to>
                                        <p:strVal val="visible"/>
                                      </p:to>
                                    </p:set>
                                    <p:anim calcmode="lin" valueType="num">
                                      <p:cBhvr additive="base">
                                        <p:cTn id="87" dur="500" fill="hold"/>
                                        <p:tgtEl>
                                          <p:spTgt spid="30732">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0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
                                            <p:bg/>
                                          </p:spTgt>
                                        </p:tgtEl>
                                        <p:attrNameLst>
                                          <p:attrName>style.visibility</p:attrName>
                                        </p:attrNameLst>
                                      </p:cBhvr>
                                      <p:to>
                                        <p:strVal val="visible"/>
                                      </p:to>
                                    </p:set>
                                    <p:anim calcmode="lin" valueType="num">
                                      <p:cBhvr additive="base">
                                        <p:cTn id="9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9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 calcmode="lin" valueType="num">
                                      <p:cBhvr additive="base">
                                        <p:cTn id="9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7">
                                            <p:txEl>
                                              <p:pRg st="1" end="1"/>
                                            </p:txEl>
                                          </p:spTgt>
                                        </p:tgtEl>
                                        <p:attrNameLst>
                                          <p:attrName>style.visibility</p:attrName>
                                        </p:attrNameLst>
                                      </p:cBhvr>
                                      <p:to>
                                        <p:strVal val="visible"/>
                                      </p:to>
                                    </p:set>
                                    <p:anim calcmode="lin" valueType="num">
                                      <p:cBhvr additive="base">
                                        <p:cTn id="10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0734">
                                            <p:txEl>
                                              <p:pRg st="0" end="0"/>
                                            </p:txEl>
                                          </p:spTgt>
                                        </p:tgtEl>
                                        <p:attrNameLst>
                                          <p:attrName>style.visibility</p:attrName>
                                        </p:attrNameLst>
                                      </p:cBhvr>
                                      <p:to>
                                        <p:strVal val="visible"/>
                                      </p:to>
                                    </p:set>
                                    <p:anim calcmode="lin" valueType="num">
                                      <p:cBhvr additive="base">
                                        <p:cTn id="111" dur="500" fill="hold"/>
                                        <p:tgtEl>
                                          <p:spTgt spid="30734">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07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0">
                                            <p:bg/>
                                          </p:spTgt>
                                        </p:tgtEl>
                                        <p:attrNameLst>
                                          <p:attrName>style.visibility</p:attrName>
                                        </p:attrNameLst>
                                      </p:cBhvr>
                                      <p:to>
                                        <p:strVal val="visible"/>
                                      </p:to>
                                    </p:set>
                                    <p:anim calcmode="lin" valueType="num">
                                      <p:cBhvr additive="base">
                                        <p:cTn id="11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18"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0">
                                            <p:txEl>
                                              <p:pRg st="0" end="0"/>
                                            </p:txEl>
                                          </p:spTgt>
                                        </p:tgtEl>
                                        <p:attrNameLst>
                                          <p:attrName>style.visibility</p:attrName>
                                        </p:attrNameLst>
                                      </p:cBhvr>
                                      <p:to>
                                        <p:strVal val="visible"/>
                                      </p:to>
                                    </p:set>
                                    <p:anim calcmode="lin" valueType="num">
                                      <p:cBhvr additive="base">
                                        <p:cTn id="1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0">
                                            <p:txEl>
                                              <p:pRg st="1" end="1"/>
                                            </p:txEl>
                                          </p:spTgt>
                                        </p:tgtEl>
                                        <p:attrNameLst>
                                          <p:attrName>style.visibility</p:attrName>
                                        </p:attrNameLst>
                                      </p:cBhvr>
                                      <p:to>
                                        <p:strVal val="visible"/>
                                      </p:to>
                                    </p:set>
                                    <p:anim calcmode="lin" valueType="num">
                                      <p:cBhvr additive="base">
                                        <p:cTn id="12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0736">
                                            <p:txEl>
                                              <p:pRg st="0" end="0"/>
                                            </p:txEl>
                                          </p:spTgt>
                                        </p:tgtEl>
                                        <p:attrNameLst>
                                          <p:attrName>style.visibility</p:attrName>
                                        </p:attrNameLst>
                                      </p:cBhvr>
                                      <p:to>
                                        <p:strVal val="visible"/>
                                      </p:to>
                                    </p:set>
                                    <p:anim calcmode="lin" valueType="num">
                                      <p:cBhvr additive="base">
                                        <p:cTn id="135" dur="500" fill="hold"/>
                                        <p:tgtEl>
                                          <p:spTgt spid="30736">
                                            <p:txEl>
                                              <p:pRg st="0" end="0"/>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307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2">
                                            <p:bg/>
                                          </p:spTgt>
                                        </p:tgtEl>
                                        <p:attrNameLst>
                                          <p:attrName>style.visibility</p:attrName>
                                        </p:attrNameLst>
                                      </p:cBhvr>
                                      <p:to>
                                        <p:strVal val="visible"/>
                                      </p:to>
                                    </p:set>
                                    <p:anim calcmode="lin" valueType="num">
                                      <p:cBhvr additive="base">
                                        <p:cTn id="141"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42"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 calcmode="lin" valueType="num">
                                      <p:cBhvr additive="base">
                                        <p:cTn id="14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0740">
                                            <p:txEl>
                                              <p:pRg st="0" end="0"/>
                                            </p:txEl>
                                          </p:spTgt>
                                        </p:tgtEl>
                                        <p:attrNameLst>
                                          <p:attrName>style.visibility</p:attrName>
                                        </p:attrNameLst>
                                      </p:cBhvr>
                                      <p:to>
                                        <p:strVal val="visible"/>
                                      </p:to>
                                    </p:set>
                                    <p:anim calcmode="lin" valueType="num">
                                      <p:cBhvr additive="base">
                                        <p:cTn id="153" dur="500" fill="hold"/>
                                        <p:tgtEl>
                                          <p:spTgt spid="30740">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30740">
                                            <p:txEl>
                                              <p:pRg st="0" end="0"/>
                                            </p:txEl>
                                          </p:spTgt>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30740">
                                            <p:txEl>
                                              <p:pRg st="1" end="1"/>
                                            </p:txEl>
                                          </p:spTgt>
                                        </p:tgtEl>
                                        <p:attrNameLst>
                                          <p:attrName>style.visibility</p:attrName>
                                        </p:attrNameLst>
                                      </p:cBhvr>
                                      <p:to>
                                        <p:strVal val="visible"/>
                                      </p:to>
                                    </p:set>
                                    <p:anim calcmode="lin" valueType="num">
                                      <p:cBhvr additive="base">
                                        <p:cTn id="157" dur="500" fill="hold"/>
                                        <p:tgtEl>
                                          <p:spTgt spid="30740">
                                            <p:txEl>
                                              <p:pRg st="1" end="1"/>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07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4" grpId="0" build="allAtOnce" animBg="1"/>
      <p:bldP spid="30726" grpId="0" build="p"/>
      <p:bldP spid="16" grpId="0" build="p" animBg="1"/>
      <p:bldP spid="30730" grpId="0" build="p"/>
      <p:bldP spid="18" grpId="0" build="p" animBg="1"/>
      <p:bldP spid="30732" grpId="0" build="allAtOnce"/>
      <p:bldP spid="17" grpId="0" build="p" animBg="1"/>
      <p:bldP spid="30734" grpId="0" build="allAtOnce"/>
      <p:bldP spid="20" grpId="0" build="p" animBg="1"/>
      <p:bldP spid="30736" grpId="0" build="allAtOnce"/>
      <p:bldP spid="22" grpId="0" build="p" animBg="1"/>
      <p:bldP spid="30740"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مجموعة 7"/>
          <p:cNvGrpSpPr>
            <a:grpSpLocks/>
          </p:cNvGrpSpPr>
          <p:nvPr/>
        </p:nvGrpSpPr>
        <p:grpSpPr bwMode="auto">
          <a:xfrm>
            <a:off x="-55563" y="566738"/>
            <a:ext cx="1036638" cy="6003925"/>
            <a:chOff x="-55292" y="566455"/>
            <a:chExt cx="1036020" cy="6003513"/>
          </a:xfrm>
        </p:grpSpPr>
        <p:pic>
          <p:nvPicPr>
            <p:cNvPr id="3687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687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687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9" name="Down Ribbon 8"/>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{58} إلى الآية {62} </a:t>
            </a:r>
          </a:p>
        </p:txBody>
      </p:sp>
      <p:pic>
        <p:nvPicPr>
          <p:cNvPr id="14"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3629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923929" y="1160794"/>
            <a:ext cx="3256614"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مربع نص 14"/>
          <p:cNvSpPr txBox="1"/>
          <p:nvPr/>
        </p:nvSpPr>
        <p:spPr>
          <a:xfrm>
            <a:off x="2269777" y="2061760"/>
            <a:ext cx="496163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en-US" sz="2000" b="1" dirty="0" smtClean="0"/>
              <a:t>      </a:t>
            </a:r>
            <a:r>
              <a:rPr lang="ar-EG" sz="2000" b="1" dirty="0" smtClean="0"/>
              <a:t>استوى ــــــــــــــــــــ علا وارتفع  </a:t>
            </a:r>
          </a:p>
          <a:p>
            <a:r>
              <a:rPr lang="ar-EG" sz="2000" b="1" dirty="0" smtClean="0"/>
              <a:t>     بروجاً ــــــــــــــــــــ الكواكب العظيمة </a:t>
            </a:r>
          </a:p>
          <a:p>
            <a:r>
              <a:rPr lang="ar-EG" sz="2000" b="1" dirty="0" smtClean="0"/>
              <a:t>     خلفة ــــــــــــــــــــــ    متعاقبين يخلف أحدهما الأخر </a:t>
            </a:r>
            <a:endParaRPr lang="ar-EG" sz="2000" b="1" dirty="0"/>
          </a:p>
        </p:txBody>
      </p:sp>
      <p:pic>
        <p:nvPicPr>
          <p:cNvPr id="11267"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036219" y="1638601"/>
            <a:ext cx="3144323"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617918" y="3185171"/>
            <a:ext cx="3514725"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مربع نص 15"/>
          <p:cNvSpPr txBox="1"/>
          <p:nvPr/>
        </p:nvSpPr>
        <p:spPr>
          <a:xfrm>
            <a:off x="1979712" y="3185171"/>
            <a:ext cx="251336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err="1"/>
              <a:t>النبى</a:t>
            </a:r>
            <a:r>
              <a:rPr lang="ar-EG" sz="2000" b="1" dirty="0"/>
              <a:t> صلى الله عليه وسلم .</a:t>
            </a:r>
          </a:p>
        </p:txBody>
      </p:sp>
      <p:pic>
        <p:nvPicPr>
          <p:cNvPr id="11269"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708955" y="3660775"/>
            <a:ext cx="541020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مربع نص 17"/>
          <p:cNvSpPr txBox="1"/>
          <p:nvPr/>
        </p:nvSpPr>
        <p:spPr>
          <a:xfrm>
            <a:off x="2933238" y="4088709"/>
            <a:ext cx="4961634"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الفائدتين هما: </a:t>
            </a:r>
          </a:p>
          <a:p>
            <a:pPr>
              <a:buFont typeface="Arial" pitchFamily="34" charset="0"/>
              <a:buChar char="•"/>
            </a:pPr>
            <a:r>
              <a:rPr lang="ar-EG" sz="2000" b="1" dirty="0"/>
              <a:t>وجوب التوكل على الله </a:t>
            </a:r>
            <a:r>
              <a:rPr lang="ar-EG" sz="2000" b="1" dirty="0" err="1"/>
              <a:t>والأعتماد</a:t>
            </a:r>
            <a:r>
              <a:rPr lang="ar-EG" sz="2000" b="1" dirty="0"/>
              <a:t> عليه ،وتنزيهه عما </a:t>
            </a:r>
            <a:r>
              <a:rPr lang="ar-EG" sz="2000" b="1" dirty="0" err="1"/>
              <a:t>لايليق</a:t>
            </a:r>
            <a:r>
              <a:rPr lang="ar-EG" sz="2000" b="1" dirty="0"/>
              <a:t> به .</a:t>
            </a:r>
          </a:p>
          <a:p>
            <a:pPr>
              <a:buFont typeface="Arial" pitchFamily="34" charset="0"/>
              <a:buChar char="•"/>
            </a:pPr>
            <a:r>
              <a:rPr lang="ar-EG" sz="2000" b="1" dirty="0"/>
              <a:t> أن الله يعلم أعمالنا ويحصى ذنوبنا </a:t>
            </a:r>
            <a:r>
              <a:rPr lang="ar-EG" sz="2000" b="1" dirty="0" err="1"/>
              <a:t>لايخفى</a:t>
            </a:r>
            <a:r>
              <a:rPr lang="ar-EG" sz="2000" b="1" dirty="0"/>
              <a:t> عليه من أحوالنا </a:t>
            </a:r>
            <a:r>
              <a:rPr lang="ar-EG" sz="2000" b="1" dirty="0" err="1"/>
              <a:t>شئ</a:t>
            </a:r>
            <a:r>
              <a:rPr lang="ar-EG" sz="2000" b="1" dirty="0"/>
              <a:t> .</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266"/>
                                        </p:tgtEl>
                                        <p:attrNameLst>
                                          <p:attrName>style.visibility</p:attrName>
                                        </p:attrNameLst>
                                      </p:cBhvr>
                                      <p:to>
                                        <p:strVal val="visible"/>
                                      </p:to>
                                    </p:set>
                                    <p:animEffect transition="in" filter="barn(inVertical)">
                                      <p:cBhvr>
                                        <p:cTn id="26" dur="500"/>
                                        <p:tgtEl>
                                          <p:spTgt spid="1126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267"/>
                                        </p:tgtEl>
                                        <p:attrNameLst>
                                          <p:attrName>style.visibility</p:attrName>
                                        </p:attrNameLst>
                                      </p:cBhvr>
                                      <p:to>
                                        <p:strVal val="visible"/>
                                      </p:to>
                                    </p:set>
                                    <p:animEffect transition="in" filter="circle(in)">
                                      <p:cBhvr>
                                        <p:cTn id="31" dur="2000"/>
                                        <p:tgtEl>
                                          <p:spTgt spid="1126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anim calcmode="lin" valueType="num">
                                      <p:cBhvr>
                                        <p:cTn id="37" dur="2000" fill="hold"/>
                                        <p:tgtEl>
                                          <p:spTgt spid="15"/>
                                        </p:tgtEl>
                                        <p:attrNameLst>
                                          <p:attrName>ppt_w</p:attrName>
                                        </p:attrNameLst>
                                      </p:cBhvr>
                                      <p:tavLst>
                                        <p:tav tm="0" fmla="#ppt_w*sin(2.5*pi*$)">
                                          <p:val>
                                            <p:fltVal val="0"/>
                                          </p:val>
                                        </p:tav>
                                        <p:tav tm="100000">
                                          <p:val>
                                            <p:fltVal val="1"/>
                                          </p:val>
                                        </p:tav>
                                      </p:tavLst>
                                    </p:anim>
                                    <p:anim calcmode="lin" valueType="num">
                                      <p:cBhvr>
                                        <p:cTn id="3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1268"/>
                                        </p:tgtEl>
                                        <p:attrNameLst>
                                          <p:attrName>style.visibility</p:attrName>
                                        </p:attrNameLst>
                                      </p:cBhvr>
                                      <p:to>
                                        <p:strVal val="visible"/>
                                      </p:to>
                                    </p:set>
                                    <p:animEffect transition="in" filter="wheel(1)">
                                      <p:cBhvr>
                                        <p:cTn id="43" dur="2000"/>
                                        <p:tgtEl>
                                          <p:spTgt spid="11268"/>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anim calcmode="lin" valueType="num">
                                      <p:cBhvr>
                                        <p:cTn id="49" dur="2000" fill="hold"/>
                                        <p:tgtEl>
                                          <p:spTgt spid="16"/>
                                        </p:tgtEl>
                                        <p:attrNameLst>
                                          <p:attrName>ppt_w</p:attrName>
                                        </p:attrNameLst>
                                      </p:cBhvr>
                                      <p:tavLst>
                                        <p:tav tm="0" fmla="#ppt_w*sin(2.5*pi*$)">
                                          <p:val>
                                            <p:fltVal val="0"/>
                                          </p:val>
                                        </p:tav>
                                        <p:tav tm="100000">
                                          <p:val>
                                            <p:fltVal val="1"/>
                                          </p:val>
                                        </p:tav>
                                      </p:tavLst>
                                    </p:anim>
                                    <p:anim calcmode="lin" valueType="num">
                                      <p:cBhvr>
                                        <p:cTn id="5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269"/>
                                        </p:tgtEl>
                                        <p:attrNameLst>
                                          <p:attrName>style.visibility</p:attrName>
                                        </p:attrNameLst>
                                      </p:cBhvr>
                                      <p:to>
                                        <p:strVal val="visible"/>
                                      </p:to>
                                    </p:set>
                                    <p:animEffect transition="in" filter="fade">
                                      <p:cBhvr>
                                        <p:cTn id="55" dur="1000"/>
                                        <p:tgtEl>
                                          <p:spTgt spid="11269"/>
                                        </p:tgtEl>
                                      </p:cBhvr>
                                    </p:animEffect>
                                    <p:anim calcmode="lin" valueType="num">
                                      <p:cBhvr>
                                        <p:cTn id="56" dur="1000" fill="hold"/>
                                        <p:tgtEl>
                                          <p:spTgt spid="11269"/>
                                        </p:tgtEl>
                                        <p:attrNameLst>
                                          <p:attrName>ppt_x</p:attrName>
                                        </p:attrNameLst>
                                      </p:cBhvr>
                                      <p:tavLst>
                                        <p:tav tm="0">
                                          <p:val>
                                            <p:strVal val="#ppt_x"/>
                                          </p:val>
                                        </p:tav>
                                        <p:tav tm="100000">
                                          <p:val>
                                            <p:strVal val="#ppt_x"/>
                                          </p:val>
                                        </p:tav>
                                      </p:tavLst>
                                    </p:anim>
                                    <p:anim calcmode="lin" valueType="num">
                                      <p:cBhvr>
                                        <p:cTn id="57"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anim calcmode="lin" valueType="num">
                                      <p:cBhvr>
                                        <p:cTn id="63" dur="2000" fill="hold"/>
                                        <p:tgtEl>
                                          <p:spTgt spid="18"/>
                                        </p:tgtEl>
                                        <p:attrNameLst>
                                          <p:attrName>ppt_w</p:attrName>
                                        </p:attrNameLst>
                                      </p:cBhvr>
                                      <p:tavLst>
                                        <p:tav tm="0" fmla="#ppt_w*sin(2.5*pi*$)">
                                          <p:val>
                                            <p:fltVal val="0"/>
                                          </p:val>
                                        </p:tav>
                                        <p:tav tm="100000">
                                          <p:val>
                                            <p:fltVal val="1"/>
                                          </p:val>
                                        </p:tav>
                                      </p:tavLst>
                                    </p:anim>
                                    <p:anim calcmode="lin" valueType="num">
                                      <p:cBhvr>
                                        <p:cTn id="6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5" grpId="0" animBg="1"/>
      <p:bldP spid="16"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مجموعة 7"/>
          <p:cNvGrpSpPr>
            <a:grpSpLocks/>
          </p:cNvGrpSpPr>
          <p:nvPr/>
        </p:nvGrpSpPr>
        <p:grpSpPr bwMode="auto">
          <a:xfrm>
            <a:off x="-55563" y="566738"/>
            <a:ext cx="1036638" cy="6003925"/>
            <a:chOff x="-55292" y="566455"/>
            <a:chExt cx="1036020" cy="6003513"/>
          </a:xfrm>
        </p:grpSpPr>
        <p:pic>
          <p:nvPicPr>
            <p:cNvPr id="3687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687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687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9" name="Down Ribbon 8"/>
          <p:cNvSpPr/>
          <p:nvPr/>
        </p:nvSpPr>
        <p:spPr>
          <a:xfrm>
            <a:off x="1071563" y="0"/>
            <a:ext cx="7358062" cy="1000125"/>
          </a:xfrm>
          <a:prstGeom prst="ribbon">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تفسير سورة الفرقان من الآية {58} إلى الآية {62} </a:t>
            </a:r>
          </a:p>
        </p:txBody>
      </p:sp>
      <p:pic>
        <p:nvPicPr>
          <p:cNvPr id="14"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3629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724128" y="1591590"/>
            <a:ext cx="1414264"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979712" y="2198891"/>
            <a:ext cx="5426943"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مربع نص 17"/>
          <p:cNvSpPr txBox="1"/>
          <p:nvPr/>
        </p:nvSpPr>
        <p:spPr>
          <a:xfrm>
            <a:off x="2269777" y="2718791"/>
            <a:ext cx="496163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(أ)  لأن الشمس تضئ والقمر ينير </a:t>
            </a:r>
          </a:p>
        </p:txBody>
      </p:sp>
      <p:pic>
        <p:nvPicPr>
          <p:cNvPr id="1229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704677" y="3534429"/>
            <a:ext cx="4531619"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مربع نص 19"/>
          <p:cNvSpPr txBox="1"/>
          <p:nvPr/>
        </p:nvSpPr>
        <p:spPr>
          <a:xfrm>
            <a:off x="2317333" y="4292613"/>
            <a:ext cx="496163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(ب) بعداً عن الإيمان ونفوراً منه </a:t>
            </a:r>
          </a:p>
        </p:txBody>
      </p:sp>
    </p:spTree>
    <p:custDataLst>
      <p:tags r:id="rId1"/>
    </p:custDataLst>
    <p:extLst>
      <p:ext uri="{BB962C8B-B14F-4D97-AF65-F5344CB8AC3E}">
        <p14:creationId xmlns:p14="http://schemas.microsoft.com/office/powerpoint/2010/main" xmlns="" val="24264459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barn(inVertical)">
                                      <p:cBhvr>
                                        <p:cTn id="26" dur="500"/>
                                        <p:tgtEl>
                                          <p:spTgt spid="1229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291"/>
                                        </p:tgtEl>
                                        <p:attrNameLst>
                                          <p:attrName>style.visibility</p:attrName>
                                        </p:attrNameLst>
                                      </p:cBhvr>
                                      <p:to>
                                        <p:strVal val="visible"/>
                                      </p:to>
                                    </p:set>
                                    <p:animEffect transition="in" filter="circle(in)">
                                      <p:cBhvr>
                                        <p:cTn id="31" dur="2000"/>
                                        <p:tgtEl>
                                          <p:spTgt spid="12291"/>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anim calcmode="lin" valueType="num">
                                      <p:cBhvr>
                                        <p:cTn id="37" dur="2000" fill="hold"/>
                                        <p:tgtEl>
                                          <p:spTgt spid="18"/>
                                        </p:tgtEl>
                                        <p:attrNameLst>
                                          <p:attrName>ppt_w</p:attrName>
                                        </p:attrNameLst>
                                      </p:cBhvr>
                                      <p:tavLst>
                                        <p:tav tm="0" fmla="#ppt_w*sin(2.5*pi*$)">
                                          <p:val>
                                            <p:fltVal val="0"/>
                                          </p:val>
                                        </p:tav>
                                        <p:tav tm="100000">
                                          <p:val>
                                            <p:fltVal val="1"/>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barn(inVertical)">
                                      <p:cBhvr>
                                        <p:cTn id="43" dur="500"/>
                                        <p:tgtEl>
                                          <p:spTgt spid="12292"/>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anim calcmode="lin" valueType="num">
                                      <p:cBhvr>
                                        <p:cTn id="49" dur="2000" fill="hold"/>
                                        <p:tgtEl>
                                          <p:spTgt spid="20"/>
                                        </p:tgtEl>
                                        <p:attrNameLst>
                                          <p:attrName>ppt_w</p:attrName>
                                        </p:attrNameLst>
                                      </p:cBhvr>
                                      <p:tavLst>
                                        <p:tav tm="0" fmla="#ppt_w*sin(2.5*pi*$)">
                                          <p:val>
                                            <p:fltVal val="0"/>
                                          </p:val>
                                        </p:tav>
                                        <p:tav tm="100000">
                                          <p:val>
                                            <p:fltVal val="1"/>
                                          </p:val>
                                        </p:tav>
                                      </p:tavLst>
                                    </p:anim>
                                    <p:anim calcmode="lin" valueType="num">
                                      <p:cBhvr>
                                        <p:cTn id="50"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8"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مجموعة 7"/>
          <p:cNvGrpSpPr>
            <a:grpSpLocks/>
          </p:cNvGrpSpPr>
          <p:nvPr/>
        </p:nvGrpSpPr>
        <p:grpSpPr bwMode="auto">
          <a:xfrm>
            <a:off x="-55563" y="566738"/>
            <a:ext cx="1036638" cy="6003925"/>
            <a:chOff x="-55292" y="566455"/>
            <a:chExt cx="1036020" cy="6003513"/>
          </a:xfrm>
        </p:grpSpPr>
        <p:pic>
          <p:nvPicPr>
            <p:cNvPr id="37915"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7916"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7917"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534418"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800" b="1" dirty="0"/>
              <a:t> صفات عباد الرحمن </a:t>
            </a:r>
          </a:p>
        </p:txBody>
      </p:sp>
      <p:sp>
        <p:nvSpPr>
          <p:cNvPr id="11" name="Vertical Scroll 10"/>
          <p:cNvSpPr/>
          <p:nvPr/>
        </p:nvSpPr>
        <p:spPr>
          <a:xfrm>
            <a:off x="7177980" y="0"/>
            <a:ext cx="1643063" cy="1000125"/>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400" b="1" dirty="0"/>
              <a:t>الوحدة</a:t>
            </a:r>
          </a:p>
          <a:p>
            <a:pPr algn="ctr">
              <a:defRPr/>
            </a:pPr>
            <a:r>
              <a:rPr lang="ar-EG" sz="2400" b="1" dirty="0"/>
              <a:t>السابعة   </a:t>
            </a:r>
          </a:p>
        </p:txBody>
      </p:sp>
      <p:sp>
        <p:nvSpPr>
          <p:cNvPr id="12" name="Rectangle 11"/>
          <p:cNvSpPr/>
          <p:nvPr/>
        </p:nvSpPr>
        <p:spPr>
          <a:xfrm>
            <a:off x="2643188" y="1000125"/>
            <a:ext cx="4500562" cy="50006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{63} إلى الآية {67} </a:t>
            </a:r>
          </a:p>
        </p:txBody>
      </p:sp>
      <p:sp>
        <p:nvSpPr>
          <p:cNvPr id="13" name="Rectangle 12"/>
          <p:cNvSpPr/>
          <p:nvPr/>
        </p:nvSpPr>
        <p:spPr>
          <a:xfrm>
            <a:off x="1071563" y="1571625"/>
            <a:ext cx="8001000" cy="1570038"/>
          </a:xfrm>
          <a:prstGeom prst="rect">
            <a:avLst/>
          </a:prstGeom>
        </p:spPr>
        <p:txBody>
          <a:bodyPr>
            <a:spAutoFit/>
          </a:bodyPr>
          <a:lstStyle/>
          <a:p>
            <a:pPr>
              <a:defRPr/>
            </a:pPr>
            <a:r>
              <a:rPr lang="ar-EG" sz="2000" b="1" dirty="0">
                <a:solidFill>
                  <a:schemeClr val="dk1"/>
                </a:solidFill>
                <a:latin typeface="+mn-lt"/>
                <a:cs typeface="+mn-cs"/>
              </a:rPr>
              <a:t>قال تعالى </a:t>
            </a:r>
            <a:r>
              <a:rPr lang="ar-EG" sz="2400" b="1" dirty="0">
                <a:solidFill>
                  <a:srgbClr val="339933"/>
                </a:solidFill>
                <a:cs typeface="Andalus" pitchFamily="2" charset="-78"/>
              </a:rPr>
              <a:t>: {وَعِبَادُ الرَّحْمَنِ الَّذِينَ يَمْشُونَ عَلَى الْأَرْضِ هَوْناً وَإِذَا خَاطَبَهُمُ الْجَاهِلُونَ قَالُوا سَلَاماً{63} وَالَّذِينَ يَبِيتُونَ لِرَبِّهِمْ سُجَّداً وَقِيَاماً{64} وَالَّذِينَ يَقُولُونَ رَبَّنَا اصْرِفْ عَنَّا عَذَابَ جَهَنَّمَ إِنَّ عَذَابَهَا كَانَ غَرَاماً{65} إِنَّهَا سَاءتْ مُسْتَقَرّاً وَمُقَاماً{66} وَالَّذِينَ إِذَا أَنفَقُوا لَمْ يُسْرِفُوا وَلَمْ يَقْتُرُوا وَكَانَ بَيْنَ ذَلِكَ قَوَاماً{67}</a:t>
            </a:r>
          </a:p>
        </p:txBody>
      </p:sp>
      <p:sp>
        <p:nvSpPr>
          <p:cNvPr id="14" name="TextBox 13"/>
          <p:cNvSpPr txBox="1"/>
          <p:nvPr/>
        </p:nvSpPr>
        <p:spPr>
          <a:xfrm>
            <a:off x="7000892" y="3357562"/>
            <a:ext cx="1928826" cy="461665"/>
          </a:xfrm>
          <a:prstGeom prst="rect">
            <a:avLst/>
          </a:prstGeom>
          <a:effectLst>
            <a:glow rad="101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400" b="1" dirty="0"/>
              <a:t>موضوع الآيات :  </a:t>
            </a:r>
          </a:p>
        </p:txBody>
      </p:sp>
      <p:sp>
        <p:nvSpPr>
          <p:cNvPr id="32781" name="TextBox 14"/>
          <p:cNvSpPr txBox="1">
            <a:spLocks noChangeArrowheads="1"/>
          </p:cNvSpPr>
          <p:nvPr/>
        </p:nvSpPr>
        <p:spPr bwMode="auto">
          <a:xfrm>
            <a:off x="1285875" y="3286125"/>
            <a:ext cx="5429250" cy="400050"/>
          </a:xfrm>
          <a:prstGeom prst="rect">
            <a:avLst/>
          </a:prstGeom>
          <a:noFill/>
          <a:ln w="9525">
            <a:noFill/>
            <a:miter lim="800000"/>
            <a:headEnd/>
            <a:tailEnd/>
          </a:ln>
        </p:spPr>
        <p:txBody>
          <a:bodyPr>
            <a:spAutoFit/>
          </a:bodyPr>
          <a:lstStyle/>
          <a:p>
            <a:r>
              <a:rPr lang="ar-EG" sz="2000" b="1"/>
              <a:t>من صفات عباد الرحمن التواضع ، مقابلة الأساءة بالمعروف .</a:t>
            </a:r>
          </a:p>
        </p:txBody>
      </p:sp>
      <p:graphicFrame>
        <p:nvGraphicFramePr>
          <p:cNvPr id="16" name="Table 15"/>
          <p:cNvGraphicFramePr>
            <a:graphicFrameLocks noGrp="1"/>
          </p:cNvGraphicFramePr>
          <p:nvPr>
            <p:extLst>
              <p:ext uri="{D42A27DB-BD31-4B8C-83A1-F6EECF244321}">
                <p14:modId xmlns:p14="http://schemas.microsoft.com/office/powerpoint/2010/main" xmlns="" val="761947082"/>
              </p:ext>
            </p:extLst>
          </p:nvPr>
        </p:nvGraphicFramePr>
        <p:xfrm>
          <a:off x="2643188" y="4447764"/>
          <a:ext cx="6321300" cy="1933564"/>
        </p:xfrm>
        <a:graphic>
          <a:graphicData uri="http://schemas.openxmlformats.org/drawingml/2006/table">
            <a:tbl>
              <a:tblPr rtl="1" firstRow="1" bandRow="1">
                <a:tableStyleId>{C083E6E3-FA7D-4D7B-A595-EF9225AFEA82}</a:tableStyleId>
              </a:tblPr>
              <a:tblGrid>
                <a:gridCol w="1864747"/>
                <a:gridCol w="4456553"/>
              </a:tblGrid>
              <a:tr h="357077">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357077">
                <a:tc>
                  <a:txBody>
                    <a:bodyPr/>
                    <a:lstStyle/>
                    <a:p>
                      <a:pPr lvl="1" algn="ctr" rtl="1"/>
                      <a:r>
                        <a:rPr lang="ar-EG" sz="2000" b="1" dirty="0" smtClean="0"/>
                        <a:t>غراماً </a:t>
                      </a:r>
                      <a:endParaRPr lang="ar-EG" sz="2000" b="1" dirty="0"/>
                    </a:p>
                  </a:txBody>
                  <a:tcPr/>
                </a:tc>
                <a:tc>
                  <a:txBody>
                    <a:bodyPr/>
                    <a:lstStyle/>
                    <a:p>
                      <a:pPr lvl="1" algn="ctr" rtl="1"/>
                      <a:r>
                        <a:rPr lang="ar-EG" sz="2000" b="1" dirty="0" smtClean="0"/>
                        <a:t>ملازماً لصاحبه </a:t>
                      </a:r>
                      <a:endParaRPr lang="ar-EG" sz="2000" b="1" dirty="0"/>
                    </a:p>
                  </a:txBody>
                  <a:tcPr/>
                </a:tc>
              </a:tr>
              <a:tr h="631752">
                <a:tc>
                  <a:txBody>
                    <a:bodyPr/>
                    <a:lstStyle/>
                    <a:p>
                      <a:pPr algn="ctr" rtl="1"/>
                      <a:r>
                        <a:rPr lang="ar-EG" sz="2000" b="1" dirty="0" smtClean="0"/>
                        <a:t> يقتروا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  يضيقوا فى النفقة</a:t>
                      </a:r>
                    </a:p>
                    <a:p>
                      <a:pPr algn="ctr" rtl="1"/>
                      <a:endParaRPr lang="ar-EG" sz="2000" b="1" dirty="0"/>
                    </a:p>
                  </a:txBody>
                  <a:tcPr/>
                </a:tc>
              </a:tr>
              <a:tr h="440044">
                <a:tc>
                  <a:txBody>
                    <a:bodyPr/>
                    <a:lstStyle/>
                    <a:p>
                      <a:pPr algn="ctr" rtl="1"/>
                      <a:r>
                        <a:rPr lang="ar-EG" sz="2000" b="1" dirty="0" smtClean="0"/>
                        <a:t>قواماً</a:t>
                      </a:r>
                      <a:endParaRPr lang="ar-EG" sz="2000" b="1" dirty="0"/>
                    </a:p>
                  </a:txBody>
                  <a:tcPr/>
                </a:tc>
                <a:tc>
                  <a:txBody>
                    <a:bodyPr/>
                    <a:lstStyle/>
                    <a:p>
                      <a:pPr algn="ctr" rtl="1"/>
                      <a:r>
                        <a:rPr lang="ar-EG" sz="2000" b="1" dirty="0" smtClean="0"/>
                        <a:t>وسطاً</a:t>
                      </a:r>
                      <a:endParaRPr lang="ar-EG" sz="2000" b="1" dirty="0"/>
                    </a:p>
                  </a:txBody>
                  <a:tcPr/>
                </a:tc>
              </a:tr>
            </a:tbl>
          </a:graphicData>
        </a:graphic>
      </p:graphicFrame>
      <p:sp>
        <p:nvSpPr>
          <p:cNvPr id="17" name="Flowchart: Terminator 16"/>
          <p:cNvSpPr/>
          <p:nvPr/>
        </p:nvSpPr>
        <p:spPr>
          <a:xfrm>
            <a:off x="6643688" y="3929063"/>
            <a:ext cx="2214562" cy="357187"/>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ar-EG" sz="2000" b="1" dirty="0"/>
              <a:t>معانى الكلمات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additive="base">
                                        <p:cTn id="2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additive="base">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bg/>
                                          </p:spTgt>
                                        </p:tgtEl>
                                        <p:attrNameLst>
                                          <p:attrName>style.visibility</p:attrName>
                                        </p:attrNameLst>
                                      </p:cBhvr>
                                      <p:to>
                                        <p:strVal val="visible"/>
                                      </p:to>
                                    </p:set>
                                    <p:anim calcmode="lin" valueType="num">
                                      <p:cBhvr additive="base">
                                        <p:cTn id="5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2781">
                                            <p:txEl>
                                              <p:pRg st="0" end="0"/>
                                            </p:txEl>
                                          </p:spTgt>
                                        </p:tgtEl>
                                        <p:attrNameLst>
                                          <p:attrName>style.visibility</p:attrName>
                                        </p:attrNameLst>
                                      </p:cBhvr>
                                      <p:to>
                                        <p:strVal val="visible"/>
                                      </p:to>
                                    </p:set>
                                    <p:anim calcmode="lin" valueType="num">
                                      <p:cBhvr additive="base">
                                        <p:cTn id="65" dur="500" fill="hold"/>
                                        <p:tgtEl>
                                          <p:spTgt spid="3278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2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
                                            <p:bg/>
                                          </p:spTgt>
                                        </p:tgtEl>
                                        <p:attrNameLst>
                                          <p:attrName>style.visibility</p:attrName>
                                        </p:attrNameLst>
                                      </p:cBhvr>
                                      <p:to>
                                        <p:strVal val="visible"/>
                                      </p:to>
                                    </p:set>
                                    <p:anim calcmode="lin" valueType="num">
                                      <p:cBhvr additive="base">
                                        <p:cTn id="7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17">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 calcmode="lin" valueType="num">
                                      <p:cBhvr additive="base">
                                        <p:cTn id="7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p" animBg="1"/>
      <p:bldP spid="12" grpId="0" build="p" animBg="1"/>
      <p:bldP spid="13" grpId="0" build="allAtOnce"/>
      <p:bldP spid="14" grpId="0" build="p" animBg="1"/>
      <p:bldP spid="32781" grpId="0" build="p"/>
      <p:bldP spid="17"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9"/>
          <p:cNvGrpSpPr/>
          <p:nvPr/>
        </p:nvGrpSpPr>
        <p:grpSpPr>
          <a:xfrm>
            <a:off x="1691680" y="44624"/>
            <a:ext cx="4812028" cy="1121235"/>
            <a:chOff x="2274540" y="0"/>
            <a:chExt cx="4457700" cy="845423"/>
          </a:xfrm>
          <a:scene3d>
            <a:camera prst="orthographicFront">
              <a:rot lat="0" lon="0" rev="0"/>
            </a:camera>
            <a:lightRig rig="glow" dir="t">
              <a:rot lat="0" lon="0" rev="14100000"/>
            </a:lightRig>
          </a:scene3d>
        </p:grpSpPr>
        <p:pic>
          <p:nvPicPr>
            <p:cNvPr id="21" name="صورة 20"/>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22" name="مستطيل 8"/>
            <p:cNvSpPr/>
            <p:nvPr/>
          </p:nvSpPr>
          <p:spPr>
            <a:xfrm>
              <a:off x="3079810" y="116632"/>
              <a:ext cx="2683635" cy="568810"/>
            </a:xfrm>
            <a:prstGeom prst="downArrowCallout">
              <a:avLst/>
            </a:prstGeom>
            <a:ln>
              <a:noFill/>
            </a:ln>
            <a:effectLst/>
            <a:sp3d prstMaterial="softEdge">
              <a:bevelT w="127000" prst="artDeco"/>
            </a:sp3d>
          </p:spPr>
          <p:txBody>
            <a:bodyPr wrap="none">
              <a:spAutoFit/>
            </a:bodyPr>
            <a:lstStyle/>
            <a:p>
              <a:pPr algn="ctr" defTabSz="913432" fontAlgn="auto">
                <a:spcBef>
                  <a:spcPts val="0"/>
                </a:spcBef>
                <a:spcAft>
                  <a:spcPts val="0"/>
                </a:spcAft>
              </a:pPr>
              <a:r>
                <a:rPr lang="ar-SA" sz="2600" b="1" dirty="0" smtClean="0">
                  <a:ln w="10541" cmpd="sng">
                    <a:solidFill>
                      <a:srgbClr val="4F81BD">
                        <a:shade val="88000"/>
                        <a:satMod val="110000"/>
                      </a:srgbClr>
                    </a:solidFill>
                    <a:prstDash val="solid"/>
                  </a:ln>
                  <a:solidFill>
                    <a:srgbClr val="002060"/>
                  </a:solidFill>
                  <a:latin typeface="Sakkal Majalla" pitchFamily="2" charset="-78"/>
                  <a:cs typeface="Sakkal Majalla" pitchFamily="2" charset="-78"/>
                </a:rPr>
                <a:t>استراتيجية : </a:t>
              </a:r>
              <a:r>
                <a:rPr lang="ar-SA" sz="2600" b="1" dirty="0" smtClean="0">
                  <a:ln w="10541" cmpd="sng">
                    <a:solidFill>
                      <a:srgbClr val="4F81BD">
                        <a:shade val="88000"/>
                        <a:satMod val="110000"/>
                      </a:srgbClr>
                    </a:solidFill>
                    <a:prstDash val="solid"/>
                  </a:ln>
                  <a:solidFill>
                    <a:srgbClr val="FF0000"/>
                  </a:solidFill>
                  <a:latin typeface="Sakkal Majalla" pitchFamily="2" charset="-78"/>
                  <a:cs typeface="Sakkal Majalla" pitchFamily="2" charset="-78"/>
                </a:rPr>
                <a:t>الرؤوس المرقمة</a:t>
              </a:r>
              <a:endParaRPr lang="ar-EG" sz="2600" b="1" dirty="0">
                <a:ln w="10541" cmpd="sng">
                  <a:solidFill>
                    <a:srgbClr val="4F81BD">
                      <a:shade val="88000"/>
                      <a:satMod val="110000"/>
                    </a:srgbClr>
                  </a:solidFill>
                  <a:prstDash val="solid"/>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pic>
        <p:nvPicPr>
          <p:cNvPr id="25" name="صورة 24">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979712" y="5949280"/>
            <a:ext cx="881484" cy="881484"/>
          </a:xfrm>
          <a:prstGeom prst="rect">
            <a:avLst/>
          </a:prstGeom>
        </p:spPr>
      </p:pic>
      <p:pic>
        <p:nvPicPr>
          <p:cNvPr id="26" name="صورة 25">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35496" y="6027192"/>
            <a:ext cx="840817" cy="840817"/>
          </a:xfrm>
          <a:prstGeom prst="rect">
            <a:avLst/>
          </a:prstGeom>
        </p:spPr>
      </p:pic>
      <p:grpSp>
        <p:nvGrpSpPr>
          <p:cNvPr id="3" name="مجموعة 2"/>
          <p:cNvGrpSpPr/>
          <p:nvPr/>
        </p:nvGrpSpPr>
        <p:grpSpPr>
          <a:xfrm>
            <a:off x="762000" y="998153"/>
            <a:ext cx="7907648" cy="4932662"/>
            <a:chOff x="762000" y="998153"/>
            <a:chExt cx="7907648" cy="4932662"/>
          </a:xfrm>
        </p:grpSpPr>
        <p:grpSp>
          <p:nvGrpSpPr>
            <p:cNvPr id="4" name="مجموعة 31"/>
            <p:cNvGrpSpPr/>
            <p:nvPr/>
          </p:nvGrpSpPr>
          <p:grpSpPr>
            <a:xfrm>
              <a:off x="762000" y="998153"/>
              <a:ext cx="7907648" cy="4932662"/>
              <a:chOff x="523875" y="1116452"/>
              <a:chExt cx="8096250" cy="5120860"/>
            </a:xfrm>
          </p:grpSpPr>
          <p:pic>
            <p:nvPicPr>
              <p:cNvPr id="34" name="صورة 33"/>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35" name="مربع نص 34"/>
              <p:cNvSpPr txBox="1"/>
              <p:nvPr/>
            </p:nvSpPr>
            <p:spPr>
              <a:xfrm>
                <a:off x="4492094" y="1351372"/>
                <a:ext cx="3808410" cy="4345462"/>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p>
                <a:pPr algn="ctr" defTabSz="913432" fontAlgn="auto">
                  <a:spcBef>
                    <a:spcPts val="0"/>
                  </a:spcBef>
                  <a:spcAft>
                    <a:spcPts val="0"/>
                  </a:spcAft>
                </a:pPr>
                <a:r>
                  <a:rPr lang="ar-SA" sz="1400" b="1" u="sng" dirty="0">
                    <a:solidFill>
                      <a:srgbClr val="0000FF"/>
                    </a:solidFill>
                    <a:latin typeface="Sakkal Majalla" pitchFamily="2" charset="-78"/>
                    <a:cs typeface="Sakkal Majalla" pitchFamily="2" charset="-78"/>
                  </a:rPr>
                  <a:t>الرؤوس المرقمة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يقسم المعلم الطلاب إلي مجاميع من أربعة طلاب وقد تزيد إلي خماسية وسداسية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يعطي كل عضو في المجموعة رقم من الأرقام (1 إلي 4 ) أو حسب عدد أفراد المجموعة </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يطرح المعلم سؤالا</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يناقش الطلاب شفويا ويتفقون علي الإجابة بحيث يون في النهاية كل طالب قادر علي الإجابة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ينادي المعلم شفويا ويتفقون علي الإجابة بحيث يكون في النهاية كل طالب قادر علي الإجابة</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ينادي المعلم مثلا الرقم 2 مستخدما طريقة عشوائية باستخدام النرد أو أي طريقة تضمن العشوائية ثم يطرح السؤال مرة أخري</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يقوم كل طالب رقمه 2 ليقدم إجابة مجموعته أمام الطلاب ويقول ( اتفقنا جميعا في المجموعة أن الإجابة هي)</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لو اختلفت إجابة الطالب الأخر في مجموعة أخري أو جاء بأفكار أخري جديدة يوضح للصف السبب ويذكر تفسير ذلك</a:t>
                </a:r>
              </a:p>
              <a:p>
                <a:pPr algn="ctr" defTabSz="913432" fontAlgn="auto">
                  <a:spcBef>
                    <a:spcPts val="0"/>
                  </a:spcBef>
                  <a:spcAft>
                    <a:spcPts val="0"/>
                  </a:spcAft>
                </a:pPr>
                <a:r>
                  <a:rPr lang="ar-SA" sz="1400" b="1" dirty="0">
                    <a:solidFill>
                      <a:srgbClr val="C00000"/>
                    </a:solidFill>
                    <a:latin typeface="Sakkal Majalla" pitchFamily="2" charset="-78"/>
                    <a:cs typeface="Sakkal Majalla" pitchFamily="2" charset="-78"/>
                  </a:rPr>
                  <a:t>تشمل الأسئلة أي مادة الرياضيات العلوم الاجتماعيات اللغة ...الخ قد تكون الأسئلة ذات مستويات عقلية دنيا أو عليا ويفضل دائما الأسئلة التي تنمي مهارات التفكير الناقد و الإبداعي . </a:t>
                </a:r>
                <a:endParaRPr lang="ar-SA" sz="1400" b="1" dirty="0">
                  <a:solidFill>
                    <a:srgbClr val="FF0000"/>
                  </a:solidFill>
                  <a:latin typeface="Sakkal Majalla" pitchFamily="2" charset="-78"/>
                  <a:cs typeface="Sakkal Majalla" pitchFamily="2" charset="-78"/>
                </a:endParaRPr>
              </a:p>
            </p:txBody>
          </p:sp>
        </p:grpSp>
        <p:pic>
          <p:nvPicPr>
            <p:cNvPr id="14" name="صورة 13"/>
            <p:cNvPicPr>
              <a:picLocks noChangeAspect="1"/>
            </p:cNvPicPr>
            <p:nvPr/>
          </p:nvPicPr>
          <p:blipFill rotWithShape="1">
            <a:blip r:embed="rId8" cstate="email">
              <a:clrChange>
                <a:clrFrom>
                  <a:srgbClr val="FFFFFF"/>
                </a:clrFrom>
                <a:clrTo>
                  <a:srgbClr val="FFFFFF">
                    <a:alpha val="0"/>
                  </a:srgbClr>
                </a:clrTo>
              </a:clrChange>
              <a:extLst>
                <a:ext uri="{BEBA8EAE-BF5A-486C-A8C5-ECC9F3942E4B}">
                  <a14:imgProps xmlns="" xmlns:a14="http://schemas.microsoft.com/office/drawing/2010/main">
                    <a14:imgLayer r:embed="">
                      <a14:imgEffect>
                        <a14:sharpenSoften amount="50000"/>
                      </a14:imgEffect>
                      <a14:imgEffect>
                        <a14:brightnessContrast contrast="-20000"/>
                      </a14:imgEffect>
                    </a14:imgLayer>
                  </a14:imgProps>
                </a:ext>
                <a:ext uri="{28A0092B-C50C-407E-A947-70E740481C1C}">
                  <a14:useLocalDpi xmlns="" xmlns:a14="http://schemas.microsoft.com/office/drawing/2010/main"/>
                </a:ext>
              </a:extLst>
            </a:blip>
            <a:srcRect/>
            <a:stretch/>
          </p:blipFill>
          <p:spPr>
            <a:xfrm>
              <a:off x="1066800" y="1447800"/>
              <a:ext cx="3501049" cy="4045742"/>
            </a:xfrm>
            <a:prstGeom prst="rect">
              <a:avLst/>
            </a:prstGeom>
          </p:spPr>
        </p:pic>
      </p:grpSp>
    </p:spTree>
    <p:custDataLst>
      <p:tags r:id="rId1"/>
    </p:custDataLst>
    <p:extLst>
      <p:ext uri="{BB962C8B-B14F-4D97-AF65-F5344CB8AC3E}">
        <p14:creationId xmlns="" xmlns:p14="http://schemas.microsoft.com/office/powerpoint/2010/main" val="378774129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مجموعة 7"/>
          <p:cNvGrpSpPr>
            <a:grpSpLocks/>
          </p:cNvGrpSpPr>
          <p:nvPr/>
        </p:nvGrpSpPr>
        <p:grpSpPr bwMode="auto">
          <a:xfrm>
            <a:off x="-55563" y="500063"/>
            <a:ext cx="1036638" cy="6003925"/>
            <a:chOff x="-55292" y="566455"/>
            <a:chExt cx="1036020" cy="6003513"/>
          </a:xfrm>
        </p:grpSpPr>
        <p:pic>
          <p:nvPicPr>
            <p:cNvPr id="3893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893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894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606426"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{63} إلى الآية {67} </a:t>
            </a:r>
          </a:p>
        </p:txBody>
      </p:sp>
      <p:sp>
        <p:nvSpPr>
          <p:cNvPr id="10" name="Flowchart: Alternate Process 9"/>
          <p:cNvSpPr/>
          <p:nvPr/>
        </p:nvSpPr>
        <p:spPr>
          <a:xfrm>
            <a:off x="5857875" y="928688"/>
            <a:ext cx="2857500" cy="5715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solidFill>
                  <a:schemeClr val="bg1"/>
                </a:solidFill>
              </a:rPr>
              <a:t>تفسير الآيات وما يستفاد منها </a:t>
            </a:r>
          </a:p>
        </p:txBody>
      </p:sp>
      <p:sp>
        <p:nvSpPr>
          <p:cNvPr id="11" name="Flowchart: Process 10"/>
          <p:cNvSpPr/>
          <p:nvPr/>
        </p:nvSpPr>
        <p:spPr>
          <a:xfrm>
            <a:off x="7858148" y="1571612"/>
            <a:ext cx="928662" cy="785818"/>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{63}</a:t>
            </a:r>
          </a:p>
        </p:txBody>
      </p:sp>
      <p:sp>
        <p:nvSpPr>
          <p:cNvPr id="12" name="Flowchart: Process 11"/>
          <p:cNvSpPr/>
          <p:nvPr/>
        </p:nvSpPr>
        <p:spPr>
          <a:xfrm>
            <a:off x="8215370" y="3643314"/>
            <a:ext cx="785786" cy="71438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{64}</a:t>
            </a:r>
          </a:p>
        </p:txBody>
      </p:sp>
      <p:sp>
        <p:nvSpPr>
          <p:cNvPr id="33806" name="Rectangle 12"/>
          <p:cNvSpPr>
            <a:spLocks noChangeArrowheads="1"/>
          </p:cNvSpPr>
          <p:nvPr/>
        </p:nvSpPr>
        <p:spPr bwMode="auto">
          <a:xfrm>
            <a:off x="928688" y="1500188"/>
            <a:ext cx="6786562"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{وَعِبَادُ الرَّحْمَنِ الَّذِينَ يَمْشُونَ عَلَى الْأَرْضِ هَوْناً } </a:t>
            </a:r>
            <a:r>
              <a:rPr lang="ar-EG" sz="2000" b="1" dirty="0"/>
              <a:t>بسكينة متواضعين </a:t>
            </a:r>
            <a:r>
              <a:rPr lang="ar-EG" sz="2000" b="1" dirty="0">
                <a:solidFill>
                  <a:srgbClr val="339933"/>
                </a:solidFill>
                <a:cs typeface="Andalus" pitchFamily="2" charset="-78"/>
              </a:rPr>
              <a:t>{ وَإِذَا خَاطَبَهُمُ الْجَاهِلُونَ قَالُوا سَلَاماً } </a:t>
            </a:r>
            <a:r>
              <a:rPr lang="ar-EG" sz="2000" b="1" dirty="0"/>
              <a:t>وإذا خاطبهم الجهلة السفهاء بالأذى أجابوا بالمعروف  من القول .</a:t>
            </a:r>
          </a:p>
        </p:txBody>
      </p:sp>
      <p:sp>
        <p:nvSpPr>
          <p:cNvPr id="33807" name="Rectangle 13"/>
          <p:cNvSpPr>
            <a:spLocks noChangeArrowheads="1"/>
          </p:cNvSpPr>
          <p:nvPr/>
        </p:nvSpPr>
        <p:spPr bwMode="auto">
          <a:xfrm>
            <a:off x="1500188" y="3714750"/>
            <a:ext cx="6215062"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{وَالَّذِينَ يَبِيتُونَ لِرَبِّهِمْ سُجَّداً وَقِيَاما } </a:t>
            </a:r>
            <a:r>
              <a:rPr lang="ar-EG" sz="2000" b="1"/>
              <a:t>يكثرون من صلاة الليل مخلصين فيها لربهم متذللين له بالسجود والقيام .</a:t>
            </a:r>
          </a:p>
        </p:txBody>
      </p:sp>
      <p:sp>
        <p:nvSpPr>
          <p:cNvPr id="33808" name="TextBox 14"/>
          <p:cNvSpPr txBox="1">
            <a:spLocks noChangeArrowheads="1"/>
          </p:cNvSpPr>
          <p:nvPr/>
        </p:nvSpPr>
        <p:spPr bwMode="auto">
          <a:xfrm>
            <a:off x="1000125" y="2857500"/>
            <a:ext cx="6858000" cy="708025"/>
          </a:xfrm>
          <a:prstGeom prst="rect">
            <a:avLst/>
          </a:prstGeom>
          <a:noFill/>
          <a:ln w="9525">
            <a:noFill/>
            <a:miter lim="800000"/>
            <a:headEnd/>
            <a:tailEnd/>
          </a:ln>
        </p:spPr>
        <p:txBody>
          <a:bodyPr>
            <a:spAutoFit/>
          </a:bodyPr>
          <a:lstStyle/>
          <a:p>
            <a:r>
              <a:rPr lang="ar-EG" sz="2000" b="1"/>
              <a:t> 1- أنهم يمشون متواضعين بسكينة ووقار ، لا متكبرين .</a:t>
            </a:r>
          </a:p>
          <a:p>
            <a:r>
              <a:rPr lang="ar-EG" sz="2000" b="1"/>
              <a:t> 2- أنهم إذا تعدى عليم السفهاء بالسب والتعبير لم يقابلوهم إلا بالطيب من القول .</a:t>
            </a:r>
          </a:p>
        </p:txBody>
      </p:sp>
      <p:sp>
        <p:nvSpPr>
          <p:cNvPr id="16" name="Rectangle 15"/>
          <p:cNvSpPr/>
          <p:nvPr/>
        </p:nvSpPr>
        <p:spPr>
          <a:xfrm>
            <a:off x="4357688" y="2500313"/>
            <a:ext cx="4714875" cy="35718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ونستفيد من الآية صفتين من صفات عباد الرحمن : </a:t>
            </a:r>
          </a:p>
        </p:txBody>
      </p:sp>
      <p:sp>
        <p:nvSpPr>
          <p:cNvPr id="15" name="Flowchart: Process 14"/>
          <p:cNvSpPr/>
          <p:nvPr/>
        </p:nvSpPr>
        <p:spPr>
          <a:xfrm>
            <a:off x="8215370" y="4714884"/>
            <a:ext cx="785786" cy="642942"/>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{65}</a:t>
            </a:r>
          </a:p>
        </p:txBody>
      </p:sp>
      <p:sp>
        <p:nvSpPr>
          <p:cNvPr id="33813" name="Rectangle 16"/>
          <p:cNvSpPr>
            <a:spLocks noChangeArrowheads="1"/>
          </p:cNvSpPr>
          <p:nvPr/>
        </p:nvSpPr>
        <p:spPr bwMode="auto">
          <a:xfrm>
            <a:off x="1143000" y="4792663"/>
            <a:ext cx="657225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{وَالَّذِينَ يَقُولُونَ رَبَّنَا اصْرِفْ عَنَّا عَذَابَ جَهَنَّمَ إِنَّ عَذَابَهَا كَانَ غَرَاماً } </a:t>
            </a:r>
            <a:r>
              <a:rPr lang="ar-EG" sz="2000" b="1"/>
              <a:t>أن عذاب جهنم ملازم لأصحابها لاينفك عنهم . </a:t>
            </a:r>
          </a:p>
        </p:txBody>
      </p:sp>
      <p:sp>
        <p:nvSpPr>
          <p:cNvPr id="18" name="Flowchart: Process 17"/>
          <p:cNvSpPr/>
          <p:nvPr/>
        </p:nvSpPr>
        <p:spPr>
          <a:xfrm>
            <a:off x="8215306" y="5643578"/>
            <a:ext cx="785850" cy="71438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{66}</a:t>
            </a:r>
          </a:p>
        </p:txBody>
      </p:sp>
      <p:sp>
        <p:nvSpPr>
          <p:cNvPr id="33817" name="Rectangle 18"/>
          <p:cNvSpPr>
            <a:spLocks noChangeArrowheads="1"/>
          </p:cNvSpPr>
          <p:nvPr/>
        </p:nvSpPr>
        <p:spPr bwMode="auto">
          <a:xfrm>
            <a:off x="2886075" y="5815013"/>
            <a:ext cx="4829175"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{إِنَّهَا سَاءتْ مُسْتَقَرّاً وَمُقَاماً } </a:t>
            </a:r>
            <a:r>
              <a:rPr lang="ar-EG" sz="2000" b="1"/>
              <a:t>إن جهنم شر قرار وأقامة .</a:t>
            </a:r>
          </a:p>
        </p:txBody>
      </p:sp>
      <p:sp>
        <p:nvSpPr>
          <p:cNvPr id="19"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 calcmode="lin" valueType="num">
                                      <p:cBhvr additive="base">
                                        <p:cTn id="1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bg/>
                                          </p:spTgt>
                                        </p:tgtEl>
                                        <p:attrNameLst>
                                          <p:attrName>style.visibility</p:attrName>
                                        </p:attrNameLst>
                                      </p:cBhvr>
                                      <p:to>
                                        <p:strVal val="visible"/>
                                      </p:to>
                                    </p:set>
                                    <p:anim calcmode="lin" valueType="num">
                                      <p:cBhvr additive="base">
                                        <p:cTn id="2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806">
                                            <p:txEl>
                                              <p:pRg st="0" end="0"/>
                                            </p:txEl>
                                          </p:spTgt>
                                        </p:tgtEl>
                                        <p:attrNameLst>
                                          <p:attrName>style.visibility</p:attrName>
                                        </p:attrNameLst>
                                      </p:cBhvr>
                                      <p:to>
                                        <p:strVal val="visible"/>
                                      </p:to>
                                    </p:set>
                                    <p:anim calcmode="lin" valueType="num">
                                      <p:cBhvr additive="base">
                                        <p:cTn id="43" dur="500" fill="hold"/>
                                        <p:tgtEl>
                                          <p:spTgt spid="3380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8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bg/>
                                          </p:spTgt>
                                        </p:tgtEl>
                                        <p:attrNameLst>
                                          <p:attrName>style.visibility</p:attrName>
                                        </p:attrNameLst>
                                      </p:cBhvr>
                                      <p:to>
                                        <p:strVal val="visible"/>
                                      </p:to>
                                    </p:set>
                                    <p:anim calcmode="lin" valueType="num">
                                      <p:cBhvr additive="base">
                                        <p:cTn id="4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808">
                                            <p:txEl>
                                              <p:pRg st="0" end="0"/>
                                            </p:txEl>
                                          </p:spTgt>
                                        </p:tgtEl>
                                        <p:attrNameLst>
                                          <p:attrName>style.visibility</p:attrName>
                                        </p:attrNameLst>
                                      </p:cBhvr>
                                      <p:to>
                                        <p:strVal val="visible"/>
                                      </p:to>
                                    </p:set>
                                    <p:anim calcmode="lin" valueType="num">
                                      <p:cBhvr additive="base">
                                        <p:cTn id="61" dur="500" fill="hold"/>
                                        <p:tgtEl>
                                          <p:spTgt spid="3380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8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808">
                                            <p:txEl>
                                              <p:pRg st="1" end="1"/>
                                            </p:txEl>
                                          </p:spTgt>
                                        </p:tgtEl>
                                        <p:attrNameLst>
                                          <p:attrName>style.visibility</p:attrName>
                                        </p:attrNameLst>
                                      </p:cBhvr>
                                      <p:to>
                                        <p:strVal val="visible"/>
                                      </p:to>
                                    </p:set>
                                    <p:anim calcmode="lin" valueType="num">
                                      <p:cBhvr additive="base">
                                        <p:cTn id="67" dur="500" fill="hold"/>
                                        <p:tgtEl>
                                          <p:spTgt spid="3380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38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bg/>
                                          </p:spTgt>
                                        </p:tgtEl>
                                        <p:attrNameLst>
                                          <p:attrName>style.visibility</p:attrName>
                                        </p:attrNameLst>
                                      </p:cBhvr>
                                      <p:to>
                                        <p:strVal val="visible"/>
                                      </p:to>
                                    </p:set>
                                    <p:anim calcmode="lin" valueType="num">
                                      <p:cBhvr additive="base">
                                        <p:cTn id="7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bg/>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 calcmode="lin" valueType="num">
                                      <p:cBhvr additive="base">
                                        <p:cTn id="7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
                                            <p:txEl>
                                              <p:pRg st="1" end="1"/>
                                            </p:txEl>
                                          </p:spTgt>
                                        </p:tgtEl>
                                        <p:attrNameLst>
                                          <p:attrName>style.visibility</p:attrName>
                                        </p:attrNameLst>
                                      </p:cBhvr>
                                      <p:to>
                                        <p:strVal val="visible"/>
                                      </p:to>
                                    </p:set>
                                    <p:anim calcmode="lin" valueType="num">
                                      <p:cBhvr additive="base">
                                        <p:cTn id="8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3807">
                                            <p:txEl>
                                              <p:pRg st="0" end="0"/>
                                            </p:txEl>
                                          </p:spTgt>
                                        </p:tgtEl>
                                        <p:attrNameLst>
                                          <p:attrName>style.visibility</p:attrName>
                                        </p:attrNameLst>
                                      </p:cBhvr>
                                      <p:to>
                                        <p:strVal val="visible"/>
                                      </p:to>
                                    </p:set>
                                    <p:anim calcmode="lin" valueType="num">
                                      <p:cBhvr additive="base">
                                        <p:cTn id="87" dur="500" fill="hold"/>
                                        <p:tgtEl>
                                          <p:spTgt spid="33807">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38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5">
                                            <p:bg/>
                                          </p:spTgt>
                                        </p:tgtEl>
                                        <p:attrNameLst>
                                          <p:attrName>style.visibility</p:attrName>
                                        </p:attrNameLst>
                                      </p:cBhvr>
                                      <p:to>
                                        <p:strVal val="visible"/>
                                      </p:to>
                                    </p:set>
                                    <p:anim calcmode="lin" valueType="num">
                                      <p:cBhvr additive="base">
                                        <p:cTn id="9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94" dur="500" fill="hold"/>
                                        <p:tgtEl>
                                          <p:spTgt spid="15">
                                            <p:bg/>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5">
                                            <p:txEl>
                                              <p:pRg st="0" end="0"/>
                                            </p:txEl>
                                          </p:spTgt>
                                        </p:tgtEl>
                                        <p:attrNameLst>
                                          <p:attrName>style.visibility</p:attrName>
                                        </p:attrNameLst>
                                      </p:cBhvr>
                                      <p:to>
                                        <p:strVal val="visible"/>
                                      </p:to>
                                    </p:set>
                                    <p:anim calcmode="lin" valueType="num">
                                      <p:cBhvr additive="base">
                                        <p:cTn id="9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5">
                                            <p:txEl>
                                              <p:pRg st="1" end="1"/>
                                            </p:txEl>
                                          </p:spTgt>
                                        </p:tgtEl>
                                        <p:attrNameLst>
                                          <p:attrName>style.visibility</p:attrName>
                                        </p:attrNameLst>
                                      </p:cBhvr>
                                      <p:to>
                                        <p:strVal val="visible"/>
                                      </p:to>
                                    </p:set>
                                    <p:anim calcmode="lin" valueType="num">
                                      <p:cBhvr additive="base">
                                        <p:cTn id="10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3813">
                                            <p:txEl>
                                              <p:pRg st="0" end="0"/>
                                            </p:txEl>
                                          </p:spTgt>
                                        </p:tgtEl>
                                        <p:attrNameLst>
                                          <p:attrName>style.visibility</p:attrName>
                                        </p:attrNameLst>
                                      </p:cBhvr>
                                      <p:to>
                                        <p:strVal val="visible"/>
                                      </p:to>
                                    </p:set>
                                    <p:anim calcmode="lin" valueType="num">
                                      <p:cBhvr additive="base">
                                        <p:cTn id="107" dur="500" fill="hold"/>
                                        <p:tgtEl>
                                          <p:spTgt spid="33813">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38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
                                            <p:bg/>
                                          </p:spTgt>
                                        </p:tgtEl>
                                        <p:attrNameLst>
                                          <p:attrName>style.visibility</p:attrName>
                                        </p:attrNameLst>
                                      </p:cBhvr>
                                      <p:to>
                                        <p:strVal val="visible"/>
                                      </p:to>
                                    </p:set>
                                    <p:anim calcmode="lin" valueType="num">
                                      <p:cBhvr additive="base">
                                        <p:cTn id="11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14"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8">
                                            <p:txEl>
                                              <p:pRg st="0" end="0"/>
                                            </p:txEl>
                                          </p:spTgt>
                                        </p:tgtEl>
                                        <p:attrNameLst>
                                          <p:attrName>style.visibility</p:attrName>
                                        </p:attrNameLst>
                                      </p:cBhvr>
                                      <p:to>
                                        <p:strVal val="visible"/>
                                      </p:to>
                                    </p:set>
                                    <p:anim calcmode="lin" valueType="num">
                                      <p:cBhvr additive="base">
                                        <p:cTn id="1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8">
                                            <p:txEl>
                                              <p:pRg st="1" end="1"/>
                                            </p:txEl>
                                          </p:spTgt>
                                        </p:tgtEl>
                                        <p:attrNameLst>
                                          <p:attrName>style.visibility</p:attrName>
                                        </p:attrNameLst>
                                      </p:cBhvr>
                                      <p:to>
                                        <p:strVal val="visible"/>
                                      </p:to>
                                    </p:set>
                                    <p:anim calcmode="lin" valueType="num">
                                      <p:cBhvr additive="base">
                                        <p:cTn id="12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3817">
                                            <p:txEl>
                                              <p:pRg st="0" end="0"/>
                                            </p:txEl>
                                          </p:spTgt>
                                        </p:tgtEl>
                                        <p:attrNameLst>
                                          <p:attrName>style.visibility</p:attrName>
                                        </p:attrNameLst>
                                      </p:cBhvr>
                                      <p:to>
                                        <p:strVal val="visible"/>
                                      </p:to>
                                    </p:set>
                                    <p:anim calcmode="lin" valueType="num">
                                      <p:cBhvr additive="base">
                                        <p:cTn id="131" dur="500" fill="hold"/>
                                        <p:tgtEl>
                                          <p:spTgt spid="33817">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338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build="allAtOnce" animBg="1"/>
      <p:bldP spid="11" grpId="0" build="allAtOnce" animBg="1"/>
      <p:bldP spid="12" grpId="0" build="allAtOnce" animBg="1"/>
      <p:bldP spid="33806" grpId="0" build="allAtOnce"/>
      <p:bldP spid="33807" grpId="0" build="allAtOnce"/>
      <p:bldP spid="33808" grpId="0" build="p"/>
      <p:bldP spid="16" grpId="0" build="p" animBg="1"/>
      <p:bldP spid="15" grpId="0" build="allAtOnce" animBg="1"/>
      <p:bldP spid="33813" grpId="0" build="allAtOnce"/>
      <p:bldP spid="18" grpId="0" build="p" animBg="1"/>
      <p:bldP spid="3381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مجموعة 7"/>
          <p:cNvGrpSpPr>
            <a:grpSpLocks/>
          </p:cNvGrpSpPr>
          <p:nvPr/>
        </p:nvGrpSpPr>
        <p:grpSpPr bwMode="auto">
          <a:xfrm>
            <a:off x="-55563" y="566738"/>
            <a:ext cx="1036638" cy="6003925"/>
            <a:chOff x="-55292" y="566455"/>
            <a:chExt cx="1036020" cy="6003513"/>
          </a:xfrm>
        </p:grpSpPr>
        <p:pic>
          <p:nvPicPr>
            <p:cNvPr id="3994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3995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3995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{63} إلى الآية {67} </a:t>
            </a:r>
          </a:p>
        </p:txBody>
      </p:sp>
      <p:sp>
        <p:nvSpPr>
          <p:cNvPr id="34823" name="Rectangle 12"/>
          <p:cNvSpPr>
            <a:spLocks noChangeArrowheads="1"/>
          </p:cNvSpPr>
          <p:nvPr/>
        </p:nvSpPr>
        <p:spPr bwMode="auto">
          <a:xfrm>
            <a:off x="1312688" y="1260872"/>
            <a:ext cx="6643688"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{وَالَّذِينَ إِذَا أَنفَقُوا لَمْ يُسْرِفُوا } </a:t>
            </a:r>
            <a:r>
              <a:rPr lang="ar-EG" sz="2000" b="1" dirty="0"/>
              <a:t>لم يتجاوزوا الحد </a:t>
            </a:r>
            <a:r>
              <a:rPr lang="ar-EG" sz="2000" b="1" dirty="0" err="1"/>
              <a:t>فى</a:t>
            </a:r>
            <a:r>
              <a:rPr lang="ar-EG" sz="2000" b="1" dirty="0"/>
              <a:t> العطاء ولم </a:t>
            </a:r>
            <a:r>
              <a:rPr lang="ar-EG" sz="2000" b="1" dirty="0" err="1"/>
              <a:t>يضيقو</a:t>
            </a:r>
            <a:r>
              <a:rPr lang="ar-EG" sz="2000" b="1" dirty="0"/>
              <a:t> </a:t>
            </a:r>
            <a:r>
              <a:rPr lang="ar-EG" sz="2000" b="1" dirty="0" err="1"/>
              <a:t>فى</a:t>
            </a:r>
            <a:r>
              <a:rPr lang="ar-EG" sz="2000" b="1" dirty="0"/>
              <a:t> النفقة </a:t>
            </a:r>
            <a:r>
              <a:rPr lang="ar-EG" sz="2000" b="1" dirty="0">
                <a:solidFill>
                  <a:srgbClr val="339933"/>
                </a:solidFill>
                <a:cs typeface="Andalus" pitchFamily="2" charset="-78"/>
              </a:rPr>
              <a:t>{وَلَمْ يَقْتُرُوا وَكَانَ بَيْنَ ذَلِكَ قَوَاماً} </a:t>
            </a:r>
            <a:r>
              <a:rPr lang="ar-EG" sz="2000" b="1" dirty="0"/>
              <a:t>وكان إنفاقهم وسطاً بين التبذير والتضييق .  </a:t>
            </a:r>
          </a:p>
        </p:txBody>
      </p:sp>
      <p:sp>
        <p:nvSpPr>
          <p:cNvPr id="14" name="Rectangle 13"/>
          <p:cNvSpPr/>
          <p:nvPr/>
        </p:nvSpPr>
        <p:spPr>
          <a:xfrm>
            <a:off x="4644008" y="2571750"/>
            <a:ext cx="4357688" cy="71437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ونستفيد من الآية ثلاث صفات لعباد الرحمن: </a:t>
            </a:r>
          </a:p>
        </p:txBody>
      </p:sp>
      <p:sp>
        <p:nvSpPr>
          <p:cNvPr id="34825" name="TextBox 14"/>
          <p:cNvSpPr txBox="1">
            <a:spLocks noChangeArrowheads="1"/>
          </p:cNvSpPr>
          <p:nvPr/>
        </p:nvSpPr>
        <p:spPr bwMode="auto">
          <a:xfrm>
            <a:off x="1475656" y="3643313"/>
            <a:ext cx="7572375" cy="1016000"/>
          </a:xfrm>
          <a:prstGeom prst="rect">
            <a:avLst/>
          </a:prstGeom>
          <a:noFill/>
          <a:ln w="9525">
            <a:noFill/>
            <a:miter lim="800000"/>
            <a:headEnd/>
            <a:tailEnd/>
          </a:ln>
        </p:spPr>
        <p:txBody>
          <a:bodyPr>
            <a:spAutoFit/>
          </a:bodyPr>
          <a:lstStyle/>
          <a:p>
            <a:pPr>
              <a:buFont typeface="Arial" pitchFamily="34" charset="0"/>
              <a:buChar char="•"/>
            </a:pPr>
            <a:r>
              <a:rPr lang="ar-EG" sz="2000" b="1" dirty="0"/>
              <a:t>حرصهم على قيام الليل واجتهادهم </a:t>
            </a:r>
            <a:r>
              <a:rPr lang="ar-EG" sz="2000" b="1" dirty="0" err="1"/>
              <a:t>فى</a:t>
            </a:r>
            <a:r>
              <a:rPr lang="ar-EG" sz="2000" b="1" dirty="0"/>
              <a:t> التعبد لله بالنوافل ، فضلاً عن الفرائض .</a:t>
            </a:r>
          </a:p>
          <a:p>
            <a:pPr>
              <a:buFont typeface="Arial" pitchFamily="34" charset="0"/>
              <a:buChar char="•"/>
            </a:pPr>
            <a:r>
              <a:rPr lang="ar-EG" sz="2000" b="1" dirty="0"/>
              <a:t> خوفهم من ربهم ودعاؤهم أن يصرف الله عنهم عذاب جهنم .</a:t>
            </a:r>
          </a:p>
          <a:p>
            <a:pPr>
              <a:buFont typeface="Arial" pitchFamily="34" charset="0"/>
              <a:buChar char="•"/>
            </a:pPr>
            <a:r>
              <a:rPr lang="ar-EG" sz="2000" b="1" dirty="0"/>
              <a:t> إذا أنفقوا من أموالهم على أنفسهم أو على أسرهم ، توسطوا بين الإسراف والتقتير .</a:t>
            </a:r>
          </a:p>
        </p:txBody>
      </p:sp>
      <p:sp>
        <p:nvSpPr>
          <p:cNvPr id="12" name="Flowchart: Process 11"/>
          <p:cNvSpPr/>
          <p:nvPr/>
        </p:nvSpPr>
        <p:spPr>
          <a:xfrm>
            <a:off x="8072462" y="1142984"/>
            <a:ext cx="928694" cy="107157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{67}</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 calcmode="lin" valueType="num">
                                      <p:cBhvr additive="base">
                                        <p:cTn id="1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additive="base">
                                        <p:cTn id="2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23">
                                            <p:txEl>
                                              <p:pRg st="0" end="0"/>
                                            </p:txEl>
                                          </p:spTgt>
                                        </p:tgtEl>
                                        <p:attrNameLst>
                                          <p:attrName>style.visibility</p:attrName>
                                        </p:attrNameLst>
                                      </p:cBhvr>
                                      <p:to>
                                        <p:strVal val="visible"/>
                                      </p:to>
                                    </p:set>
                                    <p:anim calcmode="lin" valueType="num">
                                      <p:cBhvr additive="base">
                                        <p:cTn id="35" dur="500" fill="hold"/>
                                        <p:tgtEl>
                                          <p:spTgt spid="348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bg/>
                                          </p:spTgt>
                                        </p:tgtEl>
                                        <p:attrNameLst>
                                          <p:attrName>style.visibility</p:attrName>
                                        </p:attrNameLst>
                                      </p:cBhvr>
                                      <p:to>
                                        <p:strVal val="visible"/>
                                      </p:to>
                                    </p:set>
                                    <p:anim calcmode="lin" valueType="num">
                                      <p:cBhvr additive="base">
                                        <p:cTn id="4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 calcmode="lin" valueType="num">
                                      <p:cBhvr additive="base">
                                        <p:cTn id="4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4825">
                                            <p:txEl>
                                              <p:pRg st="0" end="0"/>
                                            </p:txEl>
                                          </p:spTgt>
                                        </p:tgtEl>
                                        <p:attrNameLst>
                                          <p:attrName>style.visibility</p:attrName>
                                        </p:attrNameLst>
                                      </p:cBhvr>
                                      <p:to>
                                        <p:strVal val="visible"/>
                                      </p:to>
                                    </p:set>
                                    <p:anim calcmode="lin" valueType="num">
                                      <p:cBhvr additive="base">
                                        <p:cTn id="53" dur="500" fill="hold"/>
                                        <p:tgtEl>
                                          <p:spTgt spid="3482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48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4825">
                                            <p:txEl>
                                              <p:pRg st="1" end="1"/>
                                            </p:txEl>
                                          </p:spTgt>
                                        </p:tgtEl>
                                        <p:attrNameLst>
                                          <p:attrName>style.visibility</p:attrName>
                                        </p:attrNameLst>
                                      </p:cBhvr>
                                      <p:to>
                                        <p:strVal val="visible"/>
                                      </p:to>
                                    </p:set>
                                    <p:anim calcmode="lin" valueType="num">
                                      <p:cBhvr additive="base">
                                        <p:cTn id="59" dur="500" fill="hold"/>
                                        <p:tgtEl>
                                          <p:spTgt spid="3482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48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825">
                                            <p:txEl>
                                              <p:pRg st="2" end="2"/>
                                            </p:txEl>
                                          </p:spTgt>
                                        </p:tgtEl>
                                        <p:attrNameLst>
                                          <p:attrName>style.visibility</p:attrName>
                                        </p:attrNameLst>
                                      </p:cBhvr>
                                      <p:to>
                                        <p:strVal val="visible"/>
                                      </p:to>
                                    </p:set>
                                    <p:anim calcmode="lin" valueType="num">
                                      <p:cBhvr additive="base">
                                        <p:cTn id="65" dur="500" fill="hold"/>
                                        <p:tgtEl>
                                          <p:spTgt spid="3482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48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34823" grpId="0" build="p"/>
      <p:bldP spid="14" grpId="0" build="p" animBg="1"/>
      <p:bldP spid="34825" grpId="0" build="p"/>
      <p:bldP spid="1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مجموعة 7"/>
          <p:cNvGrpSpPr>
            <a:grpSpLocks/>
          </p:cNvGrpSpPr>
          <p:nvPr/>
        </p:nvGrpSpPr>
        <p:grpSpPr bwMode="auto">
          <a:xfrm>
            <a:off x="-55563" y="566738"/>
            <a:ext cx="1036638" cy="6003925"/>
            <a:chOff x="-55292" y="566455"/>
            <a:chExt cx="1036020" cy="6003513"/>
          </a:xfrm>
        </p:grpSpPr>
        <p:pic>
          <p:nvPicPr>
            <p:cNvPr id="615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15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16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solidFill>
                  <a:schemeClr val="tx1"/>
                </a:solidFill>
              </a:rPr>
              <a:t>تفسير سورة النور من الآية (41) إلى الآية ( 46) </a:t>
            </a:r>
            <a:r>
              <a:rPr lang="ar-EG" sz="2000" b="1" dirty="0">
                <a:solidFill>
                  <a:schemeClr val="bg1"/>
                </a:solidFill>
              </a:rPr>
              <a:t>  </a:t>
            </a:r>
          </a:p>
        </p:txBody>
      </p:sp>
      <p:sp>
        <p:nvSpPr>
          <p:cNvPr id="12" name="Flowchart: Alternate Process 11"/>
          <p:cNvSpPr/>
          <p:nvPr/>
        </p:nvSpPr>
        <p:spPr>
          <a:xfrm>
            <a:off x="6072188" y="1000125"/>
            <a:ext cx="2928937"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1" anchor="ctr"/>
          <a:lstStyle/>
          <a:p>
            <a:pPr algn="ctr">
              <a:defRPr/>
            </a:pPr>
            <a:r>
              <a:rPr lang="ar-EG" sz="2000" b="1" dirty="0">
                <a:solidFill>
                  <a:schemeClr val="bg1"/>
                </a:solidFill>
              </a:rPr>
              <a:t>تفسير الآيات وما يستفاد منها </a:t>
            </a:r>
          </a:p>
        </p:txBody>
      </p:sp>
      <p:sp>
        <p:nvSpPr>
          <p:cNvPr id="4102" name="Rectangle 12"/>
          <p:cNvSpPr>
            <a:spLocks noChangeArrowheads="1"/>
          </p:cNvSpPr>
          <p:nvPr/>
        </p:nvSpPr>
        <p:spPr bwMode="auto">
          <a:xfrm>
            <a:off x="1143000" y="1500188"/>
            <a:ext cx="7000875" cy="132397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{أَلَمْ تَرَ } </a:t>
            </a:r>
            <a:r>
              <a:rPr lang="ar-EG" sz="2000" b="1"/>
              <a:t>: ألم تعلم – ايها النبى </a:t>
            </a:r>
            <a:r>
              <a:rPr lang="ar-EG" sz="2000" b="1">
                <a:solidFill>
                  <a:srgbClr val="339933"/>
                </a:solidFill>
                <a:cs typeface="Andalus" pitchFamily="2" charset="-78"/>
              </a:rPr>
              <a:t>{أَنَّ اللَّهَ يُسَبِّحُ لَهُ مَن فِي السَّمَاوَاتِ وَالْأَرْضِ وَالطَّيْرُ صَافَّاتٍ} </a:t>
            </a:r>
            <a:r>
              <a:rPr lang="ar-EG" sz="2000" b="1"/>
              <a:t>: أجنحتها فى السماء تسبح له </a:t>
            </a:r>
            <a:r>
              <a:rPr lang="ar-EG" sz="2000" b="1">
                <a:solidFill>
                  <a:srgbClr val="339933"/>
                </a:solidFill>
                <a:cs typeface="Andalus" pitchFamily="2" charset="-78"/>
              </a:rPr>
              <a:t>{ كُلٌّ قَدْ عَلِمَ صَلَاتَهُ وَتَسْبِيحَهُ} </a:t>
            </a:r>
            <a:r>
              <a:rPr lang="ar-EG" sz="2000" b="1"/>
              <a:t>: كل مخلوق قد أرشده الله كيف يصلى له ويسبحه </a:t>
            </a:r>
            <a:r>
              <a:rPr lang="ar-EG" sz="2000" b="1">
                <a:solidFill>
                  <a:srgbClr val="339933"/>
                </a:solidFill>
                <a:cs typeface="Andalus" pitchFamily="2" charset="-78"/>
              </a:rPr>
              <a:t>{ وَاللَّهُ عَلِيمٌ بِمَا يَفْعَلُونَ }:  </a:t>
            </a:r>
            <a:r>
              <a:rPr lang="ar-EG" sz="2000" b="1"/>
              <a:t>مطلع على ما يفعله كل عابد ومسبح .</a:t>
            </a:r>
            <a:r>
              <a:rPr lang="ar-EG" sz="2000" b="1">
                <a:solidFill>
                  <a:srgbClr val="339933"/>
                </a:solidFill>
                <a:cs typeface="Andalus" pitchFamily="2" charset="-78"/>
              </a:rPr>
              <a:t> </a:t>
            </a:r>
            <a:endParaRPr lang="ar-EG" sz="2000" b="1"/>
          </a:p>
        </p:txBody>
      </p:sp>
      <p:sp>
        <p:nvSpPr>
          <p:cNvPr id="14" name="Flowchart: Process 13"/>
          <p:cNvSpPr/>
          <p:nvPr/>
        </p:nvSpPr>
        <p:spPr>
          <a:xfrm>
            <a:off x="8215313" y="1714500"/>
            <a:ext cx="857250" cy="857250"/>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a:t>
            </a:r>
          </a:p>
          <a:p>
            <a:pPr algn="ctr">
              <a:defRPr/>
            </a:pPr>
            <a:r>
              <a:rPr lang="ar-EG" sz="2000" b="1" dirty="0"/>
              <a:t>{ 41}</a:t>
            </a:r>
          </a:p>
        </p:txBody>
      </p:sp>
      <p:sp>
        <p:nvSpPr>
          <p:cNvPr id="13" name="Flowchart: Alternate Process 12"/>
          <p:cNvSpPr/>
          <p:nvPr/>
        </p:nvSpPr>
        <p:spPr>
          <a:xfrm>
            <a:off x="7715250" y="2786063"/>
            <a:ext cx="1357313" cy="71437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وهذه الآية تدل على : </a:t>
            </a:r>
          </a:p>
        </p:txBody>
      </p:sp>
      <p:sp>
        <p:nvSpPr>
          <p:cNvPr id="4105" name="TextBox 10"/>
          <p:cNvSpPr txBox="1">
            <a:spLocks noChangeArrowheads="1"/>
          </p:cNvSpPr>
          <p:nvPr/>
        </p:nvSpPr>
        <p:spPr bwMode="auto">
          <a:xfrm>
            <a:off x="785813" y="2928938"/>
            <a:ext cx="6786562" cy="400050"/>
          </a:xfrm>
          <a:prstGeom prst="rect">
            <a:avLst/>
          </a:prstGeom>
          <a:noFill/>
          <a:ln w="9525">
            <a:noFill/>
            <a:miter lim="800000"/>
            <a:headEnd/>
            <a:tailEnd/>
          </a:ln>
        </p:spPr>
        <p:txBody>
          <a:bodyPr>
            <a:spAutoFit/>
          </a:bodyPr>
          <a:lstStyle/>
          <a:p>
            <a:r>
              <a:rPr lang="ar-EG" sz="2000" b="1"/>
              <a:t>أن جميع المخلوقات علويها وسفليها يسبح لله تعالى وتنزه عما لايليق به .</a:t>
            </a:r>
          </a:p>
        </p:txBody>
      </p:sp>
      <p:sp>
        <p:nvSpPr>
          <p:cNvPr id="16" name="Flowchart: Process 15"/>
          <p:cNvSpPr/>
          <p:nvPr/>
        </p:nvSpPr>
        <p:spPr>
          <a:xfrm>
            <a:off x="7715250" y="3643313"/>
            <a:ext cx="1357313" cy="428625"/>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 42}</a:t>
            </a:r>
          </a:p>
        </p:txBody>
      </p:sp>
      <p:sp>
        <p:nvSpPr>
          <p:cNvPr id="4107" name="Rectangle 13"/>
          <p:cNvSpPr>
            <a:spLocks noChangeArrowheads="1"/>
          </p:cNvSpPr>
          <p:nvPr/>
        </p:nvSpPr>
        <p:spPr bwMode="auto">
          <a:xfrm>
            <a:off x="1190625" y="3643313"/>
            <a:ext cx="6596063"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 {وَلِلَّهِ مُلْكُ السَّمَاوَاتِ وَالْأَرْضِ وَإِلَى اللَّهِ الْمَصِيرُ}: </a:t>
            </a:r>
            <a:r>
              <a:rPr lang="ar-EG" sz="2000" b="1"/>
              <a:t>وإلى الله المرجع يوم القيامة </a:t>
            </a:r>
          </a:p>
        </p:txBody>
      </p:sp>
      <p:sp>
        <p:nvSpPr>
          <p:cNvPr id="18" name="Flowchart: Process 17"/>
          <p:cNvSpPr/>
          <p:nvPr/>
        </p:nvSpPr>
        <p:spPr>
          <a:xfrm>
            <a:off x="8143875" y="4714875"/>
            <a:ext cx="857250" cy="857250"/>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a:t>
            </a:r>
          </a:p>
          <a:p>
            <a:pPr algn="ctr">
              <a:defRPr/>
            </a:pPr>
            <a:r>
              <a:rPr lang="ar-EG" sz="2000" b="1" dirty="0"/>
              <a:t>{ 43}</a:t>
            </a:r>
          </a:p>
        </p:txBody>
      </p:sp>
      <p:sp>
        <p:nvSpPr>
          <p:cNvPr id="4109" name="Rectangle 15"/>
          <p:cNvSpPr>
            <a:spLocks noChangeArrowheads="1"/>
          </p:cNvSpPr>
          <p:nvPr/>
        </p:nvSpPr>
        <p:spPr bwMode="auto">
          <a:xfrm>
            <a:off x="928688" y="4419600"/>
            <a:ext cx="7143750" cy="1938338"/>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{أَلَمْ تَرَ أَنَّ اللَّهَ يُزْجِي سَحَاباً }</a:t>
            </a:r>
            <a:r>
              <a:rPr lang="ar-EG" sz="2000" b="1"/>
              <a:t>: ألم تشاهد أن الله يسوق السحاب .</a:t>
            </a:r>
            <a:r>
              <a:rPr lang="ar-EG" sz="2000" b="1">
                <a:solidFill>
                  <a:srgbClr val="339933"/>
                </a:solidFill>
                <a:cs typeface="Andalus" pitchFamily="2" charset="-78"/>
              </a:rPr>
              <a:t>{ثُمَّ يُؤَلِّفُ بَيْنَهُ } </a:t>
            </a:r>
            <a:r>
              <a:rPr lang="ar-EG" sz="2000" b="1"/>
              <a:t>:فيجمعه بعد تفرقه </a:t>
            </a:r>
            <a:r>
              <a:rPr lang="ar-EG" sz="2000" b="1">
                <a:solidFill>
                  <a:srgbClr val="339933"/>
                </a:solidFill>
                <a:cs typeface="Andalus" pitchFamily="2" charset="-78"/>
              </a:rPr>
              <a:t>.{ثُمَّ يَجْعَلُهُ رُكَاماً }</a:t>
            </a:r>
            <a:r>
              <a:rPr lang="ar-EG" sz="2000" b="1"/>
              <a:t>:ثم يجعله متراكماً فوق بعضه </a:t>
            </a:r>
            <a:r>
              <a:rPr lang="ar-EG" sz="2000" b="1">
                <a:solidFill>
                  <a:srgbClr val="339933"/>
                </a:solidFill>
                <a:cs typeface="Andalus" pitchFamily="2" charset="-78"/>
              </a:rPr>
              <a:t>. {فَتَرَى الْوَدْقَ}</a:t>
            </a:r>
            <a:r>
              <a:rPr lang="ar-EG" sz="2000" b="1"/>
              <a:t>: أى حبات المطر </a:t>
            </a:r>
            <a:r>
              <a:rPr lang="ar-EG" sz="2000" b="1">
                <a:solidFill>
                  <a:srgbClr val="339933"/>
                </a:solidFill>
                <a:cs typeface="Andalus" pitchFamily="2" charset="-78"/>
              </a:rPr>
              <a:t>.{يَخْرُجُ مِنْ خِلَالِهِ } </a:t>
            </a:r>
            <a:r>
              <a:rPr lang="ar-EG" sz="2000" b="1"/>
              <a:t>من بين السحاب .</a:t>
            </a:r>
            <a:r>
              <a:rPr lang="ar-EG" sz="2000" b="1">
                <a:solidFill>
                  <a:srgbClr val="339933"/>
                </a:solidFill>
                <a:cs typeface="Andalus" pitchFamily="2" charset="-78"/>
              </a:rPr>
              <a:t>{وَيُنَزِّلُ مِنَ السَّمَاءِ مِن جِبَالٍ فِيهَا مِن بَرَدٍ } </a:t>
            </a:r>
            <a:r>
              <a:rPr lang="ar-EG" sz="2000" b="1"/>
              <a:t>: وينزل من السحاب الذى يشبه الجبال برداً. </a:t>
            </a:r>
            <a:r>
              <a:rPr lang="ar-EG" sz="2000" b="1">
                <a:solidFill>
                  <a:srgbClr val="339933"/>
                </a:solidFill>
                <a:cs typeface="Andalus" pitchFamily="2" charset="-78"/>
              </a:rPr>
              <a:t>{فَيُصِيبُ بِهِ } </a:t>
            </a:r>
            <a:r>
              <a:rPr lang="ar-EG" sz="2000" b="1"/>
              <a:t>: أى المطر والبرد </a:t>
            </a:r>
            <a:r>
              <a:rPr lang="ar-EG" sz="2000" b="1">
                <a:solidFill>
                  <a:srgbClr val="339933"/>
                </a:solidFill>
                <a:cs typeface="Andalus" pitchFamily="2" charset="-78"/>
              </a:rPr>
              <a:t>.{مَن يَشَاءُ وَيَصْرِفُهُ عَن مَّن يَشَاءُ يَكَادُ سَنَا بَرْقِهِ يَذْهَبُ بِالْأَبْصَارِ}: </a:t>
            </a:r>
            <a:r>
              <a:rPr lang="ar-EG" sz="2000" b="1"/>
              <a:t>يكاد ضوء البرق يذهب ابصار الناظرين إليه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wipe(down)">
                                      <p:cBhvr>
                                        <p:cTn id="17" dur="500"/>
                                        <p:tgtEl>
                                          <p:spTgt spid="12">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down)">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bg/>
                                          </p:spTgt>
                                        </p:tgtEl>
                                        <p:attrNameLst>
                                          <p:attrName>style.visibility</p:attrName>
                                        </p:attrNameLst>
                                      </p:cBhvr>
                                      <p:to>
                                        <p:strVal val="visible"/>
                                      </p:to>
                                    </p:set>
                                    <p:anim calcmode="lin" valueType="num">
                                      <p:cBhvr additive="base">
                                        <p:cTn id="2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 calcmode="lin" valueType="num">
                                      <p:cBhvr additive="base">
                                        <p:cTn id="3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102">
                                            <p:txEl>
                                              <p:pRg st="0" end="0"/>
                                            </p:txEl>
                                          </p:spTgt>
                                        </p:tgtEl>
                                        <p:attrNameLst>
                                          <p:attrName>style.visibility</p:attrName>
                                        </p:attrNameLst>
                                      </p:cBhvr>
                                      <p:to>
                                        <p:strVal val="visible"/>
                                      </p:to>
                                    </p:set>
                                    <p:animEffect transition="in" filter="wipe(down)">
                                      <p:cBhvr>
                                        <p:cTn id="43" dur="500"/>
                                        <p:tgtEl>
                                          <p:spTgt spid="410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bg/>
                                          </p:spTgt>
                                        </p:tgtEl>
                                        <p:attrNameLst>
                                          <p:attrName>style.visibility</p:attrName>
                                        </p:attrNameLst>
                                      </p:cBhvr>
                                      <p:to>
                                        <p:strVal val="visible"/>
                                      </p:to>
                                    </p:set>
                                    <p:anim calcmode="lin" valueType="num">
                                      <p:cBhvr additive="base">
                                        <p:cTn id="48"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bg/>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 calcmode="lin" valueType="num">
                                      <p:cBhvr additive="base">
                                        <p:cTn id="5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105">
                                            <p:txEl>
                                              <p:pRg st="0" end="0"/>
                                            </p:txEl>
                                          </p:spTgt>
                                        </p:tgtEl>
                                        <p:attrNameLst>
                                          <p:attrName>style.visibility</p:attrName>
                                        </p:attrNameLst>
                                      </p:cBhvr>
                                      <p:to>
                                        <p:strVal val="visible"/>
                                      </p:to>
                                    </p:set>
                                    <p:anim calcmode="lin" valueType="num">
                                      <p:cBhvr additive="base">
                                        <p:cTn id="58" dur="500" fill="hold"/>
                                        <p:tgtEl>
                                          <p:spTgt spid="410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bg/>
                                          </p:spTgt>
                                        </p:tgtEl>
                                        <p:attrNameLst>
                                          <p:attrName>style.visibility</p:attrName>
                                        </p:attrNameLst>
                                      </p:cBhvr>
                                      <p:to>
                                        <p:strVal val="visible"/>
                                      </p:to>
                                    </p:set>
                                    <p:animEffect transition="in" filter="wipe(down)">
                                      <p:cBhvr>
                                        <p:cTn id="64" dur="500"/>
                                        <p:tgtEl>
                                          <p:spTgt spid="16">
                                            <p:bg/>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wipe(down)">
                                      <p:cBhvr>
                                        <p:cTn id="67" dur="500"/>
                                        <p:tgtEl>
                                          <p:spTgt spid="1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107">
                                            <p:txEl>
                                              <p:pRg st="0" end="0"/>
                                            </p:txEl>
                                          </p:spTgt>
                                        </p:tgtEl>
                                        <p:attrNameLst>
                                          <p:attrName>style.visibility</p:attrName>
                                        </p:attrNameLst>
                                      </p:cBhvr>
                                      <p:to>
                                        <p:strVal val="visible"/>
                                      </p:to>
                                    </p:set>
                                    <p:anim calcmode="lin" valueType="num">
                                      <p:cBhvr additive="base">
                                        <p:cTn id="72" dur="500" fill="hold"/>
                                        <p:tgtEl>
                                          <p:spTgt spid="4107">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bg/>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8">
                                            <p:txEl>
                                              <p:pRg st="0" end="0"/>
                                            </p:txEl>
                                          </p:spTgt>
                                        </p:tgtEl>
                                        <p:attrNameLst>
                                          <p:attrName>style.visibility</p:attrName>
                                        </p:attrNameLst>
                                      </p:cBhvr>
                                      <p:to>
                                        <p:strVal val="visible"/>
                                      </p:to>
                                    </p:set>
                                    <p:anim calcmode="lin" valueType="num">
                                      <p:cBhvr additive="base">
                                        <p:cTn id="8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8">
                                            <p:txEl>
                                              <p:pRg st="1" end="1"/>
                                            </p:txEl>
                                          </p:spTgt>
                                        </p:tgtEl>
                                        <p:attrNameLst>
                                          <p:attrName>style.visibility</p:attrName>
                                        </p:attrNameLst>
                                      </p:cBhvr>
                                      <p:to>
                                        <p:strVal val="visible"/>
                                      </p:to>
                                    </p:set>
                                    <p:anim calcmode="lin" valueType="num">
                                      <p:cBhvr additive="base">
                                        <p:cTn id="8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109">
                                            <p:txEl>
                                              <p:pRg st="0" end="0"/>
                                            </p:txEl>
                                          </p:spTgt>
                                        </p:tgtEl>
                                        <p:attrNameLst>
                                          <p:attrName>style.visibility</p:attrName>
                                        </p:attrNameLst>
                                      </p:cBhvr>
                                      <p:to>
                                        <p:strVal val="visible"/>
                                      </p:to>
                                    </p:set>
                                    <p:anim calcmode="lin" valueType="num">
                                      <p:cBhvr additive="base">
                                        <p:cTn id="92" dur="500" fill="hold"/>
                                        <p:tgtEl>
                                          <p:spTgt spid="4109">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1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2" grpId="0" build="allAtOnce" animBg="1"/>
      <p:bldP spid="4102" grpId="0" build="allAtOnce"/>
      <p:bldP spid="14" grpId="0" build="p" animBg="1"/>
      <p:bldP spid="13" grpId="0" build="allAtOnce" animBg="1"/>
      <p:bldP spid="4105" grpId="0" build="allAtOnce"/>
      <p:bldP spid="16" grpId="0" build="allAtOnce" animBg="1"/>
      <p:bldP spid="4107" grpId="0" build="allAtOnce"/>
      <p:bldP spid="18" grpId="0" build="allAtOnce" animBg="1"/>
      <p:bldP spid="4109"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مجموعة 7"/>
          <p:cNvGrpSpPr>
            <a:grpSpLocks/>
          </p:cNvGrpSpPr>
          <p:nvPr/>
        </p:nvGrpSpPr>
        <p:grpSpPr bwMode="auto">
          <a:xfrm>
            <a:off x="-55563" y="566738"/>
            <a:ext cx="1036638" cy="6003925"/>
            <a:chOff x="-55292" y="566455"/>
            <a:chExt cx="1036020" cy="6003513"/>
          </a:xfrm>
        </p:grpSpPr>
        <p:pic>
          <p:nvPicPr>
            <p:cNvPr id="4096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096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097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06045"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{63} إلى الآية {67} </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70778"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454354" y="1365581"/>
            <a:ext cx="3714750"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697337" y="1690049"/>
            <a:ext cx="5629275" cy="1485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مستطيل 3"/>
          <p:cNvSpPr/>
          <p:nvPr/>
        </p:nvSpPr>
        <p:spPr>
          <a:xfrm>
            <a:off x="3382343" y="1686866"/>
            <a:ext cx="2058517" cy="461665"/>
          </a:xfrm>
          <a:prstGeom prst="rect">
            <a:avLst/>
          </a:prstGeom>
        </p:spPr>
        <p:txBody>
          <a:bodyPr wrap="square">
            <a:spAutoFit/>
          </a:bodyPr>
          <a:lstStyle/>
          <a:p>
            <a:r>
              <a:rPr lang="ar-EG" sz="2400" b="1" dirty="0"/>
              <a:t>بتواضع ووقار </a:t>
            </a:r>
            <a:endParaRPr lang="ar-SA" sz="2400" dirty="0"/>
          </a:p>
        </p:txBody>
      </p:sp>
      <p:sp>
        <p:nvSpPr>
          <p:cNvPr id="15" name="مستطيل 14"/>
          <p:cNvSpPr/>
          <p:nvPr/>
        </p:nvSpPr>
        <p:spPr>
          <a:xfrm>
            <a:off x="3835231" y="2148531"/>
            <a:ext cx="1338437" cy="461665"/>
          </a:xfrm>
          <a:prstGeom prst="rect">
            <a:avLst/>
          </a:prstGeom>
        </p:spPr>
        <p:txBody>
          <a:bodyPr wrap="square">
            <a:spAutoFit/>
          </a:bodyPr>
          <a:lstStyle/>
          <a:p>
            <a:r>
              <a:rPr lang="ar-EG" sz="2400" b="1" dirty="0"/>
              <a:t>بالمعروف</a:t>
            </a:r>
            <a:endParaRPr lang="ar-SA" sz="2400" dirty="0"/>
          </a:p>
        </p:txBody>
      </p:sp>
      <p:sp>
        <p:nvSpPr>
          <p:cNvPr id="16" name="مستطيل 15"/>
          <p:cNvSpPr/>
          <p:nvPr/>
        </p:nvSpPr>
        <p:spPr>
          <a:xfrm>
            <a:off x="4246442" y="2629592"/>
            <a:ext cx="762373" cy="461665"/>
          </a:xfrm>
          <a:prstGeom prst="rect">
            <a:avLst/>
          </a:prstGeom>
        </p:spPr>
        <p:txBody>
          <a:bodyPr wrap="square">
            <a:spAutoFit/>
          </a:bodyPr>
          <a:lstStyle/>
          <a:p>
            <a:r>
              <a:rPr lang="ar-EG" sz="2400" b="1" dirty="0"/>
              <a:t>وسطاً</a:t>
            </a:r>
            <a:endParaRPr lang="ar-SA" sz="2400" dirty="0"/>
          </a:p>
        </p:txBody>
      </p:sp>
      <p:pic>
        <p:nvPicPr>
          <p:cNvPr id="13316"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894838" y="3091257"/>
            <a:ext cx="5008237"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مربع نص 17"/>
          <p:cNvSpPr txBox="1"/>
          <p:nvPr/>
        </p:nvSpPr>
        <p:spPr>
          <a:xfrm>
            <a:off x="2043552" y="3534399"/>
            <a:ext cx="676183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يكثرون من صلاة الليل مخلصين فيها لربهم متذللين له بالسجود والقيام .</a:t>
            </a:r>
          </a:p>
        </p:txBody>
      </p:sp>
      <p:pic>
        <p:nvPicPr>
          <p:cNvPr id="13317"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584669" y="4054518"/>
            <a:ext cx="4224112" cy="43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مربع نص 19"/>
          <p:cNvSpPr txBox="1"/>
          <p:nvPr/>
        </p:nvSpPr>
        <p:spPr>
          <a:xfrm>
            <a:off x="1539495" y="4027884"/>
            <a:ext cx="291753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b="1" dirty="0"/>
              <a:t>غراماً </a:t>
            </a:r>
            <a:r>
              <a:rPr lang="ar-EG" b="1" dirty="0" smtClean="0"/>
              <a:t>ــــــــــــــــــ</a:t>
            </a:r>
            <a:r>
              <a:rPr lang="en-US" b="1" dirty="0" smtClean="0"/>
              <a:t> </a:t>
            </a:r>
            <a:r>
              <a:rPr lang="ar-EG" b="1" dirty="0" smtClean="0"/>
              <a:t>ملازماً </a:t>
            </a:r>
            <a:r>
              <a:rPr lang="ar-EG" b="1" dirty="0"/>
              <a:t>لصاحبه </a:t>
            </a:r>
          </a:p>
          <a:p>
            <a:r>
              <a:rPr lang="ar-EG" b="1" dirty="0"/>
              <a:t> </a:t>
            </a:r>
            <a:r>
              <a:rPr lang="ar-EG" b="1" dirty="0" smtClean="0"/>
              <a:t>يقتروا ـــــــــــــــــ</a:t>
            </a:r>
            <a:r>
              <a:rPr lang="en-US" b="1" dirty="0" smtClean="0"/>
              <a:t> </a:t>
            </a:r>
            <a:r>
              <a:rPr lang="ar-EG" b="1" dirty="0" smtClean="0"/>
              <a:t>يضيقوا </a:t>
            </a:r>
            <a:r>
              <a:rPr lang="ar-EG" b="1" dirty="0" err="1"/>
              <a:t>فى</a:t>
            </a:r>
            <a:r>
              <a:rPr lang="ar-EG" b="1" dirty="0"/>
              <a:t> النفقة </a:t>
            </a:r>
          </a:p>
          <a:p>
            <a:r>
              <a:rPr lang="ar-EG" b="1" dirty="0" smtClean="0"/>
              <a:t> </a:t>
            </a:r>
            <a:r>
              <a:rPr lang="ar-EG" b="1" dirty="0"/>
              <a:t>قواماً </a:t>
            </a:r>
            <a:r>
              <a:rPr lang="ar-EG" b="1" dirty="0" smtClean="0"/>
              <a:t>ــــــــــــــــــ </a:t>
            </a:r>
            <a:r>
              <a:rPr lang="ar-EG" b="1" dirty="0"/>
              <a:t>وسطاً </a:t>
            </a:r>
          </a:p>
        </p:txBody>
      </p:sp>
      <p:pic>
        <p:nvPicPr>
          <p:cNvPr id="13318"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590449" y="4492668"/>
            <a:ext cx="4446047"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مربع نص 21"/>
          <p:cNvSpPr txBox="1"/>
          <p:nvPr/>
        </p:nvSpPr>
        <p:spPr>
          <a:xfrm>
            <a:off x="6011284" y="5093335"/>
            <a:ext cx="2917533"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b="1" dirty="0"/>
              <a:t>1- </a:t>
            </a:r>
            <a:r>
              <a:rPr lang="ar-EG" b="1" dirty="0" err="1"/>
              <a:t>المشى</a:t>
            </a:r>
            <a:r>
              <a:rPr lang="ar-EG" b="1" dirty="0"/>
              <a:t> بتواضع </a:t>
            </a:r>
          </a:p>
          <a:p>
            <a:r>
              <a:rPr lang="ar-EG" b="1" dirty="0"/>
              <a:t> 2- الإنفاق وسطا </a:t>
            </a:r>
          </a:p>
          <a:p>
            <a:r>
              <a:rPr lang="ar-EG" b="1" dirty="0"/>
              <a:t> 3- قيام الليل </a:t>
            </a:r>
          </a:p>
          <a:p>
            <a:r>
              <a:rPr lang="ar-EG" b="1" dirty="0"/>
              <a:t> 4- خوفهم من ربهم </a:t>
            </a:r>
          </a:p>
          <a:p>
            <a:r>
              <a:rPr lang="ar-EG" b="1" dirty="0"/>
              <a:t> 3- رد الأذى بالمعروف </a:t>
            </a:r>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wheel(1)">
                                      <p:cBhvr>
                                        <p:cTn id="24" dur="20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3315"/>
                                        </p:tgtEl>
                                        <p:attrNameLst>
                                          <p:attrName>style.visibility</p:attrName>
                                        </p:attrNameLst>
                                      </p:cBhvr>
                                      <p:to>
                                        <p:strVal val="visible"/>
                                      </p:to>
                                    </p:set>
                                    <p:animEffect transition="in" filter="wipe(down)">
                                      <p:cBhvr>
                                        <p:cTn id="29" dur="580">
                                          <p:stCondLst>
                                            <p:cond delay="0"/>
                                          </p:stCondLst>
                                        </p:cTn>
                                        <p:tgtEl>
                                          <p:spTgt spid="13315"/>
                                        </p:tgtEl>
                                      </p:cBhvr>
                                    </p:animEffect>
                                    <p:anim calcmode="lin" valueType="num">
                                      <p:cBhvr>
                                        <p:cTn id="30"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3315"/>
                                        </p:tgtEl>
                                      </p:cBhvr>
                                      <p:to x="100000" y="60000"/>
                                    </p:animScale>
                                    <p:animScale>
                                      <p:cBhvr>
                                        <p:cTn id="36" dur="166" decel="50000">
                                          <p:stCondLst>
                                            <p:cond delay="676"/>
                                          </p:stCondLst>
                                        </p:cTn>
                                        <p:tgtEl>
                                          <p:spTgt spid="13315"/>
                                        </p:tgtEl>
                                      </p:cBhvr>
                                      <p:to x="100000" y="100000"/>
                                    </p:animScale>
                                    <p:animScale>
                                      <p:cBhvr>
                                        <p:cTn id="37" dur="26">
                                          <p:stCondLst>
                                            <p:cond delay="1312"/>
                                          </p:stCondLst>
                                        </p:cTn>
                                        <p:tgtEl>
                                          <p:spTgt spid="13315"/>
                                        </p:tgtEl>
                                      </p:cBhvr>
                                      <p:to x="100000" y="80000"/>
                                    </p:animScale>
                                    <p:animScale>
                                      <p:cBhvr>
                                        <p:cTn id="38" dur="166" decel="50000">
                                          <p:stCondLst>
                                            <p:cond delay="1338"/>
                                          </p:stCondLst>
                                        </p:cTn>
                                        <p:tgtEl>
                                          <p:spTgt spid="13315"/>
                                        </p:tgtEl>
                                      </p:cBhvr>
                                      <p:to x="100000" y="100000"/>
                                    </p:animScale>
                                    <p:animScale>
                                      <p:cBhvr>
                                        <p:cTn id="39" dur="26">
                                          <p:stCondLst>
                                            <p:cond delay="1642"/>
                                          </p:stCondLst>
                                        </p:cTn>
                                        <p:tgtEl>
                                          <p:spTgt spid="13315"/>
                                        </p:tgtEl>
                                      </p:cBhvr>
                                      <p:to x="100000" y="90000"/>
                                    </p:animScale>
                                    <p:animScale>
                                      <p:cBhvr>
                                        <p:cTn id="40" dur="166" decel="50000">
                                          <p:stCondLst>
                                            <p:cond delay="1668"/>
                                          </p:stCondLst>
                                        </p:cTn>
                                        <p:tgtEl>
                                          <p:spTgt spid="13315"/>
                                        </p:tgtEl>
                                      </p:cBhvr>
                                      <p:to x="100000" y="100000"/>
                                    </p:animScale>
                                    <p:animScale>
                                      <p:cBhvr>
                                        <p:cTn id="41" dur="26">
                                          <p:stCondLst>
                                            <p:cond delay="1808"/>
                                          </p:stCondLst>
                                        </p:cTn>
                                        <p:tgtEl>
                                          <p:spTgt spid="13315"/>
                                        </p:tgtEl>
                                      </p:cBhvr>
                                      <p:to x="100000" y="95000"/>
                                    </p:animScale>
                                    <p:animScale>
                                      <p:cBhvr>
                                        <p:cTn id="42" dur="166" decel="50000">
                                          <p:stCondLst>
                                            <p:cond delay="1834"/>
                                          </p:stCondLst>
                                        </p:cTn>
                                        <p:tgtEl>
                                          <p:spTgt spid="1331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 by="(-#ppt_w*2)" calcmode="lin" valueType="num">
                                      <p:cBhvr rctx="PPT">
                                        <p:cTn id="47" dur="500" autoRev="1" fill="hold">
                                          <p:stCondLst>
                                            <p:cond delay="0"/>
                                          </p:stCondLst>
                                        </p:cTn>
                                        <p:tgtEl>
                                          <p:spTgt spid="4"/>
                                        </p:tgtEl>
                                        <p:attrNameLst>
                                          <p:attrName>ppt_w</p:attrName>
                                        </p:attrNameLst>
                                      </p:cBhvr>
                                    </p:anim>
                                    <p:anim by="(#ppt_w*0.50)" calcmode="lin" valueType="num">
                                      <p:cBhvr>
                                        <p:cTn id="48" dur="500" decel="50000" autoRev="1" fill="hold">
                                          <p:stCondLst>
                                            <p:cond delay="0"/>
                                          </p:stCondLst>
                                        </p:cTn>
                                        <p:tgtEl>
                                          <p:spTgt spid="4"/>
                                        </p:tgtEl>
                                        <p:attrNameLst>
                                          <p:attrName>ppt_x</p:attrName>
                                        </p:attrNameLst>
                                      </p:cBhvr>
                                    </p:anim>
                                    <p:anim from="(-#ppt_h/2)" to="(#ppt_y)" calcmode="lin" valueType="num">
                                      <p:cBhvr>
                                        <p:cTn id="49" dur="1000" fill="hold">
                                          <p:stCondLst>
                                            <p:cond delay="0"/>
                                          </p:stCondLst>
                                        </p:cTn>
                                        <p:tgtEl>
                                          <p:spTgt spid="4"/>
                                        </p:tgtEl>
                                        <p:attrNameLst>
                                          <p:attrName>ppt_y</p:attrName>
                                        </p:attrNameLst>
                                      </p:cBhvr>
                                    </p:anim>
                                    <p:animRot by="21600000">
                                      <p:cBhvr>
                                        <p:cTn id="50" dur="1000" fill="hold">
                                          <p:stCondLst>
                                            <p:cond delay="0"/>
                                          </p:stCondLst>
                                        </p:cTn>
                                        <p:tgtEl>
                                          <p:spTgt spid="4"/>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5"/>
                                        </p:tgtEl>
                                        <p:attrNameLst>
                                          <p:attrName>style.visibility</p:attrName>
                                        </p:attrNameLst>
                                      </p:cBhvr>
                                      <p:to>
                                        <p:strVal val="visible"/>
                                      </p:to>
                                    </p:set>
                                    <p:anim by="(-#ppt_w*2)" calcmode="lin" valueType="num">
                                      <p:cBhvr rctx="PPT">
                                        <p:cTn id="55" dur="500" autoRev="1" fill="hold">
                                          <p:stCondLst>
                                            <p:cond delay="0"/>
                                          </p:stCondLst>
                                        </p:cTn>
                                        <p:tgtEl>
                                          <p:spTgt spid="15"/>
                                        </p:tgtEl>
                                        <p:attrNameLst>
                                          <p:attrName>ppt_w</p:attrName>
                                        </p:attrNameLst>
                                      </p:cBhvr>
                                    </p:anim>
                                    <p:anim by="(#ppt_w*0.50)" calcmode="lin" valueType="num">
                                      <p:cBhvr>
                                        <p:cTn id="56" dur="500" decel="50000" autoRev="1" fill="hold">
                                          <p:stCondLst>
                                            <p:cond delay="0"/>
                                          </p:stCondLst>
                                        </p:cTn>
                                        <p:tgtEl>
                                          <p:spTgt spid="15"/>
                                        </p:tgtEl>
                                        <p:attrNameLst>
                                          <p:attrName>ppt_x</p:attrName>
                                        </p:attrNameLst>
                                      </p:cBhvr>
                                    </p:anim>
                                    <p:anim from="(-#ppt_h/2)" to="(#ppt_y)" calcmode="lin" valueType="num">
                                      <p:cBhvr>
                                        <p:cTn id="57" dur="1000" fill="hold">
                                          <p:stCondLst>
                                            <p:cond delay="0"/>
                                          </p:stCondLst>
                                        </p:cTn>
                                        <p:tgtEl>
                                          <p:spTgt spid="15"/>
                                        </p:tgtEl>
                                        <p:attrNameLst>
                                          <p:attrName>ppt_y</p:attrName>
                                        </p:attrNameLst>
                                      </p:cBhvr>
                                    </p:anim>
                                    <p:animRot by="21600000">
                                      <p:cBhvr>
                                        <p:cTn id="58" dur="1000" fill="hold">
                                          <p:stCondLst>
                                            <p:cond delay="0"/>
                                          </p:stCondLst>
                                        </p:cTn>
                                        <p:tgtEl>
                                          <p:spTgt spid="15"/>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 by="(-#ppt_w*2)" calcmode="lin" valueType="num">
                                      <p:cBhvr rctx="PPT">
                                        <p:cTn id="63" dur="500" autoRev="1" fill="hold">
                                          <p:stCondLst>
                                            <p:cond delay="0"/>
                                          </p:stCondLst>
                                        </p:cTn>
                                        <p:tgtEl>
                                          <p:spTgt spid="16"/>
                                        </p:tgtEl>
                                        <p:attrNameLst>
                                          <p:attrName>ppt_w</p:attrName>
                                        </p:attrNameLst>
                                      </p:cBhvr>
                                    </p:anim>
                                    <p:anim by="(#ppt_w*0.50)" calcmode="lin" valueType="num">
                                      <p:cBhvr>
                                        <p:cTn id="64" dur="500" decel="50000" autoRev="1" fill="hold">
                                          <p:stCondLst>
                                            <p:cond delay="0"/>
                                          </p:stCondLst>
                                        </p:cTn>
                                        <p:tgtEl>
                                          <p:spTgt spid="16"/>
                                        </p:tgtEl>
                                        <p:attrNameLst>
                                          <p:attrName>ppt_x</p:attrName>
                                        </p:attrNameLst>
                                      </p:cBhvr>
                                    </p:anim>
                                    <p:anim from="(-#ppt_h/2)" to="(#ppt_y)" calcmode="lin" valueType="num">
                                      <p:cBhvr>
                                        <p:cTn id="65" dur="1000" fill="hold">
                                          <p:stCondLst>
                                            <p:cond delay="0"/>
                                          </p:stCondLst>
                                        </p:cTn>
                                        <p:tgtEl>
                                          <p:spTgt spid="16"/>
                                        </p:tgtEl>
                                        <p:attrNameLst>
                                          <p:attrName>ppt_y</p:attrName>
                                        </p:attrNameLst>
                                      </p:cBhvr>
                                    </p:anim>
                                    <p:animRot by="21600000">
                                      <p:cBhvr>
                                        <p:cTn id="66" dur="1000" fill="hold">
                                          <p:stCondLst>
                                            <p:cond delay="0"/>
                                          </p:stCondLst>
                                        </p:cTn>
                                        <p:tgtEl>
                                          <p:spTgt spid="16"/>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13316"/>
                                        </p:tgtEl>
                                        <p:attrNameLst>
                                          <p:attrName>style.visibility</p:attrName>
                                        </p:attrNameLst>
                                      </p:cBhvr>
                                      <p:to>
                                        <p:strVal val="visible"/>
                                      </p:to>
                                    </p:set>
                                    <p:animEffect transition="in" filter="wheel(1)">
                                      <p:cBhvr>
                                        <p:cTn id="71" dur="2000"/>
                                        <p:tgtEl>
                                          <p:spTgt spid="13316"/>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2000"/>
                                        <p:tgtEl>
                                          <p:spTgt spid="18"/>
                                        </p:tgtEl>
                                      </p:cBhvr>
                                    </p:animEffect>
                                    <p:anim calcmode="lin" valueType="num">
                                      <p:cBhvr>
                                        <p:cTn id="77" dur="2000" fill="hold"/>
                                        <p:tgtEl>
                                          <p:spTgt spid="18"/>
                                        </p:tgtEl>
                                        <p:attrNameLst>
                                          <p:attrName>ppt_w</p:attrName>
                                        </p:attrNameLst>
                                      </p:cBhvr>
                                      <p:tavLst>
                                        <p:tav tm="0" fmla="#ppt_w*sin(2.5*pi*$)">
                                          <p:val>
                                            <p:fltVal val="0"/>
                                          </p:val>
                                        </p:tav>
                                        <p:tav tm="100000">
                                          <p:val>
                                            <p:fltVal val="1"/>
                                          </p:val>
                                        </p:tav>
                                      </p:tavLst>
                                    </p:anim>
                                    <p:anim calcmode="lin" valueType="num">
                                      <p:cBhvr>
                                        <p:cTn id="7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13317"/>
                                        </p:tgtEl>
                                        <p:attrNameLst>
                                          <p:attrName>style.visibility</p:attrName>
                                        </p:attrNameLst>
                                      </p:cBhvr>
                                      <p:to>
                                        <p:strVal val="visible"/>
                                      </p:to>
                                    </p:set>
                                    <p:animEffect transition="in" filter="wheel(1)">
                                      <p:cBhvr>
                                        <p:cTn id="83" dur="2000"/>
                                        <p:tgtEl>
                                          <p:spTgt spid="13317"/>
                                        </p:tgtEl>
                                      </p:cBhvr>
                                    </p:animEffect>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2000"/>
                                        <p:tgtEl>
                                          <p:spTgt spid="20"/>
                                        </p:tgtEl>
                                      </p:cBhvr>
                                    </p:animEffect>
                                    <p:anim calcmode="lin" valueType="num">
                                      <p:cBhvr>
                                        <p:cTn id="89" dur="2000" fill="hold"/>
                                        <p:tgtEl>
                                          <p:spTgt spid="20"/>
                                        </p:tgtEl>
                                        <p:attrNameLst>
                                          <p:attrName>ppt_w</p:attrName>
                                        </p:attrNameLst>
                                      </p:cBhvr>
                                      <p:tavLst>
                                        <p:tav tm="0" fmla="#ppt_w*sin(2.5*pi*$)">
                                          <p:val>
                                            <p:fltVal val="0"/>
                                          </p:val>
                                        </p:tav>
                                        <p:tav tm="100000">
                                          <p:val>
                                            <p:fltVal val="1"/>
                                          </p:val>
                                        </p:tav>
                                      </p:tavLst>
                                    </p:anim>
                                    <p:anim calcmode="lin" valueType="num">
                                      <p:cBhvr>
                                        <p:cTn id="90"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13318"/>
                                        </p:tgtEl>
                                        <p:attrNameLst>
                                          <p:attrName>style.visibility</p:attrName>
                                        </p:attrNameLst>
                                      </p:cBhvr>
                                      <p:to>
                                        <p:strVal val="visible"/>
                                      </p:to>
                                    </p:set>
                                    <p:animEffect transition="in" filter="wheel(1)">
                                      <p:cBhvr>
                                        <p:cTn id="95" dur="2000"/>
                                        <p:tgtEl>
                                          <p:spTgt spid="13318"/>
                                        </p:tgtEl>
                                      </p:cBhvr>
                                    </p:animEffect>
                                  </p:childTnLst>
                                </p:cTn>
                              </p:par>
                            </p:childTnLst>
                          </p:cTn>
                        </p:par>
                      </p:childTnLst>
                    </p:cTn>
                  </p:par>
                  <p:par>
                    <p:cTn id="96" fill="hold">
                      <p:stCondLst>
                        <p:cond delay="indefinite"/>
                      </p:stCondLst>
                      <p:childTnLst>
                        <p:par>
                          <p:cTn id="97" fill="hold">
                            <p:stCondLst>
                              <p:cond delay="0"/>
                            </p:stCondLst>
                            <p:childTnLst>
                              <p:par>
                                <p:cTn id="98" presetID="45"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2000"/>
                                        <p:tgtEl>
                                          <p:spTgt spid="22"/>
                                        </p:tgtEl>
                                      </p:cBhvr>
                                    </p:animEffect>
                                    <p:anim calcmode="lin" valueType="num">
                                      <p:cBhvr>
                                        <p:cTn id="101" dur="2000" fill="hold"/>
                                        <p:tgtEl>
                                          <p:spTgt spid="22"/>
                                        </p:tgtEl>
                                        <p:attrNameLst>
                                          <p:attrName>ppt_w</p:attrName>
                                        </p:attrNameLst>
                                      </p:cBhvr>
                                      <p:tavLst>
                                        <p:tav tm="0" fmla="#ppt_w*sin(2.5*pi*$)">
                                          <p:val>
                                            <p:fltVal val="0"/>
                                          </p:val>
                                        </p:tav>
                                        <p:tav tm="100000">
                                          <p:val>
                                            <p:fltVal val="1"/>
                                          </p:val>
                                        </p:tav>
                                      </p:tavLst>
                                    </p:anim>
                                    <p:anim calcmode="lin" valueType="num">
                                      <p:cBhvr>
                                        <p:cTn id="102"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4" grpId="0"/>
      <p:bldP spid="15" grpId="0"/>
      <p:bldP spid="16" grpId="0"/>
      <p:bldP spid="18" grpId="0" animBg="1"/>
      <p:bldP spid="20"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مجموعة 7"/>
          <p:cNvGrpSpPr>
            <a:grpSpLocks/>
          </p:cNvGrpSpPr>
          <p:nvPr/>
        </p:nvGrpSpPr>
        <p:grpSpPr bwMode="auto">
          <a:xfrm>
            <a:off x="-55563" y="566738"/>
            <a:ext cx="1036638" cy="6003925"/>
            <a:chOff x="-55292" y="566455"/>
            <a:chExt cx="1036020" cy="6003513"/>
          </a:xfrm>
        </p:grpSpPr>
        <p:pic>
          <p:nvPicPr>
            <p:cNvPr id="4303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303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303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750442" y="52611"/>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{68} إلى الآية {71} </a:t>
            </a:r>
          </a:p>
        </p:txBody>
      </p:sp>
      <p:sp>
        <p:nvSpPr>
          <p:cNvPr id="8" name="Rectangle 7"/>
          <p:cNvSpPr/>
          <p:nvPr/>
        </p:nvSpPr>
        <p:spPr>
          <a:xfrm>
            <a:off x="1214438" y="1071563"/>
            <a:ext cx="7786687" cy="1939925"/>
          </a:xfrm>
          <a:prstGeom prst="rect">
            <a:avLst/>
          </a:prstGeom>
        </p:spPr>
        <p:txBody>
          <a:bodyPr>
            <a:spAutoFit/>
          </a:bodyPr>
          <a:lstStyle/>
          <a:p>
            <a:pPr>
              <a:defRPr/>
            </a:pPr>
            <a:r>
              <a:rPr lang="ar-EG" sz="2400" b="1" dirty="0">
                <a:solidFill>
                  <a:srgbClr val="339933"/>
                </a:solidFill>
                <a:cs typeface="Andalus" pitchFamily="2" charset="-78"/>
              </a:rPr>
              <a:t> </a:t>
            </a:r>
            <a:r>
              <a:rPr lang="ar-EG" sz="2000" b="1" dirty="0">
                <a:effectLst>
                  <a:outerShdw blurRad="38100" dist="38100" dir="2700000" algn="tl">
                    <a:srgbClr val="000000">
                      <a:alpha val="43137"/>
                    </a:srgbClr>
                  </a:outerShdw>
                </a:effectLst>
                <a:latin typeface="+mn-lt"/>
                <a:cs typeface="+mn-cs"/>
              </a:rPr>
              <a:t>قال تعالى </a:t>
            </a:r>
            <a:r>
              <a:rPr lang="ar-EG" sz="2400" b="1" dirty="0">
                <a:solidFill>
                  <a:srgbClr val="339933"/>
                </a:solidFill>
                <a:cs typeface="Andalus" pitchFamily="2" charset="-78"/>
              </a:rPr>
              <a:t>:  {وَالَّذِينَ لَا يَدْعُونَ مَعَ اللَّهِ إِلَهاً آخَرَ وَلَا يَقْتُلُونَ النَّفْسَ الَّتِي حَرَّمَ اللَّهُ إِلَّا بِالْحَقِّ وَلَا يَزْنُونَ وَمَن يَفْعَلْ ذَلِكَ يَلْقَ أَثَاماً{68} يُضَاعَفْ لَهُ الْعَذَابُ يَوْمَ الْقِيَامَةِ وَيَخْلُدْ فِيهِ مُهَاناً{69} إِلَّا مَن تَابَ وَآمَنَ وَعَمِلَ عَمَلاً صَالِحاً فَأُوْلَئِكَ يُبَدِّلُ اللَّهُ سَيِّئَاتِهِمْ حَسَنَاتٍ وَكَانَ اللَّهُ غَفُوراً رَّحِيماً{70} وَمَن تَابَ وَعَمِلَ صَالِحاً فَإِنَّهُ يَتُوبُ إِلَى اللَّهِ مَتَاباً{71}</a:t>
            </a:r>
          </a:p>
        </p:txBody>
      </p:sp>
      <p:sp>
        <p:nvSpPr>
          <p:cNvPr id="11" name="TextBox 10"/>
          <p:cNvSpPr txBox="1"/>
          <p:nvPr/>
        </p:nvSpPr>
        <p:spPr>
          <a:xfrm>
            <a:off x="6929454" y="3143248"/>
            <a:ext cx="1928826" cy="461665"/>
          </a:xfrm>
          <a:prstGeom prst="rect">
            <a:avLst/>
          </a:prstGeom>
          <a:effectLst>
            <a:glow rad="101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400" b="1" dirty="0"/>
              <a:t>موضوع الآيات :</a:t>
            </a:r>
          </a:p>
        </p:txBody>
      </p:sp>
      <p:sp>
        <p:nvSpPr>
          <p:cNvPr id="35851" name="TextBox 11"/>
          <p:cNvSpPr txBox="1">
            <a:spLocks noChangeArrowheads="1"/>
          </p:cNvSpPr>
          <p:nvPr/>
        </p:nvSpPr>
        <p:spPr bwMode="auto">
          <a:xfrm>
            <a:off x="1357313" y="3143250"/>
            <a:ext cx="5429250" cy="400050"/>
          </a:xfrm>
          <a:prstGeom prst="rect">
            <a:avLst/>
          </a:prstGeom>
          <a:noFill/>
          <a:ln w="9525">
            <a:noFill/>
            <a:miter lim="800000"/>
            <a:headEnd/>
            <a:tailEnd/>
          </a:ln>
        </p:spPr>
        <p:txBody>
          <a:bodyPr>
            <a:spAutoFit/>
          </a:bodyPr>
          <a:lstStyle/>
          <a:p>
            <a:r>
              <a:rPr lang="ar-EG" sz="2000" b="1"/>
              <a:t>من صفات عباد الرحمن وفضل التوبة .</a:t>
            </a:r>
          </a:p>
        </p:txBody>
      </p:sp>
      <p:graphicFrame>
        <p:nvGraphicFramePr>
          <p:cNvPr id="13" name="Table 12"/>
          <p:cNvGraphicFramePr>
            <a:graphicFrameLocks noGrp="1"/>
          </p:cNvGraphicFramePr>
          <p:nvPr>
            <p:extLst>
              <p:ext uri="{D42A27DB-BD31-4B8C-83A1-F6EECF244321}">
                <p14:modId xmlns:p14="http://schemas.microsoft.com/office/powerpoint/2010/main" xmlns="" val="1807288209"/>
              </p:ext>
            </p:extLst>
          </p:nvPr>
        </p:nvGraphicFramePr>
        <p:xfrm>
          <a:off x="2699792" y="4290188"/>
          <a:ext cx="6336704" cy="2235156"/>
        </p:xfrm>
        <a:graphic>
          <a:graphicData uri="http://schemas.openxmlformats.org/drawingml/2006/table">
            <a:tbl>
              <a:tblPr rtl="1" firstRow="1" bandRow="1">
                <a:tableStyleId>{F2DE63D5-997A-4646-A377-4702673A728D}</a:tableStyleId>
              </a:tblPr>
              <a:tblGrid>
                <a:gridCol w="1869291"/>
                <a:gridCol w="4467413"/>
              </a:tblGrid>
              <a:tr h="511372">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511372">
                <a:tc>
                  <a:txBody>
                    <a:bodyPr/>
                    <a:lstStyle/>
                    <a:p>
                      <a:pPr lvl="1" algn="ctr" rtl="1"/>
                      <a:r>
                        <a:rPr lang="ar-EG" sz="2000" dirty="0" smtClean="0"/>
                        <a:t>أثاماً  </a:t>
                      </a:r>
                      <a:endParaRPr lang="ar-EG" sz="2000" b="1" dirty="0"/>
                    </a:p>
                  </a:txBody>
                  <a:tcPr/>
                </a:tc>
                <a:tc>
                  <a:txBody>
                    <a:bodyPr/>
                    <a:lstStyle/>
                    <a:p>
                      <a:pPr lvl="1" algn="ctr" rtl="1"/>
                      <a:r>
                        <a:rPr lang="ar-EG" sz="2000" b="1" dirty="0" smtClean="0"/>
                        <a:t>عقاباً</a:t>
                      </a:r>
                      <a:endParaRPr lang="ar-EG" sz="2000" b="1" dirty="0"/>
                    </a:p>
                  </a:txBody>
                  <a:tcPr/>
                </a:tc>
              </a:tr>
              <a:tr h="511372">
                <a:tc>
                  <a:txBody>
                    <a:bodyPr/>
                    <a:lstStyle/>
                    <a:p>
                      <a:pPr lvl="1" algn="ctr" rtl="1"/>
                      <a:r>
                        <a:rPr lang="ar-EG" sz="2000" b="1" dirty="0" smtClean="0"/>
                        <a:t>مهاناً</a:t>
                      </a:r>
                      <a:endParaRPr lang="ar-EG" sz="2000" b="1" dirty="0"/>
                    </a:p>
                  </a:txBody>
                  <a:tcPr/>
                </a:tc>
                <a:tc>
                  <a:txBody>
                    <a:bodyPr/>
                    <a:lstStyle/>
                    <a:p>
                      <a:pPr lvl="1" algn="ctr" rtl="1"/>
                      <a:r>
                        <a:rPr lang="ar-EG" sz="2000" b="1" dirty="0" smtClean="0"/>
                        <a:t>ذليلاً حقيراً </a:t>
                      </a:r>
                      <a:endParaRPr lang="ar-EG" sz="2000" b="1" dirty="0"/>
                    </a:p>
                  </a:txBody>
                  <a:tcPr/>
                </a:tc>
              </a:tr>
              <a:tr h="620330">
                <a:tc>
                  <a:txBody>
                    <a:bodyPr/>
                    <a:lstStyle/>
                    <a:p>
                      <a:pPr algn="ctr" rtl="1"/>
                      <a:r>
                        <a:rPr lang="ar-EG" sz="2000" dirty="0" smtClean="0"/>
                        <a:t> متابا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dirty="0" smtClean="0"/>
                        <a:t>  التائب حقاً </a:t>
                      </a:r>
                    </a:p>
                    <a:p>
                      <a:pPr algn="ctr" rtl="1"/>
                      <a:endParaRPr lang="ar-EG" sz="2000" b="1" dirty="0"/>
                    </a:p>
                  </a:txBody>
                  <a:tcPr/>
                </a:tc>
              </a:tr>
            </a:tbl>
          </a:graphicData>
        </a:graphic>
      </p:graphicFrame>
      <p:sp>
        <p:nvSpPr>
          <p:cNvPr id="14" name="Flowchart: Terminator 13"/>
          <p:cNvSpPr/>
          <p:nvPr/>
        </p:nvSpPr>
        <p:spPr>
          <a:xfrm>
            <a:off x="6572250" y="3714750"/>
            <a:ext cx="2214563" cy="428625"/>
          </a:xfrm>
          <a:prstGeom prst="flowChartTerminator">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معانى الكلمات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 calcmode="lin" valueType="num">
                                      <p:cBhvr additive="base">
                                        <p:cTn id="2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51">
                                            <p:txEl>
                                              <p:pRg st="0" end="0"/>
                                            </p:txEl>
                                          </p:spTgt>
                                        </p:tgtEl>
                                        <p:attrNameLst>
                                          <p:attrName>style.visibility</p:attrName>
                                        </p:attrNameLst>
                                      </p:cBhvr>
                                      <p:to>
                                        <p:strVal val="visible"/>
                                      </p:to>
                                    </p:set>
                                    <p:anim calcmode="lin" valueType="num">
                                      <p:cBhvr additive="base">
                                        <p:cTn id="37" dur="500" fill="hold"/>
                                        <p:tgtEl>
                                          <p:spTgt spid="3585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bg/>
                                          </p:spTgt>
                                        </p:tgtEl>
                                        <p:attrNameLst>
                                          <p:attrName>style.visibility</p:attrName>
                                        </p:attrNameLst>
                                      </p:cBhvr>
                                      <p:to>
                                        <p:strVal val="visible"/>
                                      </p:to>
                                    </p:set>
                                    <p:anim calcmode="lin" valueType="num">
                                      <p:cBhvr additive="base">
                                        <p:cTn id="4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8" grpId="0" build="p"/>
      <p:bldP spid="11" grpId="0" build="p" animBg="1"/>
      <p:bldP spid="35851" grpId="0" build="p"/>
      <p:bldP spid="1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مجموعة 7"/>
          <p:cNvGrpSpPr>
            <a:grpSpLocks/>
          </p:cNvGrpSpPr>
          <p:nvPr/>
        </p:nvGrpSpPr>
        <p:grpSpPr bwMode="auto">
          <a:xfrm>
            <a:off x="-55563" y="566738"/>
            <a:ext cx="1036638" cy="6003925"/>
            <a:chOff x="-55292" y="566455"/>
            <a:chExt cx="1036020" cy="6003513"/>
          </a:xfrm>
        </p:grpSpPr>
        <p:pic>
          <p:nvPicPr>
            <p:cNvPr id="4405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405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405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{68} إلى الآية {71} </a:t>
            </a:r>
          </a:p>
        </p:txBody>
      </p:sp>
      <p:sp>
        <p:nvSpPr>
          <p:cNvPr id="8" name="Flowchart: Process 7"/>
          <p:cNvSpPr/>
          <p:nvPr/>
        </p:nvSpPr>
        <p:spPr>
          <a:xfrm>
            <a:off x="8072494" y="1214422"/>
            <a:ext cx="928662" cy="71438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{68}</a:t>
            </a:r>
          </a:p>
        </p:txBody>
      </p:sp>
      <p:sp>
        <p:nvSpPr>
          <p:cNvPr id="36874" name="Rectangle 11"/>
          <p:cNvSpPr>
            <a:spLocks noChangeArrowheads="1"/>
          </p:cNvSpPr>
          <p:nvPr/>
        </p:nvSpPr>
        <p:spPr bwMode="auto">
          <a:xfrm>
            <a:off x="1071563" y="1024905"/>
            <a:ext cx="6929437" cy="132397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{وَالَّذِينَ لَا يَدْعُونَ مَعَ اللَّهِ إِلَهاً آخَرَ وَلَا يَقْتُلُونَ النَّفْسَ الَّتِي حَرَّمَ اللَّهُ إِلَّا بِالْحَقِّ } </a:t>
            </a:r>
            <a:r>
              <a:rPr lang="ar-EG" sz="2000" b="1" dirty="0" err="1"/>
              <a:t>لايقتلون</a:t>
            </a:r>
            <a:r>
              <a:rPr lang="ar-EG" sz="2000" b="1" dirty="0"/>
              <a:t> النفس </a:t>
            </a:r>
            <a:r>
              <a:rPr lang="ar-EG" sz="2000" b="1" dirty="0" err="1"/>
              <a:t>التى</a:t>
            </a:r>
            <a:r>
              <a:rPr lang="ar-EG" sz="2000" b="1" dirty="0"/>
              <a:t> حرم الله قتلها إلا بما يحق قتلها </a:t>
            </a:r>
            <a:r>
              <a:rPr lang="ar-EG" sz="2000" b="1" dirty="0">
                <a:solidFill>
                  <a:srgbClr val="339933"/>
                </a:solidFill>
                <a:cs typeface="Andalus" pitchFamily="2" charset="-78"/>
              </a:rPr>
              <a:t>{وَلَا يَزْنُونَ } </a:t>
            </a:r>
            <a:r>
              <a:rPr lang="ar-EG" sz="2000" b="1" dirty="0" err="1"/>
              <a:t>لايفعلون</a:t>
            </a:r>
            <a:r>
              <a:rPr lang="ar-EG" sz="2000" b="1" dirty="0"/>
              <a:t> الزنى ولا يقتربون من مواطنه </a:t>
            </a:r>
            <a:r>
              <a:rPr lang="ar-EG" sz="2000" b="1" dirty="0">
                <a:solidFill>
                  <a:srgbClr val="339933"/>
                </a:solidFill>
                <a:cs typeface="Andalus" pitchFamily="2" charset="-78"/>
              </a:rPr>
              <a:t>{وَمَن يَفْعَلْ ذَلِكَ يَلْقَ أَثَاماً} </a:t>
            </a:r>
            <a:r>
              <a:rPr lang="ar-EG" sz="2000" b="1" dirty="0"/>
              <a:t>ومن يفعل ذلك يلقى </a:t>
            </a:r>
            <a:r>
              <a:rPr lang="ar-EG" sz="2000" b="1" dirty="0" err="1"/>
              <a:t>فى</a:t>
            </a:r>
            <a:r>
              <a:rPr lang="ar-EG" sz="2000" b="1" dirty="0"/>
              <a:t> الآخرة عقاباً . </a:t>
            </a:r>
          </a:p>
        </p:txBody>
      </p:sp>
      <p:sp>
        <p:nvSpPr>
          <p:cNvPr id="13" name="Flowchart: Process 12"/>
          <p:cNvSpPr/>
          <p:nvPr/>
        </p:nvSpPr>
        <p:spPr>
          <a:xfrm>
            <a:off x="8072462" y="2143116"/>
            <a:ext cx="928662" cy="642942"/>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{69}</a:t>
            </a:r>
          </a:p>
        </p:txBody>
      </p:sp>
      <p:sp>
        <p:nvSpPr>
          <p:cNvPr id="36878" name="Rectangle 13"/>
          <p:cNvSpPr>
            <a:spLocks noChangeArrowheads="1"/>
          </p:cNvSpPr>
          <p:nvPr/>
        </p:nvSpPr>
        <p:spPr bwMode="auto">
          <a:xfrm>
            <a:off x="2027064" y="2286000"/>
            <a:ext cx="5929312" cy="40005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{يُضَاعَفْ لَهُ الْعَذَابُ يَوْمَ الْقِيَامَةِ وَيَخْلُدْ فِيهِ مُهَاناً } </a:t>
            </a:r>
            <a:r>
              <a:rPr lang="ar-EG" sz="2000" b="1" dirty="0"/>
              <a:t>ذليلاً حقيراً  </a:t>
            </a:r>
          </a:p>
        </p:txBody>
      </p:sp>
      <p:sp>
        <p:nvSpPr>
          <p:cNvPr id="15" name="Flowchart: Process 14"/>
          <p:cNvSpPr/>
          <p:nvPr/>
        </p:nvSpPr>
        <p:spPr>
          <a:xfrm>
            <a:off x="8072494" y="3000372"/>
            <a:ext cx="928662" cy="71438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{70}</a:t>
            </a:r>
          </a:p>
        </p:txBody>
      </p:sp>
      <p:sp>
        <p:nvSpPr>
          <p:cNvPr id="36882" name="Rectangle 15"/>
          <p:cNvSpPr>
            <a:spLocks noChangeArrowheads="1"/>
          </p:cNvSpPr>
          <p:nvPr/>
        </p:nvSpPr>
        <p:spPr bwMode="auto">
          <a:xfrm>
            <a:off x="1403648" y="2786063"/>
            <a:ext cx="6572250"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إ{ِلَّا مَن تَابَ وَآمَنَ وَعَمِلَ عَمَلاً صَالِحاً فَأُوْلَئِكَ يُبَدِّلُ اللَّهُ سَيِّئَاتِهِمْ حَسَنَاتٍ} </a:t>
            </a:r>
            <a:r>
              <a:rPr lang="ar-EG" sz="2000" b="1" dirty="0"/>
              <a:t>فأولئك يمحو الله عنهم سيئاتهم ويجعل مكانها حسنات ، بسبب توبتهم وندمهم </a:t>
            </a:r>
            <a:r>
              <a:rPr lang="ar-EG" sz="2000" b="1" dirty="0">
                <a:solidFill>
                  <a:srgbClr val="339933"/>
                </a:solidFill>
                <a:cs typeface="Andalus" pitchFamily="2" charset="-78"/>
              </a:rPr>
              <a:t>{ وَكَانَ اللَّهُ غَفُوراً رَّحِيماً } </a:t>
            </a:r>
            <a:r>
              <a:rPr lang="ar-EG" sz="2000" b="1" dirty="0"/>
              <a:t>.</a:t>
            </a:r>
          </a:p>
        </p:txBody>
      </p:sp>
      <p:sp>
        <p:nvSpPr>
          <p:cNvPr id="17" name="Flowchart: Process 16"/>
          <p:cNvSpPr/>
          <p:nvPr/>
        </p:nvSpPr>
        <p:spPr>
          <a:xfrm>
            <a:off x="8072462" y="3929066"/>
            <a:ext cx="928662" cy="714380"/>
          </a:xfrm>
          <a:prstGeom prst="flowChartProcess">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{71}</a:t>
            </a:r>
          </a:p>
        </p:txBody>
      </p:sp>
      <p:sp>
        <p:nvSpPr>
          <p:cNvPr id="36886" name="Rectangle 17"/>
          <p:cNvSpPr>
            <a:spLocks noChangeArrowheads="1"/>
          </p:cNvSpPr>
          <p:nvPr/>
        </p:nvSpPr>
        <p:spPr bwMode="auto">
          <a:xfrm>
            <a:off x="1527572" y="3714750"/>
            <a:ext cx="6500812"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وَمَن تَابَ وَعَمِلَ صَالِحاً فَإِنَّهُ يَتُوبُ إِلَى اللَّهِ مَتَاباً } </a:t>
            </a:r>
            <a:r>
              <a:rPr lang="ar-EG" sz="2000" b="1" dirty="0"/>
              <a:t>من ندم على ذنبه وظهر لأثر ذلك </a:t>
            </a:r>
            <a:r>
              <a:rPr lang="ar-EG" sz="2000" b="1" dirty="0" err="1"/>
              <a:t>فى</a:t>
            </a:r>
            <a:r>
              <a:rPr lang="ar-EG" sz="2000" b="1" dirty="0"/>
              <a:t> إقباله على الطاعة واجتنابه المعصية هو التائب حقاً يقبل الله توبته ويكفر ذنوبه .</a:t>
            </a:r>
          </a:p>
        </p:txBody>
      </p:sp>
      <p:sp>
        <p:nvSpPr>
          <p:cNvPr id="19" name="Rectangle 18"/>
          <p:cNvSpPr/>
          <p:nvPr/>
        </p:nvSpPr>
        <p:spPr>
          <a:xfrm>
            <a:off x="4786313" y="4725144"/>
            <a:ext cx="4214812" cy="35718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ونستفيد من الآية ثلاث صفات لعباد الرحمن : </a:t>
            </a:r>
          </a:p>
        </p:txBody>
      </p:sp>
      <p:sp>
        <p:nvSpPr>
          <p:cNvPr id="36888" name="TextBox 19"/>
          <p:cNvSpPr txBox="1">
            <a:spLocks noChangeArrowheads="1"/>
          </p:cNvSpPr>
          <p:nvPr/>
        </p:nvSpPr>
        <p:spPr bwMode="auto">
          <a:xfrm>
            <a:off x="1106934" y="5143500"/>
            <a:ext cx="7929562" cy="1631950"/>
          </a:xfrm>
          <a:prstGeom prst="rect">
            <a:avLst/>
          </a:prstGeom>
          <a:noFill/>
          <a:ln w="9525">
            <a:noFill/>
            <a:miter lim="800000"/>
            <a:headEnd/>
            <a:tailEnd/>
          </a:ln>
        </p:spPr>
        <p:txBody>
          <a:bodyPr>
            <a:spAutoFit/>
          </a:bodyPr>
          <a:lstStyle/>
          <a:p>
            <a:pPr>
              <a:buFont typeface="Arial" pitchFamily="34" charset="0"/>
              <a:buChar char="•"/>
            </a:pPr>
            <a:r>
              <a:rPr lang="ar-EG" sz="2000" b="1"/>
              <a:t>لايشركون فى عبادتهم لا شركاً أصغر ولا أكبر .</a:t>
            </a:r>
          </a:p>
          <a:p>
            <a:pPr>
              <a:buFont typeface="Arial" pitchFamily="34" charset="0"/>
              <a:buChar char="•"/>
            </a:pPr>
            <a:r>
              <a:rPr lang="ar-EG" sz="2000" b="1"/>
              <a:t> لايقتلون النفس المعصومة إلا بالحق ،كأن ترتد عن دينها ،أو تقع فى الزنى بعد الزواج أو </a:t>
            </a:r>
          </a:p>
          <a:p>
            <a:r>
              <a:rPr lang="ar-EG" sz="2000" b="1"/>
              <a:t>   تقتل نفسً ظلماً . </a:t>
            </a:r>
          </a:p>
          <a:p>
            <a:pPr>
              <a:buFont typeface="Arial" pitchFamily="34" charset="0"/>
              <a:buChar char="•"/>
            </a:pPr>
            <a:r>
              <a:rPr lang="ar-EG" sz="2000" b="1"/>
              <a:t>لايقعون فى الزنى بل يبعدون عنه وعن مواطنه .</a:t>
            </a:r>
          </a:p>
          <a:p>
            <a:pPr>
              <a:buFont typeface="Arial" pitchFamily="34" charset="0"/>
              <a:buChar char="•"/>
            </a:pPr>
            <a:r>
              <a:rPr lang="ar-EG" sz="2000" b="1"/>
              <a:t>إذا وقعوا فى معصية تابوا إلى الله فندموا على ما صنعوا .</a:t>
            </a:r>
          </a:p>
        </p:txBody>
      </p:sp>
      <p:sp>
        <p:nvSpPr>
          <p:cNvPr id="1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74">
                                            <p:txEl>
                                              <p:pRg st="0" end="0"/>
                                            </p:txEl>
                                          </p:spTgt>
                                        </p:tgtEl>
                                        <p:attrNameLst>
                                          <p:attrName>style.visibility</p:attrName>
                                        </p:attrNameLst>
                                      </p:cBhvr>
                                      <p:to>
                                        <p:strVal val="visible"/>
                                      </p:to>
                                    </p:set>
                                    <p:anim calcmode="lin" valueType="num">
                                      <p:cBhvr additive="base">
                                        <p:cTn id="37" dur="500" fill="hold"/>
                                        <p:tgtEl>
                                          <p:spTgt spid="3687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 calcmode="lin" valueType="num">
                                      <p:cBhvr additive="base">
                                        <p:cTn id="4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 calcmode="lin" valueType="num">
                                      <p:cBhvr additive="base">
                                        <p:cTn id="5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878">
                                            <p:txEl>
                                              <p:pRg st="0" end="0"/>
                                            </p:txEl>
                                          </p:spTgt>
                                        </p:tgtEl>
                                        <p:attrNameLst>
                                          <p:attrName>style.visibility</p:attrName>
                                        </p:attrNameLst>
                                      </p:cBhvr>
                                      <p:to>
                                        <p:strVal val="visible"/>
                                      </p:to>
                                    </p:set>
                                    <p:anim calcmode="lin" valueType="num">
                                      <p:cBhvr additive="base">
                                        <p:cTn id="61" dur="500" fill="hold"/>
                                        <p:tgtEl>
                                          <p:spTgt spid="3687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8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bg/>
                                          </p:spTgt>
                                        </p:tgtEl>
                                        <p:attrNameLst>
                                          <p:attrName>style.visibility</p:attrName>
                                        </p:attrNameLst>
                                      </p:cBhvr>
                                      <p:to>
                                        <p:strVal val="visible"/>
                                      </p:to>
                                    </p:set>
                                    <p:anim calcmode="lin" valueType="num">
                                      <p:cBhvr additive="base">
                                        <p:cTn id="6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additive="base">
                                        <p:cTn id="7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 calcmode="lin" valueType="num">
                                      <p:cBhvr additive="base">
                                        <p:cTn id="7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882">
                                            <p:txEl>
                                              <p:pRg st="0" end="0"/>
                                            </p:txEl>
                                          </p:spTgt>
                                        </p:tgtEl>
                                        <p:attrNameLst>
                                          <p:attrName>style.visibility</p:attrName>
                                        </p:attrNameLst>
                                      </p:cBhvr>
                                      <p:to>
                                        <p:strVal val="visible"/>
                                      </p:to>
                                    </p:set>
                                    <p:anim calcmode="lin" valueType="num">
                                      <p:cBhvr additive="base">
                                        <p:cTn id="85" dur="500" fill="hold"/>
                                        <p:tgtEl>
                                          <p:spTgt spid="36882">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68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bg/>
                                          </p:spTgt>
                                        </p:tgtEl>
                                        <p:attrNameLst>
                                          <p:attrName>style.visibility</p:attrName>
                                        </p:attrNameLst>
                                      </p:cBhvr>
                                      <p:to>
                                        <p:strVal val="visible"/>
                                      </p:to>
                                    </p:set>
                                    <p:anim calcmode="lin" valueType="num">
                                      <p:cBhvr additive="base">
                                        <p:cTn id="9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xEl>
                                              <p:pRg st="0" end="0"/>
                                            </p:txEl>
                                          </p:spTgt>
                                        </p:tgtEl>
                                        <p:attrNameLst>
                                          <p:attrName>style.visibility</p:attrName>
                                        </p:attrNameLst>
                                      </p:cBhvr>
                                      <p:to>
                                        <p:strVal val="visible"/>
                                      </p:to>
                                    </p:set>
                                    <p:anim calcmode="lin" valueType="num">
                                      <p:cBhvr additive="base">
                                        <p:cTn id="9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xEl>
                                              <p:pRg st="1" end="1"/>
                                            </p:txEl>
                                          </p:spTgt>
                                        </p:tgtEl>
                                        <p:attrNameLst>
                                          <p:attrName>style.visibility</p:attrName>
                                        </p:attrNameLst>
                                      </p:cBhvr>
                                      <p:to>
                                        <p:strVal val="visible"/>
                                      </p:to>
                                    </p:set>
                                    <p:anim calcmode="lin" valueType="num">
                                      <p:cBhvr additive="base">
                                        <p:cTn id="10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6886">
                                            <p:txEl>
                                              <p:pRg st="0" end="0"/>
                                            </p:txEl>
                                          </p:spTgt>
                                        </p:tgtEl>
                                        <p:attrNameLst>
                                          <p:attrName>style.visibility</p:attrName>
                                        </p:attrNameLst>
                                      </p:cBhvr>
                                      <p:to>
                                        <p:strVal val="visible"/>
                                      </p:to>
                                    </p:set>
                                    <p:anim calcmode="lin" valueType="num">
                                      <p:cBhvr additive="base">
                                        <p:cTn id="109" dur="500" fill="hold"/>
                                        <p:tgtEl>
                                          <p:spTgt spid="36886">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68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bg/>
                                          </p:spTgt>
                                        </p:tgtEl>
                                        <p:attrNameLst>
                                          <p:attrName>style.visibility</p:attrName>
                                        </p:attrNameLst>
                                      </p:cBhvr>
                                      <p:to>
                                        <p:strVal val="visible"/>
                                      </p:to>
                                    </p:set>
                                    <p:anim calcmode="lin" valueType="num">
                                      <p:cBhvr additive="base">
                                        <p:cTn id="11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116"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9">
                                            <p:txEl>
                                              <p:pRg st="0" end="0"/>
                                            </p:txEl>
                                          </p:spTgt>
                                        </p:tgtEl>
                                        <p:attrNameLst>
                                          <p:attrName>style.visibility</p:attrName>
                                        </p:attrNameLst>
                                      </p:cBhvr>
                                      <p:to>
                                        <p:strVal val="visible"/>
                                      </p:to>
                                    </p:set>
                                    <p:anim calcmode="lin" valueType="num">
                                      <p:cBhvr additive="base">
                                        <p:cTn id="12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6888">
                                            <p:txEl>
                                              <p:pRg st="0" end="0"/>
                                            </p:txEl>
                                          </p:spTgt>
                                        </p:tgtEl>
                                        <p:attrNameLst>
                                          <p:attrName>style.visibility</p:attrName>
                                        </p:attrNameLst>
                                      </p:cBhvr>
                                      <p:to>
                                        <p:strVal val="visible"/>
                                      </p:to>
                                    </p:set>
                                    <p:anim calcmode="lin" valueType="num">
                                      <p:cBhvr additive="base">
                                        <p:cTn id="127" dur="500" fill="hold"/>
                                        <p:tgtEl>
                                          <p:spTgt spid="36888">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68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6888">
                                            <p:txEl>
                                              <p:pRg st="1" end="1"/>
                                            </p:txEl>
                                          </p:spTgt>
                                        </p:tgtEl>
                                        <p:attrNameLst>
                                          <p:attrName>style.visibility</p:attrName>
                                        </p:attrNameLst>
                                      </p:cBhvr>
                                      <p:to>
                                        <p:strVal val="visible"/>
                                      </p:to>
                                    </p:set>
                                    <p:anim calcmode="lin" valueType="num">
                                      <p:cBhvr additive="base">
                                        <p:cTn id="133" dur="500" fill="hold"/>
                                        <p:tgtEl>
                                          <p:spTgt spid="36888">
                                            <p:txEl>
                                              <p:pRg st="1" end="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68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6888">
                                            <p:txEl>
                                              <p:pRg st="2" end="2"/>
                                            </p:txEl>
                                          </p:spTgt>
                                        </p:tgtEl>
                                        <p:attrNameLst>
                                          <p:attrName>style.visibility</p:attrName>
                                        </p:attrNameLst>
                                      </p:cBhvr>
                                      <p:to>
                                        <p:strVal val="visible"/>
                                      </p:to>
                                    </p:set>
                                    <p:anim calcmode="lin" valueType="num">
                                      <p:cBhvr additive="base">
                                        <p:cTn id="139" dur="500" fill="hold"/>
                                        <p:tgtEl>
                                          <p:spTgt spid="36888">
                                            <p:txEl>
                                              <p:pRg st="2" end="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68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6888">
                                            <p:txEl>
                                              <p:pRg st="3" end="3"/>
                                            </p:txEl>
                                          </p:spTgt>
                                        </p:tgtEl>
                                        <p:attrNameLst>
                                          <p:attrName>style.visibility</p:attrName>
                                        </p:attrNameLst>
                                      </p:cBhvr>
                                      <p:to>
                                        <p:strVal val="visible"/>
                                      </p:to>
                                    </p:set>
                                    <p:anim calcmode="lin" valueType="num">
                                      <p:cBhvr additive="base">
                                        <p:cTn id="145" dur="500" fill="hold"/>
                                        <p:tgtEl>
                                          <p:spTgt spid="36888">
                                            <p:txEl>
                                              <p:pRg st="3" end="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68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6888">
                                            <p:txEl>
                                              <p:pRg st="4" end="4"/>
                                            </p:txEl>
                                          </p:spTgt>
                                        </p:tgtEl>
                                        <p:attrNameLst>
                                          <p:attrName>style.visibility</p:attrName>
                                        </p:attrNameLst>
                                      </p:cBhvr>
                                      <p:to>
                                        <p:strVal val="visible"/>
                                      </p:to>
                                    </p:set>
                                    <p:anim calcmode="lin" valueType="num">
                                      <p:cBhvr additive="base">
                                        <p:cTn id="151" dur="500" fill="hold"/>
                                        <p:tgtEl>
                                          <p:spTgt spid="36888">
                                            <p:txEl>
                                              <p:pRg st="4" end="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68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8" grpId="0" build="p" animBg="1"/>
      <p:bldP spid="36874" grpId="0" build="allAtOnce"/>
      <p:bldP spid="13" grpId="0" build="p" animBg="1"/>
      <p:bldP spid="36878" grpId="0" build="p"/>
      <p:bldP spid="15" grpId="0" build="p" animBg="1"/>
      <p:bldP spid="36882" grpId="0" build="allAtOnce"/>
      <p:bldP spid="17" grpId="0" build="p" animBg="1"/>
      <p:bldP spid="36886" grpId="0" build="allAtOnce"/>
      <p:bldP spid="19" grpId="0" build="p" animBg="1"/>
      <p:bldP spid="3688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مجموعة 7"/>
          <p:cNvGrpSpPr>
            <a:grpSpLocks/>
          </p:cNvGrpSpPr>
          <p:nvPr/>
        </p:nvGrpSpPr>
        <p:grpSpPr bwMode="auto">
          <a:xfrm>
            <a:off x="-55563" y="566738"/>
            <a:ext cx="1036638" cy="6003925"/>
            <a:chOff x="-55292" y="566455"/>
            <a:chExt cx="1036020" cy="6003513"/>
          </a:xfrm>
        </p:grpSpPr>
        <p:pic>
          <p:nvPicPr>
            <p:cNvPr id="4506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506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506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{68} إلى الآية {71}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42786"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852592" y="1031776"/>
            <a:ext cx="44196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مربع نص 11"/>
          <p:cNvSpPr txBox="1"/>
          <p:nvPr/>
        </p:nvSpPr>
        <p:spPr>
          <a:xfrm>
            <a:off x="1403648" y="1403985"/>
            <a:ext cx="586772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{وَالَّذِينَ لَا يَدْعُونَ مَعَ اللَّهِ إِلَهاً آخَرَ وَلَا يَقْتُلُونَ النَّفْسَ الَّتِي حَرَّمَ اللَّهُ إِلَّا بِالْحَقِّ وَلَا يَزْنُونَ وَمَن يَفْعَلْ ذَلِكَ يَلْقَ أَثَاماً }</a:t>
            </a:r>
          </a:p>
        </p:txBody>
      </p:sp>
      <p:pic>
        <p:nvPicPr>
          <p:cNvPr id="1433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993829" y="2198891"/>
            <a:ext cx="31146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مربع نص 12"/>
          <p:cNvSpPr txBox="1"/>
          <p:nvPr/>
        </p:nvSpPr>
        <p:spPr>
          <a:xfrm>
            <a:off x="1668194" y="2141681"/>
            <a:ext cx="419995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smtClean="0">
                <a:cs typeface="Andalus" pitchFamily="2" charset="-78"/>
              </a:rPr>
              <a:t>{</a:t>
            </a:r>
            <a:r>
              <a:rPr lang="ar-EG" sz="2000" b="1" dirty="0"/>
              <a:t>يمحو الله عنهم سيئاتهم ويجعل مكانها حسنات </a:t>
            </a:r>
            <a:r>
              <a:rPr lang="ar-EG" sz="2000" b="1" dirty="0" smtClean="0">
                <a:cs typeface="Andalus" pitchFamily="2" charset="-78"/>
              </a:rPr>
              <a:t>}</a:t>
            </a:r>
            <a:endParaRPr lang="ar-EG" sz="2000" b="1" dirty="0">
              <a:cs typeface="Andalus" pitchFamily="2" charset="-78"/>
            </a:endParaRPr>
          </a:p>
        </p:txBody>
      </p:sp>
      <p:pic>
        <p:nvPicPr>
          <p:cNvPr id="1434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213110" y="2687960"/>
            <a:ext cx="5535354"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مربع نص 14"/>
          <p:cNvSpPr txBox="1"/>
          <p:nvPr/>
        </p:nvSpPr>
        <p:spPr>
          <a:xfrm>
            <a:off x="2398513" y="3142709"/>
            <a:ext cx="620593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b="1" dirty="0" smtClean="0"/>
              <a:t>لا</a:t>
            </a:r>
            <a:r>
              <a:rPr lang="ar-SA" b="1" dirty="0" smtClean="0"/>
              <a:t> </a:t>
            </a:r>
            <a:r>
              <a:rPr lang="ar-EG" b="1" dirty="0" smtClean="0"/>
              <a:t>يقتلون </a:t>
            </a:r>
            <a:r>
              <a:rPr lang="ar-EG" b="1" dirty="0"/>
              <a:t>النفس المعصومة إلا بالحق ،كأن ترتد عن دينها ،أو تقع </a:t>
            </a:r>
            <a:r>
              <a:rPr lang="ar-EG" b="1" dirty="0" err="1"/>
              <a:t>فى</a:t>
            </a:r>
            <a:r>
              <a:rPr lang="ar-EG" b="1" dirty="0"/>
              <a:t> الزنى بعد الزواج أو </a:t>
            </a:r>
            <a:r>
              <a:rPr lang="ar-EG" b="1" dirty="0" smtClean="0"/>
              <a:t> </a:t>
            </a:r>
            <a:r>
              <a:rPr lang="ar-EG" b="1" dirty="0"/>
              <a:t>تقتل نفسً ظلماً . </a:t>
            </a:r>
          </a:p>
        </p:txBody>
      </p:sp>
      <p:pic>
        <p:nvPicPr>
          <p:cNvPr id="1434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3531046" y="3866753"/>
            <a:ext cx="5505450"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2"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577164" y="4727893"/>
            <a:ext cx="6387324" cy="157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2784088" y="4659976"/>
            <a:ext cx="538930" cy="646331"/>
          </a:xfrm>
          <a:prstGeom prst="rect">
            <a:avLst/>
          </a:prstGeom>
        </p:spPr>
        <p:txBody>
          <a:bodyPr wrap="none">
            <a:spAutoFit/>
          </a:bodyPr>
          <a:lstStyle/>
          <a:p>
            <a:r>
              <a:rPr lang="en-US" sz="3600" dirty="0">
                <a:sym typeface="Wingdings 2"/>
              </a:rPr>
              <a:t></a:t>
            </a:r>
            <a:endParaRPr lang="ar-SA" sz="3600" dirty="0"/>
          </a:p>
        </p:txBody>
      </p:sp>
      <p:sp>
        <p:nvSpPr>
          <p:cNvPr id="19" name="مستطيل 18"/>
          <p:cNvSpPr/>
          <p:nvPr/>
        </p:nvSpPr>
        <p:spPr>
          <a:xfrm>
            <a:off x="2712080" y="4983141"/>
            <a:ext cx="538930" cy="646331"/>
          </a:xfrm>
          <a:prstGeom prst="rect">
            <a:avLst/>
          </a:prstGeom>
        </p:spPr>
        <p:txBody>
          <a:bodyPr wrap="none">
            <a:spAutoFit/>
          </a:bodyPr>
          <a:lstStyle/>
          <a:p>
            <a:r>
              <a:rPr lang="en-US" sz="3600" dirty="0">
                <a:sym typeface="Wingdings 2"/>
              </a:rPr>
              <a:t></a:t>
            </a:r>
            <a:endParaRPr lang="ar-SA" sz="3600" b="1" dirty="0"/>
          </a:p>
        </p:txBody>
      </p:sp>
      <p:sp>
        <p:nvSpPr>
          <p:cNvPr id="20" name="مستطيل 19"/>
          <p:cNvSpPr/>
          <p:nvPr/>
        </p:nvSpPr>
        <p:spPr>
          <a:xfrm>
            <a:off x="2712824" y="5734997"/>
            <a:ext cx="538930" cy="646331"/>
          </a:xfrm>
          <a:prstGeom prst="rect">
            <a:avLst/>
          </a:prstGeom>
        </p:spPr>
        <p:txBody>
          <a:bodyPr wrap="none">
            <a:spAutoFit/>
          </a:bodyPr>
          <a:lstStyle/>
          <a:p>
            <a:r>
              <a:rPr lang="en-US" sz="3600" dirty="0" smtClean="0">
                <a:sym typeface="Wingdings 2"/>
              </a:rPr>
              <a:t></a:t>
            </a:r>
            <a:endParaRPr lang="ar-SA" sz="3600" dirty="0"/>
          </a:p>
        </p:txBody>
      </p:sp>
      <p:sp>
        <p:nvSpPr>
          <p:cNvPr id="3" name="مستطيل 2"/>
          <p:cNvSpPr/>
          <p:nvPr/>
        </p:nvSpPr>
        <p:spPr>
          <a:xfrm>
            <a:off x="2768285" y="5417703"/>
            <a:ext cx="425116" cy="584775"/>
          </a:xfrm>
          <a:prstGeom prst="rect">
            <a:avLst/>
          </a:prstGeom>
        </p:spPr>
        <p:txBody>
          <a:bodyPr wrap="none">
            <a:spAutoFit/>
          </a:bodyPr>
          <a:lstStyle/>
          <a:p>
            <a:r>
              <a:rPr lang="ar-SA" sz="3200" dirty="0"/>
              <a:t>×</a:t>
            </a:r>
          </a:p>
        </p:txBody>
      </p:sp>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338"/>
                                        </p:tgtEl>
                                        <p:attrNameLst>
                                          <p:attrName>style.visibility</p:attrName>
                                        </p:attrNameLst>
                                      </p:cBhvr>
                                      <p:to>
                                        <p:strVal val="visible"/>
                                      </p:to>
                                    </p:set>
                                    <p:animEffect transition="in" filter="barn(inVertical)">
                                      <p:cBhvr>
                                        <p:cTn id="33" dur="500"/>
                                        <p:tgtEl>
                                          <p:spTgt spid="143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339"/>
                                        </p:tgtEl>
                                        <p:attrNameLst>
                                          <p:attrName>style.visibility</p:attrName>
                                        </p:attrNameLst>
                                      </p:cBhvr>
                                      <p:to>
                                        <p:strVal val="visible"/>
                                      </p:to>
                                    </p:set>
                                    <p:animEffect transition="in" filter="barn(inVertical)">
                                      <p:cBhvr>
                                        <p:cTn id="38" dur="500"/>
                                        <p:tgtEl>
                                          <p:spTgt spid="14339"/>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340"/>
                                        </p:tgtEl>
                                        <p:attrNameLst>
                                          <p:attrName>style.visibility</p:attrName>
                                        </p:attrNameLst>
                                      </p:cBhvr>
                                      <p:to>
                                        <p:strVal val="visible"/>
                                      </p:to>
                                    </p:set>
                                    <p:animEffect transition="in" filter="barn(inVertical)">
                                      <p:cBhvr>
                                        <p:cTn id="50" dur="500"/>
                                        <p:tgtEl>
                                          <p:spTgt spid="14340"/>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anim calcmode="lin" valueType="num">
                                      <p:cBhvr>
                                        <p:cTn id="56" dur="2000" fill="hold"/>
                                        <p:tgtEl>
                                          <p:spTgt spid="15"/>
                                        </p:tgtEl>
                                        <p:attrNameLst>
                                          <p:attrName>ppt_w</p:attrName>
                                        </p:attrNameLst>
                                      </p:cBhvr>
                                      <p:tavLst>
                                        <p:tav tm="0" fmla="#ppt_w*sin(2.5*pi*$)">
                                          <p:val>
                                            <p:fltVal val="0"/>
                                          </p:val>
                                        </p:tav>
                                        <p:tav tm="100000">
                                          <p:val>
                                            <p:fltVal val="1"/>
                                          </p:val>
                                        </p:tav>
                                      </p:tavLst>
                                    </p:anim>
                                    <p:anim calcmode="lin" valueType="num">
                                      <p:cBhvr>
                                        <p:cTn id="5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4341"/>
                                        </p:tgtEl>
                                        <p:attrNameLst>
                                          <p:attrName>style.visibility</p:attrName>
                                        </p:attrNameLst>
                                      </p:cBhvr>
                                      <p:to>
                                        <p:strVal val="visible"/>
                                      </p:to>
                                    </p:set>
                                    <p:animEffect transition="in" filter="fade">
                                      <p:cBhvr>
                                        <p:cTn id="62" dur="1000"/>
                                        <p:tgtEl>
                                          <p:spTgt spid="14341"/>
                                        </p:tgtEl>
                                      </p:cBhvr>
                                    </p:animEffect>
                                    <p:anim calcmode="lin" valueType="num">
                                      <p:cBhvr>
                                        <p:cTn id="63" dur="1000" fill="hold"/>
                                        <p:tgtEl>
                                          <p:spTgt spid="14341"/>
                                        </p:tgtEl>
                                        <p:attrNameLst>
                                          <p:attrName>ppt_x</p:attrName>
                                        </p:attrNameLst>
                                      </p:cBhvr>
                                      <p:tavLst>
                                        <p:tav tm="0">
                                          <p:val>
                                            <p:strVal val="#ppt_x"/>
                                          </p:val>
                                        </p:tav>
                                        <p:tav tm="100000">
                                          <p:val>
                                            <p:strVal val="#ppt_x"/>
                                          </p:val>
                                        </p:tav>
                                      </p:tavLst>
                                    </p:anim>
                                    <p:anim calcmode="lin" valueType="num">
                                      <p:cBhvr>
                                        <p:cTn id="64"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4342"/>
                                        </p:tgtEl>
                                        <p:attrNameLst>
                                          <p:attrName>style.visibility</p:attrName>
                                        </p:attrNameLst>
                                      </p:cBhvr>
                                      <p:to>
                                        <p:strVal val="visible"/>
                                      </p:to>
                                    </p:set>
                                    <p:animEffect transition="in" filter="fade">
                                      <p:cBhvr>
                                        <p:cTn id="69" dur="1000"/>
                                        <p:tgtEl>
                                          <p:spTgt spid="14342"/>
                                        </p:tgtEl>
                                      </p:cBhvr>
                                    </p:animEffect>
                                    <p:anim calcmode="lin" valueType="num">
                                      <p:cBhvr>
                                        <p:cTn id="70" dur="1000" fill="hold"/>
                                        <p:tgtEl>
                                          <p:spTgt spid="14342"/>
                                        </p:tgtEl>
                                        <p:attrNameLst>
                                          <p:attrName>ppt_x</p:attrName>
                                        </p:attrNameLst>
                                      </p:cBhvr>
                                      <p:tavLst>
                                        <p:tav tm="0">
                                          <p:val>
                                            <p:strVal val="#ppt_x"/>
                                          </p:val>
                                        </p:tav>
                                        <p:tav tm="100000">
                                          <p:val>
                                            <p:strVal val="#ppt_x"/>
                                          </p:val>
                                        </p:tav>
                                      </p:tavLst>
                                    </p:anim>
                                    <p:anim calcmode="lin" valueType="num">
                                      <p:cBhvr>
                                        <p:cTn id="71"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animBg="1"/>
      <p:bldP spid="13" grpId="0" animBg="1"/>
      <p:bldP spid="15" grpId="0" animBg="1"/>
      <p:bldP spid="2" grpId="0"/>
      <p:bldP spid="19" grpId="0"/>
      <p:bldP spid="20"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مجموعة 7"/>
          <p:cNvGrpSpPr>
            <a:grpSpLocks/>
          </p:cNvGrpSpPr>
          <p:nvPr/>
        </p:nvGrpSpPr>
        <p:grpSpPr bwMode="auto">
          <a:xfrm>
            <a:off x="-55563" y="566738"/>
            <a:ext cx="1036638" cy="6003925"/>
            <a:chOff x="-55292" y="566455"/>
            <a:chExt cx="1036020" cy="6003513"/>
          </a:xfrm>
        </p:grpSpPr>
        <p:pic>
          <p:nvPicPr>
            <p:cNvPr id="4713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713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713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462410"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{72} إلى الآية {77} </a:t>
            </a:r>
          </a:p>
        </p:txBody>
      </p:sp>
      <p:sp>
        <p:nvSpPr>
          <p:cNvPr id="11" name="Rectangle 10"/>
          <p:cNvSpPr/>
          <p:nvPr/>
        </p:nvSpPr>
        <p:spPr>
          <a:xfrm>
            <a:off x="1679004" y="1071563"/>
            <a:ext cx="7429500" cy="1631950"/>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 قال تعالى </a:t>
            </a:r>
            <a:r>
              <a:rPr lang="ar-EG" sz="2000" b="1" dirty="0">
                <a:solidFill>
                  <a:srgbClr val="339933"/>
                </a:solidFill>
                <a:cs typeface="Andalus" pitchFamily="2" charset="-78"/>
              </a:rPr>
              <a:t>:{وَالَّذِينَ لَا يَشْهَدُونَ الزُّورَ وَإِذَا مَرُّوا بِاللَّغْوِ مَرُّوا كِرَاماً{72} وَالَّذِينَ إِذَا ذُكِّرُوا بِآيَاتِ رَبِّهِمْ لَمْ يَخِرُّوا عَلَيْهَا صُمّاً وَعُمْيَاناً{73} وَالَّذِينَ يَقُولُونَ رَبَّنَا هَبْ لَنَا مِنْ أَزْوَاجِنَا وَذُرِّيَّاتِنَا قُرَّةَ أَعْيُنٍ وَاجْعَلْنَا لِلْمُتَّقِينَ إِمَاماً{74} أُوْلَئِكَ يُجْزَوْنَ الْغُرْفَةَ بِمَا صَبَرُوا وَيُلَقَّوْنَ فِيهَا تَحِيَّةً وَسَلَاماً{75} خَالِدِينَ فِيهَا حَسُنَتْ مُسْتَقَرّاً وَمُقَاماً{76} قُلْ مَا يَعْبَأُ بِكُمْ رَبِّي لَوْلَا دُعَاؤُكُمْ فَقَدْ كَذَّبْتُمْ فَسَوْفَ يَكُونُ لِزَاماً{77}</a:t>
            </a:r>
          </a:p>
        </p:txBody>
      </p:sp>
      <p:sp>
        <p:nvSpPr>
          <p:cNvPr id="12" name="TextBox 11"/>
          <p:cNvSpPr txBox="1"/>
          <p:nvPr/>
        </p:nvSpPr>
        <p:spPr>
          <a:xfrm>
            <a:off x="7143768" y="2786059"/>
            <a:ext cx="1714512" cy="400110"/>
          </a:xfrm>
          <a:prstGeom prst="rect">
            <a:avLst/>
          </a:prstGeom>
          <a:effectLst>
            <a:glow rad="101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 </a:t>
            </a:r>
          </a:p>
        </p:txBody>
      </p:sp>
      <p:sp>
        <p:nvSpPr>
          <p:cNvPr id="38923" name="TextBox 13"/>
          <p:cNvSpPr txBox="1">
            <a:spLocks noChangeArrowheads="1"/>
          </p:cNvSpPr>
          <p:nvPr/>
        </p:nvSpPr>
        <p:spPr bwMode="auto">
          <a:xfrm>
            <a:off x="1733327" y="2740918"/>
            <a:ext cx="5214937" cy="400050"/>
          </a:xfrm>
          <a:prstGeom prst="rect">
            <a:avLst/>
          </a:prstGeom>
          <a:noFill/>
          <a:ln w="9525">
            <a:noFill/>
            <a:miter lim="800000"/>
            <a:headEnd/>
            <a:tailEnd/>
          </a:ln>
        </p:spPr>
        <p:txBody>
          <a:bodyPr>
            <a:spAutoFit/>
          </a:bodyPr>
          <a:lstStyle/>
          <a:p>
            <a:r>
              <a:rPr lang="ar-EG" sz="2000" b="1"/>
              <a:t>من صفات عباد الرحمن وجزاؤهم عند الله .</a:t>
            </a:r>
          </a:p>
        </p:txBody>
      </p:sp>
      <p:graphicFrame>
        <p:nvGraphicFramePr>
          <p:cNvPr id="15" name="Table 14"/>
          <p:cNvGraphicFramePr>
            <a:graphicFrameLocks noGrp="1"/>
          </p:cNvGraphicFramePr>
          <p:nvPr>
            <p:extLst>
              <p:ext uri="{D42A27DB-BD31-4B8C-83A1-F6EECF244321}">
                <p14:modId xmlns:p14="http://schemas.microsoft.com/office/powerpoint/2010/main" xmlns="" val="1363332460"/>
              </p:ext>
            </p:extLst>
          </p:nvPr>
        </p:nvGraphicFramePr>
        <p:xfrm>
          <a:off x="2555776" y="3913590"/>
          <a:ext cx="6492308" cy="1891674"/>
        </p:xfrm>
        <a:graphic>
          <a:graphicData uri="http://schemas.openxmlformats.org/drawingml/2006/table">
            <a:tbl>
              <a:tblPr rtl="1" firstRow="1" bandRow="1">
                <a:tableStyleId>{F2DE63D5-997A-4646-A377-4702673A728D}</a:tableStyleId>
              </a:tblPr>
              <a:tblGrid>
                <a:gridCol w="1915194"/>
                <a:gridCol w="4577114"/>
              </a:tblGrid>
              <a:tr h="595317">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595317">
                <a:tc>
                  <a:txBody>
                    <a:bodyPr/>
                    <a:lstStyle/>
                    <a:p>
                      <a:pPr lvl="1" algn="ctr" rtl="1"/>
                      <a:r>
                        <a:rPr lang="ar-EG" sz="2000" dirty="0" smtClean="0"/>
                        <a:t>باللغو  </a:t>
                      </a:r>
                      <a:endParaRPr lang="ar-EG" sz="2000" b="1" dirty="0"/>
                    </a:p>
                  </a:txBody>
                  <a:tcPr/>
                </a:tc>
                <a:tc>
                  <a:txBody>
                    <a:bodyPr/>
                    <a:lstStyle/>
                    <a:p>
                      <a:pPr lvl="1" algn="ctr" rtl="1"/>
                      <a:r>
                        <a:rPr lang="ar-EG" sz="2000" b="1" dirty="0" smtClean="0"/>
                        <a:t>الكلام القبيح وما لاينفع </a:t>
                      </a:r>
                      <a:endParaRPr lang="ar-EG" sz="2000" b="1" dirty="0"/>
                    </a:p>
                  </a:txBody>
                  <a:tcPr/>
                </a:tc>
              </a:tr>
              <a:tr h="595317">
                <a:tc>
                  <a:txBody>
                    <a:bodyPr/>
                    <a:lstStyle/>
                    <a:p>
                      <a:pPr algn="ctr" rtl="1"/>
                      <a:r>
                        <a:rPr lang="ar-EG" sz="2000" dirty="0" smtClean="0"/>
                        <a:t> لزاماً</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dirty="0" smtClean="0"/>
                        <a:t> عذاباً ملازماً </a:t>
                      </a:r>
                    </a:p>
                    <a:p>
                      <a:pPr algn="ctr" rtl="1"/>
                      <a:endParaRPr lang="ar-EG" sz="2000" b="1" dirty="0"/>
                    </a:p>
                  </a:txBody>
                  <a:tcPr/>
                </a:tc>
              </a:tr>
            </a:tbl>
          </a:graphicData>
        </a:graphic>
      </p:graphicFrame>
      <p:sp>
        <p:nvSpPr>
          <p:cNvPr id="16" name="Flowchart: Terminator 15"/>
          <p:cNvSpPr/>
          <p:nvPr/>
        </p:nvSpPr>
        <p:spPr>
          <a:xfrm>
            <a:off x="6715156" y="3286127"/>
            <a:ext cx="2214562" cy="428625"/>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000" b="1" dirty="0"/>
              <a:t>معانى الكلمات </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923">
                                            <p:txEl>
                                              <p:pRg st="0" end="0"/>
                                            </p:txEl>
                                          </p:spTgt>
                                        </p:tgtEl>
                                        <p:attrNameLst>
                                          <p:attrName>style.visibility</p:attrName>
                                        </p:attrNameLst>
                                      </p:cBhvr>
                                      <p:to>
                                        <p:strVal val="visible"/>
                                      </p:to>
                                    </p:set>
                                    <p:anim calcmode="lin" valueType="num">
                                      <p:cBhvr additive="base">
                                        <p:cTn id="35" dur="500" fill="hold"/>
                                        <p:tgtEl>
                                          <p:spTgt spid="389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bg/>
                                          </p:spTgt>
                                        </p:tgtEl>
                                        <p:attrNameLst>
                                          <p:attrName>style.visibility</p:attrName>
                                        </p:attrNameLst>
                                      </p:cBhvr>
                                      <p:to>
                                        <p:strVal val="visible"/>
                                      </p:to>
                                    </p:set>
                                    <p:anim calcmode="lin" valueType="num">
                                      <p:cBhvr additive="base">
                                        <p:cTn id="4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p:bldP spid="12" grpId="0" build="p" animBg="1"/>
      <p:bldP spid="38923" grpId="0" build="p"/>
      <p:bldP spid="1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مجموعة 7"/>
          <p:cNvGrpSpPr>
            <a:grpSpLocks/>
          </p:cNvGrpSpPr>
          <p:nvPr/>
        </p:nvGrpSpPr>
        <p:grpSpPr bwMode="auto">
          <a:xfrm>
            <a:off x="-55563" y="566738"/>
            <a:ext cx="1036638" cy="6003925"/>
            <a:chOff x="-55292" y="566455"/>
            <a:chExt cx="1036020" cy="6003513"/>
          </a:xfrm>
        </p:grpSpPr>
        <p:pic>
          <p:nvPicPr>
            <p:cNvPr id="4814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814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814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{72} إلى الآية {77} </a:t>
            </a:r>
          </a:p>
        </p:txBody>
      </p:sp>
      <p:sp>
        <p:nvSpPr>
          <p:cNvPr id="11" name="Flowchart: Alternate Process 10"/>
          <p:cNvSpPr/>
          <p:nvPr/>
        </p:nvSpPr>
        <p:spPr>
          <a:xfrm>
            <a:off x="5572132" y="1071546"/>
            <a:ext cx="3357586" cy="642942"/>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1" anchor="ctr"/>
          <a:lstStyle/>
          <a:p>
            <a:pPr algn="ctr">
              <a:defRPr/>
            </a:pPr>
            <a:r>
              <a:rPr lang="ar-EG" sz="2400" b="1" dirty="0">
                <a:solidFill>
                  <a:schemeClr val="bg1"/>
                </a:solidFill>
              </a:rPr>
              <a:t>تفسير الآيات وما يستفاد منها </a:t>
            </a:r>
          </a:p>
        </p:txBody>
      </p:sp>
      <p:sp>
        <p:nvSpPr>
          <p:cNvPr id="12" name="Flowchart: Process 11"/>
          <p:cNvSpPr/>
          <p:nvPr/>
        </p:nvSpPr>
        <p:spPr>
          <a:xfrm>
            <a:off x="8215313" y="1857375"/>
            <a:ext cx="785812" cy="714375"/>
          </a:xfrm>
          <a:prstGeom prst="flowChartProcess">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{72}</a:t>
            </a:r>
          </a:p>
        </p:txBody>
      </p:sp>
      <p:sp>
        <p:nvSpPr>
          <p:cNvPr id="13" name="Flowchart: Process 12"/>
          <p:cNvSpPr/>
          <p:nvPr/>
        </p:nvSpPr>
        <p:spPr>
          <a:xfrm>
            <a:off x="8215313" y="2857500"/>
            <a:ext cx="785812" cy="714375"/>
          </a:xfrm>
          <a:prstGeom prst="flowChartProcess">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{73}</a:t>
            </a:r>
          </a:p>
        </p:txBody>
      </p:sp>
      <p:sp>
        <p:nvSpPr>
          <p:cNvPr id="14" name="Flowchart: Process 13"/>
          <p:cNvSpPr/>
          <p:nvPr/>
        </p:nvSpPr>
        <p:spPr>
          <a:xfrm>
            <a:off x="8215313" y="3714750"/>
            <a:ext cx="785812" cy="714375"/>
          </a:xfrm>
          <a:prstGeom prst="flowChartProcess">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{74}</a:t>
            </a:r>
          </a:p>
        </p:txBody>
      </p:sp>
      <p:sp>
        <p:nvSpPr>
          <p:cNvPr id="39949" name="Rectangle 14"/>
          <p:cNvSpPr>
            <a:spLocks noChangeArrowheads="1"/>
          </p:cNvSpPr>
          <p:nvPr/>
        </p:nvSpPr>
        <p:spPr bwMode="auto">
          <a:xfrm>
            <a:off x="1071563" y="1785938"/>
            <a:ext cx="6929437" cy="1016000"/>
          </a:xfrm>
          <a:prstGeom prst="rect">
            <a:avLst/>
          </a:prstGeom>
          <a:noFill/>
          <a:ln w="9525">
            <a:noFill/>
            <a:miter lim="800000"/>
            <a:headEnd/>
            <a:tailEnd/>
          </a:ln>
        </p:spPr>
        <p:txBody>
          <a:bodyPr>
            <a:spAutoFit/>
          </a:bodyPr>
          <a:lstStyle/>
          <a:p>
            <a:pPr>
              <a:defRPr/>
            </a:pPr>
            <a:r>
              <a:rPr lang="ar-EG" sz="2000" b="1" dirty="0">
                <a:solidFill>
                  <a:srgbClr val="339933"/>
                </a:solidFill>
                <a:cs typeface="Andalus" pitchFamily="2" charset="-78"/>
              </a:rPr>
              <a:t>{وَالَّذِينَ لَا يَشْهَدُونَ الزُّورَ}</a:t>
            </a:r>
            <a:r>
              <a:rPr lang="ar-EG" sz="2000" b="1" dirty="0">
                <a:solidFill>
                  <a:schemeClr val="dk1"/>
                </a:solidFill>
                <a:latin typeface="+mn-lt"/>
                <a:cs typeface="+mn-cs"/>
              </a:rPr>
              <a:t>والذين لايشهدون الكذب ولايحضرون مجالسه </a:t>
            </a:r>
            <a:r>
              <a:rPr lang="ar-EG" sz="2000" b="1" dirty="0">
                <a:solidFill>
                  <a:srgbClr val="339933"/>
                </a:solidFill>
                <a:cs typeface="Andalus" pitchFamily="2" charset="-78"/>
              </a:rPr>
              <a:t>{ وَإِذَا مَرُّوا بِاللَّغْوِ مَرُّوا كِرَاما}ً</a:t>
            </a:r>
            <a:r>
              <a:rPr lang="ar-EG" sz="2000" b="1" dirty="0">
                <a:solidFill>
                  <a:schemeClr val="dk1"/>
                </a:solidFill>
                <a:latin typeface="+mn-lt"/>
                <a:cs typeface="+mn-cs"/>
              </a:rPr>
              <a:t>وإذا مروا من غير قصد على أهل الكلام الباطل مروا معرضين منكرين يتنزهون عنه </a:t>
            </a:r>
          </a:p>
        </p:txBody>
      </p:sp>
      <p:sp>
        <p:nvSpPr>
          <p:cNvPr id="39950" name="Rectangle 15"/>
          <p:cNvSpPr>
            <a:spLocks noChangeArrowheads="1"/>
          </p:cNvSpPr>
          <p:nvPr/>
        </p:nvSpPr>
        <p:spPr bwMode="auto">
          <a:xfrm>
            <a:off x="1012825" y="2857500"/>
            <a:ext cx="7059613" cy="708025"/>
          </a:xfrm>
          <a:prstGeom prst="rect">
            <a:avLst/>
          </a:prstGeom>
          <a:noFill/>
          <a:ln w="9525">
            <a:noFill/>
            <a:miter lim="800000"/>
            <a:headEnd/>
            <a:tailEnd/>
          </a:ln>
        </p:spPr>
        <p:txBody>
          <a:bodyPr>
            <a:spAutoFit/>
          </a:bodyPr>
          <a:lstStyle/>
          <a:p>
            <a:pPr>
              <a:defRPr/>
            </a:pPr>
            <a:r>
              <a:rPr lang="ar-EG" sz="2000" b="1" dirty="0">
                <a:solidFill>
                  <a:srgbClr val="339933"/>
                </a:solidFill>
                <a:cs typeface="Andalus" pitchFamily="2" charset="-78"/>
              </a:rPr>
              <a:t>{وَالَّذِينَ إِذَا ذُكِّرُوا بِآيَاتِ رَبِّهِمْ لَمْ يَخِرُّوا عَلَيْهَا صُمّاً وَعُمْيَانا}</a:t>
            </a:r>
            <a:r>
              <a:rPr lang="ar-EG" sz="2000" b="1" dirty="0">
                <a:solidFill>
                  <a:schemeClr val="dk1"/>
                </a:solidFill>
                <a:latin typeface="+mn-lt"/>
                <a:cs typeface="+mn-cs"/>
              </a:rPr>
              <a:t> إذا</a:t>
            </a:r>
            <a:r>
              <a:rPr lang="ar-EG" sz="2000" b="1" dirty="0">
                <a:solidFill>
                  <a:srgbClr val="339933"/>
                </a:solidFill>
                <a:cs typeface="Andalus" pitchFamily="2" charset="-78"/>
              </a:rPr>
              <a:t> </a:t>
            </a:r>
            <a:r>
              <a:rPr lang="ar-EG" sz="2000" b="1" dirty="0">
                <a:solidFill>
                  <a:schemeClr val="dk1"/>
                </a:solidFill>
                <a:latin typeface="+mn-lt"/>
                <a:cs typeface="+mn-cs"/>
              </a:rPr>
              <a:t>وعظوا</a:t>
            </a:r>
            <a:r>
              <a:rPr lang="ar-EG" sz="2000" b="1" dirty="0">
                <a:solidFill>
                  <a:srgbClr val="339933"/>
                </a:solidFill>
                <a:cs typeface="Andalus" pitchFamily="2" charset="-78"/>
              </a:rPr>
              <a:t> </a:t>
            </a:r>
            <a:r>
              <a:rPr lang="ar-EG" sz="2000" b="1" dirty="0">
                <a:solidFill>
                  <a:schemeClr val="dk1"/>
                </a:solidFill>
                <a:latin typeface="+mn-lt"/>
                <a:cs typeface="+mn-cs"/>
              </a:rPr>
              <a:t>القرآن</a:t>
            </a:r>
            <a:r>
              <a:rPr lang="ar-EG" sz="2000" b="1" dirty="0">
                <a:solidFill>
                  <a:srgbClr val="339933"/>
                </a:solidFill>
                <a:cs typeface="Andalus" pitchFamily="2" charset="-78"/>
              </a:rPr>
              <a:t> </a:t>
            </a:r>
            <a:r>
              <a:rPr lang="ar-EG" sz="2000" b="1" dirty="0">
                <a:solidFill>
                  <a:schemeClr val="dk1"/>
                </a:solidFill>
                <a:latin typeface="+mn-lt"/>
                <a:cs typeface="+mn-cs"/>
              </a:rPr>
              <a:t>ودلائل وحدانية لم ًيتغافلوا عنها .</a:t>
            </a:r>
          </a:p>
        </p:txBody>
      </p:sp>
      <p:sp>
        <p:nvSpPr>
          <p:cNvPr id="39951" name="Rectangle 16"/>
          <p:cNvSpPr>
            <a:spLocks noChangeArrowheads="1"/>
          </p:cNvSpPr>
          <p:nvPr/>
        </p:nvSpPr>
        <p:spPr bwMode="auto">
          <a:xfrm>
            <a:off x="928688" y="3571875"/>
            <a:ext cx="7215187" cy="1016000"/>
          </a:xfrm>
          <a:prstGeom prst="rect">
            <a:avLst/>
          </a:prstGeom>
          <a:noFill/>
          <a:ln w="9525">
            <a:noFill/>
            <a:miter lim="800000"/>
            <a:headEnd/>
            <a:tailEnd/>
          </a:ln>
        </p:spPr>
        <p:txBody>
          <a:bodyPr>
            <a:spAutoFit/>
          </a:bodyPr>
          <a:lstStyle/>
          <a:p>
            <a:pPr>
              <a:defRPr/>
            </a:pPr>
            <a:r>
              <a:rPr lang="ar-EG" sz="2000" b="1" dirty="0">
                <a:solidFill>
                  <a:srgbClr val="339933"/>
                </a:solidFill>
                <a:cs typeface="Andalus" pitchFamily="2" charset="-78"/>
              </a:rPr>
              <a:t> {وَالَّذِينَ يَقُولُونَ رَبَّنَا هَبْ لَنَا مِنْ أَزْوَاجِنَا وَذُرِّيَّاتِنَا قُرَّةَ أَعْيُنٍ وَاجْعَلْنَا لِلْمُتَّقِينَ إِمَاماً} </a:t>
            </a:r>
            <a:r>
              <a:rPr lang="ar-EG" sz="2000" b="1" dirty="0">
                <a:solidFill>
                  <a:schemeClr val="dk1"/>
                </a:solidFill>
                <a:latin typeface="+mn-lt"/>
                <a:cs typeface="+mn-cs"/>
              </a:rPr>
              <a:t>ربنا هب لنا من أزوجنا وذرياتنا ما تقر به أعيننا وفيه أنسنا وسرورنا واجعلنا قدوة يقتدى بنا فى الخير </a:t>
            </a:r>
            <a:r>
              <a:rPr lang="ar-EG" sz="2000" b="1" dirty="0">
                <a:solidFill>
                  <a:srgbClr val="339933"/>
                </a:solidFill>
                <a:cs typeface="Andalus" pitchFamily="2" charset="-78"/>
              </a:rPr>
              <a:t>. </a:t>
            </a:r>
          </a:p>
        </p:txBody>
      </p:sp>
      <p:sp>
        <p:nvSpPr>
          <p:cNvPr id="18" name="Rectangle 17"/>
          <p:cNvSpPr/>
          <p:nvPr/>
        </p:nvSpPr>
        <p:spPr>
          <a:xfrm>
            <a:off x="4143375" y="4643438"/>
            <a:ext cx="4929188" cy="35718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دلت هذه الآيات على أن من صفات لعباد الرحمن أنهم  : </a:t>
            </a:r>
          </a:p>
        </p:txBody>
      </p:sp>
      <p:sp>
        <p:nvSpPr>
          <p:cNvPr id="16"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
        <p:nvSpPr>
          <p:cNvPr id="47121" name="TextBox 16"/>
          <p:cNvSpPr txBox="1">
            <a:spLocks noChangeArrowheads="1"/>
          </p:cNvSpPr>
          <p:nvPr/>
        </p:nvSpPr>
        <p:spPr bwMode="auto">
          <a:xfrm>
            <a:off x="2071688" y="5072063"/>
            <a:ext cx="6429375" cy="1631950"/>
          </a:xfrm>
          <a:prstGeom prst="rect">
            <a:avLst/>
          </a:prstGeom>
          <a:noFill/>
          <a:ln w="9525">
            <a:noFill/>
            <a:miter lim="800000"/>
            <a:headEnd/>
            <a:tailEnd/>
          </a:ln>
        </p:spPr>
        <p:txBody>
          <a:bodyPr>
            <a:spAutoFit/>
          </a:bodyPr>
          <a:lstStyle/>
          <a:p>
            <a:pPr>
              <a:buFont typeface="Arial" pitchFamily="34" charset="0"/>
              <a:buChar char="•"/>
            </a:pPr>
            <a:r>
              <a:rPr lang="ar-EG" sz="2000" b="1"/>
              <a:t>لايشهدون شهادة الكذب ولا يحضرون مجلساً يعصى الله فيه.</a:t>
            </a:r>
          </a:p>
          <a:p>
            <a:pPr>
              <a:buFont typeface="Arial" pitchFamily="34" charset="0"/>
              <a:buChar char="•"/>
            </a:pPr>
            <a:r>
              <a:rPr lang="ar-EG" sz="2000" b="1"/>
              <a:t> يعرضون عن اللغو ولا يحضرون مجالسه.</a:t>
            </a:r>
          </a:p>
          <a:p>
            <a:pPr>
              <a:buFont typeface="Arial" pitchFamily="34" charset="0"/>
              <a:buChar char="•"/>
            </a:pPr>
            <a:r>
              <a:rPr lang="ar-EG" sz="2000" b="1"/>
              <a:t>إذا وعظوا أو تليت عليهم آيات الله قبلوها وأستجابوا لها مذعنين </a:t>
            </a:r>
          </a:p>
          <a:p>
            <a:pPr>
              <a:buFont typeface="Arial" pitchFamily="34" charset="0"/>
              <a:buChar char="•"/>
            </a:pPr>
            <a:r>
              <a:rPr lang="ar-EG" sz="2000" b="1"/>
              <a:t> يكثروا الدعاء بصلاح أهليهم وذرياتهم .</a:t>
            </a:r>
          </a:p>
          <a:p>
            <a:pPr>
              <a:buFont typeface="Arial" pitchFamily="34" charset="0"/>
              <a:buChar char="•"/>
            </a:pPr>
            <a:r>
              <a:rPr lang="ar-EG" sz="2000" b="1"/>
              <a:t>أصحاب همم عالية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additive="base">
                                        <p:cTn id="1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 calcmode="lin" valueType="num">
                                      <p:cBhvr additive="base">
                                        <p:cTn id="3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949">
                                            <p:txEl>
                                              <p:pRg st="0" end="0"/>
                                            </p:txEl>
                                          </p:spTgt>
                                        </p:tgtEl>
                                        <p:attrNameLst>
                                          <p:attrName>style.visibility</p:attrName>
                                        </p:attrNameLst>
                                      </p:cBhvr>
                                      <p:to>
                                        <p:strVal val="visible"/>
                                      </p:to>
                                    </p:set>
                                    <p:anim calcmode="lin" valueType="num">
                                      <p:cBhvr additive="base">
                                        <p:cTn id="49" dur="500" fill="hold"/>
                                        <p:tgtEl>
                                          <p:spTgt spid="3994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 calcmode="lin" valueType="num">
                                      <p:cBhvr additive="base">
                                        <p:cTn id="5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 calcmode="lin" valueType="num">
                                      <p:cBhvr additive="base">
                                        <p:cTn id="6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9950">
                                            <p:txEl>
                                              <p:pRg st="0" end="0"/>
                                            </p:txEl>
                                          </p:spTgt>
                                        </p:tgtEl>
                                        <p:attrNameLst>
                                          <p:attrName>style.visibility</p:attrName>
                                        </p:attrNameLst>
                                      </p:cBhvr>
                                      <p:to>
                                        <p:strVal val="visible"/>
                                      </p:to>
                                    </p:set>
                                    <p:anim calcmode="lin" valueType="num">
                                      <p:cBhvr additive="base">
                                        <p:cTn id="73" dur="500" fill="hold"/>
                                        <p:tgtEl>
                                          <p:spTgt spid="3995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99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bg/>
                                          </p:spTgt>
                                        </p:tgtEl>
                                        <p:attrNameLst>
                                          <p:attrName>style.visibility</p:attrName>
                                        </p:attrNameLst>
                                      </p:cBhvr>
                                      <p:to>
                                        <p:strVal val="visible"/>
                                      </p:to>
                                    </p:set>
                                    <p:anim calcmode="lin" valueType="num">
                                      <p:cBhvr additive="base">
                                        <p:cTn id="7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xEl>
                                              <p:pRg st="1" end="1"/>
                                            </p:txEl>
                                          </p:spTgt>
                                        </p:tgtEl>
                                        <p:attrNameLst>
                                          <p:attrName>style.visibility</p:attrName>
                                        </p:attrNameLst>
                                      </p:cBhvr>
                                      <p:to>
                                        <p:strVal val="visible"/>
                                      </p:to>
                                    </p:set>
                                    <p:anim calcmode="lin" valueType="num">
                                      <p:cBhvr additive="base">
                                        <p:cTn id="9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951">
                                            <p:txEl>
                                              <p:pRg st="0" end="0"/>
                                            </p:txEl>
                                          </p:spTgt>
                                        </p:tgtEl>
                                        <p:attrNameLst>
                                          <p:attrName>style.visibility</p:attrName>
                                        </p:attrNameLst>
                                      </p:cBhvr>
                                      <p:to>
                                        <p:strVal val="visible"/>
                                      </p:to>
                                    </p:set>
                                    <p:anim calcmode="lin" valueType="num">
                                      <p:cBhvr additive="base">
                                        <p:cTn id="97" dur="500" fill="hold"/>
                                        <p:tgtEl>
                                          <p:spTgt spid="3995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99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bg/>
                                          </p:spTgt>
                                        </p:tgtEl>
                                        <p:attrNameLst>
                                          <p:attrName>style.visibility</p:attrName>
                                        </p:attrNameLst>
                                      </p:cBhvr>
                                      <p:to>
                                        <p:strVal val="visible"/>
                                      </p:to>
                                    </p:set>
                                    <p:anim calcmode="lin" valueType="num">
                                      <p:cBhvr additive="base">
                                        <p:cTn id="10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
                                            <p:txEl>
                                              <p:pRg st="0" end="0"/>
                                            </p:txEl>
                                          </p:spTgt>
                                        </p:tgtEl>
                                        <p:attrNameLst>
                                          <p:attrName>style.visibility</p:attrName>
                                        </p:attrNameLst>
                                      </p:cBhvr>
                                      <p:to>
                                        <p:strVal val="visible"/>
                                      </p:to>
                                    </p:set>
                                    <p:anim calcmode="lin" valueType="num">
                                      <p:cBhvr additive="base">
                                        <p:cTn id="10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7121">
                                            <p:txEl>
                                              <p:pRg st="0" end="0"/>
                                            </p:txEl>
                                          </p:spTgt>
                                        </p:tgtEl>
                                        <p:attrNameLst>
                                          <p:attrName>style.visibility</p:attrName>
                                        </p:attrNameLst>
                                      </p:cBhvr>
                                      <p:to>
                                        <p:strVal val="visible"/>
                                      </p:to>
                                    </p:set>
                                    <p:anim calcmode="lin" valueType="num">
                                      <p:cBhvr additive="base">
                                        <p:cTn id="115" dur="500" fill="hold"/>
                                        <p:tgtEl>
                                          <p:spTgt spid="47121">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71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7121">
                                            <p:txEl>
                                              <p:pRg st="1" end="1"/>
                                            </p:txEl>
                                          </p:spTgt>
                                        </p:tgtEl>
                                        <p:attrNameLst>
                                          <p:attrName>style.visibility</p:attrName>
                                        </p:attrNameLst>
                                      </p:cBhvr>
                                      <p:to>
                                        <p:strVal val="visible"/>
                                      </p:to>
                                    </p:set>
                                    <p:anim calcmode="lin" valueType="num">
                                      <p:cBhvr additive="base">
                                        <p:cTn id="121" dur="500" fill="hold"/>
                                        <p:tgtEl>
                                          <p:spTgt spid="47121">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471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7121">
                                            <p:txEl>
                                              <p:pRg st="2" end="2"/>
                                            </p:txEl>
                                          </p:spTgt>
                                        </p:tgtEl>
                                        <p:attrNameLst>
                                          <p:attrName>style.visibility</p:attrName>
                                        </p:attrNameLst>
                                      </p:cBhvr>
                                      <p:to>
                                        <p:strVal val="visible"/>
                                      </p:to>
                                    </p:set>
                                    <p:anim calcmode="lin" valueType="num">
                                      <p:cBhvr additive="base">
                                        <p:cTn id="127" dur="500" fill="hold"/>
                                        <p:tgtEl>
                                          <p:spTgt spid="47121">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71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7121">
                                            <p:txEl>
                                              <p:pRg st="3" end="3"/>
                                            </p:txEl>
                                          </p:spTgt>
                                        </p:tgtEl>
                                        <p:attrNameLst>
                                          <p:attrName>style.visibility</p:attrName>
                                        </p:attrNameLst>
                                      </p:cBhvr>
                                      <p:to>
                                        <p:strVal val="visible"/>
                                      </p:to>
                                    </p:set>
                                    <p:anim calcmode="lin" valueType="num">
                                      <p:cBhvr additive="base">
                                        <p:cTn id="133" dur="500" fill="hold"/>
                                        <p:tgtEl>
                                          <p:spTgt spid="47121">
                                            <p:txEl>
                                              <p:pRg st="3" end="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471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7121">
                                            <p:txEl>
                                              <p:pRg st="4" end="4"/>
                                            </p:txEl>
                                          </p:spTgt>
                                        </p:tgtEl>
                                        <p:attrNameLst>
                                          <p:attrName>style.visibility</p:attrName>
                                        </p:attrNameLst>
                                      </p:cBhvr>
                                      <p:to>
                                        <p:strVal val="visible"/>
                                      </p:to>
                                    </p:set>
                                    <p:anim calcmode="lin" valueType="num">
                                      <p:cBhvr additive="base">
                                        <p:cTn id="139" dur="500" fill="hold"/>
                                        <p:tgtEl>
                                          <p:spTgt spid="47121">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471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animBg="1"/>
      <p:bldP spid="13" grpId="0" build="p" animBg="1"/>
      <p:bldP spid="14" grpId="0" build="p" animBg="1"/>
      <p:bldP spid="39949" grpId="0" build="p"/>
      <p:bldP spid="39950" grpId="0" build="p"/>
      <p:bldP spid="39951" grpId="0" build="p"/>
      <p:bldP spid="18" grpId="0" build="p" animBg="1"/>
      <p:bldP spid="4712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مجموعة 7"/>
          <p:cNvGrpSpPr>
            <a:grpSpLocks/>
          </p:cNvGrpSpPr>
          <p:nvPr/>
        </p:nvGrpSpPr>
        <p:grpSpPr bwMode="auto">
          <a:xfrm>
            <a:off x="-55563" y="566738"/>
            <a:ext cx="1036638" cy="6003925"/>
            <a:chOff x="-55292" y="566455"/>
            <a:chExt cx="1036020" cy="6003513"/>
          </a:xfrm>
        </p:grpSpPr>
        <p:pic>
          <p:nvPicPr>
            <p:cNvPr id="4916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4917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4917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{72} إلى الآية {77} </a:t>
            </a:r>
          </a:p>
        </p:txBody>
      </p:sp>
      <p:sp>
        <p:nvSpPr>
          <p:cNvPr id="11" name="Flowchart: Process 10"/>
          <p:cNvSpPr/>
          <p:nvPr/>
        </p:nvSpPr>
        <p:spPr>
          <a:xfrm>
            <a:off x="8081963" y="3000375"/>
            <a:ext cx="928687" cy="714375"/>
          </a:xfrm>
          <a:prstGeom prst="flowChartProcess">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{77}</a:t>
            </a:r>
          </a:p>
        </p:txBody>
      </p:sp>
      <p:sp>
        <p:nvSpPr>
          <p:cNvPr id="12" name="Flowchart: Process 11"/>
          <p:cNvSpPr/>
          <p:nvPr/>
        </p:nvSpPr>
        <p:spPr>
          <a:xfrm>
            <a:off x="8072438" y="2071688"/>
            <a:ext cx="928687" cy="642937"/>
          </a:xfrm>
          <a:prstGeom prst="flowChartProcess">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{76}</a:t>
            </a:r>
          </a:p>
        </p:txBody>
      </p:sp>
      <p:sp>
        <p:nvSpPr>
          <p:cNvPr id="13" name="Flowchart: Process 12"/>
          <p:cNvSpPr/>
          <p:nvPr/>
        </p:nvSpPr>
        <p:spPr>
          <a:xfrm>
            <a:off x="8072438" y="1071563"/>
            <a:ext cx="928687" cy="714375"/>
          </a:xfrm>
          <a:prstGeom prst="flowChartProcess">
            <a:avLst/>
          </a:prstGeom>
          <a:ln/>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000" b="1" dirty="0"/>
              <a:t>الآية</a:t>
            </a:r>
          </a:p>
          <a:p>
            <a:pPr algn="ctr">
              <a:defRPr/>
            </a:pPr>
            <a:r>
              <a:rPr lang="ar-EG" sz="2000" b="1" dirty="0"/>
              <a:t>{75}</a:t>
            </a:r>
          </a:p>
        </p:txBody>
      </p:sp>
      <p:sp>
        <p:nvSpPr>
          <p:cNvPr id="40970" name="Rectangle 13"/>
          <p:cNvSpPr>
            <a:spLocks noChangeArrowheads="1"/>
          </p:cNvSpPr>
          <p:nvPr/>
        </p:nvSpPr>
        <p:spPr bwMode="auto">
          <a:xfrm>
            <a:off x="500063" y="1143000"/>
            <a:ext cx="7500937" cy="708025"/>
          </a:xfrm>
          <a:prstGeom prst="rect">
            <a:avLst/>
          </a:prstGeom>
          <a:noFill/>
          <a:ln w="9525">
            <a:noFill/>
            <a:miter lim="800000"/>
            <a:headEnd/>
            <a:tailEnd/>
          </a:ln>
        </p:spPr>
        <p:txBody>
          <a:bodyPr>
            <a:spAutoFit/>
          </a:bodyPr>
          <a:lstStyle/>
          <a:p>
            <a:pPr>
              <a:defRPr/>
            </a:pPr>
            <a:r>
              <a:rPr lang="ar-EG" sz="2000" b="1" dirty="0">
                <a:solidFill>
                  <a:srgbClr val="339933"/>
                </a:solidFill>
                <a:cs typeface="Andalus" pitchFamily="2" charset="-78"/>
              </a:rPr>
              <a:t>{أُوْلَئِكَ يُجْزَوْنَ الْغُرْفَةَ بِمَا صَبَرُوا} </a:t>
            </a:r>
            <a:r>
              <a:rPr lang="ar-EG" sz="2000" b="1" dirty="0">
                <a:solidFill>
                  <a:schemeClr val="dk1"/>
                </a:solidFill>
                <a:latin typeface="+mn-lt"/>
                <a:cs typeface="+mn-cs"/>
              </a:rPr>
              <a:t>اولئك يثابون أعلى منازل الجنة </a:t>
            </a:r>
            <a:r>
              <a:rPr lang="ar-EG" sz="2000" b="1" dirty="0">
                <a:solidFill>
                  <a:srgbClr val="339933"/>
                </a:solidFill>
                <a:cs typeface="Andalus" pitchFamily="2" charset="-78"/>
              </a:rPr>
              <a:t>{ وَيُلَقَّوْنَ فِيهَا تَحِيَّةً وَسَلَاما}ً</a:t>
            </a:r>
            <a:r>
              <a:rPr lang="ar-EG" sz="2000" b="1" dirty="0">
                <a:solidFill>
                  <a:schemeClr val="dk1"/>
                </a:solidFill>
                <a:latin typeface="+mn-lt"/>
                <a:cs typeface="+mn-cs"/>
              </a:rPr>
              <a:t>ويلقون فيها التحية والتسليم من الملائكة والحياة الطيبة </a:t>
            </a:r>
            <a:r>
              <a:rPr lang="ar-EG" sz="2000" b="1" dirty="0">
                <a:solidFill>
                  <a:srgbClr val="339933"/>
                </a:solidFill>
                <a:cs typeface="Andalus" pitchFamily="2" charset="-78"/>
              </a:rPr>
              <a:t>. </a:t>
            </a:r>
          </a:p>
        </p:txBody>
      </p:sp>
      <p:sp>
        <p:nvSpPr>
          <p:cNvPr id="40971" name="Rectangle 14"/>
          <p:cNvSpPr>
            <a:spLocks noChangeArrowheads="1"/>
          </p:cNvSpPr>
          <p:nvPr/>
        </p:nvSpPr>
        <p:spPr bwMode="auto">
          <a:xfrm>
            <a:off x="1056084" y="2164854"/>
            <a:ext cx="6972300" cy="400050"/>
          </a:xfrm>
          <a:prstGeom prst="rect">
            <a:avLst/>
          </a:prstGeom>
          <a:noFill/>
          <a:ln w="9525">
            <a:noFill/>
            <a:miter lim="800000"/>
            <a:headEnd/>
            <a:tailEnd/>
          </a:ln>
        </p:spPr>
        <p:txBody>
          <a:bodyPr wrap="none">
            <a:spAutoFit/>
          </a:bodyPr>
          <a:lstStyle/>
          <a:p>
            <a:pPr>
              <a:defRPr/>
            </a:pPr>
            <a:r>
              <a:rPr lang="ar-EG" sz="2000" b="1" dirty="0">
                <a:solidFill>
                  <a:srgbClr val="339933"/>
                </a:solidFill>
                <a:cs typeface="Andalus" pitchFamily="2" charset="-78"/>
              </a:rPr>
              <a:t>{ خَالِدِينَ فِيهَا حَسُنَتْ مُسْتَقَرّاً وَمُقَاماً} </a:t>
            </a:r>
            <a:r>
              <a:rPr lang="ar-EG" sz="2000" b="1" dirty="0">
                <a:solidFill>
                  <a:schemeClr val="dk1"/>
                </a:solidFill>
                <a:latin typeface="+mn-lt"/>
                <a:cs typeface="+mn-cs"/>
              </a:rPr>
              <a:t>حسنت مستقراً يقرون فيه ومقاماً يقيمون فيه</a:t>
            </a:r>
            <a:r>
              <a:rPr lang="ar-EG" sz="2000" b="1" dirty="0">
                <a:solidFill>
                  <a:srgbClr val="339933"/>
                </a:solidFill>
                <a:cs typeface="Andalus" pitchFamily="2" charset="-78"/>
              </a:rPr>
              <a:t>.</a:t>
            </a:r>
          </a:p>
        </p:txBody>
      </p:sp>
      <p:sp>
        <p:nvSpPr>
          <p:cNvPr id="40972" name="Rectangle 15"/>
          <p:cNvSpPr>
            <a:spLocks noChangeArrowheads="1"/>
          </p:cNvSpPr>
          <p:nvPr/>
        </p:nvSpPr>
        <p:spPr bwMode="auto">
          <a:xfrm>
            <a:off x="1312688" y="2786063"/>
            <a:ext cx="6643688" cy="1016000"/>
          </a:xfrm>
          <a:prstGeom prst="rect">
            <a:avLst/>
          </a:prstGeom>
          <a:noFill/>
          <a:ln w="9525">
            <a:noFill/>
            <a:miter lim="800000"/>
            <a:headEnd/>
            <a:tailEnd/>
          </a:ln>
        </p:spPr>
        <p:txBody>
          <a:bodyPr>
            <a:spAutoFit/>
          </a:bodyPr>
          <a:lstStyle/>
          <a:p>
            <a:pPr>
              <a:defRPr/>
            </a:pPr>
            <a:r>
              <a:rPr lang="ar-EG" sz="2000" b="1" dirty="0">
                <a:solidFill>
                  <a:srgbClr val="339933"/>
                </a:solidFill>
                <a:cs typeface="Andalus" pitchFamily="2" charset="-78"/>
              </a:rPr>
              <a:t>{ قُلْ مَا يَعْبَأُ بِكُمْ رَبِّي لَوْلَا دُعَاؤُكُمْ }</a:t>
            </a:r>
            <a:r>
              <a:rPr lang="ar-EG" sz="2000" b="1" dirty="0">
                <a:solidFill>
                  <a:schemeClr val="dk1"/>
                </a:solidFill>
                <a:latin typeface="+mn-lt"/>
                <a:cs typeface="+mn-cs"/>
              </a:rPr>
              <a:t>لايكترث ولا يبالى بكم إذا لم تعبدوه ولم تؤمنوا به </a:t>
            </a:r>
            <a:r>
              <a:rPr lang="ar-EG" sz="2000" b="1" dirty="0">
                <a:solidFill>
                  <a:srgbClr val="339933"/>
                </a:solidFill>
                <a:cs typeface="Andalus" pitchFamily="2" charset="-78"/>
              </a:rPr>
              <a:t>{فَقَدْ كَذَّبْتُمْ فَسَوْفَ يَكُونُ لِزَاماً} </a:t>
            </a:r>
            <a:r>
              <a:rPr lang="ar-EG" sz="2000" b="1" dirty="0">
                <a:solidFill>
                  <a:schemeClr val="dk1"/>
                </a:solidFill>
                <a:latin typeface="+mn-lt"/>
                <a:cs typeface="+mn-cs"/>
              </a:rPr>
              <a:t>فقد كذبتم –أيها الكافرون –فسوف يكون تكذيبكم سبب لعذاب يلزمكم ولا ينفك عنكم  </a:t>
            </a:r>
          </a:p>
        </p:txBody>
      </p:sp>
      <p:sp>
        <p:nvSpPr>
          <p:cNvPr id="17" name="TextBox 16"/>
          <p:cNvSpPr txBox="1"/>
          <p:nvPr/>
        </p:nvSpPr>
        <p:spPr>
          <a:xfrm>
            <a:off x="6929454" y="4143380"/>
            <a:ext cx="2071702" cy="400110"/>
          </a:xfrm>
          <a:prstGeom prst="rect">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ar-EG" sz="2000" b="1" dirty="0"/>
              <a:t>وهذه الآيات تدل على :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
        <p:nvSpPr>
          <p:cNvPr id="48144" name="TextBox 15"/>
          <p:cNvSpPr txBox="1">
            <a:spLocks noChangeArrowheads="1"/>
          </p:cNvSpPr>
          <p:nvPr/>
        </p:nvSpPr>
        <p:spPr bwMode="auto">
          <a:xfrm>
            <a:off x="1678433" y="4770438"/>
            <a:ext cx="7358063" cy="1016000"/>
          </a:xfrm>
          <a:prstGeom prst="rect">
            <a:avLst/>
          </a:prstGeom>
          <a:noFill/>
          <a:ln w="9525">
            <a:noFill/>
            <a:miter lim="800000"/>
            <a:headEnd/>
            <a:tailEnd/>
          </a:ln>
        </p:spPr>
        <p:txBody>
          <a:bodyPr>
            <a:spAutoFit/>
          </a:bodyPr>
          <a:lstStyle/>
          <a:p>
            <a:pPr>
              <a:buFont typeface="Arial" pitchFamily="34" charset="0"/>
              <a:buChar char="•"/>
            </a:pPr>
            <a:r>
              <a:rPr lang="ar-EG" sz="2000" b="1"/>
              <a:t>جزاء عباد الرحمن فى الآخرة ، جنات عظيمة يخلدون فيها ولا يلقون فيا أذى أو خوفاً </a:t>
            </a:r>
          </a:p>
          <a:p>
            <a:pPr>
              <a:buFont typeface="Arial" pitchFamily="34" charset="0"/>
              <a:buChar char="•"/>
            </a:pPr>
            <a:r>
              <a:rPr lang="ar-EG" sz="2000" b="1"/>
              <a:t> أعظم سبب لدخولهم الجنة بعد رحمة الله صبرهم على طاعة الله وثباتهم على دينهم </a:t>
            </a:r>
          </a:p>
          <a:p>
            <a:pPr>
              <a:buFont typeface="Arial" pitchFamily="34" charset="0"/>
              <a:buChar char="•"/>
            </a:pPr>
            <a:r>
              <a:rPr lang="ar-EG" sz="2000" b="1"/>
              <a:t> الخلق أهون شئ على الله ،إذا لم يعبدوه ويتضرعوا أليه وحده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70">
                                            <p:txEl>
                                              <p:pRg st="0" end="0"/>
                                            </p:txEl>
                                          </p:spTgt>
                                        </p:tgtEl>
                                        <p:attrNameLst>
                                          <p:attrName>style.visibility</p:attrName>
                                        </p:attrNameLst>
                                      </p:cBhvr>
                                      <p:to>
                                        <p:strVal val="visible"/>
                                      </p:to>
                                    </p:set>
                                    <p:anim calcmode="lin" valueType="num">
                                      <p:cBhvr additive="base">
                                        <p:cTn id="37" dur="500" fill="hold"/>
                                        <p:tgtEl>
                                          <p:spTgt spid="4097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bg/>
                                          </p:spTgt>
                                        </p:tgtEl>
                                        <p:attrNameLst>
                                          <p:attrName>style.visibility</p:attrName>
                                        </p:attrNameLst>
                                      </p:cBhvr>
                                      <p:to>
                                        <p:strVal val="visible"/>
                                      </p:to>
                                    </p:set>
                                    <p:anim calcmode="lin" valueType="num">
                                      <p:cBhvr additive="base">
                                        <p:cTn id="4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 calcmode="lin" valueType="num">
                                      <p:cBhvr additive="base">
                                        <p:cTn id="5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971">
                                            <p:txEl>
                                              <p:pRg st="0" end="0"/>
                                            </p:txEl>
                                          </p:spTgt>
                                        </p:tgtEl>
                                        <p:attrNameLst>
                                          <p:attrName>style.visibility</p:attrName>
                                        </p:attrNameLst>
                                      </p:cBhvr>
                                      <p:to>
                                        <p:strVal val="visible"/>
                                      </p:to>
                                    </p:set>
                                    <p:anim calcmode="lin" valueType="num">
                                      <p:cBhvr additive="base">
                                        <p:cTn id="61" dur="500" fill="hold"/>
                                        <p:tgtEl>
                                          <p:spTgt spid="4097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0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 calcmode="lin" valueType="num">
                                      <p:cBhvr additive="base">
                                        <p:cTn id="7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anim calcmode="lin" valueType="num">
                                      <p:cBhvr additive="base">
                                        <p:cTn id="7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0972">
                                            <p:txEl>
                                              <p:pRg st="0" end="0"/>
                                            </p:txEl>
                                          </p:spTgt>
                                        </p:tgtEl>
                                        <p:attrNameLst>
                                          <p:attrName>style.visibility</p:attrName>
                                        </p:attrNameLst>
                                      </p:cBhvr>
                                      <p:to>
                                        <p:strVal val="visible"/>
                                      </p:to>
                                    </p:set>
                                    <p:anim calcmode="lin" valueType="num">
                                      <p:cBhvr additive="base">
                                        <p:cTn id="85" dur="500" fill="hold"/>
                                        <p:tgtEl>
                                          <p:spTgt spid="40972">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09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bg/>
                                          </p:spTgt>
                                        </p:tgtEl>
                                        <p:attrNameLst>
                                          <p:attrName>style.visibility</p:attrName>
                                        </p:attrNameLst>
                                      </p:cBhvr>
                                      <p:to>
                                        <p:strVal val="visible"/>
                                      </p:to>
                                    </p:set>
                                    <p:anim calcmode="lin" valueType="num">
                                      <p:cBhvr additive="base">
                                        <p:cTn id="9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xEl>
                                              <p:pRg st="0" end="0"/>
                                            </p:txEl>
                                          </p:spTgt>
                                        </p:tgtEl>
                                        <p:attrNameLst>
                                          <p:attrName>style.visibility</p:attrName>
                                        </p:attrNameLst>
                                      </p:cBhvr>
                                      <p:to>
                                        <p:strVal val="visible"/>
                                      </p:to>
                                    </p:set>
                                    <p:anim calcmode="lin" valueType="num">
                                      <p:cBhvr additive="base">
                                        <p:cTn id="9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8144">
                                            <p:txEl>
                                              <p:pRg st="0" end="0"/>
                                            </p:txEl>
                                          </p:spTgt>
                                        </p:tgtEl>
                                        <p:attrNameLst>
                                          <p:attrName>style.visibility</p:attrName>
                                        </p:attrNameLst>
                                      </p:cBhvr>
                                      <p:to>
                                        <p:strVal val="visible"/>
                                      </p:to>
                                    </p:set>
                                    <p:anim calcmode="lin" valueType="num">
                                      <p:cBhvr additive="base">
                                        <p:cTn id="103" dur="500" fill="hold"/>
                                        <p:tgtEl>
                                          <p:spTgt spid="48144">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8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8144">
                                            <p:txEl>
                                              <p:pRg st="1" end="1"/>
                                            </p:txEl>
                                          </p:spTgt>
                                        </p:tgtEl>
                                        <p:attrNameLst>
                                          <p:attrName>style.visibility</p:attrName>
                                        </p:attrNameLst>
                                      </p:cBhvr>
                                      <p:to>
                                        <p:strVal val="visible"/>
                                      </p:to>
                                    </p:set>
                                    <p:anim calcmode="lin" valueType="num">
                                      <p:cBhvr additive="base">
                                        <p:cTn id="109" dur="500" fill="hold"/>
                                        <p:tgtEl>
                                          <p:spTgt spid="48144">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8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8144">
                                            <p:txEl>
                                              <p:pRg st="2" end="2"/>
                                            </p:txEl>
                                          </p:spTgt>
                                        </p:tgtEl>
                                        <p:attrNameLst>
                                          <p:attrName>style.visibility</p:attrName>
                                        </p:attrNameLst>
                                      </p:cBhvr>
                                      <p:to>
                                        <p:strVal val="visible"/>
                                      </p:to>
                                    </p:set>
                                    <p:anim calcmode="lin" valueType="num">
                                      <p:cBhvr additive="base">
                                        <p:cTn id="115" dur="500" fill="hold"/>
                                        <p:tgtEl>
                                          <p:spTgt spid="48144">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81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animBg="1"/>
      <p:bldP spid="12" grpId="0" build="p" animBg="1"/>
      <p:bldP spid="13" grpId="0" build="p" animBg="1"/>
      <p:bldP spid="40970" grpId="0" build="p"/>
      <p:bldP spid="40971" grpId="0" build="p"/>
      <p:bldP spid="40972" grpId="0" build="p"/>
      <p:bldP spid="17" grpId="0" build="p" animBg="1"/>
      <p:bldP spid="4814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مجموعة 7"/>
          <p:cNvGrpSpPr>
            <a:grpSpLocks/>
          </p:cNvGrpSpPr>
          <p:nvPr/>
        </p:nvGrpSpPr>
        <p:grpSpPr bwMode="auto">
          <a:xfrm>
            <a:off x="-55563" y="566738"/>
            <a:ext cx="1036638" cy="6003925"/>
            <a:chOff x="-55292" y="566455"/>
            <a:chExt cx="1036020" cy="6003513"/>
          </a:xfrm>
        </p:grpSpPr>
        <p:pic>
          <p:nvPicPr>
            <p:cNvPr id="5018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018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018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{72} إلى الآية {77}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45658"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168818" y="1680760"/>
            <a:ext cx="31813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161589" y="2310617"/>
            <a:ext cx="348615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مربع نص 11"/>
          <p:cNvSpPr txBox="1"/>
          <p:nvPr/>
        </p:nvSpPr>
        <p:spPr>
          <a:xfrm>
            <a:off x="3697677" y="2780041"/>
            <a:ext cx="489654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{وَالَّذِينَ إِذَا ذُكِّرُوا بِآيَاتِ رَبِّهِمْ لَمْ يَخِرُّوا عَلَيْهَا صُمّاً وَعُمْيَانا}</a:t>
            </a:r>
          </a:p>
        </p:txBody>
      </p:sp>
      <p:pic>
        <p:nvPicPr>
          <p:cNvPr id="15364"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369601" y="3267133"/>
            <a:ext cx="2278138"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2110753" y="3646125"/>
            <a:ext cx="652661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{وَالَّذِينَ يَقُولُونَ رَبَّنَا هَبْ لَنَا مِنْ أَزْوَاجِنَا وَذُرِّيَّاتِنَا قُرَّةَ أَعْيُنٍ وَاجْعَلْنَا لِلْمُتَّقِينَ إِمَاماً}</a:t>
            </a:r>
          </a:p>
        </p:txBody>
      </p:sp>
      <p:pic>
        <p:nvPicPr>
          <p:cNvPr id="15365"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533003" y="4138376"/>
            <a:ext cx="3133725"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مربع نص 16"/>
          <p:cNvSpPr txBox="1"/>
          <p:nvPr/>
        </p:nvSpPr>
        <p:spPr>
          <a:xfrm>
            <a:off x="2519062" y="4138376"/>
            <a:ext cx="299871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 قُلْ مَا يَعْبَأُ بِكُمْ رَبِّي لَوْلَا دُعَاؤُكُمْ }</a:t>
            </a:r>
            <a:endParaRPr lang="ar-EG" sz="2000" dirty="0"/>
          </a:p>
        </p:txBody>
      </p:sp>
      <p:pic>
        <p:nvPicPr>
          <p:cNvPr id="15367" name="Picture 7"/>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199706" y="4638441"/>
            <a:ext cx="447675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2555776" y="5048016"/>
            <a:ext cx="6271195"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285750" indent="-285750">
              <a:buFont typeface="Arial" panose="020B0604020202020204" pitchFamily="34" charset="0"/>
              <a:buChar char="•"/>
            </a:pPr>
            <a:r>
              <a:rPr lang="ar-EG" b="1" dirty="0" smtClean="0"/>
              <a:t>لا</a:t>
            </a:r>
            <a:r>
              <a:rPr lang="en-US" b="1" dirty="0" smtClean="0"/>
              <a:t> </a:t>
            </a:r>
            <a:r>
              <a:rPr lang="ar-EG" b="1" dirty="0" smtClean="0"/>
              <a:t>يشهدون </a:t>
            </a:r>
            <a:r>
              <a:rPr lang="ar-EG" b="1" dirty="0"/>
              <a:t>شهادة الكذب ولا يحضرون مجلساً يعصى الله فيه.</a:t>
            </a:r>
          </a:p>
          <a:p>
            <a:pPr>
              <a:buFont typeface="Arial" pitchFamily="34" charset="0"/>
              <a:buChar char="•"/>
            </a:pPr>
            <a:r>
              <a:rPr lang="ar-EG" b="1" dirty="0"/>
              <a:t> يعرضون عن اللغو ولا يحضرون مجالسه.</a:t>
            </a:r>
          </a:p>
          <a:p>
            <a:pPr>
              <a:buFont typeface="Arial" pitchFamily="34" charset="0"/>
              <a:buChar char="•"/>
            </a:pPr>
            <a:r>
              <a:rPr lang="ar-EG" b="1" dirty="0"/>
              <a:t>إذا وعظوا أو تليت عليهم آيات الله قبلوها </a:t>
            </a:r>
            <a:r>
              <a:rPr lang="ar-EG" b="1" dirty="0" err="1"/>
              <a:t>وأستجابوا</a:t>
            </a:r>
            <a:r>
              <a:rPr lang="ar-EG" b="1" dirty="0"/>
              <a:t> لها مذعنين </a:t>
            </a:r>
          </a:p>
          <a:p>
            <a:pPr>
              <a:buFont typeface="Arial" pitchFamily="34" charset="0"/>
              <a:buChar char="•"/>
            </a:pPr>
            <a:r>
              <a:rPr lang="ar-EG" b="1" dirty="0"/>
              <a:t> يكثروا الدعاء بصلاح أهليهم وذرياتهم .</a:t>
            </a:r>
          </a:p>
          <a:p>
            <a:pPr>
              <a:buFont typeface="Arial" pitchFamily="34" charset="0"/>
              <a:buChar char="•"/>
            </a:pPr>
            <a:r>
              <a:rPr lang="ar-EG" b="1" dirty="0"/>
              <a:t>أصحاب همم عالية </a:t>
            </a:r>
          </a:p>
        </p:txBody>
      </p:sp>
    </p:spTree>
    <p:custDataLst>
      <p:tags r:id="rId1"/>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362"/>
                                        </p:tgtEl>
                                        <p:attrNameLst>
                                          <p:attrName>style.visibility</p:attrName>
                                        </p:attrNameLst>
                                      </p:cBhvr>
                                      <p:to>
                                        <p:strVal val="visible"/>
                                      </p:to>
                                    </p:set>
                                    <p:animEffect transition="in" filter="wipe(down)">
                                      <p:cBhvr>
                                        <p:cTn id="26" dur="500"/>
                                        <p:tgtEl>
                                          <p:spTgt spid="1536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363"/>
                                        </p:tgtEl>
                                        <p:attrNameLst>
                                          <p:attrName>style.visibility</p:attrName>
                                        </p:attrNameLst>
                                      </p:cBhvr>
                                      <p:to>
                                        <p:strVal val="visible"/>
                                      </p:to>
                                    </p:set>
                                    <p:animEffect transition="in" filter="barn(inVertical)">
                                      <p:cBhvr>
                                        <p:cTn id="31" dur="500"/>
                                        <p:tgtEl>
                                          <p:spTgt spid="15363"/>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ppt_w</p:attrName>
                                        </p:attrNameLst>
                                      </p:cBhvr>
                                      <p:tavLst>
                                        <p:tav tm="0" fmla="#ppt_w*sin(2.5*pi*$)">
                                          <p:val>
                                            <p:fltVal val="0"/>
                                          </p:val>
                                        </p:tav>
                                        <p:tav tm="100000">
                                          <p:val>
                                            <p:fltVal val="1"/>
                                          </p:val>
                                        </p:tav>
                                      </p:tavLst>
                                    </p:anim>
                                    <p:anim calcmode="lin" valueType="num">
                                      <p:cBhvr>
                                        <p:cTn id="3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364"/>
                                        </p:tgtEl>
                                        <p:attrNameLst>
                                          <p:attrName>style.visibility</p:attrName>
                                        </p:attrNameLst>
                                      </p:cBhvr>
                                      <p:to>
                                        <p:strVal val="visible"/>
                                      </p:to>
                                    </p:set>
                                    <p:animEffect transition="in" filter="wipe(down)">
                                      <p:cBhvr>
                                        <p:cTn id="43" dur="500"/>
                                        <p:tgtEl>
                                          <p:spTgt spid="15364"/>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anim calcmode="lin" valueType="num">
                                      <p:cBhvr>
                                        <p:cTn id="49" dur="2000" fill="hold"/>
                                        <p:tgtEl>
                                          <p:spTgt spid="14"/>
                                        </p:tgtEl>
                                        <p:attrNameLst>
                                          <p:attrName>ppt_w</p:attrName>
                                        </p:attrNameLst>
                                      </p:cBhvr>
                                      <p:tavLst>
                                        <p:tav tm="0" fmla="#ppt_w*sin(2.5*pi*$)">
                                          <p:val>
                                            <p:fltVal val="0"/>
                                          </p:val>
                                        </p:tav>
                                        <p:tav tm="100000">
                                          <p:val>
                                            <p:fltVal val="1"/>
                                          </p:val>
                                        </p:tav>
                                      </p:tavLst>
                                    </p:anim>
                                    <p:anim calcmode="lin" valueType="num">
                                      <p:cBhvr>
                                        <p:cTn id="5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365"/>
                                        </p:tgtEl>
                                        <p:attrNameLst>
                                          <p:attrName>style.visibility</p:attrName>
                                        </p:attrNameLst>
                                      </p:cBhvr>
                                      <p:to>
                                        <p:strVal val="visible"/>
                                      </p:to>
                                    </p:set>
                                    <p:animEffect transition="in" filter="barn(inVertical)">
                                      <p:cBhvr>
                                        <p:cTn id="55" dur="500"/>
                                        <p:tgtEl>
                                          <p:spTgt spid="15365"/>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2000"/>
                                        <p:tgtEl>
                                          <p:spTgt spid="17"/>
                                        </p:tgtEl>
                                      </p:cBhvr>
                                    </p:animEffect>
                                    <p:anim calcmode="lin" valueType="num">
                                      <p:cBhvr>
                                        <p:cTn id="61" dur="2000" fill="hold"/>
                                        <p:tgtEl>
                                          <p:spTgt spid="17"/>
                                        </p:tgtEl>
                                        <p:attrNameLst>
                                          <p:attrName>ppt_w</p:attrName>
                                        </p:attrNameLst>
                                      </p:cBhvr>
                                      <p:tavLst>
                                        <p:tav tm="0" fmla="#ppt_w*sin(2.5*pi*$)">
                                          <p:val>
                                            <p:fltVal val="0"/>
                                          </p:val>
                                        </p:tav>
                                        <p:tav tm="100000">
                                          <p:val>
                                            <p:fltVal val="1"/>
                                          </p:val>
                                        </p:tav>
                                      </p:tavLst>
                                    </p:anim>
                                    <p:anim calcmode="lin" valueType="num">
                                      <p:cBhvr>
                                        <p:cTn id="6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15367"/>
                                        </p:tgtEl>
                                        <p:attrNameLst>
                                          <p:attrName>style.visibility</p:attrName>
                                        </p:attrNameLst>
                                      </p:cBhvr>
                                      <p:to>
                                        <p:strVal val="visible"/>
                                      </p:to>
                                    </p:set>
                                    <p:animEffect transition="in" filter="wheel(1)">
                                      <p:cBhvr>
                                        <p:cTn id="67" dur="2000"/>
                                        <p:tgtEl>
                                          <p:spTgt spid="15367"/>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000"/>
                                        <p:tgtEl>
                                          <p:spTgt spid="19"/>
                                        </p:tgtEl>
                                      </p:cBhvr>
                                    </p:animEffect>
                                    <p:anim calcmode="lin" valueType="num">
                                      <p:cBhvr>
                                        <p:cTn id="73" dur="2000" fill="hold"/>
                                        <p:tgtEl>
                                          <p:spTgt spid="19"/>
                                        </p:tgtEl>
                                        <p:attrNameLst>
                                          <p:attrName>ppt_w</p:attrName>
                                        </p:attrNameLst>
                                      </p:cBhvr>
                                      <p:tavLst>
                                        <p:tav tm="0" fmla="#ppt_w*sin(2.5*pi*$)">
                                          <p:val>
                                            <p:fltVal val="0"/>
                                          </p:val>
                                        </p:tav>
                                        <p:tav tm="100000">
                                          <p:val>
                                            <p:fltVal val="1"/>
                                          </p:val>
                                        </p:tav>
                                      </p:tavLst>
                                    </p:anim>
                                    <p:anim calcmode="lin" valueType="num">
                                      <p:cBhvr>
                                        <p:cTn id="7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animBg="1"/>
      <p:bldP spid="14" grpId="0" animBg="1"/>
      <p:bldP spid="17"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مجموعة 7"/>
          <p:cNvGrpSpPr>
            <a:grpSpLocks/>
          </p:cNvGrpSpPr>
          <p:nvPr/>
        </p:nvGrpSpPr>
        <p:grpSpPr bwMode="auto">
          <a:xfrm>
            <a:off x="-55563" y="566738"/>
            <a:ext cx="1036638" cy="6003925"/>
            <a:chOff x="-55292" y="566455"/>
            <a:chExt cx="1036020" cy="6003513"/>
          </a:xfrm>
        </p:grpSpPr>
        <p:pic>
          <p:nvPicPr>
            <p:cNvPr id="5018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018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018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{72} إلى الآية {77}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64288" y="1018048"/>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458124" y="2958058"/>
            <a:ext cx="2038350"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7"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637606" y="3329533"/>
            <a:ext cx="6038850" cy="197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3654655" y="3744173"/>
            <a:ext cx="4310795" cy="369332"/>
          </a:xfrm>
          <a:prstGeom prst="rect">
            <a:avLst/>
          </a:prstGeom>
        </p:spPr>
        <p:txBody>
          <a:bodyPr wrap="none">
            <a:spAutoFit/>
          </a:bodyPr>
          <a:lstStyle/>
          <a:p>
            <a:r>
              <a:rPr lang="ar-EG" b="1" dirty="0">
                <a:solidFill>
                  <a:srgbClr val="FF0000"/>
                </a:solidFill>
              </a:rPr>
              <a:t>رحمة الله ثم صبرهم على طاعة الله وثباتهم على دينهم .</a:t>
            </a:r>
          </a:p>
        </p:txBody>
      </p:sp>
      <p:sp>
        <p:nvSpPr>
          <p:cNvPr id="3" name="مستطيل 2"/>
          <p:cNvSpPr/>
          <p:nvPr/>
        </p:nvSpPr>
        <p:spPr>
          <a:xfrm>
            <a:off x="2410469" y="4140659"/>
            <a:ext cx="2542683" cy="369332"/>
          </a:xfrm>
          <a:prstGeom prst="rect">
            <a:avLst/>
          </a:prstGeom>
        </p:spPr>
        <p:txBody>
          <a:bodyPr wrap="none">
            <a:spAutoFit/>
          </a:bodyPr>
          <a:lstStyle/>
          <a:p>
            <a:r>
              <a:rPr lang="ar-EG" b="1" dirty="0">
                <a:solidFill>
                  <a:srgbClr val="FF0000"/>
                </a:solidFill>
              </a:rPr>
              <a:t>لم يعبدوه ويتضرعوا إليه وحده </a:t>
            </a:r>
            <a:endParaRPr lang="ar-SA" dirty="0">
              <a:solidFill>
                <a:srgbClr val="FF0000"/>
              </a:solidFill>
            </a:endParaRPr>
          </a:p>
        </p:txBody>
      </p:sp>
      <p:sp>
        <p:nvSpPr>
          <p:cNvPr id="4" name="مستطيل 3"/>
          <p:cNvSpPr/>
          <p:nvPr/>
        </p:nvSpPr>
        <p:spPr>
          <a:xfrm>
            <a:off x="4783970" y="4910404"/>
            <a:ext cx="2052164" cy="369332"/>
          </a:xfrm>
          <a:prstGeom prst="rect">
            <a:avLst/>
          </a:prstGeom>
        </p:spPr>
        <p:txBody>
          <a:bodyPr wrap="none">
            <a:spAutoFit/>
          </a:bodyPr>
          <a:lstStyle/>
          <a:p>
            <a:r>
              <a:rPr lang="ar-EG" b="1" dirty="0">
                <a:solidFill>
                  <a:srgbClr val="FF0000"/>
                </a:solidFill>
              </a:rPr>
              <a:t>بصلاح أهليهم وذرياتهم .</a:t>
            </a:r>
          </a:p>
        </p:txBody>
      </p:sp>
    </p:spTree>
    <p:custDataLst>
      <p:tags r:id="rId1"/>
    </p:custDataLst>
    <p:extLst>
      <p:ext uri="{BB962C8B-B14F-4D97-AF65-F5344CB8AC3E}">
        <p14:creationId xmlns:p14="http://schemas.microsoft.com/office/powerpoint/2010/main" xmlns="" val="3322517307"/>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6386"/>
                                        </p:tgtEl>
                                        <p:attrNameLst>
                                          <p:attrName>style.visibility</p:attrName>
                                        </p:attrNameLst>
                                      </p:cBhvr>
                                      <p:to>
                                        <p:strVal val="visible"/>
                                      </p:to>
                                    </p:set>
                                    <p:animEffect transition="in" filter="wheel(1)">
                                      <p:cBhvr>
                                        <p:cTn id="26" dur="2000"/>
                                        <p:tgtEl>
                                          <p:spTgt spid="1638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387"/>
                                        </p:tgtEl>
                                        <p:attrNameLst>
                                          <p:attrName>style.visibility</p:attrName>
                                        </p:attrNameLst>
                                      </p:cBhvr>
                                      <p:to>
                                        <p:strVal val="visible"/>
                                      </p:to>
                                    </p:set>
                                    <p:anim calcmode="lin" valueType="num">
                                      <p:cBhvr>
                                        <p:cTn id="31" dur="1000" fill="hold"/>
                                        <p:tgtEl>
                                          <p:spTgt spid="16387"/>
                                        </p:tgtEl>
                                        <p:attrNameLst>
                                          <p:attrName>ppt_w</p:attrName>
                                        </p:attrNameLst>
                                      </p:cBhvr>
                                      <p:tavLst>
                                        <p:tav tm="0">
                                          <p:val>
                                            <p:fltVal val="0"/>
                                          </p:val>
                                        </p:tav>
                                        <p:tav tm="100000">
                                          <p:val>
                                            <p:strVal val="#ppt_w"/>
                                          </p:val>
                                        </p:tav>
                                      </p:tavLst>
                                    </p:anim>
                                    <p:anim calcmode="lin" valueType="num">
                                      <p:cBhvr>
                                        <p:cTn id="32" dur="1000" fill="hold"/>
                                        <p:tgtEl>
                                          <p:spTgt spid="16387"/>
                                        </p:tgtEl>
                                        <p:attrNameLst>
                                          <p:attrName>ppt_h</p:attrName>
                                        </p:attrNameLst>
                                      </p:cBhvr>
                                      <p:tavLst>
                                        <p:tav tm="0">
                                          <p:val>
                                            <p:fltVal val="0"/>
                                          </p:val>
                                        </p:tav>
                                        <p:tav tm="100000">
                                          <p:val>
                                            <p:strVal val="#ppt_h"/>
                                          </p:val>
                                        </p:tav>
                                      </p:tavLst>
                                    </p:anim>
                                    <p:anim calcmode="lin" valueType="num">
                                      <p:cBhvr>
                                        <p:cTn id="33" dur="1000" fill="hold"/>
                                        <p:tgtEl>
                                          <p:spTgt spid="16387"/>
                                        </p:tgtEl>
                                        <p:attrNameLst>
                                          <p:attrName>style.rotation</p:attrName>
                                        </p:attrNameLst>
                                      </p:cBhvr>
                                      <p:tavLst>
                                        <p:tav tm="0">
                                          <p:val>
                                            <p:fltVal val="90"/>
                                          </p:val>
                                        </p:tav>
                                        <p:tav tm="100000">
                                          <p:val>
                                            <p:fltVal val="0"/>
                                          </p:val>
                                        </p:tav>
                                      </p:tavLst>
                                    </p:anim>
                                    <p:animEffect transition="in" filter="fade">
                                      <p:cBhvr>
                                        <p:cTn id="34" dur="1000"/>
                                        <p:tgtEl>
                                          <p:spTgt spid="16387"/>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2"/>
                                        </p:tgtEl>
                                        <p:attrNameLst>
                                          <p:attrName>style.visibility</p:attrName>
                                        </p:attrNameLst>
                                      </p:cBhvr>
                                      <p:to>
                                        <p:strVal val="visible"/>
                                      </p:to>
                                    </p:set>
                                    <p:anim by="(-#ppt_w*2)" calcmode="lin" valueType="num">
                                      <p:cBhvr rctx="PPT">
                                        <p:cTn id="39" dur="500" autoRev="1" fill="hold">
                                          <p:stCondLst>
                                            <p:cond delay="0"/>
                                          </p:stCondLst>
                                        </p:cTn>
                                        <p:tgtEl>
                                          <p:spTgt spid="2"/>
                                        </p:tgtEl>
                                        <p:attrNameLst>
                                          <p:attrName>ppt_w</p:attrName>
                                        </p:attrNameLst>
                                      </p:cBhvr>
                                    </p:anim>
                                    <p:anim by="(#ppt_w*0.50)" calcmode="lin" valueType="num">
                                      <p:cBhvr>
                                        <p:cTn id="40" dur="500" decel="50000" autoRev="1" fill="hold">
                                          <p:stCondLst>
                                            <p:cond delay="0"/>
                                          </p:stCondLst>
                                        </p:cTn>
                                        <p:tgtEl>
                                          <p:spTgt spid="2"/>
                                        </p:tgtEl>
                                        <p:attrNameLst>
                                          <p:attrName>ppt_x</p:attrName>
                                        </p:attrNameLst>
                                      </p:cBhvr>
                                    </p:anim>
                                    <p:anim from="(-#ppt_h/2)" to="(#ppt_y)" calcmode="lin" valueType="num">
                                      <p:cBhvr>
                                        <p:cTn id="41" dur="1000" fill="hold">
                                          <p:stCondLst>
                                            <p:cond delay="0"/>
                                          </p:stCondLst>
                                        </p:cTn>
                                        <p:tgtEl>
                                          <p:spTgt spid="2"/>
                                        </p:tgtEl>
                                        <p:attrNameLst>
                                          <p:attrName>ppt_y</p:attrName>
                                        </p:attrNameLst>
                                      </p:cBhvr>
                                    </p:anim>
                                    <p:animRot by="21600000">
                                      <p:cBhvr>
                                        <p:cTn id="42" dur="1000" fill="hold">
                                          <p:stCondLst>
                                            <p:cond delay="0"/>
                                          </p:stCondLst>
                                        </p:cTn>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gtEl>
                                        <p:attrNameLst>
                                          <p:attrName>style.visibility</p:attrName>
                                        </p:attrNameLst>
                                      </p:cBhvr>
                                      <p:to>
                                        <p:strVal val="visible"/>
                                      </p:to>
                                    </p:set>
                                    <p:anim by="(-#ppt_w*2)" calcmode="lin" valueType="num">
                                      <p:cBhvr rctx="PPT">
                                        <p:cTn id="47" dur="500" autoRev="1" fill="hold">
                                          <p:stCondLst>
                                            <p:cond delay="0"/>
                                          </p:stCondLst>
                                        </p:cTn>
                                        <p:tgtEl>
                                          <p:spTgt spid="3"/>
                                        </p:tgtEl>
                                        <p:attrNameLst>
                                          <p:attrName>ppt_w</p:attrName>
                                        </p:attrNameLst>
                                      </p:cBhvr>
                                    </p:anim>
                                    <p:anim by="(#ppt_w*0.50)" calcmode="lin" valueType="num">
                                      <p:cBhvr>
                                        <p:cTn id="48" dur="500" decel="50000" autoRev="1" fill="hold">
                                          <p:stCondLst>
                                            <p:cond delay="0"/>
                                          </p:stCondLst>
                                        </p:cTn>
                                        <p:tgtEl>
                                          <p:spTgt spid="3"/>
                                        </p:tgtEl>
                                        <p:attrNameLst>
                                          <p:attrName>ppt_x</p:attrName>
                                        </p:attrNameLst>
                                      </p:cBhvr>
                                    </p:anim>
                                    <p:anim from="(-#ppt_h/2)" to="(#ppt_y)" calcmode="lin" valueType="num">
                                      <p:cBhvr>
                                        <p:cTn id="49" dur="1000" fill="hold">
                                          <p:stCondLst>
                                            <p:cond delay="0"/>
                                          </p:stCondLst>
                                        </p:cTn>
                                        <p:tgtEl>
                                          <p:spTgt spid="3"/>
                                        </p:tgtEl>
                                        <p:attrNameLst>
                                          <p:attrName>ppt_y</p:attrName>
                                        </p:attrNameLst>
                                      </p:cBhvr>
                                    </p:anim>
                                    <p:animRot by="21600000">
                                      <p:cBhvr>
                                        <p:cTn id="50" dur="1000" fill="hold">
                                          <p:stCondLst>
                                            <p:cond delay="0"/>
                                          </p:stCondLst>
                                        </p:cTn>
                                        <p:tgtEl>
                                          <p:spTgt spid="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4"/>
                                        </p:tgtEl>
                                        <p:attrNameLst>
                                          <p:attrName>style.visibility</p:attrName>
                                        </p:attrNameLst>
                                      </p:cBhvr>
                                      <p:to>
                                        <p:strVal val="visible"/>
                                      </p:to>
                                    </p:set>
                                    <p:anim by="(-#ppt_w*2)" calcmode="lin" valueType="num">
                                      <p:cBhvr rctx="PPT">
                                        <p:cTn id="55" dur="500" autoRev="1" fill="hold">
                                          <p:stCondLst>
                                            <p:cond delay="0"/>
                                          </p:stCondLst>
                                        </p:cTn>
                                        <p:tgtEl>
                                          <p:spTgt spid="4"/>
                                        </p:tgtEl>
                                        <p:attrNameLst>
                                          <p:attrName>ppt_w</p:attrName>
                                        </p:attrNameLst>
                                      </p:cBhvr>
                                    </p:anim>
                                    <p:anim by="(#ppt_w*0.50)" calcmode="lin" valueType="num">
                                      <p:cBhvr>
                                        <p:cTn id="56" dur="500" decel="50000" autoRev="1" fill="hold">
                                          <p:stCondLst>
                                            <p:cond delay="0"/>
                                          </p:stCondLst>
                                        </p:cTn>
                                        <p:tgtEl>
                                          <p:spTgt spid="4"/>
                                        </p:tgtEl>
                                        <p:attrNameLst>
                                          <p:attrName>ppt_x</p:attrName>
                                        </p:attrNameLst>
                                      </p:cBhvr>
                                    </p:anim>
                                    <p:anim from="(-#ppt_h/2)" to="(#ppt_y)" calcmode="lin" valueType="num">
                                      <p:cBhvr>
                                        <p:cTn id="57" dur="1000" fill="hold">
                                          <p:stCondLst>
                                            <p:cond delay="0"/>
                                          </p:stCondLst>
                                        </p:cTn>
                                        <p:tgtEl>
                                          <p:spTgt spid="4"/>
                                        </p:tgtEl>
                                        <p:attrNameLst>
                                          <p:attrName>ppt_y</p:attrName>
                                        </p:attrNameLst>
                                      </p:cBhvr>
                                    </p:anim>
                                    <p:animRot by="21600000">
                                      <p:cBhvr>
                                        <p:cTn id="5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مجموعة 7"/>
          <p:cNvGrpSpPr>
            <a:grpSpLocks/>
          </p:cNvGrpSpPr>
          <p:nvPr/>
        </p:nvGrpSpPr>
        <p:grpSpPr bwMode="auto">
          <a:xfrm>
            <a:off x="-55563" y="566738"/>
            <a:ext cx="1036638" cy="6003925"/>
            <a:chOff x="-55292" y="566455"/>
            <a:chExt cx="1036020" cy="6003513"/>
          </a:xfrm>
        </p:grpSpPr>
        <p:pic>
          <p:nvPicPr>
            <p:cNvPr id="5121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121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121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547664" y="0"/>
            <a:ext cx="7358062" cy="1000125"/>
          </a:xfrm>
          <a:prstGeom prst="ribbon">
            <a:avLst/>
          </a:prstGeo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تفسير سورة الفرقان من الآية {72} إلى الآية {77}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0" name="Rounded Rectangle 9"/>
          <p:cNvSpPr/>
          <p:nvPr/>
        </p:nvSpPr>
        <p:spPr>
          <a:xfrm>
            <a:off x="3976539" y="1214438"/>
            <a:ext cx="3000375" cy="500062"/>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defRPr/>
            </a:pPr>
            <a:r>
              <a:rPr lang="ar-EG" sz="2400" b="1" dirty="0"/>
              <a:t>الأجـــــــــــــــــــــــــابة </a:t>
            </a:r>
          </a:p>
        </p:txBody>
      </p:sp>
      <p:sp>
        <p:nvSpPr>
          <p:cNvPr id="12" name="Rectangle 11"/>
          <p:cNvSpPr>
            <a:spLocks noChangeArrowheads="1"/>
          </p:cNvSpPr>
          <p:nvPr/>
        </p:nvSpPr>
        <p:spPr bwMode="auto">
          <a:xfrm>
            <a:off x="2500313" y="2000250"/>
            <a:ext cx="6286500" cy="400050"/>
          </a:xfrm>
          <a:prstGeom prst="rect">
            <a:avLst/>
          </a:prstGeom>
          <a:noFill/>
          <a:ln w="9525">
            <a:noFill/>
            <a:miter lim="800000"/>
            <a:headEnd/>
            <a:tailEnd/>
          </a:ln>
        </p:spPr>
        <p:txBody>
          <a:bodyPr>
            <a:spAutoFit/>
          </a:bodyPr>
          <a:lstStyle/>
          <a:p>
            <a:r>
              <a:rPr lang="ar-EG" sz="2000" b="1" dirty="0">
                <a:cs typeface="Andalus" pitchFamily="2" charset="-78"/>
              </a:rPr>
              <a:t>1- (أ) {وَالَّذِينَ إِذَا ذُكِّرُوا بِآيَاتِ رَبِّهِمْ لَمْ يَخِرُّوا عَلَيْهَا صُمّاً وَعُمْيَانا}</a:t>
            </a:r>
            <a:r>
              <a:rPr lang="ar-EG" sz="2000" b="1" dirty="0"/>
              <a:t> </a:t>
            </a:r>
            <a:endParaRPr lang="ar-EG" sz="2000" dirty="0"/>
          </a:p>
        </p:txBody>
      </p:sp>
      <p:sp>
        <p:nvSpPr>
          <p:cNvPr id="13" name="Rectangle 12"/>
          <p:cNvSpPr>
            <a:spLocks noChangeArrowheads="1"/>
          </p:cNvSpPr>
          <p:nvPr/>
        </p:nvSpPr>
        <p:spPr bwMode="auto">
          <a:xfrm>
            <a:off x="1143000" y="2416175"/>
            <a:ext cx="7429500" cy="400050"/>
          </a:xfrm>
          <a:prstGeom prst="rect">
            <a:avLst/>
          </a:prstGeom>
          <a:noFill/>
          <a:ln w="9525">
            <a:noFill/>
            <a:miter lim="800000"/>
            <a:headEnd/>
            <a:tailEnd/>
          </a:ln>
        </p:spPr>
        <p:txBody>
          <a:bodyPr>
            <a:spAutoFit/>
          </a:bodyPr>
          <a:lstStyle/>
          <a:p>
            <a:r>
              <a:rPr lang="ar-EG" sz="2000" b="1" dirty="0">
                <a:cs typeface="Andalus" pitchFamily="2" charset="-78"/>
              </a:rPr>
              <a:t>(ب) {وَالَّذِينَ يَقُولُونَ رَبَّنَا هَبْ لَنَا مِنْ أَزْوَاجِنَا وَذُرِّيَّاتِنَا قُرَّةَ أَعْيُنٍ وَاجْعَلْنَا لِلْمُتَّقِينَ إِمَاماً} </a:t>
            </a:r>
            <a:endParaRPr lang="ar-EG" sz="2000" dirty="0"/>
          </a:p>
        </p:txBody>
      </p:sp>
      <p:sp>
        <p:nvSpPr>
          <p:cNvPr id="14" name="Rectangle 13"/>
          <p:cNvSpPr>
            <a:spLocks noChangeArrowheads="1"/>
          </p:cNvSpPr>
          <p:nvPr/>
        </p:nvSpPr>
        <p:spPr bwMode="auto">
          <a:xfrm>
            <a:off x="5029200" y="2786063"/>
            <a:ext cx="3543300" cy="400050"/>
          </a:xfrm>
          <a:prstGeom prst="rect">
            <a:avLst/>
          </a:prstGeom>
          <a:noFill/>
          <a:ln w="9525">
            <a:noFill/>
            <a:miter lim="800000"/>
            <a:headEnd/>
            <a:tailEnd/>
          </a:ln>
        </p:spPr>
        <p:txBody>
          <a:bodyPr wrap="none">
            <a:spAutoFit/>
          </a:bodyPr>
          <a:lstStyle/>
          <a:p>
            <a:r>
              <a:rPr lang="ar-EG" sz="2000" b="1" dirty="0">
                <a:cs typeface="Andalus" pitchFamily="2" charset="-78"/>
              </a:rPr>
              <a:t> (ج) { قُلْ مَا يَعْبَأُ بِكُمْ رَبِّي لَوْلَا دُعَاؤُكُمْ }</a:t>
            </a:r>
            <a:endParaRPr lang="ar-EG" sz="2000" dirty="0"/>
          </a:p>
        </p:txBody>
      </p:sp>
      <p:sp>
        <p:nvSpPr>
          <p:cNvPr id="15" name="Rectangle 14"/>
          <p:cNvSpPr>
            <a:spLocks noChangeArrowheads="1"/>
          </p:cNvSpPr>
          <p:nvPr/>
        </p:nvSpPr>
        <p:spPr bwMode="auto">
          <a:xfrm>
            <a:off x="1285875" y="3231033"/>
            <a:ext cx="7643813" cy="2862263"/>
          </a:xfrm>
          <a:prstGeom prst="rect">
            <a:avLst/>
          </a:prstGeom>
          <a:noFill/>
          <a:ln w="9525">
            <a:noFill/>
            <a:miter lim="800000"/>
            <a:headEnd/>
            <a:tailEnd/>
          </a:ln>
        </p:spPr>
        <p:txBody>
          <a:bodyPr>
            <a:spAutoFit/>
          </a:bodyPr>
          <a:lstStyle/>
          <a:p>
            <a:r>
              <a:rPr lang="ar-EG" sz="2000" b="1" dirty="0"/>
              <a:t>2- صفات عباد الرحمن خمسة هما :</a:t>
            </a:r>
          </a:p>
          <a:p>
            <a:r>
              <a:rPr lang="ar-EG" sz="2000" b="1" dirty="0"/>
              <a:t>* </a:t>
            </a:r>
            <a:r>
              <a:rPr lang="ar-EG" sz="2000" b="1" dirty="0" err="1"/>
              <a:t>لايشهدون</a:t>
            </a:r>
            <a:r>
              <a:rPr lang="ar-EG" sz="2000" b="1" dirty="0"/>
              <a:t> شهادة الكذب ولا يحضرون مجلساً يعصى الله فيه.</a:t>
            </a:r>
          </a:p>
          <a:p>
            <a:pPr>
              <a:buFont typeface="Arial" pitchFamily="34" charset="0"/>
              <a:buChar char="•"/>
            </a:pPr>
            <a:r>
              <a:rPr lang="ar-EG" sz="2000" b="1" dirty="0"/>
              <a:t> يعرضون عن اللغو ولا يحضرون مجالسه.</a:t>
            </a:r>
          </a:p>
          <a:p>
            <a:pPr>
              <a:buFont typeface="Arial" pitchFamily="34" charset="0"/>
              <a:buChar char="•"/>
            </a:pPr>
            <a:r>
              <a:rPr lang="ar-EG" sz="2000" b="1" dirty="0"/>
              <a:t>إذا وعظوا أو تليت عليهم آيات الله قبلوها </a:t>
            </a:r>
            <a:r>
              <a:rPr lang="ar-EG" sz="2000" b="1" dirty="0" err="1"/>
              <a:t>وأستجابوا</a:t>
            </a:r>
            <a:r>
              <a:rPr lang="ar-EG" sz="2000" b="1" dirty="0"/>
              <a:t> لها مذعنين </a:t>
            </a:r>
          </a:p>
          <a:p>
            <a:pPr>
              <a:buFont typeface="Arial" pitchFamily="34" charset="0"/>
              <a:buChar char="•"/>
            </a:pPr>
            <a:r>
              <a:rPr lang="ar-EG" sz="2000" b="1" dirty="0"/>
              <a:t> يكثروا الدعاء بصلاح أهليهم وذرياتهم .</a:t>
            </a:r>
          </a:p>
          <a:p>
            <a:pPr>
              <a:buFont typeface="Arial" pitchFamily="34" charset="0"/>
              <a:buChar char="•"/>
            </a:pPr>
            <a:r>
              <a:rPr lang="ar-EG" sz="2000" b="1" dirty="0"/>
              <a:t>أصحاب همم عالية </a:t>
            </a:r>
          </a:p>
          <a:p>
            <a:r>
              <a:rPr lang="ar-EG" sz="2000" b="1" dirty="0"/>
              <a:t>3-  (أ)   رحمة الله ثم صبرهم على طاعة الله وثباتهم على دينهم .</a:t>
            </a:r>
          </a:p>
          <a:p>
            <a:r>
              <a:rPr lang="ar-EG" sz="2000" b="1" dirty="0"/>
              <a:t>    (ب) لم يعبدوه ويتضرعوا إليه وحده </a:t>
            </a:r>
          </a:p>
          <a:p>
            <a:r>
              <a:rPr lang="ar-EG" sz="2000" b="1" dirty="0"/>
              <a:t>    (ج) بصلاح أهليهم وذرياتهم .</a:t>
            </a:r>
          </a:p>
        </p:txBody>
      </p:sp>
    </p:spTree>
    <p:custDataLst>
      <p:tags r:id="rId1"/>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Effect transition="in" filter="wipe(down)">
                                      <p:cBhvr>
                                        <p:cTn id="19" dur="500"/>
                                        <p:tgtEl>
                                          <p:spTgt spid="10">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down)">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anim calcmode="lin" valueType="num">
                                      <p:cBhvr additive="base">
                                        <p:cTn id="5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 calcmode="lin" valueType="num">
                                      <p:cBhvr additive="base">
                                        <p:cTn id="5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xEl>
                                              <p:pRg st="3" end="3"/>
                                            </p:txEl>
                                          </p:spTgt>
                                        </p:tgtEl>
                                        <p:attrNameLst>
                                          <p:attrName>style.visibility</p:attrName>
                                        </p:attrNameLst>
                                      </p:cBhvr>
                                      <p:to>
                                        <p:strVal val="visible"/>
                                      </p:to>
                                    </p:set>
                                    <p:anim calcmode="lin" valueType="num">
                                      <p:cBhvr additive="base">
                                        <p:cTn id="6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xEl>
                                              <p:pRg st="4" end="4"/>
                                            </p:txEl>
                                          </p:spTgt>
                                        </p:tgtEl>
                                        <p:attrNameLst>
                                          <p:attrName>style.visibility</p:attrName>
                                        </p:attrNameLst>
                                      </p:cBhvr>
                                      <p:to>
                                        <p:strVal val="visible"/>
                                      </p:to>
                                    </p:set>
                                    <p:anim calcmode="lin" valueType="num">
                                      <p:cBhvr additive="base">
                                        <p:cTn id="7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xEl>
                                              <p:pRg st="5" end="5"/>
                                            </p:txEl>
                                          </p:spTgt>
                                        </p:tgtEl>
                                        <p:attrNameLst>
                                          <p:attrName>style.visibility</p:attrName>
                                        </p:attrNameLst>
                                      </p:cBhvr>
                                      <p:to>
                                        <p:strVal val="visible"/>
                                      </p:to>
                                    </p:set>
                                    <p:anim calcmode="lin" valueType="num">
                                      <p:cBhvr additive="base">
                                        <p:cTn id="7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
                                            <p:txEl>
                                              <p:pRg st="6" end="6"/>
                                            </p:txEl>
                                          </p:spTgt>
                                        </p:tgtEl>
                                        <p:attrNameLst>
                                          <p:attrName>style.visibility</p:attrName>
                                        </p:attrNameLst>
                                      </p:cBhvr>
                                      <p:to>
                                        <p:strVal val="visible"/>
                                      </p:to>
                                    </p:set>
                                    <p:anim calcmode="lin" valueType="num">
                                      <p:cBhvr additive="base">
                                        <p:cTn id="8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
                                            <p:txEl>
                                              <p:pRg st="7" end="7"/>
                                            </p:txEl>
                                          </p:spTgt>
                                        </p:tgtEl>
                                        <p:attrNameLst>
                                          <p:attrName>style.visibility</p:attrName>
                                        </p:attrNameLst>
                                      </p:cBhvr>
                                      <p:to>
                                        <p:strVal val="visible"/>
                                      </p:to>
                                    </p:set>
                                    <p:anim calcmode="lin" valueType="num">
                                      <p:cBhvr additive="base">
                                        <p:cTn id="8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
                                            <p:txEl>
                                              <p:pRg st="8" end="8"/>
                                            </p:txEl>
                                          </p:spTgt>
                                        </p:tgtEl>
                                        <p:attrNameLst>
                                          <p:attrName>style.visibility</p:attrName>
                                        </p:attrNameLst>
                                      </p:cBhvr>
                                      <p:to>
                                        <p:strVal val="visible"/>
                                      </p:to>
                                    </p:set>
                                    <p:anim calcmode="lin" valueType="num">
                                      <p:cBhvr additive="base">
                                        <p:cTn id="9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2" grpId="0" build="p"/>
      <p:bldP spid="13" grpId="0" build="p"/>
      <p:bldP spid="14"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مجموعة 7"/>
          <p:cNvGrpSpPr>
            <a:grpSpLocks/>
          </p:cNvGrpSpPr>
          <p:nvPr/>
        </p:nvGrpSpPr>
        <p:grpSpPr bwMode="auto">
          <a:xfrm>
            <a:off x="-55563" y="566738"/>
            <a:ext cx="1036638" cy="6003925"/>
            <a:chOff x="-55292" y="566455"/>
            <a:chExt cx="1036020" cy="6003513"/>
          </a:xfrm>
        </p:grpSpPr>
        <p:pic>
          <p:nvPicPr>
            <p:cNvPr id="718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18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18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solidFill>
                  <a:schemeClr val="tx1"/>
                </a:solidFill>
              </a:rPr>
              <a:t>تفسير سورة النور من الآية (41) إلى الآية ( 46) </a:t>
            </a:r>
            <a:r>
              <a:rPr lang="ar-EG" sz="2000" b="1" dirty="0">
                <a:solidFill>
                  <a:schemeClr val="bg1"/>
                </a:solidFill>
              </a:rPr>
              <a:t>  </a:t>
            </a:r>
          </a:p>
        </p:txBody>
      </p:sp>
      <p:sp>
        <p:nvSpPr>
          <p:cNvPr id="17" name="Flowchart: Alternate Process 16"/>
          <p:cNvSpPr/>
          <p:nvPr/>
        </p:nvSpPr>
        <p:spPr>
          <a:xfrm>
            <a:off x="7143750" y="1000125"/>
            <a:ext cx="1928813" cy="78581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defRPr/>
            </a:pPr>
            <a:r>
              <a:rPr lang="ar-EG" sz="2000" b="1" dirty="0"/>
              <a:t>وهاتان الآياتان</a:t>
            </a:r>
          </a:p>
          <a:p>
            <a:pPr algn="ctr">
              <a:defRPr/>
            </a:pPr>
            <a:r>
              <a:rPr lang="ar-EG" sz="2000" b="1" dirty="0"/>
              <a:t>تدلان على : </a:t>
            </a:r>
          </a:p>
        </p:txBody>
      </p:sp>
      <p:sp>
        <p:nvSpPr>
          <p:cNvPr id="5126" name="TextBox 17"/>
          <p:cNvSpPr txBox="1">
            <a:spLocks noChangeArrowheads="1"/>
          </p:cNvSpPr>
          <p:nvPr/>
        </p:nvSpPr>
        <p:spPr bwMode="auto">
          <a:xfrm>
            <a:off x="1214438" y="1055688"/>
            <a:ext cx="5715000" cy="1016000"/>
          </a:xfrm>
          <a:prstGeom prst="rect">
            <a:avLst/>
          </a:prstGeom>
          <a:noFill/>
          <a:ln w="9525">
            <a:noFill/>
            <a:miter lim="800000"/>
            <a:headEnd/>
            <a:tailEnd/>
          </a:ln>
        </p:spPr>
        <p:txBody>
          <a:bodyPr>
            <a:spAutoFit/>
          </a:bodyPr>
          <a:lstStyle/>
          <a:p>
            <a:r>
              <a:rPr lang="ar-EG" sz="2000" b="1"/>
              <a:t>أن الله تعالى وحده هو الذى يخلق السحاب ويسوقه ،ويجمعه بعد تفرقه .ويجعله متراكماً ليتكون المطر ،ويجعل منه جبالاً فى السماء لينزل به البرد.</a:t>
            </a:r>
          </a:p>
        </p:txBody>
      </p:sp>
      <p:sp>
        <p:nvSpPr>
          <p:cNvPr id="16" name="Flowchart: Process 15"/>
          <p:cNvSpPr/>
          <p:nvPr/>
        </p:nvSpPr>
        <p:spPr>
          <a:xfrm>
            <a:off x="8143875" y="2071688"/>
            <a:ext cx="857250" cy="857250"/>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a:t>
            </a:r>
          </a:p>
          <a:p>
            <a:pPr algn="ctr">
              <a:defRPr/>
            </a:pPr>
            <a:r>
              <a:rPr lang="ar-EG" sz="2000" b="1" dirty="0"/>
              <a:t>{44}</a:t>
            </a:r>
          </a:p>
        </p:txBody>
      </p:sp>
      <p:sp>
        <p:nvSpPr>
          <p:cNvPr id="5128" name="Rectangle 11"/>
          <p:cNvSpPr>
            <a:spLocks noChangeArrowheads="1"/>
          </p:cNvSpPr>
          <p:nvPr/>
        </p:nvSpPr>
        <p:spPr bwMode="auto">
          <a:xfrm>
            <a:off x="1071563" y="2149475"/>
            <a:ext cx="7000875" cy="708025"/>
          </a:xfrm>
          <a:prstGeom prst="rect">
            <a:avLst/>
          </a:prstGeom>
          <a:noFill/>
          <a:ln w="9525">
            <a:noFill/>
            <a:miter lim="800000"/>
            <a:headEnd/>
            <a:tailEnd/>
          </a:ln>
        </p:spPr>
        <p:txBody>
          <a:bodyPr>
            <a:spAutoFit/>
          </a:bodyPr>
          <a:lstStyle/>
          <a:p>
            <a:r>
              <a:rPr lang="ar-EG" sz="2000" b="1"/>
              <a:t>من دلائل قدرة الله أنه </a:t>
            </a:r>
            <a:r>
              <a:rPr lang="ar-EG" sz="2000" b="1">
                <a:solidFill>
                  <a:srgbClr val="339933"/>
                </a:solidFill>
                <a:cs typeface="Andalus" pitchFamily="2" charset="-78"/>
              </a:rPr>
              <a:t>{ يُقَلِّبُ اللَّهُ اللَّيْلَ وَالنَّهَارَ}  </a:t>
            </a:r>
            <a:r>
              <a:rPr lang="ar-EG" sz="2000" b="1"/>
              <a:t>بمجئ احدهما بعد الآخر </a:t>
            </a:r>
            <a:r>
              <a:rPr lang="ar-EG" sz="2000" b="1">
                <a:solidFill>
                  <a:srgbClr val="339933"/>
                </a:solidFill>
                <a:cs typeface="Andalus" pitchFamily="2" charset="-78"/>
              </a:rPr>
              <a:t>{إِنَّ فِي ذَلِكَ لَعِبْرَةً لِّأُوْلِي الْأَبْصَارِ } </a:t>
            </a:r>
            <a:r>
              <a:rPr lang="ar-EG" sz="2000" b="1"/>
              <a:t>: إن فى ذلك دلالة يعتبر بها كل من له بصيرة .</a:t>
            </a:r>
          </a:p>
        </p:txBody>
      </p:sp>
      <p:sp>
        <p:nvSpPr>
          <p:cNvPr id="19" name="Flowchart: Process 18"/>
          <p:cNvSpPr/>
          <p:nvPr/>
        </p:nvSpPr>
        <p:spPr>
          <a:xfrm>
            <a:off x="8143875" y="3143250"/>
            <a:ext cx="928688" cy="714375"/>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a:t>
            </a:r>
          </a:p>
          <a:p>
            <a:pPr algn="ctr">
              <a:defRPr/>
            </a:pPr>
            <a:r>
              <a:rPr lang="ar-EG" sz="2000" b="1" dirty="0"/>
              <a:t>{ 45}</a:t>
            </a:r>
          </a:p>
        </p:txBody>
      </p:sp>
      <p:sp>
        <p:nvSpPr>
          <p:cNvPr id="5130" name="Rectangle 14"/>
          <p:cNvSpPr>
            <a:spLocks noChangeArrowheads="1"/>
          </p:cNvSpPr>
          <p:nvPr/>
        </p:nvSpPr>
        <p:spPr bwMode="auto">
          <a:xfrm>
            <a:off x="1071563" y="2928938"/>
            <a:ext cx="6858000" cy="1323975"/>
          </a:xfrm>
          <a:prstGeom prst="rect">
            <a:avLst/>
          </a:prstGeom>
          <a:noFill/>
          <a:ln w="9525">
            <a:noFill/>
            <a:miter lim="800000"/>
            <a:headEnd/>
            <a:tailEnd/>
          </a:ln>
        </p:spPr>
        <p:txBody>
          <a:bodyPr>
            <a:spAutoFit/>
          </a:bodyPr>
          <a:lstStyle/>
          <a:p>
            <a:r>
              <a:rPr lang="ar-EG" sz="2000" b="1"/>
              <a:t> {</a:t>
            </a:r>
            <a:r>
              <a:rPr lang="ar-EG" sz="2000" b="1">
                <a:solidFill>
                  <a:srgbClr val="339933"/>
                </a:solidFill>
                <a:cs typeface="Andalus" pitchFamily="2" charset="-78"/>
              </a:rPr>
              <a:t>وَاللَّهُ خَلَقَ كُلَّ دَابَّةٍ} </a:t>
            </a:r>
            <a:r>
              <a:rPr lang="ar-EG" sz="2000" b="1"/>
              <a:t>: كل من يدب على الأرض </a:t>
            </a:r>
            <a:r>
              <a:rPr lang="ar-EG" sz="2000" b="1">
                <a:solidFill>
                  <a:srgbClr val="339933"/>
                </a:solidFill>
                <a:cs typeface="Andalus" pitchFamily="2" charset="-78"/>
              </a:rPr>
              <a:t>{ مِن مَّاء} </a:t>
            </a:r>
            <a:r>
              <a:rPr lang="ar-EG" sz="2000" b="1"/>
              <a:t>فالماء أصل خلقه </a:t>
            </a:r>
            <a:r>
              <a:rPr lang="ar-EG" sz="2000" b="1">
                <a:solidFill>
                  <a:srgbClr val="339933"/>
                </a:solidFill>
                <a:cs typeface="Andalus" pitchFamily="2" charset="-78"/>
              </a:rPr>
              <a:t>{فَمِنْهُم مَّن يَمْشِي عَلَى بَطْنِهِ} </a:t>
            </a:r>
            <a:r>
              <a:rPr lang="ar-EG" sz="2000" b="1"/>
              <a:t>منهم من يمشى زحفا على بطنه كالحيات  </a:t>
            </a:r>
            <a:r>
              <a:rPr lang="ar-EG" sz="2000" b="1">
                <a:solidFill>
                  <a:srgbClr val="339933"/>
                </a:solidFill>
                <a:cs typeface="Andalus" pitchFamily="2" charset="-78"/>
              </a:rPr>
              <a:t>{وَمِنْهُم مَّن يَمْشِي عَلَى رِجْلَيْنِ} </a:t>
            </a:r>
            <a:r>
              <a:rPr lang="ar-EG" sz="2000" b="1"/>
              <a:t>كالإنسان والطير  </a:t>
            </a:r>
            <a:r>
              <a:rPr lang="ar-EG" sz="2000" b="1">
                <a:solidFill>
                  <a:srgbClr val="339933"/>
                </a:solidFill>
                <a:cs typeface="Andalus" pitchFamily="2" charset="-78"/>
              </a:rPr>
              <a:t>{وَمِنْهُم مَّن يَمْشِي عَلَى أَرْبَعٍ} </a:t>
            </a:r>
            <a:r>
              <a:rPr lang="ar-EG" sz="2000" b="1"/>
              <a:t>كالبهائم  </a:t>
            </a:r>
            <a:r>
              <a:rPr lang="ar-EG" sz="2000" b="1">
                <a:solidFill>
                  <a:srgbClr val="339933"/>
                </a:solidFill>
                <a:cs typeface="Andalus" pitchFamily="2" charset="-78"/>
              </a:rPr>
              <a:t>{يَخْلُقُ اللَّهُ مَا يَشَاءُ إِنَّ اللَّهَ عَلَى كُلِّ شَيْءٍ قَدِيرٌ}</a:t>
            </a:r>
          </a:p>
        </p:txBody>
      </p:sp>
      <p:sp>
        <p:nvSpPr>
          <p:cNvPr id="21" name="TextBox 20"/>
          <p:cNvSpPr txBox="1"/>
          <p:nvPr/>
        </p:nvSpPr>
        <p:spPr>
          <a:xfrm>
            <a:off x="6858016" y="4314774"/>
            <a:ext cx="2071702" cy="400110"/>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ar-EG" sz="2000" b="1" dirty="0"/>
              <a:t>وهاتان الآيتان تفيدان :</a:t>
            </a:r>
          </a:p>
        </p:txBody>
      </p:sp>
      <p:sp>
        <p:nvSpPr>
          <p:cNvPr id="5134" name="TextBox 17"/>
          <p:cNvSpPr txBox="1">
            <a:spLocks noChangeArrowheads="1"/>
          </p:cNvSpPr>
          <p:nvPr/>
        </p:nvSpPr>
        <p:spPr bwMode="auto">
          <a:xfrm>
            <a:off x="1143000" y="4286250"/>
            <a:ext cx="5429250" cy="400050"/>
          </a:xfrm>
          <a:prstGeom prst="rect">
            <a:avLst/>
          </a:prstGeom>
          <a:noFill/>
          <a:ln w="9525">
            <a:noFill/>
            <a:miter lim="800000"/>
            <a:headEnd/>
            <a:tailEnd/>
          </a:ln>
        </p:spPr>
        <p:txBody>
          <a:bodyPr>
            <a:spAutoFit/>
          </a:bodyPr>
          <a:lstStyle/>
          <a:p>
            <a:r>
              <a:rPr lang="ar-EG" sz="2000" b="1"/>
              <a:t>أن الله تعالى يقلب الليل والنهار ليكون عبرة لكل من له بصيرة .</a:t>
            </a:r>
          </a:p>
        </p:txBody>
      </p:sp>
      <p:sp>
        <p:nvSpPr>
          <p:cNvPr id="23" name="Flowchart: Process 22"/>
          <p:cNvSpPr/>
          <p:nvPr/>
        </p:nvSpPr>
        <p:spPr>
          <a:xfrm>
            <a:off x="7715250" y="4929188"/>
            <a:ext cx="1285875" cy="500062"/>
          </a:xfrm>
          <a:prstGeom prst="flowChartProcess">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t>الآية{ 46}</a:t>
            </a:r>
          </a:p>
        </p:txBody>
      </p:sp>
      <p:sp>
        <p:nvSpPr>
          <p:cNvPr id="5136" name="Rectangle 19"/>
          <p:cNvSpPr>
            <a:spLocks noChangeArrowheads="1"/>
          </p:cNvSpPr>
          <p:nvPr/>
        </p:nvSpPr>
        <p:spPr bwMode="auto">
          <a:xfrm>
            <a:off x="1143000" y="4857750"/>
            <a:ext cx="6500813"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لَقَدْ أَنزَلْنَا } </a:t>
            </a:r>
            <a:r>
              <a:rPr lang="ar-EG" sz="2000" b="1"/>
              <a:t>فى القرآن </a:t>
            </a:r>
            <a:r>
              <a:rPr lang="ar-EG" sz="2000" b="1">
                <a:solidFill>
                  <a:srgbClr val="339933"/>
                </a:solidFill>
                <a:cs typeface="Andalus" pitchFamily="2" charset="-78"/>
              </a:rPr>
              <a:t>{آيَاتٍ مُّبَيِّنَاتٍ } </a:t>
            </a:r>
            <a:r>
              <a:rPr lang="ar-EG" sz="2000" b="1"/>
              <a:t>علامات واضحات مرشدات </a:t>
            </a:r>
            <a:r>
              <a:rPr lang="ar-EG" sz="2000" b="1">
                <a:solidFill>
                  <a:srgbClr val="339933"/>
                </a:solidFill>
                <a:cs typeface="Andalus" pitchFamily="2" charset="-78"/>
              </a:rPr>
              <a:t>{ وَاللَّهُ يَهْدِي مَن يَشَاءُ إِلَى صِرَاطٍ مُّسْتَقِيمٍ} </a:t>
            </a:r>
            <a:r>
              <a:rPr lang="ar-EG" sz="2000" b="1"/>
              <a:t>يوفق من عباده إلى الصراط المستقيم .</a:t>
            </a:r>
          </a:p>
        </p:txBody>
      </p:sp>
      <p:sp>
        <p:nvSpPr>
          <p:cNvPr id="5137" name="TextBox 20"/>
          <p:cNvSpPr txBox="1">
            <a:spLocks noChangeArrowheads="1"/>
          </p:cNvSpPr>
          <p:nvPr/>
        </p:nvSpPr>
        <p:spPr bwMode="auto">
          <a:xfrm>
            <a:off x="1285875" y="5627688"/>
            <a:ext cx="7715250" cy="1016000"/>
          </a:xfrm>
          <a:prstGeom prst="rect">
            <a:avLst/>
          </a:prstGeom>
          <a:noFill/>
          <a:ln w="9525">
            <a:noFill/>
            <a:miter lim="800000"/>
            <a:headEnd/>
            <a:tailEnd/>
          </a:ln>
        </p:spPr>
        <p:txBody>
          <a:bodyPr>
            <a:spAutoFit/>
          </a:bodyPr>
          <a:lstStyle/>
          <a:p>
            <a:r>
              <a:rPr lang="ar-EG" sz="2000" b="1">
                <a:solidFill>
                  <a:schemeClr val="accent2"/>
                </a:solidFill>
              </a:rPr>
              <a:t>الآية تدلنا على : </a:t>
            </a:r>
          </a:p>
          <a:p>
            <a:r>
              <a:rPr lang="ar-EG" sz="2000" b="1"/>
              <a:t>  أن القرآن فيه الهداية والبيان لكل ما يصلح البشر ، ولكن لم يهتدى لذلك إلا من وفقه الله</a:t>
            </a:r>
          </a:p>
          <a:p>
            <a:r>
              <a:rPr lang="ar-EG" sz="2000" b="1"/>
              <a:t>  تعالى وهداه من عنده .</a:t>
            </a:r>
          </a:p>
        </p:txBody>
      </p:sp>
      <p:sp>
        <p:nvSpPr>
          <p:cNvPr id="20"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 calcmode="lin" valueType="num">
                                      <p:cBhvr additive="base">
                                        <p:cTn id="1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additive="base">
                                        <p:cTn id="2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26">
                                            <p:txEl>
                                              <p:pRg st="0" end="0"/>
                                            </p:txEl>
                                          </p:spTgt>
                                        </p:tgtEl>
                                        <p:attrNameLst>
                                          <p:attrName>style.visibility</p:attrName>
                                        </p:attrNameLst>
                                      </p:cBhvr>
                                      <p:to>
                                        <p:strVal val="visible"/>
                                      </p:to>
                                    </p:set>
                                    <p:anim calcmode="lin" valueType="num">
                                      <p:cBhvr additive="base">
                                        <p:cTn id="33" dur="500" fill="hold"/>
                                        <p:tgtEl>
                                          <p:spTgt spid="51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bg/>
                                          </p:spTgt>
                                        </p:tgtEl>
                                        <p:attrNameLst>
                                          <p:attrName>style.visibility</p:attrName>
                                        </p:attrNameLst>
                                      </p:cBhvr>
                                      <p:to>
                                        <p:strVal val="visible"/>
                                      </p:to>
                                    </p:set>
                                    <p:anim calcmode="lin" valueType="num">
                                      <p:cBhvr additive="base">
                                        <p:cTn id="3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 calcmode="lin" valueType="num">
                                      <p:cBhvr additive="base">
                                        <p:cTn id="4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128">
                                            <p:txEl>
                                              <p:pRg st="0" end="0"/>
                                            </p:txEl>
                                          </p:spTgt>
                                        </p:tgtEl>
                                        <p:attrNameLst>
                                          <p:attrName>style.visibility</p:attrName>
                                        </p:attrNameLst>
                                      </p:cBhvr>
                                      <p:to>
                                        <p:strVal val="visible"/>
                                      </p:to>
                                    </p:set>
                                    <p:anim calcmode="lin" valueType="num">
                                      <p:cBhvr additive="base">
                                        <p:cTn id="53"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bg/>
                                          </p:spTgt>
                                        </p:tgtEl>
                                        <p:attrNameLst>
                                          <p:attrName>style.visibility</p:attrName>
                                        </p:attrNameLst>
                                      </p:cBhvr>
                                      <p:to>
                                        <p:strVal val="visible"/>
                                      </p:to>
                                    </p:set>
                                    <p:anim calcmode="lin" valueType="num">
                                      <p:cBhvr additive="base">
                                        <p:cTn id="59"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 calcmode="lin" valueType="num">
                                      <p:cBhvr additive="base">
                                        <p:cTn id="6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 calcmode="lin" valueType="num">
                                      <p:cBhvr additive="base">
                                        <p:cTn id="6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30">
                                            <p:txEl>
                                              <p:pRg st="0" end="0"/>
                                            </p:txEl>
                                          </p:spTgt>
                                        </p:tgtEl>
                                        <p:attrNameLst>
                                          <p:attrName>style.visibility</p:attrName>
                                        </p:attrNameLst>
                                      </p:cBhvr>
                                      <p:to>
                                        <p:strVal val="visible"/>
                                      </p:to>
                                    </p:set>
                                    <p:anim calcmode="lin" valueType="num">
                                      <p:cBhvr additive="base">
                                        <p:cTn id="73" dur="500" fill="hold"/>
                                        <p:tgtEl>
                                          <p:spTgt spid="513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bg/>
                                          </p:spTgt>
                                        </p:tgtEl>
                                        <p:attrNameLst>
                                          <p:attrName>style.visibility</p:attrName>
                                        </p:attrNameLst>
                                      </p:cBhvr>
                                      <p:to>
                                        <p:strVal val="visible"/>
                                      </p:to>
                                    </p:set>
                                    <p:anim calcmode="lin" valueType="num">
                                      <p:cBhvr additive="base">
                                        <p:cTn id="7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134">
                                            <p:txEl>
                                              <p:pRg st="0" end="0"/>
                                            </p:txEl>
                                          </p:spTgt>
                                        </p:tgtEl>
                                        <p:attrNameLst>
                                          <p:attrName>style.visibility</p:attrName>
                                        </p:attrNameLst>
                                      </p:cBhvr>
                                      <p:to>
                                        <p:strVal val="visible"/>
                                      </p:to>
                                    </p:set>
                                    <p:anim calcmode="lin" valueType="num">
                                      <p:cBhvr additive="base">
                                        <p:cTn id="91" dur="500" fill="hold"/>
                                        <p:tgtEl>
                                          <p:spTgt spid="5134">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bg/>
                                          </p:spTgt>
                                        </p:tgtEl>
                                        <p:attrNameLst>
                                          <p:attrName>style.visibility</p:attrName>
                                        </p:attrNameLst>
                                      </p:cBhvr>
                                      <p:to>
                                        <p:strVal val="visible"/>
                                      </p:to>
                                    </p:set>
                                    <p:anim calcmode="lin" valueType="num">
                                      <p:cBhvr additive="base">
                                        <p:cTn id="97"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bg/>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3">
                                            <p:txEl>
                                              <p:pRg st="0" end="0"/>
                                            </p:txEl>
                                          </p:spTgt>
                                        </p:tgtEl>
                                        <p:attrNameLst>
                                          <p:attrName>style.visibility</p:attrName>
                                        </p:attrNameLst>
                                      </p:cBhvr>
                                      <p:to>
                                        <p:strVal val="visible"/>
                                      </p:to>
                                    </p:set>
                                    <p:anim calcmode="lin" valueType="num">
                                      <p:cBhvr additive="base">
                                        <p:cTn id="10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136">
                                            <p:txEl>
                                              <p:pRg st="0" end="0"/>
                                            </p:txEl>
                                          </p:spTgt>
                                        </p:tgtEl>
                                        <p:attrNameLst>
                                          <p:attrName>style.visibility</p:attrName>
                                        </p:attrNameLst>
                                      </p:cBhvr>
                                      <p:to>
                                        <p:strVal val="visible"/>
                                      </p:to>
                                    </p:set>
                                    <p:anim calcmode="lin" valueType="num">
                                      <p:cBhvr additive="base">
                                        <p:cTn id="107" dur="500" fill="hold"/>
                                        <p:tgtEl>
                                          <p:spTgt spid="513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5137">
                                            <p:txEl>
                                              <p:pRg st="0" end="0"/>
                                            </p:txEl>
                                          </p:spTgt>
                                        </p:tgtEl>
                                        <p:attrNameLst>
                                          <p:attrName>style.visibility</p:attrName>
                                        </p:attrNameLst>
                                      </p:cBhvr>
                                      <p:to>
                                        <p:strVal val="visible"/>
                                      </p:to>
                                    </p:set>
                                    <p:anim calcmode="lin" valueType="num">
                                      <p:cBhvr additive="base">
                                        <p:cTn id="113" dur="500" fill="hold"/>
                                        <p:tgtEl>
                                          <p:spTgt spid="513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137">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137">
                                            <p:txEl>
                                              <p:pRg st="1" end="1"/>
                                            </p:txEl>
                                          </p:spTgt>
                                        </p:tgtEl>
                                        <p:attrNameLst>
                                          <p:attrName>style.visibility</p:attrName>
                                        </p:attrNameLst>
                                      </p:cBhvr>
                                      <p:to>
                                        <p:strVal val="visible"/>
                                      </p:to>
                                    </p:set>
                                    <p:anim calcmode="lin" valueType="num">
                                      <p:cBhvr additive="base">
                                        <p:cTn id="117" dur="500" fill="hold"/>
                                        <p:tgtEl>
                                          <p:spTgt spid="5137">
                                            <p:txEl>
                                              <p:pRg st="1" end="1"/>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5137">
                                            <p:txEl>
                                              <p:pRg st="1" end="1"/>
                                            </p:txEl>
                                          </p:spTgt>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5137">
                                            <p:txEl>
                                              <p:pRg st="2" end="2"/>
                                            </p:txEl>
                                          </p:spTgt>
                                        </p:tgtEl>
                                        <p:attrNameLst>
                                          <p:attrName>style.visibility</p:attrName>
                                        </p:attrNameLst>
                                      </p:cBhvr>
                                      <p:to>
                                        <p:strVal val="visible"/>
                                      </p:to>
                                    </p:set>
                                    <p:anim calcmode="lin" valueType="num">
                                      <p:cBhvr additive="base">
                                        <p:cTn id="121" dur="500" fill="hold"/>
                                        <p:tgtEl>
                                          <p:spTgt spid="5137">
                                            <p:txEl>
                                              <p:pRg st="2" end="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1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7" grpId="0" build="allAtOnce" animBg="1"/>
      <p:bldP spid="5126" grpId="0" build="allAtOnce"/>
      <p:bldP spid="16" grpId="0" build="allAtOnce" animBg="1"/>
      <p:bldP spid="5128" grpId="0" build="allAtOnce"/>
      <p:bldP spid="19" grpId="0" build="allAtOnce" animBg="1"/>
      <p:bldP spid="5130" grpId="0" build="allAtOnce"/>
      <p:bldP spid="21" grpId="0" build="p" animBg="1"/>
      <p:bldP spid="5134" grpId="0" build="allAtOnce"/>
      <p:bldP spid="23" grpId="0" build="allAtOnce" animBg="1"/>
      <p:bldP spid="5136" grpId="0" build="p"/>
      <p:bldP spid="5137"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مجموعة 7"/>
          <p:cNvGrpSpPr>
            <a:grpSpLocks/>
          </p:cNvGrpSpPr>
          <p:nvPr/>
        </p:nvGrpSpPr>
        <p:grpSpPr bwMode="auto">
          <a:xfrm>
            <a:off x="-55563" y="566738"/>
            <a:ext cx="1036638" cy="6003925"/>
            <a:chOff x="-55292" y="566455"/>
            <a:chExt cx="1036020" cy="6003513"/>
          </a:xfrm>
        </p:grpSpPr>
        <p:pic>
          <p:nvPicPr>
            <p:cNvPr id="5223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224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224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0"/>
            <a:ext cx="7358062" cy="1000125"/>
          </a:xfrm>
          <a:prstGeom prst="ribbon">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ظهور الإسلام على سائر الأديان </a:t>
            </a:r>
          </a:p>
        </p:txBody>
      </p:sp>
      <p:sp>
        <p:nvSpPr>
          <p:cNvPr id="11" name="Vertical Scroll 10"/>
          <p:cNvSpPr/>
          <p:nvPr/>
        </p:nvSpPr>
        <p:spPr>
          <a:xfrm>
            <a:off x="7000875" y="0"/>
            <a:ext cx="1571625" cy="928688"/>
          </a:xfrm>
          <a:prstGeom prst="vertic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400" b="1" dirty="0"/>
              <a:t>الوحدة</a:t>
            </a:r>
          </a:p>
          <a:p>
            <a:pPr algn="ctr">
              <a:defRPr/>
            </a:pPr>
            <a:r>
              <a:rPr lang="ar-EG" sz="2400" b="1" dirty="0"/>
              <a:t>الثامنة   </a:t>
            </a:r>
          </a:p>
        </p:txBody>
      </p:sp>
      <p:sp>
        <p:nvSpPr>
          <p:cNvPr id="14" name="Rounded Rectangle 13"/>
          <p:cNvSpPr/>
          <p:nvPr/>
        </p:nvSpPr>
        <p:spPr>
          <a:xfrm>
            <a:off x="2500313" y="1071563"/>
            <a:ext cx="4714875" cy="857250"/>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style>
          <a:lnRef idx="3">
            <a:schemeClr val="lt1"/>
          </a:lnRef>
          <a:fillRef idx="1">
            <a:schemeClr val="accent2"/>
          </a:fillRef>
          <a:effectRef idx="1">
            <a:schemeClr val="accent2"/>
          </a:effectRef>
          <a:fontRef idx="minor">
            <a:schemeClr val="lt1"/>
          </a:fontRef>
        </p:style>
        <p:txBody>
          <a:bodyPr rtlCol="1" anchor="ctr"/>
          <a:lstStyle/>
          <a:p>
            <a:pPr algn="ctr">
              <a:defRPr/>
            </a:pPr>
            <a:r>
              <a:rPr lang="ar-EG" sz="2000" b="1" dirty="0">
                <a:solidFill>
                  <a:schemeClr val="tx1"/>
                </a:solidFill>
              </a:rPr>
              <a:t>تفسير سورة الصف من الآية {1} إلى الآية {5 }</a:t>
            </a:r>
          </a:p>
        </p:txBody>
      </p:sp>
      <p:sp>
        <p:nvSpPr>
          <p:cNvPr id="43017" name="Rectangle 14"/>
          <p:cNvSpPr>
            <a:spLocks noChangeArrowheads="1"/>
          </p:cNvSpPr>
          <p:nvPr/>
        </p:nvSpPr>
        <p:spPr bwMode="auto">
          <a:xfrm>
            <a:off x="1187624" y="4000500"/>
            <a:ext cx="7858125" cy="1631950"/>
          </a:xfrm>
          <a:prstGeom prst="rect">
            <a:avLst/>
          </a:prstGeom>
          <a:noFill/>
          <a:ln w="9525">
            <a:noFill/>
            <a:miter lim="800000"/>
            <a:headEnd/>
            <a:tailEnd/>
          </a:ln>
        </p:spPr>
        <p:txBody>
          <a:bodyPr>
            <a:spAutoFit/>
          </a:bodyPr>
          <a:lstStyle/>
          <a:p>
            <a:pPr algn="ctr"/>
            <a:r>
              <a:rPr lang="ar-EG" sz="2000" b="1" dirty="0">
                <a:solidFill>
                  <a:srgbClr val="339933"/>
                </a:solidFill>
                <a:cs typeface="Andalus" pitchFamily="2" charset="-78"/>
              </a:rPr>
              <a:t>بســـــــــــــــــم الله الرحمن الرحيم</a:t>
            </a:r>
          </a:p>
          <a:p>
            <a:r>
              <a:rPr lang="ar-EG" sz="2000" b="1" dirty="0">
                <a:solidFill>
                  <a:srgbClr val="339933"/>
                </a:solidFill>
                <a:cs typeface="Andalus" pitchFamily="2" charset="-78"/>
              </a:rPr>
              <a:t> {سَبَّحَ لِلَّهِ مَا فِي السَّمَاوَاتِ وَمَا فِي الْأَرْضِ وَهُوَ الْعَزِيزُ الْحَكِيمُ{1} يَا أَيُّهَا الَّذِينَ آَمَنُوا لِمَ تَقُولُونَ مَا لَا تَفْعَلُونَ{2} كَبُرَ مَقْتاً عِندَ اللَّهِ أَن تَقُولُوا مَا لَا تَفْعَلُونَ{3} إِنَّ اللَّهَ يُحِبُّ الَّذِينَ يُقَاتِلُونَ فِي سَبِيلِهِ صَفّاً كَأَنَّهُم بُنيَانٌ مَّرْصُوصٌ{4} وَإِذْ قَالَ مُوسَى لِقَوْمِهِ يَا قَوْمِ لِمَ تُؤْذُونَنِي وَقَد تَّعْلَمُونَ أَنِّي رَسُولُ اللَّهِ إِلَيْكُمْ فَلَمَّا زَاغُوا أَزَاغَ اللَّهُ قُلُوبَهُمْ وَاللَّهُ لَا يَهْدِي الْقَوْمَ الْفَاسِقِينَ{5} </a:t>
            </a:r>
          </a:p>
        </p:txBody>
      </p:sp>
      <p:sp>
        <p:nvSpPr>
          <p:cNvPr id="16" name="TextBox 15"/>
          <p:cNvSpPr txBox="1"/>
          <p:nvPr/>
        </p:nvSpPr>
        <p:spPr>
          <a:xfrm>
            <a:off x="7000892" y="6039169"/>
            <a:ext cx="1928826" cy="461665"/>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400" b="1" dirty="0"/>
              <a:t>موضوع الآيات </a:t>
            </a:r>
          </a:p>
        </p:txBody>
      </p:sp>
      <p:pic>
        <p:nvPicPr>
          <p:cNvPr id="50207" name="Picture 31"/>
          <p:cNvPicPr>
            <a:picLocks noChangeAspect="1" noChangeArrowheads="1"/>
          </p:cNvPicPr>
          <p:nvPr/>
        </p:nvPicPr>
        <p:blipFill>
          <a:blip r:embed="rId9" cstate="print"/>
          <a:srcRect/>
          <a:stretch>
            <a:fillRect/>
          </a:stretch>
        </p:blipFill>
        <p:spPr bwMode="auto">
          <a:xfrm>
            <a:off x="1892696" y="2060848"/>
            <a:ext cx="7143800" cy="1857388"/>
          </a:xfrm>
          <a:prstGeom prst="rect">
            <a:avLst/>
          </a:prstGeom>
          <a:ln>
            <a:noFill/>
          </a:ln>
          <a:effectLst>
            <a:softEdge rad="112500"/>
          </a:effectLst>
        </p:spPr>
      </p:pic>
      <p:sp>
        <p:nvSpPr>
          <p:cNvPr id="43022" name="TextBox 19"/>
          <p:cNvSpPr txBox="1">
            <a:spLocks noChangeArrowheads="1"/>
          </p:cNvSpPr>
          <p:nvPr/>
        </p:nvSpPr>
        <p:spPr bwMode="auto">
          <a:xfrm>
            <a:off x="1357313" y="6059488"/>
            <a:ext cx="5357812" cy="461962"/>
          </a:xfrm>
          <a:prstGeom prst="rect">
            <a:avLst/>
          </a:prstGeom>
          <a:noFill/>
          <a:ln w="9525">
            <a:noFill/>
            <a:miter lim="800000"/>
            <a:headEnd/>
            <a:tailEnd/>
          </a:ln>
        </p:spPr>
        <p:txBody>
          <a:bodyPr>
            <a:spAutoFit/>
          </a:bodyPr>
          <a:lstStyle/>
          <a:p>
            <a:r>
              <a:rPr lang="ar-EG" sz="2400" b="1"/>
              <a:t>التحذير من القول الذى لايتبعه عمل .</a:t>
            </a:r>
          </a:p>
        </p:txBody>
      </p:sp>
      <p:sp>
        <p:nvSpPr>
          <p:cNvPr id="15" name="مخطط انسيابي: محطة طرفية 5">
            <a:hlinkHover r:id="" action="ppaction://noaction" highlightClick="1">
              <a:snd r:embed="rId10"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Effect transition="in" filter="fade">
                                      <p:cBhvr>
                                        <p:cTn id="37" dur="2000"/>
                                        <p:tgtEl>
                                          <p:spTgt spid="1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20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0207"/>
                                        </p:tgtEl>
                                        <p:attrNameLst>
                                          <p:attrName>style.visibility</p:attrName>
                                        </p:attrNameLst>
                                      </p:cBhvr>
                                      <p:to>
                                        <p:strVal val="visible"/>
                                      </p:to>
                                    </p:set>
                                    <p:animEffect transition="in" filter="wipe(down)">
                                      <p:cBhvr>
                                        <p:cTn id="47" dur="500"/>
                                        <p:tgtEl>
                                          <p:spTgt spid="5020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3017">
                                            <p:txEl>
                                              <p:pRg st="0" end="0"/>
                                            </p:txEl>
                                          </p:spTgt>
                                        </p:tgtEl>
                                        <p:attrNameLst>
                                          <p:attrName>style.visibility</p:attrName>
                                        </p:attrNameLst>
                                      </p:cBhvr>
                                      <p:to>
                                        <p:strVal val="visible"/>
                                      </p:to>
                                    </p:set>
                                    <p:anim calcmode="lin" valueType="num">
                                      <p:cBhvr additive="base">
                                        <p:cTn id="52" dur="500" fill="hold"/>
                                        <p:tgtEl>
                                          <p:spTgt spid="43017">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017">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3017">
                                            <p:txEl>
                                              <p:pRg st="1" end="1"/>
                                            </p:txEl>
                                          </p:spTgt>
                                        </p:tgtEl>
                                        <p:attrNameLst>
                                          <p:attrName>style.visibility</p:attrName>
                                        </p:attrNameLst>
                                      </p:cBhvr>
                                      <p:to>
                                        <p:strVal val="visible"/>
                                      </p:to>
                                    </p:set>
                                    <p:anim calcmode="lin" valueType="num">
                                      <p:cBhvr additive="base">
                                        <p:cTn id="56" dur="500" fill="hold"/>
                                        <p:tgtEl>
                                          <p:spTgt spid="43017">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30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6">
                                            <p:bg/>
                                          </p:spTgt>
                                        </p:tgtEl>
                                        <p:attrNameLst>
                                          <p:attrName>style.visibility</p:attrName>
                                        </p:attrNameLst>
                                      </p:cBhvr>
                                      <p:to>
                                        <p:strVal val="visible"/>
                                      </p:to>
                                    </p:set>
                                    <p:anim calcmode="lin" valueType="num">
                                      <p:cBhvr additive="base">
                                        <p:cTn id="62"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 calcmode="lin" valueType="num">
                                      <p:cBhvr additive="base">
                                        <p:cTn id="6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3022">
                                            <p:txEl>
                                              <p:pRg st="0" end="0"/>
                                            </p:txEl>
                                          </p:spTgt>
                                        </p:tgtEl>
                                        <p:attrNameLst>
                                          <p:attrName>style.visibility</p:attrName>
                                        </p:attrNameLst>
                                      </p:cBhvr>
                                      <p:to>
                                        <p:strVal val="visible"/>
                                      </p:to>
                                    </p:set>
                                    <p:anim calcmode="lin" valueType="num">
                                      <p:cBhvr additive="base">
                                        <p:cTn id="74" dur="500" fill="hold"/>
                                        <p:tgtEl>
                                          <p:spTgt spid="43022">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30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animBg="1"/>
      <p:bldP spid="14" grpId="0" build="p" animBg="1"/>
      <p:bldP spid="43017" grpId="0" build="allAtOnce"/>
      <p:bldP spid="16" grpId="0" build="p" animBg="1"/>
      <p:bldP spid="43022"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6"/>
          <p:cNvGrpSpPr/>
          <p:nvPr/>
        </p:nvGrpSpPr>
        <p:grpSpPr>
          <a:xfrm>
            <a:off x="1691680" y="44624"/>
            <a:ext cx="4812028" cy="1121235"/>
            <a:chOff x="2274540" y="0"/>
            <a:chExt cx="4457700" cy="845423"/>
          </a:xfrm>
          <a:scene3d>
            <a:camera prst="orthographicFront">
              <a:rot lat="0" lon="0" rev="0"/>
            </a:camera>
            <a:lightRig rig="glow" dir="t">
              <a:rot lat="0" lon="0" rev="14100000"/>
            </a:lightRig>
          </a:scene3d>
        </p:grpSpPr>
        <p:pic>
          <p:nvPicPr>
            <p:cNvPr id="18" name="صورة 17"/>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20" name="مستطيل 8"/>
            <p:cNvSpPr/>
            <p:nvPr/>
          </p:nvSpPr>
          <p:spPr>
            <a:xfrm>
              <a:off x="2981053" y="116632"/>
              <a:ext cx="2881135" cy="568810"/>
            </a:xfrm>
            <a:prstGeom prst="downArrowCallout">
              <a:avLst/>
            </a:prstGeom>
            <a:ln>
              <a:noFill/>
            </a:ln>
            <a:effectLst/>
            <a:sp3d prstMaterial="softEdge">
              <a:bevelT w="127000" prst="artDeco"/>
            </a:sp3d>
          </p:spPr>
          <p:txBody>
            <a:bodyPr wrap="none">
              <a:spAutoFit/>
            </a:bodyPr>
            <a:lstStyle/>
            <a:p>
              <a:pPr algn="ctr" defTabSz="913432" fontAlgn="auto">
                <a:spcBef>
                  <a:spcPts val="0"/>
                </a:spcBef>
                <a:spcAft>
                  <a:spcPts val="0"/>
                </a:spcAft>
              </a:pPr>
              <a:r>
                <a:rPr lang="ar-SA" sz="2600" b="1" dirty="0" smtClean="0">
                  <a:ln w="10541" cmpd="sng">
                    <a:solidFill>
                      <a:srgbClr val="0F6FC6">
                        <a:shade val="88000"/>
                        <a:satMod val="110000"/>
                      </a:srgbClr>
                    </a:solidFill>
                    <a:prstDash val="solid"/>
                  </a:ln>
                  <a:solidFill>
                    <a:srgbClr val="002060"/>
                  </a:solidFill>
                  <a:latin typeface="Sakkal Majalla" pitchFamily="2" charset="-78"/>
                  <a:cs typeface="Sakkal Majalla" pitchFamily="2" charset="-78"/>
                </a:rPr>
                <a:t>استراتيجية : الطاولة المستديرة</a:t>
              </a:r>
              <a:endParaRPr lang="ar-EG" sz="2600" b="1" dirty="0">
                <a:ln w="10541" cmpd="sng">
                  <a:solidFill>
                    <a:srgbClr val="0F6FC6">
                      <a:shade val="88000"/>
                      <a:satMod val="110000"/>
                    </a:srgbClr>
                  </a:solidFill>
                  <a:prstDash val="solid"/>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pic>
        <p:nvPicPr>
          <p:cNvPr id="22" name="صورة 21">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979712" y="5949280"/>
            <a:ext cx="881484" cy="881484"/>
          </a:xfrm>
          <a:prstGeom prst="rect">
            <a:avLst/>
          </a:prstGeom>
        </p:spPr>
      </p:pic>
      <p:pic>
        <p:nvPicPr>
          <p:cNvPr id="23" name="صورة 22">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35496" y="6027192"/>
            <a:ext cx="840817" cy="840817"/>
          </a:xfrm>
          <a:prstGeom prst="rect">
            <a:avLst/>
          </a:prstGeom>
        </p:spPr>
      </p:pic>
      <p:grpSp>
        <p:nvGrpSpPr>
          <p:cNvPr id="3" name="مجموعة 23"/>
          <p:cNvGrpSpPr/>
          <p:nvPr/>
        </p:nvGrpSpPr>
        <p:grpSpPr>
          <a:xfrm>
            <a:off x="948321" y="998153"/>
            <a:ext cx="7296087" cy="4932664"/>
            <a:chOff x="948321" y="998153"/>
            <a:chExt cx="7296087" cy="4932664"/>
          </a:xfrm>
        </p:grpSpPr>
        <p:grpSp>
          <p:nvGrpSpPr>
            <p:cNvPr id="4" name="مجموعة 24"/>
            <p:cNvGrpSpPr/>
            <p:nvPr/>
          </p:nvGrpSpPr>
          <p:grpSpPr>
            <a:xfrm>
              <a:off x="948321" y="998153"/>
              <a:ext cx="7296087" cy="4932664"/>
              <a:chOff x="523875" y="1116452"/>
              <a:chExt cx="8096250" cy="5120860"/>
            </a:xfrm>
          </p:grpSpPr>
          <p:pic>
            <p:nvPicPr>
              <p:cNvPr id="27" name="صورة 26"/>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28" name="مربع نص 27"/>
              <p:cNvSpPr txBox="1"/>
              <p:nvPr/>
            </p:nvSpPr>
            <p:spPr>
              <a:xfrm>
                <a:off x="4492094" y="1239426"/>
                <a:ext cx="3808410" cy="476083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p>
                <a:pPr algn="ctr" defTabSz="913432" fontAlgn="auto">
                  <a:spcBef>
                    <a:spcPts val="0"/>
                  </a:spcBef>
                  <a:spcAft>
                    <a:spcPts val="0"/>
                  </a:spcAft>
                </a:pPr>
                <a:r>
                  <a:rPr lang="ar-SA" sz="2000" b="1" u="sng" dirty="0">
                    <a:solidFill>
                      <a:srgbClr val="C00000"/>
                    </a:solidFill>
                    <a:latin typeface="Sakkal Majalla" pitchFamily="2" charset="-78"/>
                    <a:cs typeface="Sakkal Majalla" pitchFamily="2" charset="-78"/>
                  </a:rPr>
                  <a:t>خطوات الاستراتيجية</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تقسيم الطلاب إلي مجاميع صغيرة </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يختار المعلم طالب البداية من كل حلقة باستخدام قلم الرصاص والورقة</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يطلب المعلم منهم تصميم مشروع أو خطوات عمل أو مشكلة لها عدة حلول أو موضوع معين</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يبدأ طالب البداية بالكتابة وعندما ينتهي يبدأ الثاني والثالث وهكذا ويتناقشون بعد ذلك عن حلولهم ويصححون إن اقتضت الحاجة</a:t>
                </a:r>
              </a:p>
              <a:p>
                <a:pPr algn="ctr" defTabSz="913432" fontAlgn="auto">
                  <a:spcBef>
                    <a:spcPts val="0"/>
                  </a:spcBef>
                  <a:spcAft>
                    <a:spcPts val="0"/>
                  </a:spcAft>
                </a:pPr>
                <a:r>
                  <a:rPr lang="ar-SA" b="1" dirty="0">
                    <a:solidFill>
                      <a:srgbClr val="002060"/>
                    </a:solidFill>
                    <a:latin typeface="Sakkal Majalla" pitchFamily="2" charset="-78"/>
                    <a:cs typeface="Sakkal Majalla" pitchFamily="2" charset="-78"/>
                  </a:rPr>
                  <a:t>يقيم المعلم النتائج بعد ذلك </a:t>
                </a:r>
              </a:p>
              <a:p>
                <a:pPr algn="ctr" defTabSz="913432" fontAlgn="auto">
                  <a:spcBef>
                    <a:spcPts val="0"/>
                  </a:spcBef>
                  <a:spcAft>
                    <a:spcPts val="0"/>
                  </a:spcAft>
                </a:pPr>
                <a:r>
                  <a:rPr lang="ar-SA" b="1" dirty="0">
                    <a:solidFill>
                      <a:srgbClr val="002060"/>
                    </a:solidFill>
                    <a:latin typeface="Sakkal Majalla" pitchFamily="2" charset="-78"/>
                    <a:cs typeface="Sakkal Majalla" pitchFamily="2" charset="-78"/>
                  </a:rPr>
                  <a:t>في حالة وجود مجموعة لم تحل بشكل جيد أو لم تكن اجابتها مثالية فيعاد توزيع الطلاب بحيث يذهب كل طالب إلي مجموعة جديدة</a:t>
                </a:r>
              </a:p>
            </p:txBody>
          </p:sp>
        </p:grpSp>
        <p:pic>
          <p:nvPicPr>
            <p:cNvPr id="26" name="صورة 2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1403648" y="1178484"/>
              <a:ext cx="3168352" cy="4572000"/>
            </a:xfrm>
            <a:prstGeom prst="rect">
              <a:avLst/>
            </a:prstGeom>
          </p:spPr>
        </p:pic>
      </p:grpSp>
    </p:spTree>
    <p:custDataLst>
      <p:tags r:id="rId1"/>
    </p:custDataLst>
    <p:extLst>
      <p:ext uri="{BB962C8B-B14F-4D97-AF65-F5344CB8AC3E}">
        <p14:creationId xmlns="" xmlns:p14="http://schemas.microsoft.com/office/powerpoint/2010/main" val="669412696"/>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مجموعة 7"/>
          <p:cNvGrpSpPr>
            <a:grpSpLocks/>
          </p:cNvGrpSpPr>
          <p:nvPr/>
        </p:nvGrpSpPr>
        <p:grpSpPr bwMode="auto">
          <a:xfrm>
            <a:off x="-55563" y="566738"/>
            <a:ext cx="1036638" cy="6003925"/>
            <a:chOff x="-55292" y="566455"/>
            <a:chExt cx="1036020" cy="6003513"/>
          </a:xfrm>
        </p:grpSpPr>
        <p:pic>
          <p:nvPicPr>
            <p:cNvPr id="5328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328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328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 إلى الآية {5 }</a:t>
            </a:r>
          </a:p>
          <a:p>
            <a:pPr algn="ctr">
              <a:defRPr/>
            </a:pPr>
            <a:endParaRPr lang="ar-EG" sz="2000" b="1" dirty="0">
              <a:solidFill>
                <a:schemeClr val="bg1"/>
              </a:solidFill>
              <a:latin typeface="Arial" pitchFamily="34" charset="0"/>
              <a:cs typeface="Andalus"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xmlns="" val="3326486912"/>
              </p:ext>
            </p:extLst>
          </p:nvPr>
        </p:nvGraphicFramePr>
        <p:xfrm>
          <a:off x="1907703" y="1195514"/>
          <a:ext cx="6879109" cy="1585414"/>
        </p:xfrm>
        <a:graphic>
          <a:graphicData uri="http://schemas.openxmlformats.org/drawingml/2006/table">
            <a:tbl>
              <a:tblPr rtl="1" firstRow="1" bandRow="1">
                <a:tableStyleId>{5DA37D80-6434-44D0-A028-1B22A696006F}</a:tableStyleId>
              </a:tblPr>
              <a:tblGrid>
                <a:gridCol w="2029298"/>
                <a:gridCol w="4849811"/>
              </a:tblGrid>
              <a:tr h="442187">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442187">
                <a:tc>
                  <a:txBody>
                    <a:bodyPr/>
                    <a:lstStyle/>
                    <a:p>
                      <a:pPr lvl="1" algn="ctr" rtl="1"/>
                      <a:r>
                        <a:rPr lang="ar-EG" sz="2000" b="1" dirty="0" smtClean="0"/>
                        <a:t>كبر مقتاً  </a:t>
                      </a:r>
                      <a:endParaRPr lang="ar-EG" sz="2000" b="1" dirty="0"/>
                    </a:p>
                  </a:txBody>
                  <a:tcPr/>
                </a:tc>
                <a:tc>
                  <a:txBody>
                    <a:bodyPr/>
                    <a:lstStyle/>
                    <a:p>
                      <a:pPr lvl="1" algn="ctr" rtl="1"/>
                      <a:r>
                        <a:rPr lang="ar-EG" sz="2000" b="1" dirty="0" smtClean="0"/>
                        <a:t>عظم بغضاً </a:t>
                      </a:r>
                      <a:endParaRPr lang="ar-EG" sz="2000" b="1" dirty="0"/>
                    </a:p>
                  </a:txBody>
                  <a:tcPr/>
                </a:tc>
              </a:tr>
              <a:tr h="687262">
                <a:tc>
                  <a:txBody>
                    <a:bodyPr/>
                    <a:lstStyle/>
                    <a:p>
                      <a:pPr algn="ctr" rtl="1"/>
                      <a:r>
                        <a:rPr lang="ar-EG" sz="2000" b="1" dirty="0" smtClean="0"/>
                        <a:t>زاغوا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عدلوا عن</a:t>
                      </a:r>
                      <a:r>
                        <a:rPr lang="ar-EG" sz="2000" b="1" baseline="0" dirty="0" smtClean="0"/>
                        <a:t> الحق مع علمهم به .</a:t>
                      </a:r>
                      <a:endParaRPr lang="ar-EG" sz="2000" b="1" dirty="0" smtClean="0"/>
                    </a:p>
                    <a:p>
                      <a:pPr algn="ctr" rtl="1"/>
                      <a:endParaRPr lang="ar-EG" sz="2000" b="1" dirty="0"/>
                    </a:p>
                  </a:txBody>
                  <a:tcPr/>
                </a:tc>
              </a:tr>
            </a:tbl>
          </a:graphicData>
        </a:graphic>
      </p:graphicFrame>
      <p:sp>
        <p:nvSpPr>
          <p:cNvPr id="10" name="Flowchart: Terminator 9"/>
          <p:cNvSpPr/>
          <p:nvPr/>
        </p:nvSpPr>
        <p:spPr>
          <a:xfrm>
            <a:off x="6643688" y="785813"/>
            <a:ext cx="2214562" cy="357187"/>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t>معانى الكلمات </a:t>
            </a:r>
          </a:p>
        </p:txBody>
      </p:sp>
      <p:sp>
        <p:nvSpPr>
          <p:cNvPr id="44055" name="TextBox 11"/>
          <p:cNvSpPr txBox="1">
            <a:spLocks noChangeArrowheads="1"/>
          </p:cNvSpPr>
          <p:nvPr/>
        </p:nvSpPr>
        <p:spPr bwMode="auto">
          <a:xfrm>
            <a:off x="1071563" y="4026721"/>
            <a:ext cx="7643812" cy="1077912"/>
          </a:xfrm>
          <a:prstGeom prst="rect">
            <a:avLst/>
          </a:prstGeom>
          <a:noFill/>
          <a:ln w="9525">
            <a:noFill/>
            <a:miter lim="800000"/>
            <a:headEnd/>
            <a:tailEnd/>
          </a:ln>
        </p:spPr>
        <p:txBody>
          <a:bodyPr>
            <a:spAutoFit/>
          </a:bodyPr>
          <a:lstStyle/>
          <a:p>
            <a:r>
              <a:rPr lang="ar-EG" sz="2400" b="1">
                <a:solidFill>
                  <a:schemeClr val="accent2"/>
                </a:solidFill>
              </a:rPr>
              <a:t>وهذه الآيات تدلنا على : </a:t>
            </a:r>
          </a:p>
          <a:p>
            <a:r>
              <a:rPr lang="ar-EG" sz="2000" b="1"/>
              <a:t>أن جميع المخلوقات تسبح الله تعالى وتنزهه عما لا يليق به من النقص ،فمنها ما نفقه تسبيحه ، ومنها ما لاينفقه تسبيحه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3" name="Flowchart: Alternate Process 12"/>
          <p:cNvSpPr/>
          <p:nvPr/>
        </p:nvSpPr>
        <p:spPr>
          <a:xfrm>
            <a:off x="6072188" y="2852936"/>
            <a:ext cx="2643187" cy="357187"/>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4" name="Flowchart: Process 13"/>
          <p:cNvSpPr/>
          <p:nvPr/>
        </p:nvSpPr>
        <p:spPr>
          <a:xfrm>
            <a:off x="8072462" y="3312344"/>
            <a:ext cx="928662" cy="714380"/>
          </a:xfrm>
          <a:prstGeom prst="flowChartProcess">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0800000" scaled="1"/>
            <a:tileRect/>
          </a:gradFill>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{1}</a:t>
            </a:r>
          </a:p>
        </p:txBody>
      </p:sp>
      <p:sp>
        <p:nvSpPr>
          <p:cNvPr id="15" name="Rectangle 14"/>
          <p:cNvSpPr/>
          <p:nvPr/>
        </p:nvSpPr>
        <p:spPr>
          <a:xfrm>
            <a:off x="1143000" y="3383783"/>
            <a:ext cx="6643688" cy="708025"/>
          </a:xfrm>
          <a:prstGeom prst="rect">
            <a:avLst/>
          </a:prstGeom>
        </p:spPr>
        <p:txBody>
          <a:bodyPr>
            <a:spAutoFit/>
          </a:bodyPr>
          <a:lstStyle/>
          <a:p>
            <a:pPr>
              <a:defRPr/>
            </a:pPr>
            <a:r>
              <a:rPr lang="ar-EG" sz="2000" b="1" dirty="0">
                <a:solidFill>
                  <a:srgbClr val="339933"/>
                </a:solidFill>
                <a:cs typeface="Andalus" pitchFamily="2" charset="-78"/>
              </a:rPr>
              <a:t>{سَبَّحَ لِلَّهِ } </a:t>
            </a:r>
            <a:r>
              <a:rPr lang="ar-EG" sz="2000" b="1" dirty="0">
                <a:latin typeface="+mn-lt"/>
                <a:cs typeface="+mn-cs"/>
              </a:rPr>
              <a:t>نزه الله عن كل ما لايليق به </a:t>
            </a:r>
            <a:r>
              <a:rPr lang="ar-EG" sz="2000" b="1" dirty="0">
                <a:solidFill>
                  <a:srgbClr val="339933"/>
                </a:solidFill>
                <a:cs typeface="Andalus" pitchFamily="2" charset="-78"/>
              </a:rPr>
              <a:t>{مَا فِي السَّمَاوَاتِ وَمَا فِي الْأَرْضِ وَهُوَ الْعَزِيزُ الْحَكِيمُ{1}</a:t>
            </a:r>
            <a:r>
              <a:rPr lang="ar-EG" sz="2000" b="1" dirty="0">
                <a:latin typeface="+mn-lt"/>
                <a:cs typeface="+mn-cs"/>
              </a:rPr>
              <a:t>وهو العزيز الذى لايغالب الحكيم فى أقواله وأفعاله </a:t>
            </a:r>
            <a:r>
              <a:rPr lang="ar-EG" sz="2000" b="1" dirty="0">
                <a:solidFill>
                  <a:srgbClr val="339933"/>
                </a:solidFill>
                <a:cs typeface="Andalus" pitchFamily="2" charset="-78"/>
              </a:rPr>
              <a:t>.</a:t>
            </a:r>
          </a:p>
        </p:txBody>
      </p:sp>
      <p:sp>
        <p:nvSpPr>
          <p:cNvPr id="16" name="Flowchart: Process 15"/>
          <p:cNvSpPr/>
          <p:nvPr/>
        </p:nvSpPr>
        <p:spPr>
          <a:xfrm>
            <a:off x="8072494" y="5169732"/>
            <a:ext cx="928662" cy="642942"/>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{2}</a:t>
            </a:r>
          </a:p>
        </p:txBody>
      </p:sp>
      <p:sp>
        <p:nvSpPr>
          <p:cNvPr id="52255" name="Rectangle 16"/>
          <p:cNvSpPr>
            <a:spLocks noChangeArrowheads="1"/>
          </p:cNvSpPr>
          <p:nvPr/>
        </p:nvSpPr>
        <p:spPr bwMode="auto">
          <a:xfrm>
            <a:off x="1071563" y="5098283"/>
            <a:ext cx="6926262"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يَا أَيُّهَا الَّذِينَ آَمَنُوا لِمَ تَقُولُونَ مَا لَا تَفْعَلُونَ{2}</a:t>
            </a:r>
            <a:r>
              <a:rPr lang="ar-EG" sz="2000" b="1"/>
              <a:t> لم تعدون وعداً أو تقولون قولاً ولاتفون يه  </a:t>
            </a:r>
          </a:p>
        </p:txBody>
      </p:sp>
      <p:sp>
        <p:nvSpPr>
          <p:cNvPr id="18" name="Flowchart: Process 17"/>
          <p:cNvSpPr/>
          <p:nvPr/>
        </p:nvSpPr>
        <p:spPr>
          <a:xfrm>
            <a:off x="8072494" y="6026988"/>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{3}</a:t>
            </a:r>
          </a:p>
        </p:txBody>
      </p:sp>
      <p:sp>
        <p:nvSpPr>
          <p:cNvPr id="52259" name="Rectangle 18"/>
          <p:cNvSpPr>
            <a:spLocks noChangeArrowheads="1"/>
          </p:cNvSpPr>
          <p:nvPr/>
        </p:nvSpPr>
        <p:spPr bwMode="auto">
          <a:xfrm>
            <a:off x="1500188" y="5971408"/>
            <a:ext cx="6351587" cy="769938"/>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 كَبُرَ مَقْتاً عِندَ اللَّهِ أَن تَقُولُوا مَا لَا تَفْعَلُونَ{3</a:t>
            </a:r>
            <a:r>
              <a:rPr lang="ar-EG" sz="2000" b="1"/>
              <a:t>} عظم بغضاً عند الله ،أن تقولون بألسنتكم  ما لاتفعلون </a:t>
            </a:r>
          </a:p>
        </p:txBody>
      </p:sp>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 calcmode="lin" valueType="num">
                                      <p:cBhvr additive="base">
                                        <p:cTn id="1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 calcmode="lin" valueType="num">
                                      <p:cBhvr additive="base">
                                        <p:cTn id="3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bg/>
                                          </p:spTgt>
                                        </p:tgtEl>
                                        <p:attrNameLst>
                                          <p:attrName>style.visibility</p:attrName>
                                        </p:attrNameLst>
                                      </p:cBhvr>
                                      <p:to>
                                        <p:strVal val="visible"/>
                                      </p:to>
                                    </p:set>
                                    <p:anim calcmode="lin" valueType="num">
                                      <p:cBhvr additive="base">
                                        <p:cTn id="4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 calcmode="lin" valueType="num">
                                      <p:cBhvr additive="base">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 calcmode="lin" valueType="num">
                                      <p:cBhvr additive="base">
                                        <p:cTn id="5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 calcmode="lin" valueType="num">
                                      <p:cBhvr additive="base">
                                        <p:cTn id="6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4055">
                                            <p:txEl>
                                              <p:pRg st="0" end="0"/>
                                            </p:txEl>
                                          </p:spTgt>
                                        </p:tgtEl>
                                        <p:attrNameLst>
                                          <p:attrName>style.visibility</p:attrName>
                                        </p:attrNameLst>
                                      </p:cBhvr>
                                      <p:to>
                                        <p:strVal val="visible"/>
                                      </p:to>
                                    </p:set>
                                    <p:anim calcmode="lin" valueType="num">
                                      <p:cBhvr additive="base">
                                        <p:cTn id="71" dur="500" fill="hold"/>
                                        <p:tgtEl>
                                          <p:spTgt spid="4405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40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4055">
                                            <p:txEl>
                                              <p:pRg st="1" end="1"/>
                                            </p:txEl>
                                          </p:spTgt>
                                        </p:tgtEl>
                                        <p:attrNameLst>
                                          <p:attrName>style.visibility</p:attrName>
                                        </p:attrNameLst>
                                      </p:cBhvr>
                                      <p:to>
                                        <p:strVal val="visible"/>
                                      </p:to>
                                    </p:set>
                                    <p:anim calcmode="lin" valueType="num">
                                      <p:cBhvr additive="base">
                                        <p:cTn id="77" dur="500" fill="hold"/>
                                        <p:tgtEl>
                                          <p:spTgt spid="44055">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40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bg/>
                                          </p:spTgt>
                                        </p:tgtEl>
                                        <p:attrNameLst>
                                          <p:attrName>style.visibility</p:attrName>
                                        </p:attrNameLst>
                                      </p:cBhvr>
                                      <p:to>
                                        <p:strVal val="visible"/>
                                      </p:to>
                                    </p:set>
                                    <p:anim calcmode="lin" valueType="num">
                                      <p:cBhvr additive="base">
                                        <p:cTn id="83"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 calcmode="lin" valueType="num">
                                      <p:cBhvr additive="base">
                                        <p:cTn id="8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6">
                                            <p:txEl>
                                              <p:pRg st="1" end="1"/>
                                            </p:txEl>
                                          </p:spTgt>
                                        </p:tgtEl>
                                        <p:attrNameLst>
                                          <p:attrName>style.visibility</p:attrName>
                                        </p:attrNameLst>
                                      </p:cBhvr>
                                      <p:to>
                                        <p:strVal val="visible"/>
                                      </p:to>
                                    </p:set>
                                    <p:anim calcmode="lin" valueType="num">
                                      <p:cBhvr additive="base">
                                        <p:cTn id="9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2255">
                                            <p:txEl>
                                              <p:pRg st="0" end="0"/>
                                            </p:txEl>
                                          </p:spTgt>
                                        </p:tgtEl>
                                        <p:attrNameLst>
                                          <p:attrName>style.visibility</p:attrName>
                                        </p:attrNameLst>
                                      </p:cBhvr>
                                      <p:to>
                                        <p:strVal val="visible"/>
                                      </p:to>
                                    </p:set>
                                    <p:anim calcmode="lin" valueType="num">
                                      <p:cBhvr additive="base">
                                        <p:cTn id="101" dur="500" fill="hold"/>
                                        <p:tgtEl>
                                          <p:spTgt spid="52255">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522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8">
                                            <p:bg/>
                                          </p:spTgt>
                                        </p:tgtEl>
                                        <p:attrNameLst>
                                          <p:attrName>style.visibility</p:attrName>
                                        </p:attrNameLst>
                                      </p:cBhvr>
                                      <p:to>
                                        <p:strVal val="visible"/>
                                      </p:to>
                                    </p:set>
                                    <p:anim calcmode="lin" valueType="num">
                                      <p:cBhvr additive="base">
                                        <p:cTn id="10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
                                            <p:txEl>
                                              <p:pRg st="0" end="0"/>
                                            </p:txEl>
                                          </p:spTgt>
                                        </p:tgtEl>
                                        <p:attrNameLst>
                                          <p:attrName>style.visibility</p:attrName>
                                        </p:attrNameLst>
                                      </p:cBhvr>
                                      <p:to>
                                        <p:strVal val="visible"/>
                                      </p:to>
                                    </p:set>
                                    <p:anim calcmode="lin" valueType="num">
                                      <p:cBhvr additive="base">
                                        <p:cTn id="1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8">
                                            <p:txEl>
                                              <p:pRg st="1" end="1"/>
                                            </p:txEl>
                                          </p:spTgt>
                                        </p:tgtEl>
                                        <p:attrNameLst>
                                          <p:attrName>style.visibility</p:attrName>
                                        </p:attrNameLst>
                                      </p:cBhvr>
                                      <p:to>
                                        <p:strVal val="visible"/>
                                      </p:to>
                                    </p:set>
                                    <p:anim calcmode="lin" valueType="num">
                                      <p:cBhvr additive="base">
                                        <p:cTn id="1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2259">
                                            <p:txEl>
                                              <p:pRg st="0" end="0"/>
                                            </p:txEl>
                                          </p:spTgt>
                                        </p:tgtEl>
                                        <p:attrNameLst>
                                          <p:attrName>style.visibility</p:attrName>
                                        </p:attrNameLst>
                                      </p:cBhvr>
                                      <p:to>
                                        <p:strVal val="visible"/>
                                      </p:to>
                                    </p:set>
                                    <p:anim calcmode="lin" valueType="num">
                                      <p:cBhvr additive="base">
                                        <p:cTn id="125" dur="500" fill="hold"/>
                                        <p:tgtEl>
                                          <p:spTgt spid="52259">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22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build="p" animBg="1"/>
      <p:bldP spid="44055" grpId="0" build="p"/>
      <p:bldP spid="13" grpId="0" build="allAtOnce" animBg="1"/>
      <p:bldP spid="14" grpId="0" build="p" animBg="1"/>
      <p:bldP spid="15" grpId="0" build="p"/>
      <p:bldP spid="16" grpId="0" build="p" animBg="1"/>
      <p:bldP spid="52255" grpId="0" build="p"/>
      <p:bldP spid="18" grpId="0" build="p" animBg="1"/>
      <p:bldP spid="5225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مجموعة 7"/>
          <p:cNvGrpSpPr>
            <a:grpSpLocks/>
          </p:cNvGrpSpPr>
          <p:nvPr/>
        </p:nvGrpSpPr>
        <p:grpSpPr bwMode="auto">
          <a:xfrm>
            <a:off x="-55563" y="566738"/>
            <a:ext cx="1036638" cy="6003925"/>
            <a:chOff x="-55292" y="566455"/>
            <a:chExt cx="1036020" cy="6003513"/>
          </a:xfrm>
        </p:grpSpPr>
        <p:pic>
          <p:nvPicPr>
            <p:cNvPr id="5429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429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429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 إلى الآية {5 }</a:t>
            </a:r>
          </a:p>
          <a:p>
            <a:pPr algn="ctr">
              <a:defRPr/>
            </a:pPr>
            <a:endParaRPr lang="ar-EG" sz="2000" b="1" dirty="0">
              <a:solidFill>
                <a:schemeClr val="bg1"/>
              </a:solidFill>
              <a:latin typeface="Arial" pitchFamily="34" charset="0"/>
              <a:cs typeface="Andalus" pitchFamily="2" charset="-78"/>
            </a:endParaRPr>
          </a:p>
        </p:txBody>
      </p:sp>
      <p:sp>
        <p:nvSpPr>
          <p:cNvPr id="45064" name="TextBox 10"/>
          <p:cNvSpPr txBox="1">
            <a:spLocks noChangeArrowheads="1"/>
          </p:cNvSpPr>
          <p:nvPr/>
        </p:nvSpPr>
        <p:spPr bwMode="auto">
          <a:xfrm>
            <a:off x="2035051" y="1052736"/>
            <a:ext cx="6929437" cy="769938"/>
          </a:xfrm>
          <a:prstGeom prst="rect">
            <a:avLst/>
          </a:prstGeom>
          <a:noFill/>
          <a:ln w="9525">
            <a:noFill/>
            <a:miter lim="800000"/>
            <a:headEnd/>
            <a:tailEnd/>
          </a:ln>
        </p:spPr>
        <p:txBody>
          <a:bodyPr>
            <a:spAutoFit/>
          </a:bodyPr>
          <a:lstStyle/>
          <a:p>
            <a:r>
              <a:rPr lang="ar-EG" sz="2400" b="1" dirty="0">
                <a:solidFill>
                  <a:schemeClr val="accent2"/>
                </a:solidFill>
              </a:rPr>
              <a:t>ونستفيد من هذا : </a:t>
            </a:r>
          </a:p>
          <a:p>
            <a:r>
              <a:rPr lang="ar-EG" sz="2000" b="1" dirty="0"/>
              <a:t> * أن من المنكرات </a:t>
            </a:r>
            <a:r>
              <a:rPr lang="ar-EG" sz="2000" b="1" dirty="0" err="1"/>
              <a:t>التى</a:t>
            </a:r>
            <a:r>
              <a:rPr lang="ar-EG" sz="2000" b="1" dirty="0"/>
              <a:t> يبغضها الله تعالى ، أن يقول المرء شيئاً ولا يفعله .</a:t>
            </a:r>
          </a:p>
        </p:txBody>
      </p:sp>
      <p:sp>
        <p:nvSpPr>
          <p:cNvPr id="13" name="TextBox 12"/>
          <p:cNvSpPr txBox="1"/>
          <p:nvPr/>
        </p:nvSpPr>
        <p:spPr>
          <a:xfrm>
            <a:off x="7929618" y="2857496"/>
            <a:ext cx="1142976" cy="707886"/>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a:t>
            </a:r>
          </a:p>
          <a:p>
            <a:pPr>
              <a:defRPr/>
            </a:pPr>
            <a:r>
              <a:rPr lang="ar-EG" sz="2000" b="1" dirty="0"/>
              <a:t>   تفيدنا :</a:t>
            </a:r>
          </a:p>
        </p:txBody>
      </p:sp>
      <p:sp>
        <p:nvSpPr>
          <p:cNvPr id="45069" name="TextBox 13"/>
          <p:cNvSpPr txBox="1">
            <a:spLocks noChangeArrowheads="1"/>
          </p:cNvSpPr>
          <p:nvPr/>
        </p:nvSpPr>
        <p:spPr bwMode="auto">
          <a:xfrm>
            <a:off x="1571625" y="2770188"/>
            <a:ext cx="6143625" cy="1016000"/>
          </a:xfrm>
          <a:prstGeom prst="rect">
            <a:avLst/>
          </a:prstGeom>
          <a:noFill/>
          <a:ln w="9525">
            <a:noFill/>
            <a:miter lim="800000"/>
            <a:headEnd/>
            <a:tailEnd/>
          </a:ln>
        </p:spPr>
        <p:txBody>
          <a:bodyPr>
            <a:spAutoFit/>
          </a:bodyPr>
          <a:lstStyle/>
          <a:p>
            <a:pPr>
              <a:buFont typeface="Arial" pitchFamily="34" charset="0"/>
              <a:buChar char="•"/>
            </a:pPr>
            <a:r>
              <a:rPr lang="ar-EG" sz="2000" b="1"/>
              <a:t>فضل الجهاد فى سبيل الله ، لأن الله تعالى يحب الذين يقاتلون فى سبيله لإعلاء كلمته .</a:t>
            </a:r>
          </a:p>
          <a:p>
            <a:pPr>
              <a:buFont typeface="Arial" pitchFamily="34" charset="0"/>
              <a:buChar char="•"/>
            </a:pPr>
            <a:r>
              <a:rPr lang="ar-EG" sz="2000" b="1"/>
              <a:t>يربينا ديننا على محبة النظام ،وإتقان العمل ظاهراً وباطناً .</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5" name="Rectangle 14"/>
          <p:cNvSpPr>
            <a:spLocks noChangeArrowheads="1"/>
          </p:cNvSpPr>
          <p:nvPr/>
        </p:nvSpPr>
        <p:spPr bwMode="auto">
          <a:xfrm>
            <a:off x="1285875" y="1928813"/>
            <a:ext cx="657225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{إِنَّ اللَّهَ يُحِبُّ الَّذِينَ يُقَاتِلُونَ فِي سَبِيلِهِ صَفّاً كَأَنَّهُم بُنيَانٌ مَّرْصُوصٌ{4} </a:t>
            </a:r>
            <a:r>
              <a:rPr lang="ar-EG" sz="2000" b="1"/>
              <a:t>كأنهم</a:t>
            </a:r>
            <a:r>
              <a:rPr lang="ar-EG" sz="2000" b="1">
                <a:solidFill>
                  <a:srgbClr val="339933"/>
                </a:solidFill>
                <a:cs typeface="Andalus" pitchFamily="2" charset="-78"/>
              </a:rPr>
              <a:t> </a:t>
            </a:r>
            <a:r>
              <a:rPr lang="ar-EG" sz="2000" b="1"/>
              <a:t>متراص محكم  لاينفذ العدو منه </a:t>
            </a:r>
            <a:r>
              <a:rPr lang="ar-EG" sz="2000" b="1">
                <a:solidFill>
                  <a:srgbClr val="339933"/>
                </a:solidFill>
                <a:cs typeface="Andalus" pitchFamily="2" charset="-78"/>
              </a:rPr>
              <a:t>.</a:t>
            </a:r>
          </a:p>
        </p:txBody>
      </p:sp>
      <p:sp>
        <p:nvSpPr>
          <p:cNvPr id="16" name="Flowchart: Process 15"/>
          <p:cNvSpPr/>
          <p:nvPr/>
        </p:nvSpPr>
        <p:spPr>
          <a:xfrm>
            <a:off x="8072494" y="1857364"/>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{4}</a:t>
            </a:r>
          </a:p>
        </p:txBody>
      </p:sp>
      <p:sp>
        <p:nvSpPr>
          <p:cNvPr id="17" name="Flowchart: Process 16"/>
          <p:cNvSpPr/>
          <p:nvPr/>
        </p:nvSpPr>
        <p:spPr>
          <a:xfrm>
            <a:off x="8215338" y="3857628"/>
            <a:ext cx="785818" cy="78581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{5}</a:t>
            </a:r>
          </a:p>
        </p:txBody>
      </p:sp>
      <p:sp>
        <p:nvSpPr>
          <p:cNvPr id="18" name="Rectangle 17"/>
          <p:cNvSpPr/>
          <p:nvPr/>
        </p:nvSpPr>
        <p:spPr>
          <a:xfrm>
            <a:off x="1143000" y="3714750"/>
            <a:ext cx="6929438" cy="1631950"/>
          </a:xfrm>
          <a:prstGeom prst="rect">
            <a:avLst/>
          </a:prstGeom>
        </p:spPr>
        <p:txBody>
          <a:bodyPr>
            <a:spAutoFit/>
          </a:bodyPr>
          <a:lstStyle/>
          <a:p>
            <a:pPr>
              <a:defRPr/>
            </a:pPr>
            <a:r>
              <a:rPr lang="ar-EG" sz="2000" b="1" dirty="0"/>
              <a:t> ثم قال الله تسلية لمحمد </a:t>
            </a:r>
            <a:r>
              <a:rPr lang="ar-EG" sz="1050" b="1" dirty="0"/>
              <a:t>صلى الله عليه وسلم </a:t>
            </a:r>
            <a:r>
              <a:rPr lang="ar-EG" sz="2000" b="1" dirty="0">
                <a:solidFill>
                  <a:srgbClr val="339933"/>
                </a:solidFill>
                <a:cs typeface="Andalus" pitchFamily="2" charset="-78"/>
              </a:rPr>
              <a:t>{وَإِذْ قَالَ مُوسَى لِقَوْمِهِ يَا قَوْمِ لِمَ تُؤْذُونَنِي} </a:t>
            </a:r>
            <a:r>
              <a:rPr lang="ar-EG" sz="2000" b="1" dirty="0"/>
              <a:t>بالقول والفعل </a:t>
            </a:r>
            <a:r>
              <a:rPr lang="ar-EG" sz="2000" b="1" dirty="0">
                <a:solidFill>
                  <a:srgbClr val="339933"/>
                </a:solidFill>
                <a:cs typeface="Andalus" pitchFamily="2" charset="-78"/>
              </a:rPr>
              <a:t>{ وَقَد تَّعْلَمُونَ أَنِّي رَسُولُ اللَّهِ إِلَيْكُمْ} </a:t>
            </a:r>
            <a:r>
              <a:rPr lang="ar-EG" sz="2000" b="1" dirty="0"/>
              <a:t>وانتم</a:t>
            </a:r>
            <a:r>
              <a:rPr lang="ar-EG" sz="2000" b="1" dirty="0">
                <a:solidFill>
                  <a:srgbClr val="339933"/>
                </a:solidFill>
                <a:cs typeface="Andalus" pitchFamily="2" charset="-78"/>
              </a:rPr>
              <a:t> </a:t>
            </a:r>
            <a:r>
              <a:rPr lang="ar-EG" sz="2000" b="1" dirty="0"/>
              <a:t>تعلمون إنى رسول الله إليكم؟ </a:t>
            </a:r>
            <a:r>
              <a:rPr lang="ar-EG" sz="2000" b="1" dirty="0">
                <a:solidFill>
                  <a:srgbClr val="339933"/>
                </a:solidFill>
                <a:cs typeface="Andalus" pitchFamily="2" charset="-78"/>
              </a:rPr>
              <a:t>{ فَلَمَّا زَاغُوا أَزَاغَ اللَّهُ قُلُوبَهُمْ}</a:t>
            </a:r>
            <a:r>
              <a:rPr lang="ar-EG" sz="2000" b="1" dirty="0"/>
              <a:t>فلما عدلوا عن الحق مع علمهم به وأصروا على ذلك صرف الله قلوبهم عن الهداية </a:t>
            </a:r>
            <a:r>
              <a:rPr lang="ar-EG" sz="2000" b="1" dirty="0">
                <a:solidFill>
                  <a:srgbClr val="339933"/>
                </a:solidFill>
                <a:cs typeface="Andalus" pitchFamily="2" charset="-78"/>
              </a:rPr>
              <a:t>{ وَاللَّهُ لَا يَهْدِي الْقَوْمَ الْفَاسِقِينَ{5} </a:t>
            </a:r>
            <a:r>
              <a:rPr lang="ar-EG" sz="2000" b="1" dirty="0"/>
              <a:t>الخارجين عن الطاعة .</a:t>
            </a:r>
          </a:p>
        </p:txBody>
      </p:sp>
      <p:sp>
        <p:nvSpPr>
          <p:cNvPr id="19" name="TextBox 18"/>
          <p:cNvSpPr txBox="1"/>
          <p:nvPr/>
        </p:nvSpPr>
        <p:spPr>
          <a:xfrm>
            <a:off x="7286644" y="5229200"/>
            <a:ext cx="1643074"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تفيد :</a:t>
            </a:r>
          </a:p>
        </p:txBody>
      </p:sp>
      <p:sp>
        <p:nvSpPr>
          <p:cNvPr id="20" name="TextBox 11"/>
          <p:cNvSpPr txBox="1">
            <a:spLocks noChangeArrowheads="1"/>
          </p:cNvSpPr>
          <p:nvPr/>
        </p:nvSpPr>
        <p:spPr bwMode="auto">
          <a:xfrm>
            <a:off x="1530424" y="5877272"/>
            <a:ext cx="6858000" cy="708025"/>
          </a:xfrm>
          <a:prstGeom prst="rect">
            <a:avLst/>
          </a:prstGeom>
          <a:noFill/>
          <a:ln w="9525">
            <a:noFill/>
            <a:miter lim="800000"/>
            <a:headEnd/>
            <a:tailEnd/>
          </a:ln>
        </p:spPr>
        <p:txBody>
          <a:bodyPr>
            <a:spAutoFit/>
          </a:bodyPr>
          <a:lstStyle/>
          <a:p>
            <a:r>
              <a:rPr lang="ar-EG" sz="2000" b="1" dirty="0"/>
              <a:t>* حرمة إيذاء الأنبياء </a:t>
            </a:r>
            <a:r>
              <a:rPr lang="ar-EG" sz="2000" b="1" dirty="0" err="1"/>
              <a:t>بأى</a:t>
            </a:r>
            <a:r>
              <a:rPr lang="ar-EG" sz="2000" b="1" dirty="0"/>
              <a:t> صورة من صور </a:t>
            </a:r>
            <a:r>
              <a:rPr lang="ar-EG" sz="2000" b="1" dirty="0" err="1"/>
              <a:t>الإذاء</a:t>
            </a:r>
            <a:r>
              <a:rPr lang="ar-EG" sz="2000" b="1" dirty="0"/>
              <a:t> </a:t>
            </a:r>
            <a:r>
              <a:rPr lang="ar-EG" sz="2000" b="1" dirty="0" err="1"/>
              <a:t>القولى</a:t>
            </a:r>
            <a:r>
              <a:rPr lang="ar-EG" sz="2000" b="1" dirty="0"/>
              <a:t> </a:t>
            </a:r>
            <a:r>
              <a:rPr lang="ar-EG" sz="2000" b="1" dirty="0" err="1"/>
              <a:t>والعملى</a:t>
            </a:r>
            <a:r>
              <a:rPr lang="ar-EG" sz="2000" b="1" dirty="0"/>
              <a:t> .</a:t>
            </a:r>
          </a:p>
          <a:p>
            <a:r>
              <a:rPr lang="ar-EG" sz="2000" b="1" dirty="0"/>
              <a:t>* أن من حاد عن الحق بعد علمه به فأن الله يعاقبه ، بأن يزيغ قلبه ويضله .</a:t>
            </a:r>
          </a:p>
        </p:txBody>
      </p:sp>
    </p:spTree>
    <p:custDataLst>
      <p:tags r:id="rId1"/>
    </p:custData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064">
                                            <p:txEl>
                                              <p:pRg st="0" end="0"/>
                                            </p:txEl>
                                          </p:spTgt>
                                        </p:tgtEl>
                                        <p:attrNameLst>
                                          <p:attrName>style.visibility</p:attrName>
                                        </p:attrNameLst>
                                      </p:cBhvr>
                                      <p:to>
                                        <p:strVal val="visible"/>
                                      </p:to>
                                    </p:set>
                                    <p:anim calcmode="lin" valueType="num">
                                      <p:cBhvr additive="base">
                                        <p:cTn id="17" dur="500" fill="hold"/>
                                        <p:tgtEl>
                                          <p:spTgt spid="4506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064">
                                            <p:txEl>
                                              <p:pRg st="1" end="1"/>
                                            </p:txEl>
                                          </p:spTgt>
                                        </p:tgtEl>
                                        <p:attrNameLst>
                                          <p:attrName>style.visibility</p:attrName>
                                        </p:attrNameLst>
                                      </p:cBhvr>
                                      <p:to>
                                        <p:strVal val="visible"/>
                                      </p:to>
                                    </p:set>
                                    <p:anim calcmode="lin" valueType="num">
                                      <p:cBhvr additive="base">
                                        <p:cTn id="23" dur="500" fill="hold"/>
                                        <p:tgtEl>
                                          <p:spTgt spid="4506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bg/>
                                          </p:spTgt>
                                        </p:tgtEl>
                                        <p:attrNameLst>
                                          <p:attrName>style.visibility</p:attrName>
                                        </p:attrNameLst>
                                      </p:cBhvr>
                                      <p:to>
                                        <p:strVal val="visible"/>
                                      </p:to>
                                    </p:set>
                                    <p:anim calcmode="lin" valueType="num">
                                      <p:cBhvr additive="base">
                                        <p:cTn id="2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additive="base">
                                        <p:cTn id="3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 calcmode="lin" valueType="num">
                                      <p:cBhvr additive="base">
                                        <p:cTn id="4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ipe(down)">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bg/>
                                          </p:spTgt>
                                        </p:tgtEl>
                                        <p:attrNameLst>
                                          <p:attrName>style.visibility</p:attrName>
                                        </p:attrNameLst>
                                      </p:cBhvr>
                                      <p:to>
                                        <p:strVal val="visible"/>
                                      </p:to>
                                    </p:set>
                                    <p:anim calcmode="lin" valueType="num">
                                      <p:cBhvr additive="base">
                                        <p:cTn id="52"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 calcmode="lin" valueType="num">
                                      <p:cBhvr additive="base">
                                        <p:cTn id="5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xEl>
                                              <p:pRg st="1" end="1"/>
                                            </p:txEl>
                                          </p:spTgt>
                                        </p:tgtEl>
                                        <p:attrNameLst>
                                          <p:attrName>style.visibility</p:attrName>
                                        </p:attrNameLst>
                                      </p:cBhvr>
                                      <p:to>
                                        <p:strVal val="visible"/>
                                      </p:to>
                                    </p:set>
                                    <p:anim calcmode="lin" valueType="num">
                                      <p:cBhvr additive="base">
                                        <p:cTn id="64"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5069">
                                            <p:txEl>
                                              <p:pRg st="0" end="0"/>
                                            </p:txEl>
                                          </p:spTgt>
                                        </p:tgtEl>
                                        <p:attrNameLst>
                                          <p:attrName>style.visibility</p:attrName>
                                        </p:attrNameLst>
                                      </p:cBhvr>
                                      <p:to>
                                        <p:strVal val="visible"/>
                                      </p:to>
                                    </p:set>
                                    <p:anim calcmode="lin" valueType="num">
                                      <p:cBhvr additive="base">
                                        <p:cTn id="70" dur="500" fill="hold"/>
                                        <p:tgtEl>
                                          <p:spTgt spid="4506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5069">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5069">
                                            <p:txEl>
                                              <p:pRg st="1" end="1"/>
                                            </p:txEl>
                                          </p:spTgt>
                                        </p:tgtEl>
                                        <p:attrNameLst>
                                          <p:attrName>style.visibility</p:attrName>
                                        </p:attrNameLst>
                                      </p:cBhvr>
                                      <p:to>
                                        <p:strVal val="visible"/>
                                      </p:to>
                                    </p:set>
                                    <p:anim calcmode="lin" valueType="num">
                                      <p:cBhvr additive="base">
                                        <p:cTn id="74" dur="500" fill="hold"/>
                                        <p:tgtEl>
                                          <p:spTgt spid="45069">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50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bg/>
                                          </p:spTgt>
                                        </p:tgtEl>
                                        <p:attrNameLst>
                                          <p:attrName>style.visibility</p:attrName>
                                        </p:attrNameLst>
                                      </p:cBhvr>
                                      <p:to>
                                        <p:strVal val="visible"/>
                                      </p:to>
                                    </p:set>
                                    <p:anim calcmode="lin" valueType="num">
                                      <p:cBhvr additive="base">
                                        <p:cTn id="80"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1"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7">
                                            <p:txEl>
                                              <p:pRg st="0" end="0"/>
                                            </p:txEl>
                                          </p:spTgt>
                                        </p:tgtEl>
                                        <p:attrNameLst>
                                          <p:attrName>style.visibility</p:attrName>
                                        </p:attrNameLst>
                                      </p:cBhvr>
                                      <p:to>
                                        <p:strVal val="visible"/>
                                      </p:to>
                                    </p:set>
                                    <p:anim calcmode="lin" valueType="num">
                                      <p:cBhvr additive="base">
                                        <p:cTn id="8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7">
                                            <p:txEl>
                                              <p:pRg st="1" end="1"/>
                                            </p:txEl>
                                          </p:spTgt>
                                        </p:tgtEl>
                                        <p:attrNameLst>
                                          <p:attrName>style.visibility</p:attrName>
                                        </p:attrNameLst>
                                      </p:cBhvr>
                                      <p:to>
                                        <p:strVal val="visible"/>
                                      </p:to>
                                    </p:set>
                                    <p:anim calcmode="lin" valueType="num">
                                      <p:cBhvr additive="base">
                                        <p:cTn id="9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xEl>
                                              <p:pRg st="0" end="0"/>
                                            </p:txEl>
                                          </p:spTgt>
                                        </p:tgtEl>
                                        <p:attrNameLst>
                                          <p:attrName>style.visibility</p:attrName>
                                        </p:attrNameLst>
                                      </p:cBhvr>
                                      <p:to>
                                        <p:strVal val="visible"/>
                                      </p:to>
                                    </p:set>
                                    <p:anim calcmode="lin" valueType="num">
                                      <p:cBhvr additive="base">
                                        <p:cTn id="9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9">
                                            <p:bg/>
                                          </p:spTgt>
                                        </p:tgtEl>
                                        <p:attrNameLst>
                                          <p:attrName>style.visibility</p:attrName>
                                        </p:attrNameLst>
                                      </p:cBhvr>
                                      <p:to>
                                        <p:strVal val="visible"/>
                                      </p:to>
                                    </p:set>
                                    <p:anim calcmode="lin" valueType="num">
                                      <p:cBhvr additive="base">
                                        <p:cTn id="104"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105"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9">
                                            <p:txEl>
                                              <p:pRg st="0" end="0"/>
                                            </p:txEl>
                                          </p:spTgt>
                                        </p:tgtEl>
                                        <p:attrNameLst>
                                          <p:attrName>style.visibility</p:attrName>
                                        </p:attrNameLst>
                                      </p:cBhvr>
                                      <p:to>
                                        <p:strVal val="visible"/>
                                      </p:to>
                                    </p:set>
                                    <p:anim calcmode="lin" valueType="num">
                                      <p:cBhvr additive="base">
                                        <p:cTn id="11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0">
                                            <p:txEl>
                                              <p:pRg st="0" end="0"/>
                                            </p:txEl>
                                          </p:spTgt>
                                        </p:tgtEl>
                                        <p:attrNameLst>
                                          <p:attrName>style.visibility</p:attrName>
                                        </p:attrNameLst>
                                      </p:cBhvr>
                                      <p:to>
                                        <p:strVal val="visible"/>
                                      </p:to>
                                    </p:set>
                                    <p:anim calcmode="lin" valueType="num">
                                      <p:cBhvr additive="base">
                                        <p:cTn id="11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0">
                                            <p:txEl>
                                              <p:pRg st="1" end="1"/>
                                            </p:txEl>
                                          </p:spTgt>
                                        </p:tgtEl>
                                        <p:attrNameLst>
                                          <p:attrName>style.visibility</p:attrName>
                                        </p:attrNameLst>
                                      </p:cBhvr>
                                      <p:to>
                                        <p:strVal val="visible"/>
                                      </p:to>
                                    </p:set>
                                    <p:anim calcmode="lin" valueType="num">
                                      <p:cBhvr additive="base">
                                        <p:cTn id="122"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45064" grpId="0" build="p"/>
      <p:bldP spid="13" grpId="0" build="p" animBg="1"/>
      <p:bldP spid="45069" grpId="0" build="allAtOnce"/>
      <p:bldP spid="15" grpId="0" build="p"/>
      <p:bldP spid="16" grpId="0" build="p" animBg="1"/>
      <p:bldP spid="17" grpId="0" build="p" animBg="1"/>
      <p:bldP spid="18" grpId="0" build="p"/>
      <p:bldP spid="19" grpId="0" build="p" animBg="1"/>
      <p:bldP spid="2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مجموعة 7"/>
          <p:cNvGrpSpPr>
            <a:grpSpLocks/>
          </p:cNvGrpSpPr>
          <p:nvPr/>
        </p:nvGrpSpPr>
        <p:grpSpPr bwMode="auto">
          <a:xfrm>
            <a:off x="-55563" y="566738"/>
            <a:ext cx="1036638" cy="6003925"/>
            <a:chOff x="-55292" y="566455"/>
            <a:chExt cx="1036020" cy="6003513"/>
          </a:xfrm>
        </p:grpSpPr>
        <p:pic>
          <p:nvPicPr>
            <p:cNvPr id="5530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530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530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318394" y="44624"/>
            <a:ext cx="7358062" cy="1001248"/>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 إلى الآية {5 }</a:t>
            </a:r>
          </a:p>
          <a:p>
            <a:pPr algn="ctr">
              <a:defRPr/>
            </a:pPr>
            <a:endParaRPr lang="ar-EG" sz="2000" b="1" dirty="0">
              <a:solidFill>
                <a:schemeClr val="bg1"/>
              </a:solidFill>
              <a:latin typeface="Arial" pitchFamily="34" charset="0"/>
              <a:cs typeface="Andalus" pitchFamily="2" charset="-78"/>
            </a:endParaRP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741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528639" y="1838722"/>
            <a:ext cx="6219825" cy="43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1835696" y="2346539"/>
            <a:ext cx="7215210" cy="1957393"/>
          </a:xfrm>
          <a:prstGeom prst="rect">
            <a:avLst/>
          </a:prstGeom>
          <a:ln>
            <a:noFill/>
          </a:ln>
          <a:effectLst>
            <a:softEdge rad="112500"/>
          </a:effectLst>
        </p:spPr>
      </p:pic>
      <p:pic>
        <p:nvPicPr>
          <p:cNvPr id="1741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422329" y="4173892"/>
            <a:ext cx="3686175"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مربع نص 12"/>
          <p:cNvSpPr txBox="1"/>
          <p:nvPr/>
        </p:nvSpPr>
        <p:spPr>
          <a:xfrm>
            <a:off x="1974777" y="4591716"/>
            <a:ext cx="704731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t>فلما عدلوا عن الحق مع علمهم به وأصروا على ذلك صرف الله قلوبهم عن الهداية </a:t>
            </a:r>
          </a:p>
        </p:txBody>
      </p:sp>
      <p:pic>
        <p:nvPicPr>
          <p:cNvPr id="1741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830962" y="5168028"/>
            <a:ext cx="5191125"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مربع نص 14"/>
          <p:cNvSpPr txBox="1"/>
          <p:nvPr/>
        </p:nvSpPr>
        <p:spPr>
          <a:xfrm>
            <a:off x="2627784" y="5581689"/>
            <a:ext cx="641358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 1) فضل الجهاد </a:t>
            </a:r>
            <a:r>
              <a:rPr lang="ar-EG" sz="2000" b="1" dirty="0" err="1"/>
              <a:t>فى</a:t>
            </a:r>
            <a:r>
              <a:rPr lang="ar-EG" sz="2000" b="1" dirty="0"/>
              <a:t> سبيل الله ، لأن الله تعالى يحب الذين يقاتلون </a:t>
            </a:r>
            <a:r>
              <a:rPr lang="ar-EG" sz="2000" b="1" dirty="0" err="1"/>
              <a:t>فى</a:t>
            </a:r>
            <a:r>
              <a:rPr lang="ar-EG" sz="2000" b="1" dirty="0"/>
              <a:t> سبيله </a:t>
            </a:r>
          </a:p>
          <a:p>
            <a:r>
              <a:rPr lang="ar-EG" sz="2000" b="1" dirty="0"/>
              <a:t>     لإعلاء كلمته .</a:t>
            </a:r>
          </a:p>
          <a:p>
            <a:r>
              <a:rPr lang="ar-EG" sz="2000" b="1" dirty="0"/>
              <a:t>   2) يربينا ديننا على محبة النظام ،وإتقان العمل ظاهراً وباطناً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 fill="hold"/>
                                        <p:tgtEl>
                                          <p:spTgt spid="17410"/>
                                        </p:tgtEl>
                                        <p:attrNameLst>
                                          <p:attrName>ppt_x</p:attrName>
                                        </p:attrNameLst>
                                      </p:cBhvr>
                                      <p:tavLst>
                                        <p:tav tm="0">
                                          <p:val>
                                            <p:strVal val="0-#ppt_w/2"/>
                                          </p:val>
                                        </p:tav>
                                        <p:tav tm="100000">
                                          <p:val>
                                            <p:strVal val="#ppt_x"/>
                                          </p:val>
                                        </p:tav>
                                      </p:tavLst>
                                    </p:anim>
                                    <p:anim calcmode="lin" valueType="num">
                                      <p:cBhvr additive="base">
                                        <p:cTn id="20"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411"/>
                                        </p:tgtEl>
                                        <p:attrNameLst>
                                          <p:attrName>style.visibility</p:attrName>
                                        </p:attrNameLst>
                                      </p:cBhvr>
                                      <p:to>
                                        <p:strVal val="visible"/>
                                      </p:to>
                                    </p:set>
                                    <p:animEffect transition="in" filter="barn(inVertical)">
                                      <p:cBhvr>
                                        <p:cTn id="30" dur="500"/>
                                        <p:tgtEl>
                                          <p:spTgt spid="17411"/>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ppt_w</p:attrName>
                                        </p:attrNameLst>
                                      </p:cBhvr>
                                      <p:tavLst>
                                        <p:tav tm="0" fmla="#ppt_w*sin(2.5*pi*$)">
                                          <p:val>
                                            <p:fltVal val="0"/>
                                          </p:val>
                                        </p:tav>
                                        <p:tav tm="100000">
                                          <p:val>
                                            <p:fltVal val="1"/>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7412"/>
                                        </p:tgtEl>
                                        <p:attrNameLst>
                                          <p:attrName>style.visibility</p:attrName>
                                        </p:attrNameLst>
                                      </p:cBhvr>
                                      <p:to>
                                        <p:strVal val="visible"/>
                                      </p:to>
                                    </p:set>
                                    <p:anim calcmode="lin" valueType="num">
                                      <p:cBhvr additive="base">
                                        <p:cTn id="42" dur="500" fill="hold"/>
                                        <p:tgtEl>
                                          <p:spTgt spid="17412"/>
                                        </p:tgtEl>
                                        <p:attrNameLst>
                                          <p:attrName>ppt_x</p:attrName>
                                        </p:attrNameLst>
                                      </p:cBhvr>
                                      <p:tavLst>
                                        <p:tav tm="0">
                                          <p:val>
                                            <p:strVal val="0-#ppt_w/2"/>
                                          </p:val>
                                        </p:tav>
                                        <p:tav tm="100000">
                                          <p:val>
                                            <p:strVal val="#ppt_x"/>
                                          </p:val>
                                        </p:tav>
                                      </p:tavLst>
                                    </p:anim>
                                    <p:anim calcmode="lin" valueType="num">
                                      <p:cBhvr additive="base">
                                        <p:cTn id="43"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anim calcmode="lin" valueType="num">
                                      <p:cBhvr>
                                        <p:cTn id="49" dur="2000" fill="hold"/>
                                        <p:tgtEl>
                                          <p:spTgt spid="15"/>
                                        </p:tgtEl>
                                        <p:attrNameLst>
                                          <p:attrName>ppt_w</p:attrName>
                                        </p:attrNameLst>
                                      </p:cBhvr>
                                      <p:tavLst>
                                        <p:tav tm="0" fmla="#ppt_w*sin(2.5*pi*$)">
                                          <p:val>
                                            <p:fltVal val="0"/>
                                          </p:val>
                                        </p:tav>
                                        <p:tav tm="100000">
                                          <p:val>
                                            <p:fltVal val="1"/>
                                          </p:val>
                                        </p:tav>
                                      </p:tavLst>
                                    </p:anim>
                                    <p:anim calcmode="lin" valueType="num">
                                      <p:cBhvr>
                                        <p:cTn id="5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مجموعة 7"/>
          <p:cNvGrpSpPr>
            <a:grpSpLocks/>
          </p:cNvGrpSpPr>
          <p:nvPr/>
        </p:nvGrpSpPr>
        <p:grpSpPr bwMode="auto">
          <a:xfrm>
            <a:off x="-55563" y="566738"/>
            <a:ext cx="1036638" cy="6003925"/>
            <a:chOff x="-55292" y="566455"/>
            <a:chExt cx="1036020" cy="6003513"/>
          </a:xfrm>
        </p:grpSpPr>
        <p:pic>
          <p:nvPicPr>
            <p:cNvPr id="5530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530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530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 إلى الآية {5 }</a:t>
            </a:r>
          </a:p>
          <a:p>
            <a:pPr algn="ctr">
              <a:defRPr/>
            </a:pPr>
            <a:endParaRPr lang="ar-EG" sz="2000" b="1" dirty="0">
              <a:solidFill>
                <a:schemeClr val="bg1"/>
              </a:solidFill>
              <a:latin typeface="Arial" pitchFamily="34" charset="0"/>
              <a:cs typeface="Andalus" pitchFamily="2" charset="-78"/>
            </a:endParaRP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36296" y="831455"/>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788096" y="2349792"/>
            <a:ext cx="6248400" cy="575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350145" y="3304807"/>
            <a:ext cx="6614343" cy="17083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2638177" y="4358067"/>
            <a:ext cx="453970" cy="646331"/>
          </a:xfrm>
          <a:prstGeom prst="rect">
            <a:avLst/>
          </a:prstGeom>
        </p:spPr>
        <p:txBody>
          <a:bodyPr wrap="none">
            <a:spAutoFit/>
          </a:bodyPr>
          <a:lstStyle/>
          <a:p>
            <a:r>
              <a:rPr lang="ar-SA" sz="3600" dirty="0" smtClean="0"/>
              <a:t>×</a:t>
            </a:r>
            <a:endParaRPr lang="ar-SA" sz="3600" dirty="0"/>
          </a:p>
        </p:txBody>
      </p:sp>
      <p:sp>
        <p:nvSpPr>
          <p:cNvPr id="3" name="مستطيل 2"/>
          <p:cNvSpPr/>
          <p:nvPr/>
        </p:nvSpPr>
        <p:spPr>
          <a:xfrm>
            <a:off x="2576461" y="3775365"/>
            <a:ext cx="577402" cy="707886"/>
          </a:xfrm>
          <a:prstGeom prst="rect">
            <a:avLst/>
          </a:prstGeom>
        </p:spPr>
        <p:txBody>
          <a:bodyPr wrap="none">
            <a:spAutoFit/>
          </a:bodyPr>
          <a:lstStyle/>
          <a:p>
            <a:r>
              <a:rPr lang="en-US" sz="4000" dirty="0">
                <a:sym typeface="Wingdings 2"/>
              </a:rPr>
              <a:t></a:t>
            </a:r>
            <a:endParaRPr lang="ar-SA" dirty="0"/>
          </a:p>
        </p:txBody>
      </p:sp>
      <p:sp>
        <p:nvSpPr>
          <p:cNvPr id="19" name="مستطيل 18"/>
          <p:cNvSpPr/>
          <p:nvPr/>
        </p:nvSpPr>
        <p:spPr>
          <a:xfrm>
            <a:off x="2572406" y="3219879"/>
            <a:ext cx="577402" cy="707886"/>
          </a:xfrm>
          <a:prstGeom prst="rect">
            <a:avLst/>
          </a:prstGeom>
        </p:spPr>
        <p:txBody>
          <a:bodyPr wrap="none">
            <a:spAutoFit/>
          </a:bodyPr>
          <a:lstStyle/>
          <a:p>
            <a:r>
              <a:rPr lang="en-US" sz="4000" dirty="0">
                <a:sym typeface="Wingdings 2"/>
              </a:rPr>
              <a:t></a:t>
            </a:r>
            <a:endParaRPr lang="ar-SA" dirty="0"/>
          </a:p>
        </p:txBody>
      </p:sp>
    </p:spTree>
    <p:custDataLst>
      <p:tags r:id="rId1"/>
    </p:custDataLst>
    <p:extLst>
      <p:ext uri="{BB962C8B-B14F-4D97-AF65-F5344CB8AC3E}">
        <p14:creationId xmlns:p14="http://schemas.microsoft.com/office/powerpoint/2010/main" xmlns="" val="227751915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18434"/>
                                        </p:tgtEl>
                                        <p:attrNameLst>
                                          <p:attrName>style.visibility</p:attrName>
                                        </p:attrNameLst>
                                      </p:cBhvr>
                                      <p:to>
                                        <p:strVal val="visible"/>
                                      </p:to>
                                    </p:set>
                                    <p:anim calcmode="lin" valueType="num">
                                      <p:cBhvr additive="base">
                                        <p:cTn id="26" dur="500" fill="hold"/>
                                        <p:tgtEl>
                                          <p:spTgt spid="18434"/>
                                        </p:tgtEl>
                                        <p:attrNameLst>
                                          <p:attrName>ppt_x</p:attrName>
                                        </p:attrNameLst>
                                      </p:cBhvr>
                                      <p:tavLst>
                                        <p:tav tm="0">
                                          <p:val>
                                            <p:strVal val="0-#ppt_w/2"/>
                                          </p:val>
                                        </p:tav>
                                        <p:tav tm="100000">
                                          <p:val>
                                            <p:strVal val="#ppt_x"/>
                                          </p:val>
                                        </p:tav>
                                      </p:tavLst>
                                    </p:anim>
                                    <p:anim calcmode="lin" valueType="num">
                                      <p:cBhvr additive="base">
                                        <p:cTn id="27"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8435"/>
                                        </p:tgtEl>
                                        <p:attrNameLst>
                                          <p:attrName>style.visibility</p:attrName>
                                        </p:attrNameLst>
                                      </p:cBhvr>
                                      <p:to>
                                        <p:strVal val="visible"/>
                                      </p:to>
                                    </p:set>
                                    <p:animEffect transition="in" filter="wipe(down)">
                                      <p:cBhvr>
                                        <p:cTn id="32" dur="580">
                                          <p:stCondLst>
                                            <p:cond delay="0"/>
                                          </p:stCondLst>
                                        </p:cTn>
                                        <p:tgtEl>
                                          <p:spTgt spid="18435"/>
                                        </p:tgtEl>
                                      </p:cBhvr>
                                    </p:animEffect>
                                    <p:anim calcmode="lin" valueType="num">
                                      <p:cBhvr>
                                        <p:cTn id="33"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38" dur="26">
                                          <p:stCondLst>
                                            <p:cond delay="650"/>
                                          </p:stCondLst>
                                        </p:cTn>
                                        <p:tgtEl>
                                          <p:spTgt spid="18435"/>
                                        </p:tgtEl>
                                      </p:cBhvr>
                                      <p:to x="100000" y="60000"/>
                                    </p:animScale>
                                    <p:animScale>
                                      <p:cBhvr>
                                        <p:cTn id="39" dur="166" decel="50000">
                                          <p:stCondLst>
                                            <p:cond delay="676"/>
                                          </p:stCondLst>
                                        </p:cTn>
                                        <p:tgtEl>
                                          <p:spTgt spid="18435"/>
                                        </p:tgtEl>
                                      </p:cBhvr>
                                      <p:to x="100000" y="100000"/>
                                    </p:animScale>
                                    <p:animScale>
                                      <p:cBhvr>
                                        <p:cTn id="40" dur="26">
                                          <p:stCondLst>
                                            <p:cond delay="1312"/>
                                          </p:stCondLst>
                                        </p:cTn>
                                        <p:tgtEl>
                                          <p:spTgt spid="18435"/>
                                        </p:tgtEl>
                                      </p:cBhvr>
                                      <p:to x="100000" y="80000"/>
                                    </p:animScale>
                                    <p:animScale>
                                      <p:cBhvr>
                                        <p:cTn id="41" dur="166" decel="50000">
                                          <p:stCondLst>
                                            <p:cond delay="1338"/>
                                          </p:stCondLst>
                                        </p:cTn>
                                        <p:tgtEl>
                                          <p:spTgt spid="18435"/>
                                        </p:tgtEl>
                                      </p:cBhvr>
                                      <p:to x="100000" y="100000"/>
                                    </p:animScale>
                                    <p:animScale>
                                      <p:cBhvr>
                                        <p:cTn id="42" dur="26">
                                          <p:stCondLst>
                                            <p:cond delay="1642"/>
                                          </p:stCondLst>
                                        </p:cTn>
                                        <p:tgtEl>
                                          <p:spTgt spid="18435"/>
                                        </p:tgtEl>
                                      </p:cBhvr>
                                      <p:to x="100000" y="90000"/>
                                    </p:animScale>
                                    <p:animScale>
                                      <p:cBhvr>
                                        <p:cTn id="43" dur="166" decel="50000">
                                          <p:stCondLst>
                                            <p:cond delay="1668"/>
                                          </p:stCondLst>
                                        </p:cTn>
                                        <p:tgtEl>
                                          <p:spTgt spid="18435"/>
                                        </p:tgtEl>
                                      </p:cBhvr>
                                      <p:to x="100000" y="100000"/>
                                    </p:animScale>
                                    <p:animScale>
                                      <p:cBhvr>
                                        <p:cTn id="44" dur="26">
                                          <p:stCondLst>
                                            <p:cond delay="1808"/>
                                          </p:stCondLst>
                                        </p:cTn>
                                        <p:tgtEl>
                                          <p:spTgt spid="18435"/>
                                        </p:tgtEl>
                                      </p:cBhvr>
                                      <p:to x="100000" y="95000"/>
                                    </p:animScale>
                                    <p:animScale>
                                      <p:cBhvr>
                                        <p:cTn id="45" dur="166" decel="50000">
                                          <p:stCondLst>
                                            <p:cond delay="1834"/>
                                          </p:stCondLst>
                                        </p:cTn>
                                        <p:tgtEl>
                                          <p:spTgt spid="1843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2" grpId="0"/>
      <p:bldP spid="3"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مجموعة 7"/>
          <p:cNvGrpSpPr>
            <a:grpSpLocks/>
          </p:cNvGrpSpPr>
          <p:nvPr/>
        </p:nvGrpSpPr>
        <p:grpSpPr bwMode="auto">
          <a:xfrm>
            <a:off x="-55563" y="566738"/>
            <a:ext cx="1036638" cy="6003925"/>
            <a:chOff x="-55292" y="566455"/>
            <a:chExt cx="1036020" cy="6003513"/>
          </a:xfrm>
        </p:grpSpPr>
        <p:pic>
          <p:nvPicPr>
            <p:cNvPr id="5736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736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736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{6} إلى الآية {9}</a:t>
            </a:r>
          </a:p>
          <a:p>
            <a:pPr algn="ctr">
              <a:defRPr/>
            </a:pPr>
            <a:endParaRPr lang="ar-EG" sz="2000" b="1" dirty="0">
              <a:solidFill>
                <a:schemeClr val="bg1"/>
              </a:solidFill>
              <a:latin typeface="Arial" pitchFamily="34" charset="0"/>
              <a:cs typeface="Andalus" pitchFamily="2" charset="-78"/>
            </a:endParaRPr>
          </a:p>
        </p:txBody>
      </p:sp>
      <p:sp>
        <p:nvSpPr>
          <p:cNvPr id="13" name="Rectangle 12"/>
          <p:cNvSpPr/>
          <p:nvPr/>
        </p:nvSpPr>
        <p:spPr>
          <a:xfrm>
            <a:off x="1691680" y="928688"/>
            <a:ext cx="7358062" cy="1938337"/>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 وَإِذْ قَالَ عِيسَى ابْنُ مَرْيَمَ يَا بَنِي إِسْرَائِيلَ إِنِّي رَسُولُ اللَّهِ إِلَيْكُم مُّصَدِّقاً لِّمَا بَيْنَ يَدَيَّ مِنَ التَّوْرَاةِ وَمُبَشِّراً بِرَسُولٍ يَأْتِي مِن بَعْدِي اسْمُهُ أَحْمَدُ فَلَمَّا جَاءهُم بِالْبَيِّنَاتِ قَالُوا هَذَا سِحْرٌ مُّبِينٌ{6} وَمَنْ أَظْلَمُ مِمَّنِ افْتَرَى عَلَى اللَّهِ الْكَذِبَ وَهُوَ يُدْعَى إِلَى الْإِسْلَامِ وَاللَّهُ لَا يَهْدِي الْقَوْمَ الظَّالِمِينَ{7} يُرِيدُونَ لِيُطْفِؤُوا نُورَ اللَّهِ بِأَفْوَاهِهِمْ وَاللَّهُ مُتِمُّ نُورِهِ وَلَوْ كَرِهَ الْكَافِرُونَ{8} هُوَ الَّذِي أَرْسَلَ رَسُولَهُ بِالْهُدَى وَدِينِ الْحَقِّ لِيُظْهِرَهُ عَلَى الدِّينِ كُلِّهِ وَلَوْ كَرِهَ الْمُشْرِكُونَ{9}</a:t>
            </a:r>
          </a:p>
        </p:txBody>
      </p:sp>
      <p:sp>
        <p:nvSpPr>
          <p:cNvPr id="14" name="TextBox 13"/>
          <p:cNvSpPr txBox="1"/>
          <p:nvPr/>
        </p:nvSpPr>
        <p:spPr>
          <a:xfrm>
            <a:off x="7072330" y="2823319"/>
            <a:ext cx="1928826" cy="461665"/>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400" b="1" dirty="0"/>
              <a:t>موضوع الآيات </a:t>
            </a:r>
          </a:p>
        </p:txBody>
      </p:sp>
      <p:sp>
        <p:nvSpPr>
          <p:cNvPr id="47115" name="TextBox 14"/>
          <p:cNvSpPr txBox="1">
            <a:spLocks noChangeArrowheads="1"/>
          </p:cNvSpPr>
          <p:nvPr/>
        </p:nvSpPr>
        <p:spPr bwMode="auto">
          <a:xfrm>
            <a:off x="1285875" y="2786063"/>
            <a:ext cx="5643563" cy="708025"/>
          </a:xfrm>
          <a:prstGeom prst="rect">
            <a:avLst/>
          </a:prstGeom>
          <a:noFill/>
          <a:ln w="9525">
            <a:noFill/>
            <a:miter lim="800000"/>
            <a:headEnd/>
            <a:tailEnd/>
          </a:ln>
        </p:spPr>
        <p:txBody>
          <a:bodyPr>
            <a:spAutoFit/>
          </a:bodyPr>
          <a:lstStyle/>
          <a:p>
            <a:r>
              <a:rPr lang="ar-EG" sz="2000" b="1"/>
              <a:t>البشارة بنبينا محمد صلى الله عليه وسلم ةبيان أن دينه باق إلى يوم القيامة .</a:t>
            </a:r>
          </a:p>
        </p:txBody>
      </p:sp>
      <p:graphicFrame>
        <p:nvGraphicFramePr>
          <p:cNvPr id="16" name="Table 15"/>
          <p:cNvGraphicFramePr>
            <a:graphicFrameLocks noGrp="1"/>
          </p:cNvGraphicFramePr>
          <p:nvPr>
            <p:extLst>
              <p:ext uri="{D42A27DB-BD31-4B8C-83A1-F6EECF244321}">
                <p14:modId xmlns:p14="http://schemas.microsoft.com/office/powerpoint/2010/main" xmlns="" val="1583439107"/>
              </p:ext>
            </p:extLst>
          </p:nvPr>
        </p:nvGraphicFramePr>
        <p:xfrm>
          <a:off x="2699792" y="4437112"/>
          <a:ext cx="6336704" cy="1701172"/>
        </p:xfrm>
        <a:graphic>
          <a:graphicData uri="http://schemas.openxmlformats.org/drawingml/2006/table">
            <a:tbl>
              <a:tblPr rtl="1" firstRow="1" bandRow="1">
                <a:tableStyleId>{85BE263C-DBD7-4A20-BB59-AAB30ACAA65A}</a:tableStyleId>
              </a:tblPr>
              <a:tblGrid>
                <a:gridCol w="1869291"/>
                <a:gridCol w="4467413"/>
              </a:tblGrid>
              <a:tr h="500066">
                <a:tc>
                  <a:txBody>
                    <a:bodyPr/>
                    <a:lstStyle/>
                    <a:p>
                      <a:pPr algn="ctr" rtl="1"/>
                      <a:r>
                        <a:rPr lang="ar-EG" sz="2000" dirty="0" smtClean="0"/>
                        <a:t>الكلمة </a:t>
                      </a:r>
                      <a:endParaRPr lang="ar-EG" sz="2000" b="1" dirty="0"/>
                    </a:p>
                  </a:txBody>
                  <a:tc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tcPr>
                </a:tc>
                <a:tc>
                  <a:txBody>
                    <a:bodyPr/>
                    <a:lstStyle/>
                    <a:p>
                      <a:pPr algn="ctr" rtl="1"/>
                      <a:r>
                        <a:rPr lang="ar-EG" sz="2000" dirty="0" smtClean="0"/>
                        <a:t>معنـــــــــــــــــــــــــــــاها</a:t>
                      </a:r>
                      <a:endParaRPr lang="ar-EG" sz="2000" b="1" dirty="0"/>
                    </a:p>
                  </a:txBody>
                  <a:tc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tcPr>
                </a:tc>
              </a:tr>
              <a:tr h="500066">
                <a:tc>
                  <a:txBody>
                    <a:bodyPr/>
                    <a:lstStyle/>
                    <a:p>
                      <a:pPr lvl="1" algn="ctr" rtl="1"/>
                      <a:r>
                        <a:rPr lang="ar-EG" sz="2000" dirty="0" smtClean="0"/>
                        <a:t>أفترى  </a:t>
                      </a:r>
                      <a:endParaRPr lang="ar-EG" sz="2000" b="1" dirty="0"/>
                    </a:p>
                  </a:txBody>
                  <a:tcPr/>
                </a:tc>
                <a:tc>
                  <a:txBody>
                    <a:bodyPr/>
                    <a:lstStyle/>
                    <a:p>
                      <a:pPr lvl="1" algn="ctr" rtl="1"/>
                      <a:r>
                        <a:rPr lang="ar-EG" sz="2000" b="1" dirty="0" smtClean="0"/>
                        <a:t>أختلق </a:t>
                      </a:r>
                      <a:endParaRPr lang="ar-EG" sz="2000" b="1" dirty="0"/>
                    </a:p>
                  </a:txBody>
                  <a:tcPr/>
                </a:tc>
              </a:tr>
              <a:tr h="500066">
                <a:tc>
                  <a:txBody>
                    <a:bodyPr/>
                    <a:lstStyle/>
                    <a:p>
                      <a:pPr algn="ctr" rtl="1"/>
                      <a:r>
                        <a:rPr lang="ar-EG" sz="2000" dirty="0" smtClean="0"/>
                        <a:t> بأفواههم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dirty="0" smtClean="0"/>
                        <a:t>بأقوالهم الكاذبة </a:t>
                      </a:r>
                    </a:p>
                    <a:p>
                      <a:pPr algn="ctr" rtl="1"/>
                      <a:endParaRPr lang="ar-EG" sz="2000" b="1" dirty="0"/>
                    </a:p>
                  </a:txBody>
                  <a:tcPr/>
                </a:tc>
              </a:tr>
            </a:tbl>
          </a:graphicData>
        </a:graphic>
      </p:graphicFrame>
      <p:sp>
        <p:nvSpPr>
          <p:cNvPr id="17" name="Flowchart: Terminator 16"/>
          <p:cNvSpPr/>
          <p:nvPr/>
        </p:nvSpPr>
        <p:spPr>
          <a:xfrm>
            <a:off x="6715125" y="3429000"/>
            <a:ext cx="2214563" cy="428625"/>
          </a:xfrm>
          <a:prstGeom prst="flowChartTermina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t>معانى الكلمات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bg/>
                                          </p:spTgt>
                                        </p:tgtEl>
                                        <p:attrNameLst>
                                          <p:attrName>style.visibility</p:attrName>
                                        </p:attrNameLst>
                                      </p:cBhvr>
                                      <p:to>
                                        <p:strVal val="visible"/>
                                      </p:to>
                                    </p:set>
                                    <p:anim calcmode="lin" valueType="num">
                                      <p:cBhvr additive="base">
                                        <p:cTn id="2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15">
                                            <p:txEl>
                                              <p:pRg st="0" end="0"/>
                                            </p:txEl>
                                          </p:spTgt>
                                        </p:tgtEl>
                                        <p:attrNameLst>
                                          <p:attrName>style.visibility</p:attrName>
                                        </p:attrNameLst>
                                      </p:cBhvr>
                                      <p:to>
                                        <p:strVal val="visible"/>
                                      </p:to>
                                    </p:set>
                                    <p:anim calcmode="lin" valueType="num">
                                      <p:cBhvr additive="base">
                                        <p:cTn id="37" dur="500" fill="hold"/>
                                        <p:tgtEl>
                                          <p:spTgt spid="471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bg/>
                                          </p:spTgt>
                                        </p:tgtEl>
                                        <p:attrNameLst>
                                          <p:attrName>style.visibility</p:attrName>
                                        </p:attrNameLst>
                                      </p:cBhvr>
                                      <p:to>
                                        <p:strVal val="visible"/>
                                      </p:to>
                                    </p:set>
                                    <p:anim calcmode="lin" valueType="num">
                                      <p:cBhvr additive="base">
                                        <p:cTn id="4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build="allAtOnce"/>
      <p:bldP spid="14" grpId="0" build="p" animBg="1"/>
      <p:bldP spid="47115" grpId="0" build="p"/>
      <p:bldP spid="17"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مجموعة 7"/>
          <p:cNvGrpSpPr>
            <a:grpSpLocks/>
          </p:cNvGrpSpPr>
          <p:nvPr/>
        </p:nvGrpSpPr>
        <p:grpSpPr bwMode="auto">
          <a:xfrm>
            <a:off x="-55563" y="566738"/>
            <a:ext cx="1036638" cy="6003925"/>
            <a:chOff x="-55292" y="566455"/>
            <a:chExt cx="1036020" cy="6003513"/>
          </a:xfrm>
        </p:grpSpPr>
        <p:pic>
          <p:nvPicPr>
            <p:cNvPr id="5839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839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839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1"/>
            <a:ext cx="7358062" cy="785793"/>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{6} إلى الآية {9}</a:t>
            </a:r>
          </a:p>
          <a:p>
            <a:pPr algn="ctr">
              <a:defRPr/>
            </a:pPr>
            <a:endParaRPr lang="ar-EG" sz="2000" b="1" dirty="0">
              <a:solidFill>
                <a:schemeClr val="bg1"/>
              </a:solidFill>
              <a:latin typeface="Arial" pitchFamily="34" charset="0"/>
              <a:cs typeface="Andalus" pitchFamily="2" charset="-78"/>
            </a:endParaRPr>
          </a:p>
        </p:txBody>
      </p:sp>
      <p:sp>
        <p:nvSpPr>
          <p:cNvPr id="12" name="TextBox 11"/>
          <p:cNvSpPr txBox="1"/>
          <p:nvPr/>
        </p:nvSpPr>
        <p:spPr>
          <a:xfrm>
            <a:off x="7786710" y="3078304"/>
            <a:ext cx="1214414" cy="707886"/>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a:t>
            </a:r>
          </a:p>
          <a:p>
            <a:pPr>
              <a:defRPr/>
            </a:pPr>
            <a:r>
              <a:rPr lang="ar-EG" sz="2000" b="1" dirty="0"/>
              <a:t>   تفيد :</a:t>
            </a:r>
          </a:p>
        </p:txBody>
      </p:sp>
      <p:sp>
        <p:nvSpPr>
          <p:cNvPr id="48142" name="TextBox 12"/>
          <p:cNvSpPr txBox="1">
            <a:spLocks noChangeArrowheads="1"/>
          </p:cNvSpPr>
          <p:nvPr/>
        </p:nvSpPr>
        <p:spPr bwMode="auto">
          <a:xfrm>
            <a:off x="857250" y="2819400"/>
            <a:ext cx="6786563" cy="1323975"/>
          </a:xfrm>
          <a:prstGeom prst="rect">
            <a:avLst/>
          </a:prstGeom>
          <a:noFill/>
          <a:ln w="9525">
            <a:noFill/>
            <a:miter lim="800000"/>
            <a:headEnd/>
            <a:tailEnd/>
          </a:ln>
        </p:spPr>
        <p:txBody>
          <a:bodyPr>
            <a:spAutoFit/>
          </a:bodyPr>
          <a:lstStyle/>
          <a:p>
            <a:pPr>
              <a:buFont typeface="Arial" pitchFamily="34" charset="0"/>
              <a:buChar char="•"/>
              <a:defRPr/>
            </a:pPr>
            <a:r>
              <a:rPr lang="ar-EG" sz="2000" b="1" dirty="0"/>
              <a:t>أن رسولنا هو خير ارسل وخاتمهم وقد بشر به الأنبياء السابقون فى التوراه والأنجيل .</a:t>
            </a:r>
          </a:p>
          <a:p>
            <a:pPr>
              <a:buFont typeface="Arial" pitchFamily="34" charset="0"/>
              <a:buChar char="•"/>
              <a:defRPr/>
            </a:pPr>
            <a:r>
              <a:rPr lang="ar-EG" sz="2000" b="1" dirty="0"/>
              <a:t> تكذيب أهل الكتاب والمشركين بالنبى </a:t>
            </a:r>
            <a:r>
              <a:rPr lang="ar-EG" sz="1050" b="1" dirty="0"/>
              <a:t>صلى الله عليه وسلم </a:t>
            </a:r>
            <a:r>
              <a:rPr lang="ar-EG" sz="2000" b="1" dirty="0"/>
              <a:t>بعدما بان لهم أنه رسول الله ، واتهامه بأنه ساحر . </a:t>
            </a:r>
          </a:p>
        </p:txBody>
      </p:sp>
      <p:sp>
        <p:nvSpPr>
          <p:cNvPr id="15" name="TextBox 14"/>
          <p:cNvSpPr txBox="1"/>
          <p:nvPr/>
        </p:nvSpPr>
        <p:spPr>
          <a:xfrm>
            <a:off x="7143768" y="5786454"/>
            <a:ext cx="1928826"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تبين :</a:t>
            </a:r>
          </a:p>
        </p:txBody>
      </p:sp>
      <p:sp>
        <p:nvSpPr>
          <p:cNvPr id="48147" name="TextBox 15"/>
          <p:cNvSpPr txBox="1">
            <a:spLocks noChangeArrowheads="1"/>
          </p:cNvSpPr>
          <p:nvPr/>
        </p:nvSpPr>
        <p:spPr bwMode="auto">
          <a:xfrm>
            <a:off x="1376139" y="5715000"/>
            <a:ext cx="5572125" cy="714375"/>
          </a:xfrm>
          <a:prstGeom prst="rect">
            <a:avLst/>
          </a:prstGeom>
          <a:noFill/>
          <a:ln w="9525">
            <a:noFill/>
            <a:miter lim="800000"/>
            <a:headEnd/>
            <a:tailEnd/>
          </a:ln>
        </p:spPr>
        <p:txBody>
          <a:bodyPr>
            <a:spAutoFit/>
          </a:bodyPr>
          <a:lstStyle/>
          <a:p>
            <a:r>
              <a:rPr lang="ar-EG" sz="2000" b="1" dirty="0"/>
              <a:t>*أن أعظم الناس ظلماً من يفترى الكذب على الله ، وهو يدعى الدخول </a:t>
            </a:r>
            <a:r>
              <a:rPr lang="ar-EG" sz="2000" b="1" dirty="0" err="1"/>
              <a:t>فى</a:t>
            </a:r>
            <a:r>
              <a:rPr lang="ar-EG" sz="2000" b="1" dirty="0"/>
              <a:t> الإسلام .</a:t>
            </a:r>
          </a:p>
        </p:txBody>
      </p:sp>
      <p:sp>
        <p:nvSpPr>
          <p:cNvPr id="16"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7" name="Flowchart: Alternate Process 16"/>
          <p:cNvSpPr/>
          <p:nvPr/>
        </p:nvSpPr>
        <p:spPr>
          <a:xfrm>
            <a:off x="6215074" y="857232"/>
            <a:ext cx="2857520" cy="428628"/>
          </a:xfrm>
          <a:prstGeom prst="flowChartAlternateProcess">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b="100000"/>
            </a:path>
            <a:tileRect t="-100000" r="-100000"/>
          </a:gradFill>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8" name="Rectangle 17"/>
          <p:cNvSpPr/>
          <p:nvPr/>
        </p:nvSpPr>
        <p:spPr>
          <a:xfrm>
            <a:off x="1000125" y="1390650"/>
            <a:ext cx="6929438" cy="1323975"/>
          </a:xfrm>
          <a:prstGeom prst="rect">
            <a:avLst/>
          </a:prstGeom>
        </p:spPr>
        <p:txBody>
          <a:bodyPr>
            <a:spAutoFit/>
          </a:bodyPr>
          <a:lstStyle/>
          <a:p>
            <a:pPr>
              <a:defRPr/>
            </a:pPr>
            <a:r>
              <a:rPr lang="ar-EG" sz="2000" b="1" dirty="0">
                <a:solidFill>
                  <a:srgbClr val="339933"/>
                </a:solidFill>
                <a:cs typeface="Andalus" pitchFamily="2" charset="-78"/>
              </a:rPr>
              <a:t>وَإِذْ قَالَ عِيسَى ابْنُ مَرْيَمَ يَا بَنِي إِسْرَائِيلَ إِنِّي رَسُولُ اللَّهِ إِلَيْكُم مُّصَدِّقاً لِّمَا بَيْنَ يَدَيَّ مِنَ التَّوْرَاةِ</a:t>
            </a:r>
            <a:r>
              <a:rPr lang="ar-EG" sz="2000" b="1" dirty="0">
                <a:latin typeface="+mn-lt"/>
                <a:cs typeface="+mn-cs"/>
              </a:rPr>
              <a:t>} أن التوراةالتى أنزلت على موسى بشرت بى وأنا مصداق ما أخبرت عنه </a:t>
            </a:r>
            <a:r>
              <a:rPr lang="ar-EG" sz="2000" b="1" dirty="0">
                <a:solidFill>
                  <a:srgbClr val="339933"/>
                </a:solidFill>
                <a:cs typeface="Andalus" pitchFamily="2" charset="-78"/>
              </a:rPr>
              <a:t>{ وَمُبَشِّراً بِرَسُولٍ يَأْتِي مِن بَعْدِي اسْمُهُ أَحْمَدُ} </a:t>
            </a:r>
            <a:r>
              <a:rPr lang="ar-EG" sz="2000" b="1" dirty="0">
                <a:latin typeface="+mn-lt"/>
                <a:cs typeface="+mn-cs"/>
              </a:rPr>
              <a:t>وابشر الناس وأدعوهم للتصديق برسول يأتى من بعدى أسمه أحمد</a:t>
            </a:r>
            <a:r>
              <a:rPr lang="ar-EG" sz="2000" b="1" dirty="0">
                <a:solidFill>
                  <a:srgbClr val="339933"/>
                </a:solidFill>
                <a:cs typeface="Andalus" pitchFamily="2" charset="-78"/>
              </a:rPr>
              <a:t>{ فَلَمَّا جَاءهُم بِالْبَيِّنَاتِ قَالُوا هَذَا سِحْرٌ مُّبِينٌ{6}</a:t>
            </a:r>
          </a:p>
        </p:txBody>
      </p:sp>
      <p:sp>
        <p:nvSpPr>
          <p:cNvPr id="19" name="Flowchart: Process 18"/>
          <p:cNvSpPr/>
          <p:nvPr/>
        </p:nvSpPr>
        <p:spPr>
          <a:xfrm>
            <a:off x="8072462" y="1643050"/>
            <a:ext cx="928694" cy="785818"/>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{6}</a:t>
            </a:r>
          </a:p>
        </p:txBody>
      </p:sp>
      <p:sp>
        <p:nvSpPr>
          <p:cNvPr id="20" name="Flowchart: Process 19"/>
          <p:cNvSpPr/>
          <p:nvPr/>
        </p:nvSpPr>
        <p:spPr>
          <a:xfrm>
            <a:off x="8001024" y="4371944"/>
            <a:ext cx="1000132" cy="857256"/>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{7}</a:t>
            </a:r>
          </a:p>
        </p:txBody>
      </p:sp>
      <p:sp>
        <p:nvSpPr>
          <p:cNvPr id="21" name="Rectangle 20"/>
          <p:cNvSpPr>
            <a:spLocks noChangeArrowheads="1"/>
          </p:cNvSpPr>
          <p:nvPr/>
        </p:nvSpPr>
        <p:spPr bwMode="auto">
          <a:xfrm>
            <a:off x="1169813" y="4248150"/>
            <a:ext cx="6786563" cy="132397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{وَمَنْ أَظْلَمُ مِمَّنِ افْتَرَى عَلَى اللَّهِ الْكَذِبَ } </a:t>
            </a:r>
            <a:r>
              <a:rPr lang="ar-EG" sz="2000" b="1" dirty="0"/>
              <a:t>ولا أحد أشد ظلماً وعدواناً ممن أختلق على الله الكذب وجعل لله شركاء </a:t>
            </a:r>
            <a:r>
              <a:rPr lang="ar-EG" sz="2000" b="1" dirty="0" err="1"/>
              <a:t>فى</a:t>
            </a:r>
            <a:r>
              <a:rPr lang="ar-EG" sz="2000" b="1" dirty="0"/>
              <a:t> عبادته </a:t>
            </a:r>
            <a:r>
              <a:rPr lang="ar-EG" sz="2000" b="1" dirty="0">
                <a:solidFill>
                  <a:srgbClr val="339933"/>
                </a:solidFill>
                <a:cs typeface="Andalus" pitchFamily="2" charset="-78"/>
              </a:rPr>
              <a:t>{وَهُوَ يُدْعَى إِلَى الْإِسْلَامِ } </a:t>
            </a:r>
            <a:r>
              <a:rPr lang="ar-EG" sz="2000" b="1" dirty="0"/>
              <a:t>وهو يدعى إلى الدخول </a:t>
            </a:r>
            <a:r>
              <a:rPr lang="ar-EG" sz="2000" b="1" dirty="0" err="1"/>
              <a:t>فى</a:t>
            </a:r>
            <a:r>
              <a:rPr lang="ar-EG" sz="2000" b="1" dirty="0"/>
              <a:t> الإسلام </a:t>
            </a:r>
            <a:r>
              <a:rPr lang="ar-EG" sz="2000" b="1" dirty="0">
                <a:solidFill>
                  <a:srgbClr val="339933"/>
                </a:solidFill>
                <a:cs typeface="Andalus" pitchFamily="2" charset="-78"/>
              </a:rPr>
              <a:t>{وَاللَّهُ لَا يَهْدِي الْقَوْمَ الظَّالِمِينَ{7} </a:t>
            </a:r>
            <a:r>
              <a:rPr lang="ar-EG" sz="2000" b="1" dirty="0"/>
              <a:t>لا يوفقهم لما فيه </a:t>
            </a:r>
            <a:r>
              <a:rPr lang="ar-EG" sz="2000" b="1" dirty="0" err="1"/>
              <a:t>فلاحهم</a:t>
            </a:r>
            <a:r>
              <a:rPr lang="ar-EG" sz="2000" b="1" dirty="0"/>
              <a:t> .</a:t>
            </a:r>
            <a:endParaRPr lang="ar-EG" sz="2000" b="1" dirty="0">
              <a:solidFill>
                <a:srgbClr val="339933"/>
              </a:solidFill>
              <a:cs typeface="Andalus" pitchFamily="2" charset="-78"/>
            </a:endParaRP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 calcmode="lin" valueType="num">
                                      <p:cBhvr additive="base">
                                        <p:cTn id="1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 calcmode="lin" valueType="num">
                                      <p:cBhvr additive="base">
                                        <p:cTn id="4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bg/>
                                          </p:spTgt>
                                        </p:tgtEl>
                                        <p:attrNameLst>
                                          <p:attrName>style.visibility</p:attrName>
                                        </p:attrNameLst>
                                      </p:cBhvr>
                                      <p:to>
                                        <p:strVal val="visible"/>
                                      </p:to>
                                    </p:set>
                                    <p:anim calcmode="lin" valueType="num">
                                      <p:cBhvr additive="base">
                                        <p:cTn id="5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xEl>
                                              <p:pRg st="1" end="1"/>
                                            </p:txEl>
                                          </p:spTgt>
                                        </p:tgtEl>
                                        <p:attrNameLst>
                                          <p:attrName>style.visibility</p:attrName>
                                        </p:attrNameLst>
                                      </p:cBhvr>
                                      <p:to>
                                        <p:strVal val="visible"/>
                                      </p:to>
                                    </p:set>
                                    <p:anim calcmode="lin" valueType="num">
                                      <p:cBhvr additive="base">
                                        <p:cTn id="6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8142">
                                            <p:txEl>
                                              <p:pRg st="0" end="0"/>
                                            </p:txEl>
                                          </p:spTgt>
                                        </p:tgtEl>
                                        <p:attrNameLst>
                                          <p:attrName>style.visibility</p:attrName>
                                        </p:attrNameLst>
                                      </p:cBhvr>
                                      <p:to>
                                        <p:strVal val="visible"/>
                                      </p:to>
                                    </p:set>
                                    <p:anim calcmode="lin" valueType="num">
                                      <p:cBhvr additive="base">
                                        <p:cTn id="73" dur="500" fill="hold"/>
                                        <p:tgtEl>
                                          <p:spTgt spid="4814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8142">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8142">
                                            <p:txEl>
                                              <p:pRg st="1" end="1"/>
                                            </p:txEl>
                                          </p:spTgt>
                                        </p:tgtEl>
                                        <p:attrNameLst>
                                          <p:attrName>style.visibility</p:attrName>
                                        </p:attrNameLst>
                                      </p:cBhvr>
                                      <p:to>
                                        <p:strVal val="visible"/>
                                      </p:to>
                                    </p:set>
                                    <p:anim calcmode="lin" valueType="num">
                                      <p:cBhvr additive="base">
                                        <p:cTn id="77" dur="500" fill="hold"/>
                                        <p:tgtEl>
                                          <p:spTgt spid="48142">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81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0">
                                            <p:bg/>
                                          </p:spTgt>
                                        </p:tgtEl>
                                        <p:attrNameLst>
                                          <p:attrName>style.visibility</p:attrName>
                                        </p:attrNameLst>
                                      </p:cBhvr>
                                      <p:to>
                                        <p:strVal val="visible"/>
                                      </p:to>
                                    </p:set>
                                    <p:anim calcmode="lin" valueType="num">
                                      <p:cBhvr additive="base">
                                        <p:cTn id="8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additive="base">
                                        <p:cTn id="8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xEl>
                                              <p:pRg st="1" end="1"/>
                                            </p:txEl>
                                          </p:spTgt>
                                        </p:tgtEl>
                                        <p:attrNameLst>
                                          <p:attrName>style.visibility</p:attrName>
                                        </p:attrNameLst>
                                      </p:cBhvr>
                                      <p:to>
                                        <p:strVal val="visible"/>
                                      </p:to>
                                    </p:set>
                                    <p:anim calcmode="lin" valueType="num">
                                      <p:cBhvr additive="base">
                                        <p:cTn id="9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5">
                                            <p:bg/>
                                          </p:spTgt>
                                        </p:tgtEl>
                                        <p:attrNameLst>
                                          <p:attrName>style.visibility</p:attrName>
                                        </p:attrNameLst>
                                      </p:cBhvr>
                                      <p:to>
                                        <p:strVal val="visible"/>
                                      </p:to>
                                    </p:set>
                                    <p:anim calcmode="lin" valueType="num">
                                      <p:cBhvr additive="base">
                                        <p:cTn id="10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
                                            <p:txEl>
                                              <p:pRg st="0" end="0"/>
                                            </p:txEl>
                                          </p:spTgt>
                                        </p:tgtEl>
                                        <p:attrNameLst>
                                          <p:attrName>style.visibility</p:attrName>
                                        </p:attrNameLst>
                                      </p:cBhvr>
                                      <p:to>
                                        <p:strVal val="visible"/>
                                      </p:to>
                                    </p:set>
                                    <p:anim calcmode="lin" valueType="num">
                                      <p:cBhvr additive="base">
                                        <p:cTn id="1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8147">
                                            <p:txEl>
                                              <p:pRg st="0" end="0"/>
                                            </p:txEl>
                                          </p:spTgt>
                                        </p:tgtEl>
                                        <p:attrNameLst>
                                          <p:attrName>style.visibility</p:attrName>
                                        </p:attrNameLst>
                                      </p:cBhvr>
                                      <p:to>
                                        <p:strVal val="visible"/>
                                      </p:to>
                                    </p:set>
                                    <p:anim calcmode="lin" valueType="num">
                                      <p:cBhvr additive="base">
                                        <p:cTn id="119"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8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build="p" animBg="1"/>
      <p:bldP spid="48142" grpId="0" build="allAtOnce"/>
      <p:bldP spid="15" grpId="0" build="p" animBg="1"/>
      <p:bldP spid="48147" grpId="0" build="allAtOnce"/>
      <p:bldP spid="17" grpId="0" build="p" animBg="1"/>
      <p:bldP spid="18" grpId="0" build="allAtOnce"/>
      <p:bldP spid="19" grpId="0" build="p" animBg="1"/>
      <p:bldP spid="20" grpId="0" build="p" animBg="1"/>
      <p:bldP spid="21"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مجموعة 7"/>
          <p:cNvGrpSpPr>
            <a:grpSpLocks/>
          </p:cNvGrpSpPr>
          <p:nvPr/>
        </p:nvGrpSpPr>
        <p:grpSpPr bwMode="auto">
          <a:xfrm>
            <a:off x="-55563" y="566738"/>
            <a:ext cx="1036638" cy="6003925"/>
            <a:chOff x="-55292" y="566455"/>
            <a:chExt cx="1036020" cy="6003513"/>
          </a:xfrm>
        </p:grpSpPr>
        <p:pic>
          <p:nvPicPr>
            <p:cNvPr id="5941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5941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5941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{6} إلى الآية {9}</a:t>
            </a:r>
          </a:p>
          <a:p>
            <a:pPr algn="ctr">
              <a:defRPr/>
            </a:pPr>
            <a:endParaRPr lang="ar-EG" sz="2000" b="1" dirty="0">
              <a:solidFill>
                <a:schemeClr val="bg1"/>
              </a:solidFill>
              <a:latin typeface="Arial" pitchFamily="34" charset="0"/>
              <a:cs typeface="Andalus" pitchFamily="2" charset="-78"/>
            </a:endParaRPr>
          </a:p>
        </p:txBody>
      </p:sp>
      <p:sp>
        <p:nvSpPr>
          <p:cNvPr id="11" name="TextBox 10"/>
          <p:cNvSpPr txBox="1"/>
          <p:nvPr/>
        </p:nvSpPr>
        <p:spPr>
          <a:xfrm>
            <a:off x="6892786" y="3861048"/>
            <a:ext cx="2071702" cy="400110"/>
          </a:xfrm>
          <a:prstGeom prst="rect">
            <a:avLst/>
          </a:prstGeom>
          <a:effectLst>
            <a:glow rad="228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1">
            <a:spAutoFit/>
          </a:bodyPr>
          <a:lstStyle/>
          <a:p>
            <a:pPr algn="ctr">
              <a:defRPr/>
            </a:pPr>
            <a:r>
              <a:rPr lang="ar-EG" sz="2000" b="1" dirty="0"/>
              <a:t>الآياتان تدلان على : </a:t>
            </a:r>
          </a:p>
        </p:txBody>
      </p:sp>
      <p:sp>
        <p:nvSpPr>
          <p:cNvPr id="49163" name="TextBox 11"/>
          <p:cNvSpPr txBox="1">
            <a:spLocks noChangeArrowheads="1"/>
          </p:cNvSpPr>
          <p:nvPr/>
        </p:nvSpPr>
        <p:spPr bwMode="auto">
          <a:xfrm>
            <a:off x="1892746" y="4714875"/>
            <a:ext cx="7143750" cy="1323975"/>
          </a:xfrm>
          <a:prstGeom prst="rect">
            <a:avLst/>
          </a:prstGeom>
          <a:noFill/>
          <a:ln w="9525">
            <a:noFill/>
            <a:miter lim="800000"/>
            <a:headEnd/>
            <a:tailEnd/>
          </a:ln>
        </p:spPr>
        <p:txBody>
          <a:bodyPr>
            <a:spAutoFit/>
          </a:bodyPr>
          <a:lstStyle/>
          <a:p>
            <a:pPr>
              <a:buFont typeface="Arial" pitchFamily="34" charset="0"/>
              <a:buChar char="•"/>
            </a:pPr>
            <a:r>
              <a:rPr lang="ar-EG" sz="2000" b="1" dirty="0"/>
              <a:t>الله عز وجل تكفل بإظهار الدين وإعلائه ،ولو </a:t>
            </a:r>
            <a:r>
              <a:rPr lang="ar-EG" sz="2000" b="1" dirty="0" err="1"/>
              <a:t>أشتدت</a:t>
            </a:r>
            <a:r>
              <a:rPr lang="ar-EG" sz="2000" b="1" dirty="0"/>
              <a:t> محاولات أعدائه من النيل منه .</a:t>
            </a:r>
          </a:p>
          <a:p>
            <a:pPr>
              <a:buFont typeface="Arial" pitchFamily="34" charset="0"/>
              <a:buChar char="•"/>
            </a:pPr>
            <a:r>
              <a:rPr lang="ar-EG" sz="2000" b="1" dirty="0"/>
              <a:t> دين الإسلام له الغلبة بالحجة على جميع الأديان ولأهله النصر على أهل الضلال .</a:t>
            </a:r>
          </a:p>
          <a:p>
            <a:pPr>
              <a:buFont typeface="Arial" pitchFamily="34" charset="0"/>
              <a:buChar char="•"/>
            </a:pPr>
            <a:r>
              <a:rPr lang="ar-EG" sz="2000" b="1" dirty="0"/>
              <a:t> الكفار يكرهون انتشار الإسلام ويبذلون ما يستطيعون لصد الناس عنه </a:t>
            </a:r>
            <a:r>
              <a:rPr lang="ar-EG" sz="2000" b="1" dirty="0" err="1"/>
              <a:t>ولايرضون</a:t>
            </a:r>
            <a:r>
              <a:rPr lang="ar-EG" sz="2000" b="1" dirty="0"/>
              <a:t> منا أن يتبع أديانهم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3" name="Flowchart: Process 12"/>
          <p:cNvSpPr/>
          <p:nvPr/>
        </p:nvSpPr>
        <p:spPr>
          <a:xfrm>
            <a:off x="7929586" y="1357298"/>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{8}</a:t>
            </a:r>
          </a:p>
        </p:txBody>
      </p:sp>
      <p:sp>
        <p:nvSpPr>
          <p:cNvPr id="14" name="Flowchart: Process 13"/>
          <p:cNvSpPr/>
          <p:nvPr/>
        </p:nvSpPr>
        <p:spPr>
          <a:xfrm>
            <a:off x="8001024" y="2786058"/>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{9}</a:t>
            </a:r>
          </a:p>
        </p:txBody>
      </p:sp>
      <p:sp>
        <p:nvSpPr>
          <p:cNvPr id="15" name="Rectangle 14"/>
          <p:cNvSpPr/>
          <p:nvPr/>
        </p:nvSpPr>
        <p:spPr>
          <a:xfrm>
            <a:off x="1240681" y="1341438"/>
            <a:ext cx="6643687" cy="1016000"/>
          </a:xfrm>
          <a:prstGeom prst="rect">
            <a:avLst/>
          </a:prstGeom>
        </p:spPr>
        <p:txBody>
          <a:bodyPr>
            <a:spAutoFit/>
          </a:bodyPr>
          <a:lstStyle/>
          <a:p>
            <a:pPr>
              <a:defRPr/>
            </a:pPr>
            <a:r>
              <a:rPr lang="ar-EG" sz="2000" b="1" dirty="0">
                <a:solidFill>
                  <a:srgbClr val="339933"/>
                </a:solidFill>
                <a:cs typeface="Andalus" pitchFamily="2" charset="-78"/>
              </a:rPr>
              <a:t> </a:t>
            </a:r>
            <a:r>
              <a:rPr lang="ar-EG" sz="2000" b="1" dirty="0"/>
              <a:t>وهؤلاء الظالمون </a:t>
            </a:r>
            <a:r>
              <a:rPr lang="ar-EG" sz="2000" b="1" dirty="0">
                <a:solidFill>
                  <a:srgbClr val="339933"/>
                </a:solidFill>
                <a:cs typeface="Andalus" pitchFamily="2" charset="-78"/>
              </a:rPr>
              <a:t>{ يُرِيدُونَ لِيُطْفِؤُوا نُورَ اللَّهِ بِأَفْوَاهِهِمْ} </a:t>
            </a:r>
            <a:r>
              <a:rPr lang="ar-EG" sz="2000" b="1" dirty="0"/>
              <a:t>يبطلون الحق الذى بعث به محمد </a:t>
            </a:r>
            <a:r>
              <a:rPr lang="ar-EG" sz="1050" b="1" dirty="0"/>
              <a:t>صلى الله عليه وسلم </a:t>
            </a:r>
            <a:r>
              <a:rPr lang="ar-EG" sz="2000" b="1" dirty="0"/>
              <a:t>بأقوالهم الكاذبة  </a:t>
            </a:r>
            <a:r>
              <a:rPr lang="ar-EG" sz="2000" b="1" dirty="0">
                <a:solidFill>
                  <a:srgbClr val="339933"/>
                </a:solidFill>
                <a:cs typeface="Andalus" pitchFamily="2" charset="-78"/>
              </a:rPr>
              <a:t>{ وَاللَّهُ مُتِمُّ نُورِهِ } </a:t>
            </a:r>
            <a:r>
              <a:rPr lang="ar-EG" sz="2000" b="1" dirty="0"/>
              <a:t>والله</a:t>
            </a:r>
            <a:r>
              <a:rPr lang="ar-EG" sz="2000" b="1" dirty="0">
                <a:solidFill>
                  <a:srgbClr val="339933"/>
                </a:solidFill>
                <a:cs typeface="Andalus" pitchFamily="2" charset="-78"/>
              </a:rPr>
              <a:t> </a:t>
            </a:r>
            <a:r>
              <a:rPr lang="ar-EG" sz="2000" b="1" dirty="0"/>
              <a:t>مظهر الحق بإتمام دينه </a:t>
            </a:r>
            <a:r>
              <a:rPr lang="ar-EG" sz="2000" b="1" dirty="0">
                <a:solidFill>
                  <a:srgbClr val="339933"/>
                </a:solidFill>
                <a:cs typeface="Andalus" pitchFamily="2" charset="-78"/>
              </a:rPr>
              <a:t>{وَلَوْ كَرِهَ الْكَافِرُونَ{8} </a:t>
            </a:r>
          </a:p>
        </p:txBody>
      </p:sp>
      <p:sp>
        <p:nvSpPr>
          <p:cNvPr id="16" name="Rectangle 15"/>
          <p:cNvSpPr>
            <a:spLocks noChangeArrowheads="1"/>
          </p:cNvSpPr>
          <p:nvPr/>
        </p:nvSpPr>
        <p:spPr bwMode="auto">
          <a:xfrm>
            <a:off x="1312689" y="2627313"/>
            <a:ext cx="6643687"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{هُوَ الَّذِي أَرْسَلَ رَسُولَهُ} </a:t>
            </a:r>
            <a:r>
              <a:rPr lang="ar-EG" sz="2000" b="1" dirty="0"/>
              <a:t>محمد صلى الله عليه وسلم  </a:t>
            </a:r>
            <a:r>
              <a:rPr lang="ar-EG" sz="2000" b="1" dirty="0">
                <a:solidFill>
                  <a:srgbClr val="339933"/>
                </a:solidFill>
                <a:cs typeface="Andalus" pitchFamily="2" charset="-78"/>
              </a:rPr>
              <a:t>{بِالْهُدَى} </a:t>
            </a:r>
            <a:r>
              <a:rPr lang="ar-EG" sz="2000" b="1" dirty="0"/>
              <a:t>بالعلم النافع </a:t>
            </a:r>
            <a:r>
              <a:rPr lang="ar-EG" sz="2000" b="1" dirty="0">
                <a:solidFill>
                  <a:srgbClr val="339933"/>
                </a:solidFill>
                <a:cs typeface="Andalus" pitchFamily="2" charset="-78"/>
              </a:rPr>
              <a:t>والعمل الصالح {وَدِينِ الْحَقِّ} </a:t>
            </a:r>
            <a:r>
              <a:rPr lang="ar-EG" sz="2000" b="1" dirty="0" err="1"/>
              <a:t>بالحنيفية</a:t>
            </a:r>
            <a:r>
              <a:rPr lang="ar-EG" sz="2000" b="1" dirty="0"/>
              <a:t> وهى ملة الإسلام  </a:t>
            </a:r>
            <a:r>
              <a:rPr lang="ar-EG" sz="2000" b="1" dirty="0">
                <a:solidFill>
                  <a:srgbClr val="339933"/>
                </a:solidFill>
                <a:cs typeface="Andalus" pitchFamily="2" charset="-78"/>
              </a:rPr>
              <a:t>{لِيُظْهِرَهُ عَلَى الدِّينِ كُلِّهِ} </a:t>
            </a:r>
            <a:r>
              <a:rPr lang="ar-EG" sz="2000" b="1" dirty="0"/>
              <a:t>ليعليه على كل الأديان المخالفة له </a:t>
            </a:r>
            <a:r>
              <a:rPr lang="ar-EG" sz="2000" b="1" dirty="0">
                <a:solidFill>
                  <a:srgbClr val="339933"/>
                </a:solidFill>
                <a:cs typeface="Andalus" pitchFamily="2" charset="-78"/>
              </a:rPr>
              <a:t>{ وَلَوْ كَرِهَ الْمُشْرِكُونَ{9}</a:t>
            </a:r>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bg/>
                                          </p:spTgt>
                                        </p:tgtEl>
                                        <p:attrNameLst>
                                          <p:attrName>style.visibility</p:attrName>
                                        </p:attrNameLst>
                                      </p:cBhvr>
                                      <p:to>
                                        <p:strVal val="visible"/>
                                      </p:to>
                                    </p:set>
                                    <p:anim calcmode="lin" valueType="num">
                                      <p:cBhvr additive="base">
                                        <p:cTn id="4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 calcmode="lin" valueType="num">
                                      <p:cBhvr additive="base">
                                        <p:cTn id="5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 calcmode="lin" valueType="num">
                                      <p:cBhvr additive="base">
                                        <p:cTn id="7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9163">
                                            <p:txEl>
                                              <p:pRg st="0" end="0"/>
                                            </p:txEl>
                                          </p:spTgt>
                                        </p:tgtEl>
                                        <p:attrNameLst>
                                          <p:attrName>style.visibility</p:attrName>
                                        </p:attrNameLst>
                                      </p:cBhvr>
                                      <p:to>
                                        <p:strVal val="visible"/>
                                      </p:to>
                                    </p:set>
                                    <p:anim calcmode="lin" valueType="num">
                                      <p:cBhvr additive="base">
                                        <p:cTn id="79" dur="500" fill="hold"/>
                                        <p:tgtEl>
                                          <p:spTgt spid="4916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9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9163">
                                            <p:txEl>
                                              <p:pRg st="1" end="1"/>
                                            </p:txEl>
                                          </p:spTgt>
                                        </p:tgtEl>
                                        <p:attrNameLst>
                                          <p:attrName>style.visibility</p:attrName>
                                        </p:attrNameLst>
                                      </p:cBhvr>
                                      <p:to>
                                        <p:strVal val="visible"/>
                                      </p:to>
                                    </p:set>
                                    <p:anim calcmode="lin" valueType="num">
                                      <p:cBhvr additive="base">
                                        <p:cTn id="85" dur="500" fill="hold"/>
                                        <p:tgtEl>
                                          <p:spTgt spid="49163">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9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9163">
                                            <p:txEl>
                                              <p:pRg st="2" end="2"/>
                                            </p:txEl>
                                          </p:spTgt>
                                        </p:tgtEl>
                                        <p:attrNameLst>
                                          <p:attrName>style.visibility</p:attrName>
                                        </p:attrNameLst>
                                      </p:cBhvr>
                                      <p:to>
                                        <p:strVal val="visible"/>
                                      </p:to>
                                    </p:set>
                                    <p:anim calcmode="lin" valueType="num">
                                      <p:cBhvr additive="base">
                                        <p:cTn id="91" dur="500" fill="hold"/>
                                        <p:tgtEl>
                                          <p:spTgt spid="49163">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91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animBg="1"/>
      <p:bldP spid="49163" grpId="0" build="p"/>
      <p:bldP spid="13" grpId="0" build="p" animBg="1"/>
      <p:bldP spid="14" grpId="0" build="p" animBg="1"/>
      <p:bldP spid="15" grpId="0" build="p"/>
      <p:bldP spid="16"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مجموعة 7"/>
          <p:cNvGrpSpPr>
            <a:grpSpLocks/>
          </p:cNvGrpSpPr>
          <p:nvPr/>
        </p:nvGrpSpPr>
        <p:grpSpPr bwMode="auto">
          <a:xfrm>
            <a:off x="-55563" y="566738"/>
            <a:ext cx="1036638" cy="6003925"/>
            <a:chOff x="-55292" y="566455"/>
            <a:chExt cx="1036020" cy="6003513"/>
          </a:xfrm>
        </p:grpSpPr>
        <p:pic>
          <p:nvPicPr>
            <p:cNvPr id="6043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043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043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9" name="Down Ribbon 8"/>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{6} إلى الآية {9}</a:t>
            </a:r>
          </a:p>
          <a:p>
            <a:pPr algn="ctr">
              <a:defRPr/>
            </a:pPr>
            <a:endParaRPr lang="ar-EG" sz="2000" b="1" dirty="0">
              <a:solidFill>
                <a:schemeClr val="bg1"/>
              </a:solidFill>
              <a:latin typeface="Arial" pitchFamily="34" charset="0"/>
              <a:cs typeface="Andalus" pitchFamily="2" charset="-78"/>
            </a:endParaRPr>
          </a:p>
        </p:txBody>
      </p:sp>
      <p:pic>
        <p:nvPicPr>
          <p:cNvPr id="15"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17758" y="831455"/>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572000" y="1522918"/>
            <a:ext cx="2667000"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5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696172" y="2102317"/>
            <a:ext cx="3124561"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مربع نص 17"/>
          <p:cNvSpPr txBox="1"/>
          <p:nvPr/>
        </p:nvSpPr>
        <p:spPr>
          <a:xfrm>
            <a:off x="1691680" y="2183759"/>
            <a:ext cx="371973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cs typeface="Andalus" pitchFamily="2" charset="-78"/>
              </a:rPr>
              <a:t>{ وَمُبَشِّراً بِرَسُولٍ يَأْتِي مِن بَعْدِي اسْمُهُ أَحْمَدُ}</a:t>
            </a:r>
            <a:endParaRPr lang="ar-EG" sz="2000" b="1" dirty="0"/>
          </a:p>
        </p:txBody>
      </p:sp>
      <p:pic>
        <p:nvPicPr>
          <p:cNvPr id="1946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306008" y="2723494"/>
            <a:ext cx="3514725"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2273241" y="2723434"/>
            <a:ext cx="229511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cs typeface="Andalus" pitchFamily="2" charset="-78"/>
              </a:rPr>
              <a:t>{لِيُظْهِرَهُ عَلَى الدِّينِ كُلِّهِ}</a:t>
            </a:r>
            <a:endParaRPr lang="ar-EG" sz="2000" b="1" dirty="0"/>
          </a:p>
        </p:txBody>
      </p:sp>
      <p:pic>
        <p:nvPicPr>
          <p:cNvPr id="1946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763025" y="3244914"/>
            <a:ext cx="298132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مربع نص 20"/>
          <p:cNvSpPr txBox="1"/>
          <p:nvPr/>
        </p:nvSpPr>
        <p:spPr>
          <a:xfrm>
            <a:off x="2260176" y="3244914"/>
            <a:ext cx="218845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buFont typeface="Arial" pitchFamily="34" charset="0"/>
              <a:buChar char="•"/>
            </a:pPr>
            <a:r>
              <a:rPr lang="ar-EG" sz="2000" b="1" dirty="0">
                <a:cs typeface="Andalus" pitchFamily="2" charset="-78"/>
              </a:rPr>
              <a:t>{ وَلَوْ كَرِهَ الْمُشْرِكُون}</a:t>
            </a:r>
            <a:endParaRPr lang="ar-EG" sz="2000" b="1" dirty="0"/>
          </a:p>
        </p:txBody>
      </p:sp>
      <p:pic>
        <p:nvPicPr>
          <p:cNvPr id="19462"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776664" y="3734454"/>
            <a:ext cx="29718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مربع نص 22"/>
          <p:cNvSpPr txBox="1"/>
          <p:nvPr/>
        </p:nvSpPr>
        <p:spPr>
          <a:xfrm>
            <a:off x="3357275" y="4195334"/>
            <a:ext cx="524717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يبطلون الحق الذى بعث به محمد </a:t>
            </a:r>
            <a:r>
              <a:rPr lang="ar-EG" sz="1000" b="1" dirty="0"/>
              <a:t>صلى الله عليه وسلم </a:t>
            </a:r>
            <a:r>
              <a:rPr lang="ar-EG" sz="2000" b="1" dirty="0"/>
              <a:t>بأقوالهم الكاذبة</a:t>
            </a:r>
          </a:p>
        </p:txBody>
      </p:sp>
      <p:pic>
        <p:nvPicPr>
          <p:cNvPr id="19463"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530014" y="4689911"/>
            <a:ext cx="5000625" cy="43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مربع نص 24"/>
          <p:cNvSpPr txBox="1"/>
          <p:nvPr/>
        </p:nvSpPr>
        <p:spPr>
          <a:xfrm>
            <a:off x="3283466" y="5088086"/>
            <a:ext cx="524717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b="1" dirty="0" smtClean="0"/>
              <a:t>    </a:t>
            </a:r>
            <a:r>
              <a:rPr lang="ar-EG" sz="2400" b="1" dirty="0" smtClean="0"/>
              <a:t>افترى </a:t>
            </a:r>
            <a:r>
              <a:rPr lang="ar-EG" sz="2000" b="1" dirty="0" smtClean="0"/>
              <a:t> </a:t>
            </a:r>
            <a:r>
              <a:rPr lang="ar-EG" sz="2000" b="1" dirty="0"/>
              <a:t>ــــــــــــــــــــــــــــــــ  اختلق </a:t>
            </a:r>
          </a:p>
          <a:p>
            <a:r>
              <a:rPr lang="ar-EG" sz="2000" b="1" dirty="0"/>
              <a:t>     ليظهره ــــــــــــــــــــــــــــــــ  ليعليه </a:t>
            </a:r>
          </a:p>
          <a:p>
            <a:r>
              <a:rPr lang="ar-EG" sz="2000" b="1" dirty="0"/>
              <a:t>     بأفواههم ـــــــــــــــــــــــــــــ  بأقوالهم الكاذبة </a:t>
            </a:r>
            <a:endParaRPr lang="ar-EG" sz="2000" dirty="0"/>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458"/>
                                        </p:tgtEl>
                                        <p:attrNameLst>
                                          <p:attrName>style.visibility</p:attrName>
                                        </p:attrNameLst>
                                      </p:cBhvr>
                                      <p:to>
                                        <p:strVal val="visible"/>
                                      </p:to>
                                    </p:set>
                                    <p:animEffect transition="in" filter="barn(inVertical)">
                                      <p:cBhvr>
                                        <p:cTn id="26" dur="500"/>
                                        <p:tgtEl>
                                          <p:spTgt spid="1945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459"/>
                                        </p:tgtEl>
                                        <p:attrNameLst>
                                          <p:attrName>style.visibility</p:attrName>
                                        </p:attrNameLst>
                                      </p:cBhvr>
                                      <p:to>
                                        <p:strVal val="visible"/>
                                      </p:to>
                                    </p:set>
                                    <p:animEffect transition="in" filter="fade">
                                      <p:cBhvr>
                                        <p:cTn id="31" dur="1000"/>
                                        <p:tgtEl>
                                          <p:spTgt spid="19459"/>
                                        </p:tgtEl>
                                      </p:cBhvr>
                                    </p:animEffect>
                                    <p:anim calcmode="lin" valueType="num">
                                      <p:cBhvr>
                                        <p:cTn id="32" dur="1000" fill="hold"/>
                                        <p:tgtEl>
                                          <p:spTgt spid="19459"/>
                                        </p:tgtEl>
                                        <p:attrNameLst>
                                          <p:attrName>ppt_x</p:attrName>
                                        </p:attrNameLst>
                                      </p:cBhvr>
                                      <p:tavLst>
                                        <p:tav tm="0">
                                          <p:val>
                                            <p:strVal val="#ppt_x"/>
                                          </p:val>
                                        </p:tav>
                                        <p:tav tm="100000">
                                          <p:val>
                                            <p:strVal val="#ppt_x"/>
                                          </p:val>
                                        </p:tav>
                                      </p:tavLst>
                                    </p:anim>
                                    <p:anim calcmode="lin" valueType="num">
                                      <p:cBhvr>
                                        <p:cTn id="33"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anim calcmode="lin" valueType="num">
                                      <p:cBhvr>
                                        <p:cTn id="39" dur="2000" fill="hold"/>
                                        <p:tgtEl>
                                          <p:spTgt spid="18"/>
                                        </p:tgtEl>
                                        <p:attrNameLst>
                                          <p:attrName>ppt_w</p:attrName>
                                        </p:attrNameLst>
                                      </p:cBhvr>
                                      <p:tavLst>
                                        <p:tav tm="0" fmla="#ppt_w*sin(2.5*pi*$)">
                                          <p:val>
                                            <p:fltVal val="0"/>
                                          </p:val>
                                        </p:tav>
                                        <p:tav tm="100000">
                                          <p:val>
                                            <p:fltVal val="1"/>
                                          </p:val>
                                        </p:tav>
                                      </p:tavLst>
                                    </p:anim>
                                    <p:anim calcmode="lin" valueType="num">
                                      <p:cBhvr>
                                        <p:cTn id="40"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9460"/>
                                        </p:tgtEl>
                                        <p:attrNameLst>
                                          <p:attrName>style.visibility</p:attrName>
                                        </p:attrNameLst>
                                      </p:cBhvr>
                                      <p:to>
                                        <p:strVal val="visible"/>
                                      </p:to>
                                    </p:set>
                                    <p:animEffect transition="in" filter="fade">
                                      <p:cBhvr>
                                        <p:cTn id="45" dur="1000"/>
                                        <p:tgtEl>
                                          <p:spTgt spid="19460"/>
                                        </p:tgtEl>
                                      </p:cBhvr>
                                    </p:animEffect>
                                    <p:anim calcmode="lin" valueType="num">
                                      <p:cBhvr>
                                        <p:cTn id="46" dur="1000" fill="hold"/>
                                        <p:tgtEl>
                                          <p:spTgt spid="19460"/>
                                        </p:tgtEl>
                                        <p:attrNameLst>
                                          <p:attrName>ppt_x</p:attrName>
                                        </p:attrNameLst>
                                      </p:cBhvr>
                                      <p:tavLst>
                                        <p:tav tm="0">
                                          <p:val>
                                            <p:strVal val="#ppt_x"/>
                                          </p:val>
                                        </p:tav>
                                        <p:tav tm="100000">
                                          <p:val>
                                            <p:strVal val="#ppt_x"/>
                                          </p:val>
                                        </p:tav>
                                      </p:tavLst>
                                    </p:anim>
                                    <p:anim calcmode="lin" valueType="num">
                                      <p:cBhvr>
                                        <p:cTn id="47"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anim calcmode="lin" valueType="num">
                                      <p:cBhvr>
                                        <p:cTn id="53" dur="2000" fill="hold"/>
                                        <p:tgtEl>
                                          <p:spTgt spid="19"/>
                                        </p:tgtEl>
                                        <p:attrNameLst>
                                          <p:attrName>ppt_w</p:attrName>
                                        </p:attrNameLst>
                                      </p:cBhvr>
                                      <p:tavLst>
                                        <p:tav tm="0" fmla="#ppt_w*sin(2.5*pi*$)">
                                          <p:val>
                                            <p:fltVal val="0"/>
                                          </p:val>
                                        </p:tav>
                                        <p:tav tm="100000">
                                          <p:val>
                                            <p:fltVal val="1"/>
                                          </p:val>
                                        </p:tav>
                                      </p:tavLst>
                                    </p:anim>
                                    <p:anim calcmode="lin" valueType="num">
                                      <p:cBhvr>
                                        <p:cTn id="5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9461"/>
                                        </p:tgtEl>
                                        <p:attrNameLst>
                                          <p:attrName>style.visibility</p:attrName>
                                        </p:attrNameLst>
                                      </p:cBhvr>
                                      <p:to>
                                        <p:strVal val="visible"/>
                                      </p:to>
                                    </p:set>
                                    <p:animEffect transition="in" filter="fade">
                                      <p:cBhvr>
                                        <p:cTn id="59" dur="1000"/>
                                        <p:tgtEl>
                                          <p:spTgt spid="19461"/>
                                        </p:tgtEl>
                                      </p:cBhvr>
                                    </p:animEffect>
                                    <p:anim calcmode="lin" valueType="num">
                                      <p:cBhvr>
                                        <p:cTn id="60" dur="1000" fill="hold"/>
                                        <p:tgtEl>
                                          <p:spTgt spid="19461"/>
                                        </p:tgtEl>
                                        <p:attrNameLst>
                                          <p:attrName>ppt_x</p:attrName>
                                        </p:attrNameLst>
                                      </p:cBhvr>
                                      <p:tavLst>
                                        <p:tav tm="0">
                                          <p:val>
                                            <p:strVal val="#ppt_x"/>
                                          </p:val>
                                        </p:tav>
                                        <p:tav tm="100000">
                                          <p:val>
                                            <p:strVal val="#ppt_x"/>
                                          </p:val>
                                        </p:tav>
                                      </p:tavLst>
                                    </p:anim>
                                    <p:anim calcmode="lin" valueType="num">
                                      <p:cBhvr>
                                        <p:cTn id="61"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000"/>
                                        <p:tgtEl>
                                          <p:spTgt spid="21"/>
                                        </p:tgtEl>
                                      </p:cBhvr>
                                    </p:animEffect>
                                    <p:anim calcmode="lin" valueType="num">
                                      <p:cBhvr>
                                        <p:cTn id="67" dur="2000" fill="hold"/>
                                        <p:tgtEl>
                                          <p:spTgt spid="21"/>
                                        </p:tgtEl>
                                        <p:attrNameLst>
                                          <p:attrName>ppt_w</p:attrName>
                                        </p:attrNameLst>
                                      </p:cBhvr>
                                      <p:tavLst>
                                        <p:tav tm="0" fmla="#ppt_w*sin(2.5*pi*$)">
                                          <p:val>
                                            <p:fltVal val="0"/>
                                          </p:val>
                                        </p:tav>
                                        <p:tav tm="100000">
                                          <p:val>
                                            <p:fltVal val="1"/>
                                          </p:val>
                                        </p:tav>
                                      </p:tavLst>
                                    </p:anim>
                                    <p:anim calcmode="lin" valueType="num">
                                      <p:cBhvr>
                                        <p:cTn id="68"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9462"/>
                                        </p:tgtEl>
                                        <p:attrNameLst>
                                          <p:attrName>style.visibility</p:attrName>
                                        </p:attrNameLst>
                                      </p:cBhvr>
                                      <p:to>
                                        <p:strVal val="visible"/>
                                      </p:to>
                                    </p:set>
                                    <p:animEffect transition="in" filter="fade">
                                      <p:cBhvr>
                                        <p:cTn id="73" dur="1000"/>
                                        <p:tgtEl>
                                          <p:spTgt spid="19462"/>
                                        </p:tgtEl>
                                      </p:cBhvr>
                                    </p:animEffect>
                                    <p:anim calcmode="lin" valueType="num">
                                      <p:cBhvr>
                                        <p:cTn id="74" dur="1000" fill="hold"/>
                                        <p:tgtEl>
                                          <p:spTgt spid="19462"/>
                                        </p:tgtEl>
                                        <p:attrNameLst>
                                          <p:attrName>ppt_x</p:attrName>
                                        </p:attrNameLst>
                                      </p:cBhvr>
                                      <p:tavLst>
                                        <p:tav tm="0">
                                          <p:val>
                                            <p:strVal val="#ppt_x"/>
                                          </p:val>
                                        </p:tav>
                                        <p:tav tm="100000">
                                          <p:val>
                                            <p:strVal val="#ppt_x"/>
                                          </p:val>
                                        </p:tav>
                                      </p:tavLst>
                                    </p:anim>
                                    <p:anim calcmode="lin" valueType="num">
                                      <p:cBhvr>
                                        <p:cTn id="75"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2000"/>
                                        <p:tgtEl>
                                          <p:spTgt spid="23"/>
                                        </p:tgtEl>
                                      </p:cBhvr>
                                    </p:animEffect>
                                    <p:anim calcmode="lin" valueType="num">
                                      <p:cBhvr>
                                        <p:cTn id="81" dur="2000" fill="hold"/>
                                        <p:tgtEl>
                                          <p:spTgt spid="23"/>
                                        </p:tgtEl>
                                        <p:attrNameLst>
                                          <p:attrName>ppt_w</p:attrName>
                                        </p:attrNameLst>
                                      </p:cBhvr>
                                      <p:tavLst>
                                        <p:tav tm="0" fmla="#ppt_w*sin(2.5*pi*$)">
                                          <p:val>
                                            <p:fltVal val="0"/>
                                          </p:val>
                                        </p:tav>
                                        <p:tav tm="100000">
                                          <p:val>
                                            <p:fltVal val="1"/>
                                          </p:val>
                                        </p:tav>
                                      </p:tavLst>
                                    </p:anim>
                                    <p:anim calcmode="lin" valueType="num">
                                      <p:cBhvr>
                                        <p:cTn id="82"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9463"/>
                                        </p:tgtEl>
                                        <p:attrNameLst>
                                          <p:attrName>style.visibility</p:attrName>
                                        </p:attrNameLst>
                                      </p:cBhvr>
                                      <p:to>
                                        <p:strVal val="visible"/>
                                      </p:to>
                                    </p:set>
                                    <p:animEffect transition="in" filter="fade">
                                      <p:cBhvr>
                                        <p:cTn id="87" dur="1000"/>
                                        <p:tgtEl>
                                          <p:spTgt spid="19463"/>
                                        </p:tgtEl>
                                      </p:cBhvr>
                                    </p:animEffect>
                                    <p:anim calcmode="lin" valueType="num">
                                      <p:cBhvr>
                                        <p:cTn id="88" dur="1000" fill="hold"/>
                                        <p:tgtEl>
                                          <p:spTgt spid="19463"/>
                                        </p:tgtEl>
                                        <p:attrNameLst>
                                          <p:attrName>ppt_x</p:attrName>
                                        </p:attrNameLst>
                                      </p:cBhvr>
                                      <p:tavLst>
                                        <p:tav tm="0">
                                          <p:val>
                                            <p:strVal val="#ppt_x"/>
                                          </p:val>
                                        </p:tav>
                                        <p:tav tm="100000">
                                          <p:val>
                                            <p:strVal val="#ppt_x"/>
                                          </p:val>
                                        </p:tav>
                                      </p:tavLst>
                                    </p:anim>
                                    <p:anim calcmode="lin" valueType="num">
                                      <p:cBhvr>
                                        <p:cTn id="89"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2000"/>
                                        <p:tgtEl>
                                          <p:spTgt spid="25"/>
                                        </p:tgtEl>
                                      </p:cBhvr>
                                    </p:animEffect>
                                    <p:anim calcmode="lin" valueType="num">
                                      <p:cBhvr>
                                        <p:cTn id="95" dur="2000" fill="hold"/>
                                        <p:tgtEl>
                                          <p:spTgt spid="25"/>
                                        </p:tgtEl>
                                        <p:attrNameLst>
                                          <p:attrName>ppt_w</p:attrName>
                                        </p:attrNameLst>
                                      </p:cBhvr>
                                      <p:tavLst>
                                        <p:tav tm="0" fmla="#ppt_w*sin(2.5*pi*$)">
                                          <p:val>
                                            <p:fltVal val="0"/>
                                          </p:val>
                                        </p:tav>
                                        <p:tav tm="100000">
                                          <p:val>
                                            <p:fltVal val="1"/>
                                          </p:val>
                                        </p:tav>
                                      </p:tavLst>
                                    </p:anim>
                                    <p:anim calcmode="lin" valueType="num">
                                      <p:cBhvr>
                                        <p:cTn id="9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8" grpId="0" animBg="1"/>
      <p:bldP spid="19"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مجموعة 7"/>
          <p:cNvGrpSpPr>
            <a:grpSpLocks/>
          </p:cNvGrpSpPr>
          <p:nvPr/>
        </p:nvGrpSpPr>
        <p:grpSpPr bwMode="auto">
          <a:xfrm>
            <a:off x="-55563" y="566738"/>
            <a:ext cx="1036638" cy="6003925"/>
            <a:chOff x="-55292" y="566455"/>
            <a:chExt cx="1036020" cy="6003513"/>
          </a:xfrm>
        </p:grpSpPr>
        <p:pic>
          <p:nvPicPr>
            <p:cNvPr id="819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19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20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071563" y="0"/>
            <a:ext cx="7358062" cy="1000125"/>
          </a:xfrm>
          <a:prstGeom prst="ribbon">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solidFill>
                  <a:schemeClr val="tx1"/>
                </a:solidFill>
              </a:rPr>
              <a:t>تفسير سورة النور من الآية (41) إلى الآية ( 46) </a:t>
            </a:r>
            <a:r>
              <a:rPr lang="ar-EG" sz="2000" b="1" dirty="0">
                <a:solidFill>
                  <a:schemeClr val="bg1"/>
                </a:solidFill>
              </a:rPr>
              <a:t>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17271" y="1004639"/>
            <a:ext cx="1819225" cy="13132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960687" y="1382864"/>
            <a:ext cx="5114925"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140380" y="2534918"/>
            <a:ext cx="6896116" cy="1914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مستطيل 2"/>
          <p:cNvSpPr/>
          <p:nvPr/>
        </p:nvSpPr>
        <p:spPr>
          <a:xfrm>
            <a:off x="2462644" y="2269823"/>
            <a:ext cx="468530" cy="707886"/>
          </a:xfrm>
          <a:prstGeom prst="rect">
            <a:avLst/>
          </a:prstGeom>
        </p:spPr>
        <p:txBody>
          <a:bodyPr wrap="square">
            <a:spAutoFit/>
          </a:bodyPr>
          <a:lstStyle/>
          <a:p>
            <a:r>
              <a:rPr lang="en-US" sz="4000" dirty="0">
                <a:sym typeface="Wingdings 2"/>
              </a:rPr>
              <a:t></a:t>
            </a:r>
            <a:endParaRPr lang="ar-SA" dirty="0"/>
          </a:p>
        </p:txBody>
      </p:sp>
      <p:sp>
        <p:nvSpPr>
          <p:cNvPr id="14" name="مستطيل 13"/>
          <p:cNvSpPr/>
          <p:nvPr/>
        </p:nvSpPr>
        <p:spPr>
          <a:xfrm>
            <a:off x="2444271" y="3115028"/>
            <a:ext cx="468530" cy="707886"/>
          </a:xfrm>
          <a:prstGeom prst="rect">
            <a:avLst/>
          </a:prstGeom>
        </p:spPr>
        <p:txBody>
          <a:bodyPr wrap="square">
            <a:spAutoFit/>
          </a:bodyPr>
          <a:lstStyle/>
          <a:p>
            <a:r>
              <a:rPr lang="en-US" sz="4000" dirty="0">
                <a:sym typeface="Wingdings 2"/>
              </a:rPr>
              <a:t></a:t>
            </a:r>
            <a:endParaRPr lang="ar-SA" dirty="0"/>
          </a:p>
        </p:txBody>
      </p:sp>
      <p:sp>
        <p:nvSpPr>
          <p:cNvPr id="4" name="مستطيل 3"/>
          <p:cNvSpPr/>
          <p:nvPr/>
        </p:nvSpPr>
        <p:spPr>
          <a:xfrm>
            <a:off x="2444271" y="3934797"/>
            <a:ext cx="453970" cy="646331"/>
          </a:xfrm>
          <a:prstGeom prst="rect">
            <a:avLst/>
          </a:prstGeom>
        </p:spPr>
        <p:txBody>
          <a:bodyPr wrap="none">
            <a:spAutoFit/>
          </a:bodyPr>
          <a:lstStyle/>
          <a:p>
            <a:r>
              <a:rPr lang="ar-SA" sz="3600" dirty="0"/>
              <a:t>×</a:t>
            </a:r>
            <a:endParaRPr lang="ar-SA" dirty="0"/>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1000" fill="hold"/>
                                        <p:tgtEl>
                                          <p:spTgt spid="1028"/>
                                        </p:tgtEl>
                                        <p:attrNameLst>
                                          <p:attrName>ppt_w</p:attrName>
                                        </p:attrNameLst>
                                      </p:cBhvr>
                                      <p:tavLst>
                                        <p:tav tm="0">
                                          <p:val>
                                            <p:fltVal val="0"/>
                                          </p:val>
                                        </p:tav>
                                        <p:tav tm="100000">
                                          <p:val>
                                            <p:strVal val="#ppt_w"/>
                                          </p:val>
                                        </p:tav>
                                      </p:tavLst>
                                    </p:anim>
                                    <p:anim calcmode="lin" valueType="num">
                                      <p:cBhvr>
                                        <p:cTn id="44" dur="1000" fill="hold"/>
                                        <p:tgtEl>
                                          <p:spTgt spid="1028"/>
                                        </p:tgtEl>
                                        <p:attrNameLst>
                                          <p:attrName>ppt_h</p:attrName>
                                        </p:attrNameLst>
                                      </p:cBhvr>
                                      <p:tavLst>
                                        <p:tav tm="0">
                                          <p:val>
                                            <p:fltVal val="0"/>
                                          </p:val>
                                        </p:tav>
                                        <p:tav tm="100000">
                                          <p:val>
                                            <p:strVal val="#ppt_h"/>
                                          </p:val>
                                        </p:tav>
                                      </p:tavLst>
                                    </p:anim>
                                    <p:anim calcmode="lin" valueType="num">
                                      <p:cBhvr>
                                        <p:cTn id="45" dur="1000" fill="hold"/>
                                        <p:tgtEl>
                                          <p:spTgt spid="1028"/>
                                        </p:tgtEl>
                                        <p:attrNameLst>
                                          <p:attrName>style.rotation</p:attrName>
                                        </p:attrNameLst>
                                      </p:cBhvr>
                                      <p:tavLst>
                                        <p:tav tm="0">
                                          <p:val>
                                            <p:fltVal val="90"/>
                                          </p:val>
                                        </p:tav>
                                        <p:tav tm="100000">
                                          <p:val>
                                            <p:fltVal val="0"/>
                                          </p:val>
                                        </p:tav>
                                      </p:tavLst>
                                    </p:anim>
                                    <p:animEffect transition="in" filter="fade">
                                      <p:cBhvr>
                                        <p:cTn id="46" dur="10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3" grpId="0"/>
      <p:bldP spid="14"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مجموعة 7"/>
          <p:cNvGrpSpPr>
            <a:grpSpLocks/>
          </p:cNvGrpSpPr>
          <p:nvPr/>
        </p:nvGrpSpPr>
        <p:grpSpPr bwMode="auto">
          <a:xfrm>
            <a:off x="-55563" y="566738"/>
            <a:ext cx="1036638" cy="6003925"/>
            <a:chOff x="-55292" y="566455"/>
            <a:chExt cx="1036020" cy="6003513"/>
          </a:xfrm>
        </p:grpSpPr>
        <p:pic>
          <p:nvPicPr>
            <p:cNvPr id="6146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146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146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{10} إلى الآية {14}</a:t>
            </a:r>
            <a:endParaRPr lang="ar-EG" sz="2000" b="1" dirty="0">
              <a:solidFill>
                <a:schemeClr val="bg1"/>
              </a:solidFill>
              <a:latin typeface="Arial" pitchFamily="34" charset="0"/>
              <a:cs typeface="Andalus" pitchFamily="2" charset="-78"/>
            </a:endParaRPr>
          </a:p>
        </p:txBody>
      </p:sp>
      <p:sp>
        <p:nvSpPr>
          <p:cNvPr id="11" name="Rectangle 10"/>
          <p:cNvSpPr/>
          <p:nvPr/>
        </p:nvSpPr>
        <p:spPr>
          <a:xfrm>
            <a:off x="1071563" y="894655"/>
            <a:ext cx="7929562" cy="2246313"/>
          </a:xfrm>
          <a:prstGeom prst="rect">
            <a:avLst/>
          </a:prstGeom>
          <a:noFill/>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{يَا أَيُّهَا الَّذِينَ آَمَنُوا هَلْ أَدُلُّكُمْ عَلَى تِجَارَةٍ تُنجِيكُم مِّنْ عَذَابٍ أَلِيمٍ{10} تُؤْمِنُونَ بِاللَّهِ وَرَسُولِهِ وَتُجَاهِدُونَ فِي سَبِيلِ اللَّهِ بِأَمْوَالِكُمْ وَأَنفُسِكُمْ ذَلِكُمْ خَيْرٌ لَّكُمْ إِن كُنتُمْ تَعْلَمُونَ{11} يَغْفِرْ لَكُمْ ذُنُوبَكُمْ وَيُدْخِلْكُمْ جَنَّاتٍ تَجْرِي مِن تَحْتِهَا الْأَنْهَارُ وَمَسَاكِنَ طَيِّبَةً فِي جَنَّاتِ عَدْنٍ ذَلِكَ الْفَوْزُ الْعَظِيمُ{12} وَأُخْرَى تُحِبُّونَهَا نَصْرٌ مِّنَ اللَّهِ وَفَتْحٌ قَرِيبٌ وَبَشِّرِ الْمُؤْمِنِينَ{13} يَا أَيُّهَا الَّذِينَ آَمَنُوا كُونوا أَنصَارَ اللَّهِ كَمَا قَالَ عِيسَى ابْنُ مَرْيَمَ لِلْحَوَارِيِّينَ مَنْ أَنصَارِي إِلَى اللَّهِ قَالَ الْحَوَارِيُّونَ نَحْنُ أَنصَارُ اللَّهِ فَآَمَنَت طَّائِفَةٌ مِّن بَنِي إِسْرَائِيلَ وَكَفَرَت طَّائِفَةٌ فَأَيَّدْنَا الَّذِينَ آَمَنُوا عَلَى عَدُوِّهِمْ فَأَصْبَحُوا ظَاهِرِينَ{14}</a:t>
            </a:r>
          </a:p>
        </p:txBody>
      </p:sp>
      <p:sp>
        <p:nvSpPr>
          <p:cNvPr id="12" name="TextBox 11"/>
          <p:cNvSpPr txBox="1"/>
          <p:nvPr/>
        </p:nvSpPr>
        <p:spPr>
          <a:xfrm>
            <a:off x="2143108" y="2967335"/>
            <a:ext cx="4429156"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 التجارة الرابحة .  </a:t>
            </a:r>
          </a:p>
        </p:txBody>
      </p:sp>
      <p:graphicFrame>
        <p:nvGraphicFramePr>
          <p:cNvPr id="13" name="Table 12"/>
          <p:cNvGraphicFramePr>
            <a:graphicFrameLocks noGrp="1"/>
          </p:cNvGraphicFramePr>
          <p:nvPr>
            <p:extLst>
              <p:ext uri="{D42A27DB-BD31-4B8C-83A1-F6EECF244321}">
                <p14:modId xmlns:p14="http://schemas.microsoft.com/office/powerpoint/2010/main" xmlns="" val="2026852493"/>
              </p:ext>
            </p:extLst>
          </p:nvPr>
        </p:nvGraphicFramePr>
        <p:xfrm>
          <a:off x="2555776" y="3645024"/>
          <a:ext cx="6408712" cy="1669004"/>
        </p:xfrm>
        <a:graphic>
          <a:graphicData uri="http://schemas.openxmlformats.org/drawingml/2006/table">
            <a:tbl>
              <a:tblPr rtl="1" firstRow="1" bandRow="1">
                <a:tableStyleId>{0660B408-B3CF-4A94-85FC-2B1E0A45F4A2}</a:tableStyleId>
              </a:tblPr>
              <a:tblGrid>
                <a:gridCol w="1890533"/>
                <a:gridCol w="4518179"/>
              </a:tblGrid>
              <a:tr h="483982">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483982">
                <a:tc>
                  <a:txBody>
                    <a:bodyPr/>
                    <a:lstStyle/>
                    <a:p>
                      <a:pPr lvl="1" algn="ctr" rtl="1"/>
                      <a:r>
                        <a:rPr lang="ar-EG" sz="2000" b="1" dirty="0" smtClean="0"/>
                        <a:t>للحوايين</a:t>
                      </a:r>
                      <a:r>
                        <a:rPr lang="ar-EG" sz="2000" dirty="0" smtClean="0"/>
                        <a:t>  </a:t>
                      </a:r>
                      <a:endParaRPr lang="ar-EG" sz="2000" b="1" dirty="0"/>
                    </a:p>
                  </a:txBody>
                  <a:tcPr/>
                </a:tc>
                <a:tc>
                  <a:txBody>
                    <a:bodyPr/>
                    <a:lstStyle/>
                    <a:p>
                      <a:pPr lvl="1" algn="ctr" rtl="1"/>
                      <a:r>
                        <a:rPr lang="ar-EG" sz="2000" b="1" dirty="0" smtClean="0"/>
                        <a:t>أصفياء عيسى وخواصه </a:t>
                      </a:r>
                      <a:endParaRPr lang="ar-EG" sz="2000" b="1" dirty="0"/>
                    </a:p>
                  </a:txBody>
                  <a:tcPr/>
                </a:tc>
              </a:tr>
              <a:tr h="603672">
                <a:tc>
                  <a:txBody>
                    <a:bodyPr/>
                    <a:lstStyle/>
                    <a:p>
                      <a:pPr algn="ctr" rtl="1"/>
                      <a:r>
                        <a:rPr lang="ar-EG" sz="2000" dirty="0" smtClean="0"/>
                        <a:t> </a:t>
                      </a:r>
                      <a:r>
                        <a:rPr lang="ar-EG" sz="2000" b="1" dirty="0" smtClean="0"/>
                        <a:t>ظاهرين</a:t>
                      </a:r>
                      <a:r>
                        <a:rPr lang="ar-EG" sz="2000" dirty="0" smtClean="0"/>
                        <a:t>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غالبين</a:t>
                      </a:r>
                      <a:r>
                        <a:rPr lang="ar-EG" sz="2000" dirty="0" smtClean="0"/>
                        <a:t> </a:t>
                      </a:r>
                    </a:p>
                    <a:p>
                      <a:pPr algn="ctr" rtl="1"/>
                      <a:endParaRPr lang="ar-EG" sz="2000" b="1" dirty="0"/>
                    </a:p>
                  </a:txBody>
                  <a:tcPr/>
                </a:tc>
              </a:tr>
            </a:tbl>
          </a:graphicData>
        </a:graphic>
      </p:graphicFrame>
      <p:sp>
        <p:nvSpPr>
          <p:cNvPr id="14" name="Flowchart: Terminator 13"/>
          <p:cNvSpPr/>
          <p:nvPr/>
        </p:nvSpPr>
        <p:spPr>
          <a:xfrm>
            <a:off x="6786594" y="3140968"/>
            <a:ext cx="2214562" cy="428625"/>
          </a:xfrm>
          <a:prstGeom prst="flowChartTermina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defRPr/>
            </a:pPr>
            <a:r>
              <a:rPr lang="ar-EG" sz="2000" b="1" dirty="0"/>
              <a:t>معانى الكلمات </a:t>
            </a:r>
          </a:p>
        </p:txBody>
      </p:sp>
      <p:sp>
        <p:nvSpPr>
          <p:cNvPr id="15" name="Flowchart: Alternate Process 14"/>
          <p:cNvSpPr/>
          <p:nvPr/>
        </p:nvSpPr>
        <p:spPr>
          <a:xfrm>
            <a:off x="5715000" y="5376639"/>
            <a:ext cx="3143250" cy="428625"/>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EG" b="1" dirty="0">
                <a:solidFill>
                  <a:schemeClr val="tx1"/>
                </a:solidFill>
              </a:rPr>
              <a:t>تفسير</a:t>
            </a:r>
            <a:r>
              <a:rPr lang="ar-EG" sz="2000" b="1" dirty="0">
                <a:solidFill>
                  <a:schemeClr val="tx1"/>
                </a:solidFill>
              </a:rPr>
              <a:t> الآيات وما يستفاد منها </a:t>
            </a:r>
          </a:p>
        </p:txBody>
      </p:sp>
      <p:sp>
        <p:nvSpPr>
          <p:cNvPr id="16"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7" name="Flowchart: Process 16"/>
          <p:cNvSpPr/>
          <p:nvPr/>
        </p:nvSpPr>
        <p:spPr>
          <a:xfrm>
            <a:off x="8001056" y="5929330"/>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{10}</a:t>
            </a:r>
          </a:p>
        </p:txBody>
      </p:sp>
      <p:sp>
        <p:nvSpPr>
          <p:cNvPr id="18" name="Rectangle 17"/>
          <p:cNvSpPr/>
          <p:nvPr/>
        </p:nvSpPr>
        <p:spPr>
          <a:xfrm>
            <a:off x="1428750" y="5857875"/>
            <a:ext cx="6286500" cy="708025"/>
          </a:xfrm>
          <a:prstGeom prst="rect">
            <a:avLst/>
          </a:prstGeom>
          <a:solidFill>
            <a:schemeClr val="bg1"/>
          </a:solidFill>
        </p:spPr>
        <p:txBody>
          <a:bodyPr>
            <a:spAutoFit/>
          </a:bodyPr>
          <a:lstStyle/>
          <a:p>
            <a:pPr>
              <a:defRPr/>
            </a:pPr>
            <a:r>
              <a:rPr lang="ar-EG" sz="2000" b="1" dirty="0">
                <a:solidFill>
                  <a:srgbClr val="339933"/>
                </a:solidFill>
                <a:effectLst>
                  <a:outerShdw blurRad="38100" dist="38100" dir="2700000" algn="tl">
                    <a:srgbClr val="000000">
                      <a:alpha val="43137"/>
                    </a:srgbClr>
                  </a:outerShdw>
                </a:effectLst>
                <a:latin typeface="+mn-lt"/>
                <a:cs typeface="Andalus" pitchFamily="2" charset="-78"/>
              </a:rPr>
              <a:t> يَا أَيُّهَا الَّذِينَ آَمَنُوا هَلْ أَدُلُّكُمْ عَلَى تِجَارَةٍ تُنجِيكُم مِّنْ عَذَابٍ أَلِيمٍ{10} </a:t>
            </a:r>
          </a:p>
          <a:p>
            <a:pPr>
              <a:defRPr/>
            </a:pPr>
            <a:r>
              <a:rPr lang="ar-EG" sz="2000" b="1" dirty="0">
                <a:solidFill>
                  <a:schemeClr val="dk1"/>
                </a:solidFill>
                <a:latin typeface="+mn-lt"/>
                <a:cs typeface="+mn-cs"/>
              </a:rPr>
              <a:t>  هل</a:t>
            </a:r>
            <a:r>
              <a:rPr lang="ar-EG" sz="2000" b="1" dirty="0">
                <a:solidFill>
                  <a:srgbClr val="339933"/>
                </a:solidFill>
                <a:effectLst>
                  <a:outerShdw blurRad="38100" dist="38100" dir="2700000" algn="tl">
                    <a:srgbClr val="000000">
                      <a:alpha val="43137"/>
                    </a:srgbClr>
                  </a:outerShdw>
                </a:effectLst>
                <a:latin typeface="+mn-lt"/>
                <a:cs typeface="Andalus" pitchFamily="2" charset="-78"/>
              </a:rPr>
              <a:t> </a:t>
            </a:r>
            <a:r>
              <a:rPr lang="ar-EG" sz="2000" b="1" dirty="0">
                <a:solidFill>
                  <a:schemeClr val="dk1"/>
                </a:solidFill>
                <a:latin typeface="+mn-lt"/>
                <a:cs typeface="+mn-cs"/>
              </a:rPr>
              <a:t>ارشدكم إل تجارة عظيمة الشأن تنجيكم من عذاب موجع ؟ </a:t>
            </a:r>
          </a:p>
        </p:txBody>
      </p:sp>
    </p:spTree>
    <p:custDataLst>
      <p:tags r:id="rId1"/>
    </p:custData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bg/>
                                          </p:spTgt>
                                        </p:tgtEl>
                                        <p:attrNameLst>
                                          <p:attrName>style.visibility</p:attrName>
                                        </p:attrNameLst>
                                      </p:cBhvr>
                                      <p:to>
                                        <p:strVal val="visible"/>
                                      </p:to>
                                    </p:set>
                                    <p:anim calcmode="lin" valueType="num">
                                      <p:cBhvr additive="base">
                                        <p:cTn id="22"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bg/>
                                          </p:spTgt>
                                        </p:tgtEl>
                                        <p:attrNameLst>
                                          <p:attrName>style.visibility</p:attrName>
                                        </p:attrNameLst>
                                      </p:cBhvr>
                                      <p:to>
                                        <p:strVal val="visible"/>
                                      </p:to>
                                    </p:set>
                                    <p:anim calcmode="lin" valueType="num">
                                      <p:cBhvr additive="base">
                                        <p:cTn id="34"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bg/>
                                          </p:spTgt>
                                        </p:tgtEl>
                                        <p:attrNameLst>
                                          <p:attrName>style.visibility</p:attrName>
                                        </p:attrNameLst>
                                      </p:cBhvr>
                                      <p:to>
                                        <p:strVal val="visible"/>
                                      </p:to>
                                    </p:set>
                                    <p:anim calcmode="lin" valueType="num">
                                      <p:cBhvr additive="base">
                                        <p:cTn id="51"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additive="base">
                                        <p:cTn id="5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 calcmode="lin" valueType="num">
                                      <p:cBhvr additive="base">
                                        <p:cTn id="6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xEl>
                                              <p:pRg st="1" end="1"/>
                                            </p:txEl>
                                          </p:spTgt>
                                        </p:tgtEl>
                                        <p:attrNameLst>
                                          <p:attrName>style.visibility</p:attrName>
                                        </p:attrNameLst>
                                      </p:cBhvr>
                                      <p:to>
                                        <p:strVal val="visible"/>
                                      </p:to>
                                    </p:set>
                                    <p:anim calcmode="lin" valueType="num">
                                      <p:cBhvr additive="base">
                                        <p:cTn id="7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bg/>
                                          </p:spTgt>
                                        </p:tgtEl>
                                        <p:attrNameLst>
                                          <p:attrName>style.visibility</p:attrName>
                                        </p:attrNameLst>
                                      </p:cBhvr>
                                      <p:to>
                                        <p:strVal val="visible"/>
                                      </p:to>
                                    </p:set>
                                    <p:anim calcmode="lin" valueType="num">
                                      <p:cBhvr additive="base">
                                        <p:cTn id="8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bg/>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 calcmode="lin" valueType="num">
                                      <p:cBhvr additive="base">
                                        <p:cTn id="8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
                                            <p:txEl>
                                              <p:pRg st="1" end="1"/>
                                            </p:txEl>
                                          </p:spTgt>
                                        </p:tgtEl>
                                        <p:attrNameLst>
                                          <p:attrName>style.visibility</p:attrName>
                                        </p:attrNameLst>
                                      </p:cBhvr>
                                      <p:to>
                                        <p:strVal val="visible"/>
                                      </p:to>
                                    </p:set>
                                    <p:anim calcmode="lin" valueType="num">
                                      <p:cBhvr additive="base">
                                        <p:cTn id="8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1" grpId="0" build="p"/>
      <p:bldP spid="12" grpId="0" build="p" animBg="1"/>
      <p:bldP spid="14" grpId="0" build="p" animBg="1"/>
      <p:bldP spid="15" grpId="0" build="p" animBg="1"/>
      <p:bldP spid="17" grpId="0" build="p" animBg="1"/>
      <p:bldP spid="18"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مجموعة 7"/>
          <p:cNvGrpSpPr>
            <a:grpSpLocks/>
          </p:cNvGrpSpPr>
          <p:nvPr/>
        </p:nvGrpSpPr>
        <p:grpSpPr bwMode="auto">
          <a:xfrm>
            <a:off x="-55563" y="566738"/>
            <a:ext cx="1036638" cy="6003925"/>
            <a:chOff x="-55292" y="566455"/>
            <a:chExt cx="1036020" cy="6003513"/>
          </a:xfrm>
        </p:grpSpPr>
        <p:pic>
          <p:nvPicPr>
            <p:cNvPr id="6249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249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249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{10} إلى الآية {14}</a:t>
            </a:r>
            <a:endParaRPr lang="ar-EG" sz="2000" b="1" dirty="0">
              <a:solidFill>
                <a:schemeClr val="bg1"/>
              </a:solidFill>
              <a:latin typeface="Arial" pitchFamily="34" charset="0"/>
              <a:cs typeface="Andalus" pitchFamily="2" charset="-78"/>
            </a:endParaRPr>
          </a:p>
        </p:txBody>
      </p:sp>
      <p:sp>
        <p:nvSpPr>
          <p:cNvPr id="13" name="TextBox 12"/>
          <p:cNvSpPr txBox="1"/>
          <p:nvPr/>
        </p:nvSpPr>
        <p:spPr>
          <a:xfrm>
            <a:off x="7092280" y="1857364"/>
            <a:ext cx="1928826"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وتدلنا الآيتان على </a:t>
            </a:r>
          </a:p>
        </p:txBody>
      </p:sp>
      <p:sp>
        <p:nvSpPr>
          <p:cNvPr id="51211" name="TextBox 13"/>
          <p:cNvSpPr txBox="1">
            <a:spLocks noChangeArrowheads="1"/>
          </p:cNvSpPr>
          <p:nvPr/>
        </p:nvSpPr>
        <p:spPr bwMode="auto">
          <a:xfrm>
            <a:off x="714375" y="1876822"/>
            <a:ext cx="6286500" cy="400050"/>
          </a:xfrm>
          <a:prstGeom prst="rect">
            <a:avLst/>
          </a:prstGeom>
          <a:noFill/>
          <a:ln w="9525">
            <a:noFill/>
            <a:miter lim="800000"/>
            <a:headEnd/>
            <a:tailEnd/>
          </a:ln>
        </p:spPr>
        <p:txBody>
          <a:bodyPr>
            <a:spAutoFit/>
          </a:bodyPr>
          <a:lstStyle/>
          <a:p>
            <a:r>
              <a:rPr lang="ar-EG" sz="2000" b="1"/>
              <a:t>أعظم الأعمال وأجلها الإيمان بالله ،والجهاد فى سبيل الله بالمال والنفس .</a:t>
            </a:r>
          </a:p>
        </p:txBody>
      </p:sp>
      <p:sp>
        <p:nvSpPr>
          <p:cNvPr id="16" name="TextBox 15"/>
          <p:cNvSpPr txBox="1"/>
          <p:nvPr/>
        </p:nvSpPr>
        <p:spPr>
          <a:xfrm>
            <a:off x="7607166" y="5286388"/>
            <a:ext cx="1357322" cy="707886"/>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وهاتان الآيتان</a:t>
            </a:r>
          </a:p>
          <a:p>
            <a:pPr>
              <a:defRPr/>
            </a:pPr>
            <a:r>
              <a:rPr lang="ar-EG" sz="2000" b="1" dirty="0"/>
              <a:t>     تدلان :</a:t>
            </a:r>
          </a:p>
        </p:txBody>
      </p:sp>
      <p:sp>
        <p:nvSpPr>
          <p:cNvPr id="51216" name="TextBox 16"/>
          <p:cNvSpPr txBox="1">
            <a:spLocks noChangeArrowheads="1"/>
          </p:cNvSpPr>
          <p:nvPr/>
        </p:nvSpPr>
        <p:spPr bwMode="auto">
          <a:xfrm>
            <a:off x="1380133" y="5000625"/>
            <a:ext cx="6072187" cy="1323975"/>
          </a:xfrm>
          <a:prstGeom prst="rect">
            <a:avLst/>
          </a:prstGeom>
          <a:noFill/>
          <a:ln w="9525">
            <a:noFill/>
            <a:miter lim="800000"/>
            <a:headEnd/>
            <a:tailEnd/>
          </a:ln>
        </p:spPr>
        <p:txBody>
          <a:bodyPr>
            <a:spAutoFit/>
          </a:bodyPr>
          <a:lstStyle/>
          <a:p>
            <a:pPr>
              <a:buFont typeface="Arial" pitchFamily="34" charset="0"/>
              <a:buChar char="•"/>
            </a:pPr>
            <a:r>
              <a:rPr lang="ar-EG" sz="2000" b="1" dirty="0"/>
              <a:t>فضل الجهاد </a:t>
            </a:r>
            <a:r>
              <a:rPr lang="ar-EG" sz="2000" b="1" dirty="0" err="1"/>
              <a:t>فى</a:t>
            </a:r>
            <a:r>
              <a:rPr lang="ar-EG" sz="2000" b="1" dirty="0"/>
              <a:t> سبيل الله وعظم ثوابه ، وأنه سبب مغفرة الذنوب ودخول الجنة .</a:t>
            </a:r>
          </a:p>
          <a:p>
            <a:pPr>
              <a:buFont typeface="Arial" pitchFamily="34" charset="0"/>
              <a:buChar char="•"/>
            </a:pPr>
            <a:r>
              <a:rPr lang="ar-EG" sz="2000" b="1" dirty="0"/>
              <a:t> أن الجهاد </a:t>
            </a:r>
            <a:r>
              <a:rPr lang="ar-EG" sz="2000" b="1" dirty="0" err="1"/>
              <a:t>فى</a:t>
            </a:r>
            <a:r>
              <a:rPr lang="ar-EG" sz="2000" b="1" dirty="0"/>
              <a:t> سبيل الله من أقوى أسباب بقاء أمة الإسلام قوية السلطان آمنة على أوطانها وانتشار دينها .</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5" name="Flowchart: Process 14"/>
          <p:cNvSpPr/>
          <p:nvPr/>
        </p:nvSpPr>
        <p:spPr>
          <a:xfrm>
            <a:off x="8072494" y="928670"/>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{11}</a:t>
            </a:r>
          </a:p>
        </p:txBody>
      </p:sp>
      <p:sp>
        <p:nvSpPr>
          <p:cNvPr id="17" name="Rectangle 16"/>
          <p:cNvSpPr/>
          <p:nvPr/>
        </p:nvSpPr>
        <p:spPr>
          <a:xfrm>
            <a:off x="1187624" y="920775"/>
            <a:ext cx="6858000" cy="708025"/>
          </a:xfrm>
          <a:prstGeom prst="rect">
            <a:avLst/>
          </a:prstGeom>
        </p:spPr>
        <p:txBody>
          <a:bodyPr>
            <a:spAutoFit/>
          </a:bodyPr>
          <a:lstStyle/>
          <a:p>
            <a:pPr>
              <a:defRPr/>
            </a:pPr>
            <a:r>
              <a:rPr lang="ar-EG" sz="2000" b="1" dirty="0">
                <a:solidFill>
                  <a:srgbClr val="339933"/>
                </a:solidFill>
                <a:cs typeface="Andalus" pitchFamily="2" charset="-78"/>
              </a:rPr>
              <a:t> {تُؤْمِنُونَ بِاللَّهِ وَرَسُولِهِ وَتُجَاهِدُونَ فِي سَبِيلِ اللَّهِ بِأَمْوَالِكُمْ وَأَنفُسِكُمْ ذَلِكُمْ خَيْرٌ لَّكُمْ } </a:t>
            </a:r>
            <a:r>
              <a:rPr lang="ar-EG" sz="2000" b="1" dirty="0">
                <a:solidFill>
                  <a:schemeClr val="dk1"/>
                </a:solidFill>
                <a:latin typeface="+mn-lt"/>
                <a:cs typeface="+mn-cs"/>
              </a:rPr>
              <a:t>من تجارة الدنيا </a:t>
            </a:r>
            <a:r>
              <a:rPr lang="ar-EG" sz="2000" b="1" dirty="0">
                <a:solidFill>
                  <a:srgbClr val="339933"/>
                </a:solidFill>
                <a:cs typeface="Andalus" pitchFamily="2" charset="-78"/>
              </a:rPr>
              <a:t>{إِن كُنتُمْ تَعْلَمُونَ{11}</a:t>
            </a:r>
            <a:r>
              <a:rPr lang="ar-EG" sz="2000" b="1" dirty="0">
                <a:solidFill>
                  <a:schemeClr val="dk1"/>
                </a:solidFill>
                <a:latin typeface="+mn-lt"/>
                <a:cs typeface="+mn-cs"/>
              </a:rPr>
              <a:t>مضار الأشياء ومنافعها فأمتثلوا ذلك .</a:t>
            </a:r>
          </a:p>
        </p:txBody>
      </p:sp>
      <p:sp>
        <p:nvSpPr>
          <p:cNvPr id="18" name="Flowchart: Process 17"/>
          <p:cNvSpPr/>
          <p:nvPr/>
        </p:nvSpPr>
        <p:spPr>
          <a:xfrm>
            <a:off x="8072494" y="2571744"/>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{12}</a:t>
            </a:r>
          </a:p>
        </p:txBody>
      </p:sp>
      <p:sp>
        <p:nvSpPr>
          <p:cNvPr id="19" name="Rectangle 18"/>
          <p:cNvSpPr>
            <a:spLocks noChangeArrowheads="1"/>
          </p:cNvSpPr>
          <p:nvPr/>
        </p:nvSpPr>
        <p:spPr bwMode="auto">
          <a:xfrm>
            <a:off x="1026938" y="2485008"/>
            <a:ext cx="6929438"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{يَغْفِرْ لَكُمْ ذُنُوبَكُمْ} </a:t>
            </a:r>
            <a:r>
              <a:rPr lang="ar-EG" sz="2000" b="1" dirty="0"/>
              <a:t>إن فعلتم ما أمركم به يستر عليكم ذنوبكم </a:t>
            </a:r>
            <a:r>
              <a:rPr lang="ar-EG" sz="2000" b="1" dirty="0">
                <a:solidFill>
                  <a:srgbClr val="339933"/>
                </a:solidFill>
                <a:cs typeface="Andalus" pitchFamily="2" charset="-78"/>
              </a:rPr>
              <a:t>{ وَيُدْخِلْكُمْ جَنَّاتٍ تَجْرِي مِن تَحْتِهَا الْأَنْهَارُ} </a:t>
            </a:r>
            <a:r>
              <a:rPr lang="ar-EG" sz="2000" b="1" dirty="0"/>
              <a:t>تجرى من تحت أشجارها الأنهار  </a:t>
            </a:r>
            <a:r>
              <a:rPr lang="ar-EG" sz="2000" b="1" dirty="0">
                <a:solidFill>
                  <a:srgbClr val="339933"/>
                </a:solidFill>
                <a:cs typeface="Andalus" pitchFamily="2" charset="-78"/>
              </a:rPr>
              <a:t>{وَمَسَاكِنَ طَيِّبَةً فِي جَنَّاتِ عَدْنٍ } </a:t>
            </a:r>
            <a:r>
              <a:rPr lang="ar-EG" sz="2000" b="1" dirty="0"/>
              <a:t>ويدخلكم جنات ومساكن طاهرة زكية  </a:t>
            </a:r>
            <a:r>
              <a:rPr lang="ar-EG" sz="2000" b="1" dirty="0">
                <a:solidFill>
                  <a:srgbClr val="339933"/>
                </a:solidFill>
                <a:cs typeface="Andalus" pitchFamily="2" charset="-78"/>
              </a:rPr>
              <a:t>{ ذَلِكَ الْفَوْزُ الْعَظِيمُ{12}</a:t>
            </a:r>
          </a:p>
        </p:txBody>
      </p:sp>
      <p:sp>
        <p:nvSpPr>
          <p:cNvPr id="20" name="Flowchart: Process 19"/>
          <p:cNvSpPr/>
          <p:nvPr/>
        </p:nvSpPr>
        <p:spPr>
          <a:xfrm>
            <a:off x="8072462" y="3786190"/>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{13}</a:t>
            </a:r>
          </a:p>
        </p:txBody>
      </p:sp>
      <p:sp>
        <p:nvSpPr>
          <p:cNvPr id="21" name="Rectangle 20"/>
          <p:cNvSpPr>
            <a:spLocks noChangeArrowheads="1"/>
          </p:cNvSpPr>
          <p:nvPr/>
        </p:nvSpPr>
        <p:spPr bwMode="auto">
          <a:xfrm>
            <a:off x="1599009" y="3714750"/>
            <a:ext cx="6429375" cy="101600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{وَأُخْرَى تُحِبُّونَهَا } </a:t>
            </a:r>
            <a:r>
              <a:rPr lang="ar-EG" sz="2000" b="1" dirty="0"/>
              <a:t>ونعمة أخرى لكم -أيها المؤمنون –تحبونها </a:t>
            </a:r>
            <a:r>
              <a:rPr lang="ar-EG" sz="2000" b="1" dirty="0" err="1"/>
              <a:t>هى</a:t>
            </a:r>
            <a:r>
              <a:rPr lang="ar-EG" sz="2000" b="1" dirty="0"/>
              <a:t> </a:t>
            </a:r>
            <a:r>
              <a:rPr lang="ar-EG" sz="2000" b="1" dirty="0">
                <a:solidFill>
                  <a:srgbClr val="339933"/>
                </a:solidFill>
                <a:cs typeface="Andalus" pitchFamily="2" charset="-78"/>
              </a:rPr>
              <a:t>{نَصْرٌ مِّنَ اللَّهِ وَفَتْحٌ قَرِيبٌ } </a:t>
            </a:r>
            <a:r>
              <a:rPr lang="ar-EG" sz="2000" b="1" dirty="0"/>
              <a:t>وفتح عاجل يتم على أيديكم </a:t>
            </a:r>
            <a:r>
              <a:rPr lang="ar-EG" sz="2000" b="1" dirty="0">
                <a:solidFill>
                  <a:srgbClr val="339933"/>
                </a:solidFill>
                <a:cs typeface="Andalus" pitchFamily="2" charset="-78"/>
              </a:rPr>
              <a:t>{وَبَشِّرِ الْمُؤْمِنِينَ{13</a:t>
            </a:r>
            <a:r>
              <a:rPr lang="ar-EG" sz="2000" b="1" dirty="0"/>
              <a:t>} وبشر</a:t>
            </a:r>
            <a:r>
              <a:rPr lang="ar-EG" sz="2000" b="1" dirty="0">
                <a:solidFill>
                  <a:srgbClr val="339933"/>
                </a:solidFill>
                <a:cs typeface="Andalus" pitchFamily="2" charset="-78"/>
              </a:rPr>
              <a:t> </a:t>
            </a:r>
            <a:r>
              <a:rPr lang="ar-EG" sz="2000" b="1" dirty="0"/>
              <a:t>المؤمنين –</a:t>
            </a:r>
            <a:r>
              <a:rPr lang="ar-EG" sz="2000" b="1" dirty="0" err="1"/>
              <a:t>لأيها</a:t>
            </a:r>
            <a:r>
              <a:rPr lang="ar-EG" sz="2000" b="1" dirty="0"/>
              <a:t> </a:t>
            </a:r>
            <a:r>
              <a:rPr lang="ar-EG" sz="2000" b="1" dirty="0" err="1"/>
              <a:t>النبى</a:t>
            </a:r>
            <a:r>
              <a:rPr lang="ar-EG" sz="2000" b="1" dirty="0"/>
              <a:t> –بالنصر والفتح </a:t>
            </a:r>
            <a:r>
              <a:rPr lang="ar-EG" sz="2000" b="1" dirty="0" err="1"/>
              <a:t>فى</a:t>
            </a:r>
            <a:r>
              <a:rPr lang="ar-EG" sz="2000" b="1" dirty="0"/>
              <a:t> الدنيا </a:t>
            </a:r>
            <a:r>
              <a:rPr lang="ar-EG" sz="2000" b="1" dirty="0">
                <a:solidFill>
                  <a:srgbClr val="339933"/>
                </a:solidFill>
                <a:cs typeface="Andalus" pitchFamily="2" charset="-78"/>
              </a:rPr>
              <a:t>.</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bg/>
                                          </p:spTgt>
                                        </p:tgtEl>
                                        <p:attrNameLst>
                                          <p:attrName>style.visibility</p:attrName>
                                        </p:attrNameLst>
                                      </p:cBhvr>
                                      <p:to>
                                        <p:strVal val="visible"/>
                                      </p:to>
                                    </p:set>
                                    <p:anim calcmode="lin" valueType="num">
                                      <p:cBhvr additive="base">
                                        <p:cTn id="1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 calcmode="lin" valueType="num">
                                      <p:cBhvr additive="base">
                                        <p:cTn id="3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bg/>
                                          </p:spTgt>
                                        </p:tgtEl>
                                        <p:attrNameLst>
                                          <p:attrName>style.visibility</p:attrName>
                                        </p:attrNameLst>
                                      </p:cBhvr>
                                      <p:to>
                                        <p:strVal val="visible"/>
                                      </p:to>
                                    </p:set>
                                    <p:anim calcmode="lin" valueType="num">
                                      <p:cBhvr additive="base">
                                        <p:cTn id="42"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 calcmode="lin" valueType="num">
                                      <p:cBhvr additive="base">
                                        <p:cTn id="4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1211">
                                            <p:txEl>
                                              <p:pRg st="0" end="0"/>
                                            </p:txEl>
                                          </p:spTgt>
                                        </p:tgtEl>
                                        <p:attrNameLst>
                                          <p:attrName>style.visibility</p:attrName>
                                        </p:attrNameLst>
                                      </p:cBhvr>
                                      <p:to>
                                        <p:strVal val="visible"/>
                                      </p:to>
                                    </p:set>
                                    <p:animEffect transition="in" filter="wipe(down)">
                                      <p:cBhvr>
                                        <p:cTn id="54" dur="500"/>
                                        <p:tgtEl>
                                          <p:spTgt spid="512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bg/>
                                          </p:spTgt>
                                        </p:tgtEl>
                                        <p:attrNameLst>
                                          <p:attrName>style.visibility</p:attrName>
                                        </p:attrNameLst>
                                      </p:cBhvr>
                                      <p:to>
                                        <p:strVal val="visible"/>
                                      </p:to>
                                    </p:set>
                                    <p:anim calcmode="lin" valueType="num">
                                      <p:cBhvr additive="base">
                                        <p:cTn id="5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 calcmode="lin" valueType="num">
                                      <p:cBhvr additive="base">
                                        <p:cTn id="6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xEl>
                                              <p:pRg st="1" end="1"/>
                                            </p:txEl>
                                          </p:spTgt>
                                        </p:tgtEl>
                                        <p:attrNameLst>
                                          <p:attrName>style.visibility</p:attrName>
                                        </p:attrNameLst>
                                      </p:cBhvr>
                                      <p:to>
                                        <p:strVal val="visible"/>
                                      </p:to>
                                    </p:set>
                                    <p:anim calcmode="lin" valueType="num">
                                      <p:cBhvr additive="base">
                                        <p:cTn id="7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 calcmode="lin" valueType="num">
                                      <p:cBhvr additive="base">
                                        <p:cTn id="7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0">
                                            <p:bg/>
                                          </p:spTgt>
                                        </p:tgtEl>
                                        <p:attrNameLst>
                                          <p:attrName>style.visibility</p:attrName>
                                        </p:attrNameLst>
                                      </p:cBhvr>
                                      <p:to>
                                        <p:strVal val="visible"/>
                                      </p:to>
                                    </p:set>
                                    <p:anim calcmode="lin" valueType="num">
                                      <p:cBhvr additive="base">
                                        <p:cTn id="8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additive="base">
                                        <p:cTn id="8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xEl>
                                              <p:pRg st="1" end="1"/>
                                            </p:txEl>
                                          </p:spTgt>
                                        </p:tgtEl>
                                        <p:attrNameLst>
                                          <p:attrName>style.visibility</p:attrName>
                                        </p:attrNameLst>
                                      </p:cBhvr>
                                      <p:to>
                                        <p:strVal val="visible"/>
                                      </p:to>
                                    </p:set>
                                    <p:anim calcmode="lin" valueType="num">
                                      <p:cBhvr additive="base">
                                        <p:cTn id="9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6">
                                            <p:bg/>
                                          </p:spTgt>
                                        </p:tgtEl>
                                        <p:attrNameLst>
                                          <p:attrName>style.visibility</p:attrName>
                                        </p:attrNameLst>
                                      </p:cBhvr>
                                      <p:to>
                                        <p:strVal val="visible"/>
                                      </p:to>
                                    </p:set>
                                    <p:anim calcmode="lin" valueType="num">
                                      <p:cBhvr additive="base">
                                        <p:cTn id="10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16">
                                            <p:bg/>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6">
                                            <p:txEl>
                                              <p:pRg st="0" end="0"/>
                                            </p:txEl>
                                          </p:spTgt>
                                        </p:tgtEl>
                                        <p:attrNameLst>
                                          <p:attrName>style.visibility</p:attrName>
                                        </p:attrNameLst>
                                      </p:cBhvr>
                                      <p:to>
                                        <p:strVal val="visible"/>
                                      </p:to>
                                    </p:set>
                                    <p:anim calcmode="lin" valueType="num">
                                      <p:cBhvr additive="base">
                                        <p:cTn id="1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6">
                                            <p:txEl>
                                              <p:pRg st="1" end="1"/>
                                            </p:txEl>
                                          </p:spTgt>
                                        </p:tgtEl>
                                        <p:attrNameLst>
                                          <p:attrName>style.visibility</p:attrName>
                                        </p:attrNameLst>
                                      </p:cBhvr>
                                      <p:to>
                                        <p:strVal val="visible"/>
                                      </p:to>
                                    </p:set>
                                    <p:anim calcmode="lin" valueType="num">
                                      <p:cBhvr additive="base">
                                        <p:cTn id="11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1216">
                                            <p:txEl>
                                              <p:pRg st="0" end="0"/>
                                            </p:txEl>
                                          </p:spTgt>
                                        </p:tgtEl>
                                        <p:attrNameLst>
                                          <p:attrName>style.visibility</p:attrName>
                                        </p:attrNameLst>
                                      </p:cBhvr>
                                      <p:to>
                                        <p:strVal val="visible"/>
                                      </p:to>
                                    </p:set>
                                    <p:anim calcmode="lin" valueType="num">
                                      <p:cBhvr additive="base">
                                        <p:cTn id="121" dur="500" fill="hold"/>
                                        <p:tgtEl>
                                          <p:spTgt spid="51216">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1216">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51216">
                                            <p:txEl>
                                              <p:pRg st="1" end="1"/>
                                            </p:txEl>
                                          </p:spTgt>
                                        </p:tgtEl>
                                        <p:attrNameLst>
                                          <p:attrName>style.visibility</p:attrName>
                                        </p:attrNameLst>
                                      </p:cBhvr>
                                      <p:to>
                                        <p:strVal val="visible"/>
                                      </p:to>
                                    </p:set>
                                    <p:anim calcmode="lin" valueType="num">
                                      <p:cBhvr additive="base">
                                        <p:cTn id="125" dur="500" fill="hold"/>
                                        <p:tgtEl>
                                          <p:spTgt spid="51216">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12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build="p" animBg="1"/>
      <p:bldP spid="51211" grpId="0" build="p"/>
      <p:bldP spid="16" grpId="0" build="allAtOnce" animBg="1"/>
      <p:bldP spid="51216" grpId="0" build="allAtOnce"/>
      <p:bldP spid="15" grpId="0" build="p" animBg="1"/>
      <p:bldP spid="17" grpId="0" build="p"/>
      <p:bldP spid="18" grpId="0" build="p" animBg="1"/>
      <p:bldP spid="19" grpId="0" build="p"/>
      <p:bldP spid="20" grpId="0" build="p" animBg="1"/>
      <p:bldP spid="21"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مجموعة 7"/>
          <p:cNvGrpSpPr>
            <a:grpSpLocks/>
          </p:cNvGrpSpPr>
          <p:nvPr/>
        </p:nvGrpSpPr>
        <p:grpSpPr bwMode="auto">
          <a:xfrm>
            <a:off x="-55563" y="566738"/>
            <a:ext cx="1036638" cy="6003925"/>
            <a:chOff x="-55292" y="566455"/>
            <a:chExt cx="1036020" cy="6003513"/>
          </a:xfrm>
        </p:grpSpPr>
        <p:pic>
          <p:nvPicPr>
            <p:cNvPr id="63503"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3504"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3505"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{10} إلى الآية {14}</a:t>
            </a:r>
            <a:endParaRPr lang="ar-EG" sz="2000" b="1" dirty="0">
              <a:solidFill>
                <a:schemeClr val="bg1"/>
              </a:solidFill>
              <a:latin typeface="Arial" pitchFamily="34" charset="0"/>
              <a:cs typeface="Andalus" pitchFamily="2" charset="-78"/>
            </a:endParaRPr>
          </a:p>
        </p:txBody>
      </p:sp>
      <p:sp>
        <p:nvSpPr>
          <p:cNvPr id="11" name="TextBox 10"/>
          <p:cNvSpPr txBox="1"/>
          <p:nvPr/>
        </p:nvSpPr>
        <p:spPr>
          <a:xfrm>
            <a:off x="6786578" y="3244914"/>
            <a:ext cx="2071702"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ar-EG" sz="2000" b="1" dirty="0"/>
              <a:t>وهذه الآية تدل على : </a:t>
            </a:r>
          </a:p>
        </p:txBody>
      </p:sp>
      <p:sp>
        <p:nvSpPr>
          <p:cNvPr id="52235" name="TextBox 11"/>
          <p:cNvSpPr txBox="1">
            <a:spLocks noChangeArrowheads="1"/>
          </p:cNvSpPr>
          <p:nvPr/>
        </p:nvSpPr>
        <p:spPr bwMode="auto">
          <a:xfrm>
            <a:off x="1679004" y="4000500"/>
            <a:ext cx="7429500" cy="1323975"/>
          </a:xfrm>
          <a:prstGeom prst="rect">
            <a:avLst/>
          </a:prstGeom>
          <a:noFill/>
          <a:ln w="9525">
            <a:noFill/>
            <a:miter lim="800000"/>
            <a:headEnd/>
            <a:tailEnd/>
          </a:ln>
        </p:spPr>
        <p:txBody>
          <a:bodyPr>
            <a:spAutoFit/>
          </a:bodyPr>
          <a:lstStyle/>
          <a:p>
            <a:pPr>
              <a:buFont typeface="Arial" pitchFamily="34" charset="0"/>
              <a:buChar char="•"/>
            </a:pPr>
            <a:r>
              <a:rPr lang="ar-EG" sz="2000" b="1" dirty="0"/>
              <a:t>من نصر دين الله فقد نصر الله ، وسينصره الله تعالى .</a:t>
            </a:r>
          </a:p>
          <a:p>
            <a:pPr>
              <a:buFont typeface="Arial" pitchFamily="34" charset="0"/>
              <a:buChar char="•"/>
            </a:pPr>
            <a:r>
              <a:rPr lang="ar-EG" sz="2000" b="1" dirty="0"/>
              <a:t> بنى إسرائيل منهم من آمن بعيسى ومنهم من كفر به ، إما </a:t>
            </a:r>
            <a:r>
              <a:rPr lang="ar-EG" sz="2000" b="1" dirty="0" err="1"/>
              <a:t>عدواة</a:t>
            </a:r>
            <a:r>
              <a:rPr lang="ar-EG" sz="2000" b="1" dirty="0"/>
              <a:t> له أو غلواً فيه .</a:t>
            </a:r>
          </a:p>
          <a:p>
            <a:pPr>
              <a:buFont typeface="Arial" pitchFamily="34" charset="0"/>
              <a:buChar char="•"/>
            </a:pPr>
            <a:r>
              <a:rPr lang="ar-EG" sz="2000" b="1" dirty="0"/>
              <a:t> الحق منصور وغالب وإن طال الزمان ، وعلى المؤمنين أن يصبروا ويصابروا ، حتى </a:t>
            </a:r>
            <a:r>
              <a:rPr lang="ar-EG" sz="2000" b="1" dirty="0" err="1"/>
              <a:t>يأتى</a:t>
            </a:r>
            <a:r>
              <a:rPr lang="ar-EG" sz="2000" b="1" dirty="0"/>
              <a:t> أمر الله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3" name="Flowchart: Process 12"/>
          <p:cNvSpPr/>
          <p:nvPr/>
        </p:nvSpPr>
        <p:spPr>
          <a:xfrm>
            <a:off x="8072494" y="1285860"/>
            <a:ext cx="928662" cy="714380"/>
          </a:xfrm>
          <a:prstGeom prst="flowChartProcess">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EG" sz="2000" b="1" dirty="0"/>
              <a:t>الآية</a:t>
            </a:r>
          </a:p>
          <a:p>
            <a:pPr algn="ctr">
              <a:defRPr/>
            </a:pPr>
            <a:r>
              <a:rPr lang="ar-EG" sz="2000" b="1" dirty="0"/>
              <a:t>{14}</a:t>
            </a:r>
          </a:p>
        </p:txBody>
      </p:sp>
      <p:sp>
        <p:nvSpPr>
          <p:cNvPr id="14" name="Rectangle 13"/>
          <p:cNvSpPr>
            <a:spLocks noChangeArrowheads="1"/>
          </p:cNvSpPr>
          <p:nvPr/>
        </p:nvSpPr>
        <p:spPr bwMode="auto">
          <a:xfrm>
            <a:off x="1313259" y="1058615"/>
            <a:ext cx="6715125" cy="1938337"/>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{يَا أَيُّهَا الَّذِينَ آَمَنُوا كُونوا أَنصَارَ اللَّهِ } </a:t>
            </a:r>
            <a:r>
              <a:rPr lang="ar-EG" sz="2000" b="1"/>
              <a:t>كونوا أنصاراً لدين الله </a:t>
            </a:r>
            <a:r>
              <a:rPr lang="ar-EG" sz="2000" b="1">
                <a:solidFill>
                  <a:srgbClr val="339933"/>
                </a:solidFill>
                <a:cs typeface="Andalus" pitchFamily="2" charset="-78"/>
              </a:rPr>
              <a:t>{كَمَا قَالَ عِيسَى ابْنُ مَرْيَمَ لِلْحَوَارِيِّينَ مَنْ أَنصَارِي إِلَى اللَّهِ قَالَ الْحَوَارِيُّونَ نَحْنُ أَنصَارُ اللَّهِ فَآَمَنَت طَّائِفَةٌ مِّن بَنِي إِسْرَائِيلَ } </a:t>
            </a:r>
            <a:r>
              <a:rPr lang="ar-EG" sz="2000" b="1"/>
              <a:t>آمنت جماعة من بنى إسرائيل بعيسى عليه السلام وصدقوا بما جاء به </a:t>
            </a:r>
            <a:r>
              <a:rPr lang="ar-EG" sz="2000" b="1">
                <a:solidFill>
                  <a:srgbClr val="339933"/>
                </a:solidFill>
                <a:cs typeface="Andalus" pitchFamily="2" charset="-78"/>
              </a:rPr>
              <a:t>{وَكَفَرَت طَّائِفَةٌ } </a:t>
            </a:r>
            <a:r>
              <a:rPr lang="ar-EG" sz="2000" b="1"/>
              <a:t>منهم حيث سعت لقتله أو غلت به </a:t>
            </a:r>
            <a:r>
              <a:rPr lang="ar-EG" sz="2000" b="1">
                <a:solidFill>
                  <a:srgbClr val="339933"/>
                </a:solidFill>
                <a:cs typeface="Andalus" pitchFamily="2" charset="-78"/>
              </a:rPr>
              <a:t>{فَأَيَّدْنَا الَّذِينَ آَمَنُوا عَلَى عَدُوِّهِمْ فَأَصْبَحُوا ظَاهِرِينَ{14} </a:t>
            </a:r>
            <a:r>
              <a:rPr lang="ar-EG" sz="2000" b="1"/>
              <a:t>فأظهر الله الطائفة المؤمنة ،والتى كانت متخفية مضطهدة لما بعث الله محمدا صلى الله عليه وسلم </a:t>
            </a:r>
            <a:r>
              <a:rPr lang="ar-EG" sz="2000" b="1">
                <a:solidFill>
                  <a:srgbClr val="339933"/>
                </a:solidFill>
                <a:cs typeface="Andalus" pitchFamily="2" charset="-78"/>
              </a:rPr>
              <a:t>. </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additive="base">
                                        <p:cTn id="4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additive="base">
                                        <p:cTn id="4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2235">
                                            <p:txEl>
                                              <p:pRg st="0" end="0"/>
                                            </p:txEl>
                                          </p:spTgt>
                                        </p:tgtEl>
                                        <p:attrNameLst>
                                          <p:attrName>style.visibility</p:attrName>
                                        </p:attrNameLst>
                                      </p:cBhvr>
                                      <p:to>
                                        <p:strVal val="visible"/>
                                      </p:to>
                                    </p:set>
                                    <p:anim calcmode="lin" valueType="num">
                                      <p:cBhvr additive="base">
                                        <p:cTn id="53" dur="500" fill="hold"/>
                                        <p:tgtEl>
                                          <p:spTgt spid="5223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2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2235">
                                            <p:txEl>
                                              <p:pRg st="1" end="1"/>
                                            </p:txEl>
                                          </p:spTgt>
                                        </p:tgtEl>
                                        <p:attrNameLst>
                                          <p:attrName>style.visibility</p:attrName>
                                        </p:attrNameLst>
                                      </p:cBhvr>
                                      <p:to>
                                        <p:strVal val="visible"/>
                                      </p:to>
                                    </p:set>
                                    <p:anim calcmode="lin" valueType="num">
                                      <p:cBhvr additive="base">
                                        <p:cTn id="59" dur="500" fill="hold"/>
                                        <p:tgtEl>
                                          <p:spTgt spid="5223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2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2235">
                                            <p:txEl>
                                              <p:pRg st="2" end="2"/>
                                            </p:txEl>
                                          </p:spTgt>
                                        </p:tgtEl>
                                        <p:attrNameLst>
                                          <p:attrName>style.visibility</p:attrName>
                                        </p:attrNameLst>
                                      </p:cBhvr>
                                      <p:to>
                                        <p:strVal val="visible"/>
                                      </p:to>
                                    </p:set>
                                    <p:anim calcmode="lin" valueType="num">
                                      <p:cBhvr additive="base">
                                        <p:cTn id="65" dur="500" fill="hold"/>
                                        <p:tgtEl>
                                          <p:spTgt spid="5223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22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allAtOnce" animBg="1"/>
      <p:bldP spid="52235" grpId="0" build="p"/>
      <p:bldP spid="13" grpId="0" build="p" animBg="1"/>
      <p:bldP spid="14"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مجموعة 7"/>
          <p:cNvGrpSpPr>
            <a:grpSpLocks/>
          </p:cNvGrpSpPr>
          <p:nvPr/>
        </p:nvGrpSpPr>
        <p:grpSpPr bwMode="auto">
          <a:xfrm>
            <a:off x="-55563" y="566738"/>
            <a:ext cx="1036638" cy="6003925"/>
            <a:chOff x="-55292" y="566455"/>
            <a:chExt cx="1036020" cy="6003513"/>
          </a:xfrm>
        </p:grpSpPr>
        <p:pic>
          <p:nvPicPr>
            <p:cNvPr id="64520"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4521"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4522"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{10} إلى الآية {14}</a:t>
            </a:r>
            <a:endParaRPr lang="ar-EG" sz="2000" b="1" dirty="0">
              <a:solidFill>
                <a:schemeClr val="bg1"/>
              </a:solidFill>
              <a:latin typeface="Arial" pitchFamily="34" charset="0"/>
              <a:cs typeface="Andalus" pitchFamily="2" charset="-78"/>
            </a:endParaRP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17758" y="831455"/>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338190" y="1500185"/>
            <a:ext cx="29527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مربع نص 10"/>
          <p:cNvSpPr txBox="1"/>
          <p:nvPr/>
        </p:nvSpPr>
        <p:spPr>
          <a:xfrm>
            <a:off x="1619672" y="1451695"/>
            <a:ext cx="262358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الإيمان بالله والجهاد </a:t>
            </a:r>
            <a:r>
              <a:rPr lang="ar-EG" sz="2000" b="1" dirty="0" err="1"/>
              <a:t>فى</a:t>
            </a:r>
            <a:r>
              <a:rPr lang="ar-EG" sz="2000" b="1" dirty="0"/>
              <a:t> سبيله</a:t>
            </a:r>
          </a:p>
        </p:txBody>
      </p:sp>
      <p:pic>
        <p:nvPicPr>
          <p:cNvPr id="2048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906838" y="2231446"/>
            <a:ext cx="4057650"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مربع نص 12"/>
          <p:cNvSpPr txBox="1"/>
          <p:nvPr/>
        </p:nvSpPr>
        <p:spPr>
          <a:xfrm>
            <a:off x="1710951" y="2236802"/>
            <a:ext cx="312764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EG" sz="2000" b="1" dirty="0"/>
              <a:t>يدخلكم جنات ومساكن طاهرة زكية</a:t>
            </a:r>
          </a:p>
        </p:txBody>
      </p:sp>
      <p:pic>
        <p:nvPicPr>
          <p:cNvPr id="20484"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836012" y="2814798"/>
            <a:ext cx="306705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مربع نص 14"/>
          <p:cNvSpPr txBox="1"/>
          <p:nvPr/>
        </p:nvSpPr>
        <p:spPr>
          <a:xfrm>
            <a:off x="1986229" y="3186303"/>
            <a:ext cx="7122275"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EG" sz="2000" b="1" dirty="0"/>
              <a:t>(1) فضل الجهاد </a:t>
            </a:r>
            <a:r>
              <a:rPr lang="ar-EG" sz="2000" b="1" dirty="0" err="1"/>
              <a:t>فى</a:t>
            </a:r>
            <a:r>
              <a:rPr lang="ar-EG" sz="2000" b="1" dirty="0"/>
              <a:t> سبيل الله وعظم ثوابه </a:t>
            </a:r>
          </a:p>
          <a:p>
            <a:pPr marL="457200" indent="-457200">
              <a:defRPr/>
            </a:pPr>
            <a:r>
              <a:rPr lang="ar-EG" sz="2000" b="1" dirty="0"/>
              <a:t>(2)أنه سبب مغفرة الذنوب ودخول الجنة .</a:t>
            </a:r>
          </a:p>
          <a:p>
            <a:pPr marL="457200" indent="-457200">
              <a:buFontTx/>
              <a:buAutoNum type="arabicParenBoth" startAt="3"/>
              <a:defRPr/>
            </a:pPr>
            <a:r>
              <a:rPr lang="ar-EG" sz="2000" b="1" dirty="0"/>
              <a:t>أن الجهاد </a:t>
            </a:r>
            <a:r>
              <a:rPr lang="ar-EG" sz="2000" b="1" dirty="0" err="1"/>
              <a:t>فى</a:t>
            </a:r>
            <a:r>
              <a:rPr lang="ar-EG" sz="2000" b="1" dirty="0"/>
              <a:t> سبيل الله من أقوى أسباب بقاء أمة الإسلام قوية السلطان آمنة على أوطانها وانتشار دينها</a:t>
            </a:r>
          </a:p>
        </p:txBody>
      </p:sp>
      <p:pic>
        <p:nvPicPr>
          <p:cNvPr id="20485"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381318" y="4619932"/>
            <a:ext cx="469582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مربع نص 16"/>
          <p:cNvSpPr txBox="1"/>
          <p:nvPr/>
        </p:nvSpPr>
        <p:spPr>
          <a:xfrm>
            <a:off x="4196116" y="5333146"/>
            <a:ext cx="474784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457200" indent="-457200">
              <a:defRPr/>
            </a:pPr>
            <a:r>
              <a:rPr lang="ar-EG" sz="2000" b="1" dirty="0"/>
              <a:t>(1) أن الله يعلم مضار الأشياء ومنافعها فنمتثل ذلك </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0482"/>
                                        </p:tgtEl>
                                        <p:attrNameLst>
                                          <p:attrName>style.visibility</p:attrName>
                                        </p:attrNameLst>
                                      </p:cBhvr>
                                      <p:to>
                                        <p:strVal val="visible"/>
                                      </p:to>
                                    </p:set>
                                    <p:anim calcmode="lin" valueType="num">
                                      <p:cBhvr additive="base">
                                        <p:cTn id="26" dur="500" fill="hold"/>
                                        <p:tgtEl>
                                          <p:spTgt spid="20482"/>
                                        </p:tgtEl>
                                        <p:attrNameLst>
                                          <p:attrName>ppt_x</p:attrName>
                                        </p:attrNameLst>
                                      </p:cBhvr>
                                      <p:tavLst>
                                        <p:tav tm="0">
                                          <p:val>
                                            <p:strVal val="1+#ppt_w/2"/>
                                          </p:val>
                                        </p:tav>
                                        <p:tav tm="100000">
                                          <p:val>
                                            <p:strVal val="#ppt_x"/>
                                          </p:val>
                                        </p:tav>
                                      </p:tavLst>
                                    </p:anim>
                                    <p:anim calcmode="lin" valueType="num">
                                      <p:cBhvr additive="base">
                                        <p:cTn id="27"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anim calcmode="lin" valueType="num">
                                      <p:cBhvr>
                                        <p:cTn id="33" dur="2000" fill="hold"/>
                                        <p:tgtEl>
                                          <p:spTgt spid="11"/>
                                        </p:tgtEl>
                                        <p:attrNameLst>
                                          <p:attrName>ppt_w</p:attrName>
                                        </p:attrNameLst>
                                      </p:cBhvr>
                                      <p:tavLst>
                                        <p:tav tm="0" fmla="#ppt_w*sin(2.5*pi*$)">
                                          <p:val>
                                            <p:fltVal val="0"/>
                                          </p:val>
                                        </p:tav>
                                        <p:tav tm="100000">
                                          <p:val>
                                            <p:fltVal val="1"/>
                                          </p:val>
                                        </p:tav>
                                      </p:tavLst>
                                    </p:anim>
                                    <p:anim calcmode="lin" valueType="num">
                                      <p:cBhvr>
                                        <p:cTn id="3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483"/>
                                        </p:tgtEl>
                                        <p:attrNameLst>
                                          <p:attrName>style.visibility</p:attrName>
                                        </p:attrNameLst>
                                      </p:cBhvr>
                                      <p:to>
                                        <p:strVal val="visible"/>
                                      </p:to>
                                    </p:set>
                                    <p:animEffect transition="in" filter="wheel(1)">
                                      <p:cBhvr>
                                        <p:cTn id="39" dur="2000"/>
                                        <p:tgtEl>
                                          <p:spTgt spid="20483"/>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ppt_w</p:attrName>
                                        </p:attrNameLst>
                                      </p:cBhvr>
                                      <p:tavLst>
                                        <p:tav tm="0" fmla="#ppt_w*sin(2.5*pi*$)">
                                          <p:val>
                                            <p:fltVal val="0"/>
                                          </p:val>
                                        </p:tav>
                                        <p:tav tm="100000">
                                          <p:val>
                                            <p:fltVal val="1"/>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20484"/>
                                        </p:tgtEl>
                                        <p:attrNameLst>
                                          <p:attrName>style.visibility</p:attrName>
                                        </p:attrNameLst>
                                      </p:cBhvr>
                                      <p:to>
                                        <p:strVal val="visible"/>
                                      </p:to>
                                    </p:set>
                                    <p:animEffect transition="in" filter="wheel(1)">
                                      <p:cBhvr>
                                        <p:cTn id="51" dur="2000"/>
                                        <p:tgtEl>
                                          <p:spTgt spid="20484"/>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0485"/>
                                        </p:tgtEl>
                                        <p:attrNameLst>
                                          <p:attrName>style.visibility</p:attrName>
                                        </p:attrNameLst>
                                      </p:cBhvr>
                                      <p:to>
                                        <p:strVal val="visible"/>
                                      </p:to>
                                    </p:set>
                                    <p:animEffect transition="in" filter="wheel(1)">
                                      <p:cBhvr>
                                        <p:cTn id="63" dur="2000"/>
                                        <p:tgtEl>
                                          <p:spTgt spid="20485"/>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2000"/>
                                        <p:tgtEl>
                                          <p:spTgt spid="17"/>
                                        </p:tgtEl>
                                      </p:cBhvr>
                                    </p:animEffect>
                                    <p:anim calcmode="lin" valueType="num">
                                      <p:cBhvr>
                                        <p:cTn id="69" dur="2000" fill="hold"/>
                                        <p:tgtEl>
                                          <p:spTgt spid="17"/>
                                        </p:tgtEl>
                                        <p:attrNameLst>
                                          <p:attrName>ppt_w</p:attrName>
                                        </p:attrNameLst>
                                      </p:cBhvr>
                                      <p:tavLst>
                                        <p:tav tm="0" fmla="#ppt_w*sin(2.5*pi*$)">
                                          <p:val>
                                            <p:fltVal val="0"/>
                                          </p:val>
                                        </p:tav>
                                        <p:tav tm="100000">
                                          <p:val>
                                            <p:fltVal val="1"/>
                                          </p:val>
                                        </p:tav>
                                      </p:tavLst>
                                    </p:anim>
                                    <p:anim calcmode="lin" valueType="num">
                                      <p:cBhvr>
                                        <p:cTn id="70"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P spid="13" grpId="0" animBg="1"/>
      <p:bldP spid="15"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مجموعة 7"/>
          <p:cNvGrpSpPr>
            <a:grpSpLocks/>
          </p:cNvGrpSpPr>
          <p:nvPr/>
        </p:nvGrpSpPr>
        <p:grpSpPr bwMode="auto">
          <a:xfrm>
            <a:off x="-55563" y="566738"/>
            <a:ext cx="1036638" cy="6003925"/>
            <a:chOff x="-55292" y="566455"/>
            <a:chExt cx="1036020" cy="6003513"/>
          </a:xfrm>
        </p:grpSpPr>
        <p:pic>
          <p:nvPicPr>
            <p:cNvPr id="64520"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4521"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4522"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071563" y="1"/>
            <a:ext cx="7358062" cy="857232"/>
          </a:xfrm>
          <a:prstGeom prst="ribbon">
            <a:avLst/>
          </a:prstGeom>
          <a:ln/>
          <a:effectLst>
            <a:softEdge rad="6350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ar-EG" sz="2000" b="1" dirty="0">
                <a:solidFill>
                  <a:schemeClr val="bg1"/>
                </a:solidFill>
              </a:rPr>
              <a:t>تفسير سورة الصف من الآية {10} إلى الآية {14}</a:t>
            </a:r>
            <a:endParaRPr lang="ar-EG" sz="2000" b="1" dirty="0">
              <a:solidFill>
                <a:schemeClr val="bg1"/>
              </a:solidFill>
              <a:latin typeface="Arial" pitchFamily="34" charset="0"/>
              <a:cs typeface="Andalus" pitchFamily="2" charset="-78"/>
            </a:endParaRP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17758" y="831455"/>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491880" y="1574799"/>
            <a:ext cx="3648447"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7"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143075" y="2345321"/>
            <a:ext cx="6749405" cy="1845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شكل بيضاوي 18"/>
          <p:cNvSpPr/>
          <p:nvPr/>
        </p:nvSpPr>
        <p:spPr>
          <a:xfrm>
            <a:off x="5026642" y="2492896"/>
            <a:ext cx="90977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0" name="شكل بيضاوي 19"/>
          <p:cNvSpPr/>
          <p:nvPr/>
        </p:nvSpPr>
        <p:spPr>
          <a:xfrm>
            <a:off x="3546987" y="3026502"/>
            <a:ext cx="90977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1" name="شكل بيضاوي 20"/>
          <p:cNvSpPr/>
          <p:nvPr/>
        </p:nvSpPr>
        <p:spPr>
          <a:xfrm>
            <a:off x="3138076" y="3619170"/>
            <a:ext cx="90977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xmlns="" val="16649536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506"/>
                                        </p:tgtEl>
                                        <p:attrNameLst>
                                          <p:attrName>style.visibility</p:attrName>
                                        </p:attrNameLst>
                                      </p:cBhvr>
                                      <p:to>
                                        <p:strVal val="visible"/>
                                      </p:to>
                                    </p:set>
                                    <p:animEffect transition="in" filter="wipe(down)">
                                      <p:cBhvr>
                                        <p:cTn id="26" dur="500"/>
                                        <p:tgtEl>
                                          <p:spTgt spid="2150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1507"/>
                                        </p:tgtEl>
                                        <p:attrNameLst>
                                          <p:attrName>style.visibility</p:attrName>
                                        </p:attrNameLst>
                                      </p:cBhvr>
                                      <p:to>
                                        <p:strVal val="visible"/>
                                      </p:to>
                                    </p:set>
                                    <p:animEffect transition="in" filter="wipe(down)">
                                      <p:cBhvr>
                                        <p:cTn id="36" dur="580">
                                          <p:stCondLst>
                                            <p:cond delay="0"/>
                                          </p:stCondLst>
                                        </p:cTn>
                                        <p:tgtEl>
                                          <p:spTgt spid="21507"/>
                                        </p:tgtEl>
                                      </p:cBhvr>
                                    </p:animEffect>
                                    <p:anim calcmode="lin" valueType="num">
                                      <p:cBhvr>
                                        <p:cTn id="37" dur="1822" tmFilter="0,0; 0.14,0.36; 0.43,0.73; 0.71,0.91; 1.0,1.0">
                                          <p:stCondLst>
                                            <p:cond delay="0"/>
                                          </p:stCondLst>
                                        </p:cTn>
                                        <p:tgtEl>
                                          <p:spTgt spid="2150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150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150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150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1507"/>
                                        </p:tgtEl>
                                        <p:attrNameLst>
                                          <p:attrName>ppt_y</p:attrName>
                                        </p:attrNameLst>
                                      </p:cBhvr>
                                      <p:tavLst>
                                        <p:tav tm="0" fmla="#ppt_y-sin(pi*$)/81">
                                          <p:val>
                                            <p:fltVal val="0"/>
                                          </p:val>
                                        </p:tav>
                                        <p:tav tm="100000">
                                          <p:val>
                                            <p:fltVal val="1"/>
                                          </p:val>
                                        </p:tav>
                                      </p:tavLst>
                                    </p:anim>
                                    <p:animScale>
                                      <p:cBhvr>
                                        <p:cTn id="42" dur="26">
                                          <p:stCondLst>
                                            <p:cond delay="650"/>
                                          </p:stCondLst>
                                        </p:cTn>
                                        <p:tgtEl>
                                          <p:spTgt spid="21507"/>
                                        </p:tgtEl>
                                      </p:cBhvr>
                                      <p:to x="100000" y="60000"/>
                                    </p:animScale>
                                    <p:animScale>
                                      <p:cBhvr>
                                        <p:cTn id="43" dur="166" decel="50000">
                                          <p:stCondLst>
                                            <p:cond delay="676"/>
                                          </p:stCondLst>
                                        </p:cTn>
                                        <p:tgtEl>
                                          <p:spTgt spid="21507"/>
                                        </p:tgtEl>
                                      </p:cBhvr>
                                      <p:to x="100000" y="100000"/>
                                    </p:animScale>
                                    <p:animScale>
                                      <p:cBhvr>
                                        <p:cTn id="44" dur="26">
                                          <p:stCondLst>
                                            <p:cond delay="1312"/>
                                          </p:stCondLst>
                                        </p:cTn>
                                        <p:tgtEl>
                                          <p:spTgt spid="21507"/>
                                        </p:tgtEl>
                                      </p:cBhvr>
                                      <p:to x="100000" y="80000"/>
                                    </p:animScale>
                                    <p:animScale>
                                      <p:cBhvr>
                                        <p:cTn id="45" dur="166" decel="50000">
                                          <p:stCondLst>
                                            <p:cond delay="1338"/>
                                          </p:stCondLst>
                                        </p:cTn>
                                        <p:tgtEl>
                                          <p:spTgt spid="21507"/>
                                        </p:tgtEl>
                                      </p:cBhvr>
                                      <p:to x="100000" y="100000"/>
                                    </p:animScale>
                                    <p:animScale>
                                      <p:cBhvr>
                                        <p:cTn id="46" dur="26">
                                          <p:stCondLst>
                                            <p:cond delay="1642"/>
                                          </p:stCondLst>
                                        </p:cTn>
                                        <p:tgtEl>
                                          <p:spTgt spid="21507"/>
                                        </p:tgtEl>
                                      </p:cBhvr>
                                      <p:to x="100000" y="90000"/>
                                    </p:animScale>
                                    <p:animScale>
                                      <p:cBhvr>
                                        <p:cTn id="47" dur="166" decel="50000">
                                          <p:stCondLst>
                                            <p:cond delay="1668"/>
                                          </p:stCondLst>
                                        </p:cTn>
                                        <p:tgtEl>
                                          <p:spTgt spid="21507"/>
                                        </p:tgtEl>
                                      </p:cBhvr>
                                      <p:to x="100000" y="100000"/>
                                    </p:animScale>
                                    <p:animScale>
                                      <p:cBhvr>
                                        <p:cTn id="48" dur="26">
                                          <p:stCondLst>
                                            <p:cond delay="1808"/>
                                          </p:stCondLst>
                                        </p:cTn>
                                        <p:tgtEl>
                                          <p:spTgt spid="21507"/>
                                        </p:tgtEl>
                                      </p:cBhvr>
                                      <p:to x="100000" y="95000"/>
                                    </p:animScale>
                                    <p:animScale>
                                      <p:cBhvr>
                                        <p:cTn id="49" dur="166" decel="50000">
                                          <p:stCondLst>
                                            <p:cond delay="1834"/>
                                          </p:stCondLst>
                                        </p:cTn>
                                        <p:tgtEl>
                                          <p:spTgt spid="2150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9" grpId="0" animBg="1"/>
      <p:bldP spid="20" grpId="0" animBg="1"/>
      <p:bldP spid="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مجموعة 7"/>
          <p:cNvGrpSpPr>
            <a:grpSpLocks/>
          </p:cNvGrpSpPr>
          <p:nvPr/>
        </p:nvGrpSpPr>
        <p:grpSpPr bwMode="auto">
          <a:xfrm>
            <a:off x="-55563" y="566738"/>
            <a:ext cx="1036638" cy="6003925"/>
            <a:chOff x="-55292" y="566455"/>
            <a:chExt cx="1036020" cy="6003513"/>
          </a:xfrm>
        </p:grpSpPr>
        <p:pic>
          <p:nvPicPr>
            <p:cNvPr id="6658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658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658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142900"/>
            <a:ext cx="7358062" cy="1000125"/>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solidFill>
                  <a:schemeClr val="bg1"/>
                </a:solidFill>
              </a:rPr>
              <a:t>التعريف بسورة الشعراء </a:t>
            </a:r>
          </a:p>
        </p:txBody>
      </p:sp>
      <p:sp>
        <p:nvSpPr>
          <p:cNvPr id="11" name="Vertical Scroll 10"/>
          <p:cNvSpPr/>
          <p:nvPr/>
        </p:nvSpPr>
        <p:spPr>
          <a:xfrm>
            <a:off x="6858000" y="0"/>
            <a:ext cx="1500188" cy="714375"/>
          </a:xfrm>
          <a:prstGeom prst="vertic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400" b="1" dirty="0"/>
              <a:t>الوحدة</a:t>
            </a:r>
          </a:p>
          <a:p>
            <a:pPr algn="ctr">
              <a:defRPr/>
            </a:pPr>
            <a:r>
              <a:rPr lang="ar-EG" sz="2400" b="1" dirty="0"/>
              <a:t>التاسعة  </a:t>
            </a:r>
          </a:p>
        </p:txBody>
      </p:sp>
      <p:sp>
        <p:nvSpPr>
          <p:cNvPr id="12" name="Rounded Rectangle 11"/>
          <p:cNvSpPr/>
          <p:nvPr/>
        </p:nvSpPr>
        <p:spPr>
          <a:xfrm>
            <a:off x="2928938" y="841276"/>
            <a:ext cx="3357562" cy="5715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b="1" dirty="0">
                <a:solidFill>
                  <a:schemeClr val="bg1"/>
                </a:solidFill>
              </a:rPr>
              <a:t>التعريف بسورة الشعراء </a:t>
            </a:r>
          </a:p>
        </p:txBody>
      </p:sp>
      <p:sp>
        <p:nvSpPr>
          <p:cNvPr id="13" name="Flowchart: Alternate Process 12"/>
          <p:cNvSpPr/>
          <p:nvPr/>
        </p:nvSpPr>
        <p:spPr>
          <a:xfrm>
            <a:off x="6643702" y="1124744"/>
            <a:ext cx="2357454" cy="428628"/>
          </a:xfrm>
          <a:prstGeom prst="flowChartAlternateProcess">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ar-EG" sz="2400" b="1" dirty="0">
                <a:solidFill>
                  <a:schemeClr val="bg1"/>
                </a:solidFill>
              </a:rPr>
              <a:t>أولاً : سبب التسمية </a:t>
            </a:r>
          </a:p>
        </p:txBody>
      </p:sp>
      <p:sp>
        <p:nvSpPr>
          <p:cNvPr id="53260" name="TextBox 13"/>
          <p:cNvSpPr txBox="1">
            <a:spLocks noChangeArrowheads="1"/>
          </p:cNvSpPr>
          <p:nvPr/>
        </p:nvSpPr>
        <p:spPr bwMode="auto">
          <a:xfrm>
            <a:off x="1606996" y="1643063"/>
            <a:ext cx="7429500" cy="708025"/>
          </a:xfrm>
          <a:prstGeom prst="rect">
            <a:avLst/>
          </a:prstGeom>
          <a:noFill/>
          <a:ln w="9525">
            <a:noFill/>
            <a:miter lim="800000"/>
            <a:headEnd/>
            <a:tailEnd/>
          </a:ln>
        </p:spPr>
        <p:txBody>
          <a:bodyPr>
            <a:spAutoFit/>
          </a:bodyPr>
          <a:lstStyle/>
          <a:p>
            <a:r>
              <a:rPr lang="ar-EG" sz="2000" b="1" dirty="0"/>
              <a:t>سميت بالشعراء لذكر الشعراء </a:t>
            </a:r>
            <a:r>
              <a:rPr lang="ar-EG" sz="2000" b="1" dirty="0" err="1"/>
              <a:t>فى</a:t>
            </a:r>
            <a:r>
              <a:rPr lang="ar-EG" sz="2000" b="1" dirty="0"/>
              <a:t> آخرها ، </a:t>
            </a:r>
            <a:r>
              <a:rPr lang="ar-EG" sz="2000" b="1" dirty="0" err="1"/>
              <a:t>فى</a:t>
            </a:r>
            <a:r>
              <a:rPr lang="ar-EG" sz="2000" b="1" dirty="0"/>
              <a:t> قوله تعالى { </a:t>
            </a:r>
            <a:r>
              <a:rPr lang="ar-EG" sz="2000" b="1" dirty="0">
                <a:solidFill>
                  <a:srgbClr val="339933"/>
                </a:solidFill>
                <a:cs typeface="Andalus" pitchFamily="2" charset="-78"/>
              </a:rPr>
              <a:t>والشعراء يتبعهم الغاوون</a:t>
            </a:r>
            <a:r>
              <a:rPr lang="ar-EG" sz="2000" b="1" dirty="0"/>
              <a:t> } وذلك بيان لدور الشعراء </a:t>
            </a:r>
            <a:r>
              <a:rPr lang="ar-EG" sz="2000" b="1" dirty="0" err="1"/>
              <a:t>فى</a:t>
            </a:r>
            <a:r>
              <a:rPr lang="ar-EG" sz="2000" b="1" dirty="0"/>
              <a:t> المجتمع ،وأنهم يكونون قادة </a:t>
            </a:r>
            <a:r>
              <a:rPr lang="ar-EG" sz="2000" b="1" dirty="0" err="1"/>
              <a:t>فى</a:t>
            </a:r>
            <a:r>
              <a:rPr lang="ar-EG" sz="2000" b="1" dirty="0"/>
              <a:t> الخير والشر .  </a:t>
            </a:r>
          </a:p>
        </p:txBody>
      </p:sp>
      <p:sp>
        <p:nvSpPr>
          <p:cNvPr id="16" name="Flowchart: Alternate Process 15"/>
          <p:cNvSpPr/>
          <p:nvPr/>
        </p:nvSpPr>
        <p:spPr>
          <a:xfrm>
            <a:off x="6286512" y="2428868"/>
            <a:ext cx="2786082" cy="500066"/>
          </a:xfrm>
          <a:prstGeom prst="flowChartAlternateProcess">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ar-EG" sz="2400" b="1" dirty="0">
                <a:solidFill>
                  <a:schemeClr val="bg1"/>
                </a:solidFill>
              </a:rPr>
              <a:t>ثانيا : زمن نزول السورة </a:t>
            </a:r>
          </a:p>
        </p:txBody>
      </p:sp>
      <p:sp>
        <p:nvSpPr>
          <p:cNvPr id="53264" name="TextBox 16"/>
          <p:cNvSpPr txBox="1">
            <a:spLocks noChangeArrowheads="1"/>
          </p:cNvSpPr>
          <p:nvPr/>
        </p:nvSpPr>
        <p:spPr bwMode="auto">
          <a:xfrm>
            <a:off x="1214438" y="2996952"/>
            <a:ext cx="7715250" cy="708025"/>
          </a:xfrm>
          <a:prstGeom prst="rect">
            <a:avLst/>
          </a:prstGeom>
          <a:noFill/>
          <a:ln w="9525">
            <a:noFill/>
            <a:miter lim="800000"/>
            <a:headEnd/>
            <a:tailEnd/>
          </a:ln>
        </p:spPr>
        <p:txBody>
          <a:bodyPr>
            <a:spAutoFit/>
          </a:bodyPr>
          <a:lstStyle/>
          <a:p>
            <a:r>
              <a:rPr lang="ar-EG" sz="2000" b="1" dirty="0"/>
              <a:t>نزلت بمكة قبل الهجرة ، وهى السورة السادسة والعشرون </a:t>
            </a:r>
            <a:r>
              <a:rPr lang="ar-EG" sz="2000" b="1" dirty="0" err="1"/>
              <a:t>فى</a:t>
            </a:r>
            <a:r>
              <a:rPr lang="ar-EG" sz="2000" b="1" dirty="0"/>
              <a:t> ترتيب المصحف ،وعدد آياتها {227} آية .</a:t>
            </a:r>
          </a:p>
        </p:txBody>
      </p:sp>
      <p:sp>
        <p:nvSpPr>
          <p:cNvPr id="18" name="Flowchart: Alternate Process 17"/>
          <p:cNvSpPr/>
          <p:nvPr/>
        </p:nvSpPr>
        <p:spPr>
          <a:xfrm>
            <a:off x="6286512" y="3789040"/>
            <a:ext cx="2786082" cy="50006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ar-EG" sz="2400" b="1" dirty="0">
                <a:solidFill>
                  <a:schemeClr val="bg1"/>
                </a:solidFill>
              </a:rPr>
              <a:t>ثالثا : موضوعات السورة </a:t>
            </a:r>
          </a:p>
        </p:txBody>
      </p:sp>
      <p:sp>
        <p:nvSpPr>
          <p:cNvPr id="19" name="TextBox 18"/>
          <p:cNvSpPr txBox="1"/>
          <p:nvPr/>
        </p:nvSpPr>
        <p:spPr>
          <a:xfrm>
            <a:off x="1536129" y="4511675"/>
            <a:ext cx="7572375" cy="1631950"/>
          </a:xfrm>
          <a:prstGeom prst="rect">
            <a:avLst/>
          </a:prstGeom>
          <a:noFill/>
        </p:spPr>
        <p:txBody>
          <a:bodyPr rtlCol="1">
            <a:spAutoFit/>
          </a:bodyPr>
          <a:lstStyle/>
          <a:p>
            <a:pPr marL="342900" indent="-342900">
              <a:buFontTx/>
              <a:buAutoNum type="arabicParenBoth"/>
              <a:defRPr/>
            </a:pPr>
            <a:r>
              <a:rPr lang="ar-EG" sz="2000" b="1" dirty="0"/>
              <a:t>تقرير الأعتقاد ، من الإيمان بالله وتوحيده ،ونفى الشرك .</a:t>
            </a:r>
          </a:p>
          <a:p>
            <a:pPr marL="342900" indent="-342900">
              <a:buFontTx/>
              <a:buAutoNum type="arabicParenBoth"/>
              <a:defRPr/>
            </a:pPr>
            <a:r>
              <a:rPr lang="ar-EG" sz="2000" b="1" dirty="0"/>
              <a:t> إثبات نبوة محمد </a:t>
            </a:r>
            <a:r>
              <a:rPr lang="ar-EG" sz="1050" b="1" dirty="0"/>
              <a:t>صلى الله عليه وسلم </a:t>
            </a:r>
            <a:r>
              <a:rPr lang="ar-EG" sz="2000" b="1" dirty="0"/>
              <a:t>.</a:t>
            </a:r>
          </a:p>
          <a:p>
            <a:pPr marL="342900" indent="-342900">
              <a:buFontTx/>
              <a:buAutoNum type="arabicParenBoth"/>
              <a:defRPr/>
            </a:pPr>
            <a:r>
              <a:rPr lang="ar-EG" sz="2000" b="1" dirty="0"/>
              <a:t> تهديد المشركين وإنذارهم بعذاب كالذى نزل على الأمم السابقة .</a:t>
            </a:r>
          </a:p>
          <a:p>
            <a:pPr marL="342900" indent="-342900">
              <a:buFontTx/>
              <a:buAutoNum type="arabicParenBoth"/>
              <a:defRPr/>
            </a:pPr>
            <a:r>
              <a:rPr lang="ar-EG" sz="2000" b="1" dirty="0"/>
              <a:t> تتكون السورة من مجموعة من قصص الأنبياء –</a:t>
            </a:r>
            <a:r>
              <a:rPr lang="ar-EG" sz="1050" b="1" dirty="0"/>
              <a:t>عليهم السلام </a:t>
            </a:r>
            <a:r>
              <a:rPr lang="ar-EG" sz="2000" b="1" dirty="0"/>
              <a:t>–مع أممهم .</a:t>
            </a:r>
          </a:p>
          <a:p>
            <a:pPr marL="342900" indent="-342900">
              <a:buFontTx/>
              <a:buAutoNum type="arabicParenBoth"/>
              <a:defRPr/>
            </a:pPr>
            <a:r>
              <a:rPr lang="ar-EG" sz="2000" b="1" dirty="0"/>
              <a:t> فيها تسلية للرسول </a:t>
            </a:r>
            <a:r>
              <a:rPr lang="ar-EG" sz="1050" b="1" dirty="0"/>
              <a:t>صلى الله عليه وسلم </a:t>
            </a:r>
            <a:r>
              <a:rPr lang="ar-EG" sz="2000" b="1" dirty="0"/>
              <a:t>،وتصبير له على دعوته وما يناله من أذى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 calcmode="lin" valueType="num">
                                      <p:cBhvr additive="base">
                                        <p:cTn id="2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anim calcmode="lin" valueType="num">
                                      <p:cBhvr additive="base">
                                        <p:cTn id="3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bg/>
                                          </p:spTgt>
                                        </p:tgtEl>
                                        <p:attrNameLst>
                                          <p:attrName>style.visibility</p:attrName>
                                        </p:attrNameLst>
                                      </p:cBhvr>
                                      <p:to>
                                        <p:strVal val="visible"/>
                                      </p:to>
                                    </p:set>
                                    <p:anim calcmode="lin" valueType="num">
                                      <p:cBhvr additive="base">
                                        <p:cTn id="4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260">
                                            <p:txEl>
                                              <p:pRg st="0" end="0"/>
                                            </p:txEl>
                                          </p:spTgt>
                                        </p:tgtEl>
                                        <p:attrNameLst>
                                          <p:attrName>style.visibility</p:attrName>
                                        </p:attrNameLst>
                                      </p:cBhvr>
                                      <p:to>
                                        <p:strVal val="visible"/>
                                      </p:to>
                                    </p:set>
                                    <p:anim calcmode="lin" valueType="num">
                                      <p:cBhvr additive="base">
                                        <p:cTn id="61" dur="500" fill="hold"/>
                                        <p:tgtEl>
                                          <p:spTgt spid="5326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32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bg/>
                                          </p:spTgt>
                                        </p:tgtEl>
                                        <p:attrNameLst>
                                          <p:attrName>style.visibility</p:attrName>
                                        </p:attrNameLst>
                                      </p:cBhvr>
                                      <p:to>
                                        <p:strVal val="visible"/>
                                      </p:to>
                                    </p:set>
                                    <p:anim calcmode="lin" valueType="num">
                                      <p:cBhvr additive="base">
                                        <p:cTn id="6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additive="base">
                                        <p:cTn id="7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264">
                                            <p:txEl>
                                              <p:pRg st="0" end="0"/>
                                            </p:txEl>
                                          </p:spTgt>
                                        </p:tgtEl>
                                        <p:attrNameLst>
                                          <p:attrName>style.visibility</p:attrName>
                                        </p:attrNameLst>
                                      </p:cBhvr>
                                      <p:to>
                                        <p:strVal val="visible"/>
                                      </p:to>
                                    </p:set>
                                    <p:anim calcmode="lin" valueType="num">
                                      <p:cBhvr additive="base">
                                        <p:cTn id="79" dur="500" fill="hold"/>
                                        <p:tgtEl>
                                          <p:spTgt spid="5326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2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bg/>
                                          </p:spTgt>
                                        </p:tgtEl>
                                        <p:attrNameLst>
                                          <p:attrName>style.visibility</p:attrName>
                                        </p:attrNameLst>
                                      </p:cBhvr>
                                      <p:to>
                                        <p:strVal val="visible"/>
                                      </p:to>
                                    </p:set>
                                    <p:anim calcmode="lin" valueType="num">
                                      <p:cBhvr additive="base">
                                        <p:cTn id="8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 calcmode="lin" valueType="num">
                                      <p:cBhvr additive="base">
                                        <p:cTn id="9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xEl>
                                              <p:pRg st="1" end="1"/>
                                            </p:txEl>
                                          </p:spTgt>
                                        </p:tgtEl>
                                        <p:attrNameLst>
                                          <p:attrName>style.visibility</p:attrName>
                                        </p:attrNameLst>
                                      </p:cBhvr>
                                      <p:to>
                                        <p:strVal val="visible"/>
                                      </p:to>
                                    </p:set>
                                    <p:anim calcmode="lin" valueType="num">
                                      <p:cBhvr additive="base">
                                        <p:cTn id="10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xEl>
                                              <p:pRg st="2" end="2"/>
                                            </p:txEl>
                                          </p:spTgt>
                                        </p:tgtEl>
                                        <p:attrNameLst>
                                          <p:attrName>style.visibility</p:attrName>
                                        </p:attrNameLst>
                                      </p:cBhvr>
                                      <p:to>
                                        <p:strVal val="visible"/>
                                      </p:to>
                                    </p:set>
                                    <p:anim calcmode="lin" valueType="num">
                                      <p:cBhvr additive="base">
                                        <p:cTn id="10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xEl>
                                              <p:pRg st="3" end="3"/>
                                            </p:txEl>
                                          </p:spTgt>
                                        </p:tgtEl>
                                        <p:attrNameLst>
                                          <p:attrName>style.visibility</p:attrName>
                                        </p:attrNameLst>
                                      </p:cBhvr>
                                      <p:to>
                                        <p:strVal val="visible"/>
                                      </p:to>
                                    </p:set>
                                    <p:anim calcmode="lin" valueType="num">
                                      <p:cBhvr additive="base">
                                        <p:cTn id="11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9">
                                            <p:txEl>
                                              <p:pRg st="4" end="4"/>
                                            </p:txEl>
                                          </p:spTgt>
                                        </p:tgtEl>
                                        <p:attrNameLst>
                                          <p:attrName>style.visibility</p:attrName>
                                        </p:attrNameLst>
                                      </p:cBhvr>
                                      <p:to>
                                        <p:strVal val="visible"/>
                                      </p:to>
                                    </p:set>
                                    <p:anim calcmode="lin" valueType="num">
                                      <p:cBhvr additive="base">
                                        <p:cTn id="121"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2" grpId="0" build="p" animBg="1"/>
      <p:bldP spid="13" grpId="0" build="p" animBg="1"/>
      <p:bldP spid="53260" grpId="0" build="allAtOnce"/>
      <p:bldP spid="16" grpId="0" build="p" animBg="1"/>
      <p:bldP spid="53264" grpId="0" build="allAtOnce"/>
      <p:bldP spid="18" grpId="0" build="p" animBg="1"/>
      <p:bldP spid="1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6"/>
          <p:cNvGrpSpPr/>
          <p:nvPr/>
        </p:nvGrpSpPr>
        <p:grpSpPr>
          <a:xfrm>
            <a:off x="1691680" y="44624"/>
            <a:ext cx="4812028" cy="1121235"/>
            <a:chOff x="2274540" y="0"/>
            <a:chExt cx="4457700" cy="845423"/>
          </a:xfrm>
          <a:scene3d>
            <a:camera prst="orthographicFront">
              <a:rot lat="0" lon="0" rev="0"/>
            </a:camera>
            <a:lightRig rig="glow" dir="t">
              <a:rot lat="0" lon="0" rev="14100000"/>
            </a:lightRig>
          </a:scene3d>
        </p:grpSpPr>
        <p:pic>
          <p:nvPicPr>
            <p:cNvPr id="18" name="صورة 17"/>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20" name="مستطيل 8"/>
            <p:cNvSpPr/>
            <p:nvPr/>
          </p:nvSpPr>
          <p:spPr>
            <a:xfrm>
              <a:off x="2981053" y="116632"/>
              <a:ext cx="2881135" cy="568810"/>
            </a:xfrm>
            <a:prstGeom prst="downArrowCallout">
              <a:avLst/>
            </a:prstGeom>
            <a:ln>
              <a:noFill/>
            </a:ln>
            <a:effectLst/>
            <a:sp3d prstMaterial="softEdge">
              <a:bevelT w="127000" prst="artDeco"/>
            </a:sp3d>
          </p:spPr>
          <p:txBody>
            <a:bodyPr wrap="none">
              <a:spAutoFit/>
            </a:bodyPr>
            <a:lstStyle/>
            <a:p>
              <a:pPr algn="ctr" defTabSz="913432" fontAlgn="auto">
                <a:spcBef>
                  <a:spcPts val="0"/>
                </a:spcBef>
                <a:spcAft>
                  <a:spcPts val="0"/>
                </a:spcAft>
              </a:pPr>
              <a:r>
                <a:rPr lang="ar-SA" sz="2600" b="1" dirty="0" smtClean="0">
                  <a:ln w="10541" cmpd="sng">
                    <a:solidFill>
                      <a:srgbClr val="0F6FC6">
                        <a:shade val="88000"/>
                        <a:satMod val="110000"/>
                      </a:srgbClr>
                    </a:solidFill>
                    <a:prstDash val="solid"/>
                  </a:ln>
                  <a:solidFill>
                    <a:srgbClr val="002060"/>
                  </a:solidFill>
                  <a:latin typeface="Sakkal Majalla" pitchFamily="2" charset="-78"/>
                  <a:cs typeface="Sakkal Majalla" pitchFamily="2" charset="-78"/>
                </a:rPr>
                <a:t>استراتيجية : الطاولة المستديرة</a:t>
              </a:r>
              <a:endParaRPr lang="ar-EG" sz="2600" b="1" dirty="0">
                <a:ln w="10541" cmpd="sng">
                  <a:solidFill>
                    <a:srgbClr val="0F6FC6">
                      <a:shade val="88000"/>
                      <a:satMod val="110000"/>
                    </a:srgbClr>
                  </a:solidFill>
                  <a:prstDash val="solid"/>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pic>
        <p:nvPicPr>
          <p:cNvPr id="22" name="صورة 21">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979712" y="5949280"/>
            <a:ext cx="881484" cy="881484"/>
          </a:xfrm>
          <a:prstGeom prst="rect">
            <a:avLst/>
          </a:prstGeom>
        </p:spPr>
      </p:pic>
      <p:pic>
        <p:nvPicPr>
          <p:cNvPr id="23" name="صورة 22">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35496" y="6027192"/>
            <a:ext cx="840817" cy="840817"/>
          </a:xfrm>
          <a:prstGeom prst="rect">
            <a:avLst/>
          </a:prstGeom>
        </p:spPr>
      </p:pic>
      <p:grpSp>
        <p:nvGrpSpPr>
          <p:cNvPr id="3" name="مجموعة 23"/>
          <p:cNvGrpSpPr/>
          <p:nvPr/>
        </p:nvGrpSpPr>
        <p:grpSpPr>
          <a:xfrm>
            <a:off x="948321" y="998153"/>
            <a:ext cx="7296087" cy="4932664"/>
            <a:chOff x="948321" y="998153"/>
            <a:chExt cx="7296087" cy="4932664"/>
          </a:xfrm>
        </p:grpSpPr>
        <p:grpSp>
          <p:nvGrpSpPr>
            <p:cNvPr id="4" name="مجموعة 24"/>
            <p:cNvGrpSpPr/>
            <p:nvPr/>
          </p:nvGrpSpPr>
          <p:grpSpPr>
            <a:xfrm>
              <a:off x="948321" y="998153"/>
              <a:ext cx="7296087" cy="4932664"/>
              <a:chOff x="523875" y="1116452"/>
              <a:chExt cx="8096250" cy="5120860"/>
            </a:xfrm>
          </p:grpSpPr>
          <p:pic>
            <p:nvPicPr>
              <p:cNvPr id="27" name="صورة 26"/>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28" name="مربع نص 27"/>
              <p:cNvSpPr txBox="1"/>
              <p:nvPr/>
            </p:nvSpPr>
            <p:spPr>
              <a:xfrm>
                <a:off x="4492094" y="1239426"/>
                <a:ext cx="3808410" cy="476083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p>
                <a:pPr algn="ctr" defTabSz="913432" fontAlgn="auto">
                  <a:spcBef>
                    <a:spcPts val="0"/>
                  </a:spcBef>
                  <a:spcAft>
                    <a:spcPts val="0"/>
                  </a:spcAft>
                </a:pPr>
                <a:r>
                  <a:rPr lang="ar-SA" sz="2000" b="1" u="sng" dirty="0">
                    <a:solidFill>
                      <a:srgbClr val="C00000"/>
                    </a:solidFill>
                    <a:latin typeface="Sakkal Majalla" pitchFamily="2" charset="-78"/>
                    <a:cs typeface="Sakkal Majalla" pitchFamily="2" charset="-78"/>
                  </a:rPr>
                  <a:t>خطوات الاستراتيجية</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تقسيم الطلاب إلي مجاميع صغيرة </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يختار المعلم طالب البداية من كل حلقة باستخدام قلم الرصاص والورقة</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يطلب المعلم منهم تصميم مشروع أو خطوات عمل أو مشكلة لها عدة حلول أو موضوع معين</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يبدأ طالب البداية بالكتابة وعندما ينتهي يبدأ الثاني والثالث وهكذا ويتناقشون بعد ذلك عن حلولهم ويصححون إن اقتضت الحاجة</a:t>
                </a:r>
              </a:p>
              <a:p>
                <a:pPr algn="ctr" defTabSz="913432" fontAlgn="auto">
                  <a:spcBef>
                    <a:spcPts val="0"/>
                  </a:spcBef>
                  <a:spcAft>
                    <a:spcPts val="0"/>
                  </a:spcAft>
                </a:pPr>
                <a:r>
                  <a:rPr lang="ar-SA" b="1" dirty="0">
                    <a:solidFill>
                      <a:srgbClr val="002060"/>
                    </a:solidFill>
                    <a:latin typeface="Sakkal Majalla" pitchFamily="2" charset="-78"/>
                    <a:cs typeface="Sakkal Majalla" pitchFamily="2" charset="-78"/>
                  </a:rPr>
                  <a:t>يقيم المعلم النتائج بعد ذلك </a:t>
                </a:r>
              </a:p>
              <a:p>
                <a:pPr algn="ctr" defTabSz="913432" fontAlgn="auto">
                  <a:spcBef>
                    <a:spcPts val="0"/>
                  </a:spcBef>
                  <a:spcAft>
                    <a:spcPts val="0"/>
                  </a:spcAft>
                </a:pPr>
                <a:r>
                  <a:rPr lang="ar-SA" b="1" dirty="0">
                    <a:solidFill>
                      <a:srgbClr val="002060"/>
                    </a:solidFill>
                    <a:latin typeface="Sakkal Majalla" pitchFamily="2" charset="-78"/>
                    <a:cs typeface="Sakkal Majalla" pitchFamily="2" charset="-78"/>
                  </a:rPr>
                  <a:t>في حالة وجود مجموعة لم تحل بشكل جيد أو لم تكن اجابتها مثالية فيعاد توزيع الطلاب بحيث يذهب كل طالب إلي مجموعة جديدة</a:t>
                </a:r>
              </a:p>
            </p:txBody>
          </p:sp>
        </p:grpSp>
        <p:pic>
          <p:nvPicPr>
            <p:cNvPr id="26" name="صورة 2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1403648" y="1178484"/>
              <a:ext cx="3168352" cy="4572000"/>
            </a:xfrm>
            <a:prstGeom prst="rect">
              <a:avLst/>
            </a:prstGeom>
          </p:spPr>
        </p:pic>
      </p:grpSp>
    </p:spTree>
    <p:custDataLst>
      <p:tags r:id="rId1"/>
    </p:custDataLst>
    <p:extLst>
      <p:ext uri="{BB962C8B-B14F-4D97-AF65-F5344CB8AC3E}">
        <p14:creationId xmlns="" xmlns:p14="http://schemas.microsoft.com/office/powerpoint/2010/main" val="669412696"/>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مجموعة 7"/>
          <p:cNvGrpSpPr>
            <a:grpSpLocks/>
          </p:cNvGrpSpPr>
          <p:nvPr/>
        </p:nvGrpSpPr>
        <p:grpSpPr bwMode="auto">
          <a:xfrm>
            <a:off x="-55563" y="566738"/>
            <a:ext cx="1036638" cy="6003925"/>
            <a:chOff x="-55292" y="566455"/>
            <a:chExt cx="1036020" cy="6003513"/>
          </a:xfrm>
        </p:grpSpPr>
        <p:pic>
          <p:nvPicPr>
            <p:cNvPr id="6759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759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759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142900"/>
            <a:ext cx="7358062" cy="1000125"/>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solidFill>
                  <a:schemeClr val="bg1"/>
                </a:solidFill>
              </a:rPr>
              <a:t>التعريف بسورة الشعراء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596336" y="764704"/>
            <a:ext cx="1434836" cy="959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868144" y="1268760"/>
            <a:ext cx="1351781"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058991" y="1816454"/>
            <a:ext cx="2257425"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مربع نص 11"/>
          <p:cNvSpPr txBox="1"/>
          <p:nvPr/>
        </p:nvSpPr>
        <p:spPr>
          <a:xfrm>
            <a:off x="2339752" y="1806869"/>
            <a:ext cx="356119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لأنهم يكونون قادة </a:t>
            </a:r>
            <a:r>
              <a:rPr lang="ar-EG" sz="2000" b="1" dirty="0" err="1"/>
              <a:t>فى</a:t>
            </a:r>
            <a:r>
              <a:rPr lang="ar-EG" sz="2000" b="1" dirty="0"/>
              <a:t> الخير والشر .</a:t>
            </a:r>
          </a:p>
        </p:txBody>
      </p:sp>
      <p:pic>
        <p:nvPicPr>
          <p:cNvPr id="2253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887788" y="2232964"/>
            <a:ext cx="407670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3059833" y="2708920"/>
            <a:ext cx="505042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EG" sz="2000" b="1" dirty="0"/>
              <a:t>1) فيها تسلية للرسول </a:t>
            </a:r>
            <a:r>
              <a:rPr lang="ar-EG" sz="1050" b="1" dirty="0"/>
              <a:t>صلى الله عليه وسلم </a:t>
            </a:r>
            <a:r>
              <a:rPr lang="ar-EG" sz="2000" b="1" dirty="0"/>
              <a:t>،</a:t>
            </a:r>
          </a:p>
          <a:p>
            <a:pPr>
              <a:defRPr/>
            </a:pPr>
            <a:r>
              <a:rPr lang="ar-EG" sz="2000" b="1" dirty="0"/>
              <a:t>  </a:t>
            </a:r>
            <a:r>
              <a:rPr lang="ar-SA" sz="2000" b="1" dirty="0" smtClean="0"/>
              <a:t>2</a:t>
            </a:r>
            <a:r>
              <a:rPr lang="ar-EG" sz="2000" b="1" dirty="0" smtClean="0"/>
              <a:t>) </a:t>
            </a:r>
            <a:r>
              <a:rPr lang="ar-EG" sz="2000" b="1" dirty="0"/>
              <a:t>تصبير له على دعوته وما يناله من أذى</a:t>
            </a:r>
          </a:p>
          <a:p>
            <a:pPr>
              <a:defRPr/>
            </a:pPr>
            <a:r>
              <a:rPr lang="ar-EG" sz="2000" b="1" dirty="0"/>
              <a:t>  </a:t>
            </a:r>
            <a:r>
              <a:rPr lang="ar-EG" sz="2000" b="1" dirty="0" smtClean="0"/>
              <a:t> </a:t>
            </a:r>
            <a:r>
              <a:rPr lang="ar-EG" sz="2000" b="1" dirty="0"/>
              <a:t>3) اثبات لنبوة محمد </a:t>
            </a:r>
          </a:p>
        </p:txBody>
      </p:sp>
      <p:pic>
        <p:nvPicPr>
          <p:cNvPr id="22533"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616019" y="3874374"/>
            <a:ext cx="14287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4"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348469" y="4259180"/>
            <a:ext cx="6634599" cy="1908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4885049" y="4311869"/>
            <a:ext cx="1600117" cy="369332"/>
          </a:xfrm>
          <a:prstGeom prst="rect">
            <a:avLst/>
          </a:prstGeom>
        </p:spPr>
        <p:txBody>
          <a:bodyPr wrap="none">
            <a:spAutoFit/>
          </a:bodyPr>
          <a:lstStyle/>
          <a:p>
            <a:r>
              <a:rPr lang="ar-EG" b="1" dirty="0">
                <a:solidFill>
                  <a:srgbClr val="FF0000"/>
                </a:solidFill>
              </a:rPr>
              <a:t>الشعراء </a:t>
            </a:r>
            <a:r>
              <a:rPr lang="ar-EG" b="1" dirty="0" err="1">
                <a:solidFill>
                  <a:srgbClr val="FF0000"/>
                </a:solidFill>
              </a:rPr>
              <a:t>فى</a:t>
            </a:r>
            <a:r>
              <a:rPr lang="ar-EG" b="1" dirty="0">
                <a:solidFill>
                  <a:srgbClr val="FF0000"/>
                </a:solidFill>
              </a:rPr>
              <a:t> آخرها </a:t>
            </a:r>
            <a:endParaRPr lang="ar-SA" dirty="0">
              <a:solidFill>
                <a:srgbClr val="FF0000"/>
              </a:solidFill>
            </a:endParaRPr>
          </a:p>
        </p:txBody>
      </p:sp>
      <p:sp>
        <p:nvSpPr>
          <p:cNvPr id="3" name="مستطيل 2"/>
          <p:cNvSpPr/>
          <p:nvPr/>
        </p:nvSpPr>
        <p:spPr>
          <a:xfrm>
            <a:off x="6082578" y="4793056"/>
            <a:ext cx="574195" cy="369332"/>
          </a:xfrm>
          <a:prstGeom prst="rect">
            <a:avLst/>
          </a:prstGeom>
        </p:spPr>
        <p:txBody>
          <a:bodyPr wrap="none">
            <a:spAutoFit/>
          </a:bodyPr>
          <a:lstStyle/>
          <a:p>
            <a:r>
              <a:rPr lang="ar-EG" b="1" dirty="0" smtClean="0">
                <a:solidFill>
                  <a:srgbClr val="FF0000"/>
                </a:solidFill>
              </a:rPr>
              <a:t>227</a:t>
            </a:r>
            <a:endParaRPr lang="ar-SA" dirty="0">
              <a:solidFill>
                <a:srgbClr val="FF0000"/>
              </a:solidFill>
            </a:endParaRPr>
          </a:p>
        </p:txBody>
      </p:sp>
      <p:sp>
        <p:nvSpPr>
          <p:cNvPr id="4" name="مستطيل 3"/>
          <p:cNvSpPr/>
          <p:nvPr/>
        </p:nvSpPr>
        <p:spPr>
          <a:xfrm>
            <a:off x="2154809" y="4792107"/>
            <a:ext cx="1689885" cy="369332"/>
          </a:xfrm>
          <a:prstGeom prst="rect">
            <a:avLst/>
          </a:prstGeom>
        </p:spPr>
        <p:txBody>
          <a:bodyPr wrap="none">
            <a:spAutoFit/>
          </a:bodyPr>
          <a:lstStyle/>
          <a:p>
            <a:r>
              <a:rPr lang="ar-EG" b="1" dirty="0">
                <a:solidFill>
                  <a:srgbClr val="FF0000"/>
                </a:solidFill>
              </a:rPr>
              <a:t>السادسة والعشرون </a:t>
            </a:r>
            <a:endParaRPr lang="ar-SA" dirty="0">
              <a:solidFill>
                <a:srgbClr val="FF0000"/>
              </a:solidFill>
            </a:endParaRPr>
          </a:p>
        </p:txBody>
      </p:sp>
      <p:sp>
        <p:nvSpPr>
          <p:cNvPr id="5" name="مستطيل 4"/>
          <p:cNvSpPr/>
          <p:nvPr/>
        </p:nvSpPr>
        <p:spPr>
          <a:xfrm>
            <a:off x="6804248" y="5786101"/>
            <a:ext cx="1639947" cy="461665"/>
          </a:xfrm>
          <a:prstGeom prst="rect">
            <a:avLst/>
          </a:prstGeom>
        </p:spPr>
        <p:txBody>
          <a:bodyPr wrap="square">
            <a:spAutoFit/>
          </a:bodyPr>
          <a:lstStyle/>
          <a:p>
            <a:pPr marL="342900" indent="-342900">
              <a:defRPr/>
            </a:pPr>
            <a:r>
              <a:rPr lang="ar-EG" sz="1200" b="1" dirty="0" err="1" smtClean="0">
                <a:solidFill>
                  <a:srgbClr val="FF0000"/>
                </a:solidFill>
              </a:rPr>
              <a:t>الأعتقاد</a:t>
            </a:r>
            <a:r>
              <a:rPr lang="ar-EG" sz="1200" b="1" dirty="0" smtClean="0">
                <a:solidFill>
                  <a:srgbClr val="FF0000"/>
                </a:solidFill>
              </a:rPr>
              <a:t> </a:t>
            </a:r>
            <a:r>
              <a:rPr lang="ar-EG" sz="1200" b="1" dirty="0">
                <a:solidFill>
                  <a:srgbClr val="FF0000"/>
                </a:solidFill>
              </a:rPr>
              <a:t>، من الإيمان </a:t>
            </a:r>
            <a:r>
              <a:rPr lang="ar-EG" sz="1200" b="1" dirty="0" smtClean="0">
                <a:solidFill>
                  <a:srgbClr val="FF0000"/>
                </a:solidFill>
              </a:rPr>
              <a:t>بالله وتوحيده </a:t>
            </a:r>
            <a:r>
              <a:rPr lang="ar-EG" sz="1200" b="1" dirty="0">
                <a:solidFill>
                  <a:srgbClr val="FF0000"/>
                </a:solidFill>
              </a:rPr>
              <a:t>،ونفى </a:t>
            </a:r>
            <a:r>
              <a:rPr lang="ar-EG" sz="1200" b="1" dirty="0" smtClean="0">
                <a:solidFill>
                  <a:srgbClr val="FF0000"/>
                </a:solidFill>
              </a:rPr>
              <a:t>الشرك</a:t>
            </a:r>
            <a:endParaRPr lang="ar-EG" sz="1200" b="1" dirty="0">
              <a:solidFill>
                <a:srgbClr val="FF0000"/>
              </a:solidFill>
            </a:endParaRPr>
          </a:p>
        </p:txBody>
      </p:sp>
      <p:sp>
        <p:nvSpPr>
          <p:cNvPr id="10" name="مستطيل 9"/>
          <p:cNvSpPr/>
          <p:nvPr/>
        </p:nvSpPr>
        <p:spPr>
          <a:xfrm>
            <a:off x="4716016" y="5589240"/>
            <a:ext cx="1164101" cy="584775"/>
          </a:xfrm>
          <a:prstGeom prst="rect">
            <a:avLst/>
          </a:prstGeom>
        </p:spPr>
        <p:txBody>
          <a:bodyPr wrap="none">
            <a:spAutoFit/>
          </a:bodyPr>
          <a:lstStyle/>
          <a:p>
            <a:pPr marL="342900" indent="-342900">
              <a:defRPr/>
            </a:pPr>
            <a:r>
              <a:rPr lang="ar-EG" sz="2000" b="1" dirty="0">
                <a:solidFill>
                  <a:srgbClr val="FF0000"/>
                </a:solidFill>
              </a:rPr>
              <a:t>نبوة محمد </a:t>
            </a:r>
            <a:r>
              <a:rPr lang="ar-EG" sz="1050" b="1" dirty="0">
                <a:solidFill>
                  <a:srgbClr val="FF0000"/>
                </a:solidFill>
              </a:rPr>
              <a:t>صلى الله عليه وسلم </a:t>
            </a:r>
            <a:r>
              <a:rPr lang="ar-EG" sz="3200" b="1" dirty="0">
                <a:solidFill>
                  <a:srgbClr val="FF0000"/>
                </a:solidFill>
              </a:rPr>
              <a:t>.</a:t>
            </a:r>
          </a:p>
        </p:txBody>
      </p:sp>
      <p:sp>
        <p:nvSpPr>
          <p:cNvPr id="11" name="مستطيل 10"/>
          <p:cNvSpPr/>
          <p:nvPr/>
        </p:nvSpPr>
        <p:spPr>
          <a:xfrm>
            <a:off x="1187624" y="5724545"/>
            <a:ext cx="2652573" cy="584775"/>
          </a:xfrm>
          <a:prstGeom prst="rect">
            <a:avLst/>
          </a:prstGeom>
        </p:spPr>
        <p:txBody>
          <a:bodyPr wrap="square">
            <a:spAutoFit/>
          </a:bodyPr>
          <a:lstStyle/>
          <a:p>
            <a:r>
              <a:rPr lang="ar-EG" sz="1600" b="1" dirty="0">
                <a:solidFill>
                  <a:srgbClr val="FF0000"/>
                </a:solidFill>
              </a:rPr>
              <a:t>تهديد المشركين وإنذارهم بعذاب </a:t>
            </a:r>
            <a:r>
              <a:rPr lang="ar-EG" sz="1600" b="1" dirty="0" err="1">
                <a:solidFill>
                  <a:srgbClr val="FF0000"/>
                </a:solidFill>
              </a:rPr>
              <a:t>كالذى</a:t>
            </a:r>
            <a:r>
              <a:rPr lang="ar-EG" sz="1600" b="1" dirty="0">
                <a:solidFill>
                  <a:srgbClr val="FF0000"/>
                </a:solidFill>
              </a:rPr>
              <a:t> نزل على الأمم السابقة </a:t>
            </a:r>
            <a:endParaRPr lang="ar-SA" sz="1600" dirty="0">
              <a:solidFill>
                <a:srgbClr val="FF0000"/>
              </a:solidFill>
            </a:endParaRPr>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530"/>
                                        </p:tgtEl>
                                        <p:attrNameLst>
                                          <p:attrName>style.visibility</p:attrName>
                                        </p:attrNameLst>
                                      </p:cBhvr>
                                      <p:to>
                                        <p:strVal val="visible"/>
                                      </p:to>
                                    </p:set>
                                    <p:animEffect transition="in" filter="barn(inVertical)">
                                      <p:cBhvr>
                                        <p:cTn id="26" dur="500"/>
                                        <p:tgtEl>
                                          <p:spTgt spid="225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531"/>
                                        </p:tgtEl>
                                        <p:attrNameLst>
                                          <p:attrName>style.visibility</p:attrName>
                                        </p:attrNameLst>
                                      </p:cBhvr>
                                      <p:to>
                                        <p:strVal val="visible"/>
                                      </p:to>
                                    </p:set>
                                    <p:animEffect transition="in" filter="wipe(down)">
                                      <p:cBhvr>
                                        <p:cTn id="31" dur="500"/>
                                        <p:tgtEl>
                                          <p:spTgt spid="22531"/>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ppt_w</p:attrName>
                                        </p:attrNameLst>
                                      </p:cBhvr>
                                      <p:tavLst>
                                        <p:tav tm="0" fmla="#ppt_w*sin(2.5*pi*$)">
                                          <p:val>
                                            <p:fltVal val="0"/>
                                          </p:val>
                                        </p:tav>
                                        <p:tav tm="100000">
                                          <p:val>
                                            <p:fltVal val="1"/>
                                          </p:val>
                                        </p:tav>
                                      </p:tavLst>
                                    </p:anim>
                                    <p:anim calcmode="lin" valueType="num">
                                      <p:cBhvr>
                                        <p:cTn id="3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2532"/>
                                        </p:tgtEl>
                                        <p:attrNameLst>
                                          <p:attrName>style.visibility</p:attrName>
                                        </p:attrNameLst>
                                      </p:cBhvr>
                                      <p:to>
                                        <p:strVal val="visible"/>
                                      </p:to>
                                    </p:set>
                                    <p:animEffect transition="in" filter="wheel(1)">
                                      <p:cBhvr>
                                        <p:cTn id="43" dur="2000"/>
                                        <p:tgtEl>
                                          <p:spTgt spid="22532"/>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anim calcmode="lin" valueType="num">
                                      <p:cBhvr>
                                        <p:cTn id="49" dur="2000" fill="hold"/>
                                        <p:tgtEl>
                                          <p:spTgt spid="14"/>
                                        </p:tgtEl>
                                        <p:attrNameLst>
                                          <p:attrName>ppt_w</p:attrName>
                                        </p:attrNameLst>
                                      </p:cBhvr>
                                      <p:tavLst>
                                        <p:tav tm="0" fmla="#ppt_w*sin(2.5*pi*$)">
                                          <p:val>
                                            <p:fltVal val="0"/>
                                          </p:val>
                                        </p:tav>
                                        <p:tav tm="100000">
                                          <p:val>
                                            <p:fltVal val="1"/>
                                          </p:val>
                                        </p:tav>
                                      </p:tavLst>
                                    </p:anim>
                                    <p:anim calcmode="lin" valueType="num">
                                      <p:cBhvr>
                                        <p:cTn id="5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2533"/>
                                        </p:tgtEl>
                                        <p:attrNameLst>
                                          <p:attrName>style.visibility</p:attrName>
                                        </p:attrNameLst>
                                      </p:cBhvr>
                                      <p:to>
                                        <p:strVal val="visible"/>
                                      </p:to>
                                    </p:set>
                                    <p:animEffect transition="in" filter="circle(in)">
                                      <p:cBhvr>
                                        <p:cTn id="55" dur="2000"/>
                                        <p:tgtEl>
                                          <p:spTgt spid="22533"/>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2534"/>
                                        </p:tgtEl>
                                        <p:attrNameLst>
                                          <p:attrName>style.visibility</p:attrName>
                                        </p:attrNameLst>
                                      </p:cBhvr>
                                      <p:to>
                                        <p:strVal val="visible"/>
                                      </p:to>
                                    </p:set>
                                    <p:animEffect transition="in" filter="wheel(1)">
                                      <p:cBhvr>
                                        <p:cTn id="60" dur="2000"/>
                                        <p:tgtEl>
                                          <p:spTgt spid="22534"/>
                                        </p:tgtEl>
                                      </p:cBhvr>
                                    </p:animEffec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2"/>
                                        </p:tgtEl>
                                        <p:attrNameLst>
                                          <p:attrName>style.visibility</p:attrName>
                                        </p:attrNameLst>
                                      </p:cBhvr>
                                      <p:to>
                                        <p:strVal val="visible"/>
                                      </p:to>
                                    </p:set>
                                    <p:anim by="(-#ppt_w*2)" calcmode="lin" valueType="num">
                                      <p:cBhvr rctx="PPT">
                                        <p:cTn id="65" dur="500" autoRev="1" fill="hold">
                                          <p:stCondLst>
                                            <p:cond delay="0"/>
                                          </p:stCondLst>
                                        </p:cTn>
                                        <p:tgtEl>
                                          <p:spTgt spid="2"/>
                                        </p:tgtEl>
                                        <p:attrNameLst>
                                          <p:attrName>ppt_w</p:attrName>
                                        </p:attrNameLst>
                                      </p:cBhvr>
                                    </p:anim>
                                    <p:anim by="(#ppt_w*0.50)" calcmode="lin" valueType="num">
                                      <p:cBhvr>
                                        <p:cTn id="66" dur="500" decel="50000" autoRev="1" fill="hold">
                                          <p:stCondLst>
                                            <p:cond delay="0"/>
                                          </p:stCondLst>
                                        </p:cTn>
                                        <p:tgtEl>
                                          <p:spTgt spid="2"/>
                                        </p:tgtEl>
                                        <p:attrNameLst>
                                          <p:attrName>ppt_x</p:attrName>
                                        </p:attrNameLst>
                                      </p:cBhvr>
                                    </p:anim>
                                    <p:anim from="(-#ppt_h/2)" to="(#ppt_y)" calcmode="lin" valueType="num">
                                      <p:cBhvr>
                                        <p:cTn id="67" dur="1000" fill="hold">
                                          <p:stCondLst>
                                            <p:cond delay="0"/>
                                          </p:stCondLst>
                                        </p:cTn>
                                        <p:tgtEl>
                                          <p:spTgt spid="2"/>
                                        </p:tgtEl>
                                        <p:attrNameLst>
                                          <p:attrName>ppt_y</p:attrName>
                                        </p:attrNameLst>
                                      </p:cBhvr>
                                    </p:anim>
                                    <p:animRot by="21600000">
                                      <p:cBhvr>
                                        <p:cTn id="68" dur="1000" fill="hold">
                                          <p:stCondLst>
                                            <p:cond delay="0"/>
                                          </p:stCondLst>
                                        </p:cTn>
                                        <p:tgtEl>
                                          <p:spTgt spid="2"/>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grpId="0" nodeType="clickEffect">
                                  <p:stCondLst>
                                    <p:cond delay="0"/>
                                  </p:stCondLst>
                                  <p:iterate type="lt">
                                    <p:tmPct val="10000"/>
                                  </p:iterate>
                                  <p:childTnLst>
                                    <p:set>
                                      <p:cBhvr>
                                        <p:cTn id="72" dur="1" fill="hold">
                                          <p:stCondLst>
                                            <p:cond delay="0"/>
                                          </p:stCondLst>
                                        </p:cTn>
                                        <p:tgtEl>
                                          <p:spTgt spid="3"/>
                                        </p:tgtEl>
                                        <p:attrNameLst>
                                          <p:attrName>style.visibility</p:attrName>
                                        </p:attrNameLst>
                                      </p:cBhvr>
                                      <p:to>
                                        <p:strVal val="visible"/>
                                      </p:to>
                                    </p:set>
                                    <p:anim by="(-#ppt_w*2)" calcmode="lin" valueType="num">
                                      <p:cBhvr rctx="PPT">
                                        <p:cTn id="73" dur="500" autoRev="1" fill="hold">
                                          <p:stCondLst>
                                            <p:cond delay="0"/>
                                          </p:stCondLst>
                                        </p:cTn>
                                        <p:tgtEl>
                                          <p:spTgt spid="3"/>
                                        </p:tgtEl>
                                        <p:attrNameLst>
                                          <p:attrName>ppt_w</p:attrName>
                                        </p:attrNameLst>
                                      </p:cBhvr>
                                    </p:anim>
                                    <p:anim by="(#ppt_w*0.50)" calcmode="lin" valueType="num">
                                      <p:cBhvr>
                                        <p:cTn id="74" dur="500" decel="50000" autoRev="1" fill="hold">
                                          <p:stCondLst>
                                            <p:cond delay="0"/>
                                          </p:stCondLst>
                                        </p:cTn>
                                        <p:tgtEl>
                                          <p:spTgt spid="3"/>
                                        </p:tgtEl>
                                        <p:attrNameLst>
                                          <p:attrName>ppt_x</p:attrName>
                                        </p:attrNameLst>
                                      </p:cBhvr>
                                    </p:anim>
                                    <p:anim from="(-#ppt_h/2)" to="(#ppt_y)" calcmode="lin" valueType="num">
                                      <p:cBhvr>
                                        <p:cTn id="75" dur="1000" fill="hold">
                                          <p:stCondLst>
                                            <p:cond delay="0"/>
                                          </p:stCondLst>
                                        </p:cTn>
                                        <p:tgtEl>
                                          <p:spTgt spid="3"/>
                                        </p:tgtEl>
                                        <p:attrNameLst>
                                          <p:attrName>ppt_y</p:attrName>
                                        </p:attrNameLst>
                                      </p:cBhvr>
                                    </p:anim>
                                    <p:animRot by="21600000">
                                      <p:cBhvr>
                                        <p:cTn id="76" dur="1000" fill="hold">
                                          <p:stCondLst>
                                            <p:cond delay="0"/>
                                          </p:stCondLst>
                                        </p:cTn>
                                        <p:tgtEl>
                                          <p:spTgt spid="3"/>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56" presetClass="entr" presetSubtype="0" fill="hold" grpId="0" nodeType="clickEffect">
                                  <p:stCondLst>
                                    <p:cond delay="0"/>
                                  </p:stCondLst>
                                  <p:iterate type="lt">
                                    <p:tmPct val="10000"/>
                                  </p:iterate>
                                  <p:childTnLst>
                                    <p:set>
                                      <p:cBhvr>
                                        <p:cTn id="80" dur="1" fill="hold">
                                          <p:stCondLst>
                                            <p:cond delay="0"/>
                                          </p:stCondLst>
                                        </p:cTn>
                                        <p:tgtEl>
                                          <p:spTgt spid="4"/>
                                        </p:tgtEl>
                                        <p:attrNameLst>
                                          <p:attrName>style.visibility</p:attrName>
                                        </p:attrNameLst>
                                      </p:cBhvr>
                                      <p:to>
                                        <p:strVal val="visible"/>
                                      </p:to>
                                    </p:set>
                                    <p:anim by="(-#ppt_w*2)" calcmode="lin" valueType="num">
                                      <p:cBhvr rctx="PPT">
                                        <p:cTn id="81" dur="500" autoRev="1" fill="hold">
                                          <p:stCondLst>
                                            <p:cond delay="0"/>
                                          </p:stCondLst>
                                        </p:cTn>
                                        <p:tgtEl>
                                          <p:spTgt spid="4"/>
                                        </p:tgtEl>
                                        <p:attrNameLst>
                                          <p:attrName>ppt_w</p:attrName>
                                        </p:attrNameLst>
                                      </p:cBhvr>
                                    </p:anim>
                                    <p:anim by="(#ppt_w*0.50)" calcmode="lin" valueType="num">
                                      <p:cBhvr>
                                        <p:cTn id="82" dur="500" decel="50000" autoRev="1" fill="hold">
                                          <p:stCondLst>
                                            <p:cond delay="0"/>
                                          </p:stCondLst>
                                        </p:cTn>
                                        <p:tgtEl>
                                          <p:spTgt spid="4"/>
                                        </p:tgtEl>
                                        <p:attrNameLst>
                                          <p:attrName>ppt_x</p:attrName>
                                        </p:attrNameLst>
                                      </p:cBhvr>
                                    </p:anim>
                                    <p:anim from="(-#ppt_h/2)" to="(#ppt_y)" calcmode="lin" valueType="num">
                                      <p:cBhvr>
                                        <p:cTn id="83" dur="1000" fill="hold">
                                          <p:stCondLst>
                                            <p:cond delay="0"/>
                                          </p:stCondLst>
                                        </p:cTn>
                                        <p:tgtEl>
                                          <p:spTgt spid="4"/>
                                        </p:tgtEl>
                                        <p:attrNameLst>
                                          <p:attrName>ppt_y</p:attrName>
                                        </p:attrNameLst>
                                      </p:cBhvr>
                                    </p:anim>
                                    <p:animRot by="21600000">
                                      <p:cBhvr>
                                        <p:cTn id="84" dur="1000" fill="hold">
                                          <p:stCondLst>
                                            <p:cond delay="0"/>
                                          </p:stCondLst>
                                        </p:cTn>
                                        <p:tgtEl>
                                          <p:spTgt spid="4"/>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5"/>
                                        </p:tgtEl>
                                        <p:attrNameLst>
                                          <p:attrName>style.visibility</p:attrName>
                                        </p:attrNameLst>
                                      </p:cBhvr>
                                      <p:to>
                                        <p:strVal val="visible"/>
                                      </p:to>
                                    </p:set>
                                    <p:anim by="(-#ppt_w*2)" calcmode="lin" valueType="num">
                                      <p:cBhvr rctx="PPT">
                                        <p:cTn id="89" dur="500" autoRev="1" fill="hold">
                                          <p:stCondLst>
                                            <p:cond delay="0"/>
                                          </p:stCondLst>
                                        </p:cTn>
                                        <p:tgtEl>
                                          <p:spTgt spid="5"/>
                                        </p:tgtEl>
                                        <p:attrNameLst>
                                          <p:attrName>ppt_w</p:attrName>
                                        </p:attrNameLst>
                                      </p:cBhvr>
                                    </p:anim>
                                    <p:anim by="(#ppt_w*0.50)" calcmode="lin" valueType="num">
                                      <p:cBhvr>
                                        <p:cTn id="90" dur="500" decel="50000" autoRev="1" fill="hold">
                                          <p:stCondLst>
                                            <p:cond delay="0"/>
                                          </p:stCondLst>
                                        </p:cTn>
                                        <p:tgtEl>
                                          <p:spTgt spid="5"/>
                                        </p:tgtEl>
                                        <p:attrNameLst>
                                          <p:attrName>ppt_x</p:attrName>
                                        </p:attrNameLst>
                                      </p:cBhvr>
                                    </p:anim>
                                    <p:anim from="(-#ppt_h/2)" to="(#ppt_y)" calcmode="lin" valueType="num">
                                      <p:cBhvr>
                                        <p:cTn id="91" dur="1000" fill="hold">
                                          <p:stCondLst>
                                            <p:cond delay="0"/>
                                          </p:stCondLst>
                                        </p:cTn>
                                        <p:tgtEl>
                                          <p:spTgt spid="5"/>
                                        </p:tgtEl>
                                        <p:attrNameLst>
                                          <p:attrName>ppt_y</p:attrName>
                                        </p:attrNameLst>
                                      </p:cBhvr>
                                    </p:anim>
                                    <p:animRot by="21600000">
                                      <p:cBhvr>
                                        <p:cTn id="92" dur="1000" fill="hold">
                                          <p:stCondLst>
                                            <p:cond delay="0"/>
                                          </p:stCondLst>
                                        </p:cTn>
                                        <p:tgtEl>
                                          <p:spTgt spid="5"/>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10"/>
                                        </p:tgtEl>
                                        <p:attrNameLst>
                                          <p:attrName>style.visibility</p:attrName>
                                        </p:attrNameLst>
                                      </p:cBhvr>
                                      <p:to>
                                        <p:strVal val="visible"/>
                                      </p:to>
                                    </p:set>
                                    <p:anim by="(-#ppt_w*2)" calcmode="lin" valueType="num">
                                      <p:cBhvr rctx="PPT">
                                        <p:cTn id="97" dur="500" autoRev="1" fill="hold">
                                          <p:stCondLst>
                                            <p:cond delay="0"/>
                                          </p:stCondLst>
                                        </p:cTn>
                                        <p:tgtEl>
                                          <p:spTgt spid="10"/>
                                        </p:tgtEl>
                                        <p:attrNameLst>
                                          <p:attrName>ppt_w</p:attrName>
                                        </p:attrNameLst>
                                      </p:cBhvr>
                                    </p:anim>
                                    <p:anim by="(#ppt_w*0.50)" calcmode="lin" valueType="num">
                                      <p:cBhvr>
                                        <p:cTn id="98" dur="500" decel="50000" autoRev="1" fill="hold">
                                          <p:stCondLst>
                                            <p:cond delay="0"/>
                                          </p:stCondLst>
                                        </p:cTn>
                                        <p:tgtEl>
                                          <p:spTgt spid="10"/>
                                        </p:tgtEl>
                                        <p:attrNameLst>
                                          <p:attrName>ppt_x</p:attrName>
                                        </p:attrNameLst>
                                      </p:cBhvr>
                                    </p:anim>
                                    <p:anim from="(-#ppt_h/2)" to="(#ppt_y)" calcmode="lin" valueType="num">
                                      <p:cBhvr>
                                        <p:cTn id="99" dur="1000" fill="hold">
                                          <p:stCondLst>
                                            <p:cond delay="0"/>
                                          </p:stCondLst>
                                        </p:cTn>
                                        <p:tgtEl>
                                          <p:spTgt spid="10"/>
                                        </p:tgtEl>
                                        <p:attrNameLst>
                                          <p:attrName>ppt_y</p:attrName>
                                        </p:attrNameLst>
                                      </p:cBhvr>
                                    </p:anim>
                                    <p:animRot by="21600000">
                                      <p:cBhvr>
                                        <p:cTn id="100" dur="1000" fill="hold">
                                          <p:stCondLst>
                                            <p:cond delay="0"/>
                                          </p:stCondLst>
                                        </p:cTn>
                                        <p:tgtEl>
                                          <p:spTgt spid="10"/>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56" presetClass="entr" presetSubtype="0" fill="hold" grpId="0" nodeType="clickEffect">
                                  <p:stCondLst>
                                    <p:cond delay="0"/>
                                  </p:stCondLst>
                                  <p:iterate type="lt">
                                    <p:tmPct val="10000"/>
                                  </p:iterate>
                                  <p:childTnLst>
                                    <p:set>
                                      <p:cBhvr>
                                        <p:cTn id="104" dur="1" fill="hold">
                                          <p:stCondLst>
                                            <p:cond delay="0"/>
                                          </p:stCondLst>
                                        </p:cTn>
                                        <p:tgtEl>
                                          <p:spTgt spid="11"/>
                                        </p:tgtEl>
                                        <p:attrNameLst>
                                          <p:attrName>style.visibility</p:attrName>
                                        </p:attrNameLst>
                                      </p:cBhvr>
                                      <p:to>
                                        <p:strVal val="visible"/>
                                      </p:to>
                                    </p:set>
                                    <p:anim by="(-#ppt_w*2)" calcmode="lin" valueType="num">
                                      <p:cBhvr rctx="PPT">
                                        <p:cTn id="105" dur="500" autoRev="1" fill="hold">
                                          <p:stCondLst>
                                            <p:cond delay="0"/>
                                          </p:stCondLst>
                                        </p:cTn>
                                        <p:tgtEl>
                                          <p:spTgt spid="11"/>
                                        </p:tgtEl>
                                        <p:attrNameLst>
                                          <p:attrName>ppt_w</p:attrName>
                                        </p:attrNameLst>
                                      </p:cBhvr>
                                    </p:anim>
                                    <p:anim by="(#ppt_w*0.50)" calcmode="lin" valueType="num">
                                      <p:cBhvr>
                                        <p:cTn id="106" dur="500" decel="50000" autoRev="1" fill="hold">
                                          <p:stCondLst>
                                            <p:cond delay="0"/>
                                          </p:stCondLst>
                                        </p:cTn>
                                        <p:tgtEl>
                                          <p:spTgt spid="11"/>
                                        </p:tgtEl>
                                        <p:attrNameLst>
                                          <p:attrName>ppt_x</p:attrName>
                                        </p:attrNameLst>
                                      </p:cBhvr>
                                    </p:anim>
                                    <p:anim from="(-#ppt_h/2)" to="(#ppt_y)" calcmode="lin" valueType="num">
                                      <p:cBhvr>
                                        <p:cTn id="107" dur="1000" fill="hold">
                                          <p:stCondLst>
                                            <p:cond delay="0"/>
                                          </p:stCondLst>
                                        </p:cTn>
                                        <p:tgtEl>
                                          <p:spTgt spid="11"/>
                                        </p:tgtEl>
                                        <p:attrNameLst>
                                          <p:attrName>ppt_y</p:attrName>
                                        </p:attrNameLst>
                                      </p:cBhvr>
                                    </p:anim>
                                    <p:animRot by="21600000">
                                      <p:cBhvr>
                                        <p:cTn id="108"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animBg="1"/>
      <p:bldP spid="14" grpId="0" animBg="1"/>
      <p:bldP spid="2" grpId="0"/>
      <p:bldP spid="3" grpId="0"/>
      <p:bldP spid="4" grpId="0"/>
      <p:bldP spid="5" grpId="0"/>
      <p:bldP spid="10" grpId="0"/>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مجموعة 7"/>
          <p:cNvGrpSpPr>
            <a:grpSpLocks/>
          </p:cNvGrpSpPr>
          <p:nvPr/>
        </p:nvGrpSpPr>
        <p:grpSpPr bwMode="auto">
          <a:xfrm>
            <a:off x="-55563" y="566738"/>
            <a:ext cx="1036638" cy="6003925"/>
            <a:chOff x="-55292" y="566455"/>
            <a:chExt cx="1036020" cy="6003513"/>
          </a:xfrm>
        </p:grpSpPr>
        <p:pic>
          <p:nvPicPr>
            <p:cNvPr id="6759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759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759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142900"/>
            <a:ext cx="7358062" cy="1000125"/>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solidFill>
                  <a:schemeClr val="bg1"/>
                </a:solidFill>
              </a:rPr>
              <a:t>التعريف بسورة الشعراء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39978" y="735989"/>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617415" y="2229340"/>
            <a:ext cx="5915025" cy="2262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شكل بيضاوي 22"/>
          <p:cNvSpPr/>
          <p:nvPr/>
        </p:nvSpPr>
        <p:spPr>
          <a:xfrm>
            <a:off x="5134496" y="3251195"/>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4" name="شكل بيضاوي 23"/>
          <p:cNvSpPr/>
          <p:nvPr/>
        </p:nvSpPr>
        <p:spPr>
          <a:xfrm>
            <a:off x="3478312" y="3251194"/>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5" name="شكل بيضاوي 24"/>
          <p:cNvSpPr/>
          <p:nvPr/>
        </p:nvSpPr>
        <p:spPr>
          <a:xfrm>
            <a:off x="7726784" y="4035944"/>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6" name="شكل بيضاوي 25"/>
          <p:cNvSpPr/>
          <p:nvPr/>
        </p:nvSpPr>
        <p:spPr>
          <a:xfrm>
            <a:off x="7078712" y="3988019"/>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xmlns="" val="3150169997"/>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3554"/>
                                        </p:tgtEl>
                                        <p:attrNameLst>
                                          <p:attrName>style.visibility</p:attrName>
                                        </p:attrNameLst>
                                      </p:cBhvr>
                                      <p:to>
                                        <p:strVal val="visible"/>
                                      </p:to>
                                    </p:set>
                                    <p:animEffect transition="in" filter="wipe(down)">
                                      <p:cBhvr>
                                        <p:cTn id="26" dur="580">
                                          <p:stCondLst>
                                            <p:cond delay="0"/>
                                          </p:stCondLst>
                                        </p:cTn>
                                        <p:tgtEl>
                                          <p:spTgt spid="23554"/>
                                        </p:tgtEl>
                                      </p:cBhvr>
                                    </p:animEffect>
                                    <p:anim calcmode="lin" valueType="num">
                                      <p:cBhvr>
                                        <p:cTn id="27"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32" dur="26">
                                          <p:stCondLst>
                                            <p:cond delay="650"/>
                                          </p:stCondLst>
                                        </p:cTn>
                                        <p:tgtEl>
                                          <p:spTgt spid="23554"/>
                                        </p:tgtEl>
                                      </p:cBhvr>
                                      <p:to x="100000" y="60000"/>
                                    </p:animScale>
                                    <p:animScale>
                                      <p:cBhvr>
                                        <p:cTn id="33" dur="166" decel="50000">
                                          <p:stCondLst>
                                            <p:cond delay="676"/>
                                          </p:stCondLst>
                                        </p:cTn>
                                        <p:tgtEl>
                                          <p:spTgt spid="23554"/>
                                        </p:tgtEl>
                                      </p:cBhvr>
                                      <p:to x="100000" y="100000"/>
                                    </p:animScale>
                                    <p:animScale>
                                      <p:cBhvr>
                                        <p:cTn id="34" dur="26">
                                          <p:stCondLst>
                                            <p:cond delay="1312"/>
                                          </p:stCondLst>
                                        </p:cTn>
                                        <p:tgtEl>
                                          <p:spTgt spid="23554"/>
                                        </p:tgtEl>
                                      </p:cBhvr>
                                      <p:to x="100000" y="80000"/>
                                    </p:animScale>
                                    <p:animScale>
                                      <p:cBhvr>
                                        <p:cTn id="35" dur="166" decel="50000">
                                          <p:stCondLst>
                                            <p:cond delay="1338"/>
                                          </p:stCondLst>
                                        </p:cTn>
                                        <p:tgtEl>
                                          <p:spTgt spid="23554"/>
                                        </p:tgtEl>
                                      </p:cBhvr>
                                      <p:to x="100000" y="100000"/>
                                    </p:animScale>
                                    <p:animScale>
                                      <p:cBhvr>
                                        <p:cTn id="36" dur="26">
                                          <p:stCondLst>
                                            <p:cond delay="1642"/>
                                          </p:stCondLst>
                                        </p:cTn>
                                        <p:tgtEl>
                                          <p:spTgt spid="23554"/>
                                        </p:tgtEl>
                                      </p:cBhvr>
                                      <p:to x="100000" y="90000"/>
                                    </p:animScale>
                                    <p:animScale>
                                      <p:cBhvr>
                                        <p:cTn id="37" dur="166" decel="50000">
                                          <p:stCondLst>
                                            <p:cond delay="1668"/>
                                          </p:stCondLst>
                                        </p:cTn>
                                        <p:tgtEl>
                                          <p:spTgt spid="23554"/>
                                        </p:tgtEl>
                                      </p:cBhvr>
                                      <p:to x="100000" y="100000"/>
                                    </p:animScale>
                                    <p:animScale>
                                      <p:cBhvr>
                                        <p:cTn id="38" dur="26">
                                          <p:stCondLst>
                                            <p:cond delay="1808"/>
                                          </p:stCondLst>
                                        </p:cTn>
                                        <p:tgtEl>
                                          <p:spTgt spid="23554"/>
                                        </p:tgtEl>
                                      </p:cBhvr>
                                      <p:to x="100000" y="95000"/>
                                    </p:animScale>
                                    <p:animScale>
                                      <p:cBhvr>
                                        <p:cTn id="39" dur="166" decel="50000">
                                          <p:stCondLst>
                                            <p:cond delay="1834"/>
                                          </p:stCondLst>
                                        </p:cTn>
                                        <p:tgtEl>
                                          <p:spTgt spid="2355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3" grpId="0" animBg="1"/>
      <p:bldP spid="24" grpId="0" animBg="1"/>
      <p:bldP spid="25" grpId="0" animBg="1"/>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مجموعة 7"/>
          <p:cNvGrpSpPr>
            <a:grpSpLocks/>
          </p:cNvGrpSpPr>
          <p:nvPr/>
        </p:nvGrpSpPr>
        <p:grpSpPr bwMode="auto">
          <a:xfrm>
            <a:off x="-55563" y="566738"/>
            <a:ext cx="1036638" cy="6003925"/>
            <a:chOff x="-55292" y="566455"/>
            <a:chExt cx="1036020" cy="6003513"/>
          </a:xfrm>
        </p:grpSpPr>
        <p:pic>
          <p:nvPicPr>
            <p:cNvPr id="69665"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69666"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69667"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9" name="Down Ribbon 8"/>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latin typeface="Arial" pitchFamily="34" charset="0"/>
              </a:rPr>
              <a:t>قصة نوح عليه السلام </a:t>
            </a:r>
          </a:p>
        </p:txBody>
      </p:sp>
      <p:sp>
        <p:nvSpPr>
          <p:cNvPr id="10" name="Vertical Scroll 9"/>
          <p:cNvSpPr/>
          <p:nvPr/>
        </p:nvSpPr>
        <p:spPr>
          <a:xfrm>
            <a:off x="6643702" y="-24"/>
            <a:ext cx="1714512" cy="857248"/>
          </a:xfrm>
          <a:prstGeom prst="vertic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t>الوحدة</a:t>
            </a:r>
          </a:p>
          <a:p>
            <a:pPr algn="ctr">
              <a:defRPr/>
            </a:pPr>
            <a:r>
              <a:rPr lang="ar-EG" sz="2400" b="1" dirty="0"/>
              <a:t>العاشرة </a:t>
            </a:r>
          </a:p>
        </p:txBody>
      </p:sp>
      <p:sp>
        <p:nvSpPr>
          <p:cNvPr id="11" name="Rounded Rectangle 10"/>
          <p:cNvSpPr/>
          <p:nvPr/>
        </p:nvSpPr>
        <p:spPr>
          <a:xfrm>
            <a:off x="2357422" y="928670"/>
            <a:ext cx="5072098" cy="5715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 {105} إلى الآية {115}</a:t>
            </a:r>
          </a:p>
        </p:txBody>
      </p:sp>
      <p:sp>
        <p:nvSpPr>
          <p:cNvPr id="12" name="Rectangle 11"/>
          <p:cNvSpPr/>
          <p:nvPr/>
        </p:nvSpPr>
        <p:spPr>
          <a:xfrm>
            <a:off x="1071563" y="1571625"/>
            <a:ext cx="8001000" cy="1631950"/>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{كَذَّبَتْ قَوْمُ نُوحٍ الْمُرْسَلِينَ{105} إِذْ قَالَ لَهُمْ أَخُوهُمْ نُوحٌ أَلَا تَتَّقُونَ{106} إِنِّي لَكُمْ رَسُولٌ أَمِينٌ{107} فَاتَّقُوا اللَّهَ وَأَطِيعُونِ{108} وَمَا أَسْأَلُكُمْ عَلَيْهِ مِنْ أَجْرٍ إِنْ أَجْرِيَ إِلَّا عَلَى رَبِّ الْعَالَمِينَ{109} فَاتَّقُوا اللَّهَ وَأَطِيعُونِ{110} قَالُوا أَنُؤْمِنُ لَكَ وَاتَّبَعَكَ الْأَرْذَلُونَ{111} قَالَ وَمَا عِلْمِي بِمَا كَانُوا يَعْمَلُونَ{112} إِنْ حِسَابُهُمْ إِلَّا عَلَى رَبِّي لَوْ تَشْعُرُونَ{113} وَمَا أَنَا بِطَارِدِ الْمُؤْمِنِينَ{114} إِنْ أَنَا إِلَّا نَذِيرٌ مُّبِينٌ{115}0</a:t>
            </a:r>
          </a:p>
        </p:txBody>
      </p:sp>
      <p:sp>
        <p:nvSpPr>
          <p:cNvPr id="13" name="TextBox 12"/>
          <p:cNvSpPr txBox="1"/>
          <p:nvPr/>
        </p:nvSpPr>
        <p:spPr>
          <a:xfrm>
            <a:off x="2428860" y="2996952"/>
            <a:ext cx="4857784" cy="400110"/>
          </a:xfrm>
          <a:prstGeom prst="rect">
            <a:avLst/>
          </a:prstGeom>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 حقيقة دعوة نوح عليه السلام . </a:t>
            </a:r>
          </a:p>
        </p:txBody>
      </p:sp>
      <p:graphicFrame>
        <p:nvGraphicFramePr>
          <p:cNvPr id="14" name="Table 13"/>
          <p:cNvGraphicFramePr>
            <a:graphicFrameLocks noGrp="1"/>
          </p:cNvGraphicFramePr>
          <p:nvPr>
            <p:extLst>
              <p:ext uri="{D42A27DB-BD31-4B8C-83A1-F6EECF244321}">
                <p14:modId xmlns:p14="http://schemas.microsoft.com/office/powerpoint/2010/main" xmlns="" val="2932560552"/>
              </p:ext>
            </p:extLst>
          </p:nvPr>
        </p:nvGraphicFramePr>
        <p:xfrm>
          <a:off x="2195736" y="3610316"/>
          <a:ext cx="5233764" cy="1042820"/>
        </p:xfrm>
        <a:graphic>
          <a:graphicData uri="http://schemas.openxmlformats.org/drawingml/2006/table">
            <a:tbl>
              <a:tblPr rtl="1" firstRow="1" bandRow="1">
                <a:tableStyleId>{69CF1AB2-1976-4502-BF36-3FF5EA218861}</a:tableStyleId>
              </a:tblPr>
              <a:tblGrid>
                <a:gridCol w="1543930"/>
                <a:gridCol w="3689834"/>
              </a:tblGrid>
              <a:tr h="457379">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585441">
                <a:tc>
                  <a:txBody>
                    <a:bodyPr/>
                    <a:lstStyle/>
                    <a:p>
                      <a:pPr algn="ctr" rtl="1"/>
                      <a:r>
                        <a:rPr lang="ar-EG" sz="2000" dirty="0" smtClean="0"/>
                        <a:t>الأرذلون  </a:t>
                      </a:r>
                      <a:endParaRPr lang="ar-EG" sz="2000" b="1" dirty="0"/>
                    </a:p>
                  </a:txBody>
                  <a:tcPr/>
                </a:tc>
                <a:tc>
                  <a:txBody>
                    <a:bodyPr/>
                    <a:lstStyle/>
                    <a:p>
                      <a:pPr algn="ctr" rtl="1"/>
                      <a:r>
                        <a:rPr lang="ar-EG" sz="2000" b="1" dirty="0" smtClean="0"/>
                        <a:t>السفلة من الناس</a:t>
                      </a:r>
                      <a:r>
                        <a:rPr lang="ar-EG" sz="2000" b="1" baseline="0" dirty="0" smtClean="0"/>
                        <a:t> </a:t>
                      </a:r>
                      <a:endParaRPr lang="ar-EG" sz="2000" b="1" dirty="0"/>
                    </a:p>
                  </a:txBody>
                  <a:tcPr/>
                </a:tc>
              </a:tr>
            </a:tbl>
          </a:graphicData>
        </a:graphic>
      </p:graphicFrame>
      <p:sp>
        <p:nvSpPr>
          <p:cNvPr id="15" name="Flowchart: Terminator 14"/>
          <p:cNvSpPr/>
          <p:nvPr/>
        </p:nvSpPr>
        <p:spPr>
          <a:xfrm>
            <a:off x="7668344" y="3786188"/>
            <a:ext cx="1428750" cy="714375"/>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معانى </a:t>
            </a:r>
          </a:p>
          <a:p>
            <a:pPr algn="ctr">
              <a:defRPr/>
            </a:pPr>
            <a:r>
              <a:rPr lang="ar-EG" sz="2000" b="1" dirty="0"/>
              <a:t>الكلمات </a:t>
            </a:r>
          </a:p>
        </p:txBody>
      </p:sp>
      <p:sp>
        <p:nvSpPr>
          <p:cNvPr id="16" name="Flowchart: Alternate Process 15"/>
          <p:cNvSpPr/>
          <p:nvPr/>
        </p:nvSpPr>
        <p:spPr>
          <a:xfrm>
            <a:off x="5857875" y="4727997"/>
            <a:ext cx="3071813" cy="357187"/>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54303" name="TextBox 16"/>
          <p:cNvSpPr txBox="1">
            <a:spLocks noChangeArrowheads="1"/>
          </p:cNvSpPr>
          <p:nvPr/>
        </p:nvSpPr>
        <p:spPr bwMode="auto">
          <a:xfrm>
            <a:off x="1428750" y="5857875"/>
            <a:ext cx="7572375" cy="708025"/>
          </a:xfrm>
          <a:prstGeom prst="rect">
            <a:avLst/>
          </a:prstGeom>
          <a:noFill/>
          <a:ln w="9525">
            <a:noFill/>
            <a:miter lim="800000"/>
            <a:headEnd/>
            <a:tailEnd/>
          </a:ln>
        </p:spPr>
        <p:txBody>
          <a:bodyPr>
            <a:spAutoFit/>
          </a:bodyPr>
          <a:lstStyle/>
          <a:p>
            <a:r>
              <a:rPr lang="ar-EG" sz="2000" b="1">
                <a:solidFill>
                  <a:schemeClr val="accent2"/>
                </a:solidFill>
              </a:rPr>
              <a:t>ونستفيد من الآية : </a:t>
            </a:r>
          </a:p>
          <a:p>
            <a:r>
              <a:rPr lang="ar-EG" sz="2000" b="1"/>
              <a:t>* أن من كذب برسول فقد كذب بجميع الرسل الله ،لأن دعوة الرسل واحدة ودينهم واحد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8" name="Flowchart: Process 17"/>
          <p:cNvSpPr/>
          <p:nvPr/>
        </p:nvSpPr>
        <p:spPr>
          <a:xfrm>
            <a:off x="8143875" y="5072063"/>
            <a:ext cx="857250"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{105}</a:t>
            </a:r>
          </a:p>
        </p:txBody>
      </p:sp>
      <p:sp>
        <p:nvSpPr>
          <p:cNvPr id="19" name="Rectangle 18"/>
          <p:cNvSpPr/>
          <p:nvPr/>
        </p:nvSpPr>
        <p:spPr>
          <a:xfrm>
            <a:off x="1030288" y="5214938"/>
            <a:ext cx="6926262" cy="400050"/>
          </a:xfrm>
          <a:prstGeom prst="rect">
            <a:avLst/>
          </a:prstGeom>
        </p:spPr>
        <p:txBody>
          <a:bodyPr wrap="none">
            <a:spAutoFit/>
          </a:bodyPr>
          <a:lstStyle/>
          <a:p>
            <a:pPr>
              <a:defRPr/>
            </a:pPr>
            <a:r>
              <a:rPr lang="ar-EG" sz="2000" b="1" dirty="0">
                <a:solidFill>
                  <a:srgbClr val="339933"/>
                </a:solidFill>
                <a:cs typeface="Andalus" pitchFamily="2" charset="-78"/>
              </a:rPr>
              <a:t>كَذَّبَتْ قَوْمُ نُوحٍ الْمُرْسَلِينَ{105} </a:t>
            </a:r>
            <a:r>
              <a:rPr lang="ar-EG" sz="2000" b="1" dirty="0">
                <a:solidFill>
                  <a:schemeClr val="dk1"/>
                </a:solidFill>
                <a:latin typeface="+mn-lt"/>
                <a:cs typeface="+mn-cs"/>
              </a:rPr>
              <a:t>لأنهم كذبوا رسولهم فصاروا مكذبين لجميع الرسل </a:t>
            </a:r>
            <a:r>
              <a:rPr lang="ar-EG" sz="2000" b="1" dirty="0">
                <a:solidFill>
                  <a:srgbClr val="339933"/>
                </a:solidFill>
                <a:cs typeface="Andalus" pitchFamily="2" charset="-78"/>
              </a:rPr>
              <a:t>.</a:t>
            </a:r>
          </a:p>
        </p:txBody>
      </p:sp>
    </p:spTree>
    <p:custDataLst>
      <p:tags r:id="rId1"/>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 calcmode="lin" valueType="num">
                                      <p:cBhvr additive="base">
                                        <p:cTn id="5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bg/>
                                          </p:spTgt>
                                        </p:tgtEl>
                                        <p:attrNameLst>
                                          <p:attrName>style.visibility</p:attrName>
                                        </p:attrNameLst>
                                      </p:cBhvr>
                                      <p:to>
                                        <p:strVal val="visible"/>
                                      </p:to>
                                    </p:set>
                                    <p:anim calcmode="lin" valueType="num">
                                      <p:cBhvr additive="base">
                                        <p:cTn id="6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additive="base">
                                        <p:cTn id="7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 calcmode="lin" valueType="num">
                                      <p:cBhvr additive="base">
                                        <p:cTn id="7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bg/>
                                          </p:spTgt>
                                        </p:tgtEl>
                                        <p:attrNameLst>
                                          <p:attrName>style.visibility</p:attrName>
                                        </p:attrNameLst>
                                      </p:cBhvr>
                                      <p:to>
                                        <p:strVal val="visible"/>
                                      </p:to>
                                    </p:set>
                                    <p:anim calcmode="lin" valueType="num">
                                      <p:cBhvr additive="base">
                                        <p:cTn id="9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16">
                                            <p:bg/>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6">
                                            <p:txEl>
                                              <p:pRg st="0" end="0"/>
                                            </p:txEl>
                                          </p:spTgt>
                                        </p:tgtEl>
                                        <p:attrNameLst>
                                          <p:attrName>style.visibility</p:attrName>
                                        </p:attrNameLst>
                                      </p:cBhvr>
                                      <p:to>
                                        <p:strVal val="visible"/>
                                      </p:to>
                                    </p:set>
                                    <p:anim calcmode="lin" valueType="num">
                                      <p:cBhvr additive="base">
                                        <p:cTn id="9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8">
                                            <p:bg/>
                                          </p:spTgt>
                                        </p:tgtEl>
                                        <p:attrNameLst>
                                          <p:attrName>style.visibility</p:attrName>
                                        </p:attrNameLst>
                                      </p:cBhvr>
                                      <p:to>
                                        <p:strVal val="visible"/>
                                      </p:to>
                                    </p:set>
                                    <p:anim calcmode="lin" valueType="num">
                                      <p:cBhvr additive="base">
                                        <p:cTn id="10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02"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8">
                                            <p:txEl>
                                              <p:pRg st="0" end="0"/>
                                            </p:txEl>
                                          </p:spTgt>
                                        </p:tgtEl>
                                        <p:attrNameLst>
                                          <p:attrName>style.visibility</p:attrName>
                                        </p:attrNameLst>
                                      </p:cBhvr>
                                      <p:to>
                                        <p:strVal val="visible"/>
                                      </p:to>
                                    </p:set>
                                    <p:anim calcmode="lin" valueType="num">
                                      <p:cBhvr additive="base">
                                        <p:cTn id="10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
                                            <p:txEl>
                                              <p:pRg st="1" end="1"/>
                                            </p:txEl>
                                          </p:spTgt>
                                        </p:tgtEl>
                                        <p:attrNameLst>
                                          <p:attrName>style.visibility</p:attrName>
                                        </p:attrNameLst>
                                      </p:cBhvr>
                                      <p:to>
                                        <p:strVal val="visible"/>
                                      </p:to>
                                    </p:set>
                                    <p:anim calcmode="lin" valueType="num">
                                      <p:cBhvr additive="base">
                                        <p:cTn id="1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9">
                                            <p:txEl>
                                              <p:pRg st="0" end="0"/>
                                            </p:txEl>
                                          </p:spTgt>
                                        </p:tgtEl>
                                        <p:attrNameLst>
                                          <p:attrName>style.visibility</p:attrName>
                                        </p:attrNameLst>
                                      </p:cBhvr>
                                      <p:to>
                                        <p:strVal val="visible"/>
                                      </p:to>
                                    </p:set>
                                    <p:anim calcmode="lin" valueType="num">
                                      <p:cBhvr additive="base">
                                        <p:cTn id="1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4303">
                                            <p:txEl>
                                              <p:pRg st="0" end="0"/>
                                            </p:txEl>
                                          </p:spTgt>
                                        </p:tgtEl>
                                        <p:attrNameLst>
                                          <p:attrName>style.visibility</p:attrName>
                                        </p:attrNameLst>
                                      </p:cBhvr>
                                      <p:to>
                                        <p:strVal val="visible"/>
                                      </p:to>
                                    </p:set>
                                    <p:anim calcmode="lin" valueType="num">
                                      <p:cBhvr additive="base">
                                        <p:cTn id="125" dur="500" fill="hold"/>
                                        <p:tgtEl>
                                          <p:spTgt spid="54303">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43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4303">
                                            <p:txEl>
                                              <p:pRg st="1" end="1"/>
                                            </p:txEl>
                                          </p:spTgt>
                                        </p:tgtEl>
                                        <p:attrNameLst>
                                          <p:attrName>style.visibility</p:attrName>
                                        </p:attrNameLst>
                                      </p:cBhvr>
                                      <p:to>
                                        <p:strVal val="visible"/>
                                      </p:to>
                                    </p:set>
                                    <p:anim calcmode="lin" valueType="num">
                                      <p:cBhvr additive="base">
                                        <p:cTn id="131" dur="500" fill="hold"/>
                                        <p:tgtEl>
                                          <p:spTgt spid="54303">
                                            <p:txEl>
                                              <p:pRg st="1" end="1"/>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543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1" grpId="0" build="p" animBg="1"/>
      <p:bldP spid="12" grpId="0" build="allAtOnce"/>
      <p:bldP spid="13" grpId="0" build="p" animBg="1"/>
      <p:bldP spid="15" grpId="0" build="p" animBg="1"/>
      <p:bldP spid="16" grpId="0" build="allAtOnce" animBg="1"/>
      <p:bldP spid="54303" grpId="0" build="p"/>
      <p:bldP spid="18" grpId="0" build="p" animBg="1"/>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مجموعة 7"/>
          <p:cNvGrpSpPr>
            <a:grpSpLocks/>
          </p:cNvGrpSpPr>
          <p:nvPr/>
        </p:nvGrpSpPr>
        <p:grpSpPr bwMode="auto">
          <a:xfrm>
            <a:off x="-55563" y="566738"/>
            <a:ext cx="1036638" cy="6003925"/>
            <a:chOff x="-55292" y="566455"/>
            <a:chExt cx="1036020" cy="6003513"/>
          </a:xfrm>
        </p:grpSpPr>
        <p:pic>
          <p:nvPicPr>
            <p:cNvPr id="819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19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20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74378" y="52611"/>
            <a:ext cx="7358062" cy="1000125"/>
          </a:xfrm>
          <a:prstGeom prst="ribbon">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EG" sz="2000" b="1" dirty="0">
                <a:solidFill>
                  <a:schemeClr val="tx1"/>
                </a:solidFill>
              </a:rPr>
              <a:t>تفسير سورة النور من الآية (41) إلى الآية ( 46) </a:t>
            </a:r>
            <a:r>
              <a:rPr lang="ar-EG" sz="2000" b="1" dirty="0">
                <a:solidFill>
                  <a:schemeClr val="bg1"/>
                </a:solidFill>
              </a:rPr>
              <a:t>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17271" y="1004639"/>
            <a:ext cx="1819225" cy="13132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192475" y="1433084"/>
            <a:ext cx="5835776" cy="484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ربع نص 1"/>
          <p:cNvSpPr txBox="1"/>
          <p:nvPr/>
        </p:nvSpPr>
        <p:spPr>
          <a:xfrm>
            <a:off x="1907704" y="2029262"/>
            <a:ext cx="489654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EG" dirty="0"/>
              <a:t> </a:t>
            </a:r>
            <a:r>
              <a:rPr lang="ar-EG" b="1" dirty="0"/>
              <a:t>2- أن الماء أصل خلق كل ما يدب على الأرض </a:t>
            </a:r>
            <a:r>
              <a:rPr lang="ar-EG" b="1" dirty="0" smtClean="0"/>
              <a:t>.</a:t>
            </a:r>
            <a:endParaRPr lang="ar-EG" b="1" dirty="0"/>
          </a:p>
        </p:txBody>
      </p:sp>
      <p:sp>
        <p:nvSpPr>
          <p:cNvPr id="16" name="مربع نص 15"/>
          <p:cNvSpPr txBox="1"/>
          <p:nvPr/>
        </p:nvSpPr>
        <p:spPr>
          <a:xfrm>
            <a:off x="2483768" y="3272789"/>
            <a:ext cx="489654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b="1" dirty="0"/>
              <a:t>3- 1) تقلب الليل والنهار .</a:t>
            </a:r>
          </a:p>
          <a:p>
            <a:r>
              <a:rPr lang="ar-EG" b="1" dirty="0"/>
              <a:t>     2) نزول المطر .</a:t>
            </a:r>
          </a:p>
          <a:p>
            <a:r>
              <a:rPr lang="ar-EG" b="1" dirty="0"/>
              <a:t>     3)خلق الدواب  من الماء .</a:t>
            </a:r>
          </a:p>
        </p:txBody>
      </p:sp>
      <p:pic>
        <p:nvPicPr>
          <p:cNvPr id="205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874008" y="2492896"/>
            <a:ext cx="6514416"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185907" y="4400153"/>
            <a:ext cx="6418541"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2483768" y="4884509"/>
            <a:ext cx="4896544"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r>
              <a:rPr lang="ar-EG" b="1" dirty="0"/>
              <a:t>4-  الودق  / البرق ، المطر </a:t>
            </a:r>
          </a:p>
          <a:p>
            <a:r>
              <a:rPr lang="ar-EG" b="1" dirty="0"/>
              <a:t>     يؤلف  / يجمع </a:t>
            </a:r>
          </a:p>
          <a:p>
            <a:r>
              <a:rPr lang="ar-EG" b="1" dirty="0"/>
              <a:t>     يزجى / يسوق ، يعطى </a:t>
            </a:r>
          </a:p>
        </p:txBody>
      </p:sp>
    </p:spTree>
    <p:custDataLst>
      <p:tags r:id="rId1"/>
    </p:custDataLst>
    <p:extLst>
      <p:ext uri="{BB962C8B-B14F-4D97-AF65-F5344CB8AC3E}">
        <p14:creationId xmlns:p14="http://schemas.microsoft.com/office/powerpoint/2010/main" xmlns="" val="1665992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heel(1)">
                                      <p:cBhvr>
                                        <p:cTn id="25" dur="20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wheel(1)">
                                      <p:cBhvr>
                                        <p:cTn id="37" dur="2000"/>
                                        <p:tgtEl>
                                          <p:spTgt spid="2051"/>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52"/>
                                        </p:tgtEl>
                                        <p:attrNameLst>
                                          <p:attrName>style.visibility</p:attrName>
                                        </p:attrNameLst>
                                      </p:cBhvr>
                                      <p:to>
                                        <p:strVal val="visible"/>
                                      </p:to>
                                    </p:set>
                                    <p:anim calcmode="lin" valueType="num">
                                      <p:cBhvr additive="base">
                                        <p:cTn id="50" dur="500" fill="hold"/>
                                        <p:tgtEl>
                                          <p:spTgt spid="2052"/>
                                        </p:tgtEl>
                                        <p:attrNameLst>
                                          <p:attrName>ppt_x</p:attrName>
                                        </p:attrNameLst>
                                      </p:cBhvr>
                                      <p:tavLst>
                                        <p:tav tm="0">
                                          <p:val>
                                            <p:strVal val="#ppt_x"/>
                                          </p:val>
                                        </p:tav>
                                        <p:tav tm="100000">
                                          <p:val>
                                            <p:strVal val="#ppt_x"/>
                                          </p:val>
                                        </p:tav>
                                      </p:tavLst>
                                    </p:anim>
                                    <p:anim calcmode="lin" valueType="num">
                                      <p:cBhvr additive="base">
                                        <p:cTn id="51"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2" grpId="0" animBg="1"/>
      <p:bldP spid="16"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6"/>
          <p:cNvGrpSpPr/>
          <p:nvPr/>
        </p:nvGrpSpPr>
        <p:grpSpPr>
          <a:xfrm>
            <a:off x="1691680" y="44624"/>
            <a:ext cx="4812028" cy="1121235"/>
            <a:chOff x="2274540" y="0"/>
            <a:chExt cx="4457700" cy="845423"/>
          </a:xfrm>
          <a:scene3d>
            <a:camera prst="orthographicFront">
              <a:rot lat="0" lon="0" rev="0"/>
            </a:camera>
            <a:lightRig rig="glow" dir="t">
              <a:rot lat="0" lon="0" rev="14100000"/>
            </a:lightRig>
          </a:scene3d>
        </p:grpSpPr>
        <p:pic>
          <p:nvPicPr>
            <p:cNvPr id="18" name="صورة 17"/>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20" name="مستطيل 8"/>
            <p:cNvSpPr/>
            <p:nvPr/>
          </p:nvSpPr>
          <p:spPr>
            <a:xfrm>
              <a:off x="2981053" y="116632"/>
              <a:ext cx="2881135" cy="568810"/>
            </a:xfrm>
            <a:prstGeom prst="downArrowCallout">
              <a:avLst/>
            </a:prstGeom>
            <a:ln>
              <a:noFill/>
            </a:ln>
            <a:effectLst/>
            <a:sp3d prstMaterial="softEdge">
              <a:bevelT w="127000" prst="artDeco"/>
            </a:sp3d>
          </p:spPr>
          <p:txBody>
            <a:bodyPr wrap="none">
              <a:spAutoFit/>
            </a:bodyPr>
            <a:lstStyle/>
            <a:p>
              <a:pPr algn="ctr" defTabSz="913432" fontAlgn="auto">
                <a:spcBef>
                  <a:spcPts val="0"/>
                </a:spcBef>
                <a:spcAft>
                  <a:spcPts val="0"/>
                </a:spcAft>
              </a:pPr>
              <a:r>
                <a:rPr lang="ar-SA" sz="2600" b="1" dirty="0" smtClean="0">
                  <a:ln w="10541" cmpd="sng">
                    <a:solidFill>
                      <a:srgbClr val="0F6FC6">
                        <a:shade val="88000"/>
                        <a:satMod val="110000"/>
                      </a:srgbClr>
                    </a:solidFill>
                    <a:prstDash val="solid"/>
                  </a:ln>
                  <a:solidFill>
                    <a:srgbClr val="002060"/>
                  </a:solidFill>
                  <a:latin typeface="Sakkal Majalla" pitchFamily="2" charset="-78"/>
                  <a:cs typeface="Sakkal Majalla" pitchFamily="2" charset="-78"/>
                </a:rPr>
                <a:t>استراتيجية : الطاولة المستديرة</a:t>
              </a:r>
              <a:endParaRPr lang="ar-EG" sz="2600" b="1" dirty="0">
                <a:ln w="10541" cmpd="sng">
                  <a:solidFill>
                    <a:srgbClr val="0F6FC6">
                      <a:shade val="88000"/>
                      <a:satMod val="110000"/>
                    </a:srgbClr>
                  </a:solidFill>
                  <a:prstDash val="solid"/>
                </a:ln>
                <a:solidFill>
                  <a:srgbClr val="FF000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pic>
        <p:nvPicPr>
          <p:cNvPr id="22" name="صورة 21">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979712" y="5949280"/>
            <a:ext cx="881484" cy="881484"/>
          </a:xfrm>
          <a:prstGeom prst="rect">
            <a:avLst/>
          </a:prstGeom>
        </p:spPr>
      </p:pic>
      <p:pic>
        <p:nvPicPr>
          <p:cNvPr id="23" name="صورة 22">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35496" y="6027192"/>
            <a:ext cx="840817" cy="840817"/>
          </a:xfrm>
          <a:prstGeom prst="rect">
            <a:avLst/>
          </a:prstGeom>
        </p:spPr>
      </p:pic>
      <p:grpSp>
        <p:nvGrpSpPr>
          <p:cNvPr id="3" name="مجموعة 23"/>
          <p:cNvGrpSpPr/>
          <p:nvPr/>
        </p:nvGrpSpPr>
        <p:grpSpPr>
          <a:xfrm>
            <a:off x="948321" y="998153"/>
            <a:ext cx="7296087" cy="4932664"/>
            <a:chOff x="948321" y="998153"/>
            <a:chExt cx="7296087" cy="4932664"/>
          </a:xfrm>
        </p:grpSpPr>
        <p:grpSp>
          <p:nvGrpSpPr>
            <p:cNvPr id="4" name="مجموعة 24"/>
            <p:cNvGrpSpPr/>
            <p:nvPr/>
          </p:nvGrpSpPr>
          <p:grpSpPr>
            <a:xfrm>
              <a:off x="948321" y="998153"/>
              <a:ext cx="7296087" cy="4932664"/>
              <a:chOff x="523875" y="1116452"/>
              <a:chExt cx="8096250" cy="5120860"/>
            </a:xfrm>
          </p:grpSpPr>
          <p:pic>
            <p:nvPicPr>
              <p:cNvPr id="27" name="صورة 26"/>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28" name="مربع نص 27"/>
              <p:cNvSpPr txBox="1"/>
              <p:nvPr/>
            </p:nvSpPr>
            <p:spPr>
              <a:xfrm>
                <a:off x="4492094" y="1239426"/>
                <a:ext cx="3808410" cy="476083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p>
                <a:pPr algn="ctr" defTabSz="913432" fontAlgn="auto">
                  <a:spcBef>
                    <a:spcPts val="0"/>
                  </a:spcBef>
                  <a:spcAft>
                    <a:spcPts val="0"/>
                  </a:spcAft>
                </a:pPr>
                <a:r>
                  <a:rPr lang="ar-SA" sz="2000" b="1" u="sng" dirty="0">
                    <a:solidFill>
                      <a:srgbClr val="C00000"/>
                    </a:solidFill>
                    <a:latin typeface="Sakkal Majalla" pitchFamily="2" charset="-78"/>
                    <a:cs typeface="Sakkal Majalla" pitchFamily="2" charset="-78"/>
                  </a:rPr>
                  <a:t>خطوات الاستراتيجية</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تقسيم الطلاب إلي مجاميع صغيرة </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يختار المعلم طالب البداية من كل حلقة باستخدام قلم الرصاص والورقة</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يطلب المعلم منهم تصميم مشروع أو خطوات عمل أو مشكلة لها عدة حلول أو موضوع معين</a:t>
                </a:r>
              </a:p>
              <a:p>
                <a:pPr algn="ctr" defTabSz="913432" fontAlgn="auto">
                  <a:spcBef>
                    <a:spcPts val="0"/>
                  </a:spcBef>
                  <a:spcAft>
                    <a:spcPts val="0"/>
                  </a:spcAft>
                </a:pPr>
                <a:r>
                  <a:rPr lang="ar-SA" sz="2000" b="1" dirty="0">
                    <a:solidFill>
                      <a:srgbClr val="002060"/>
                    </a:solidFill>
                    <a:latin typeface="Sakkal Majalla" pitchFamily="2" charset="-78"/>
                    <a:cs typeface="Sakkal Majalla" pitchFamily="2" charset="-78"/>
                  </a:rPr>
                  <a:t>يبدأ طالب البداية بالكتابة وعندما ينتهي يبدأ الثاني والثالث وهكذا ويتناقشون بعد ذلك عن حلولهم ويصححون إن اقتضت الحاجة</a:t>
                </a:r>
              </a:p>
              <a:p>
                <a:pPr algn="ctr" defTabSz="913432" fontAlgn="auto">
                  <a:spcBef>
                    <a:spcPts val="0"/>
                  </a:spcBef>
                  <a:spcAft>
                    <a:spcPts val="0"/>
                  </a:spcAft>
                </a:pPr>
                <a:r>
                  <a:rPr lang="ar-SA" b="1" dirty="0">
                    <a:solidFill>
                      <a:srgbClr val="002060"/>
                    </a:solidFill>
                    <a:latin typeface="Sakkal Majalla" pitchFamily="2" charset="-78"/>
                    <a:cs typeface="Sakkal Majalla" pitchFamily="2" charset="-78"/>
                  </a:rPr>
                  <a:t>يقيم المعلم النتائج بعد ذلك </a:t>
                </a:r>
              </a:p>
              <a:p>
                <a:pPr algn="ctr" defTabSz="913432" fontAlgn="auto">
                  <a:spcBef>
                    <a:spcPts val="0"/>
                  </a:spcBef>
                  <a:spcAft>
                    <a:spcPts val="0"/>
                  </a:spcAft>
                </a:pPr>
                <a:r>
                  <a:rPr lang="ar-SA" b="1" dirty="0">
                    <a:solidFill>
                      <a:srgbClr val="002060"/>
                    </a:solidFill>
                    <a:latin typeface="Sakkal Majalla" pitchFamily="2" charset="-78"/>
                    <a:cs typeface="Sakkal Majalla" pitchFamily="2" charset="-78"/>
                  </a:rPr>
                  <a:t>في حالة وجود مجموعة لم تحل بشكل جيد أو لم تكن اجابتها مثالية فيعاد توزيع الطلاب بحيث يذهب كل طالب إلي مجموعة جديدة</a:t>
                </a:r>
              </a:p>
            </p:txBody>
          </p:sp>
        </p:grpSp>
        <p:pic>
          <p:nvPicPr>
            <p:cNvPr id="26" name="صورة 2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1403648" y="1178484"/>
              <a:ext cx="3168352" cy="4572000"/>
            </a:xfrm>
            <a:prstGeom prst="rect">
              <a:avLst/>
            </a:prstGeom>
          </p:spPr>
        </p:pic>
      </p:grpSp>
    </p:spTree>
    <p:custDataLst>
      <p:tags r:id="rId1"/>
    </p:custDataLst>
    <p:extLst>
      <p:ext uri="{BB962C8B-B14F-4D97-AF65-F5344CB8AC3E}">
        <p14:creationId xmlns="" xmlns:p14="http://schemas.microsoft.com/office/powerpoint/2010/main" val="669412696"/>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مجموعة 7"/>
          <p:cNvGrpSpPr>
            <a:grpSpLocks/>
          </p:cNvGrpSpPr>
          <p:nvPr/>
        </p:nvGrpSpPr>
        <p:grpSpPr bwMode="auto">
          <a:xfrm>
            <a:off x="-55563" y="566738"/>
            <a:ext cx="1036638" cy="6003925"/>
            <a:chOff x="-55292" y="566455"/>
            <a:chExt cx="1036020" cy="6003513"/>
          </a:xfrm>
        </p:grpSpPr>
        <p:pic>
          <p:nvPicPr>
            <p:cNvPr id="7067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067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067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750442"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 {105} إلى الآية {115}</a:t>
            </a:r>
          </a:p>
        </p:txBody>
      </p:sp>
      <p:sp>
        <p:nvSpPr>
          <p:cNvPr id="55303" name="Rectangle 12"/>
          <p:cNvSpPr>
            <a:spLocks noChangeArrowheads="1"/>
          </p:cNvSpPr>
          <p:nvPr/>
        </p:nvSpPr>
        <p:spPr bwMode="auto">
          <a:xfrm>
            <a:off x="1357313" y="857250"/>
            <a:ext cx="6718300" cy="101600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 إِذْ قَالَ لَهُمْ أَخُوهُمْ نُوحٌ أَلَا تَتَّقُونَ} </a:t>
            </a:r>
            <a:r>
              <a:rPr lang="ar-EG" sz="2000" b="1"/>
              <a:t>ألا تخشون الله بترك عبادة غيره.</a:t>
            </a:r>
          </a:p>
          <a:p>
            <a:r>
              <a:rPr lang="ar-EG" sz="2000" b="1">
                <a:solidFill>
                  <a:schemeClr val="accent2"/>
                </a:solidFill>
              </a:rPr>
              <a:t>ونستفيد من الآية </a:t>
            </a:r>
            <a:r>
              <a:rPr lang="ar-EG" sz="2000" b="1"/>
              <a:t>: *أن الدعية يبدأ بالأهم من دين الله ،وهو تقوى الله وتوحيده </a:t>
            </a:r>
          </a:p>
          <a:p>
            <a:r>
              <a:rPr lang="ar-EG" sz="2000" b="1"/>
              <a:t>                        * أن على الداعية أن يتلطف بالقول مع الدعوين .  </a:t>
            </a:r>
          </a:p>
        </p:txBody>
      </p:sp>
      <p:sp>
        <p:nvSpPr>
          <p:cNvPr id="14" name="Flowchart: Process 13"/>
          <p:cNvSpPr/>
          <p:nvPr/>
        </p:nvSpPr>
        <p:spPr>
          <a:xfrm>
            <a:off x="8215313" y="1000125"/>
            <a:ext cx="857250"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{106}</a:t>
            </a:r>
          </a:p>
        </p:txBody>
      </p:sp>
      <p:sp>
        <p:nvSpPr>
          <p:cNvPr id="55306" name="TextBox 16"/>
          <p:cNvSpPr txBox="1">
            <a:spLocks noChangeArrowheads="1"/>
          </p:cNvSpPr>
          <p:nvPr/>
        </p:nvSpPr>
        <p:spPr bwMode="auto">
          <a:xfrm>
            <a:off x="1107504" y="4364038"/>
            <a:ext cx="8001000" cy="708025"/>
          </a:xfrm>
          <a:prstGeom prst="rect">
            <a:avLst/>
          </a:prstGeom>
          <a:noFill/>
          <a:ln w="9525">
            <a:noFill/>
            <a:miter lim="800000"/>
            <a:headEnd/>
            <a:tailEnd/>
          </a:ln>
        </p:spPr>
        <p:txBody>
          <a:bodyPr>
            <a:spAutoFit/>
          </a:bodyPr>
          <a:lstStyle/>
          <a:p>
            <a:r>
              <a:rPr lang="ar-EG" sz="2000" b="1" dirty="0">
                <a:solidFill>
                  <a:schemeClr val="accent2"/>
                </a:solidFill>
              </a:rPr>
              <a:t>ما يستفاد من الآيات </a:t>
            </a:r>
            <a:r>
              <a:rPr lang="ar-EG" sz="2000" b="1" dirty="0"/>
              <a:t>:  * أن الداعية إلى الله </a:t>
            </a:r>
            <a:r>
              <a:rPr lang="ar-EG" sz="2000" b="1" dirty="0" err="1"/>
              <a:t>لايطلب</a:t>
            </a:r>
            <a:r>
              <a:rPr lang="ar-EG" sz="2000" b="1" dirty="0"/>
              <a:t> على دعوته أجر من الناس أو جزاء مشكور </a:t>
            </a:r>
          </a:p>
          <a:p>
            <a:r>
              <a:rPr lang="ar-EG" sz="2000" b="1" dirty="0"/>
              <a:t>                            * على الداعية أن يبلغ دين الله بكل أمانة .</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5" name="Flowchart: Process 14"/>
          <p:cNvSpPr/>
          <p:nvPr/>
        </p:nvSpPr>
        <p:spPr>
          <a:xfrm>
            <a:off x="8143875" y="1909763"/>
            <a:ext cx="928688" cy="661987"/>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{107}</a:t>
            </a:r>
          </a:p>
        </p:txBody>
      </p:sp>
      <p:sp>
        <p:nvSpPr>
          <p:cNvPr id="16" name="Flowchart: Process 15"/>
          <p:cNvSpPr/>
          <p:nvPr/>
        </p:nvSpPr>
        <p:spPr>
          <a:xfrm>
            <a:off x="7358063" y="2695575"/>
            <a:ext cx="1714500"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{106}،{109}</a:t>
            </a:r>
          </a:p>
        </p:txBody>
      </p:sp>
      <p:sp>
        <p:nvSpPr>
          <p:cNvPr id="17" name="Rectangle 16"/>
          <p:cNvSpPr>
            <a:spLocks noChangeArrowheads="1"/>
          </p:cNvSpPr>
          <p:nvPr/>
        </p:nvSpPr>
        <p:spPr bwMode="auto">
          <a:xfrm>
            <a:off x="2143125" y="2000250"/>
            <a:ext cx="5419725"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 إِنِّي لَكُمْ رَسُولٌ أَمِينٌ{107} </a:t>
            </a:r>
            <a:r>
              <a:rPr lang="ar-EG" sz="2000" b="1"/>
              <a:t>فيما أبلغكم إياه من دين الله تعالى </a:t>
            </a:r>
            <a:r>
              <a:rPr lang="ar-EG" sz="2000" b="1">
                <a:solidFill>
                  <a:srgbClr val="339933"/>
                </a:solidFill>
                <a:cs typeface="Andalus" pitchFamily="2" charset="-78"/>
              </a:rPr>
              <a:t>.</a:t>
            </a:r>
          </a:p>
        </p:txBody>
      </p:sp>
      <p:sp>
        <p:nvSpPr>
          <p:cNvPr id="18" name="Rectangle 17"/>
          <p:cNvSpPr>
            <a:spLocks noChangeArrowheads="1"/>
          </p:cNvSpPr>
          <p:nvPr/>
        </p:nvSpPr>
        <p:spPr bwMode="auto">
          <a:xfrm>
            <a:off x="928688" y="2643188"/>
            <a:ext cx="642937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{فَاتَّقُوا اللَّهَ وَأَطِيعُونِ{108} وَمَا أَسْأَلُكُمْ عَلَيْهِ مِنْ أَجْرٍ إِنْ أَجْرِيَ إِلَّا عَلَى رَبِّ الْعَالَمِينَ{109} </a:t>
            </a:r>
            <a:r>
              <a:rPr lang="ar-EG" sz="2000" b="1"/>
              <a:t>لاأطلب منكم أجراً على تبليغ الرسالة بل أجرى على الله ربى .</a:t>
            </a:r>
          </a:p>
        </p:txBody>
      </p:sp>
      <p:sp>
        <p:nvSpPr>
          <p:cNvPr id="19" name="Flowchart: Process 18"/>
          <p:cNvSpPr/>
          <p:nvPr/>
        </p:nvSpPr>
        <p:spPr>
          <a:xfrm>
            <a:off x="7536308" y="3645024"/>
            <a:ext cx="1500188" cy="590550"/>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الآية{110}</a:t>
            </a:r>
          </a:p>
        </p:txBody>
      </p:sp>
      <p:sp>
        <p:nvSpPr>
          <p:cNvPr id="20" name="Rectangle 19"/>
          <p:cNvSpPr>
            <a:spLocks noChangeArrowheads="1"/>
          </p:cNvSpPr>
          <p:nvPr/>
        </p:nvSpPr>
        <p:spPr bwMode="auto">
          <a:xfrm>
            <a:off x="1214438" y="3714750"/>
            <a:ext cx="6005512" cy="400050"/>
          </a:xfrm>
          <a:prstGeom prst="rect">
            <a:avLst/>
          </a:prstGeom>
          <a:noFill/>
          <a:ln w="9525">
            <a:noFill/>
            <a:miter lim="800000"/>
            <a:headEnd/>
            <a:tailEnd/>
          </a:ln>
        </p:spPr>
        <p:txBody>
          <a:bodyPr wrap="none">
            <a:spAutoFit/>
          </a:bodyPr>
          <a:lstStyle/>
          <a:p>
            <a:r>
              <a:rPr lang="ar-EG"/>
              <a:t> </a:t>
            </a:r>
            <a:r>
              <a:rPr lang="ar-EG" sz="2000" b="1">
                <a:solidFill>
                  <a:srgbClr val="339933"/>
                </a:solidFill>
                <a:cs typeface="Andalus" pitchFamily="2" charset="-78"/>
              </a:rPr>
              <a:t>فَاتَّقُوا اللَّهَ وَأَطِيعُونِ{110} </a:t>
            </a:r>
            <a:r>
              <a:rPr lang="ar-EG" sz="2000" b="1"/>
              <a:t>فأحذروا عقاب الله وأطيعونى بأمتثال أوامره .</a:t>
            </a:r>
          </a:p>
        </p:txBody>
      </p:sp>
      <p:sp>
        <p:nvSpPr>
          <p:cNvPr id="21" name="Flowchart: Process 20"/>
          <p:cNvSpPr/>
          <p:nvPr/>
        </p:nvSpPr>
        <p:spPr>
          <a:xfrm>
            <a:off x="7858125" y="4981575"/>
            <a:ext cx="928688"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{111}</a:t>
            </a:r>
          </a:p>
        </p:txBody>
      </p:sp>
      <p:sp>
        <p:nvSpPr>
          <p:cNvPr id="22" name="Flowchart: Process 21"/>
          <p:cNvSpPr/>
          <p:nvPr/>
        </p:nvSpPr>
        <p:spPr>
          <a:xfrm>
            <a:off x="7812360" y="5910263"/>
            <a:ext cx="928688" cy="661987"/>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{112}</a:t>
            </a:r>
          </a:p>
        </p:txBody>
      </p:sp>
      <p:sp>
        <p:nvSpPr>
          <p:cNvPr id="23" name="Rectangle 22"/>
          <p:cNvSpPr>
            <a:spLocks noChangeArrowheads="1"/>
          </p:cNvSpPr>
          <p:nvPr/>
        </p:nvSpPr>
        <p:spPr bwMode="auto">
          <a:xfrm>
            <a:off x="857250" y="5072063"/>
            <a:ext cx="671512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{قَالُوا أَنُؤْمِنُ لَكَ وَاتَّبَعَكَ الْأَرْذَلُونَ{111} </a:t>
            </a:r>
            <a:r>
              <a:rPr lang="ar-EG" sz="2000" b="1"/>
              <a:t>كيف نصدقك ونتبعك والذين اتبعوك أراذل الناس وأسافلهم ؟ فأجابهم .</a:t>
            </a:r>
          </a:p>
        </p:txBody>
      </p:sp>
      <p:sp>
        <p:nvSpPr>
          <p:cNvPr id="24" name="Rectangle 23"/>
          <p:cNvSpPr>
            <a:spLocks noChangeArrowheads="1"/>
          </p:cNvSpPr>
          <p:nvPr/>
        </p:nvSpPr>
        <p:spPr bwMode="auto">
          <a:xfrm>
            <a:off x="1143000" y="5857875"/>
            <a:ext cx="659130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قَالَ وَمَا عِلْمِي بِمَا كَانُوا يَعْمَلُونَ{112} </a:t>
            </a:r>
            <a:r>
              <a:rPr lang="ar-EG" sz="2000" b="1"/>
              <a:t>لست مكلفاً بمعرفة أعمالهم ، أنما كلفت أن أدعوهم إلى الإيمان والأعتبار بالإيمان لا بالحسب واالنسب </a:t>
            </a:r>
          </a:p>
        </p:txBody>
      </p:sp>
    </p:spTree>
    <p:custDataLst>
      <p:tags r:id="rId1"/>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5303">
                                            <p:txEl>
                                              <p:pRg st="0" end="0"/>
                                            </p:txEl>
                                          </p:spTgt>
                                        </p:tgtEl>
                                        <p:attrNameLst>
                                          <p:attrName>style.visibility</p:attrName>
                                        </p:attrNameLst>
                                      </p:cBhvr>
                                      <p:to>
                                        <p:strVal val="visible"/>
                                      </p:to>
                                    </p:set>
                                    <p:anim calcmode="lin" valueType="num">
                                      <p:cBhvr additive="base">
                                        <p:cTn id="35" dur="500" fill="hold"/>
                                        <p:tgtEl>
                                          <p:spTgt spid="5530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303">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5303">
                                            <p:txEl>
                                              <p:pRg st="1" end="1"/>
                                            </p:txEl>
                                          </p:spTgt>
                                        </p:tgtEl>
                                        <p:attrNameLst>
                                          <p:attrName>style.visibility</p:attrName>
                                        </p:attrNameLst>
                                      </p:cBhvr>
                                      <p:to>
                                        <p:strVal val="visible"/>
                                      </p:to>
                                    </p:set>
                                    <p:anim calcmode="lin" valueType="num">
                                      <p:cBhvr additive="base">
                                        <p:cTn id="39" dur="500" fill="hold"/>
                                        <p:tgtEl>
                                          <p:spTgt spid="5530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5303">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303">
                                            <p:txEl>
                                              <p:pRg st="2" end="2"/>
                                            </p:txEl>
                                          </p:spTgt>
                                        </p:tgtEl>
                                        <p:attrNameLst>
                                          <p:attrName>style.visibility</p:attrName>
                                        </p:attrNameLst>
                                      </p:cBhvr>
                                      <p:to>
                                        <p:strVal val="visible"/>
                                      </p:to>
                                    </p:set>
                                    <p:anim calcmode="lin" valueType="num">
                                      <p:cBhvr additive="base">
                                        <p:cTn id="43" dur="500" fill="hold"/>
                                        <p:tgtEl>
                                          <p:spTgt spid="5530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3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bg/>
                                          </p:spTgt>
                                        </p:tgtEl>
                                        <p:attrNameLst>
                                          <p:attrName>style.visibility</p:attrName>
                                        </p:attrNameLst>
                                      </p:cBhvr>
                                      <p:to>
                                        <p:strVal val="visible"/>
                                      </p:to>
                                    </p:set>
                                    <p:anim calcmode="lin" valueType="num">
                                      <p:cBhvr additive="base">
                                        <p:cTn id="4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 calcmode="lin" valueType="num">
                                      <p:cBhvr additive="base">
                                        <p:cTn id="5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 calcmode="lin" valueType="num">
                                      <p:cBhvr additive="base">
                                        <p:cTn id="5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bg/>
                                          </p:spTgt>
                                        </p:tgtEl>
                                        <p:attrNameLst>
                                          <p:attrName>style.visibility</p:attrName>
                                        </p:attrNameLst>
                                      </p:cBhvr>
                                      <p:to>
                                        <p:strVal val="visible"/>
                                      </p:to>
                                    </p:set>
                                    <p:animEffect transition="in" filter="wipe(down)">
                                      <p:cBhvr>
                                        <p:cTn id="69" dur="500"/>
                                        <p:tgtEl>
                                          <p:spTgt spid="16">
                                            <p:bg/>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6">
                                            <p:txEl>
                                              <p:pRg st="0" end="0"/>
                                            </p:txEl>
                                          </p:spTgt>
                                        </p:tgtEl>
                                        <p:attrNameLst>
                                          <p:attrName>style.visibility</p:attrName>
                                        </p:attrNameLst>
                                      </p:cBhvr>
                                      <p:to>
                                        <p:strVal val="visible"/>
                                      </p:to>
                                    </p:set>
                                    <p:animEffect transition="in" filter="wipe(down)">
                                      <p:cBhvr>
                                        <p:cTn id="74" dur="500"/>
                                        <p:tgtEl>
                                          <p:spTgt spid="1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animEffect transition="in" filter="wipe(down)">
                                      <p:cBhvr>
                                        <p:cTn id="79" dur="500"/>
                                        <p:tgtEl>
                                          <p:spTgt spid="16">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8">
                                            <p:txEl>
                                              <p:pRg st="0" end="0"/>
                                            </p:txEl>
                                          </p:spTgt>
                                        </p:tgtEl>
                                        <p:attrNameLst>
                                          <p:attrName>style.visibility</p:attrName>
                                        </p:attrNameLst>
                                      </p:cBhvr>
                                      <p:to>
                                        <p:strVal val="visible"/>
                                      </p:to>
                                    </p:set>
                                    <p:anim calcmode="lin" valueType="num">
                                      <p:cBhvr additive="base">
                                        <p:cTn id="8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9">
                                            <p:bg/>
                                          </p:spTgt>
                                        </p:tgtEl>
                                        <p:attrNameLst>
                                          <p:attrName>style.visibility</p:attrName>
                                        </p:attrNameLst>
                                      </p:cBhvr>
                                      <p:to>
                                        <p:strVal val="visible"/>
                                      </p:to>
                                    </p:set>
                                    <p:anim calcmode="lin" valueType="num">
                                      <p:cBhvr additive="base">
                                        <p:cTn id="90"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91" dur="500" fill="hold"/>
                                        <p:tgtEl>
                                          <p:spTgt spid="19">
                                            <p:bg/>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9">
                                            <p:txEl>
                                              <p:pRg st="0" end="0"/>
                                            </p:txEl>
                                          </p:spTgt>
                                        </p:tgtEl>
                                        <p:attrNameLst>
                                          <p:attrName>style.visibility</p:attrName>
                                        </p:attrNameLst>
                                      </p:cBhvr>
                                      <p:to>
                                        <p:strVal val="visible"/>
                                      </p:to>
                                    </p:set>
                                    <p:anim calcmode="lin" valueType="num">
                                      <p:cBhvr additive="base">
                                        <p:cTn id="9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0">
                                            <p:txEl>
                                              <p:pRg st="0" end="0"/>
                                            </p:txEl>
                                          </p:spTgt>
                                        </p:tgtEl>
                                        <p:attrNameLst>
                                          <p:attrName>style.visibility</p:attrName>
                                        </p:attrNameLst>
                                      </p:cBhvr>
                                      <p:to>
                                        <p:strVal val="visible"/>
                                      </p:to>
                                    </p:set>
                                    <p:anim calcmode="lin" valueType="num">
                                      <p:cBhvr additive="base">
                                        <p:cTn id="10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55306">
                                            <p:txEl>
                                              <p:pRg st="0" end="0"/>
                                            </p:txEl>
                                          </p:spTgt>
                                        </p:tgtEl>
                                        <p:attrNameLst>
                                          <p:attrName>style.visibility</p:attrName>
                                        </p:attrNameLst>
                                      </p:cBhvr>
                                      <p:to>
                                        <p:strVal val="visible"/>
                                      </p:to>
                                    </p:set>
                                    <p:anim calcmode="lin" valueType="num">
                                      <p:cBhvr additive="base">
                                        <p:cTn id="106" dur="500" fill="hold"/>
                                        <p:tgtEl>
                                          <p:spTgt spid="5530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5530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55306">
                                            <p:txEl>
                                              <p:pRg st="1" end="1"/>
                                            </p:txEl>
                                          </p:spTgt>
                                        </p:tgtEl>
                                        <p:attrNameLst>
                                          <p:attrName>style.visibility</p:attrName>
                                        </p:attrNameLst>
                                      </p:cBhvr>
                                      <p:to>
                                        <p:strVal val="visible"/>
                                      </p:to>
                                    </p:set>
                                    <p:anim calcmode="lin" valueType="num">
                                      <p:cBhvr additive="base">
                                        <p:cTn id="110" dur="500" fill="hold"/>
                                        <p:tgtEl>
                                          <p:spTgt spid="55306">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55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1">
                                            <p:bg/>
                                          </p:spTgt>
                                        </p:tgtEl>
                                        <p:attrNameLst>
                                          <p:attrName>style.visibility</p:attrName>
                                        </p:attrNameLst>
                                      </p:cBhvr>
                                      <p:to>
                                        <p:strVal val="visible"/>
                                      </p:to>
                                    </p:set>
                                    <p:anim calcmode="lin" valueType="num">
                                      <p:cBhvr additive="base">
                                        <p:cTn id="11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17"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1">
                                            <p:txEl>
                                              <p:pRg st="0" end="0"/>
                                            </p:txEl>
                                          </p:spTgt>
                                        </p:tgtEl>
                                        <p:attrNameLst>
                                          <p:attrName>style.visibility</p:attrName>
                                        </p:attrNameLst>
                                      </p:cBhvr>
                                      <p:to>
                                        <p:strVal val="visible"/>
                                      </p:to>
                                    </p:set>
                                    <p:anim calcmode="lin" valueType="num">
                                      <p:cBhvr additive="base">
                                        <p:cTn id="12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1">
                                            <p:txEl>
                                              <p:pRg st="1" end="1"/>
                                            </p:txEl>
                                          </p:spTgt>
                                        </p:tgtEl>
                                        <p:attrNameLst>
                                          <p:attrName>style.visibility</p:attrName>
                                        </p:attrNameLst>
                                      </p:cBhvr>
                                      <p:to>
                                        <p:strVal val="visible"/>
                                      </p:to>
                                    </p:set>
                                    <p:anim calcmode="lin" valueType="num">
                                      <p:cBhvr additive="base">
                                        <p:cTn id="128"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 calcmode="lin" valueType="num">
                                      <p:cBhvr additive="base">
                                        <p:cTn id="13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22">
                                            <p:bg/>
                                          </p:spTgt>
                                        </p:tgtEl>
                                        <p:attrNameLst>
                                          <p:attrName>style.visibility</p:attrName>
                                        </p:attrNameLst>
                                      </p:cBhvr>
                                      <p:to>
                                        <p:strVal val="visible"/>
                                      </p:to>
                                    </p:set>
                                    <p:anim calcmode="lin" valueType="num">
                                      <p:cBhvr additive="base">
                                        <p:cTn id="140"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41" dur="500" fill="hold"/>
                                        <p:tgtEl>
                                          <p:spTgt spid="22">
                                            <p:bg/>
                                          </p:spTgt>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xEl>
                                              <p:pRg st="0" end="0"/>
                                            </p:txEl>
                                          </p:spTgt>
                                        </p:tgtEl>
                                        <p:attrNameLst>
                                          <p:attrName>style.visibility</p:attrName>
                                        </p:attrNameLst>
                                      </p:cBhvr>
                                      <p:to>
                                        <p:strVal val="visible"/>
                                      </p:to>
                                    </p:set>
                                    <p:anim calcmode="lin" valueType="num">
                                      <p:cBhvr additive="base">
                                        <p:cTn id="14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2">
                                            <p:txEl>
                                              <p:pRg st="1" end="1"/>
                                            </p:txEl>
                                          </p:spTgt>
                                        </p:tgtEl>
                                        <p:attrNameLst>
                                          <p:attrName>style.visibility</p:attrName>
                                        </p:attrNameLst>
                                      </p:cBhvr>
                                      <p:to>
                                        <p:strVal val="visible"/>
                                      </p:to>
                                    </p:set>
                                    <p:anim calcmode="lin" valueType="num">
                                      <p:cBhvr additive="base">
                                        <p:cTn id="14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24">
                                            <p:txEl>
                                              <p:pRg st="0" end="0"/>
                                            </p:txEl>
                                          </p:spTgt>
                                        </p:tgtEl>
                                        <p:attrNameLst>
                                          <p:attrName>style.visibility</p:attrName>
                                        </p:attrNameLst>
                                      </p:cBhvr>
                                      <p:to>
                                        <p:strVal val="visible"/>
                                      </p:to>
                                    </p:set>
                                    <p:anim calcmode="lin" valueType="num">
                                      <p:cBhvr additive="base">
                                        <p:cTn id="15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55303" grpId="0" build="allAtOnce"/>
      <p:bldP spid="14" grpId="0" build="p" animBg="1"/>
      <p:bldP spid="55306" grpId="0" build="allAtOnce"/>
      <p:bldP spid="15" grpId="0" build="allAtOnce" animBg="1"/>
      <p:bldP spid="16" grpId="0" build="p" animBg="1"/>
      <p:bldP spid="17" grpId="0" build="allAtOnce"/>
      <p:bldP spid="18" grpId="0" build="allAtOnce"/>
      <p:bldP spid="19" grpId="0" build="allAtOnce" animBg="1"/>
      <p:bldP spid="20" grpId="0" build="allAtOnce"/>
      <p:bldP spid="21" grpId="0" build="p" animBg="1"/>
      <p:bldP spid="22" grpId="0" build="allAtOnce" animBg="1"/>
      <p:bldP spid="23" grpId="0" build="allAtOnce"/>
      <p:bldP spid="24"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مجموعة 7"/>
          <p:cNvGrpSpPr>
            <a:grpSpLocks/>
          </p:cNvGrpSpPr>
          <p:nvPr/>
        </p:nvGrpSpPr>
        <p:grpSpPr bwMode="auto">
          <a:xfrm>
            <a:off x="-55563" y="566738"/>
            <a:ext cx="1036638" cy="6003925"/>
            <a:chOff x="-55292" y="566455"/>
            <a:chExt cx="1036020" cy="6003513"/>
          </a:xfrm>
        </p:grpSpPr>
        <p:pic>
          <p:nvPicPr>
            <p:cNvPr id="7169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169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169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 {105} إلى الآية {115}</a:t>
            </a:r>
          </a:p>
        </p:txBody>
      </p:sp>
      <p:sp>
        <p:nvSpPr>
          <p:cNvPr id="12" name="TextBox 11"/>
          <p:cNvSpPr txBox="1"/>
          <p:nvPr/>
        </p:nvSpPr>
        <p:spPr>
          <a:xfrm>
            <a:off x="6715140" y="4529088"/>
            <a:ext cx="2071702"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ar-EG" sz="2000" b="1" dirty="0"/>
              <a:t>وهذه الآيات تفيدنا : </a:t>
            </a:r>
          </a:p>
        </p:txBody>
      </p:sp>
      <p:sp>
        <p:nvSpPr>
          <p:cNvPr id="56331" name="TextBox 12"/>
          <p:cNvSpPr txBox="1">
            <a:spLocks noChangeArrowheads="1"/>
          </p:cNvSpPr>
          <p:nvPr/>
        </p:nvSpPr>
        <p:spPr bwMode="auto">
          <a:xfrm>
            <a:off x="2106488" y="5286375"/>
            <a:ext cx="6858000" cy="708025"/>
          </a:xfrm>
          <a:prstGeom prst="rect">
            <a:avLst/>
          </a:prstGeom>
          <a:noFill/>
          <a:ln w="9525">
            <a:noFill/>
            <a:miter lim="800000"/>
            <a:headEnd/>
            <a:tailEnd/>
          </a:ln>
        </p:spPr>
        <p:txBody>
          <a:bodyPr>
            <a:spAutoFit/>
          </a:bodyPr>
          <a:lstStyle/>
          <a:p>
            <a:pPr>
              <a:buFont typeface="Arial" pitchFamily="34" charset="0"/>
              <a:buChar char="•"/>
            </a:pPr>
            <a:r>
              <a:rPr lang="ar-EG" sz="2000" b="1"/>
              <a:t>أن الكفار يقومون الناس ويقدرونهم من خلال مناصبهم وأموالهم وأنسابهم .</a:t>
            </a:r>
          </a:p>
          <a:p>
            <a:pPr>
              <a:buFont typeface="Arial" pitchFamily="34" charset="0"/>
              <a:buChar char="•"/>
            </a:pPr>
            <a:r>
              <a:rPr lang="ar-EG" sz="2000" b="1"/>
              <a:t> أن منزلة الإنسان فى الإسلام ،بتقواه لابحبه ولا نسبه .</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4" name="Flowchart: Process 13"/>
          <p:cNvSpPr/>
          <p:nvPr/>
        </p:nvSpPr>
        <p:spPr>
          <a:xfrm>
            <a:off x="8143875" y="981075"/>
            <a:ext cx="857250"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{113}</a:t>
            </a:r>
          </a:p>
        </p:txBody>
      </p:sp>
      <p:sp>
        <p:nvSpPr>
          <p:cNvPr id="15" name="Flowchart: Process 14"/>
          <p:cNvSpPr/>
          <p:nvPr/>
        </p:nvSpPr>
        <p:spPr>
          <a:xfrm>
            <a:off x="8143875" y="2071688"/>
            <a:ext cx="857250"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{114}</a:t>
            </a:r>
          </a:p>
        </p:txBody>
      </p:sp>
      <p:sp>
        <p:nvSpPr>
          <p:cNvPr id="16" name="Flowchart: Process 15"/>
          <p:cNvSpPr/>
          <p:nvPr/>
        </p:nvSpPr>
        <p:spPr>
          <a:xfrm>
            <a:off x="8143875" y="3481388"/>
            <a:ext cx="857250" cy="733425"/>
          </a:xfrm>
          <a:prstGeom prst="flowChartProcess">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{115}</a:t>
            </a:r>
          </a:p>
        </p:txBody>
      </p:sp>
      <p:sp>
        <p:nvSpPr>
          <p:cNvPr id="17" name="Rectangle 16"/>
          <p:cNvSpPr>
            <a:spLocks noChangeArrowheads="1"/>
          </p:cNvSpPr>
          <p:nvPr/>
        </p:nvSpPr>
        <p:spPr bwMode="auto">
          <a:xfrm>
            <a:off x="1143000" y="1077913"/>
            <a:ext cx="6858000" cy="70802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{إِنْ حِسَابُهُمْ إِلَّا عَلَى رَبِّي } </a:t>
            </a:r>
            <a:r>
              <a:rPr lang="ar-EG" sz="2000" b="1" dirty="0"/>
              <a:t>ما حسابهم للجزاء على أعمالهم إلا على ربى المطلع على السرائر</a:t>
            </a:r>
            <a:r>
              <a:rPr lang="ar-EG" sz="2000" b="1" dirty="0">
                <a:solidFill>
                  <a:srgbClr val="339933"/>
                </a:solidFill>
                <a:cs typeface="Andalus" pitchFamily="2" charset="-78"/>
              </a:rPr>
              <a:t> {لَوْ تَشْعُرُونَ{113} </a:t>
            </a:r>
            <a:r>
              <a:rPr lang="ar-EG" sz="2000" b="1" dirty="0"/>
              <a:t>لو كنتم تشعرون بذلك لما قلتم هذا الكلام .</a:t>
            </a:r>
          </a:p>
        </p:txBody>
      </p:sp>
      <p:sp>
        <p:nvSpPr>
          <p:cNvPr id="18" name="Rectangle 17"/>
          <p:cNvSpPr>
            <a:spLocks noChangeArrowheads="1"/>
          </p:cNvSpPr>
          <p:nvPr/>
        </p:nvSpPr>
        <p:spPr bwMode="auto">
          <a:xfrm>
            <a:off x="1471613" y="2357438"/>
            <a:ext cx="6456362" cy="400050"/>
          </a:xfrm>
          <a:prstGeom prst="rect">
            <a:avLst/>
          </a:prstGeom>
          <a:noFill/>
          <a:ln w="9525">
            <a:noFill/>
            <a:miter lim="800000"/>
            <a:headEnd/>
            <a:tailEnd/>
          </a:ln>
        </p:spPr>
        <p:txBody>
          <a:bodyPr>
            <a:spAutoFit/>
          </a:bodyPr>
          <a:lstStyle/>
          <a:p>
            <a:r>
              <a:rPr lang="ar-EG"/>
              <a:t> {</a:t>
            </a:r>
            <a:r>
              <a:rPr lang="ar-EG" sz="2000" b="1">
                <a:solidFill>
                  <a:srgbClr val="339933"/>
                </a:solidFill>
                <a:cs typeface="Andalus" pitchFamily="2" charset="-78"/>
              </a:rPr>
              <a:t>وَمَا أَنَا بِطَارِدِ الْمُؤْمِنِينَ{114} </a:t>
            </a:r>
            <a:r>
              <a:rPr lang="ar-EG" sz="2000" b="1"/>
              <a:t>تلبية لرغبتكم كى تؤمنوا بى مهما تكن حالهم .</a:t>
            </a:r>
          </a:p>
        </p:txBody>
      </p:sp>
      <p:sp>
        <p:nvSpPr>
          <p:cNvPr id="19" name="Rectangle 18"/>
          <p:cNvSpPr>
            <a:spLocks noChangeArrowheads="1"/>
          </p:cNvSpPr>
          <p:nvPr/>
        </p:nvSpPr>
        <p:spPr bwMode="auto">
          <a:xfrm>
            <a:off x="1285875" y="3500438"/>
            <a:ext cx="6635750"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{إِنْ أَنَا إِلَّا نَذِيرٌ مُّبِينٌ{115</a:t>
            </a:r>
            <a:r>
              <a:rPr lang="ar-EG" sz="2000" b="1"/>
              <a:t>} فالمهمة التى كلفت بها هى دعوتكم وإنذاركم عذاب الله . </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additive="base">
                                        <p:cTn id="1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 calcmode="lin" valueType="num">
                                      <p:cBhvr additive="base">
                                        <p:cTn id="5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bg/>
                                          </p:spTgt>
                                        </p:tgtEl>
                                        <p:attrNameLst>
                                          <p:attrName>style.visibility</p:attrName>
                                        </p:attrNameLst>
                                      </p:cBhvr>
                                      <p:to>
                                        <p:strVal val="visible"/>
                                      </p:to>
                                    </p:set>
                                    <p:anim calcmode="lin" valueType="num">
                                      <p:cBhvr additive="base">
                                        <p:cTn id="6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additive="base">
                                        <p:cTn id="7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anim calcmode="lin" valueType="num">
                                      <p:cBhvr additive="base">
                                        <p:cTn id="7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 calcmode="lin" valueType="num">
                                      <p:cBhvr additive="base">
                                        <p:cTn id="8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bg/>
                                          </p:spTgt>
                                        </p:tgtEl>
                                        <p:attrNameLst>
                                          <p:attrName>style.visibility</p:attrName>
                                        </p:attrNameLst>
                                      </p:cBhvr>
                                      <p:to>
                                        <p:strVal val="visible"/>
                                      </p:to>
                                    </p:set>
                                    <p:anim calcmode="lin" valueType="num">
                                      <p:cBhvr additive="base">
                                        <p:cTn id="9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2">
                                            <p:txEl>
                                              <p:pRg st="0" end="0"/>
                                            </p:txEl>
                                          </p:spTgt>
                                        </p:tgtEl>
                                        <p:attrNameLst>
                                          <p:attrName>style.visibility</p:attrName>
                                        </p:attrNameLst>
                                      </p:cBhvr>
                                      <p:to>
                                        <p:strVal val="visible"/>
                                      </p:to>
                                    </p:set>
                                    <p:anim calcmode="lin" valueType="num">
                                      <p:cBhvr additive="base">
                                        <p:cTn id="9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6331">
                                            <p:txEl>
                                              <p:pRg st="0" end="0"/>
                                            </p:txEl>
                                          </p:spTgt>
                                        </p:tgtEl>
                                        <p:attrNameLst>
                                          <p:attrName>style.visibility</p:attrName>
                                        </p:attrNameLst>
                                      </p:cBhvr>
                                      <p:to>
                                        <p:strVal val="visible"/>
                                      </p:to>
                                    </p:set>
                                    <p:anim calcmode="lin" valueType="num">
                                      <p:cBhvr additive="base">
                                        <p:cTn id="103" dur="500" fill="hold"/>
                                        <p:tgtEl>
                                          <p:spTgt spid="56331">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6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6331">
                                            <p:txEl>
                                              <p:pRg st="1" end="1"/>
                                            </p:txEl>
                                          </p:spTgt>
                                        </p:tgtEl>
                                        <p:attrNameLst>
                                          <p:attrName>style.visibility</p:attrName>
                                        </p:attrNameLst>
                                      </p:cBhvr>
                                      <p:to>
                                        <p:strVal val="visible"/>
                                      </p:to>
                                    </p:set>
                                    <p:anim calcmode="lin" valueType="num">
                                      <p:cBhvr additive="base">
                                        <p:cTn id="109" dur="500" fill="hold"/>
                                        <p:tgtEl>
                                          <p:spTgt spid="56331">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63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build="p" animBg="1"/>
      <p:bldP spid="56331" grpId="0" build="p"/>
      <p:bldP spid="14" grpId="0" build="p" animBg="1"/>
      <p:bldP spid="15" grpId="0" build="p" animBg="1"/>
      <p:bldP spid="16" grpId="0" build="p" animBg="1"/>
      <p:bldP spid="17" grpId="0" build="p"/>
      <p:bldP spid="18" grpId="0" build="p"/>
      <p:bldP spid="19"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مجموعة 7"/>
          <p:cNvGrpSpPr>
            <a:grpSpLocks/>
          </p:cNvGrpSpPr>
          <p:nvPr/>
        </p:nvGrpSpPr>
        <p:grpSpPr bwMode="auto">
          <a:xfrm>
            <a:off x="-55563" y="566738"/>
            <a:ext cx="1036638" cy="6003925"/>
            <a:chOff x="-55292" y="566455"/>
            <a:chExt cx="1036020" cy="6003513"/>
          </a:xfrm>
        </p:grpSpPr>
        <p:pic>
          <p:nvPicPr>
            <p:cNvPr id="72712"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2713"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2714"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 {105} إلى الآية {115}</a:t>
            </a:r>
          </a:p>
        </p:txBody>
      </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317758" y="831455"/>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254621" y="1421876"/>
            <a:ext cx="3938389"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مربع نص 11"/>
          <p:cNvSpPr txBox="1"/>
          <p:nvPr/>
        </p:nvSpPr>
        <p:spPr>
          <a:xfrm>
            <a:off x="3747602" y="1829796"/>
            <a:ext cx="249822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يجعلوهم يكذبوا الرسل</a:t>
            </a:r>
          </a:p>
        </p:txBody>
      </p:sp>
      <p:pic>
        <p:nvPicPr>
          <p:cNvPr id="2457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521680" y="2276872"/>
            <a:ext cx="5448300"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مربع نص 13"/>
          <p:cNvSpPr txBox="1"/>
          <p:nvPr/>
        </p:nvSpPr>
        <p:spPr>
          <a:xfrm>
            <a:off x="1793488" y="2753713"/>
            <a:ext cx="716261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أن من كذب برسول فقد كذب بجميع الرسل الله ،لأن دعوة الرسل واحدة ودينهم واحد</a:t>
            </a:r>
          </a:p>
        </p:txBody>
      </p:sp>
      <p:pic>
        <p:nvPicPr>
          <p:cNvPr id="2458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521681" y="3341149"/>
            <a:ext cx="544830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897943" y="3837590"/>
            <a:ext cx="3210561" cy="2352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2"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1793488" y="3693574"/>
            <a:ext cx="3543300" cy="25686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رابط مستقيم 2"/>
          <p:cNvCxnSpPr/>
          <p:nvPr/>
        </p:nvCxnSpPr>
        <p:spPr>
          <a:xfrm flipH="1">
            <a:off x="5249872" y="4629678"/>
            <a:ext cx="648071" cy="1152128"/>
          </a:xfrm>
          <a:prstGeom prst="line">
            <a:avLst/>
          </a:prstGeom>
        </p:spPr>
        <p:style>
          <a:lnRef idx="1">
            <a:schemeClr val="dk1"/>
          </a:lnRef>
          <a:fillRef idx="0">
            <a:schemeClr val="dk1"/>
          </a:fillRef>
          <a:effectRef idx="0">
            <a:schemeClr val="dk1"/>
          </a:effectRef>
          <a:fontRef idx="minor">
            <a:schemeClr val="tx1"/>
          </a:fontRef>
        </p:style>
      </p:cxnSp>
      <p:cxnSp>
        <p:nvCxnSpPr>
          <p:cNvPr id="19" name="رابط مستقيم 18"/>
          <p:cNvCxnSpPr/>
          <p:nvPr/>
        </p:nvCxnSpPr>
        <p:spPr>
          <a:xfrm flipH="1">
            <a:off x="5263630" y="5013927"/>
            <a:ext cx="648071" cy="1152128"/>
          </a:xfrm>
          <a:prstGeom prst="line">
            <a:avLst/>
          </a:prstGeom>
        </p:spPr>
        <p:style>
          <a:lnRef idx="1">
            <a:schemeClr val="dk1"/>
          </a:lnRef>
          <a:fillRef idx="0">
            <a:schemeClr val="dk1"/>
          </a:fillRef>
          <a:effectRef idx="0">
            <a:schemeClr val="dk1"/>
          </a:effectRef>
          <a:fontRef idx="minor">
            <a:schemeClr val="tx1"/>
          </a:fontRef>
        </p:style>
      </p:cxnSp>
      <p:cxnSp>
        <p:nvCxnSpPr>
          <p:cNvPr id="5" name="رابط مستقيم 4"/>
          <p:cNvCxnSpPr/>
          <p:nvPr/>
        </p:nvCxnSpPr>
        <p:spPr>
          <a:xfrm flipH="1" flipV="1">
            <a:off x="5249872" y="4269638"/>
            <a:ext cx="661829" cy="1245819"/>
          </a:xfrm>
          <a:prstGeom prst="line">
            <a:avLst/>
          </a:prstGeom>
        </p:spPr>
        <p:style>
          <a:lnRef idx="1">
            <a:schemeClr val="dk1"/>
          </a:lnRef>
          <a:fillRef idx="0">
            <a:schemeClr val="dk1"/>
          </a:fillRef>
          <a:effectRef idx="0">
            <a:schemeClr val="dk1"/>
          </a:effectRef>
          <a:fontRef idx="minor">
            <a:schemeClr val="tx1"/>
          </a:fontRef>
        </p:style>
      </p:cxnSp>
      <p:cxnSp>
        <p:nvCxnSpPr>
          <p:cNvPr id="22" name="رابط مستقيم 21"/>
          <p:cNvCxnSpPr/>
          <p:nvPr/>
        </p:nvCxnSpPr>
        <p:spPr>
          <a:xfrm flipH="1" flipV="1">
            <a:off x="5249871" y="4695718"/>
            <a:ext cx="661829" cy="1245819"/>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4578"/>
                                        </p:tgtEl>
                                        <p:attrNameLst>
                                          <p:attrName>style.visibility</p:attrName>
                                        </p:attrNameLst>
                                      </p:cBhvr>
                                      <p:to>
                                        <p:strVal val="visible"/>
                                      </p:to>
                                    </p:set>
                                    <p:animEffect transition="in" filter="circle(in)">
                                      <p:cBhvr>
                                        <p:cTn id="26" dur="2000"/>
                                        <p:tgtEl>
                                          <p:spTgt spid="24578"/>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ppt_w</p:attrName>
                                        </p:attrNameLst>
                                      </p:cBhvr>
                                      <p:tavLst>
                                        <p:tav tm="0" fmla="#ppt_w*sin(2.5*pi*$)">
                                          <p:val>
                                            <p:fltVal val="0"/>
                                          </p:val>
                                        </p:tav>
                                        <p:tav tm="100000">
                                          <p:val>
                                            <p:fltVal val="1"/>
                                          </p:val>
                                        </p:tav>
                                      </p:tavLst>
                                    </p:anim>
                                    <p:anim calcmode="lin" valueType="num">
                                      <p:cBhvr>
                                        <p:cTn id="3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ppt_w</p:attrName>
                                        </p:attrNameLst>
                                      </p:cBhvr>
                                      <p:tavLst>
                                        <p:tav tm="0" fmla="#ppt_w*sin(2.5*pi*$)">
                                          <p:val>
                                            <p:fltVal val="0"/>
                                          </p:val>
                                        </p:tav>
                                        <p:tav tm="100000">
                                          <p:val>
                                            <p:fltVal val="1"/>
                                          </p:val>
                                        </p:tav>
                                      </p:tavLst>
                                    </p:anim>
                                    <p:anim calcmode="lin" valueType="num">
                                      <p:cBhvr>
                                        <p:cTn id="4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4580"/>
                                        </p:tgtEl>
                                        <p:attrNameLst>
                                          <p:attrName>style.visibility</p:attrName>
                                        </p:attrNameLst>
                                      </p:cBhvr>
                                      <p:to>
                                        <p:strVal val="visible"/>
                                      </p:to>
                                    </p:set>
                                    <p:animEffect transition="in" filter="circle(in)">
                                      <p:cBhvr>
                                        <p:cTn id="45" dur="2000"/>
                                        <p:tgtEl>
                                          <p:spTgt spid="24580"/>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4581"/>
                                        </p:tgtEl>
                                        <p:attrNameLst>
                                          <p:attrName>style.visibility</p:attrName>
                                        </p:attrNameLst>
                                      </p:cBhvr>
                                      <p:to>
                                        <p:strVal val="visible"/>
                                      </p:to>
                                    </p:set>
                                    <p:anim calcmode="lin" valueType="num">
                                      <p:cBhvr>
                                        <p:cTn id="50" dur="1000" fill="hold"/>
                                        <p:tgtEl>
                                          <p:spTgt spid="24581"/>
                                        </p:tgtEl>
                                        <p:attrNameLst>
                                          <p:attrName>ppt_w</p:attrName>
                                        </p:attrNameLst>
                                      </p:cBhvr>
                                      <p:tavLst>
                                        <p:tav tm="0">
                                          <p:val>
                                            <p:fltVal val="0"/>
                                          </p:val>
                                        </p:tav>
                                        <p:tav tm="100000">
                                          <p:val>
                                            <p:strVal val="#ppt_w"/>
                                          </p:val>
                                        </p:tav>
                                      </p:tavLst>
                                    </p:anim>
                                    <p:anim calcmode="lin" valueType="num">
                                      <p:cBhvr>
                                        <p:cTn id="51" dur="1000" fill="hold"/>
                                        <p:tgtEl>
                                          <p:spTgt spid="24581"/>
                                        </p:tgtEl>
                                        <p:attrNameLst>
                                          <p:attrName>ppt_h</p:attrName>
                                        </p:attrNameLst>
                                      </p:cBhvr>
                                      <p:tavLst>
                                        <p:tav tm="0">
                                          <p:val>
                                            <p:fltVal val="0"/>
                                          </p:val>
                                        </p:tav>
                                        <p:tav tm="100000">
                                          <p:val>
                                            <p:strVal val="#ppt_h"/>
                                          </p:val>
                                        </p:tav>
                                      </p:tavLst>
                                    </p:anim>
                                    <p:anim calcmode="lin" valueType="num">
                                      <p:cBhvr>
                                        <p:cTn id="52" dur="1000" fill="hold"/>
                                        <p:tgtEl>
                                          <p:spTgt spid="24581"/>
                                        </p:tgtEl>
                                        <p:attrNameLst>
                                          <p:attrName>style.rotation</p:attrName>
                                        </p:attrNameLst>
                                      </p:cBhvr>
                                      <p:tavLst>
                                        <p:tav tm="0">
                                          <p:val>
                                            <p:fltVal val="90"/>
                                          </p:val>
                                        </p:tav>
                                        <p:tav tm="100000">
                                          <p:val>
                                            <p:fltVal val="0"/>
                                          </p:val>
                                        </p:tav>
                                      </p:tavLst>
                                    </p:anim>
                                    <p:animEffect transition="in" filter="fade">
                                      <p:cBhvr>
                                        <p:cTn id="53" dur="1000"/>
                                        <p:tgtEl>
                                          <p:spTgt spid="2458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4582"/>
                                        </p:tgtEl>
                                        <p:attrNameLst>
                                          <p:attrName>style.visibility</p:attrName>
                                        </p:attrNameLst>
                                      </p:cBhvr>
                                      <p:to>
                                        <p:strVal val="visible"/>
                                      </p:to>
                                    </p:set>
                                    <p:anim calcmode="lin" valueType="num">
                                      <p:cBhvr>
                                        <p:cTn id="58" dur="1000" fill="hold"/>
                                        <p:tgtEl>
                                          <p:spTgt spid="24582"/>
                                        </p:tgtEl>
                                        <p:attrNameLst>
                                          <p:attrName>ppt_w</p:attrName>
                                        </p:attrNameLst>
                                      </p:cBhvr>
                                      <p:tavLst>
                                        <p:tav tm="0">
                                          <p:val>
                                            <p:fltVal val="0"/>
                                          </p:val>
                                        </p:tav>
                                        <p:tav tm="100000">
                                          <p:val>
                                            <p:strVal val="#ppt_w"/>
                                          </p:val>
                                        </p:tav>
                                      </p:tavLst>
                                    </p:anim>
                                    <p:anim calcmode="lin" valueType="num">
                                      <p:cBhvr>
                                        <p:cTn id="59" dur="1000" fill="hold"/>
                                        <p:tgtEl>
                                          <p:spTgt spid="24582"/>
                                        </p:tgtEl>
                                        <p:attrNameLst>
                                          <p:attrName>ppt_h</p:attrName>
                                        </p:attrNameLst>
                                      </p:cBhvr>
                                      <p:tavLst>
                                        <p:tav tm="0">
                                          <p:val>
                                            <p:fltVal val="0"/>
                                          </p:val>
                                        </p:tav>
                                        <p:tav tm="100000">
                                          <p:val>
                                            <p:strVal val="#ppt_h"/>
                                          </p:val>
                                        </p:tav>
                                      </p:tavLst>
                                    </p:anim>
                                    <p:anim calcmode="lin" valueType="num">
                                      <p:cBhvr>
                                        <p:cTn id="60" dur="1000" fill="hold"/>
                                        <p:tgtEl>
                                          <p:spTgt spid="24582"/>
                                        </p:tgtEl>
                                        <p:attrNameLst>
                                          <p:attrName>style.rotation</p:attrName>
                                        </p:attrNameLst>
                                      </p:cBhvr>
                                      <p:tavLst>
                                        <p:tav tm="0">
                                          <p:val>
                                            <p:fltVal val="90"/>
                                          </p:val>
                                        </p:tav>
                                        <p:tav tm="100000">
                                          <p:val>
                                            <p:fltVal val="0"/>
                                          </p:val>
                                        </p:tav>
                                      </p:tavLst>
                                    </p:anim>
                                    <p:animEffect transition="in" filter="fade">
                                      <p:cBhvr>
                                        <p:cTn id="61" dur="1000"/>
                                        <p:tgtEl>
                                          <p:spTgt spid="24582"/>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style.rotation</p:attrName>
                                        </p:attrNameLst>
                                      </p:cBhvr>
                                      <p:tavLst>
                                        <p:tav tm="0">
                                          <p:val>
                                            <p:fltVal val="90"/>
                                          </p:val>
                                        </p:tav>
                                        <p:tav tm="100000">
                                          <p:val>
                                            <p:fltVal val="0"/>
                                          </p:val>
                                        </p:tav>
                                      </p:tavLst>
                                    </p:anim>
                                    <p:animEffect transition="in" filter="fade">
                                      <p:cBhvr>
                                        <p:cTn id="69" dur="10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fltVal val="0"/>
                                          </p:val>
                                        </p:tav>
                                        <p:tav tm="100000">
                                          <p:val>
                                            <p:strVal val="#ppt_w"/>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style.rotation</p:attrName>
                                        </p:attrNameLst>
                                      </p:cBhvr>
                                      <p:tavLst>
                                        <p:tav tm="0">
                                          <p:val>
                                            <p:fltVal val="90"/>
                                          </p:val>
                                        </p:tav>
                                        <p:tav tm="100000">
                                          <p:val>
                                            <p:fltVal val="0"/>
                                          </p:val>
                                        </p:tav>
                                      </p:tavLst>
                                    </p:anim>
                                    <p:animEffect transition="in" filter="fade">
                                      <p:cBhvr>
                                        <p:cTn id="77" dur="1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1000" fill="hold"/>
                                        <p:tgtEl>
                                          <p:spTgt spid="5"/>
                                        </p:tgtEl>
                                        <p:attrNameLst>
                                          <p:attrName>ppt_w</p:attrName>
                                        </p:attrNameLst>
                                      </p:cBhvr>
                                      <p:tavLst>
                                        <p:tav tm="0">
                                          <p:val>
                                            <p:fltVal val="0"/>
                                          </p:val>
                                        </p:tav>
                                        <p:tav tm="100000">
                                          <p:val>
                                            <p:strVal val="#ppt_w"/>
                                          </p:val>
                                        </p:tav>
                                      </p:tavLst>
                                    </p:anim>
                                    <p:anim calcmode="lin" valueType="num">
                                      <p:cBhvr>
                                        <p:cTn id="83" dur="1000" fill="hold"/>
                                        <p:tgtEl>
                                          <p:spTgt spid="5"/>
                                        </p:tgtEl>
                                        <p:attrNameLst>
                                          <p:attrName>ppt_h</p:attrName>
                                        </p:attrNameLst>
                                      </p:cBhvr>
                                      <p:tavLst>
                                        <p:tav tm="0">
                                          <p:val>
                                            <p:fltVal val="0"/>
                                          </p:val>
                                        </p:tav>
                                        <p:tav tm="100000">
                                          <p:val>
                                            <p:strVal val="#ppt_h"/>
                                          </p:val>
                                        </p:tav>
                                      </p:tavLst>
                                    </p:anim>
                                    <p:anim calcmode="lin" valueType="num">
                                      <p:cBhvr>
                                        <p:cTn id="84" dur="1000" fill="hold"/>
                                        <p:tgtEl>
                                          <p:spTgt spid="5"/>
                                        </p:tgtEl>
                                        <p:attrNameLst>
                                          <p:attrName>style.rotation</p:attrName>
                                        </p:attrNameLst>
                                      </p:cBhvr>
                                      <p:tavLst>
                                        <p:tav tm="0">
                                          <p:val>
                                            <p:fltVal val="90"/>
                                          </p:val>
                                        </p:tav>
                                        <p:tav tm="100000">
                                          <p:val>
                                            <p:fltVal val="0"/>
                                          </p:val>
                                        </p:tav>
                                      </p:tavLst>
                                    </p:anim>
                                    <p:animEffect transition="in" filter="fade">
                                      <p:cBhvr>
                                        <p:cTn id="85" dur="10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1000" fill="hold"/>
                                        <p:tgtEl>
                                          <p:spTgt spid="22"/>
                                        </p:tgtEl>
                                        <p:attrNameLst>
                                          <p:attrName>ppt_w</p:attrName>
                                        </p:attrNameLst>
                                      </p:cBhvr>
                                      <p:tavLst>
                                        <p:tav tm="0">
                                          <p:val>
                                            <p:fltVal val="0"/>
                                          </p:val>
                                        </p:tav>
                                        <p:tav tm="100000">
                                          <p:val>
                                            <p:strVal val="#ppt_w"/>
                                          </p:val>
                                        </p:tav>
                                      </p:tavLst>
                                    </p:anim>
                                    <p:anim calcmode="lin" valueType="num">
                                      <p:cBhvr>
                                        <p:cTn id="91" dur="1000" fill="hold"/>
                                        <p:tgtEl>
                                          <p:spTgt spid="22"/>
                                        </p:tgtEl>
                                        <p:attrNameLst>
                                          <p:attrName>ppt_h</p:attrName>
                                        </p:attrNameLst>
                                      </p:cBhvr>
                                      <p:tavLst>
                                        <p:tav tm="0">
                                          <p:val>
                                            <p:fltVal val="0"/>
                                          </p:val>
                                        </p:tav>
                                        <p:tav tm="100000">
                                          <p:val>
                                            <p:strVal val="#ppt_h"/>
                                          </p:val>
                                        </p:tav>
                                      </p:tavLst>
                                    </p:anim>
                                    <p:anim calcmode="lin" valueType="num">
                                      <p:cBhvr>
                                        <p:cTn id="92" dur="1000" fill="hold"/>
                                        <p:tgtEl>
                                          <p:spTgt spid="22"/>
                                        </p:tgtEl>
                                        <p:attrNameLst>
                                          <p:attrName>style.rotation</p:attrName>
                                        </p:attrNameLst>
                                      </p:cBhvr>
                                      <p:tavLst>
                                        <p:tav tm="0">
                                          <p:val>
                                            <p:fltVal val="90"/>
                                          </p:val>
                                        </p:tav>
                                        <p:tav tm="100000">
                                          <p:val>
                                            <p:fltVal val="0"/>
                                          </p:val>
                                        </p:tav>
                                      </p:tavLst>
                                    </p:anim>
                                    <p:animEffect transition="in" filter="fade">
                                      <p:cBhvr>
                                        <p:cTn id="9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مجموعة 7"/>
          <p:cNvGrpSpPr>
            <a:grpSpLocks/>
          </p:cNvGrpSpPr>
          <p:nvPr/>
        </p:nvGrpSpPr>
        <p:grpSpPr bwMode="auto">
          <a:xfrm>
            <a:off x="-55563" y="566738"/>
            <a:ext cx="1036638" cy="6003925"/>
            <a:chOff x="-55292" y="566455"/>
            <a:chExt cx="1036020" cy="6003513"/>
          </a:xfrm>
        </p:grpSpPr>
        <p:pic>
          <p:nvPicPr>
            <p:cNvPr id="74783"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4784"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4785"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الآية{116} إلى الآية {122}</a:t>
            </a:r>
          </a:p>
        </p:txBody>
      </p:sp>
      <p:sp>
        <p:nvSpPr>
          <p:cNvPr id="11" name="Rectangle 10"/>
          <p:cNvSpPr/>
          <p:nvPr/>
        </p:nvSpPr>
        <p:spPr>
          <a:xfrm>
            <a:off x="1043608" y="928688"/>
            <a:ext cx="8072437" cy="1323975"/>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 </a:t>
            </a:r>
            <a:r>
              <a:rPr lang="ar-EG" sz="2000" b="1" dirty="0">
                <a:solidFill>
                  <a:srgbClr val="339933"/>
                </a:solidFill>
                <a:cs typeface="Andalus" pitchFamily="2" charset="-78"/>
              </a:rPr>
              <a:t>{قَالُوا لَئِن لَّمْ تَنتَهِ يَا نُوحُ لَتَكُونَنَّ مِنَ الْمَرْجُومِينَ{116} قَالَ رَبِّ إِنَّ قَوْمِي كَذَّبُونِ{117} فَافْتَحْ بَيْنِي وَبَيْنَهُمْ فَتْحاً وَنَجِّنِي وَمَن مَّعِي مِنَ الْمُؤْمِنِينَ{118} فَأَنجَيْنَاهُ وَمَن مَّعَهُ فِي الْفُلْكِ الْمَشْحُونِ{119} ثُمَّ أَغْرَقْنَا بَعْدُ الْبَاقِينَ{120} إِنَّ فِي ذَلِكَ لَآيَةً وَمَا كَانَ أَكْثَرُهُم مُّؤْمِنِينَ{121} وَإِنَّ رَبَّكَ لَهُوَ الْعَزِيزُ الرَّحِيمُ{122} </a:t>
            </a:r>
          </a:p>
        </p:txBody>
      </p:sp>
      <p:sp>
        <p:nvSpPr>
          <p:cNvPr id="12" name="TextBox 11"/>
          <p:cNvSpPr txBox="1"/>
          <p:nvPr/>
        </p:nvSpPr>
        <p:spPr>
          <a:xfrm>
            <a:off x="2285984" y="2164794"/>
            <a:ext cx="4714908" cy="400110"/>
          </a:xfrm>
          <a:prstGeom prst="rect">
            <a:avLst/>
          </a:prstGeom>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عقوبة قوم نوح لما كذبوا وعاندوا . </a:t>
            </a:r>
          </a:p>
        </p:txBody>
      </p:sp>
      <p:graphicFrame>
        <p:nvGraphicFramePr>
          <p:cNvPr id="13" name="Table 12"/>
          <p:cNvGraphicFramePr>
            <a:graphicFrameLocks noGrp="1"/>
          </p:cNvGraphicFramePr>
          <p:nvPr>
            <p:extLst>
              <p:ext uri="{D42A27DB-BD31-4B8C-83A1-F6EECF244321}">
                <p14:modId xmlns:p14="http://schemas.microsoft.com/office/powerpoint/2010/main" xmlns="" val="708924088"/>
              </p:ext>
            </p:extLst>
          </p:nvPr>
        </p:nvGraphicFramePr>
        <p:xfrm>
          <a:off x="2241336" y="2851702"/>
          <a:ext cx="5715040" cy="1297378"/>
        </p:xfrm>
        <a:graphic>
          <a:graphicData uri="http://schemas.openxmlformats.org/drawingml/2006/table">
            <a:tbl>
              <a:tblPr rtl="1" firstRow="1" bandRow="1">
                <a:tableStyleId>{B301B821-A1FF-4177-AEE7-76D212191A09}</a:tableStyleId>
              </a:tblPr>
              <a:tblGrid>
                <a:gridCol w="1685904"/>
                <a:gridCol w="4029136"/>
              </a:tblGrid>
              <a:tr h="354772">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354772">
                <a:tc>
                  <a:txBody>
                    <a:bodyPr/>
                    <a:lstStyle/>
                    <a:p>
                      <a:pPr lvl="1" algn="ctr" rtl="1"/>
                      <a:r>
                        <a:rPr lang="ar-EG" sz="2000" b="1" dirty="0" smtClean="0"/>
                        <a:t>فافتح  </a:t>
                      </a:r>
                      <a:endParaRPr lang="ar-EG" sz="2000" b="1" dirty="0"/>
                    </a:p>
                  </a:txBody>
                  <a:tcPr/>
                </a:tc>
                <a:tc>
                  <a:txBody>
                    <a:bodyPr/>
                    <a:lstStyle/>
                    <a:p>
                      <a:pPr lvl="1" algn="ctr" rtl="1"/>
                      <a:r>
                        <a:rPr lang="ar-EG" sz="2000" b="1" dirty="0" smtClean="0"/>
                        <a:t>فاحكم </a:t>
                      </a:r>
                      <a:endParaRPr lang="ar-EG" sz="2000" b="1" dirty="0"/>
                    </a:p>
                  </a:txBody>
                  <a:tcPr/>
                </a:tc>
              </a:tr>
              <a:tr h="504898">
                <a:tc>
                  <a:txBody>
                    <a:bodyPr/>
                    <a:lstStyle/>
                    <a:p>
                      <a:pPr algn="ctr" rtl="1"/>
                      <a:r>
                        <a:rPr lang="ar-EG" sz="2000" b="1" dirty="0" smtClean="0"/>
                        <a:t> المشحون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 المملوء</a:t>
                      </a:r>
                      <a:r>
                        <a:rPr lang="ar-EG" sz="2000" b="1" baseline="0" dirty="0" smtClean="0"/>
                        <a:t> بالناس والدواب </a:t>
                      </a:r>
                      <a:endParaRPr lang="ar-EG" sz="2000" b="1" dirty="0"/>
                    </a:p>
                  </a:txBody>
                  <a:tcPr/>
                </a:tc>
              </a:tr>
            </a:tbl>
          </a:graphicData>
        </a:graphic>
      </p:graphicFrame>
      <p:sp>
        <p:nvSpPr>
          <p:cNvPr id="15" name="Flowchart: Terminator 14"/>
          <p:cNvSpPr/>
          <p:nvPr/>
        </p:nvSpPr>
        <p:spPr>
          <a:xfrm>
            <a:off x="8108388" y="2928934"/>
            <a:ext cx="1000116" cy="1214446"/>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معانى الكلمات </a:t>
            </a:r>
          </a:p>
        </p:txBody>
      </p:sp>
      <p:sp>
        <p:nvSpPr>
          <p:cNvPr id="17" name="Flowchart: Alternate Process 16"/>
          <p:cNvSpPr/>
          <p:nvPr/>
        </p:nvSpPr>
        <p:spPr>
          <a:xfrm>
            <a:off x="5572125" y="4221088"/>
            <a:ext cx="3357563" cy="357187"/>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400" b="1" dirty="0">
                <a:solidFill>
                  <a:schemeClr val="tx1"/>
                </a:solidFill>
              </a:rPr>
              <a:t>تفسير الآيات وما يستفاد منها </a:t>
            </a:r>
          </a:p>
        </p:txBody>
      </p:sp>
      <p:sp>
        <p:nvSpPr>
          <p:cNvPr id="57372" name="TextBox 17"/>
          <p:cNvSpPr txBox="1">
            <a:spLocks noChangeArrowheads="1"/>
          </p:cNvSpPr>
          <p:nvPr/>
        </p:nvSpPr>
        <p:spPr bwMode="auto">
          <a:xfrm>
            <a:off x="1321817" y="5429250"/>
            <a:ext cx="7786687" cy="1323975"/>
          </a:xfrm>
          <a:prstGeom prst="rect">
            <a:avLst/>
          </a:prstGeom>
          <a:noFill/>
          <a:ln w="9525">
            <a:noFill/>
            <a:miter lim="800000"/>
            <a:headEnd/>
            <a:tailEnd/>
          </a:ln>
        </p:spPr>
        <p:txBody>
          <a:bodyPr>
            <a:spAutoFit/>
          </a:bodyPr>
          <a:lstStyle/>
          <a:p>
            <a:r>
              <a:rPr lang="ar-EG" sz="2000" b="1" dirty="0"/>
              <a:t>وهذه الآية تبين أمرين مهمين :</a:t>
            </a:r>
          </a:p>
          <a:p>
            <a:pPr>
              <a:buFont typeface="Arial" pitchFamily="34" charset="0"/>
              <a:buChar char="•"/>
            </a:pPr>
            <a:r>
              <a:rPr lang="ar-EG" sz="2000" b="1" dirty="0"/>
              <a:t>أن الكفار </a:t>
            </a:r>
            <a:r>
              <a:rPr lang="ar-EG" sz="2000" b="1" dirty="0" err="1"/>
              <a:t>لايقابلون</a:t>
            </a:r>
            <a:r>
              <a:rPr lang="ar-EG" sz="2000" b="1" dirty="0"/>
              <a:t> الرسل بالحجج والبراهين ،لأنهم </a:t>
            </a:r>
            <a:r>
              <a:rPr lang="ar-EG" sz="2000" b="1" dirty="0" err="1"/>
              <a:t>لايستطيعون</a:t>
            </a:r>
            <a:r>
              <a:rPr lang="ar-EG" sz="2000" b="1" dirty="0"/>
              <a:t> ذلك </a:t>
            </a:r>
            <a:r>
              <a:rPr lang="ar-EG" sz="2000" b="1" dirty="0" err="1"/>
              <a:t>وأنما</a:t>
            </a:r>
            <a:r>
              <a:rPr lang="ar-EG" sz="2000" b="1" dirty="0"/>
              <a:t> يلجؤون إلى القوة </a:t>
            </a:r>
          </a:p>
          <a:p>
            <a:r>
              <a:rPr lang="ar-EG" sz="2000" b="1" dirty="0"/>
              <a:t>  والبطش وهذا دليل ضعفهم .</a:t>
            </a:r>
          </a:p>
          <a:p>
            <a:pPr>
              <a:buFont typeface="Arial" pitchFamily="34" charset="0"/>
              <a:buChar char="•"/>
            </a:pPr>
            <a:r>
              <a:rPr lang="ar-EG" sz="2000" b="1" dirty="0"/>
              <a:t> أن الداعية </a:t>
            </a:r>
            <a:r>
              <a:rPr lang="ar-EG" sz="2000" b="1" dirty="0" err="1"/>
              <a:t>لايتوقف</a:t>
            </a:r>
            <a:r>
              <a:rPr lang="ar-EG" sz="2000" b="1" dirty="0"/>
              <a:t> عن دعوة الحق لأجل تهديدات مخالفيه .</a:t>
            </a:r>
          </a:p>
        </p:txBody>
      </p:sp>
      <p:sp>
        <p:nvSpPr>
          <p:cNvPr id="16"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8" name="Flowchart: Process 17"/>
          <p:cNvSpPr/>
          <p:nvPr/>
        </p:nvSpPr>
        <p:spPr>
          <a:xfrm>
            <a:off x="8251254" y="4725144"/>
            <a:ext cx="857250" cy="590550"/>
          </a:xfrm>
          <a:prstGeom prst="flowChartProcess">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{116}</a:t>
            </a:r>
          </a:p>
        </p:txBody>
      </p:sp>
      <p:sp>
        <p:nvSpPr>
          <p:cNvPr id="19" name="Rectangle 18"/>
          <p:cNvSpPr>
            <a:spLocks noChangeArrowheads="1"/>
          </p:cNvSpPr>
          <p:nvPr/>
        </p:nvSpPr>
        <p:spPr bwMode="auto">
          <a:xfrm>
            <a:off x="2285984" y="4714875"/>
            <a:ext cx="5786454" cy="708025"/>
          </a:xfrm>
          <a:prstGeom prst="rect">
            <a:avLst/>
          </a:prstGeom>
          <a:noFill/>
          <a:ln w="9525">
            <a:noFill/>
            <a:miter lim="800000"/>
            <a:headEnd/>
            <a:tailEnd/>
          </a:ln>
        </p:spPr>
        <p:txBody>
          <a:bodyPr wrap="square">
            <a:spAutoFit/>
          </a:bodyPr>
          <a:lstStyle/>
          <a:p>
            <a:r>
              <a:rPr lang="ar-EG" sz="2000" b="1" dirty="0">
                <a:solidFill>
                  <a:srgbClr val="339933"/>
                </a:solidFill>
                <a:cs typeface="Andalus" pitchFamily="2" charset="-78"/>
              </a:rPr>
              <a:t> </a:t>
            </a:r>
            <a:r>
              <a:rPr lang="ar-EG" sz="2000" b="1" dirty="0"/>
              <a:t>لما أيس قوم نوح من أن يترك نوح دعوته للتوحيد هددوه </a:t>
            </a:r>
            <a:r>
              <a:rPr lang="ar-EG" sz="2000" b="1" dirty="0">
                <a:solidFill>
                  <a:srgbClr val="339933"/>
                </a:solidFill>
                <a:cs typeface="Andalus" pitchFamily="2" charset="-78"/>
              </a:rPr>
              <a:t>{قَالُوا لَئِن لَّمْ تَنتَهِ يَا نُوحُ لَتَكُونَنَّ مِنَ الْمَرْجُومِينَ{116} </a:t>
            </a:r>
            <a:r>
              <a:rPr lang="ar-EG" sz="2000" b="1" dirty="0"/>
              <a:t>المقولين رمياً بالحجارة .</a:t>
            </a:r>
          </a:p>
        </p:txBody>
      </p:sp>
    </p:spTree>
    <p:custDataLst>
      <p:tags r:id="rId1"/>
    </p:custData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anim calcmode="lin" valueType="num">
                                      <p:cBhvr additive="base">
                                        <p:cTn id="2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bg/>
                                          </p:spTgt>
                                        </p:tgtEl>
                                        <p:attrNameLst>
                                          <p:attrName>style.visibility</p:attrName>
                                        </p:attrNameLst>
                                      </p:cBhvr>
                                      <p:to>
                                        <p:strVal val="visible"/>
                                      </p:to>
                                    </p:set>
                                    <p:anim calcmode="lin" valueType="num">
                                      <p:cBhvr additive="base">
                                        <p:cTn id="5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additive="base">
                                        <p:cTn id="6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bg/>
                                          </p:spTgt>
                                        </p:tgtEl>
                                        <p:attrNameLst>
                                          <p:attrName>style.visibility</p:attrName>
                                        </p:attrNameLst>
                                      </p:cBhvr>
                                      <p:to>
                                        <p:strVal val="visible"/>
                                      </p:to>
                                    </p:set>
                                    <p:anim calcmode="lin" valueType="num">
                                      <p:cBhvr additive="base">
                                        <p:cTn id="6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xEl>
                                              <p:pRg st="1" end="1"/>
                                            </p:txEl>
                                          </p:spTgt>
                                        </p:tgtEl>
                                        <p:attrNameLst>
                                          <p:attrName>style.visibility</p:attrName>
                                        </p:attrNameLst>
                                      </p:cBhvr>
                                      <p:to>
                                        <p:strVal val="visible"/>
                                      </p:to>
                                    </p:set>
                                    <p:anim calcmode="lin" valueType="num">
                                      <p:cBhvr additive="base">
                                        <p:cTn id="7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 calcmode="lin" valueType="num">
                                      <p:cBhvr additive="base">
                                        <p:cTn id="8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7372">
                                            <p:txEl>
                                              <p:pRg st="0" end="0"/>
                                            </p:txEl>
                                          </p:spTgt>
                                        </p:tgtEl>
                                        <p:attrNameLst>
                                          <p:attrName>style.visibility</p:attrName>
                                        </p:attrNameLst>
                                      </p:cBhvr>
                                      <p:to>
                                        <p:strVal val="visible"/>
                                      </p:to>
                                    </p:set>
                                    <p:anim calcmode="lin" valueType="num">
                                      <p:cBhvr additive="base">
                                        <p:cTn id="91" dur="500" fill="hold"/>
                                        <p:tgtEl>
                                          <p:spTgt spid="57372">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7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7372">
                                            <p:txEl>
                                              <p:pRg st="1" end="1"/>
                                            </p:txEl>
                                          </p:spTgt>
                                        </p:tgtEl>
                                        <p:attrNameLst>
                                          <p:attrName>style.visibility</p:attrName>
                                        </p:attrNameLst>
                                      </p:cBhvr>
                                      <p:to>
                                        <p:strVal val="visible"/>
                                      </p:to>
                                    </p:set>
                                    <p:anim calcmode="lin" valueType="num">
                                      <p:cBhvr additive="base">
                                        <p:cTn id="97" dur="500" fill="hold"/>
                                        <p:tgtEl>
                                          <p:spTgt spid="57372">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7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7372">
                                            <p:txEl>
                                              <p:pRg st="2" end="2"/>
                                            </p:txEl>
                                          </p:spTgt>
                                        </p:tgtEl>
                                        <p:attrNameLst>
                                          <p:attrName>style.visibility</p:attrName>
                                        </p:attrNameLst>
                                      </p:cBhvr>
                                      <p:to>
                                        <p:strVal val="visible"/>
                                      </p:to>
                                    </p:set>
                                    <p:anim calcmode="lin" valueType="num">
                                      <p:cBhvr additive="base">
                                        <p:cTn id="103" dur="500" fill="hold"/>
                                        <p:tgtEl>
                                          <p:spTgt spid="57372">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7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7372">
                                            <p:txEl>
                                              <p:pRg st="3" end="3"/>
                                            </p:txEl>
                                          </p:spTgt>
                                        </p:tgtEl>
                                        <p:attrNameLst>
                                          <p:attrName>style.visibility</p:attrName>
                                        </p:attrNameLst>
                                      </p:cBhvr>
                                      <p:to>
                                        <p:strVal val="visible"/>
                                      </p:to>
                                    </p:set>
                                    <p:anim calcmode="lin" valueType="num">
                                      <p:cBhvr additive="base">
                                        <p:cTn id="109" dur="500" fill="hold"/>
                                        <p:tgtEl>
                                          <p:spTgt spid="57372">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73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allAtOnce"/>
      <p:bldP spid="12" grpId="0" build="p" animBg="1"/>
      <p:bldP spid="15" grpId="0" build="p" animBg="1"/>
      <p:bldP spid="17" grpId="0" build="p" animBg="1"/>
      <p:bldP spid="57372" grpId="0" build="p"/>
      <p:bldP spid="18" grpId="0" build="p" animBg="1"/>
      <p:bldP spid="19"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مجموعة 7"/>
          <p:cNvGrpSpPr>
            <a:grpSpLocks/>
          </p:cNvGrpSpPr>
          <p:nvPr/>
        </p:nvGrpSpPr>
        <p:grpSpPr bwMode="auto">
          <a:xfrm>
            <a:off x="-55563" y="566738"/>
            <a:ext cx="1036638" cy="6003925"/>
            <a:chOff x="-55292" y="566455"/>
            <a:chExt cx="1036020" cy="6003513"/>
          </a:xfrm>
        </p:grpSpPr>
        <p:pic>
          <p:nvPicPr>
            <p:cNvPr id="7579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579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579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الآية{116} إلى الآية {122}</a:t>
            </a:r>
          </a:p>
        </p:txBody>
      </p:sp>
      <p:sp>
        <p:nvSpPr>
          <p:cNvPr id="13" name="TextBox 12"/>
          <p:cNvSpPr txBox="1"/>
          <p:nvPr/>
        </p:nvSpPr>
        <p:spPr>
          <a:xfrm>
            <a:off x="7143768" y="5715016"/>
            <a:ext cx="1857388"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ar-EG" sz="2000" b="1" dirty="0"/>
              <a:t>وهذه الآيات تفيد: </a:t>
            </a:r>
          </a:p>
        </p:txBody>
      </p:sp>
      <p:sp>
        <p:nvSpPr>
          <p:cNvPr id="58380" name="TextBox 13"/>
          <p:cNvSpPr txBox="1">
            <a:spLocks noChangeArrowheads="1"/>
          </p:cNvSpPr>
          <p:nvPr/>
        </p:nvSpPr>
        <p:spPr bwMode="auto">
          <a:xfrm>
            <a:off x="1071563" y="5572125"/>
            <a:ext cx="5857875" cy="1016000"/>
          </a:xfrm>
          <a:prstGeom prst="rect">
            <a:avLst/>
          </a:prstGeom>
          <a:noFill/>
          <a:ln w="9525">
            <a:noFill/>
            <a:miter lim="800000"/>
            <a:headEnd/>
            <a:tailEnd/>
          </a:ln>
        </p:spPr>
        <p:txBody>
          <a:bodyPr>
            <a:spAutoFit/>
          </a:bodyPr>
          <a:lstStyle/>
          <a:p>
            <a:pPr>
              <a:buFont typeface="Arial" pitchFamily="34" charset="0"/>
              <a:buChar char="•"/>
            </a:pPr>
            <a:r>
              <a:rPr lang="ar-EG" sz="2000" b="1"/>
              <a:t>أن المؤمن يلجأ إلى الله تعالي عندما يتآمر عليه الأعداء،ويطلب منه </a:t>
            </a:r>
          </a:p>
          <a:p>
            <a:r>
              <a:rPr lang="ar-EG" sz="2000" b="1"/>
              <a:t>   النصرعليهم.</a:t>
            </a:r>
          </a:p>
          <a:p>
            <a:pPr>
              <a:buFont typeface="Arial" pitchFamily="34" charset="0"/>
              <a:buChar char="•"/>
            </a:pPr>
            <a:r>
              <a:rPr lang="ar-EG" sz="2000" b="1"/>
              <a:t> أن هذه العقوبات آيات وعبر للمتعظين،ولاينتفع بها الذين لايؤمنون. </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
        <p:nvSpPr>
          <p:cNvPr id="15" name="Flowchart: Process 14"/>
          <p:cNvSpPr/>
          <p:nvPr/>
        </p:nvSpPr>
        <p:spPr>
          <a:xfrm>
            <a:off x="7429500" y="857250"/>
            <a:ext cx="1571625" cy="785813"/>
          </a:xfrm>
          <a:prstGeom prst="flowChartProcess">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 </a:t>
            </a:r>
          </a:p>
          <a:p>
            <a:pPr algn="ctr">
              <a:defRPr/>
            </a:pPr>
            <a:r>
              <a:rPr lang="ar-EG" sz="2000" b="1" dirty="0"/>
              <a:t>{117}،{118}</a:t>
            </a:r>
          </a:p>
        </p:txBody>
      </p:sp>
      <p:sp>
        <p:nvSpPr>
          <p:cNvPr id="16" name="Flowchart: Process 15"/>
          <p:cNvSpPr/>
          <p:nvPr/>
        </p:nvSpPr>
        <p:spPr>
          <a:xfrm>
            <a:off x="7929563" y="1909763"/>
            <a:ext cx="857250" cy="590550"/>
          </a:xfrm>
          <a:prstGeom prst="flowChartProcess">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{119}</a:t>
            </a:r>
          </a:p>
        </p:txBody>
      </p:sp>
      <p:sp>
        <p:nvSpPr>
          <p:cNvPr id="17" name="Flowchart: Process 16"/>
          <p:cNvSpPr/>
          <p:nvPr/>
        </p:nvSpPr>
        <p:spPr>
          <a:xfrm>
            <a:off x="7929563" y="2714625"/>
            <a:ext cx="857250" cy="590550"/>
          </a:xfrm>
          <a:prstGeom prst="flowChartProcess">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{120}</a:t>
            </a:r>
          </a:p>
        </p:txBody>
      </p:sp>
      <p:sp>
        <p:nvSpPr>
          <p:cNvPr id="18" name="Rectangle 17"/>
          <p:cNvSpPr>
            <a:spLocks noChangeArrowheads="1"/>
          </p:cNvSpPr>
          <p:nvPr/>
        </p:nvSpPr>
        <p:spPr bwMode="auto">
          <a:xfrm>
            <a:off x="1214438" y="857250"/>
            <a:ext cx="5929312"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قَالَ رَبِّ إِنَّ قَوْمِي كَذَّبُونِ{117} فَافْتَحْ بَيْنِي وَبَيْنَهُمْ فَتْحاً وَنَجِّنِي وَمَن مَّعِي مِنَ الْمُؤْمِنِينَ{118} </a:t>
            </a:r>
            <a:r>
              <a:rPr lang="ar-EG" sz="2000" b="1"/>
              <a:t>فأحكم بينى وبينهم حكماً تهلك به من جحد توحيدك وكذب رسولك ونجنى ومن معى من المؤمنين .</a:t>
            </a:r>
          </a:p>
        </p:txBody>
      </p:sp>
      <p:sp>
        <p:nvSpPr>
          <p:cNvPr id="19" name="Rectangle 18"/>
          <p:cNvSpPr>
            <a:spLocks noChangeArrowheads="1"/>
          </p:cNvSpPr>
          <p:nvPr/>
        </p:nvSpPr>
        <p:spPr bwMode="auto">
          <a:xfrm>
            <a:off x="1214438" y="1928813"/>
            <a:ext cx="6429375" cy="677862"/>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فاستجاب الله دعاءه { فَأَنجَيْنَاهُ وَمَن مَّعَهُ فِي الْفُلْكِ الْمَشْحُونِ{119</a:t>
            </a:r>
            <a:r>
              <a:rPr lang="ar-EG" b="1"/>
              <a:t>}  فى السفينة المملوءة بصنوف المخلوقات التى حملها معه </a:t>
            </a:r>
          </a:p>
        </p:txBody>
      </p:sp>
      <p:sp>
        <p:nvSpPr>
          <p:cNvPr id="20" name="Rectangle 19"/>
          <p:cNvSpPr>
            <a:spLocks noChangeArrowheads="1"/>
          </p:cNvSpPr>
          <p:nvPr/>
        </p:nvSpPr>
        <p:spPr bwMode="auto">
          <a:xfrm>
            <a:off x="1357313" y="2857500"/>
            <a:ext cx="6311900" cy="400050"/>
          </a:xfrm>
          <a:prstGeom prst="rect">
            <a:avLst/>
          </a:prstGeom>
          <a:noFill/>
          <a:ln w="9525">
            <a:noFill/>
            <a:miter lim="800000"/>
            <a:headEnd/>
            <a:tailEnd/>
          </a:ln>
        </p:spPr>
        <p:txBody>
          <a:bodyPr wrap="none">
            <a:spAutoFit/>
          </a:bodyPr>
          <a:lstStyle/>
          <a:p>
            <a:r>
              <a:rPr lang="ar-EG"/>
              <a:t> </a:t>
            </a:r>
            <a:r>
              <a:rPr lang="ar-EG" sz="2000" b="1">
                <a:solidFill>
                  <a:srgbClr val="339933"/>
                </a:solidFill>
                <a:cs typeface="Andalus" pitchFamily="2" charset="-78"/>
              </a:rPr>
              <a:t>ثُمَّ أَغْرَقْنَا بَعْدُ الْبَاقِينَ{120} </a:t>
            </a:r>
            <a:r>
              <a:rPr lang="ar-EG" b="1"/>
              <a:t>ثم أغرقنا بعد إنجاء نوح ومن معه الذين لم يؤمنوا .</a:t>
            </a:r>
          </a:p>
        </p:txBody>
      </p:sp>
      <p:sp>
        <p:nvSpPr>
          <p:cNvPr id="21" name="Flowchart: Process 20"/>
          <p:cNvSpPr/>
          <p:nvPr/>
        </p:nvSpPr>
        <p:spPr>
          <a:xfrm>
            <a:off x="7929563" y="3571875"/>
            <a:ext cx="857250" cy="590550"/>
          </a:xfrm>
          <a:prstGeom prst="flowChartProcess">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{121}</a:t>
            </a:r>
          </a:p>
        </p:txBody>
      </p:sp>
      <p:sp>
        <p:nvSpPr>
          <p:cNvPr id="22" name="Rectangle 21"/>
          <p:cNvSpPr>
            <a:spLocks noChangeArrowheads="1"/>
          </p:cNvSpPr>
          <p:nvPr/>
        </p:nvSpPr>
        <p:spPr bwMode="auto">
          <a:xfrm>
            <a:off x="1246188" y="3357563"/>
            <a:ext cx="6469062" cy="101600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إِنَّ فِي ذَلِكَ لَآيَةً } </a:t>
            </a:r>
            <a:r>
              <a:rPr lang="ar-EG" sz="2000" b="1"/>
              <a:t>إن فى ذلك لعلامة وعبرة عظيمة لمن بعدهم </a:t>
            </a:r>
            <a:r>
              <a:rPr lang="ar-EG" sz="2000" b="1">
                <a:solidFill>
                  <a:srgbClr val="339933"/>
                </a:solidFill>
                <a:cs typeface="Andalus" pitchFamily="2" charset="-78"/>
              </a:rPr>
              <a:t>{وَمَا كَانَ أَكْثَرُهُم مُّؤْمِنِينَ{121} </a:t>
            </a:r>
            <a:r>
              <a:rPr lang="ar-EG" sz="2000" b="1"/>
              <a:t>وما كان أكثر الذين سمعوا هذه القصة مؤمنين بالله  وبرسوله وشرعه </a:t>
            </a:r>
          </a:p>
        </p:txBody>
      </p:sp>
      <p:sp>
        <p:nvSpPr>
          <p:cNvPr id="23" name="Flowchart: Process 22"/>
          <p:cNvSpPr/>
          <p:nvPr/>
        </p:nvSpPr>
        <p:spPr>
          <a:xfrm>
            <a:off x="7929563" y="4643438"/>
            <a:ext cx="857250" cy="590550"/>
          </a:xfrm>
          <a:prstGeom prst="flowChartProcess">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defRPr/>
            </a:pPr>
            <a:r>
              <a:rPr lang="ar-EG" sz="2000" b="1" dirty="0"/>
              <a:t>الآية</a:t>
            </a:r>
          </a:p>
          <a:p>
            <a:pPr algn="ctr">
              <a:defRPr/>
            </a:pPr>
            <a:r>
              <a:rPr lang="ar-EG" sz="2000" b="1" dirty="0"/>
              <a:t>{122}</a:t>
            </a:r>
          </a:p>
        </p:txBody>
      </p:sp>
      <p:sp>
        <p:nvSpPr>
          <p:cNvPr id="25" name="Rectangle 24"/>
          <p:cNvSpPr>
            <a:spLocks noChangeArrowheads="1"/>
          </p:cNvSpPr>
          <p:nvPr/>
        </p:nvSpPr>
        <p:spPr bwMode="auto">
          <a:xfrm>
            <a:off x="1071563" y="4630738"/>
            <a:ext cx="671512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{وَإِنَّ رَبَّكَ لَهُوَ الْعَزِيزُ الرَّحِيمُ{122}  </a:t>
            </a:r>
            <a:r>
              <a:rPr lang="ar-EG" sz="2000" b="1"/>
              <a:t>وان ربك لهو العزيز فى انتقامه ممن كفر به وخالف أمره .</a:t>
            </a:r>
          </a:p>
        </p:txBody>
      </p:sp>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bg/>
                                          </p:spTgt>
                                        </p:tgtEl>
                                        <p:attrNameLst>
                                          <p:attrName>style.visibility</p:attrName>
                                        </p:attrNameLst>
                                      </p:cBhvr>
                                      <p:to>
                                        <p:strVal val="visible"/>
                                      </p:to>
                                    </p:set>
                                    <p:anim calcmode="lin" valueType="num">
                                      <p:cBhvr additive="base">
                                        <p:cTn id="1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 calcmode="lin" valueType="num">
                                      <p:cBhvr additive="base">
                                        <p:cTn id="3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bg/>
                                          </p:spTgt>
                                        </p:tgtEl>
                                        <p:attrNameLst>
                                          <p:attrName>style.visibility</p:attrName>
                                        </p:attrNameLst>
                                      </p:cBhvr>
                                      <p:to>
                                        <p:strVal val="visible"/>
                                      </p:to>
                                    </p:set>
                                    <p:anim calcmode="lin" valueType="num">
                                      <p:cBhvr additive="base">
                                        <p:cTn id="43"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 calcmode="lin" valueType="num">
                                      <p:cBhvr additive="base">
                                        <p:cTn id="5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bg/>
                                          </p:spTgt>
                                        </p:tgtEl>
                                        <p:attrNameLst>
                                          <p:attrName>style.visibility</p:attrName>
                                        </p:attrNameLst>
                                      </p:cBhvr>
                                      <p:to>
                                        <p:strVal val="visible"/>
                                      </p:to>
                                    </p:set>
                                    <p:anim calcmode="lin" valueType="num">
                                      <p:cBhvr additive="base">
                                        <p:cTn id="6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additive="base">
                                        <p:cTn id="7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xEl>
                                              <p:pRg st="1" end="1"/>
                                            </p:txEl>
                                          </p:spTgt>
                                        </p:tgtEl>
                                        <p:attrNameLst>
                                          <p:attrName>style.visibility</p:attrName>
                                        </p:attrNameLst>
                                      </p:cBhvr>
                                      <p:to>
                                        <p:strVal val="visible"/>
                                      </p:to>
                                    </p:set>
                                    <p:anim calcmode="lin" valueType="num">
                                      <p:cBhvr additive="base">
                                        <p:cTn id="7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 calcmode="lin" valueType="num">
                                      <p:cBhvr additive="base">
                                        <p:cTn id="8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bg/>
                                          </p:spTgt>
                                        </p:tgtEl>
                                        <p:attrNameLst>
                                          <p:attrName>style.visibility</p:attrName>
                                        </p:attrNameLst>
                                      </p:cBhvr>
                                      <p:to>
                                        <p:strVal val="visible"/>
                                      </p:to>
                                    </p:set>
                                    <p:anim calcmode="lin" valueType="num">
                                      <p:cBhvr additive="base">
                                        <p:cTn id="91"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xEl>
                                              <p:pRg st="0" end="0"/>
                                            </p:txEl>
                                          </p:spTgt>
                                        </p:tgtEl>
                                        <p:attrNameLst>
                                          <p:attrName>style.visibility</p:attrName>
                                        </p:attrNameLst>
                                      </p:cBhvr>
                                      <p:to>
                                        <p:strVal val="visible"/>
                                      </p:to>
                                    </p:set>
                                    <p:anim calcmode="lin" valueType="num">
                                      <p:cBhvr additive="base">
                                        <p:cTn id="9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xEl>
                                              <p:pRg st="1" end="1"/>
                                            </p:txEl>
                                          </p:spTgt>
                                        </p:tgtEl>
                                        <p:attrNameLst>
                                          <p:attrName>style.visibility</p:attrName>
                                        </p:attrNameLst>
                                      </p:cBhvr>
                                      <p:to>
                                        <p:strVal val="visible"/>
                                      </p:to>
                                    </p:set>
                                    <p:anim calcmode="lin" valueType="num">
                                      <p:cBhvr additive="base">
                                        <p:cTn id="10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xEl>
                                              <p:pRg st="0" end="0"/>
                                            </p:txEl>
                                          </p:spTgt>
                                        </p:tgtEl>
                                        <p:attrNameLst>
                                          <p:attrName>style.visibility</p:attrName>
                                        </p:attrNameLst>
                                      </p:cBhvr>
                                      <p:to>
                                        <p:strVal val="visible"/>
                                      </p:to>
                                    </p:set>
                                    <p:anim calcmode="lin" valueType="num">
                                      <p:cBhvr additive="base">
                                        <p:cTn id="10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bg/>
                                          </p:spTgt>
                                        </p:tgtEl>
                                        <p:attrNameLst>
                                          <p:attrName>style.visibility</p:attrName>
                                        </p:attrNameLst>
                                      </p:cBhvr>
                                      <p:to>
                                        <p:strVal val="visible"/>
                                      </p:to>
                                    </p:set>
                                    <p:anim calcmode="lin" valueType="num">
                                      <p:cBhvr additive="base">
                                        <p:cTn id="115"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116" dur="500" fill="hold"/>
                                        <p:tgtEl>
                                          <p:spTgt spid="23">
                                            <p:bg/>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3">
                                            <p:txEl>
                                              <p:pRg st="0" end="0"/>
                                            </p:txEl>
                                          </p:spTgt>
                                        </p:tgtEl>
                                        <p:attrNameLst>
                                          <p:attrName>style.visibility</p:attrName>
                                        </p:attrNameLst>
                                      </p:cBhvr>
                                      <p:to>
                                        <p:strVal val="visible"/>
                                      </p:to>
                                    </p:set>
                                    <p:anim calcmode="lin" valueType="num">
                                      <p:cBhvr additive="base">
                                        <p:cTn id="12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3">
                                            <p:txEl>
                                              <p:pRg st="1" end="1"/>
                                            </p:txEl>
                                          </p:spTgt>
                                        </p:tgtEl>
                                        <p:attrNameLst>
                                          <p:attrName>style.visibility</p:attrName>
                                        </p:attrNameLst>
                                      </p:cBhvr>
                                      <p:to>
                                        <p:strVal val="visible"/>
                                      </p:to>
                                    </p:set>
                                    <p:anim calcmode="lin" valueType="num">
                                      <p:cBhvr additive="base">
                                        <p:cTn id="12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5">
                                            <p:txEl>
                                              <p:pRg st="0" end="0"/>
                                            </p:txEl>
                                          </p:spTgt>
                                        </p:tgtEl>
                                        <p:attrNameLst>
                                          <p:attrName>style.visibility</p:attrName>
                                        </p:attrNameLst>
                                      </p:cBhvr>
                                      <p:to>
                                        <p:strVal val="visible"/>
                                      </p:to>
                                    </p:set>
                                    <p:anim calcmode="lin" valueType="num">
                                      <p:cBhvr additive="base">
                                        <p:cTn id="13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3">
                                            <p:bg/>
                                          </p:spTgt>
                                        </p:tgtEl>
                                        <p:attrNameLst>
                                          <p:attrName>style.visibility</p:attrName>
                                        </p:attrNameLst>
                                      </p:cBhvr>
                                      <p:to>
                                        <p:strVal val="visible"/>
                                      </p:to>
                                    </p:set>
                                    <p:anim calcmode="lin" valueType="num">
                                      <p:cBhvr additive="base">
                                        <p:cTn id="13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4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3">
                                            <p:txEl>
                                              <p:pRg st="0" end="0"/>
                                            </p:txEl>
                                          </p:spTgt>
                                        </p:tgtEl>
                                        <p:attrNameLst>
                                          <p:attrName>style.visibility</p:attrName>
                                        </p:attrNameLst>
                                      </p:cBhvr>
                                      <p:to>
                                        <p:strVal val="visible"/>
                                      </p:to>
                                    </p:set>
                                    <p:anim calcmode="lin" valueType="num">
                                      <p:cBhvr additive="base">
                                        <p:cTn id="14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8380">
                                            <p:txEl>
                                              <p:pRg st="0" end="0"/>
                                            </p:txEl>
                                          </p:spTgt>
                                        </p:tgtEl>
                                        <p:attrNameLst>
                                          <p:attrName>style.visibility</p:attrName>
                                        </p:attrNameLst>
                                      </p:cBhvr>
                                      <p:to>
                                        <p:strVal val="visible"/>
                                      </p:to>
                                    </p:set>
                                    <p:anim calcmode="lin" valueType="num">
                                      <p:cBhvr additive="base">
                                        <p:cTn id="151" dur="500" fill="hold"/>
                                        <p:tgtEl>
                                          <p:spTgt spid="58380">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58380">
                                            <p:txEl>
                                              <p:pRg st="0" end="0"/>
                                            </p:txEl>
                                          </p:spTgt>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8380">
                                            <p:txEl>
                                              <p:pRg st="1" end="1"/>
                                            </p:txEl>
                                          </p:spTgt>
                                        </p:tgtEl>
                                        <p:attrNameLst>
                                          <p:attrName>style.visibility</p:attrName>
                                        </p:attrNameLst>
                                      </p:cBhvr>
                                      <p:to>
                                        <p:strVal val="visible"/>
                                      </p:to>
                                    </p:set>
                                    <p:anim calcmode="lin" valueType="num">
                                      <p:cBhvr additive="base">
                                        <p:cTn id="155" dur="500" fill="hold"/>
                                        <p:tgtEl>
                                          <p:spTgt spid="58380">
                                            <p:txEl>
                                              <p:pRg st="1" end="1"/>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58380">
                                            <p:txEl>
                                              <p:pRg st="1" end="1"/>
                                            </p:txEl>
                                          </p:spTgt>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380">
                                            <p:txEl>
                                              <p:pRg st="2" end="2"/>
                                            </p:txEl>
                                          </p:spTgt>
                                        </p:tgtEl>
                                        <p:attrNameLst>
                                          <p:attrName>style.visibility</p:attrName>
                                        </p:attrNameLst>
                                      </p:cBhvr>
                                      <p:to>
                                        <p:strVal val="visible"/>
                                      </p:to>
                                    </p:set>
                                    <p:anim calcmode="lin" valueType="num">
                                      <p:cBhvr additive="base">
                                        <p:cTn id="159" dur="500" fill="hold"/>
                                        <p:tgtEl>
                                          <p:spTgt spid="58380">
                                            <p:txEl>
                                              <p:pRg st="2" end="2"/>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583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build="p" animBg="1"/>
      <p:bldP spid="58380" grpId="0" build="allAtOnce"/>
      <p:bldP spid="15" grpId="0" build="p" animBg="1"/>
      <p:bldP spid="16" grpId="0" build="p" animBg="1"/>
      <p:bldP spid="17" grpId="0" build="p" animBg="1"/>
      <p:bldP spid="18" grpId="0" build="p"/>
      <p:bldP spid="19" grpId="0" build="allAtOnce"/>
      <p:bldP spid="20" grpId="0" build="p"/>
      <p:bldP spid="21" grpId="0" build="p" animBg="1"/>
      <p:bldP spid="22" grpId="0" build="p"/>
      <p:bldP spid="23" grpId="0" build="p" animBg="1"/>
      <p:bldP spid="25"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مجموعة 7"/>
          <p:cNvGrpSpPr>
            <a:grpSpLocks/>
          </p:cNvGrpSpPr>
          <p:nvPr/>
        </p:nvGrpSpPr>
        <p:grpSpPr bwMode="auto">
          <a:xfrm>
            <a:off x="-55563" y="566738"/>
            <a:ext cx="1036638" cy="6003925"/>
            <a:chOff x="-55292" y="566455"/>
            <a:chExt cx="1036020" cy="6003513"/>
          </a:xfrm>
        </p:grpSpPr>
        <p:pic>
          <p:nvPicPr>
            <p:cNvPr id="7681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681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681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0" name="Down Ribbon 9"/>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تفسير سورة الشعراء من الآية{116} إلى الآية {122}</a:t>
            </a:r>
          </a:p>
        </p:txBody>
      </p:sp>
      <p:pic>
        <p:nvPicPr>
          <p:cNvPr id="2560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532229" y="2056241"/>
            <a:ext cx="272415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317758" y="831455"/>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965918" y="2989139"/>
            <a:ext cx="3048000"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مربع نص 17"/>
          <p:cNvSpPr txBox="1"/>
          <p:nvPr/>
        </p:nvSpPr>
        <p:spPr>
          <a:xfrm>
            <a:off x="1766204" y="2505287"/>
            <a:ext cx="716261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25604"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317968" y="3403375"/>
            <a:ext cx="5695950"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شكل بيضاوي 19"/>
          <p:cNvSpPr/>
          <p:nvPr/>
        </p:nvSpPr>
        <p:spPr>
          <a:xfrm>
            <a:off x="5389854" y="3437366"/>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1" name="شكل بيضاوي 20"/>
          <p:cNvSpPr/>
          <p:nvPr/>
        </p:nvSpPr>
        <p:spPr>
          <a:xfrm>
            <a:off x="3494397" y="3867434"/>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2" name="شكل بيضاوي 21"/>
          <p:cNvSpPr/>
          <p:nvPr/>
        </p:nvSpPr>
        <p:spPr>
          <a:xfrm>
            <a:off x="3926445" y="4282571"/>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25605"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6224917" y="4765830"/>
            <a:ext cx="26860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606"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3552334" y="5108542"/>
            <a:ext cx="54006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مربع نص 24"/>
          <p:cNvSpPr txBox="1"/>
          <p:nvPr/>
        </p:nvSpPr>
        <p:spPr>
          <a:xfrm>
            <a:off x="1331640" y="5117122"/>
            <a:ext cx="216275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{لَتَكُونَنَّ مِنَ الْمَرْجُومِينَ}</a:t>
            </a:r>
            <a:endParaRPr lang="ar-EG" sz="2000" dirty="0"/>
          </a:p>
        </p:txBody>
      </p:sp>
      <p:pic>
        <p:nvPicPr>
          <p:cNvPr id="25607"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5072392" y="5770766"/>
            <a:ext cx="38385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مربع نص 26"/>
          <p:cNvSpPr txBox="1"/>
          <p:nvPr/>
        </p:nvSpPr>
        <p:spPr>
          <a:xfrm>
            <a:off x="4934557" y="6197242"/>
            <a:ext cx="381894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cs typeface="Andalus" pitchFamily="2" charset="-78"/>
              </a:rPr>
              <a:t>إِنَّ فِي ذَلِكَ لَآيَةً وَمَا كَانَ أَكْثَرُهُم مُّؤْمِنِينَ{121</a:t>
            </a:r>
            <a:endParaRPr lang="ar-EG" sz="2000" dirty="0"/>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602"/>
                                        </p:tgtEl>
                                        <p:attrNameLst>
                                          <p:attrName>style.visibility</p:attrName>
                                        </p:attrNameLst>
                                      </p:cBhvr>
                                      <p:to>
                                        <p:strVal val="visible"/>
                                      </p:to>
                                    </p:set>
                                    <p:animEffect transition="in" filter="barn(inVertical)">
                                      <p:cBhvr>
                                        <p:cTn id="26" dur="500"/>
                                        <p:tgtEl>
                                          <p:spTgt spid="2560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603"/>
                                        </p:tgtEl>
                                        <p:attrNameLst>
                                          <p:attrName>style.visibility</p:attrName>
                                        </p:attrNameLst>
                                      </p:cBhvr>
                                      <p:to>
                                        <p:strVal val="visible"/>
                                      </p:to>
                                    </p:set>
                                    <p:animEffect transition="in" filter="barn(inVertical)">
                                      <p:cBhvr>
                                        <p:cTn id="31" dur="500"/>
                                        <p:tgtEl>
                                          <p:spTgt spid="25603"/>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anim calcmode="lin" valueType="num">
                                      <p:cBhvr>
                                        <p:cTn id="37" dur="2000" fill="hold"/>
                                        <p:tgtEl>
                                          <p:spTgt spid="18"/>
                                        </p:tgtEl>
                                        <p:attrNameLst>
                                          <p:attrName>ppt_w</p:attrName>
                                        </p:attrNameLst>
                                      </p:cBhvr>
                                      <p:tavLst>
                                        <p:tav tm="0" fmla="#ppt_w*sin(2.5*pi*$)">
                                          <p:val>
                                            <p:fltVal val="0"/>
                                          </p:val>
                                        </p:tav>
                                        <p:tav tm="100000">
                                          <p:val>
                                            <p:fltVal val="1"/>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5604"/>
                                        </p:tgtEl>
                                        <p:attrNameLst>
                                          <p:attrName>style.visibility</p:attrName>
                                        </p:attrNameLst>
                                      </p:cBhvr>
                                      <p:to>
                                        <p:strVal val="visible"/>
                                      </p:to>
                                    </p:set>
                                    <p:animEffect transition="in" filter="wheel(1)">
                                      <p:cBhvr>
                                        <p:cTn id="43" dur="2000"/>
                                        <p:tgtEl>
                                          <p:spTgt spid="2560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5605"/>
                                        </p:tgtEl>
                                        <p:attrNameLst>
                                          <p:attrName>style.visibility</p:attrName>
                                        </p:attrNameLst>
                                      </p:cBhvr>
                                      <p:to>
                                        <p:strVal val="visible"/>
                                      </p:to>
                                    </p:set>
                                    <p:animEffect transition="in" filter="wipe(down)">
                                      <p:cBhvr>
                                        <p:cTn id="63" dur="500"/>
                                        <p:tgtEl>
                                          <p:spTgt spid="25605"/>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2000"/>
                                        <p:tgtEl>
                                          <p:spTgt spid="25"/>
                                        </p:tgtEl>
                                      </p:cBhvr>
                                    </p:animEffect>
                                    <p:anim calcmode="lin" valueType="num">
                                      <p:cBhvr>
                                        <p:cTn id="69" dur="2000" fill="hold"/>
                                        <p:tgtEl>
                                          <p:spTgt spid="25"/>
                                        </p:tgtEl>
                                        <p:attrNameLst>
                                          <p:attrName>ppt_w</p:attrName>
                                        </p:attrNameLst>
                                      </p:cBhvr>
                                      <p:tavLst>
                                        <p:tav tm="0" fmla="#ppt_w*sin(2.5*pi*$)">
                                          <p:val>
                                            <p:fltVal val="0"/>
                                          </p:val>
                                        </p:tav>
                                        <p:tav tm="100000">
                                          <p:val>
                                            <p:fltVal val="1"/>
                                          </p:val>
                                        </p:tav>
                                      </p:tavLst>
                                    </p:anim>
                                    <p:anim calcmode="lin" valueType="num">
                                      <p:cBhvr>
                                        <p:cTn id="70"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25606"/>
                                        </p:tgtEl>
                                        <p:attrNameLst>
                                          <p:attrName>style.visibility</p:attrName>
                                        </p:attrNameLst>
                                      </p:cBhvr>
                                      <p:to>
                                        <p:strVal val="visible"/>
                                      </p:to>
                                    </p:set>
                                    <p:animEffect transition="in" filter="wheel(1)">
                                      <p:cBhvr>
                                        <p:cTn id="75" dur="2000"/>
                                        <p:tgtEl>
                                          <p:spTgt spid="25606"/>
                                        </p:tgtEl>
                                      </p:cBhvr>
                                    </p:animEffect>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2000"/>
                                        <p:tgtEl>
                                          <p:spTgt spid="27"/>
                                        </p:tgtEl>
                                      </p:cBhvr>
                                    </p:animEffect>
                                    <p:anim calcmode="lin" valueType="num">
                                      <p:cBhvr>
                                        <p:cTn id="81" dur="2000" fill="hold"/>
                                        <p:tgtEl>
                                          <p:spTgt spid="27"/>
                                        </p:tgtEl>
                                        <p:attrNameLst>
                                          <p:attrName>ppt_w</p:attrName>
                                        </p:attrNameLst>
                                      </p:cBhvr>
                                      <p:tavLst>
                                        <p:tav tm="0" fmla="#ppt_w*sin(2.5*pi*$)">
                                          <p:val>
                                            <p:fltVal val="0"/>
                                          </p:val>
                                        </p:tav>
                                        <p:tav tm="100000">
                                          <p:val>
                                            <p:fltVal val="1"/>
                                          </p:val>
                                        </p:tav>
                                      </p:tavLst>
                                    </p:anim>
                                    <p:anim calcmode="lin" valueType="num">
                                      <p:cBhvr>
                                        <p:cTn id="82"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8" grpId="0" animBg="1"/>
      <p:bldP spid="20" grpId="0" animBg="1"/>
      <p:bldP spid="21" grpId="0" animBg="1"/>
      <p:bldP spid="22" grpId="0" animBg="1"/>
      <p:bldP spid="25" grpId="0" animBg="1"/>
      <p:bldP spid="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مجموعة 7"/>
          <p:cNvGrpSpPr>
            <a:grpSpLocks/>
          </p:cNvGrpSpPr>
          <p:nvPr/>
        </p:nvGrpSpPr>
        <p:grpSpPr bwMode="auto">
          <a:xfrm>
            <a:off x="-55563" y="566738"/>
            <a:ext cx="1036638" cy="6003925"/>
            <a:chOff x="-55292" y="566455"/>
            <a:chExt cx="1036020" cy="6003513"/>
          </a:xfrm>
        </p:grpSpPr>
        <p:pic>
          <p:nvPicPr>
            <p:cNvPr id="7786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786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786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3028" y="1"/>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قصة هود عليه السلام </a:t>
            </a:r>
          </a:p>
        </p:txBody>
      </p:sp>
      <p:sp>
        <p:nvSpPr>
          <p:cNvPr id="11" name="Vertical Scroll 10"/>
          <p:cNvSpPr/>
          <p:nvPr/>
        </p:nvSpPr>
        <p:spPr>
          <a:xfrm>
            <a:off x="6572250" y="0"/>
            <a:ext cx="1785938" cy="785813"/>
          </a:xfrm>
          <a:prstGeom prst="vertic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a:t>
            </a:r>
          </a:p>
          <a:p>
            <a:pPr algn="ctr">
              <a:defRPr/>
            </a:pPr>
            <a:r>
              <a:rPr lang="ar-EG" sz="2400" b="1" dirty="0"/>
              <a:t>الحادية عشر   </a:t>
            </a:r>
          </a:p>
        </p:txBody>
      </p:sp>
      <p:sp>
        <p:nvSpPr>
          <p:cNvPr id="12" name="Rounded Rectangle 11"/>
          <p:cNvSpPr/>
          <p:nvPr/>
        </p:nvSpPr>
        <p:spPr>
          <a:xfrm>
            <a:off x="2428860" y="857232"/>
            <a:ext cx="5072098" cy="5715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tx1"/>
                </a:solidFill>
              </a:rPr>
              <a:t>تفسير سورة الشعراء من الآية {123} إلى الآية {131}</a:t>
            </a:r>
          </a:p>
        </p:txBody>
      </p:sp>
      <p:sp>
        <p:nvSpPr>
          <p:cNvPr id="13" name="Rectangle 12"/>
          <p:cNvSpPr/>
          <p:nvPr/>
        </p:nvSpPr>
        <p:spPr>
          <a:xfrm>
            <a:off x="1143000" y="1428750"/>
            <a:ext cx="7715250" cy="1323975"/>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{كَذَّبَتْ عَادٌ الْمُرْسَلِينَ{123} إِذْ قَالَ لَهُمْ أَخُوهُمْ هُودٌ أَلَا تَتَّقُونَ{124} إِنِّي لَكُمْ رَسُولٌ أَمِينٌ{125} فَاتَّقُوا اللَّهَ وَأَطِيعُونِ{126} وَمَا أَسْأَلُكُمْ عَلَيْهِ مِنْ أَجْرٍ إِنْ أَجْرِيَ إِلَّا عَلَى رَبِّ الْعَالَمِينَ{127} أَتَبْنُونَ بِكُلِّ رِيعٍ آيَةً تَعْبَثُونَ{128} وَتَتَّخِذُونَ مَصَانِعَ لَعَلَّكُمْ تَخْلُدُونَ{129} وَإِذَا بَطَشْتُم بَطَشْتُمْ جَبَّارِينَ{130} فَاتَّقُوا اللَّهَ وَأَطِيعُونِ{131} </a:t>
            </a:r>
          </a:p>
        </p:txBody>
      </p:sp>
      <p:sp>
        <p:nvSpPr>
          <p:cNvPr id="14" name="TextBox 13"/>
          <p:cNvSpPr txBox="1"/>
          <p:nvPr/>
        </p:nvSpPr>
        <p:spPr>
          <a:xfrm>
            <a:off x="2285984" y="2786058"/>
            <a:ext cx="6215106" cy="40011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هود عليه السلام يدعو قومه ويبين بعض منكراتهم . </a:t>
            </a:r>
          </a:p>
        </p:txBody>
      </p:sp>
      <p:graphicFrame>
        <p:nvGraphicFramePr>
          <p:cNvPr id="15" name="Table 14"/>
          <p:cNvGraphicFramePr>
            <a:graphicFrameLocks noGrp="1"/>
          </p:cNvGraphicFramePr>
          <p:nvPr/>
        </p:nvGraphicFramePr>
        <p:xfrm>
          <a:off x="1714460" y="3357563"/>
          <a:ext cx="5715040" cy="1285884"/>
        </p:xfrm>
        <a:graphic>
          <a:graphicData uri="http://schemas.openxmlformats.org/drawingml/2006/table">
            <a:tbl>
              <a:tblPr rtl="1" firstRow="1" bandRow="1">
                <a:tableStyleId>{5DA37D80-6434-44D0-A028-1B22A696006F}</a:tableStyleId>
              </a:tblPr>
              <a:tblGrid>
                <a:gridCol w="1685904"/>
                <a:gridCol w="4029136"/>
              </a:tblGrid>
              <a:tr h="428628">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428628">
                <a:tc>
                  <a:txBody>
                    <a:bodyPr/>
                    <a:lstStyle/>
                    <a:p>
                      <a:pPr lvl="1" algn="ctr" rtl="1"/>
                      <a:r>
                        <a:rPr lang="ar-EG" sz="2000" dirty="0" smtClean="0"/>
                        <a:t>ريع  </a:t>
                      </a:r>
                      <a:endParaRPr lang="ar-EG" sz="2000" b="1" dirty="0"/>
                    </a:p>
                  </a:txBody>
                  <a:tcPr/>
                </a:tc>
                <a:tc>
                  <a:txBody>
                    <a:bodyPr/>
                    <a:lstStyle/>
                    <a:p>
                      <a:pPr lvl="1" algn="ctr" rtl="1"/>
                      <a:r>
                        <a:rPr lang="ar-EG" sz="2000" b="1" dirty="0" smtClean="0"/>
                        <a:t>مكان مرتفع </a:t>
                      </a:r>
                      <a:endParaRPr lang="ar-EG" sz="2000" b="1" dirty="0"/>
                    </a:p>
                  </a:txBody>
                  <a:tcPr/>
                </a:tc>
              </a:tr>
              <a:tr h="428628">
                <a:tc>
                  <a:txBody>
                    <a:bodyPr/>
                    <a:lstStyle/>
                    <a:p>
                      <a:pPr algn="ctr" rtl="1"/>
                      <a:r>
                        <a:rPr lang="ar-EG" sz="2000" dirty="0" smtClean="0"/>
                        <a:t> مصانع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قصور منيعة وحصوناً مشيدة </a:t>
                      </a:r>
                      <a:endParaRPr lang="ar-EG" sz="2000" b="1" dirty="0"/>
                    </a:p>
                  </a:txBody>
                  <a:tcPr/>
                </a:tc>
              </a:tr>
            </a:tbl>
          </a:graphicData>
        </a:graphic>
      </p:graphicFrame>
      <p:sp>
        <p:nvSpPr>
          <p:cNvPr id="16" name="Flowchart: Terminator 15"/>
          <p:cNvSpPr/>
          <p:nvPr/>
        </p:nvSpPr>
        <p:spPr>
          <a:xfrm>
            <a:off x="7500938" y="3429000"/>
            <a:ext cx="1500187" cy="1000125"/>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معانى الكلمات</a:t>
            </a:r>
          </a:p>
        </p:txBody>
      </p:sp>
      <p:sp>
        <p:nvSpPr>
          <p:cNvPr id="17" name="Flowchart: Alternate Process 16"/>
          <p:cNvSpPr/>
          <p:nvPr/>
        </p:nvSpPr>
        <p:spPr>
          <a:xfrm>
            <a:off x="6072198" y="4786322"/>
            <a:ext cx="2928958" cy="428628"/>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tx1"/>
                </a:solidFill>
              </a:rPr>
              <a:t>تفسير الآيات وما يستفاد منها </a:t>
            </a:r>
          </a:p>
        </p:txBody>
      </p:sp>
      <p:sp>
        <p:nvSpPr>
          <p:cNvPr id="1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9" name="Flowchart: Process 18"/>
          <p:cNvSpPr/>
          <p:nvPr/>
        </p:nvSpPr>
        <p:spPr>
          <a:xfrm>
            <a:off x="8001000" y="5214938"/>
            <a:ext cx="857250" cy="642937"/>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a:t>
            </a:r>
          </a:p>
          <a:p>
            <a:pPr algn="ctr">
              <a:defRPr/>
            </a:pPr>
            <a:r>
              <a:rPr lang="ar-EG" sz="2000" b="1" dirty="0"/>
              <a:t>{123}</a:t>
            </a:r>
          </a:p>
        </p:txBody>
      </p:sp>
      <p:sp>
        <p:nvSpPr>
          <p:cNvPr id="20" name="Flowchart: Process 19"/>
          <p:cNvSpPr/>
          <p:nvPr/>
        </p:nvSpPr>
        <p:spPr>
          <a:xfrm>
            <a:off x="8001000" y="6000750"/>
            <a:ext cx="857250" cy="7334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a:t>
            </a:r>
          </a:p>
          <a:p>
            <a:pPr algn="ctr">
              <a:defRPr/>
            </a:pPr>
            <a:r>
              <a:rPr lang="ar-EG" sz="2000" b="1" dirty="0"/>
              <a:t>{124}</a:t>
            </a:r>
          </a:p>
        </p:txBody>
      </p:sp>
      <p:sp>
        <p:nvSpPr>
          <p:cNvPr id="21" name="Rectangle 20"/>
          <p:cNvSpPr/>
          <p:nvPr/>
        </p:nvSpPr>
        <p:spPr>
          <a:xfrm>
            <a:off x="1050925" y="5286375"/>
            <a:ext cx="6807200" cy="708025"/>
          </a:xfrm>
          <a:prstGeom prst="rect">
            <a:avLst/>
          </a:prstGeom>
        </p:spPr>
        <p:txBody>
          <a:bodyPr>
            <a:spAutoFit/>
          </a:bodyPr>
          <a:lstStyle/>
          <a:p>
            <a:pPr>
              <a:defRPr/>
            </a:pPr>
            <a:r>
              <a:rPr lang="ar-EG" dirty="0"/>
              <a:t>{</a:t>
            </a:r>
            <a:r>
              <a:rPr lang="ar-EG" sz="2000" b="1" dirty="0">
                <a:solidFill>
                  <a:srgbClr val="339933"/>
                </a:solidFill>
                <a:cs typeface="Andalus" pitchFamily="2" charset="-78"/>
              </a:rPr>
              <a:t>كَذَّبَتْ عَادٌ الْمُرْسَلِينَ{123}  </a:t>
            </a:r>
            <a:r>
              <a:rPr lang="ar-EG" sz="2000" b="1" dirty="0">
                <a:latin typeface="+mn-lt"/>
                <a:cs typeface="+mn-cs"/>
              </a:rPr>
              <a:t>كذبت قبيلة عاد رسولهم هود عليه السلام فكانوا من المكذبين لجميع الرسل . </a:t>
            </a:r>
          </a:p>
        </p:txBody>
      </p:sp>
      <p:sp>
        <p:nvSpPr>
          <p:cNvPr id="22" name="Rectangle 21"/>
          <p:cNvSpPr/>
          <p:nvPr/>
        </p:nvSpPr>
        <p:spPr>
          <a:xfrm>
            <a:off x="1357313" y="6143625"/>
            <a:ext cx="6427787" cy="400050"/>
          </a:xfrm>
          <a:prstGeom prst="rect">
            <a:avLst/>
          </a:prstGeom>
        </p:spPr>
        <p:txBody>
          <a:bodyPr wrap="none">
            <a:spAutoFit/>
          </a:bodyPr>
          <a:lstStyle/>
          <a:p>
            <a:pPr>
              <a:defRPr/>
            </a:pPr>
            <a:r>
              <a:rPr lang="ar-EG" sz="2000" b="1" dirty="0">
                <a:solidFill>
                  <a:srgbClr val="339933"/>
                </a:solidFill>
                <a:cs typeface="Andalus" pitchFamily="2" charset="-78"/>
              </a:rPr>
              <a:t>{إِذْ قَالَ لَهُمْ أَخُوهُمْ هُودٌ أَلَا تَتَّقُونَ{124} </a:t>
            </a:r>
            <a:r>
              <a:rPr lang="ar-EG" sz="2000" b="1" dirty="0">
                <a:latin typeface="+mn-lt"/>
                <a:cs typeface="+mn-cs"/>
              </a:rPr>
              <a:t>ألا تخشون الله فتخلصوا له العبادة </a:t>
            </a:r>
            <a:r>
              <a:rPr lang="ar-EG" sz="2000" b="1" dirty="0">
                <a:solidFill>
                  <a:srgbClr val="339933"/>
                </a:solidFill>
                <a:cs typeface="Andalus" pitchFamily="2" charset="-78"/>
              </a:rPr>
              <a:t>.</a:t>
            </a:r>
          </a:p>
        </p:txBody>
      </p:sp>
    </p:spTree>
    <p:custDataLst>
      <p:tags r:id="rId1"/>
    </p:custData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 calcmode="lin" valueType="num">
                                      <p:cBhvr additive="base">
                                        <p:cTn id="2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anim calcmode="lin" valueType="num">
                                      <p:cBhvr additive="base">
                                        <p:cTn id="3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bg/>
                                          </p:spTgt>
                                        </p:tgtEl>
                                        <p:attrNameLst>
                                          <p:attrName>style.visibility</p:attrName>
                                        </p:attrNameLst>
                                      </p:cBhvr>
                                      <p:to>
                                        <p:strVal val="visible"/>
                                      </p:to>
                                    </p:set>
                                    <p:anim calcmode="lin" valueType="num">
                                      <p:cBhvr additive="base">
                                        <p:cTn id="5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 calcmode="lin" valueType="num">
                                      <p:cBhvr additive="base">
                                        <p:cTn id="6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bg/>
                                          </p:spTgt>
                                        </p:tgtEl>
                                        <p:attrNameLst>
                                          <p:attrName>style.visibility</p:attrName>
                                        </p:attrNameLst>
                                      </p:cBhvr>
                                      <p:to>
                                        <p:strVal val="visible"/>
                                      </p:to>
                                    </p:set>
                                    <p:anim calcmode="lin" valueType="num">
                                      <p:cBhvr additive="base">
                                        <p:cTn id="6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additive="base">
                                        <p:cTn id="7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bg/>
                                          </p:spTgt>
                                        </p:tgtEl>
                                        <p:attrNameLst>
                                          <p:attrName>style.visibility</p:attrName>
                                        </p:attrNameLst>
                                      </p:cBhvr>
                                      <p:to>
                                        <p:strVal val="visible"/>
                                      </p:to>
                                    </p:set>
                                    <p:anim calcmode="lin" valueType="num">
                                      <p:cBhvr additive="base">
                                        <p:cTn id="84"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5"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7">
                                            <p:txEl>
                                              <p:pRg st="0" end="0"/>
                                            </p:txEl>
                                          </p:spTgt>
                                        </p:tgtEl>
                                        <p:attrNameLst>
                                          <p:attrName>style.visibility</p:attrName>
                                        </p:attrNameLst>
                                      </p:cBhvr>
                                      <p:to>
                                        <p:strVal val="visible"/>
                                      </p:to>
                                    </p:set>
                                    <p:anim calcmode="lin" valueType="num">
                                      <p:cBhvr additive="base">
                                        <p:cTn id="9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9">
                                            <p:bg/>
                                          </p:spTgt>
                                        </p:tgtEl>
                                        <p:attrNameLst>
                                          <p:attrName>style.visibility</p:attrName>
                                        </p:attrNameLst>
                                      </p:cBhvr>
                                      <p:to>
                                        <p:strVal val="visible"/>
                                      </p:to>
                                    </p:set>
                                    <p:anim calcmode="lin" valueType="num">
                                      <p:cBhvr additive="base">
                                        <p:cTn id="96"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97"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additive="base">
                                        <p:cTn id="10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9">
                                            <p:txEl>
                                              <p:pRg st="1" end="1"/>
                                            </p:txEl>
                                          </p:spTgt>
                                        </p:tgtEl>
                                        <p:attrNameLst>
                                          <p:attrName>style.visibility</p:attrName>
                                        </p:attrNameLst>
                                      </p:cBhvr>
                                      <p:to>
                                        <p:strVal val="visible"/>
                                      </p:to>
                                    </p:set>
                                    <p:anim calcmode="lin" valueType="num">
                                      <p:cBhvr additive="base">
                                        <p:cTn id="108"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1">
                                            <p:txEl>
                                              <p:pRg st="0" end="0"/>
                                            </p:txEl>
                                          </p:spTgt>
                                        </p:tgtEl>
                                        <p:attrNameLst>
                                          <p:attrName>style.visibility</p:attrName>
                                        </p:attrNameLst>
                                      </p:cBhvr>
                                      <p:to>
                                        <p:strVal val="visible"/>
                                      </p:to>
                                    </p:set>
                                    <p:anim calcmode="lin" valueType="num">
                                      <p:cBhvr additive="base">
                                        <p:cTn id="11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0">
                                            <p:bg/>
                                          </p:spTgt>
                                        </p:tgtEl>
                                        <p:attrNameLst>
                                          <p:attrName>style.visibility</p:attrName>
                                        </p:attrNameLst>
                                      </p:cBhvr>
                                      <p:to>
                                        <p:strVal val="visible"/>
                                      </p:to>
                                    </p:set>
                                    <p:anim calcmode="lin" valueType="num">
                                      <p:cBhvr additive="base">
                                        <p:cTn id="120"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21"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0">
                                            <p:txEl>
                                              <p:pRg st="0" end="0"/>
                                            </p:txEl>
                                          </p:spTgt>
                                        </p:tgtEl>
                                        <p:attrNameLst>
                                          <p:attrName>style.visibility</p:attrName>
                                        </p:attrNameLst>
                                      </p:cBhvr>
                                      <p:to>
                                        <p:strVal val="visible"/>
                                      </p:to>
                                    </p:set>
                                    <p:anim calcmode="lin" valueType="num">
                                      <p:cBhvr additive="base">
                                        <p:cTn id="12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0">
                                            <p:txEl>
                                              <p:pRg st="1" end="1"/>
                                            </p:txEl>
                                          </p:spTgt>
                                        </p:tgtEl>
                                        <p:attrNameLst>
                                          <p:attrName>style.visibility</p:attrName>
                                        </p:attrNameLst>
                                      </p:cBhvr>
                                      <p:to>
                                        <p:strVal val="visible"/>
                                      </p:to>
                                    </p:set>
                                    <p:anim calcmode="lin" valueType="num">
                                      <p:cBhvr additive="base">
                                        <p:cTn id="132"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2">
                                            <p:txEl>
                                              <p:pRg st="0" end="0"/>
                                            </p:txEl>
                                          </p:spTgt>
                                        </p:tgtEl>
                                        <p:attrNameLst>
                                          <p:attrName>style.visibility</p:attrName>
                                        </p:attrNameLst>
                                      </p:cBhvr>
                                      <p:to>
                                        <p:strVal val="visible"/>
                                      </p:to>
                                    </p:set>
                                    <p:anim calcmode="lin" valueType="num">
                                      <p:cBhvr additive="base">
                                        <p:cTn id="13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2" grpId="0" build="p" animBg="1"/>
      <p:bldP spid="13" grpId="0" build="allAtOnce"/>
      <p:bldP spid="14" grpId="0" build="p" animBg="1"/>
      <p:bldP spid="16" grpId="0" build="p" animBg="1"/>
      <p:bldP spid="17" grpId="0" build="p" animBg="1"/>
      <p:bldP spid="19" grpId="0" build="p" animBg="1"/>
      <p:bldP spid="20" grpId="0" build="p" animBg="1"/>
      <p:bldP spid="21" grpId="0" build="p"/>
      <p:bldP spid="2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924297" y="2"/>
            <a:ext cx="4457700" cy="1179698"/>
            <a:chOff x="2274540" y="0"/>
            <a:chExt cx="4457700" cy="845423"/>
          </a:xfrm>
        </p:grpSpPr>
        <p:pic>
          <p:nvPicPr>
            <p:cNvPr id="8" name="صورة 7"/>
            <p:cNvPicPr>
              <a:picLocks noChangeAspect="1"/>
            </p:cNvPicPr>
            <p:nvPr/>
          </p:nvPicPr>
          <p:blipFill>
            <a:blip r:embed="rId4">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274540" y="0"/>
              <a:ext cx="4457700" cy="845423"/>
            </a:xfrm>
            <a:prstGeom prst="downArrowCallou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pic>
        <p:sp>
          <p:nvSpPr>
            <p:cNvPr id="9" name="مستطيل 8"/>
            <p:cNvSpPr/>
            <p:nvPr/>
          </p:nvSpPr>
          <p:spPr>
            <a:xfrm>
              <a:off x="2477066" y="116632"/>
              <a:ext cx="4145687" cy="523727"/>
            </a:xfrm>
            <a:prstGeom prst="downArrowCallout">
              <a:avLst/>
            </a:prstGeom>
            <a:scene3d>
              <a:camera prst="orthographicFront"/>
              <a:lightRig rig="threePt" dir="t"/>
            </a:scene3d>
            <a:sp3d>
              <a:bevelT prst="slope"/>
            </a:sp3d>
          </p:spPr>
          <p:txBody>
            <a:bodyPr wrap="none">
              <a:spAutoFit/>
            </a:bodyPr>
            <a:lstStyle/>
            <a:p>
              <a:pPr algn="ctr"/>
              <a:r>
                <a:rPr lang="ar-SA" sz="2500" b="1" dirty="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5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العصف الذهن</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 (</a:t>
              </a:r>
              <a:r>
                <a:rPr lang="ar-SA" sz="2500" b="1" dirty="0" smtClean="0">
                  <a:ln w="10541" cmpd="sng">
                    <a:solidFill>
                      <a:schemeClr val="accent1">
                        <a:shade val="88000"/>
                        <a:satMod val="110000"/>
                      </a:schemeClr>
                    </a:solidFill>
                    <a:prstDash val="solid"/>
                  </a:ln>
                  <a:solidFill>
                    <a:srgbClr val="C00000"/>
                  </a:solidFill>
                  <a:latin typeface="Traditional Arabic" panose="02020603050405020304" pitchFamily="18" charset="-78"/>
                  <a:cs typeface="Traditional Arabic" panose="02020603050405020304" pitchFamily="18" charset="-78"/>
                </a:rPr>
                <a:t>التفكير الإبداعي</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endParaRPr lang="ar-EG" sz="25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7" name="صورة 16">
            <a:hlinkClick r:id="" action="ppaction://hlinkshowjump?jump=nextslide"/>
          </p:cNvPr>
          <p:cNvPicPr>
            <a:picLocks noChangeAspect="1"/>
          </p:cNvPicPr>
          <p:nvPr/>
        </p:nvPicPr>
        <p:blipFill>
          <a:blip r:embed="rId5" cstate="print">
            <a:extLst>
              <a:ext uri="{BEBA8EAE-BF5A-486C-A8C5-ECC9F3942E4B}">
                <a14:imgProps xmlns:a14="http://schemas.microsoft.com/office/drawing/2010/main" xmlns="">
                  <a14:imgLayer r:embed="">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rot="16200000" flipH="1" flipV="1">
            <a:off x="2203246" y="5809106"/>
            <a:ext cx="1011187" cy="953342"/>
          </a:xfrm>
          <a:prstGeom prst="rect">
            <a:avLst/>
          </a:prstGeom>
        </p:spPr>
      </p:pic>
      <p:pic>
        <p:nvPicPr>
          <p:cNvPr id="18" name="صورة 17">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9655" y="5860616"/>
            <a:ext cx="909360" cy="964536"/>
          </a:xfrm>
          <a:prstGeom prst="rect">
            <a:avLst/>
          </a:prstGeom>
        </p:spPr>
      </p:pic>
      <p:pic>
        <p:nvPicPr>
          <p:cNvPr id="1026" name="Picture 2"/>
          <p:cNvPicPr>
            <a:picLocks noChangeAspect="1" noChangeArrowheads="1"/>
          </p:cNvPicPr>
          <p:nvPr/>
        </p:nvPicPr>
        <p:blipFill>
          <a:blip r:embed="rId7">
            <a:extLst>
              <a:ext uri="{BEBA8EAE-BF5A-486C-A8C5-ECC9F3942E4B}">
                <a14:imgProps xmlns:a14="http://schemas.microsoft.com/office/drawing/2010/main" xmlns="">
                  <a14:imgLayer r:embed="">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55675" y="953292"/>
            <a:ext cx="3039005" cy="1406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شكل بيضاوي 14"/>
          <p:cNvSpPr/>
          <p:nvPr/>
        </p:nvSpPr>
        <p:spPr>
          <a:xfrm>
            <a:off x="1739908" y="2292242"/>
            <a:ext cx="1019562" cy="1133093"/>
          </a:xfrm>
          <a:prstGeom prst="ellipse">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lIns="80147" tIns="40074" rIns="80147" bIns="40074" rtlCol="1" anchor="ctr"/>
          <a:lstStyle/>
          <a:p>
            <a:pPr algn="ctr"/>
            <a:r>
              <a:rPr lang="ar-SA" b="1" dirty="0" smtClean="0">
                <a:solidFill>
                  <a:schemeClr val="accent2">
                    <a:lumMod val="50000"/>
                  </a:schemeClr>
                </a:solidFill>
              </a:rPr>
              <a:t>الطالب الأول</a:t>
            </a:r>
            <a:endParaRPr lang="ar-EG" b="1" dirty="0">
              <a:solidFill>
                <a:schemeClr val="accent2">
                  <a:lumMod val="50000"/>
                </a:schemeClr>
              </a:solidFill>
            </a:endParaRPr>
          </a:p>
        </p:txBody>
      </p:sp>
      <p:grpSp>
        <p:nvGrpSpPr>
          <p:cNvPr id="3" name="مجموعة 10"/>
          <p:cNvGrpSpPr/>
          <p:nvPr/>
        </p:nvGrpSpPr>
        <p:grpSpPr>
          <a:xfrm>
            <a:off x="3894680" y="1196752"/>
            <a:ext cx="4802814" cy="4909983"/>
            <a:chOff x="4554612" y="1319475"/>
            <a:chExt cx="5616624" cy="5413484"/>
          </a:xfrm>
        </p:grpSpPr>
        <p:pic>
          <p:nvPicPr>
            <p:cNvPr id="23" name="صورة 2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54612" y="1319475"/>
              <a:ext cx="5616624" cy="5413484"/>
            </a:xfrm>
            <a:prstGeom prst="rect">
              <a:avLst/>
            </a:prstGeom>
            <a:scene3d>
              <a:camera prst="orthographicFront"/>
              <a:lightRig rig="threePt" dir="t"/>
            </a:scene3d>
            <a:sp3d>
              <a:bevelT prst="relaxedInset"/>
            </a:sp3d>
          </p:spPr>
        </p:pic>
        <p:sp>
          <p:nvSpPr>
            <p:cNvPr id="4" name="مربع نص 3"/>
            <p:cNvSpPr txBox="1"/>
            <p:nvPr/>
          </p:nvSpPr>
          <p:spPr>
            <a:xfrm>
              <a:off x="4986660" y="1764406"/>
              <a:ext cx="4752529" cy="48185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marL="300552" indent="-300552">
                <a:buBlip>
                  <a:blip r:embed="rId9"/>
                </a:buBlip>
              </a:pPr>
              <a:r>
                <a:rPr lang="ar-SA" sz="2800" b="1" dirty="0" smtClean="0">
                  <a:solidFill>
                    <a:srgbClr val="C00000"/>
                  </a:solidFill>
                  <a:effectLst>
                    <a:outerShdw blurRad="38100" dist="38100" dir="2700000" algn="tl">
                      <a:srgbClr val="000000">
                        <a:alpha val="43137"/>
                      </a:srgbClr>
                    </a:outerShdw>
                  </a:effectLst>
                </a:rPr>
                <a:t>خطوات التنفيذ</a:t>
              </a:r>
            </a:p>
            <a:p>
              <a:pPr marL="300552" indent="-300552">
                <a:buBlip>
                  <a:blip r:embed="rId10"/>
                </a:buBlip>
              </a:pPr>
              <a:r>
                <a:rPr lang="ar-SA" sz="2500" b="1" dirty="0" smtClean="0">
                  <a:solidFill>
                    <a:schemeClr val="accent3">
                      <a:lumMod val="50000"/>
                    </a:schemeClr>
                  </a:solidFill>
                </a:rPr>
                <a:t>تقسيم الطلاب لمجموعات كل مجموعة مكونة من خمسة طلاب لكل منهم مهام </a:t>
              </a:r>
            </a:p>
            <a:p>
              <a:pPr marL="300552" indent="-300552">
                <a:buBlip>
                  <a:blip r:embed="rId10"/>
                </a:buBlip>
              </a:pPr>
              <a:r>
                <a:rPr lang="ar-SA" sz="2500" b="1" dirty="0" smtClean="0">
                  <a:solidFill>
                    <a:schemeClr val="accent5">
                      <a:lumMod val="50000"/>
                    </a:schemeClr>
                  </a:solidFill>
                </a:rPr>
                <a:t>مرحلة توليد الأفكار ( التفكير الإبداعي ) كل طالب عل يحده </a:t>
              </a:r>
            </a:p>
            <a:p>
              <a:pPr marL="300552" indent="-300552">
                <a:buBlip>
                  <a:blip r:embed="rId10"/>
                </a:buBlip>
              </a:pPr>
              <a:r>
                <a:rPr lang="ar-SA" sz="2500" b="1" dirty="0" smtClean="0">
                  <a:solidFill>
                    <a:schemeClr val="accent6">
                      <a:lumMod val="50000"/>
                    </a:schemeClr>
                  </a:solidFill>
                </a:rPr>
                <a:t>التوضيح : مناقشة الطلاب في الأفكار غير الواضحة </a:t>
              </a:r>
            </a:p>
            <a:p>
              <a:pPr marL="300552" indent="-300552">
                <a:buBlip>
                  <a:blip r:embed="rId10"/>
                </a:buBlip>
              </a:pPr>
              <a:r>
                <a:rPr lang="ar-SA" sz="2500" b="1" dirty="0" smtClean="0">
                  <a:solidFill>
                    <a:srgbClr val="0070C0"/>
                  </a:solidFill>
                </a:rPr>
                <a:t>التصنيف للأفكار المتشابهة</a:t>
              </a:r>
            </a:p>
            <a:p>
              <a:pPr marL="300552" indent="-300552">
                <a:buBlip>
                  <a:blip r:embed="rId10"/>
                </a:buBlip>
              </a:pPr>
              <a:r>
                <a:rPr lang="ar-SA" sz="2500" b="1" dirty="0" smtClean="0">
                  <a:solidFill>
                    <a:srgbClr val="7030A0"/>
                  </a:solidFill>
                </a:rPr>
                <a:t>التقييم : وهي مرحة اختيار الأفكار بناء علي المعايير التي تبت سابقا </a:t>
              </a:r>
            </a:p>
          </p:txBody>
        </p:sp>
      </p:grpSp>
      <p:sp>
        <p:nvSpPr>
          <p:cNvPr id="27" name="شكل بيضاوي 26"/>
          <p:cNvSpPr/>
          <p:nvPr/>
        </p:nvSpPr>
        <p:spPr>
          <a:xfrm>
            <a:off x="2650640" y="3041821"/>
            <a:ext cx="1019562" cy="1133093"/>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lIns="80147" tIns="40074" rIns="80147" bIns="40074" rtlCol="1" anchor="ctr"/>
          <a:lstStyle/>
          <a:p>
            <a:pPr algn="ctr"/>
            <a:r>
              <a:rPr lang="ar-SA" b="1" dirty="0" smtClean="0">
                <a:solidFill>
                  <a:srgbClr val="002060"/>
                </a:solidFill>
              </a:rPr>
              <a:t>الطالب الثاني</a:t>
            </a:r>
            <a:endParaRPr lang="ar-EG" b="1" dirty="0">
              <a:solidFill>
                <a:srgbClr val="002060"/>
              </a:solidFill>
            </a:endParaRPr>
          </a:p>
        </p:txBody>
      </p:sp>
      <p:sp>
        <p:nvSpPr>
          <p:cNvPr id="28" name="شكل بيضاوي 27"/>
          <p:cNvSpPr/>
          <p:nvPr/>
        </p:nvSpPr>
        <p:spPr>
          <a:xfrm>
            <a:off x="2384901" y="4174915"/>
            <a:ext cx="1019562" cy="1133093"/>
          </a:xfrm>
          <a:prstGeom prst="ellipse">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lIns="80147" tIns="40074" rIns="80147" bIns="40074" rtlCol="1" anchor="ctr"/>
          <a:lstStyle/>
          <a:p>
            <a:pPr algn="ctr"/>
            <a:r>
              <a:rPr lang="ar-SA" b="1" dirty="0" smtClean="0"/>
              <a:t>الطالب الثالث</a:t>
            </a:r>
            <a:endParaRPr lang="ar-EG" b="1" dirty="0"/>
          </a:p>
        </p:txBody>
      </p:sp>
      <p:sp>
        <p:nvSpPr>
          <p:cNvPr id="29" name="شكل بيضاوي 28"/>
          <p:cNvSpPr/>
          <p:nvPr/>
        </p:nvSpPr>
        <p:spPr>
          <a:xfrm>
            <a:off x="973570" y="3164260"/>
            <a:ext cx="1019562" cy="1133093"/>
          </a:xfrm>
          <a:prstGeom prst="ellipse">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lIns="80147" tIns="40074" rIns="80147" bIns="40074" rtlCol="1" anchor="ctr"/>
          <a:lstStyle/>
          <a:p>
            <a:pPr algn="ctr"/>
            <a:r>
              <a:rPr lang="ar-SA" sz="1600" b="1" dirty="0" smtClean="0">
                <a:solidFill>
                  <a:srgbClr val="C00000"/>
                </a:solidFill>
              </a:rPr>
              <a:t>الطالب الخامس</a:t>
            </a:r>
            <a:endParaRPr lang="ar-EG" sz="1600" b="1" dirty="0">
              <a:solidFill>
                <a:srgbClr val="C00000"/>
              </a:solidFill>
            </a:endParaRPr>
          </a:p>
        </p:txBody>
      </p:sp>
      <p:sp>
        <p:nvSpPr>
          <p:cNvPr id="30" name="شكل بيضاوي 29"/>
          <p:cNvSpPr/>
          <p:nvPr/>
        </p:nvSpPr>
        <p:spPr>
          <a:xfrm>
            <a:off x="1193500" y="4297353"/>
            <a:ext cx="1019562" cy="1133093"/>
          </a:xfrm>
          <a:prstGeom prst="ellipse">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lIns="80147" tIns="40074" rIns="80147" bIns="40074" rtlCol="1" anchor="ctr"/>
          <a:lstStyle/>
          <a:p>
            <a:pPr algn="ctr"/>
            <a:r>
              <a:rPr lang="ar-SA" b="1" dirty="0" smtClean="0"/>
              <a:t>الطالب الرابع</a:t>
            </a:r>
            <a:endParaRPr lang="ar-EG" b="1" dirty="0"/>
          </a:p>
        </p:txBody>
      </p:sp>
      <p:cxnSp>
        <p:nvCxnSpPr>
          <p:cNvPr id="10" name="رابط كسهم مستقيم 9"/>
          <p:cNvCxnSpPr/>
          <p:nvPr/>
        </p:nvCxnSpPr>
        <p:spPr>
          <a:xfrm flipH="1">
            <a:off x="2894682" y="2360121"/>
            <a:ext cx="1369446" cy="4986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xmlns="" val="2882885374"/>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مجموعة 7"/>
          <p:cNvGrpSpPr>
            <a:grpSpLocks/>
          </p:cNvGrpSpPr>
          <p:nvPr/>
        </p:nvGrpSpPr>
        <p:grpSpPr bwMode="auto">
          <a:xfrm>
            <a:off x="-55563" y="566738"/>
            <a:ext cx="1036638" cy="6003925"/>
            <a:chOff x="-55292" y="566455"/>
            <a:chExt cx="1036020" cy="6003513"/>
          </a:xfrm>
        </p:grpSpPr>
        <p:pic>
          <p:nvPicPr>
            <p:cNvPr id="78871" name="Picture 11" descr="D:\Work2\arrow_right.png">
              <a:hlinkClick r:id="" action="ppaction://hlinkshowjump?jump=previousslide"/>
              <a:hlinkHover r:id="" action="ppaction://noaction" highlightClick="1">
                <a:snd r:embed="rId2" name="السابق.wav"/>
              </a:hlinkHover>
            </p:cNvPr>
            <p:cNvPicPr>
              <a:picLocks noChangeAspect="1" noChangeArrowheads="1"/>
            </p:cNvPicPr>
            <p:nvPr/>
          </p:nvPicPr>
          <p:blipFill>
            <a:blip r:embed="rId3"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8872" name="Picture 12" descr="D:\Work2\arrow_next.png">
              <a:hlinkClick r:id="" action="ppaction://hlinkshowjump?jump=nextslide"/>
              <a:hlinkHover r:id="" action="ppaction://noaction" highlightClick="1">
                <a:snd r:embed="rId4" name="التالي.wav"/>
              </a:hlinkHover>
            </p:cNvPr>
            <p:cNvPicPr>
              <a:picLocks noChangeAspect="1" noChangeArrowheads="1"/>
            </p:cNvPicPr>
            <p:nvPr/>
          </p:nvPicPr>
          <p:blipFill>
            <a:blip r:embed="rId5"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8873" name="Picture 8" descr="D:\Work2\exxit.png">
              <a:hlinkClick r:id="" action="ppaction://hlinkshowjump?jump=endshow"/>
              <a:hlinkHover r:id="" action="ppaction://noaction" highlightClick="1">
                <a:snd r:embed="rId6" name="الترجمة من Google_2.wav"/>
              </a:hlinkHover>
            </p:cNvPr>
            <p:cNvPicPr>
              <a:picLocks noChangeAspect="1" noChangeArrowheads="1"/>
            </p:cNvPicPr>
            <p:nvPr/>
          </p:nvPicPr>
          <p:blipFill>
            <a:blip r:embed="rId7"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تفسير سورة الشعراء من الآية {123} إلى الآية {131}</a:t>
            </a:r>
          </a:p>
        </p:txBody>
      </p:sp>
      <p:sp>
        <p:nvSpPr>
          <p:cNvPr id="60423" name="TextBox 10"/>
          <p:cNvSpPr txBox="1">
            <a:spLocks noChangeArrowheads="1"/>
          </p:cNvSpPr>
          <p:nvPr/>
        </p:nvSpPr>
        <p:spPr bwMode="auto">
          <a:xfrm>
            <a:off x="714375" y="785813"/>
            <a:ext cx="6929438" cy="769937"/>
          </a:xfrm>
          <a:prstGeom prst="rect">
            <a:avLst/>
          </a:prstGeom>
          <a:noFill/>
          <a:ln w="9525">
            <a:noFill/>
            <a:miter lim="800000"/>
            <a:headEnd/>
            <a:tailEnd/>
          </a:ln>
        </p:spPr>
        <p:txBody>
          <a:bodyPr>
            <a:spAutoFit/>
          </a:bodyPr>
          <a:lstStyle/>
          <a:p>
            <a:r>
              <a:rPr lang="ar-EG" sz="2400" b="1"/>
              <a:t>* </a:t>
            </a:r>
            <a:r>
              <a:rPr lang="ar-EG" sz="2000" b="1"/>
              <a:t>أن الله يبعث للناس أنبياء منهم وليسوا أجانب عنهم ، ليعرفوا لغتهم وليثقوا بهم </a:t>
            </a:r>
          </a:p>
          <a:p>
            <a:r>
              <a:rPr lang="ar-EG" sz="2000" b="1"/>
              <a:t>* أن الأنبياء – عليهم السلام – يبدؤون الدعوة إلى الله بالتوحيد .</a:t>
            </a:r>
          </a:p>
        </p:txBody>
      </p:sp>
      <p:sp>
        <p:nvSpPr>
          <p:cNvPr id="12" name="TextBox 11"/>
          <p:cNvSpPr txBox="1"/>
          <p:nvPr/>
        </p:nvSpPr>
        <p:spPr>
          <a:xfrm>
            <a:off x="7286644" y="4029022"/>
            <a:ext cx="1785950" cy="400110"/>
          </a:xfrm>
          <a:prstGeom prst="rect">
            <a:avLst/>
          </a:prstGeom>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الآيات تبين :</a:t>
            </a:r>
          </a:p>
        </p:txBody>
      </p:sp>
      <p:sp>
        <p:nvSpPr>
          <p:cNvPr id="60428" name="TextBox 12"/>
          <p:cNvSpPr txBox="1">
            <a:spLocks noChangeArrowheads="1"/>
          </p:cNvSpPr>
          <p:nvPr/>
        </p:nvSpPr>
        <p:spPr bwMode="auto">
          <a:xfrm>
            <a:off x="1071563" y="3863975"/>
            <a:ext cx="5929312" cy="708025"/>
          </a:xfrm>
          <a:prstGeom prst="rect">
            <a:avLst/>
          </a:prstGeom>
          <a:noFill/>
          <a:ln w="9525">
            <a:noFill/>
            <a:miter lim="800000"/>
            <a:headEnd/>
            <a:tailEnd/>
          </a:ln>
        </p:spPr>
        <p:txBody>
          <a:bodyPr>
            <a:spAutoFit/>
          </a:bodyPr>
          <a:lstStyle/>
          <a:p>
            <a:pPr>
              <a:buFont typeface="Arial" pitchFamily="34" charset="0"/>
              <a:buChar char="•"/>
            </a:pPr>
            <a:r>
              <a:rPr lang="ar-EG" sz="2000" b="1"/>
              <a:t>الداعية يبين هدفه وحقيقة دعوته للناس ولا يخفى شيئاً .</a:t>
            </a:r>
          </a:p>
          <a:p>
            <a:pPr>
              <a:buFont typeface="Arial" pitchFamily="34" charset="0"/>
              <a:buChar char="•"/>
            </a:pPr>
            <a:r>
              <a:rPr lang="ar-EG" sz="2000" b="1"/>
              <a:t> الدعاة إلى الله لايطلبون بدعوتهم مالاً ولا جاهاً ولا متاعاً من الناس .</a:t>
            </a:r>
          </a:p>
        </p:txBody>
      </p:sp>
      <p:sp>
        <p:nvSpPr>
          <p:cNvPr id="15" name="Rounded Rectangle 14"/>
          <p:cNvSpPr/>
          <p:nvPr/>
        </p:nvSpPr>
        <p:spPr>
          <a:xfrm>
            <a:off x="7786688" y="857250"/>
            <a:ext cx="12144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t>ونستفيد من الآيات </a:t>
            </a:r>
          </a:p>
        </p:txBody>
      </p:sp>
      <p:sp>
        <p:nvSpPr>
          <p:cNvPr id="14" name="مخطط انسيابي: محطة طرفية 5">
            <a:hlinkHover r:id="" action="ppaction://noaction" highlightClick="1">
              <a:snd r:embed="rId8"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
        <p:nvSpPr>
          <p:cNvPr id="16" name="Flowchart: Process 15"/>
          <p:cNvSpPr/>
          <p:nvPr/>
        </p:nvSpPr>
        <p:spPr>
          <a:xfrm>
            <a:off x="7643813" y="1714500"/>
            <a:ext cx="1285875" cy="500063"/>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{125}</a:t>
            </a:r>
          </a:p>
        </p:txBody>
      </p:sp>
      <p:sp>
        <p:nvSpPr>
          <p:cNvPr id="17" name="Flowchart: Process 16"/>
          <p:cNvSpPr/>
          <p:nvPr/>
        </p:nvSpPr>
        <p:spPr>
          <a:xfrm>
            <a:off x="7643813" y="2428875"/>
            <a:ext cx="1285875" cy="4286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{126}</a:t>
            </a:r>
          </a:p>
        </p:txBody>
      </p:sp>
      <p:sp>
        <p:nvSpPr>
          <p:cNvPr id="18" name="Flowchart: Process 17"/>
          <p:cNvSpPr/>
          <p:nvPr/>
        </p:nvSpPr>
        <p:spPr>
          <a:xfrm>
            <a:off x="7643813" y="3071813"/>
            <a:ext cx="1285875" cy="571500"/>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{127}</a:t>
            </a:r>
          </a:p>
        </p:txBody>
      </p:sp>
      <p:sp>
        <p:nvSpPr>
          <p:cNvPr id="19" name="Rectangle 18"/>
          <p:cNvSpPr>
            <a:spLocks noChangeArrowheads="1"/>
          </p:cNvSpPr>
          <p:nvPr/>
        </p:nvSpPr>
        <p:spPr bwMode="auto">
          <a:xfrm>
            <a:off x="928688" y="1743075"/>
            <a:ext cx="6572250" cy="40005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إِنِّي لَكُمْ رَسُولٌ أَمِينٌ{125}  </a:t>
            </a:r>
            <a:r>
              <a:rPr lang="ar-EG" sz="2000" b="1"/>
              <a:t>حفيظ على رسالة الله ، أبلغها لكم كما أمرنى ربى</a:t>
            </a:r>
            <a:r>
              <a:rPr lang="ar-EG" sz="2000" b="1">
                <a:solidFill>
                  <a:srgbClr val="339933"/>
                </a:solidFill>
                <a:cs typeface="Andalus" pitchFamily="2" charset="-78"/>
              </a:rPr>
              <a:t> </a:t>
            </a:r>
          </a:p>
        </p:txBody>
      </p:sp>
      <p:sp>
        <p:nvSpPr>
          <p:cNvPr id="20" name="Rectangle 19"/>
          <p:cNvSpPr>
            <a:spLocks noChangeArrowheads="1"/>
          </p:cNvSpPr>
          <p:nvPr/>
        </p:nvSpPr>
        <p:spPr bwMode="auto">
          <a:xfrm>
            <a:off x="4929188" y="2457450"/>
            <a:ext cx="2433637"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{فَاتَّقُوا اللَّهَ وَأَطِيعُونِ{126}</a:t>
            </a:r>
          </a:p>
        </p:txBody>
      </p:sp>
      <p:sp>
        <p:nvSpPr>
          <p:cNvPr id="21" name="Rectangle 20"/>
          <p:cNvSpPr>
            <a:spLocks noChangeArrowheads="1"/>
          </p:cNvSpPr>
          <p:nvPr/>
        </p:nvSpPr>
        <p:spPr bwMode="auto">
          <a:xfrm>
            <a:off x="1500188" y="3006725"/>
            <a:ext cx="600075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{وَمَا أَسْأَلُكُمْ عَلَيْهِ مِنْ أَجْرٍ إِنْ أَجْرِيَ} </a:t>
            </a:r>
            <a:r>
              <a:rPr lang="ar-EG" sz="2000" b="1"/>
              <a:t>وما أطلب منكم على إرشادكم إلى التوحيد أى نوع من الجزاء الدنيوى </a:t>
            </a:r>
            <a:r>
              <a:rPr lang="ar-EG" sz="2000" b="1">
                <a:solidFill>
                  <a:srgbClr val="339933"/>
                </a:solidFill>
                <a:cs typeface="Andalus" pitchFamily="2" charset="-78"/>
              </a:rPr>
              <a:t>{ إِلَّا عَلَى رَبِّ الْعَالَمِينَ{127}</a:t>
            </a:r>
          </a:p>
        </p:txBody>
      </p:sp>
      <p:sp>
        <p:nvSpPr>
          <p:cNvPr id="22" name="Flowchart: Process 21"/>
          <p:cNvSpPr/>
          <p:nvPr/>
        </p:nvSpPr>
        <p:spPr>
          <a:xfrm>
            <a:off x="7643813" y="4857750"/>
            <a:ext cx="1285875" cy="571500"/>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{128}</a:t>
            </a:r>
          </a:p>
        </p:txBody>
      </p:sp>
      <p:sp>
        <p:nvSpPr>
          <p:cNvPr id="23" name="Flowchart: Process 22"/>
          <p:cNvSpPr/>
          <p:nvPr/>
        </p:nvSpPr>
        <p:spPr>
          <a:xfrm>
            <a:off x="7643813" y="5786438"/>
            <a:ext cx="1285875" cy="571500"/>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{129}</a:t>
            </a:r>
          </a:p>
        </p:txBody>
      </p:sp>
      <p:sp>
        <p:nvSpPr>
          <p:cNvPr id="26" name="Rectangle 25"/>
          <p:cNvSpPr>
            <a:spLocks noChangeArrowheads="1"/>
          </p:cNvSpPr>
          <p:nvPr/>
        </p:nvSpPr>
        <p:spPr bwMode="auto">
          <a:xfrm>
            <a:off x="642938" y="4721225"/>
            <a:ext cx="6572250"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أَتَبْنُونَ بِكُلِّ رِيعٍ آيَةً تَعْبَثُونَ{128} </a:t>
            </a:r>
            <a:r>
              <a:rPr lang="ar-EG" sz="2000" b="1"/>
              <a:t>أتبنون بكل مكان مرتفع بناء عالياً تشرفون منه فتسخرون من المارة ؟</a:t>
            </a:r>
          </a:p>
        </p:txBody>
      </p:sp>
      <p:sp>
        <p:nvSpPr>
          <p:cNvPr id="27" name="Rectangle 26"/>
          <p:cNvSpPr>
            <a:spLocks noChangeArrowheads="1"/>
          </p:cNvSpPr>
          <p:nvPr/>
        </p:nvSpPr>
        <p:spPr bwMode="auto">
          <a:xfrm>
            <a:off x="928688" y="5680075"/>
            <a:ext cx="6429375" cy="677863"/>
          </a:xfrm>
          <a:prstGeom prst="rect">
            <a:avLst/>
          </a:prstGeom>
          <a:noFill/>
          <a:ln w="9525">
            <a:noFill/>
            <a:miter lim="800000"/>
            <a:headEnd/>
            <a:tailEnd/>
          </a:ln>
        </p:spPr>
        <p:txBody>
          <a:bodyPr>
            <a:spAutoFit/>
          </a:bodyPr>
          <a:lstStyle/>
          <a:p>
            <a:r>
              <a:rPr lang="ar-EG" b="1"/>
              <a:t>{</a:t>
            </a:r>
            <a:r>
              <a:rPr lang="ar-EG" sz="2000" b="1">
                <a:solidFill>
                  <a:srgbClr val="339933"/>
                </a:solidFill>
                <a:cs typeface="Andalus" pitchFamily="2" charset="-78"/>
              </a:rPr>
              <a:t>وَتَتَّخِذُونَ مَصَانِعَ لَعَلَّكُمْ تَخْلُدُونَ{129</a:t>
            </a:r>
            <a:r>
              <a:rPr lang="ar-EG" b="1"/>
              <a:t>} وتتخذون  قصوراً منيعة وحصوناً مشيدة كأنكم تخلدون فى الدنيا ولا تموتون </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bg/>
                                          </p:spTgt>
                                        </p:tgtEl>
                                        <p:attrNameLst>
                                          <p:attrName>style.visibility</p:attrName>
                                        </p:attrNameLst>
                                      </p:cBhvr>
                                      <p:to>
                                        <p:strVal val="visible"/>
                                      </p:to>
                                    </p:set>
                                    <p:anim calcmode="lin" valueType="num">
                                      <p:cBhvr additive="base">
                                        <p:cTn id="1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 calcmode="lin" valueType="num">
                                      <p:cBhvr additive="base">
                                        <p:cTn id="2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423">
                                            <p:txEl>
                                              <p:pRg st="0" end="0"/>
                                            </p:txEl>
                                          </p:spTgt>
                                        </p:tgtEl>
                                        <p:attrNameLst>
                                          <p:attrName>style.visibility</p:attrName>
                                        </p:attrNameLst>
                                      </p:cBhvr>
                                      <p:to>
                                        <p:strVal val="visible"/>
                                      </p:to>
                                    </p:set>
                                    <p:anim calcmode="lin" valueType="num">
                                      <p:cBhvr additive="base">
                                        <p:cTn id="29" dur="500" fill="hold"/>
                                        <p:tgtEl>
                                          <p:spTgt spid="6042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0423">
                                            <p:txEl>
                                              <p:pRg st="1" end="1"/>
                                            </p:txEl>
                                          </p:spTgt>
                                        </p:tgtEl>
                                        <p:attrNameLst>
                                          <p:attrName>style.visibility</p:attrName>
                                        </p:attrNameLst>
                                      </p:cBhvr>
                                      <p:to>
                                        <p:strVal val="visible"/>
                                      </p:to>
                                    </p:set>
                                    <p:anim calcmode="lin" valueType="num">
                                      <p:cBhvr additive="base">
                                        <p:cTn id="35" dur="500" fill="hold"/>
                                        <p:tgtEl>
                                          <p:spTgt spid="6042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0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bg/>
                                          </p:spTgt>
                                        </p:tgtEl>
                                        <p:attrNameLst>
                                          <p:attrName>style.visibility</p:attrName>
                                        </p:attrNameLst>
                                      </p:cBhvr>
                                      <p:to>
                                        <p:strVal val="visible"/>
                                      </p:to>
                                    </p:set>
                                    <p:anim calcmode="lin" valueType="num">
                                      <p:cBhvr additive="base">
                                        <p:cTn id="4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 calcmode="lin" valueType="num">
                                      <p:cBhvr additive="base">
                                        <p:cTn id="5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 calcmode="lin" valueType="num">
                                      <p:cBhvr additive="base">
                                        <p:cTn id="5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bg/>
                                          </p:spTgt>
                                        </p:tgtEl>
                                        <p:attrNameLst>
                                          <p:attrName>style.visibility</p:attrName>
                                        </p:attrNameLst>
                                      </p:cBhvr>
                                      <p:to>
                                        <p:strVal val="visible"/>
                                      </p:to>
                                    </p:set>
                                    <p:anim calcmode="lin" valueType="num">
                                      <p:cBhvr additive="base">
                                        <p:cTn id="7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bg/>
                                          </p:spTgt>
                                        </p:tgtEl>
                                        <p:attrNameLst>
                                          <p:attrName>style.visibility</p:attrName>
                                        </p:attrNameLst>
                                      </p:cBhvr>
                                      <p:to>
                                        <p:strVal val="visible"/>
                                      </p:to>
                                    </p:set>
                                    <p:anim calcmode="lin" valueType="num">
                                      <p:cBhvr additive="base">
                                        <p:cTn id="9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2">
                                            <p:txEl>
                                              <p:pRg st="0" end="0"/>
                                            </p:txEl>
                                          </p:spTgt>
                                        </p:tgtEl>
                                        <p:attrNameLst>
                                          <p:attrName>style.visibility</p:attrName>
                                        </p:attrNameLst>
                                      </p:cBhvr>
                                      <p:to>
                                        <p:strVal val="visible"/>
                                      </p:to>
                                    </p:set>
                                    <p:anim calcmode="lin" valueType="num">
                                      <p:cBhvr additive="base">
                                        <p:cTn id="10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0428">
                                            <p:txEl>
                                              <p:pRg st="0" end="0"/>
                                            </p:txEl>
                                          </p:spTgt>
                                        </p:tgtEl>
                                        <p:attrNameLst>
                                          <p:attrName>style.visibility</p:attrName>
                                        </p:attrNameLst>
                                      </p:cBhvr>
                                      <p:to>
                                        <p:strVal val="visible"/>
                                      </p:to>
                                    </p:set>
                                    <p:anim calcmode="lin" valueType="num">
                                      <p:cBhvr additive="base">
                                        <p:cTn id="107" dur="500" fill="hold"/>
                                        <p:tgtEl>
                                          <p:spTgt spid="6042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04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60428">
                                            <p:txEl>
                                              <p:pRg st="1" end="1"/>
                                            </p:txEl>
                                          </p:spTgt>
                                        </p:tgtEl>
                                        <p:attrNameLst>
                                          <p:attrName>style.visibility</p:attrName>
                                        </p:attrNameLst>
                                      </p:cBhvr>
                                      <p:to>
                                        <p:strVal val="visible"/>
                                      </p:to>
                                    </p:set>
                                    <p:anim calcmode="lin" valueType="num">
                                      <p:cBhvr additive="base">
                                        <p:cTn id="113" dur="500" fill="hold"/>
                                        <p:tgtEl>
                                          <p:spTgt spid="60428">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04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bg/>
                                          </p:spTgt>
                                        </p:tgtEl>
                                        <p:attrNameLst>
                                          <p:attrName>style.visibility</p:attrName>
                                        </p:attrNameLst>
                                      </p:cBhvr>
                                      <p:to>
                                        <p:strVal val="visible"/>
                                      </p:to>
                                    </p:set>
                                    <p:anim calcmode="lin" valueType="num">
                                      <p:cBhvr additive="base">
                                        <p:cTn id="119"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6">
                                            <p:txEl>
                                              <p:pRg st="0" end="0"/>
                                            </p:txEl>
                                          </p:spTgt>
                                        </p:tgtEl>
                                        <p:attrNameLst>
                                          <p:attrName>style.visibility</p:attrName>
                                        </p:attrNameLst>
                                      </p:cBhvr>
                                      <p:to>
                                        <p:strVal val="visible"/>
                                      </p:to>
                                    </p:set>
                                    <p:anim calcmode="lin" valueType="num">
                                      <p:cBhvr additive="base">
                                        <p:cTn id="13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3">
                                            <p:bg/>
                                          </p:spTgt>
                                        </p:tgtEl>
                                        <p:attrNameLst>
                                          <p:attrName>style.visibility</p:attrName>
                                        </p:attrNameLst>
                                      </p:cBhvr>
                                      <p:to>
                                        <p:strVal val="visible"/>
                                      </p:to>
                                    </p:set>
                                    <p:anim calcmode="lin" valueType="num">
                                      <p:cBhvr additive="base">
                                        <p:cTn id="137"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138" dur="500" fill="hold"/>
                                        <p:tgtEl>
                                          <p:spTgt spid="23">
                                            <p:bg/>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3">
                                            <p:txEl>
                                              <p:pRg st="0" end="0"/>
                                            </p:txEl>
                                          </p:spTgt>
                                        </p:tgtEl>
                                        <p:attrNameLst>
                                          <p:attrName>style.visibility</p:attrName>
                                        </p:attrNameLst>
                                      </p:cBhvr>
                                      <p:to>
                                        <p:strVal val="visible"/>
                                      </p:to>
                                    </p:set>
                                    <p:anim calcmode="lin" valueType="num">
                                      <p:cBhvr additive="base">
                                        <p:cTn id="1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7">
                                            <p:txEl>
                                              <p:pRg st="0" end="0"/>
                                            </p:txEl>
                                          </p:spTgt>
                                        </p:tgtEl>
                                        <p:attrNameLst>
                                          <p:attrName>style.visibility</p:attrName>
                                        </p:attrNameLst>
                                      </p:cBhvr>
                                      <p:to>
                                        <p:strVal val="visible"/>
                                      </p:to>
                                    </p:set>
                                    <p:anim calcmode="lin" valueType="num">
                                      <p:cBhvr additive="base">
                                        <p:cTn id="1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60423" grpId="0" build="p"/>
      <p:bldP spid="12" grpId="0" build="p" animBg="1"/>
      <p:bldP spid="60428" grpId="0" build="p"/>
      <p:bldP spid="15" grpId="0" build="p" animBg="1"/>
      <p:bldP spid="16" grpId="0" build="p" animBg="1"/>
      <p:bldP spid="17" grpId="0" build="p" animBg="1"/>
      <p:bldP spid="18" grpId="0" build="p" animBg="1"/>
      <p:bldP spid="19" grpId="0" build="p"/>
      <p:bldP spid="20" grpId="0" build="p"/>
      <p:bldP spid="21" grpId="0" build="p"/>
      <p:bldP spid="22" grpId="0" build="p" animBg="1"/>
      <p:bldP spid="23" grpId="0" build="p" animBg="1"/>
      <p:bldP spid="26" grpId="0" build="p"/>
      <p:bldP spid="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مجموعة 7"/>
          <p:cNvGrpSpPr>
            <a:grpSpLocks/>
          </p:cNvGrpSpPr>
          <p:nvPr/>
        </p:nvGrpSpPr>
        <p:grpSpPr bwMode="auto">
          <a:xfrm>
            <a:off x="-55563" y="566738"/>
            <a:ext cx="1036638" cy="6003925"/>
            <a:chOff x="-55292" y="566455"/>
            <a:chExt cx="1036020" cy="6003513"/>
          </a:xfrm>
        </p:grpSpPr>
        <p:pic>
          <p:nvPicPr>
            <p:cNvPr id="1026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1026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1027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071563" y="0"/>
            <a:ext cx="7358062" cy="1000125"/>
          </a:xfrm>
          <a:prstGeom prst="ribbon">
            <a:avLst/>
          </a:prstGeom>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400" b="1" dirty="0">
                <a:solidFill>
                  <a:schemeClr val="bg1"/>
                </a:solidFill>
                <a:latin typeface="Arial" pitchFamily="34" charset="0"/>
              </a:rPr>
              <a:t>من</a:t>
            </a:r>
            <a:r>
              <a:rPr lang="ar-EG" sz="3600" b="1" dirty="0">
                <a:solidFill>
                  <a:schemeClr val="bg1"/>
                </a:solidFill>
                <a:latin typeface="Arial" pitchFamily="34" charset="0"/>
              </a:rPr>
              <a:t> </a:t>
            </a:r>
            <a:r>
              <a:rPr lang="ar-EG" sz="2400" b="1" dirty="0">
                <a:solidFill>
                  <a:schemeClr val="bg1"/>
                </a:solidFill>
                <a:latin typeface="Arial" pitchFamily="34" charset="0"/>
              </a:rPr>
              <a:t>آداب الاستئذان بين الأقارب </a:t>
            </a:r>
            <a:endParaRPr lang="ar-EG" sz="3600" b="1" dirty="0">
              <a:solidFill>
                <a:schemeClr val="bg1"/>
              </a:solidFill>
              <a:latin typeface="Arial" pitchFamily="34" charset="0"/>
            </a:endParaRPr>
          </a:p>
        </p:txBody>
      </p:sp>
      <p:sp>
        <p:nvSpPr>
          <p:cNvPr id="9" name="Vertical Scroll 8"/>
          <p:cNvSpPr/>
          <p:nvPr/>
        </p:nvSpPr>
        <p:spPr>
          <a:xfrm>
            <a:off x="7358063" y="-71438"/>
            <a:ext cx="1214437" cy="1143001"/>
          </a:xfrm>
          <a:prstGeom prst="vertic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a:t>
            </a:r>
          </a:p>
          <a:p>
            <a:pPr algn="ctr">
              <a:defRPr/>
            </a:pPr>
            <a:r>
              <a:rPr lang="ar-EG" sz="2400" b="1" dirty="0"/>
              <a:t>الثانية  </a:t>
            </a:r>
          </a:p>
        </p:txBody>
      </p:sp>
      <p:sp>
        <p:nvSpPr>
          <p:cNvPr id="11" name="Flowchart: Alternate Process 10"/>
          <p:cNvSpPr/>
          <p:nvPr/>
        </p:nvSpPr>
        <p:spPr>
          <a:xfrm>
            <a:off x="2786063" y="1056729"/>
            <a:ext cx="4071937" cy="500063"/>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ar-EG" sz="2000" b="1" dirty="0"/>
              <a:t>تفسير سورة النور من الآية {58} إلى {59 } </a:t>
            </a:r>
          </a:p>
        </p:txBody>
      </p:sp>
      <p:sp>
        <p:nvSpPr>
          <p:cNvPr id="8201" name="TextBox 11"/>
          <p:cNvSpPr txBox="1">
            <a:spLocks noChangeArrowheads="1"/>
          </p:cNvSpPr>
          <p:nvPr/>
        </p:nvSpPr>
        <p:spPr bwMode="auto">
          <a:xfrm>
            <a:off x="1749871" y="1571625"/>
            <a:ext cx="6858000" cy="708025"/>
          </a:xfrm>
          <a:prstGeom prst="rect">
            <a:avLst/>
          </a:prstGeom>
          <a:noFill/>
          <a:ln w="9525">
            <a:noFill/>
            <a:miter lim="800000"/>
            <a:headEnd/>
            <a:tailEnd/>
          </a:ln>
        </p:spPr>
        <p:txBody>
          <a:bodyPr>
            <a:spAutoFit/>
          </a:bodyPr>
          <a:lstStyle/>
          <a:p>
            <a:r>
              <a:rPr lang="ar-EG" sz="2000" b="1" dirty="0"/>
              <a:t>ذكر الله </a:t>
            </a:r>
            <a:r>
              <a:rPr lang="ar-EG" sz="2000" b="1" dirty="0" err="1"/>
              <a:t>فى</a:t>
            </a:r>
            <a:r>
              <a:rPr lang="ar-EG" sz="2000" b="1" dirty="0"/>
              <a:t> هذه الآيات الأوقات </a:t>
            </a:r>
            <a:r>
              <a:rPr lang="ar-EG" sz="2000" b="1" dirty="0" err="1"/>
              <a:t>التى</a:t>
            </a:r>
            <a:r>
              <a:rPr lang="ar-EG" sz="2000" b="1" dirty="0"/>
              <a:t> يجب فيها استئذان الأطفال والخدم عند الدخول على أهل البيت .</a:t>
            </a:r>
          </a:p>
        </p:txBody>
      </p:sp>
      <p:sp>
        <p:nvSpPr>
          <p:cNvPr id="8202" name="Rectangle 12"/>
          <p:cNvSpPr>
            <a:spLocks noChangeArrowheads="1"/>
          </p:cNvSpPr>
          <p:nvPr/>
        </p:nvSpPr>
        <p:spPr bwMode="auto">
          <a:xfrm>
            <a:off x="1321246" y="2286000"/>
            <a:ext cx="7715250" cy="132397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a:t>
            </a:r>
            <a:r>
              <a:rPr lang="ar-EG" sz="2000" b="1"/>
              <a:t>قال تعالى </a:t>
            </a:r>
            <a:r>
              <a:rPr lang="ar-EG" sz="2000" b="1">
                <a:solidFill>
                  <a:srgbClr val="339933"/>
                </a:solidFill>
                <a:cs typeface="Andalus" pitchFamily="2" charset="-78"/>
              </a:rPr>
              <a:t>: { يَا أَيُّهَا الَّذِينَ آمَنُوا لِيَسْتَأْذِنكُمُ الَّذِينَ مَلَكَتْ أَيْمَانُكُمْ وَالَّذِينَ لَمْ يَبْلُغُوا الْحُلُمَ مِنكُمْ ثَلَاثَ مَرَّاتٍ مِن قَبْلِ صَلَاةِ الْفَجْرِ وَحِينَ تَضَعُونَ ثِيَابَكُم مِّنَ الظَّهِيرَةِ وَمِن بَعْدِ صَلَاةِ الْعِشَاء ثَلَاثُ عَوْرَاتٍ لَّكُمْ لَيْسَ عَلَيْكُمْ وَلَا عَلَيْهِمْ جُنَاحٌ بَعْدَهُنَّ طَوَّافُونَ عَلَيْكُم بَعْضُكُمْ عَلَى بَعْضٍ كَذَلِكَ يُبَيِّنُ اللَّهُ لَكُمُ الْآيَاتِ وَاللَّهُ عَلِيمٌ حَكِيمٌ }</a:t>
            </a:r>
          </a:p>
        </p:txBody>
      </p:sp>
      <p:sp>
        <p:nvSpPr>
          <p:cNvPr id="14" name="TextBox 13"/>
          <p:cNvSpPr txBox="1"/>
          <p:nvPr/>
        </p:nvSpPr>
        <p:spPr>
          <a:xfrm>
            <a:off x="7107670" y="3957584"/>
            <a:ext cx="1928826" cy="400110"/>
          </a:xfrm>
          <a:prstGeom prst="rect">
            <a:avLst/>
          </a:prstGeom>
          <a:effectLst>
            <a:glow rad="101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a:t>
            </a:r>
          </a:p>
        </p:txBody>
      </p:sp>
      <p:sp>
        <p:nvSpPr>
          <p:cNvPr id="8206" name="TextBox 14"/>
          <p:cNvSpPr txBox="1">
            <a:spLocks noChangeArrowheads="1"/>
          </p:cNvSpPr>
          <p:nvPr/>
        </p:nvSpPr>
        <p:spPr bwMode="auto">
          <a:xfrm>
            <a:off x="1749841" y="3863975"/>
            <a:ext cx="5143500" cy="708025"/>
          </a:xfrm>
          <a:prstGeom prst="rect">
            <a:avLst/>
          </a:prstGeom>
          <a:noFill/>
          <a:ln w="9525">
            <a:noFill/>
            <a:miter lim="800000"/>
            <a:headEnd/>
            <a:tailEnd/>
          </a:ln>
        </p:spPr>
        <p:txBody>
          <a:bodyPr>
            <a:spAutoFit/>
          </a:bodyPr>
          <a:lstStyle/>
          <a:p>
            <a:r>
              <a:rPr lang="ar-EG" sz="2000" b="1"/>
              <a:t>الأوقات التى يستأذن فيها الأطفال والخدم عند الدخول على أهليهم .</a:t>
            </a:r>
          </a:p>
        </p:txBody>
      </p:sp>
      <p:sp>
        <p:nvSpPr>
          <p:cNvPr id="15" name="Flowchart: Terminator 14"/>
          <p:cNvSpPr/>
          <p:nvPr/>
        </p:nvSpPr>
        <p:spPr>
          <a:xfrm>
            <a:off x="7000875" y="4509120"/>
            <a:ext cx="1857375" cy="428625"/>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معانى الكلمات </a:t>
            </a:r>
          </a:p>
        </p:txBody>
      </p:sp>
      <p:graphicFrame>
        <p:nvGraphicFramePr>
          <p:cNvPr id="16" name="Table 15"/>
          <p:cNvGraphicFramePr>
            <a:graphicFrameLocks noGrp="1"/>
          </p:cNvGraphicFramePr>
          <p:nvPr>
            <p:extLst>
              <p:ext uri="{D42A27DB-BD31-4B8C-83A1-F6EECF244321}">
                <p14:modId xmlns:p14="http://schemas.microsoft.com/office/powerpoint/2010/main" xmlns="" val="3316794158"/>
              </p:ext>
            </p:extLst>
          </p:nvPr>
        </p:nvGraphicFramePr>
        <p:xfrm>
          <a:off x="2535097" y="5072063"/>
          <a:ext cx="6429391" cy="1714512"/>
        </p:xfrm>
        <a:graphic>
          <a:graphicData uri="http://schemas.openxmlformats.org/drawingml/2006/table">
            <a:tbl>
              <a:tblPr rtl="1" firstRow="1" bandRow="1">
                <a:tableStyleId>{8799B23B-EC83-4686-B30A-512413B5E67A}</a:tableStyleId>
              </a:tblPr>
              <a:tblGrid>
                <a:gridCol w="1896634"/>
                <a:gridCol w="4532757"/>
              </a:tblGrid>
              <a:tr h="571504">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571504">
                <a:tc>
                  <a:txBody>
                    <a:bodyPr/>
                    <a:lstStyle/>
                    <a:p>
                      <a:pPr lvl="1" algn="ctr" rtl="1"/>
                      <a:r>
                        <a:rPr lang="ar-EG" sz="2000" b="1" dirty="0" smtClean="0"/>
                        <a:t>لم يبلغوا</a:t>
                      </a:r>
                      <a:r>
                        <a:rPr lang="ar-EG" sz="2000" b="1" baseline="0" dirty="0" smtClean="0"/>
                        <a:t> الحلم </a:t>
                      </a:r>
                      <a:r>
                        <a:rPr lang="ar-EG" sz="2000" b="1" dirty="0" smtClean="0"/>
                        <a:t> </a:t>
                      </a:r>
                      <a:endParaRPr lang="ar-EG" sz="2000" b="1" dirty="0"/>
                    </a:p>
                  </a:txBody>
                  <a:tcPr/>
                </a:tc>
                <a:tc>
                  <a:txBody>
                    <a:bodyPr/>
                    <a:lstStyle/>
                    <a:p>
                      <a:pPr lvl="1" algn="ctr" rtl="1"/>
                      <a:r>
                        <a:rPr lang="ar-EG" sz="2000" b="1" dirty="0" smtClean="0"/>
                        <a:t>أى دون سن الاحتلام والبلوغ </a:t>
                      </a:r>
                      <a:endParaRPr lang="ar-EG" sz="2000" b="1" dirty="0"/>
                    </a:p>
                  </a:txBody>
                  <a:tcPr/>
                </a:tc>
              </a:tr>
              <a:tr h="571504">
                <a:tc>
                  <a:txBody>
                    <a:bodyPr/>
                    <a:lstStyle/>
                    <a:p>
                      <a:pPr algn="ctr" rtl="1"/>
                      <a:r>
                        <a:rPr lang="ar-EG" sz="2000" b="1" dirty="0" smtClean="0"/>
                        <a:t> جناح</a:t>
                      </a:r>
                      <a:endParaRPr lang="ar-EG" sz="2000" b="1" dirty="0"/>
                    </a:p>
                  </a:txBody>
                  <a:tcPr/>
                </a:tc>
                <a:tc>
                  <a:txBody>
                    <a:bodyPr/>
                    <a:lstStyle/>
                    <a:p>
                      <a:pPr algn="ctr" rtl="1"/>
                      <a:r>
                        <a:rPr lang="ar-EG" sz="2000" b="1" dirty="0" smtClean="0"/>
                        <a:t>حرج</a:t>
                      </a:r>
                      <a:endParaRPr lang="ar-EG" sz="2000" b="1" dirty="0"/>
                    </a:p>
                  </a:txBody>
                  <a:tcPr/>
                </a:tc>
              </a:tr>
            </a:tbl>
          </a:graphicData>
        </a:graphic>
      </p:graphicFrame>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chemeClr val="bg1">
                    <a:lumMod val="85000"/>
                  </a:schemeClr>
                </a:solidFill>
                <a:effectLst>
                  <a:outerShdw blurRad="38100" dist="38100" dir="2700000" algn="tl">
                    <a:srgbClr val="000000">
                      <a:alpha val="43137"/>
                    </a:srgbClr>
                  </a:outerShdw>
                </a:effectLst>
              </a:rPr>
              <a:t>الرئيسية</a:t>
            </a:r>
          </a:p>
        </p:txBody>
      </p:sp>
    </p:spTree>
    <p:custDataLst>
      <p:tags r:id="rId1"/>
    </p:custData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additive="base">
                                        <p:cTn id="21"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 calcmode="lin" valueType="num">
                                      <p:cBhvr additive="base">
                                        <p:cTn id="3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201">
                                            <p:txEl>
                                              <p:pRg st="0" end="0"/>
                                            </p:txEl>
                                          </p:spTgt>
                                        </p:tgtEl>
                                        <p:attrNameLst>
                                          <p:attrName>style.visibility</p:attrName>
                                        </p:attrNameLst>
                                      </p:cBhvr>
                                      <p:to>
                                        <p:strVal val="visible"/>
                                      </p:to>
                                    </p:set>
                                    <p:anim calcmode="lin" valueType="num">
                                      <p:cBhvr additive="base">
                                        <p:cTn id="45" dur="500" fill="hold"/>
                                        <p:tgtEl>
                                          <p:spTgt spid="820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202">
                                            <p:txEl>
                                              <p:pRg st="0" end="0"/>
                                            </p:txEl>
                                          </p:spTgt>
                                        </p:tgtEl>
                                        <p:attrNameLst>
                                          <p:attrName>style.visibility</p:attrName>
                                        </p:attrNameLst>
                                      </p:cBhvr>
                                      <p:to>
                                        <p:strVal val="visible"/>
                                      </p:to>
                                    </p:set>
                                    <p:anim calcmode="lin" valueType="num">
                                      <p:cBhvr additive="base">
                                        <p:cTn id="51" dur="500" fill="hold"/>
                                        <p:tgtEl>
                                          <p:spTgt spid="820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bg/>
                                          </p:spTgt>
                                        </p:tgtEl>
                                        <p:attrNameLst>
                                          <p:attrName>style.visibility</p:attrName>
                                        </p:attrNameLst>
                                      </p:cBhvr>
                                      <p:to>
                                        <p:strVal val="visible"/>
                                      </p:to>
                                    </p:set>
                                    <p:anim calcmode="lin" valueType="num">
                                      <p:cBhvr additive="base">
                                        <p:cTn id="5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206">
                                            <p:txEl>
                                              <p:pRg st="0" end="0"/>
                                            </p:txEl>
                                          </p:spTgt>
                                        </p:tgtEl>
                                        <p:attrNameLst>
                                          <p:attrName>style.visibility</p:attrName>
                                        </p:attrNameLst>
                                      </p:cBhvr>
                                      <p:to>
                                        <p:strVal val="visible"/>
                                      </p:to>
                                    </p:set>
                                    <p:anim calcmode="lin" valueType="num">
                                      <p:cBhvr additive="base">
                                        <p:cTn id="69" dur="500" fill="hold"/>
                                        <p:tgtEl>
                                          <p:spTgt spid="8206">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bg/>
                                          </p:spTgt>
                                        </p:tgtEl>
                                        <p:attrNameLst>
                                          <p:attrName>style.visibility</p:attrName>
                                        </p:attrNameLst>
                                      </p:cBhvr>
                                      <p:to>
                                        <p:strVal val="visible"/>
                                      </p:to>
                                    </p:set>
                                    <p:anim calcmode="lin" valueType="num">
                                      <p:cBhvr additive="base">
                                        <p:cTn id="75"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76" dur="500" fill="hold"/>
                                        <p:tgtEl>
                                          <p:spTgt spid="15">
                                            <p:bg/>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allAtOnce" animBg="1"/>
      <p:bldP spid="11" grpId="0" build="p" animBg="1"/>
      <p:bldP spid="8201" grpId="0" build="p"/>
      <p:bldP spid="8202" grpId="0" build="allAtOnce"/>
      <p:bldP spid="14" grpId="0" build="p" animBg="1"/>
      <p:bldP spid="8206" grpId="0" build="allAtOnce"/>
      <p:bldP spid="15" grpId="0"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مجموعة 7"/>
          <p:cNvGrpSpPr>
            <a:grpSpLocks/>
          </p:cNvGrpSpPr>
          <p:nvPr/>
        </p:nvGrpSpPr>
        <p:grpSpPr bwMode="auto">
          <a:xfrm>
            <a:off x="-55563" y="566738"/>
            <a:ext cx="1036638" cy="6003925"/>
            <a:chOff x="-55292" y="566455"/>
            <a:chExt cx="1036020" cy="6003513"/>
          </a:xfrm>
        </p:grpSpPr>
        <p:pic>
          <p:nvPicPr>
            <p:cNvPr id="7988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7988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7988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Down Ribbon 7"/>
          <p:cNvSpPr/>
          <p:nvPr/>
        </p:nvSpPr>
        <p:spPr>
          <a:xfrm>
            <a:off x="1142976" y="0"/>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تفسير سورة الشعراء من الآية {123} إلى الآية {131}</a:t>
            </a:r>
          </a:p>
        </p:txBody>
      </p:sp>
      <p:sp>
        <p:nvSpPr>
          <p:cNvPr id="10" name="TextBox 9"/>
          <p:cNvSpPr txBox="1"/>
          <p:nvPr/>
        </p:nvSpPr>
        <p:spPr>
          <a:xfrm>
            <a:off x="7929586" y="2841965"/>
            <a:ext cx="1000132" cy="1015663"/>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ar-EG" sz="2000" b="1" dirty="0"/>
              <a:t>وهذه الآيات</a:t>
            </a:r>
          </a:p>
          <a:p>
            <a:pPr algn="ctr">
              <a:defRPr/>
            </a:pPr>
            <a:r>
              <a:rPr lang="ar-EG" sz="2000" b="1" dirty="0"/>
              <a:t>تدل على  </a:t>
            </a:r>
          </a:p>
        </p:txBody>
      </p:sp>
      <p:sp>
        <p:nvSpPr>
          <p:cNvPr id="61449" name="TextBox 10"/>
          <p:cNvSpPr txBox="1">
            <a:spLocks noChangeArrowheads="1"/>
          </p:cNvSpPr>
          <p:nvPr/>
        </p:nvSpPr>
        <p:spPr bwMode="auto">
          <a:xfrm>
            <a:off x="1115616" y="2786063"/>
            <a:ext cx="6643687" cy="1323975"/>
          </a:xfrm>
          <a:prstGeom prst="rect">
            <a:avLst/>
          </a:prstGeom>
          <a:noFill/>
          <a:ln w="9525">
            <a:noFill/>
            <a:miter lim="800000"/>
            <a:headEnd/>
            <a:tailEnd/>
          </a:ln>
        </p:spPr>
        <p:txBody>
          <a:bodyPr>
            <a:spAutoFit/>
          </a:bodyPr>
          <a:lstStyle/>
          <a:p>
            <a:pPr>
              <a:buFont typeface="Arial" pitchFamily="34" charset="0"/>
              <a:buChar char="•"/>
            </a:pPr>
            <a:r>
              <a:rPr lang="ar-EG" sz="2000" b="1" dirty="0"/>
              <a:t>الله استخلفنا </a:t>
            </a:r>
            <a:r>
              <a:rPr lang="ar-EG" sz="2000" b="1" dirty="0" err="1"/>
              <a:t>فى</a:t>
            </a:r>
            <a:r>
              <a:rPr lang="ar-EG" sz="2000" b="1" dirty="0"/>
              <a:t> هذه الأموال ليبتلينا فينظر ما نصنع بها ؟ أنجعلها </a:t>
            </a:r>
            <a:r>
              <a:rPr lang="ar-EG" sz="2000" b="1" dirty="0" err="1"/>
              <a:t>فى</a:t>
            </a:r>
            <a:r>
              <a:rPr lang="ar-EG" sz="2000" b="1" dirty="0"/>
              <a:t> اللهو ؟ </a:t>
            </a:r>
          </a:p>
          <a:p>
            <a:r>
              <a:rPr lang="ar-EG" sz="2000" b="1" dirty="0"/>
              <a:t> أم نصرفها </a:t>
            </a:r>
            <a:r>
              <a:rPr lang="ar-EG" sz="2000" b="1" dirty="0" err="1"/>
              <a:t>فى</a:t>
            </a:r>
            <a:r>
              <a:rPr lang="ar-EG" sz="2000" b="1" dirty="0"/>
              <a:t> الخير ؟ </a:t>
            </a:r>
          </a:p>
          <a:p>
            <a:pPr>
              <a:buFont typeface="Arial" pitchFamily="34" charset="0"/>
              <a:buChar char="•"/>
            </a:pPr>
            <a:r>
              <a:rPr lang="ar-EG" sz="2000" b="1" dirty="0"/>
              <a:t>اتخاذ القصور المشيدة </a:t>
            </a:r>
            <a:r>
              <a:rPr lang="ar-EG" sz="2000" b="1" dirty="0" err="1"/>
              <a:t>والأنشغال</a:t>
            </a:r>
            <a:r>
              <a:rPr lang="ar-EG" sz="2000" b="1" dirty="0"/>
              <a:t> بها عن الدار الآخرة من المنكرات العظيمة .</a:t>
            </a:r>
          </a:p>
          <a:p>
            <a:pPr>
              <a:buFont typeface="Arial" pitchFamily="34" charset="0"/>
              <a:buChar char="•"/>
            </a:pPr>
            <a:r>
              <a:rPr lang="ar-EG" sz="2000" b="1" dirty="0"/>
              <a:t> القسوة وشدة البطش والعلو على الخلق من أفعال الظالمين .</a:t>
            </a:r>
          </a:p>
        </p:txBody>
      </p:sp>
      <p:sp>
        <p:nvSpPr>
          <p:cNvPr id="11"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3" name="Flowchart: Process 12"/>
          <p:cNvSpPr/>
          <p:nvPr/>
        </p:nvSpPr>
        <p:spPr>
          <a:xfrm>
            <a:off x="7715250" y="1071563"/>
            <a:ext cx="1285875" cy="500062"/>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{130}</a:t>
            </a:r>
          </a:p>
        </p:txBody>
      </p:sp>
      <p:sp>
        <p:nvSpPr>
          <p:cNvPr id="14" name="Flowchart: Process 13"/>
          <p:cNvSpPr/>
          <p:nvPr/>
        </p:nvSpPr>
        <p:spPr>
          <a:xfrm>
            <a:off x="7715250" y="1928813"/>
            <a:ext cx="1239838" cy="571500"/>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{131}</a:t>
            </a:r>
          </a:p>
        </p:txBody>
      </p:sp>
      <p:sp>
        <p:nvSpPr>
          <p:cNvPr id="15" name="Rectangle 14"/>
          <p:cNvSpPr/>
          <p:nvPr/>
        </p:nvSpPr>
        <p:spPr>
          <a:xfrm>
            <a:off x="1304056" y="1000125"/>
            <a:ext cx="6364288" cy="708025"/>
          </a:xfrm>
          <a:prstGeom prst="rect">
            <a:avLst/>
          </a:prstGeom>
        </p:spPr>
        <p:txBody>
          <a:bodyPr>
            <a:spAutoFit/>
          </a:bodyPr>
          <a:lstStyle/>
          <a:p>
            <a:pPr>
              <a:defRPr/>
            </a:pPr>
            <a:r>
              <a:rPr lang="ar-EG" sz="2000" b="1" dirty="0">
                <a:solidFill>
                  <a:srgbClr val="339933"/>
                </a:solidFill>
                <a:cs typeface="Andalus" pitchFamily="2" charset="-78"/>
              </a:rPr>
              <a:t>{وَإِذَا بَطَشْتُم بَطَشْتُمْ جَبَّارِينَ{130} </a:t>
            </a:r>
            <a:r>
              <a:rPr lang="ar-EG" sz="2000" b="1" dirty="0">
                <a:solidFill>
                  <a:schemeClr val="dk1"/>
                </a:solidFill>
                <a:latin typeface="+mn-lt"/>
                <a:cs typeface="+mn-cs"/>
              </a:rPr>
              <a:t>إذا بطشتم بأحد من الخلق قتلاً أو ضرباً فعلتم ذلك على وجه القهر والظلم .</a:t>
            </a:r>
          </a:p>
        </p:txBody>
      </p:sp>
      <p:sp>
        <p:nvSpPr>
          <p:cNvPr id="16" name="Rectangle 15"/>
          <p:cNvSpPr>
            <a:spLocks noChangeArrowheads="1"/>
          </p:cNvSpPr>
          <p:nvPr/>
        </p:nvSpPr>
        <p:spPr bwMode="auto">
          <a:xfrm>
            <a:off x="4718198" y="2020838"/>
            <a:ext cx="2878138" cy="40005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فَاتَّقُوا اللَّهَ وَأَطِيعُونِ{131}</a:t>
            </a:r>
          </a:p>
        </p:txBody>
      </p:sp>
    </p:spTree>
    <p:custDataLst>
      <p:tags r:id="rId1"/>
    </p:custDataLst>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additive="base">
                                        <p:cTn id="1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 calcmode="lin" valueType="num">
                                      <p:cBhvr additive="base">
                                        <p:cTn id="3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bg/>
                                          </p:spTgt>
                                        </p:tgtEl>
                                        <p:attrNameLst>
                                          <p:attrName>style.visibility</p:attrName>
                                        </p:attrNameLst>
                                      </p:cBhvr>
                                      <p:to>
                                        <p:strVal val="visible"/>
                                      </p:to>
                                    </p:set>
                                    <p:anim calcmode="lin" valueType="num">
                                      <p:cBhvr additive="base">
                                        <p:cTn id="5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additive="base">
                                        <p:cTn id="6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 calcmode="lin" valueType="num">
                                      <p:cBhvr additive="base">
                                        <p:cTn id="6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449">
                                            <p:txEl>
                                              <p:pRg st="0" end="0"/>
                                            </p:txEl>
                                          </p:spTgt>
                                        </p:tgtEl>
                                        <p:attrNameLst>
                                          <p:attrName>style.visibility</p:attrName>
                                        </p:attrNameLst>
                                      </p:cBhvr>
                                      <p:to>
                                        <p:strVal val="visible"/>
                                      </p:to>
                                    </p:set>
                                    <p:anim calcmode="lin" valueType="num">
                                      <p:cBhvr additive="base">
                                        <p:cTn id="73" dur="500" fill="hold"/>
                                        <p:tgtEl>
                                          <p:spTgt spid="6144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449">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1449">
                                            <p:txEl>
                                              <p:pRg st="1" end="1"/>
                                            </p:txEl>
                                          </p:spTgt>
                                        </p:tgtEl>
                                        <p:attrNameLst>
                                          <p:attrName>style.visibility</p:attrName>
                                        </p:attrNameLst>
                                      </p:cBhvr>
                                      <p:to>
                                        <p:strVal val="visible"/>
                                      </p:to>
                                    </p:set>
                                    <p:anim calcmode="lin" valueType="num">
                                      <p:cBhvr additive="base">
                                        <p:cTn id="77" dur="500" fill="hold"/>
                                        <p:tgtEl>
                                          <p:spTgt spid="61449">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1449">
                                            <p:txEl>
                                              <p:pRg st="1" end="1"/>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1449">
                                            <p:txEl>
                                              <p:pRg st="2" end="2"/>
                                            </p:txEl>
                                          </p:spTgt>
                                        </p:tgtEl>
                                        <p:attrNameLst>
                                          <p:attrName>style.visibility</p:attrName>
                                        </p:attrNameLst>
                                      </p:cBhvr>
                                      <p:to>
                                        <p:strVal val="visible"/>
                                      </p:to>
                                    </p:set>
                                    <p:anim calcmode="lin" valueType="num">
                                      <p:cBhvr additive="base">
                                        <p:cTn id="81" dur="500" fill="hold"/>
                                        <p:tgtEl>
                                          <p:spTgt spid="61449">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1449">
                                            <p:txEl>
                                              <p:pRg st="2" end="2"/>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1449">
                                            <p:txEl>
                                              <p:pRg st="3" end="3"/>
                                            </p:txEl>
                                          </p:spTgt>
                                        </p:tgtEl>
                                        <p:attrNameLst>
                                          <p:attrName>style.visibility</p:attrName>
                                        </p:attrNameLst>
                                      </p:cBhvr>
                                      <p:to>
                                        <p:strVal val="visible"/>
                                      </p:to>
                                    </p:set>
                                    <p:anim calcmode="lin" valueType="num">
                                      <p:cBhvr additive="base">
                                        <p:cTn id="85" dur="500" fill="hold"/>
                                        <p:tgtEl>
                                          <p:spTgt spid="61449">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14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build="p" animBg="1"/>
      <p:bldP spid="61449" grpId="0" build="allAtOnce"/>
      <p:bldP spid="13" grpId="0" build="p" animBg="1"/>
      <p:bldP spid="14" grpId="0" build="p" animBg="1"/>
      <p:bldP spid="15" grpId="0" build="allAtOnce"/>
      <p:bldP spid="1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مجموعة 7"/>
          <p:cNvGrpSpPr>
            <a:grpSpLocks/>
          </p:cNvGrpSpPr>
          <p:nvPr/>
        </p:nvGrpSpPr>
        <p:grpSpPr bwMode="auto">
          <a:xfrm>
            <a:off x="-55563" y="566738"/>
            <a:ext cx="1036638" cy="6003925"/>
            <a:chOff x="-55292" y="566455"/>
            <a:chExt cx="1036020" cy="6003513"/>
          </a:xfrm>
        </p:grpSpPr>
        <p:pic>
          <p:nvPicPr>
            <p:cNvPr id="80906"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0907"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0908"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4" name="Down Ribbon 13"/>
          <p:cNvSpPr/>
          <p:nvPr/>
        </p:nvSpPr>
        <p:spPr>
          <a:xfrm>
            <a:off x="1142976" y="0"/>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تفسير سورة الشعراء من الآية {123} إلى الآية {131}</a:t>
            </a:r>
          </a:p>
        </p:txBody>
      </p:sp>
      <p:pic>
        <p:nvPicPr>
          <p:cNvPr id="2765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255441" y="1925932"/>
            <a:ext cx="4572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268544" y="576670"/>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مربع نص 15"/>
          <p:cNvSpPr txBox="1"/>
          <p:nvPr/>
        </p:nvSpPr>
        <p:spPr>
          <a:xfrm>
            <a:off x="2195090" y="2461226"/>
            <a:ext cx="65447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b="1" dirty="0"/>
              <a:t>اتخاذ القصور المشيدة </a:t>
            </a:r>
            <a:r>
              <a:rPr lang="ar-EG" sz="2000" b="1" dirty="0" err="1"/>
              <a:t>والأنشغال</a:t>
            </a:r>
            <a:r>
              <a:rPr lang="ar-EG" sz="2000" b="1" dirty="0"/>
              <a:t> بها عن الدار الآخرة من المنكرات العظيمة .</a:t>
            </a:r>
          </a:p>
        </p:txBody>
      </p:sp>
      <p:pic>
        <p:nvPicPr>
          <p:cNvPr id="2765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084168" y="3089657"/>
            <a:ext cx="298132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65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93048" y="3403982"/>
            <a:ext cx="7442801" cy="1952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مستطيل 1"/>
          <p:cNvSpPr/>
          <p:nvPr/>
        </p:nvSpPr>
        <p:spPr>
          <a:xfrm>
            <a:off x="1575066" y="4821158"/>
            <a:ext cx="4455021" cy="369332"/>
          </a:xfrm>
          <a:prstGeom prst="rect">
            <a:avLst/>
          </a:prstGeom>
        </p:spPr>
        <p:txBody>
          <a:bodyPr wrap="square">
            <a:spAutoFit/>
          </a:bodyPr>
          <a:lstStyle/>
          <a:p>
            <a:r>
              <a:rPr lang="ar-EG" b="1" dirty="0">
                <a:solidFill>
                  <a:srgbClr val="FF0000"/>
                </a:solidFill>
              </a:rPr>
              <a:t>القسوة وشدة البطش والعلو على الخلق من أفعال الظالمين </a:t>
            </a:r>
            <a:endParaRPr lang="ar-SA" dirty="0">
              <a:solidFill>
                <a:srgbClr val="FF0000"/>
              </a:solidFill>
            </a:endParaRPr>
          </a:p>
        </p:txBody>
      </p:sp>
      <p:sp>
        <p:nvSpPr>
          <p:cNvPr id="3" name="مستطيل 2"/>
          <p:cNvSpPr/>
          <p:nvPr/>
        </p:nvSpPr>
        <p:spPr>
          <a:xfrm>
            <a:off x="3951570" y="4382758"/>
            <a:ext cx="2012089" cy="369332"/>
          </a:xfrm>
          <a:prstGeom prst="rect">
            <a:avLst/>
          </a:prstGeom>
        </p:spPr>
        <p:txBody>
          <a:bodyPr wrap="none">
            <a:spAutoFit/>
          </a:bodyPr>
          <a:lstStyle/>
          <a:p>
            <a:r>
              <a:rPr lang="ar-EG" b="1" dirty="0">
                <a:solidFill>
                  <a:srgbClr val="FF0000"/>
                </a:solidFill>
              </a:rPr>
              <a:t>الأمانة </a:t>
            </a:r>
            <a:r>
              <a:rPr lang="ar-EG" b="1" dirty="0" err="1">
                <a:solidFill>
                  <a:srgbClr val="FF0000"/>
                </a:solidFill>
              </a:rPr>
              <a:t>فى</a:t>
            </a:r>
            <a:r>
              <a:rPr lang="ar-EG" b="1" dirty="0">
                <a:solidFill>
                  <a:srgbClr val="FF0000"/>
                </a:solidFill>
              </a:rPr>
              <a:t> تبليغ الرسالة </a:t>
            </a:r>
          </a:p>
        </p:txBody>
      </p:sp>
      <p:sp>
        <p:nvSpPr>
          <p:cNvPr id="4" name="مستطيل 3"/>
          <p:cNvSpPr/>
          <p:nvPr/>
        </p:nvSpPr>
        <p:spPr>
          <a:xfrm>
            <a:off x="1403648" y="4010627"/>
            <a:ext cx="4715524" cy="307777"/>
          </a:xfrm>
          <a:prstGeom prst="rect">
            <a:avLst/>
          </a:prstGeom>
        </p:spPr>
        <p:txBody>
          <a:bodyPr wrap="square">
            <a:spAutoFit/>
          </a:bodyPr>
          <a:lstStyle/>
          <a:p>
            <a:r>
              <a:rPr lang="ar-EG" sz="1400" b="1" dirty="0">
                <a:solidFill>
                  <a:srgbClr val="FF0000"/>
                </a:solidFill>
              </a:rPr>
              <a:t>أن الله يبعث للناس أنبياء منهم وليسوا أجانب عنهم ، ليعرفوا لغتهم وليثقوا بهم </a:t>
            </a:r>
          </a:p>
        </p:txBody>
      </p:sp>
      <p:pic>
        <p:nvPicPr>
          <p:cNvPr id="27653"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426593" y="5551863"/>
            <a:ext cx="6465887" cy="613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7650"/>
                                        </p:tgtEl>
                                        <p:attrNameLst>
                                          <p:attrName>style.visibility</p:attrName>
                                        </p:attrNameLst>
                                      </p:cBhvr>
                                      <p:to>
                                        <p:strVal val="visible"/>
                                      </p:to>
                                    </p:set>
                                    <p:animEffect transition="in" filter="barn(inVertical)">
                                      <p:cBhvr>
                                        <p:cTn id="26" dur="500"/>
                                        <p:tgtEl>
                                          <p:spTgt spid="2765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7651"/>
                                        </p:tgtEl>
                                        <p:attrNameLst>
                                          <p:attrName>style.visibility</p:attrName>
                                        </p:attrNameLst>
                                      </p:cBhvr>
                                      <p:to>
                                        <p:strVal val="visible"/>
                                      </p:to>
                                    </p:set>
                                    <p:animEffect transition="in" filter="wheel(1)">
                                      <p:cBhvr>
                                        <p:cTn id="38" dur="2000"/>
                                        <p:tgtEl>
                                          <p:spTgt spid="2765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7652"/>
                                        </p:tgtEl>
                                        <p:attrNameLst>
                                          <p:attrName>style.visibility</p:attrName>
                                        </p:attrNameLst>
                                      </p:cBhvr>
                                      <p:to>
                                        <p:strVal val="visible"/>
                                      </p:to>
                                    </p:set>
                                    <p:anim calcmode="lin" valueType="num">
                                      <p:cBhvr additive="base">
                                        <p:cTn id="43" dur="500" fill="hold"/>
                                        <p:tgtEl>
                                          <p:spTgt spid="27652"/>
                                        </p:tgtEl>
                                        <p:attrNameLst>
                                          <p:attrName>ppt_x</p:attrName>
                                        </p:attrNameLst>
                                      </p:cBhvr>
                                      <p:tavLst>
                                        <p:tav tm="0">
                                          <p:val>
                                            <p:strVal val="0-#ppt_w/2"/>
                                          </p:val>
                                        </p:tav>
                                        <p:tav tm="100000">
                                          <p:val>
                                            <p:strVal val="#ppt_x"/>
                                          </p:val>
                                        </p:tav>
                                      </p:tavLst>
                                    </p:anim>
                                    <p:anim calcmode="lin" valueType="num">
                                      <p:cBhvr additive="base">
                                        <p:cTn id="44" dur="500" fill="hold"/>
                                        <p:tgtEl>
                                          <p:spTgt spid="2765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4"/>
                                        </p:tgtEl>
                                        <p:attrNameLst>
                                          <p:attrName>style.visibility</p:attrName>
                                        </p:attrNameLst>
                                      </p:cBhvr>
                                      <p:to>
                                        <p:strVal val="visible"/>
                                      </p:to>
                                    </p:set>
                                    <p:anim by="(-#ppt_w*2)" calcmode="lin" valueType="num">
                                      <p:cBhvr rctx="PPT">
                                        <p:cTn id="49" dur="500" autoRev="1" fill="hold">
                                          <p:stCondLst>
                                            <p:cond delay="0"/>
                                          </p:stCondLst>
                                        </p:cTn>
                                        <p:tgtEl>
                                          <p:spTgt spid="4"/>
                                        </p:tgtEl>
                                        <p:attrNameLst>
                                          <p:attrName>ppt_w</p:attrName>
                                        </p:attrNameLst>
                                      </p:cBhvr>
                                    </p:anim>
                                    <p:anim by="(#ppt_w*0.50)" calcmode="lin" valueType="num">
                                      <p:cBhvr>
                                        <p:cTn id="50" dur="500" decel="50000" autoRev="1" fill="hold">
                                          <p:stCondLst>
                                            <p:cond delay="0"/>
                                          </p:stCondLst>
                                        </p:cTn>
                                        <p:tgtEl>
                                          <p:spTgt spid="4"/>
                                        </p:tgtEl>
                                        <p:attrNameLst>
                                          <p:attrName>ppt_x</p:attrName>
                                        </p:attrNameLst>
                                      </p:cBhvr>
                                    </p:anim>
                                    <p:anim from="(-#ppt_h/2)" to="(#ppt_y)" calcmode="lin" valueType="num">
                                      <p:cBhvr>
                                        <p:cTn id="51" dur="1000" fill="hold">
                                          <p:stCondLst>
                                            <p:cond delay="0"/>
                                          </p:stCondLst>
                                        </p:cTn>
                                        <p:tgtEl>
                                          <p:spTgt spid="4"/>
                                        </p:tgtEl>
                                        <p:attrNameLst>
                                          <p:attrName>ppt_y</p:attrName>
                                        </p:attrNameLst>
                                      </p:cBhvr>
                                    </p:anim>
                                    <p:animRot by="21600000">
                                      <p:cBhvr>
                                        <p:cTn id="52" dur="1000" fill="hold">
                                          <p:stCondLst>
                                            <p:cond delay="0"/>
                                          </p:stCondLst>
                                        </p:cTn>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
                                        </p:tgtEl>
                                        <p:attrNameLst>
                                          <p:attrName>ppt_y</p:attrName>
                                        </p:attrNameLst>
                                      </p:cBhvr>
                                      <p:tavLst>
                                        <p:tav tm="0">
                                          <p:val>
                                            <p:strVal val="#ppt_y"/>
                                          </p:val>
                                        </p:tav>
                                        <p:tav tm="100000">
                                          <p:val>
                                            <p:strVal val="#ppt_y"/>
                                          </p:val>
                                        </p:tav>
                                      </p:tavLst>
                                    </p:anim>
                                    <p:anim calcmode="lin" valueType="num">
                                      <p:cBhvr>
                                        <p:cTn id="5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
                                        </p:tgtEl>
                                        <p:attrNameLst>
                                          <p:attrName>ppt_y</p:attrName>
                                        </p:attrNameLst>
                                      </p:cBhvr>
                                      <p:tavLst>
                                        <p:tav tm="0">
                                          <p:val>
                                            <p:strVal val="#ppt_y"/>
                                          </p:val>
                                        </p:tav>
                                        <p:tav tm="100000">
                                          <p:val>
                                            <p:strVal val="#ppt_y"/>
                                          </p:val>
                                        </p:tav>
                                      </p:tavLst>
                                    </p:anim>
                                    <p:anim calcmode="lin" valueType="num">
                                      <p:cBhvr>
                                        <p:cTn id="6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7653"/>
                                        </p:tgtEl>
                                        <p:attrNameLst>
                                          <p:attrName>style.visibility</p:attrName>
                                        </p:attrNameLst>
                                      </p:cBhvr>
                                      <p:to>
                                        <p:strVal val="visible"/>
                                      </p:to>
                                    </p:set>
                                    <p:animEffect transition="in" filter="fade">
                                      <p:cBhvr>
                                        <p:cTn id="75" dur="1000"/>
                                        <p:tgtEl>
                                          <p:spTgt spid="27653"/>
                                        </p:tgtEl>
                                      </p:cBhvr>
                                    </p:animEffect>
                                    <p:anim calcmode="lin" valueType="num">
                                      <p:cBhvr>
                                        <p:cTn id="76" dur="1000" fill="hold"/>
                                        <p:tgtEl>
                                          <p:spTgt spid="27653"/>
                                        </p:tgtEl>
                                        <p:attrNameLst>
                                          <p:attrName>ppt_x</p:attrName>
                                        </p:attrNameLst>
                                      </p:cBhvr>
                                      <p:tavLst>
                                        <p:tav tm="0">
                                          <p:val>
                                            <p:strVal val="#ppt_x"/>
                                          </p:val>
                                        </p:tav>
                                        <p:tav tm="100000">
                                          <p:val>
                                            <p:strVal val="#ppt_x"/>
                                          </p:val>
                                        </p:tav>
                                      </p:tavLst>
                                    </p:anim>
                                    <p:anim calcmode="lin" valueType="num">
                                      <p:cBhvr>
                                        <p:cTn id="77" dur="1000" fill="hold"/>
                                        <p:tgtEl>
                                          <p:spTgt spid="27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6" grpId="0" animBg="1"/>
      <p:bldP spid="2" grpId="0"/>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مجموعة 7"/>
          <p:cNvGrpSpPr>
            <a:grpSpLocks/>
          </p:cNvGrpSpPr>
          <p:nvPr/>
        </p:nvGrpSpPr>
        <p:grpSpPr bwMode="auto">
          <a:xfrm>
            <a:off x="-55563" y="566738"/>
            <a:ext cx="1036638" cy="6003925"/>
            <a:chOff x="-55292" y="566455"/>
            <a:chExt cx="1036020" cy="6003513"/>
          </a:xfrm>
        </p:grpSpPr>
        <p:pic>
          <p:nvPicPr>
            <p:cNvPr id="8195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195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195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تفسير سورة الشعراء من الآية {132} إلى الآية {140}</a:t>
            </a:r>
          </a:p>
        </p:txBody>
      </p:sp>
      <p:sp>
        <p:nvSpPr>
          <p:cNvPr id="12" name="Rectangle 11"/>
          <p:cNvSpPr/>
          <p:nvPr/>
        </p:nvSpPr>
        <p:spPr>
          <a:xfrm>
            <a:off x="1393254" y="952897"/>
            <a:ext cx="7715250" cy="1323975"/>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 </a:t>
            </a:r>
            <a:r>
              <a:rPr lang="ar-EG" sz="2000" b="1" dirty="0">
                <a:solidFill>
                  <a:srgbClr val="339933"/>
                </a:solidFill>
                <a:cs typeface="Andalus" pitchFamily="2" charset="-78"/>
              </a:rPr>
              <a:t>{وَاتَّقُوا الَّذِي أَمَدَّكُم بِمَا تَعْلَمُونَ{132} أَمَدَّكُم بِأَنْعَامٍ وَبَنِينَ{133} وَجَنَّاتٍ وَعُيُونٍ{134} إِنِّي أَخَافُ عَلَيْكُمْ عَذَابَ يَوْمٍ عَظِيمٍ{135} قَالُوا سَوَاء عَلَيْنَا أَوَعَظْتَ أَمْ لَمْ تَكُن مِّنَ الْوَاعِظِينَ{136} إِنْ هَذَا إِلَّا خُلُقُ الْأَوَّلِينَ{137} وَمَا نَحْنُ بِمُعَذَّبِينَ{138} فَكَذَّبُوهُ فَأَهْلَكْنَاهُمْ إِنَّ فِي ذَلِكَ لَآيَةً وَمَا كَانَ أَكْثَرُهُم مُّؤْمِنِينَ{139} وَإِنَّ رَبَّكَ لَهُوَ الْعَزِيزُ الرَّحِيمُ{140}</a:t>
            </a:r>
          </a:p>
        </p:txBody>
      </p:sp>
      <p:sp>
        <p:nvSpPr>
          <p:cNvPr id="13" name="TextBox 12"/>
          <p:cNvSpPr txBox="1"/>
          <p:nvPr/>
        </p:nvSpPr>
        <p:spPr>
          <a:xfrm>
            <a:off x="2247606" y="2380818"/>
            <a:ext cx="6500858" cy="400110"/>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spAutoFit/>
          </a:bodyPr>
          <a:lstStyle/>
          <a:p>
            <a:pPr>
              <a:defRPr/>
            </a:pPr>
            <a:r>
              <a:rPr lang="ar-EG" sz="2000" b="1" dirty="0"/>
              <a:t>موضوع الآيات: موعظة هود عليه السلام لقومه وجوابهم القبيح وعقوبتهم . </a:t>
            </a:r>
          </a:p>
        </p:txBody>
      </p:sp>
      <p:graphicFrame>
        <p:nvGraphicFramePr>
          <p:cNvPr id="14" name="Table 13"/>
          <p:cNvGraphicFramePr>
            <a:graphicFrameLocks noGrp="1"/>
          </p:cNvGraphicFramePr>
          <p:nvPr>
            <p:extLst>
              <p:ext uri="{D42A27DB-BD31-4B8C-83A1-F6EECF244321}">
                <p14:modId xmlns:p14="http://schemas.microsoft.com/office/powerpoint/2010/main" xmlns="" val="2577801210"/>
              </p:ext>
            </p:extLst>
          </p:nvPr>
        </p:nvGraphicFramePr>
        <p:xfrm>
          <a:off x="2339752" y="3143250"/>
          <a:ext cx="5732686" cy="1285882"/>
        </p:xfrm>
        <a:graphic>
          <a:graphicData uri="http://schemas.openxmlformats.org/drawingml/2006/table">
            <a:tbl>
              <a:tblPr rtl="1" firstRow="1" bandRow="1">
                <a:tableStyleId>{B301B821-A1FF-4177-AEE7-76D212191A09}</a:tableStyleId>
              </a:tblPr>
              <a:tblGrid>
                <a:gridCol w="1691110"/>
                <a:gridCol w="4041576"/>
              </a:tblGrid>
              <a:tr h="398518">
                <a:tc>
                  <a:txBody>
                    <a:bodyPr/>
                    <a:lstStyle/>
                    <a:p>
                      <a:pPr algn="ctr" rtl="1"/>
                      <a:r>
                        <a:rPr lang="ar-EG" sz="2000" dirty="0" smtClean="0"/>
                        <a:t>الكلمة </a:t>
                      </a:r>
                      <a:endParaRPr lang="ar-EG" sz="2000" b="1" dirty="0"/>
                    </a:p>
                  </a:txBody>
                  <a:tcPr/>
                </a:tc>
                <a:tc>
                  <a:txBody>
                    <a:bodyPr/>
                    <a:lstStyle/>
                    <a:p>
                      <a:pPr algn="ctr" rtl="1"/>
                      <a:r>
                        <a:rPr lang="ar-EG" sz="2000" dirty="0" smtClean="0"/>
                        <a:t>معنـــــــــــــــــــــــــــــاها</a:t>
                      </a:r>
                      <a:endParaRPr lang="ar-EG" sz="2000" b="1" dirty="0"/>
                    </a:p>
                  </a:txBody>
                  <a:tcPr/>
                </a:tc>
              </a:tr>
              <a:tr h="398518">
                <a:tc>
                  <a:txBody>
                    <a:bodyPr/>
                    <a:lstStyle/>
                    <a:p>
                      <a:pPr lvl="1" algn="ctr" rtl="1"/>
                      <a:r>
                        <a:rPr lang="ar-EG" sz="2000" dirty="0" smtClean="0"/>
                        <a:t>أمدكم  </a:t>
                      </a:r>
                      <a:endParaRPr lang="ar-EG" sz="2000" b="1" dirty="0"/>
                    </a:p>
                  </a:txBody>
                  <a:tcPr/>
                </a:tc>
                <a:tc>
                  <a:txBody>
                    <a:bodyPr/>
                    <a:lstStyle/>
                    <a:p>
                      <a:pPr lvl="1" algn="ctr" rtl="1"/>
                      <a:r>
                        <a:rPr lang="ar-EG" sz="2000" b="1" dirty="0" smtClean="0"/>
                        <a:t>أعطاكم </a:t>
                      </a:r>
                      <a:endParaRPr lang="ar-EG" sz="2000" b="1" dirty="0"/>
                    </a:p>
                  </a:txBody>
                  <a:tcPr/>
                </a:tc>
              </a:tr>
              <a:tr h="488846">
                <a:tc>
                  <a:txBody>
                    <a:bodyPr/>
                    <a:lstStyle/>
                    <a:p>
                      <a:pPr algn="ctr" rtl="1"/>
                      <a:r>
                        <a:rPr lang="ar-EG" sz="2000" dirty="0" smtClean="0"/>
                        <a:t> خلق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dirty="0" smtClean="0"/>
                        <a:t>دين وعادة </a:t>
                      </a:r>
                    </a:p>
                  </a:txBody>
                  <a:tcPr/>
                </a:tc>
              </a:tr>
            </a:tbl>
          </a:graphicData>
        </a:graphic>
      </p:graphicFrame>
      <p:sp>
        <p:nvSpPr>
          <p:cNvPr id="15" name="Flowchart: Terminator 14"/>
          <p:cNvSpPr/>
          <p:nvPr/>
        </p:nvSpPr>
        <p:spPr>
          <a:xfrm>
            <a:off x="8179810" y="3214689"/>
            <a:ext cx="928694" cy="928691"/>
          </a:xfrm>
          <a:prstGeom prst="flowChartTerminator">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1"/>
            <a:tileRect/>
          </a:gradFill>
          <a:ln/>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ar-EG" sz="2000" b="1" dirty="0"/>
              <a:t>معانى الكلمات </a:t>
            </a:r>
          </a:p>
        </p:txBody>
      </p:sp>
      <p:sp>
        <p:nvSpPr>
          <p:cNvPr id="16" name="Flowchart: Alternate Process 15"/>
          <p:cNvSpPr/>
          <p:nvPr/>
        </p:nvSpPr>
        <p:spPr>
          <a:xfrm>
            <a:off x="6357950" y="4500570"/>
            <a:ext cx="2714644" cy="428628"/>
          </a:xfrm>
          <a:prstGeom prst="flowChartAlternateProcess">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50000" t="50000" r="50000" b="50000"/>
            </a:path>
            <a:tileRect/>
          </a:gradFill>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8" name="Flowchart: Process 17"/>
          <p:cNvSpPr/>
          <p:nvPr/>
        </p:nvSpPr>
        <p:spPr>
          <a:xfrm>
            <a:off x="7715250" y="5000625"/>
            <a:ext cx="1239838" cy="642938"/>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{132}</a:t>
            </a:r>
          </a:p>
        </p:txBody>
      </p:sp>
      <p:sp>
        <p:nvSpPr>
          <p:cNvPr id="19" name="Rectangle 18"/>
          <p:cNvSpPr/>
          <p:nvPr/>
        </p:nvSpPr>
        <p:spPr>
          <a:xfrm>
            <a:off x="1310406" y="5000625"/>
            <a:ext cx="6357938" cy="708025"/>
          </a:xfrm>
          <a:prstGeom prst="rect">
            <a:avLst/>
          </a:prstGeom>
        </p:spPr>
        <p:txBody>
          <a:bodyPr>
            <a:spAutoFit/>
          </a:bodyPr>
          <a:lstStyle/>
          <a:p>
            <a:pPr>
              <a:defRPr/>
            </a:pPr>
            <a:r>
              <a:rPr lang="ar-EG" sz="2000" b="1" dirty="0">
                <a:solidFill>
                  <a:srgbClr val="339933"/>
                </a:solidFill>
                <a:cs typeface="Andalus" pitchFamily="2" charset="-78"/>
              </a:rPr>
              <a:t>وَاتَّقُوا الَّذِي أَمَدَّكُم بِمَا تَعْلَمُونَ{132} </a:t>
            </a:r>
            <a:r>
              <a:rPr lang="ar-EG" sz="2000" b="1" dirty="0">
                <a:solidFill>
                  <a:schemeClr val="dk1"/>
                </a:solidFill>
                <a:latin typeface="+mn-lt"/>
                <a:cs typeface="+mn-cs"/>
              </a:rPr>
              <a:t>واخشوا الله الذى أعطاكم من أنواع النعم ما لا خفاء فيه عليكم .</a:t>
            </a:r>
          </a:p>
        </p:txBody>
      </p:sp>
      <p:sp>
        <p:nvSpPr>
          <p:cNvPr id="20" name="Flowchart: Process 19"/>
          <p:cNvSpPr/>
          <p:nvPr/>
        </p:nvSpPr>
        <p:spPr>
          <a:xfrm>
            <a:off x="7475538" y="5786438"/>
            <a:ext cx="1597025" cy="762000"/>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{133}،{134}</a:t>
            </a:r>
          </a:p>
        </p:txBody>
      </p:sp>
      <p:sp>
        <p:nvSpPr>
          <p:cNvPr id="21" name="Rectangle 20"/>
          <p:cNvSpPr/>
          <p:nvPr/>
        </p:nvSpPr>
        <p:spPr>
          <a:xfrm>
            <a:off x="1094382" y="5715000"/>
            <a:ext cx="6357938" cy="1016000"/>
          </a:xfrm>
          <a:prstGeom prst="rect">
            <a:avLst/>
          </a:prstGeom>
        </p:spPr>
        <p:txBody>
          <a:bodyPr>
            <a:spAutoFit/>
          </a:bodyPr>
          <a:lstStyle/>
          <a:p>
            <a:pPr>
              <a:defRPr/>
            </a:pPr>
            <a:r>
              <a:rPr lang="ar-EG" sz="2000" b="1" dirty="0">
                <a:solidFill>
                  <a:srgbClr val="339933"/>
                </a:solidFill>
                <a:cs typeface="Andalus" pitchFamily="2" charset="-78"/>
              </a:rPr>
              <a:t>{أَمَدَّكُم بِأَنْعَامٍ وَبَنِينَ{133} وَجَنَّاتٍ وَعُيُونٍ{134} </a:t>
            </a:r>
            <a:r>
              <a:rPr lang="ar-EG" sz="2000" b="1" dirty="0">
                <a:solidFill>
                  <a:schemeClr val="dk1"/>
                </a:solidFill>
                <a:latin typeface="+mn-lt"/>
                <a:cs typeface="+mn-cs"/>
              </a:rPr>
              <a:t>أعطاكم الأنعام ،من الأبل والبقر والغنم وأعطاكم الأولاد وأعطاكم البساتين المثمرة وفجر لكم الماء من العيون الجارية </a:t>
            </a:r>
          </a:p>
        </p:txBody>
      </p:sp>
    </p:spTree>
    <p:custDataLst>
      <p:tags r:id="rId1"/>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anim calcmode="lin" valueType="num">
                                      <p:cBhvr additive="base">
                                        <p:cTn id="2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bg/>
                                          </p:spTgt>
                                        </p:tgtEl>
                                        <p:attrNameLst>
                                          <p:attrName>style.visibility</p:attrName>
                                        </p:attrNameLst>
                                      </p:cBhvr>
                                      <p:to>
                                        <p:strVal val="visible"/>
                                      </p:to>
                                    </p:set>
                                    <p:anim calcmode="lin" valueType="num">
                                      <p:cBhvr additive="base">
                                        <p:cTn id="55"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bg/>
                                          </p:spTgt>
                                        </p:tgtEl>
                                        <p:attrNameLst>
                                          <p:attrName>style.visibility</p:attrName>
                                        </p:attrNameLst>
                                      </p:cBhvr>
                                      <p:to>
                                        <p:strVal val="visible"/>
                                      </p:to>
                                    </p:set>
                                    <p:anim calcmode="lin" valueType="num">
                                      <p:cBhvr additive="base">
                                        <p:cTn id="6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xEl>
                                              <p:pRg st="0" end="0"/>
                                            </p:txEl>
                                          </p:spTgt>
                                        </p:tgtEl>
                                        <p:attrNameLst>
                                          <p:attrName>style.visibility</p:attrName>
                                        </p:attrNameLst>
                                      </p:cBhvr>
                                      <p:to>
                                        <p:strVal val="visible"/>
                                      </p:to>
                                    </p:set>
                                    <p:anim calcmode="lin" valueType="num">
                                      <p:cBhvr additive="base">
                                        <p:cTn id="7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bg/>
                                          </p:spTgt>
                                        </p:tgtEl>
                                        <p:attrNameLst>
                                          <p:attrName>style.visibility</p:attrName>
                                        </p:attrNameLst>
                                      </p:cBhvr>
                                      <p:to>
                                        <p:strVal val="visible"/>
                                      </p:to>
                                    </p:set>
                                    <p:anim calcmode="lin" valueType="num">
                                      <p:cBhvr additive="base">
                                        <p:cTn id="85"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xEl>
                                              <p:pRg st="0" end="0"/>
                                            </p:txEl>
                                          </p:spTgt>
                                        </p:tgtEl>
                                        <p:attrNameLst>
                                          <p:attrName>style.visibility</p:attrName>
                                        </p:attrNameLst>
                                      </p:cBhvr>
                                      <p:to>
                                        <p:strVal val="visible"/>
                                      </p:to>
                                    </p:set>
                                    <p:anim calcmode="lin" valueType="num">
                                      <p:cBhvr additive="base">
                                        <p:cTn id="9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xEl>
                                              <p:pRg st="0" end="0"/>
                                            </p:txEl>
                                          </p:spTgt>
                                        </p:tgtEl>
                                        <p:attrNameLst>
                                          <p:attrName>style.visibility</p:attrName>
                                        </p:attrNameLst>
                                      </p:cBhvr>
                                      <p:to>
                                        <p:strVal val="visible"/>
                                      </p:to>
                                    </p:set>
                                    <p:anim calcmode="lin" valueType="num">
                                      <p:cBhvr additive="base">
                                        <p:cTn id="9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build="allAtOnce"/>
      <p:bldP spid="13" grpId="0" build="p" animBg="1"/>
      <p:bldP spid="15" grpId="0" build="p" animBg="1"/>
      <p:bldP spid="16" grpId="0" build="p" animBg="1"/>
      <p:bldP spid="18" grpId="0" build="p" animBg="1"/>
      <p:bldP spid="19" grpId="0" build="allAtOnce"/>
      <p:bldP spid="20" grpId="0" build="p" animBg="1"/>
      <p:bldP spid="2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مجموعة 7"/>
          <p:cNvGrpSpPr>
            <a:grpSpLocks/>
          </p:cNvGrpSpPr>
          <p:nvPr/>
        </p:nvGrpSpPr>
        <p:grpSpPr bwMode="auto">
          <a:xfrm>
            <a:off x="-55563" y="566738"/>
            <a:ext cx="1036638" cy="6003925"/>
            <a:chOff x="-55292" y="566455"/>
            <a:chExt cx="1036020" cy="6003513"/>
          </a:xfrm>
        </p:grpSpPr>
        <p:pic>
          <p:nvPicPr>
            <p:cNvPr id="8297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297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297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000" b="1" dirty="0">
                <a:solidFill>
                  <a:schemeClr val="bg1"/>
                </a:solidFill>
              </a:rPr>
              <a:t>تفسير سورة الشعراء من الآية {132} إلى الآية {140}</a:t>
            </a:r>
          </a:p>
        </p:txBody>
      </p:sp>
      <p:sp>
        <p:nvSpPr>
          <p:cNvPr id="11" name="TextBox 10"/>
          <p:cNvSpPr txBox="1"/>
          <p:nvPr/>
        </p:nvSpPr>
        <p:spPr>
          <a:xfrm>
            <a:off x="7215206" y="885750"/>
            <a:ext cx="1857388" cy="369332"/>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ar-EG" b="1" dirty="0"/>
              <a:t>وهذه الآيات تدل على:  </a:t>
            </a:r>
          </a:p>
        </p:txBody>
      </p:sp>
      <p:sp>
        <p:nvSpPr>
          <p:cNvPr id="63498" name="TextBox 11"/>
          <p:cNvSpPr txBox="1">
            <a:spLocks noChangeArrowheads="1"/>
          </p:cNvSpPr>
          <p:nvPr/>
        </p:nvSpPr>
        <p:spPr bwMode="auto">
          <a:xfrm>
            <a:off x="571500" y="928688"/>
            <a:ext cx="6572250" cy="400050"/>
          </a:xfrm>
          <a:prstGeom prst="rect">
            <a:avLst/>
          </a:prstGeom>
          <a:noFill/>
          <a:ln w="9525">
            <a:noFill/>
            <a:miter lim="800000"/>
            <a:headEnd/>
            <a:tailEnd/>
          </a:ln>
        </p:spPr>
        <p:txBody>
          <a:bodyPr>
            <a:spAutoFit/>
          </a:bodyPr>
          <a:lstStyle/>
          <a:p>
            <a:r>
              <a:rPr lang="ar-EG" sz="2000" b="1"/>
              <a:t>أن من مهمات الداعية : التذكير بنعم الله على الناس ليشكروه ولا يكفروه .</a:t>
            </a:r>
          </a:p>
        </p:txBody>
      </p:sp>
      <p:sp>
        <p:nvSpPr>
          <p:cNvPr id="13" name="TextBox 12"/>
          <p:cNvSpPr txBox="1"/>
          <p:nvPr/>
        </p:nvSpPr>
        <p:spPr>
          <a:xfrm>
            <a:off x="7020272" y="3789040"/>
            <a:ext cx="1928826" cy="400110"/>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ar-EG" sz="2000" b="1" dirty="0"/>
              <a:t>وهذه الآيات تدل على </a:t>
            </a:r>
          </a:p>
        </p:txBody>
      </p:sp>
      <p:sp>
        <p:nvSpPr>
          <p:cNvPr id="63503" name="TextBox 13"/>
          <p:cNvSpPr txBox="1">
            <a:spLocks noChangeArrowheads="1"/>
          </p:cNvSpPr>
          <p:nvPr/>
        </p:nvSpPr>
        <p:spPr bwMode="auto">
          <a:xfrm>
            <a:off x="1071563" y="4314825"/>
            <a:ext cx="8001000" cy="400050"/>
          </a:xfrm>
          <a:prstGeom prst="rect">
            <a:avLst/>
          </a:prstGeom>
          <a:noFill/>
          <a:ln w="9525">
            <a:noFill/>
            <a:miter lim="800000"/>
            <a:headEnd/>
            <a:tailEnd/>
          </a:ln>
        </p:spPr>
        <p:txBody>
          <a:bodyPr>
            <a:spAutoFit/>
          </a:bodyPr>
          <a:lstStyle/>
          <a:p>
            <a:r>
              <a:rPr lang="ar-EG" sz="2000" b="1" dirty="0"/>
              <a:t>* أن المكذبين يأبون اتباع الأنبياء محتجين بتقليد </a:t>
            </a:r>
            <a:r>
              <a:rPr lang="ar-EG" sz="2000" b="1" dirty="0" err="1"/>
              <a:t>الأباء</a:t>
            </a:r>
            <a:r>
              <a:rPr lang="ar-EG" sz="2000" b="1" dirty="0"/>
              <a:t> وهذه حجة واهية ،فالحق أحق أن يتبع .</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5" name="Flowchart: Process 14"/>
          <p:cNvSpPr/>
          <p:nvPr/>
        </p:nvSpPr>
        <p:spPr>
          <a:xfrm>
            <a:off x="7500938" y="1428750"/>
            <a:ext cx="1382712" cy="4286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{135}</a:t>
            </a:r>
          </a:p>
        </p:txBody>
      </p:sp>
      <p:sp>
        <p:nvSpPr>
          <p:cNvPr id="16" name="Rectangle 15"/>
          <p:cNvSpPr>
            <a:spLocks noChangeArrowheads="1"/>
          </p:cNvSpPr>
          <p:nvPr/>
        </p:nvSpPr>
        <p:spPr bwMode="auto">
          <a:xfrm>
            <a:off x="2016720" y="1428750"/>
            <a:ext cx="5435600" cy="400050"/>
          </a:xfrm>
          <a:prstGeom prst="rect">
            <a:avLst/>
          </a:prstGeom>
          <a:noFill/>
          <a:ln w="9525">
            <a:noFill/>
            <a:miter lim="800000"/>
            <a:headEnd/>
            <a:tailEnd/>
          </a:ln>
        </p:spPr>
        <p:txBody>
          <a:bodyPr wrap="none">
            <a:spAutoFit/>
          </a:bodyPr>
          <a:lstStyle/>
          <a:p>
            <a:r>
              <a:rPr lang="ar-EG" sz="2000" b="1" dirty="0">
                <a:solidFill>
                  <a:srgbClr val="339933"/>
                </a:solidFill>
                <a:cs typeface="Andalus" pitchFamily="2" charset="-78"/>
              </a:rPr>
              <a:t>إِنِّي أَخَافُ عَلَيْكُمْ عَذَابَ يَوْمٍ عَظِيمٍ{135} </a:t>
            </a:r>
            <a:r>
              <a:rPr lang="ar-EG" sz="2000" b="1" dirty="0"/>
              <a:t>فأجابوه بكبر واستعلاء .</a:t>
            </a:r>
          </a:p>
        </p:txBody>
      </p:sp>
      <p:sp>
        <p:nvSpPr>
          <p:cNvPr id="17" name="Flowchart: Process 16"/>
          <p:cNvSpPr/>
          <p:nvPr/>
        </p:nvSpPr>
        <p:spPr>
          <a:xfrm>
            <a:off x="7500938" y="2000250"/>
            <a:ext cx="1382712" cy="4286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{136}</a:t>
            </a:r>
          </a:p>
        </p:txBody>
      </p:sp>
      <p:sp>
        <p:nvSpPr>
          <p:cNvPr id="18" name="Flowchart: Process 17"/>
          <p:cNvSpPr/>
          <p:nvPr/>
        </p:nvSpPr>
        <p:spPr>
          <a:xfrm>
            <a:off x="7500938" y="2571750"/>
            <a:ext cx="1382712" cy="4286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{137}</a:t>
            </a:r>
          </a:p>
        </p:txBody>
      </p:sp>
      <p:sp>
        <p:nvSpPr>
          <p:cNvPr id="19" name="Rectangle 18"/>
          <p:cNvSpPr>
            <a:spLocks noChangeArrowheads="1"/>
          </p:cNvSpPr>
          <p:nvPr/>
        </p:nvSpPr>
        <p:spPr bwMode="auto">
          <a:xfrm>
            <a:off x="1187624" y="1965325"/>
            <a:ext cx="6286500" cy="677863"/>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قَالُوا سَوَاء عَلَيْنَا أَوَعَظْتَ أَمْ لَمْ تَكُن مِّنَ الْوَاعِظِينَ{136} </a:t>
            </a:r>
            <a:r>
              <a:rPr lang="ar-EG" b="1" dirty="0"/>
              <a:t>يستوى عندنا تذكيرك وتخويفك لنا وتركه فلن نؤمن لك .وقالوا :</a:t>
            </a:r>
          </a:p>
        </p:txBody>
      </p:sp>
      <p:sp>
        <p:nvSpPr>
          <p:cNvPr id="20" name="Flowchart: Process 19"/>
          <p:cNvSpPr/>
          <p:nvPr/>
        </p:nvSpPr>
        <p:spPr>
          <a:xfrm>
            <a:off x="7500938" y="3143250"/>
            <a:ext cx="1382712" cy="4286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{138}</a:t>
            </a:r>
          </a:p>
        </p:txBody>
      </p:sp>
      <p:sp>
        <p:nvSpPr>
          <p:cNvPr id="21" name="Rectangle 20"/>
          <p:cNvSpPr>
            <a:spLocks noChangeArrowheads="1"/>
          </p:cNvSpPr>
          <p:nvPr/>
        </p:nvSpPr>
        <p:spPr bwMode="auto">
          <a:xfrm>
            <a:off x="1022945" y="2636912"/>
            <a:ext cx="6429375" cy="400050"/>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إِنْ هَذَا إِلَّا خُلُقُ الْأَوَّلِينَ{137} </a:t>
            </a:r>
            <a:r>
              <a:rPr lang="ar-EG" b="1" dirty="0"/>
              <a:t>ما هذا الذى نحن عليه إلا دين الأولين</a:t>
            </a:r>
            <a:r>
              <a:rPr lang="ar-EG" sz="2000" b="1" dirty="0">
                <a:solidFill>
                  <a:srgbClr val="339933"/>
                </a:solidFill>
                <a:cs typeface="Andalus" pitchFamily="2" charset="-78"/>
              </a:rPr>
              <a:t> </a:t>
            </a:r>
            <a:r>
              <a:rPr lang="ar-EG" b="1" dirty="0"/>
              <a:t>وسنبقى عليه </a:t>
            </a:r>
            <a:endParaRPr lang="ar-EG" sz="2000" b="1" dirty="0">
              <a:solidFill>
                <a:srgbClr val="339933"/>
              </a:solidFill>
              <a:cs typeface="Andalus" pitchFamily="2" charset="-78"/>
            </a:endParaRPr>
          </a:p>
        </p:txBody>
      </p:sp>
      <p:sp>
        <p:nvSpPr>
          <p:cNvPr id="22" name="Rectangle 21"/>
          <p:cNvSpPr>
            <a:spLocks noChangeArrowheads="1"/>
          </p:cNvSpPr>
          <p:nvPr/>
        </p:nvSpPr>
        <p:spPr bwMode="auto">
          <a:xfrm>
            <a:off x="2410420" y="3109913"/>
            <a:ext cx="5041900" cy="461962"/>
          </a:xfrm>
          <a:prstGeom prst="rect">
            <a:avLst/>
          </a:prstGeom>
          <a:noFill/>
          <a:ln w="9525">
            <a:noFill/>
            <a:miter lim="800000"/>
            <a:headEnd/>
            <a:tailEnd/>
          </a:ln>
        </p:spPr>
        <p:txBody>
          <a:bodyPr wrap="none">
            <a:spAutoFit/>
          </a:bodyPr>
          <a:lstStyle/>
          <a:p>
            <a:r>
              <a:rPr lang="ar-EG" sz="2000" b="1" dirty="0"/>
              <a:t>{</a:t>
            </a:r>
            <a:r>
              <a:rPr lang="ar-EG" sz="2400" b="1" dirty="0">
                <a:solidFill>
                  <a:srgbClr val="339933"/>
                </a:solidFill>
                <a:cs typeface="Andalus" pitchFamily="2" charset="-78"/>
              </a:rPr>
              <a:t>وَمَا</a:t>
            </a:r>
            <a:r>
              <a:rPr lang="ar-EG" sz="2000" b="1" dirty="0"/>
              <a:t> </a:t>
            </a:r>
            <a:r>
              <a:rPr lang="ar-EG" sz="2400" b="1" dirty="0">
                <a:solidFill>
                  <a:srgbClr val="339933"/>
                </a:solidFill>
                <a:cs typeface="Andalus" pitchFamily="2" charset="-78"/>
              </a:rPr>
              <a:t>نَحْنُ</a:t>
            </a:r>
            <a:r>
              <a:rPr lang="ar-EG" sz="2000" b="1" dirty="0"/>
              <a:t> </a:t>
            </a:r>
            <a:r>
              <a:rPr lang="ar-EG" sz="2400" b="1" dirty="0">
                <a:solidFill>
                  <a:srgbClr val="339933"/>
                </a:solidFill>
                <a:cs typeface="Andalus" pitchFamily="2" charset="-78"/>
              </a:rPr>
              <a:t>بِمُعَذَّبِينَ{138</a:t>
            </a:r>
            <a:r>
              <a:rPr lang="ar-EG" sz="2000" b="1" dirty="0"/>
              <a:t>} لن ينزل بنا عذاب كما هددتنا .</a:t>
            </a:r>
          </a:p>
        </p:txBody>
      </p:sp>
      <p:sp>
        <p:nvSpPr>
          <p:cNvPr id="23" name="Rectangle 22"/>
          <p:cNvSpPr>
            <a:spLocks noChangeArrowheads="1"/>
          </p:cNvSpPr>
          <p:nvPr/>
        </p:nvSpPr>
        <p:spPr bwMode="auto">
          <a:xfrm>
            <a:off x="1167531" y="4857750"/>
            <a:ext cx="6500813" cy="1108075"/>
          </a:xfrm>
          <a:prstGeom prst="rect">
            <a:avLst/>
          </a:prstGeom>
          <a:noFill/>
          <a:ln w="9525">
            <a:noFill/>
            <a:miter lim="800000"/>
            <a:headEnd/>
            <a:tailEnd/>
          </a:ln>
        </p:spPr>
        <p:txBody>
          <a:bodyPr>
            <a:spAutoFit/>
          </a:bodyPr>
          <a:lstStyle/>
          <a:p>
            <a:r>
              <a:rPr lang="ar-EG" sz="2400" b="1" dirty="0">
                <a:solidFill>
                  <a:srgbClr val="339933"/>
                </a:solidFill>
                <a:cs typeface="Andalus" pitchFamily="2" charset="-78"/>
              </a:rPr>
              <a:t>فَكَذَّبُوهُ فَأَهْلَكْنَاهُمْ إِنَّ فِي ذَلِكَ لَآيَةً وَمَا كَانَ أَكْثَرُهُم مُّؤْمِنِينَ {139</a:t>
            </a:r>
            <a:r>
              <a:rPr lang="ar-EG" b="1" dirty="0"/>
              <a:t>}  فاستمروا على تكذيبه فأهلكهم الله بريح باردة شديدة لعبرة لمن بعدهم  وما كان أكثر الذين سمعوا قصتهم مؤمنين بك يا محمد .</a:t>
            </a:r>
          </a:p>
        </p:txBody>
      </p:sp>
      <p:sp>
        <p:nvSpPr>
          <p:cNvPr id="24" name="Rectangle 23"/>
          <p:cNvSpPr>
            <a:spLocks noChangeArrowheads="1"/>
          </p:cNvSpPr>
          <p:nvPr/>
        </p:nvSpPr>
        <p:spPr bwMode="auto">
          <a:xfrm>
            <a:off x="1524719" y="6000750"/>
            <a:ext cx="6143625" cy="738188"/>
          </a:xfrm>
          <a:prstGeom prst="rect">
            <a:avLst/>
          </a:prstGeom>
          <a:noFill/>
          <a:ln w="9525">
            <a:noFill/>
            <a:miter lim="800000"/>
            <a:headEnd/>
            <a:tailEnd/>
          </a:ln>
        </p:spPr>
        <p:txBody>
          <a:bodyPr>
            <a:spAutoFit/>
          </a:bodyPr>
          <a:lstStyle/>
          <a:p>
            <a:r>
              <a:rPr lang="ar-EG" b="1" dirty="0"/>
              <a:t> </a:t>
            </a:r>
            <a:r>
              <a:rPr lang="ar-EG" sz="2400" b="1" dirty="0">
                <a:solidFill>
                  <a:srgbClr val="339933"/>
                </a:solidFill>
                <a:cs typeface="Andalus" pitchFamily="2" charset="-78"/>
              </a:rPr>
              <a:t>وَإِنَّ رَبَّكَ لَهُوَ الْعَزِيزُ الرَّحِيمُ{140</a:t>
            </a:r>
            <a:r>
              <a:rPr lang="ar-EG" b="1" dirty="0"/>
              <a:t>}  الغالب على ما يريده من إهلاك  المكذبين والرحيم بالمؤمنين .</a:t>
            </a:r>
          </a:p>
        </p:txBody>
      </p:sp>
      <p:sp>
        <p:nvSpPr>
          <p:cNvPr id="25" name="Flowchart: Process 24"/>
          <p:cNvSpPr/>
          <p:nvPr/>
        </p:nvSpPr>
        <p:spPr>
          <a:xfrm>
            <a:off x="7725792" y="5000625"/>
            <a:ext cx="1249362" cy="71437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a:t>
            </a:r>
          </a:p>
          <a:p>
            <a:pPr algn="ctr">
              <a:defRPr/>
            </a:pPr>
            <a:r>
              <a:rPr lang="ar-EG" sz="2000" b="1" dirty="0"/>
              <a:t>{139}</a:t>
            </a:r>
          </a:p>
        </p:txBody>
      </p:sp>
      <p:sp>
        <p:nvSpPr>
          <p:cNvPr id="26" name="Flowchart: Process 25"/>
          <p:cNvSpPr/>
          <p:nvPr/>
        </p:nvSpPr>
        <p:spPr>
          <a:xfrm>
            <a:off x="7725792" y="6143625"/>
            <a:ext cx="1382712" cy="428625"/>
          </a:xfrm>
          <a:prstGeom prst="flowChartProcess">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EG" sz="2000" b="1" dirty="0"/>
              <a:t>الآية {140}</a:t>
            </a:r>
          </a:p>
        </p:txBody>
      </p:sp>
    </p:spTree>
    <p:custDataLst>
      <p:tags r:id="rId1"/>
    </p:custData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additive="base">
                                        <p:cTn id="1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3498">
                                            <p:txEl>
                                              <p:pRg st="0" end="0"/>
                                            </p:txEl>
                                          </p:spTgt>
                                        </p:tgtEl>
                                        <p:attrNameLst>
                                          <p:attrName>style.visibility</p:attrName>
                                        </p:attrNameLst>
                                      </p:cBhvr>
                                      <p:to>
                                        <p:strVal val="visible"/>
                                      </p:to>
                                    </p:set>
                                    <p:anim calcmode="lin" valueType="num">
                                      <p:cBhvr additive="base">
                                        <p:cTn id="29" dur="500" fill="hold"/>
                                        <p:tgtEl>
                                          <p:spTgt spid="6349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34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additive="base">
                                        <p:cTn id="35"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bg/>
                                          </p:spTgt>
                                        </p:tgtEl>
                                        <p:attrNameLst>
                                          <p:attrName>style.visibility</p:attrName>
                                        </p:attrNameLst>
                                      </p:cBhvr>
                                      <p:to>
                                        <p:strVal val="visible"/>
                                      </p:to>
                                    </p:set>
                                    <p:anim calcmode="lin" valueType="num">
                                      <p:cBhvr additive="base">
                                        <p:cTn id="5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wipe(down)">
                                      <p:cBhvr>
                                        <p:cTn id="65" dur="500"/>
                                        <p:tgtEl>
                                          <p:spTgt spid="1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bg/>
                                          </p:spTgt>
                                        </p:tgtEl>
                                        <p:attrNameLst>
                                          <p:attrName>style.visibility</p:attrName>
                                        </p:attrNameLst>
                                      </p:cBhvr>
                                      <p:to>
                                        <p:strVal val="visible"/>
                                      </p:to>
                                    </p:set>
                                    <p:anim calcmode="lin" valueType="num">
                                      <p:cBhvr additive="base">
                                        <p:cTn id="70"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xEl>
                                              <p:pRg st="0" end="0"/>
                                            </p:txEl>
                                          </p:spTgt>
                                        </p:tgtEl>
                                        <p:attrNameLst>
                                          <p:attrName>style.visibility</p:attrName>
                                        </p:attrNameLst>
                                      </p:cBhvr>
                                      <p:to>
                                        <p:strVal val="visible"/>
                                      </p:to>
                                    </p:set>
                                    <p:anim calcmode="lin" valueType="num">
                                      <p:cBhvr additive="base">
                                        <p:cTn id="7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 calcmode="lin" valueType="num">
                                      <p:cBhvr additive="base">
                                        <p:cTn id="8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bg/>
                                          </p:spTgt>
                                        </p:tgtEl>
                                        <p:attrNameLst>
                                          <p:attrName>style.visibility</p:attrName>
                                        </p:attrNameLst>
                                      </p:cBhvr>
                                      <p:to>
                                        <p:strVal val="visible"/>
                                      </p:to>
                                    </p:set>
                                    <p:anim calcmode="lin" valueType="num">
                                      <p:cBhvr additive="base">
                                        <p:cTn id="88"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9"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0">
                                            <p:txEl>
                                              <p:pRg st="0" end="0"/>
                                            </p:txEl>
                                          </p:spTgt>
                                        </p:tgtEl>
                                        <p:attrNameLst>
                                          <p:attrName>style.visibility</p:attrName>
                                        </p:attrNameLst>
                                      </p:cBhvr>
                                      <p:to>
                                        <p:strVal val="visible"/>
                                      </p:to>
                                    </p:set>
                                    <p:anim calcmode="lin" valueType="num">
                                      <p:cBhvr additive="base">
                                        <p:cTn id="9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2">
                                            <p:txEl>
                                              <p:pRg st="0" end="0"/>
                                            </p:txEl>
                                          </p:spTgt>
                                        </p:tgtEl>
                                        <p:attrNameLst>
                                          <p:attrName>style.visibility</p:attrName>
                                        </p:attrNameLst>
                                      </p:cBhvr>
                                      <p:to>
                                        <p:strVal val="visible"/>
                                      </p:to>
                                    </p:set>
                                    <p:anim calcmode="lin" valueType="num">
                                      <p:cBhvr additive="base">
                                        <p:cTn id="10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3">
                                            <p:bg/>
                                          </p:spTgt>
                                        </p:tgtEl>
                                        <p:attrNameLst>
                                          <p:attrName>style.visibility</p:attrName>
                                        </p:attrNameLst>
                                      </p:cBhvr>
                                      <p:to>
                                        <p:strVal val="visible"/>
                                      </p:to>
                                    </p:set>
                                    <p:anim calcmode="lin" valueType="num">
                                      <p:cBhvr additive="base">
                                        <p:cTn id="10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0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3">
                                            <p:txEl>
                                              <p:pRg st="0" end="0"/>
                                            </p:txEl>
                                          </p:spTgt>
                                        </p:tgtEl>
                                        <p:attrNameLst>
                                          <p:attrName>style.visibility</p:attrName>
                                        </p:attrNameLst>
                                      </p:cBhvr>
                                      <p:to>
                                        <p:strVal val="visible"/>
                                      </p:to>
                                    </p:set>
                                    <p:anim calcmode="lin" valueType="num">
                                      <p:cBhvr additive="base">
                                        <p:cTn id="1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63503">
                                            <p:txEl>
                                              <p:pRg st="0" end="0"/>
                                            </p:txEl>
                                          </p:spTgt>
                                        </p:tgtEl>
                                        <p:attrNameLst>
                                          <p:attrName>style.visibility</p:attrName>
                                        </p:attrNameLst>
                                      </p:cBhvr>
                                      <p:to>
                                        <p:strVal val="visible"/>
                                      </p:to>
                                    </p:set>
                                    <p:anim calcmode="lin" valueType="num">
                                      <p:cBhvr additive="base">
                                        <p:cTn id="118" dur="500" fill="hold"/>
                                        <p:tgtEl>
                                          <p:spTgt spid="63503">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635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5">
                                            <p:bg/>
                                          </p:spTgt>
                                        </p:tgtEl>
                                        <p:attrNameLst>
                                          <p:attrName>style.visibility</p:attrName>
                                        </p:attrNameLst>
                                      </p:cBhvr>
                                      <p:to>
                                        <p:strVal val="visible"/>
                                      </p:to>
                                    </p:set>
                                    <p:anim calcmode="lin" valueType="num">
                                      <p:cBhvr additive="base">
                                        <p:cTn id="124"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125" dur="500" fill="hold"/>
                                        <p:tgtEl>
                                          <p:spTgt spid="25">
                                            <p:bg/>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25">
                                            <p:txEl>
                                              <p:pRg st="0" end="0"/>
                                            </p:txEl>
                                          </p:spTgt>
                                        </p:tgtEl>
                                        <p:attrNameLst>
                                          <p:attrName>style.visibility</p:attrName>
                                        </p:attrNameLst>
                                      </p:cBhvr>
                                      <p:to>
                                        <p:strVal val="visible"/>
                                      </p:to>
                                    </p:set>
                                    <p:anim calcmode="lin" valueType="num">
                                      <p:cBhvr additive="base">
                                        <p:cTn id="13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25">
                                            <p:txEl>
                                              <p:pRg st="1" end="1"/>
                                            </p:txEl>
                                          </p:spTgt>
                                        </p:tgtEl>
                                        <p:attrNameLst>
                                          <p:attrName>style.visibility</p:attrName>
                                        </p:attrNameLst>
                                      </p:cBhvr>
                                      <p:to>
                                        <p:strVal val="visible"/>
                                      </p:to>
                                    </p:set>
                                    <p:anim calcmode="lin" valueType="num">
                                      <p:cBhvr additive="base">
                                        <p:cTn id="13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23">
                                            <p:txEl>
                                              <p:pRg st="0" end="0"/>
                                            </p:txEl>
                                          </p:spTgt>
                                        </p:tgtEl>
                                        <p:attrNameLst>
                                          <p:attrName>style.visibility</p:attrName>
                                        </p:attrNameLst>
                                      </p:cBhvr>
                                      <p:to>
                                        <p:strVal val="visible"/>
                                      </p:to>
                                    </p:set>
                                    <p:animEffect transition="in" filter="wipe(down)">
                                      <p:cBhvr>
                                        <p:cTn id="142" dur="500"/>
                                        <p:tgtEl>
                                          <p:spTgt spid="23">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6">
                                            <p:bg/>
                                          </p:spTgt>
                                        </p:tgtEl>
                                        <p:attrNameLst>
                                          <p:attrName>style.visibility</p:attrName>
                                        </p:attrNameLst>
                                      </p:cBhvr>
                                      <p:to>
                                        <p:strVal val="visible"/>
                                      </p:to>
                                    </p:set>
                                    <p:anim calcmode="lin" valueType="num">
                                      <p:cBhvr additive="base">
                                        <p:cTn id="147"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48" dur="500" fill="hold"/>
                                        <p:tgtEl>
                                          <p:spTgt spid="26">
                                            <p:bg/>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6">
                                            <p:txEl>
                                              <p:pRg st="0" end="0"/>
                                            </p:txEl>
                                          </p:spTgt>
                                        </p:tgtEl>
                                        <p:attrNameLst>
                                          <p:attrName>style.visibility</p:attrName>
                                        </p:attrNameLst>
                                      </p:cBhvr>
                                      <p:to>
                                        <p:strVal val="visible"/>
                                      </p:to>
                                    </p:set>
                                    <p:anim calcmode="lin" valueType="num">
                                      <p:cBhvr additive="base">
                                        <p:cTn id="15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24">
                                            <p:txEl>
                                              <p:pRg st="0" end="0"/>
                                            </p:txEl>
                                          </p:spTgt>
                                        </p:tgtEl>
                                        <p:attrNameLst>
                                          <p:attrName>style.visibility</p:attrName>
                                        </p:attrNameLst>
                                      </p:cBhvr>
                                      <p:to>
                                        <p:strVal val="visible"/>
                                      </p:to>
                                    </p:set>
                                    <p:animEffect transition="in" filter="wipe(down)">
                                      <p:cBhvr>
                                        <p:cTn id="15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allAtOnce" animBg="1"/>
      <p:bldP spid="63498" grpId="0" build="p"/>
      <p:bldP spid="13" grpId="0" build="p" animBg="1"/>
      <p:bldP spid="63503" grpId="0" build="p"/>
      <p:bldP spid="15" grpId="0" build="p" animBg="1"/>
      <p:bldP spid="16" grpId="0" build="p"/>
      <p:bldP spid="17" grpId="0" build="p" animBg="1"/>
      <p:bldP spid="18" grpId="0" build="p" animBg="1"/>
      <p:bldP spid="19" grpId="0" build="p"/>
      <p:bldP spid="20" grpId="0" build="p" animBg="1"/>
      <p:bldP spid="21" grpId="0" build="p"/>
      <p:bldP spid="22" grpId="0" build="p"/>
      <p:bldP spid="23" grpId="0" build="p"/>
      <p:bldP spid="24" grpId="0" build="p"/>
      <p:bldP spid="25" grpId="0" build="p" animBg="1"/>
      <p:bldP spid="26"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مجموعة 7"/>
          <p:cNvGrpSpPr>
            <a:grpSpLocks/>
          </p:cNvGrpSpPr>
          <p:nvPr/>
        </p:nvGrpSpPr>
        <p:grpSpPr bwMode="auto">
          <a:xfrm>
            <a:off x="-55563" y="566738"/>
            <a:ext cx="1036638" cy="6003925"/>
            <a:chOff x="-55292" y="566455"/>
            <a:chExt cx="1036020" cy="6003513"/>
          </a:xfrm>
        </p:grpSpPr>
        <p:pic>
          <p:nvPicPr>
            <p:cNvPr id="8400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400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400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قصو لوط عليه السلام </a:t>
            </a:r>
          </a:p>
        </p:txBody>
      </p:sp>
      <p:sp>
        <p:nvSpPr>
          <p:cNvPr id="11" name="Vertical Scroll 10"/>
          <p:cNvSpPr/>
          <p:nvPr/>
        </p:nvSpPr>
        <p:spPr>
          <a:xfrm>
            <a:off x="6786563" y="71438"/>
            <a:ext cx="1643062" cy="857250"/>
          </a:xfrm>
          <a:prstGeom prst="vertic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a:t>
            </a:r>
          </a:p>
          <a:p>
            <a:pPr algn="ctr">
              <a:defRPr/>
            </a:pPr>
            <a:r>
              <a:rPr lang="ar-EG" sz="2400" b="1" dirty="0"/>
              <a:t>الثانية عشر </a:t>
            </a:r>
          </a:p>
        </p:txBody>
      </p:sp>
      <p:sp>
        <p:nvSpPr>
          <p:cNvPr id="12" name="Rounded Rectangle 11"/>
          <p:cNvSpPr/>
          <p:nvPr/>
        </p:nvSpPr>
        <p:spPr>
          <a:xfrm>
            <a:off x="2428860" y="928670"/>
            <a:ext cx="5072098" cy="571504"/>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tx1"/>
                </a:solidFill>
              </a:rPr>
              <a:t>تفسير سورة الشعراء من الآية {160} إلى الآية {166}</a:t>
            </a:r>
          </a:p>
        </p:txBody>
      </p:sp>
      <p:sp>
        <p:nvSpPr>
          <p:cNvPr id="13" name="Rectangle 12"/>
          <p:cNvSpPr/>
          <p:nvPr/>
        </p:nvSpPr>
        <p:spPr>
          <a:xfrm>
            <a:off x="857250" y="1500188"/>
            <a:ext cx="8215313" cy="1570037"/>
          </a:xfrm>
          <a:prstGeom prst="rect">
            <a:avLst/>
          </a:prstGeom>
        </p:spPr>
        <p:txBody>
          <a:bodyPr>
            <a:spAutoFit/>
          </a:bodyPr>
          <a:lstStyle/>
          <a:p>
            <a:pPr>
              <a:defRPr/>
            </a:pPr>
            <a:r>
              <a:rPr lang="ar-EG" sz="2000" b="1" dirty="0">
                <a:effectLst>
                  <a:outerShdw blurRad="38100" dist="38100" dir="2700000" algn="tl">
                    <a:srgbClr val="000000">
                      <a:alpha val="43137"/>
                    </a:srgbClr>
                  </a:outerShdw>
                </a:effectLst>
                <a:latin typeface="+mn-lt"/>
                <a:cs typeface="+mn-cs"/>
              </a:rPr>
              <a:t>قال تعالى </a:t>
            </a:r>
            <a:r>
              <a:rPr lang="ar-EG" sz="2400" b="1" dirty="0">
                <a:solidFill>
                  <a:srgbClr val="339933"/>
                </a:solidFill>
                <a:cs typeface="Andalus" pitchFamily="2" charset="-78"/>
              </a:rPr>
              <a:t>:{كَذَّبَتْ قَوْمُ لُوطٍ الْمُرْسَلِينَ{160} إِذْ قَالَ لَهُمْ أَخُوهُمْ لُوطٌ أَلَا تَتَّقُونَ{161} إِنِّي لَكُمْ رَسُولٌ أَمِينٌ{162} فَاتَّقُوا اللَّهَ وَأَطِيعُونِ{163} وَمَا أَسْأَلُكُمْ عَلَيْهِ مِنْ أَجْرٍ إِنْ أَجْرِيَ إِلَّا عَلَى رَبِّ الْعَالَمِينَ{164} أَتَأْتُونَ الذُّكْرَانَ مِنَ الْعَالَمِينَ{165} وَتَذَرُونَ مَا خَلَقَ لَكُمْ رَبُّكُمْ مِنْ أَزْوَاجِكُم بَلْ أَنتُمْ قَوْمٌ عَادُونَ{166} </a:t>
            </a:r>
          </a:p>
        </p:txBody>
      </p:sp>
      <p:sp>
        <p:nvSpPr>
          <p:cNvPr id="14" name="TextBox 13"/>
          <p:cNvSpPr txBox="1"/>
          <p:nvPr/>
        </p:nvSpPr>
        <p:spPr>
          <a:xfrm>
            <a:off x="2643174" y="3071810"/>
            <a:ext cx="4429156" cy="400110"/>
          </a:xfrm>
          <a:prstGeom prst="rect">
            <a:avLst/>
          </a:prstGeom>
          <a:effectLst>
            <a:glow rad="228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:دعوة لوط عليه السلام لقومه .</a:t>
            </a:r>
          </a:p>
        </p:txBody>
      </p:sp>
      <p:graphicFrame>
        <p:nvGraphicFramePr>
          <p:cNvPr id="15" name="Table 14"/>
          <p:cNvGraphicFramePr>
            <a:graphicFrameLocks noGrp="1"/>
          </p:cNvGraphicFramePr>
          <p:nvPr>
            <p:extLst>
              <p:ext uri="{D42A27DB-BD31-4B8C-83A1-F6EECF244321}">
                <p14:modId xmlns:p14="http://schemas.microsoft.com/office/powerpoint/2010/main" xmlns="" val="4007244364"/>
              </p:ext>
            </p:extLst>
          </p:nvPr>
        </p:nvGraphicFramePr>
        <p:xfrm>
          <a:off x="2176738" y="3643313"/>
          <a:ext cx="6643734" cy="792480"/>
        </p:xfrm>
        <a:graphic>
          <a:graphicData uri="http://schemas.openxmlformats.org/drawingml/2006/table">
            <a:tbl>
              <a:tblPr rtl="1" firstRow="1" bandRow="1">
                <a:tableStyleId>{F2DE63D5-997A-4646-A377-4702673A728D}</a:tableStyleId>
              </a:tblPr>
              <a:tblGrid>
                <a:gridCol w="1959864"/>
                <a:gridCol w="4683870"/>
              </a:tblGrid>
              <a:tr h="392909">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392909">
                <a:tc>
                  <a:txBody>
                    <a:bodyPr/>
                    <a:lstStyle/>
                    <a:p>
                      <a:pPr lvl="1" algn="ctr" rtl="1"/>
                      <a:r>
                        <a:rPr lang="ar-EG" sz="2000" b="1" dirty="0" smtClean="0"/>
                        <a:t>عادون  </a:t>
                      </a:r>
                      <a:endParaRPr lang="ar-EG" sz="2000" b="1" dirty="0"/>
                    </a:p>
                  </a:txBody>
                  <a:tcPr/>
                </a:tc>
                <a:tc>
                  <a:txBody>
                    <a:bodyPr/>
                    <a:lstStyle/>
                    <a:p>
                      <a:pPr lvl="1" algn="ctr" rtl="1"/>
                      <a:r>
                        <a:rPr lang="ar-EG" sz="2000" b="1" dirty="0" smtClean="0"/>
                        <a:t>متجاوزون ما اباحه الله لكم من الحلال إلى الحرام </a:t>
                      </a:r>
                      <a:endParaRPr lang="ar-EG" sz="2000" b="1" dirty="0"/>
                    </a:p>
                  </a:txBody>
                  <a:tcPr/>
                </a:tc>
              </a:tr>
            </a:tbl>
          </a:graphicData>
        </a:graphic>
      </p:graphicFrame>
      <p:sp>
        <p:nvSpPr>
          <p:cNvPr id="16" name="Flowchart: Terminator 15"/>
          <p:cNvSpPr/>
          <p:nvPr/>
        </p:nvSpPr>
        <p:spPr>
          <a:xfrm>
            <a:off x="7393433" y="3215258"/>
            <a:ext cx="1643063" cy="28575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t>معانى الكلمات </a:t>
            </a:r>
          </a:p>
        </p:txBody>
      </p:sp>
      <p:sp>
        <p:nvSpPr>
          <p:cNvPr id="17" name="Flowchart: Alternate Process 16"/>
          <p:cNvSpPr/>
          <p:nvPr/>
        </p:nvSpPr>
        <p:spPr>
          <a:xfrm>
            <a:off x="6143625" y="4500563"/>
            <a:ext cx="2928938" cy="428625"/>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9" name="Rectangle 18"/>
          <p:cNvSpPr>
            <a:spLocks noChangeArrowheads="1"/>
          </p:cNvSpPr>
          <p:nvPr/>
        </p:nvSpPr>
        <p:spPr bwMode="auto">
          <a:xfrm>
            <a:off x="1081534" y="5000625"/>
            <a:ext cx="6500812" cy="738188"/>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{كَذَّبَتْ قَوْمُ لُوطٍ الْمُرْسَلِينَ{160</a:t>
            </a:r>
            <a:r>
              <a:rPr lang="ar-EG" b="1"/>
              <a:t>} لأنهم لما كذبوا رسولهم كانوا بهذا مكذبين لسائر الرسل .</a:t>
            </a:r>
          </a:p>
        </p:txBody>
      </p:sp>
      <p:sp>
        <p:nvSpPr>
          <p:cNvPr id="20" name="Flowchart: Process 19"/>
          <p:cNvSpPr/>
          <p:nvPr/>
        </p:nvSpPr>
        <p:spPr>
          <a:xfrm>
            <a:off x="7653784" y="5072063"/>
            <a:ext cx="1382712" cy="428625"/>
          </a:xfrm>
          <a:prstGeom prst="flowChart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{160}</a:t>
            </a:r>
          </a:p>
        </p:txBody>
      </p:sp>
      <p:sp>
        <p:nvSpPr>
          <p:cNvPr id="21" name="Flowchart: Process 20"/>
          <p:cNvSpPr/>
          <p:nvPr/>
        </p:nvSpPr>
        <p:spPr>
          <a:xfrm>
            <a:off x="7653784" y="5715000"/>
            <a:ext cx="1382712" cy="428625"/>
          </a:xfrm>
          <a:prstGeom prst="flowChart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{161}</a:t>
            </a:r>
          </a:p>
        </p:txBody>
      </p:sp>
      <p:sp>
        <p:nvSpPr>
          <p:cNvPr id="22" name="Flowchart: Process 21"/>
          <p:cNvSpPr/>
          <p:nvPr/>
        </p:nvSpPr>
        <p:spPr>
          <a:xfrm>
            <a:off x="7653784" y="6286500"/>
            <a:ext cx="1382712" cy="428625"/>
          </a:xfrm>
          <a:prstGeom prst="flowChart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{162}</a:t>
            </a:r>
          </a:p>
        </p:txBody>
      </p:sp>
      <p:sp>
        <p:nvSpPr>
          <p:cNvPr id="23" name="Rectangle 22"/>
          <p:cNvSpPr>
            <a:spLocks noChangeArrowheads="1"/>
          </p:cNvSpPr>
          <p:nvPr/>
        </p:nvSpPr>
        <p:spPr bwMode="auto">
          <a:xfrm>
            <a:off x="1824484" y="5715000"/>
            <a:ext cx="5686425" cy="461963"/>
          </a:xfrm>
          <a:prstGeom prst="rect">
            <a:avLst/>
          </a:prstGeom>
          <a:noFill/>
          <a:ln w="9525">
            <a:noFill/>
            <a:miter lim="800000"/>
            <a:headEnd/>
            <a:tailEnd/>
          </a:ln>
        </p:spPr>
        <p:txBody>
          <a:bodyPr wrap="none">
            <a:spAutoFit/>
          </a:bodyPr>
          <a:lstStyle/>
          <a:p>
            <a:r>
              <a:rPr lang="ar-EG" sz="2400" b="1">
                <a:solidFill>
                  <a:srgbClr val="339933"/>
                </a:solidFill>
                <a:cs typeface="Andalus" pitchFamily="2" charset="-78"/>
              </a:rPr>
              <a:t>{ إِذْ قَالَ لَهُمْ أَخُوهُمْ لُوطٌ أَلَا تَتَّقُونَ{161</a:t>
            </a:r>
            <a:r>
              <a:rPr lang="ar-EG" b="1"/>
              <a:t>} ألا تخشون عذاب الله .</a:t>
            </a:r>
          </a:p>
        </p:txBody>
      </p:sp>
      <p:sp>
        <p:nvSpPr>
          <p:cNvPr id="24" name="Rectangle 23"/>
          <p:cNvSpPr>
            <a:spLocks noChangeArrowheads="1"/>
          </p:cNvSpPr>
          <p:nvPr/>
        </p:nvSpPr>
        <p:spPr bwMode="auto">
          <a:xfrm>
            <a:off x="2283271" y="6273800"/>
            <a:ext cx="5299075" cy="461963"/>
          </a:xfrm>
          <a:prstGeom prst="rect">
            <a:avLst/>
          </a:prstGeom>
          <a:noFill/>
          <a:ln w="9525">
            <a:noFill/>
            <a:miter lim="800000"/>
            <a:headEnd/>
            <a:tailEnd/>
          </a:ln>
        </p:spPr>
        <p:txBody>
          <a:bodyPr wrap="none">
            <a:spAutoFit/>
          </a:bodyPr>
          <a:lstStyle/>
          <a:p>
            <a:r>
              <a:rPr lang="ar-EG" b="1"/>
              <a:t> </a:t>
            </a:r>
            <a:r>
              <a:rPr lang="ar-EG" sz="2400" b="1">
                <a:solidFill>
                  <a:srgbClr val="339933"/>
                </a:solidFill>
                <a:cs typeface="Andalus" pitchFamily="2" charset="-78"/>
              </a:rPr>
              <a:t>{إِنِّي لَكُمْ رَسُولٌ أَمِينٌ{162</a:t>
            </a:r>
            <a:r>
              <a:rPr lang="ar-EG" b="1"/>
              <a:t>}  حفيظ على تبليغ رسالته إليكم .</a:t>
            </a:r>
          </a:p>
        </p:txBody>
      </p:sp>
    </p:spTree>
    <p:custDataLst>
      <p:tags r:id="rId1"/>
    </p:custData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additive="base">
                                        <p:cTn id="2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additive="base">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bg/>
                                          </p:spTgt>
                                        </p:tgtEl>
                                        <p:attrNameLst>
                                          <p:attrName>style.visibility</p:attrName>
                                        </p:attrNameLst>
                                      </p:cBhvr>
                                      <p:to>
                                        <p:strVal val="visible"/>
                                      </p:to>
                                    </p:set>
                                    <p:anim calcmode="lin" valueType="num">
                                      <p:cBhvr additive="base">
                                        <p:cTn id="5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bg/>
                                          </p:spTgt>
                                        </p:tgtEl>
                                        <p:attrNameLst>
                                          <p:attrName>style.visibility</p:attrName>
                                        </p:attrNameLst>
                                      </p:cBhvr>
                                      <p:to>
                                        <p:strVal val="visible"/>
                                      </p:to>
                                    </p:set>
                                    <p:anim calcmode="lin" valueType="num">
                                      <p:cBhvr additive="base">
                                        <p:cTn id="65"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7">
                                            <p:bg/>
                                          </p:spTgt>
                                        </p:tgtEl>
                                        <p:attrNameLst>
                                          <p:attrName>style.visibility</p:attrName>
                                        </p:attrNameLst>
                                      </p:cBhvr>
                                      <p:to>
                                        <p:strVal val="visible"/>
                                      </p:to>
                                    </p:set>
                                    <p:anim calcmode="lin" valueType="num">
                                      <p:cBhvr additive="base">
                                        <p:cTn id="8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3" dur="500" fill="hold"/>
                                        <p:tgtEl>
                                          <p:spTgt spid="17">
                                            <p:bg/>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7">
                                            <p:txEl>
                                              <p:pRg st="0" end="0"/>
                                            </p:txEl>
                                          </p:spTgt>
                                        </p:tgtEl>
                                        <p:attrNameLst>
                                          <p:attrName>style.visibility</p:attrName>
                                        </p:attrNameLst>
                                      </p:cBhvr>
                                      <p:to>
                                        <p:strVal val="visible"/>
                                      </p:to>
                                    </p:set>
                                    <p:anim calcmode="lin" valueType="num">
                                      <p:cBhvr additive="base">
                                        <p:cTn id="8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0">
                                            <p:bg/>
                                          </p:spTgt>
                                        </p:tgtEl>
                                        <p:attrNameLst>
                                          <p:attrName>style.visibility</p:attrName>
                                        </p:attrNameLst>
                                      </p:cBhvr>
                                      <p:to>
                                        <p:strVal val="visible"/>
                                      </p:to>
                                    </p:set>
                                    <p:anim calcmode="lin" valueType="num">
                                      <p:cBhvr additive="base">
                                        <p:cTn id="9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93"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0">
                                            <p:txEl>
                                              <p:pRg st="0" end="0"/>
                                            </p:txEl>
                                          </p:spTgt>
                                        </p:tgtEl>
                                        <p:attrNameLst>
                                          <p:attrName>style.visibility</p:attrName>
                                        </p:attrNameLst>
                                      </p:cBhvr>
                                      <p:to>
                                        <p:strVal val="visible"/>
                                      </p:to>
                                    </p:set>
                                    <p:anim calcmode="lin" valueType="num">
                                      <p:cBhvr additive="base">
                                        <p:cTn id="9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9">
                                            <p:txEl>
                                              <p:pRg st="0" end="0"/>
                                            </p:txEl>
                                          </p:spTgt>
                                        </p:tgtEl>
                                        <p:attrNameLst>
                                          <p:attrName>style.visibility</p:attrName>
                                        </p:attrNameLst>
                                      </p:cBhvr>
                                      <p:to>
                                        <p:strVal val="visible"/>
                                      </p:to>
                                    </p:set>
                                    <p:anim calcmode="lin" valueType="num">
                                      <p:cBhvr additive="base">
                                        <p:cTn id="10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1">
                                            <p:bg/>
                                          </p:spTgt>
                                        </p:tgtEl>
                                        <p:attrNameLst>
                                          <p:attrName>style.visibility</p:attrName>
                                        </p:attrNameLst>
                                      </p:cBhvr>
                                      <p:to>
                                        <p:strVal val="visible"/>
                                      </p:to>
                                    </p:set>
                                    <p:anim calcmode="lin" valueType="num">
                                      <p:cBhvr additive="base">
                                        <p:cTn id="110"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11"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1">
                                            <p:txEl>
                                              <p:pRg st="0" end="0"/>
                                            </p:txEl>
                                          </p:spTgt>
                                        </p:tgtEl>
                                        <p:attrNameLst>
                                          <p:attrName>style.visibility</p:attrName>
                                        </p:attrNameLst>
                                      </p:cBhvr>
                                      <p:to>
                                        <p:strVal val="visible"/>
                                      </p:to>
                                    </p:set>
                                    <p:anim calcmode="lin" valueType="num">
                                      <p:cBhvr additive="base">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3">
                                            <p:txEl>
                                              <p:pRg st="0" end="0"/>
                                            </p:txEl>
                                          </p:spTgt>
                                        </p:tgtEl>
                                        <p:attrNameLst>
                                          <p:attrName>style.visibility</p:attrName>
                                        </p:attrNameLst>
                                      </p:cBhvr>
                                      <p:to>
                                        <p:strVal val="visible"/>
                                      </p:to>
                                    </p:set>
                                    <p:anim calcmode="lin" valueType="num">
                                      <p:cBhvr additive="base">
                                        <p:cTn id="12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2">
                                            <p:bg/>
                                          </p:spTgt>
                                        </p:tgtEl>
                                        <p:attrNameLst>
                                          <p:attrName>style.visibility</p:attrName>
                                        </p:attrNameLst>
                                      </p:cBhvr>
                                      <p:to>
                                        <p:strVal val="visible"/>
                                      </p:to>
                                    </p:set>
                                    <p:anim calcmode="lin" valueType="num">
                                      <p:cBhvr additive="base">
                                        <p:cTn id="128"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29"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2">
                                            <p:txEl>
                                              <p:pRg st="0" end="0"/>
                                            </p:txEl>
                                          </p:spTgt>
                                        </p:tgtEl>
                                        <p:attrNameLst>
                                          <p:attrName>style.visibility</p:attrName>
                                        </p:attrNameLst>
                                      </p:cBhvr>
                                      <p:to>
                                        <p:strVal val="visible"/>
                                      </p:to>
                                    </p:set>
                                    <p:anim calcmode="lin" valueType="num">
                                      <p:cBhvr additive="base">
                                        <p:cTn id="13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24">
                                            <p:txEl>
                                              <p:pRg st="0" end="0"/>
                                            </p:txEl>
                                          </p:spTgt>
                                        </p:tgtEl>
                                        <p:attrNameLst>
                                          <p:attrName>style.visibility</p:attrName>
                                        </p:attrNameLst>
                                      </p:cBhvr>
                                      <p:to>
                                        <p:strVal val="visible"/>
                                      </p:to>
                                    </p:set>
                                    <p:anim calcmode="lin" valueType="num">
                                      <p:cBhvr additive="base">
                                        <p:cTn id="14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p" animBg="1"/>
      <p:bldP spid="12" grpId="0" build="p" animBg="1"/>
      <p:bldP spid="13" grpId="0" build="p"/>
      <p:bldP spid="14" grpId="0" build="p" animBg="1"/>
      <p:bldP spid="16" grpId="0" build="p" animBg="1"/>
      <p:bldP spid="17" grpId="0" build="allAtOnce" animBg="1"/>
      <p:bldP spid="19" grpId="0" build="p"/>
      <p:bldP spid="20" grpId="0" build="p" animBg="1"/>
      <p:bldP spid="21" grpId="0" build="p" animBg="1"/>
      <p:bldP spid="22" grpId="0" build="p" animBg="1"/>
      <p:bldP spid="23" grpId="0" build="p"/>
      <p:bldP spid="24"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924297" y="2"/>
            <a:ext cx="4457700" cy="1179698"/>
            <a:chOff x="2274540" y="0"/>
            <a:chExt cx="4457700" cy="845423"/>
          </a:xfrm>
        </p:grpSpPr>
        <p:pic>
          <p:nvPicPr>
            <p:cNvPr id="8" name="صورة 7"/>
            <p:cNvPicPr>
              <a:picLocks noChangeAspect="1"/>
            </p:cNvPicPr>
            <p:nvPr/>
          </p:nvPicPr>
          <p:blipFill>
            <a:blip r:embed="rId4">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274540" y="0"/>
              <a:ext cx="4457700" cy="845423"/>
            </a:xfrm>
            <a:prstGeom prst="downArrowCallou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pic>
        <p:sp>
          <p:nvSpPr>
            <p:cNvPr id="9" name="مستطيل 8"/>
            <p:cNvSpPr/>
            <p:nvPr/>
          </p:nvSpPr>
          <p:spPr>
            <a:xfrm>
              <a:off x="2477066" y="116632"/>
              <a:ext cx="4145687" cy="523727"/>
            </a:xfrm>
            <a:prstGeom prst="downArrowCallout">
              <a:avLst/>
            </a:prstGeom>
            <a:scene3d>
              <a:camera prst="orthographicFront"/>
              <a:lightRig rig="threePt" dir="t"/>
            </a:scene3d>
            <a:sp3d>
              <a:bevelT prst="slope"/>
            </a:sp3d>
          </p:spPr>
          <p:txBody>
            <a:bodyPr wrap="none">
              <a:spAutoFit/>
            </a:bodyPr>
            <a:lstStyle/>
            <a:p>
              <a:pPr algn="ctr"/>
              <a:r>
                <a:rPr lang="ar-SA" sz="2500" b="1" dirty="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5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العصف الذهن</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 (</a:t>
              </a:r>
              <a:r>
                <a:rPr lang="ar-SA" sz="2500" b="1" dirty="0" smtClean="0">
                  <a:ln w="10541" cmpd="sng">
                    <a:solidFill>
                      <a:schemeClr val="accent1">
                        <a:shade val="88000"/>
                        <a:satMod val="110000"/>
                      </a:schemeClr>
                    </a:solidFill>
                    <a:prstDash val="solid"/>
                  </a:ln>
                  <a:solidFill>
                    <a:srgbClr val="C00000"/>
                  </a:solidFill>
                  <a:latin typeface="Traditional Arabic" panose="02020603050405020304" pitchFamily="18" charset="-78"/>
                  <a:cs typeface="Traditional Arabic" panose="02020603050405020304" pitchFamily="18" charset="-78"/>
                </a:rPr>
                <a:t>التفكير الإبداعي</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endParaRPr lang="ar-EG" sz="25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7" name="صورة 16">
            <a:hlinkClick r:id="" action="ppaction://hlinkshowjump?jump=nextslide"/>
          </p:cNvPr>
          <p:cNvPicPr>
            <a:picLocks noChangeAspect="1"/>
          </p:cNvPicPr>
          <p:nvPr/>
        </p:nvPicPr>
        <p:blipFill>
          <a:blip r:embed="rId5" cstate="print">
            <a:extLst>
              <a:ext uri="{BEBA8EAE-BF5A-486C-A8C5-ECC9F3942E4B}">
                <a14:imgProps xmlns:a14="http://schemas.microsoft.com/office/drawing/2010/main" xmlns="">
                  <a14:imgLayer r:embed="">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rot="16200000" flipH="1" flipV="1">
            <a:off x="2203246" y="5809106"/>
            <a:ext cx="1011187" cy="953342"/>
          </a:xfrm>
          <a:prstGeom prst="rect">
            <a:avLst/>
          </a:prstGeom>
        </p:spPr>
      </p:pic>
      <p:pic>
        <p:nvPicPr>
          <p:cNvPr id="18" name="صورة 17">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9655" y="5860616"/>
            <a:ext cx="909360" cy="964536"/>
          </a:xfrm>
          <a:prstGeom prst="rect">
            <a:avLst/>
          </a:prstGeom>
        </p:spPr>
      </p:pic>
      <p:pic>
        <p:nvPicPr>
          <p:cNvPr id="1026" name="Picture 2"/>
          <p:cNvPicPr>
            <a:picLocks noChangeAspect="1" noChangeArrowheads="1"/>
          </p:cNvPicPr>
          <p:nvPr/>
        </p:nvPicPr>
        <p:blipFill>
          <a:blip r:embed="rId7">
            <a:extLst>
              <a:ext uri="{BEBA8EAE-BF5A-486C-A8C5-ECC9F3942E4B}">
                <a14:imgProps xmlns:a14="http://schemas.microsoft.com/office/drawing/2010/main" xmlns="">
                  <a14:imgLayer r:embed="">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55675" y="953292"/>
            <a:ext cx="3039005" cy="1406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شكل بيضاوي 14"/>
          <p:cNvSpPr/>
          <p:nvPr/>
        </p:nvSpPr>
        <p:spPr>
          <a:xfrm>
            <a:off x="1739908" y="2292242"/>
            <a:ext cx="1019562" cy="1133093"/>
          </a:xfrm>
          <a:prstGeom prst="ellipse">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lIns="80147" tIns="40074" rIns="80147" bIns="40074" rtlCol="1" anchor="ctr"/>
          <a:lstStyle/>
          <a:p>
            <a:pPr algn="ctr"/>
            <a:r>
              <a:rPr lang="ar-SA" b="1" dirty="0" smtClean="0">
                <a:solidFill>
                  <a:schemeClr val="accent2">
                    <a:lumMod val="50000"/>
                  </a:schemeClr>
                </a:solidFill>
              </a:rPr>
              <a:t>الطالب الأول</a:t>
            </a:r>
            <a:endParaRPr lang="ar-EG" b="1" dirty="0">
              <a:solidFill>
                <a:schemeClr val="accent2">
                  <a:lumMod val="50000"/>
                </a:schemeClr>
              </a:solidFill>
            </a:endParaRPr>
          </a:p>
        </p:txBody>
      </p:sp>
      <p:grpSp>
        <p:nvGrpSpPr>
          <p:cNvPr id="3" name="مجموعة 10"/>
          <p:cNvGrpSpPr/>
          <p:nvPr/>
        </p:nvGrpSpPr>
        <p:grpSpPr>
          <a:xfrm>
            <a:off x="3894680" y="1196752"/>
            <a:ext cx="4802814" cy="4909983"/>
            <a:chOff x="4554612" y="1319475"/>
            <a:chExt cx="5616624" cy="5413484"/>
          </a:xfrm>
        </p:grpSpPr>
        <p:pic>
          <p:nvPicPr>
            <p:cNvPr id="23" name="صورة 2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54612" y="1319475"/>
              <a:ext cx="5616624" cy="5413484"/>
            </a:xfrm>
            <a:prstGeom prst="rect">
              <a:avLst/>
            </a:prstGeom>
            <a:scene3d>
              <a:camera prst="orthographicFront"/>
              <a:lightRig rig="threePt" dir="t"/>
            </a:scene3d>
            <a:sp3d>
              <a:bevelT prst="relaxedInset"/>
            </a:sp3d>
          </p:spPr>
        </p:pic>
        <p:sp>
          <p:nvSpPr>
            <p:cNvPr id="4" name="مربع نص 3"/>
            <p:cNvSpPr txBox="1"/>
            <p:nvPr/>
          </p:nvSpPr>
          <p:spPr>
            <a:xfrm>
              <a:off x="4986660" y="1764406"/>
              <a:ext cx="4752529" cy="48185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marL="300552" indent="-300552">
                <a:buBlip>
                  <a:blip r:embed="rId9"/>
                </a:buBlip>
              </a:pPr>
              <a:r>
                <a:rPr lang="ar-SA" sz="2800" b="1" dirty="0" smtClean="0">
                  <a:solidFill>
                    <a:srgbClr val="C00000"/>
                  </a:solidFill>
                  <a:effectLst>
                    <a:outerShdw blurRad="38100" dist="38100" dir="2700000" algn="tl">
                      <a:srgbClr val="000000">
                        <a:alpha val="43137"/>
                      </a:srgbClr>
                    </a:outerShdw>
                  </a:effectLst>
                </a:rPr>
                <a:t>خطوات التنفيذ</a:t>
              </a:r>
            </a:p>
            <a:p>
              <a:pPr marL="300552" indent="-300552">
                <a:buBlip>
                  <a:blip r:embed="rId10"/>
                </a:buBlip>
              </a:pPr>
              <a:r>
                <a:rPr lang="ar-SA" sz="2500" b="1" dirty="0" smtClean="0">
                  <a:solidFill>
                    <a:schemeClr val="accent3">
                      <a:lumMod val="50000"/>
                    </a:schemeClr>
                  </a:solidFill>
                </a:rPr>
                <a:t>تقسيم الطلاب لمجموعات كل مجموعة مكونة من خمسة طلاب لكل منهم مهام </a:t>
              </a:r>
            </a:p>
            <a:p>
              <a:pPr marL="300552" indent="-300552">
                <a:buBlip>
                  <a:blip r:embed="rId10"/>
                </a:buBlip>
              </a:pPr>
              <a:r>
                <a:rPr lang="ar-SA" sz="2500" b="1" dirty="0" smtClean="0">
                  <a:solidFill>
                    <a:schemeClr val="accent5">
                      <a:lumMod val="50000"/>
                    </a:schemeClr>
                  </a:solidFill>
                </a:rPr>
                <a:t>مرحلة توليد الأفكار ( التفكير الإبداعي ) كل طالب عل يحده </a:t>
              </a:r>
            </a:p>
            <a:p>
              <a:pPr marL="300552" indent="-300552">
                <a:buBlip>
                  <a:blip r:embed="rId10"/>
                </a:buBlip>
              </a:pPr>
              <a:r>
                <a:rPr lang="ar-SA" sz="2500" b="1" dirty="0" smtClean="0">
                  <a:solidFill>
                    <a:schemeClr val="accent6">
                      <a:lumMod val="50000"/>
                    </a:schemeClr>
                  </a:solidFill>
                </a:rPr>
                <a:t>التوضيح : مناقشة الطلاب في الأفكار غير الواضحة </a:t>
              </a:r>
            </a:p>
            <a:p>
              <a:pPr marL="300552" indent="-300552">
                <a:buBlip>
                  <a:blip r:embed="rId10"/>
                </a:buBlip>
              </a:pPr>
              <a:r>
                <a:rPr lang="ar-SA" sz="2500" b="1" dirty="0" smtClean="0">
                  <a:solidFill>
                    <a:srgbClr val="0070C0"/>
                  </a:solidFill>
                </a:rPr>
                <a:t>التصنيف للأفكار المتشابهة</a:t>
              </a:r>
            </a:p>
            <a:p>
              <a:pPr marL="300552" indent="-300552">
                <a:buBlip>
                  <a:blip r:embed="rId10"/>
                </a:buBlip>
              </a:pPr>
              <a:r>
                <a:rPr lang="ar-SA" sz="2500" b="1" dirty="0" smtClean="0">
                  <a:solidFill>
                    <a:srgbClr val="7030A0"/>
                  </a:solidFill>
                </a:rPr>
                <a:t>التقييم : وهي مرحة اختيار الأفكار بناء علي المعايير التي تبت سابقا </a:t>
              </a:r>
            </a:p>
          </p:txBody>
        </p:sp>
      </p:grpSp>
      <p:sp>
        <p:nvSpPr>
          <p:cNvPr id="27" name="شكل بيضاوي 26"/>
          <p:cNvSpPr/>
          <p:nvPr/>
        </p:nvSpPr>
        <p:spPr>
          <a:xfrm>
            <a:off x="2650640" y="3041821"/>
            <a:ext cx="1019562" cy="1133093"/>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lIns="80147" tIns="40074" rIns="80147" bIns="40074" rtlCol="1" anchor="ctr"/>
          <a:lstStyle/>
          <a:p>
            <a:pPr algn="ctr"/>
            <a:r>
              <a:rPr lang="ar-SA" b="1" dirty="0" smtClean="0">
                <a:solidFill>
                  <a:srgbClr val="002060"/>
                </a:solidFill>
              </a:rPr>
              <a:t>الطالب الثاني</a:t>
            </a:r>
            <a:endParaRPr lang="ar-EG" b="1" dirty="0">
              <a:solidFill>
                <a:srgbClr val="002060"/>
              </a:solidFill>
            </a:endParaRPr>
          </a:p>
        </p:txBody>
      </p:sp>
      <p:sp>
        <p:nvSpPr>
          <p:cNvPr id="28" name="شكل بيضاوي 27"/>
          <p:cNvSpPr/>
          <p:nvPr/>
        </p:nvSpPr>
        <p:spPr>
          <a:xfrm>
            <a:off x="2384901" y="4174915"/>
            <a:ext cx="1019562" cy="1133093"/>
          </a:xfrm>
          <a:prstGeom prst="ellipse">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lIns="80147" tIns="40074" rIns="80147" bIns="40074" rtlCol="1" anchor="ctr"/>
          <a:lstStyle/>
          <a:p>
            <a:pPr algn="ctr"/>
            <a:r>
              <a:rPr lang="ar-SA" b="1" dirty="0" smtClean="0"/>
              <a:t>الطالب الثالث</a:t>
            </a:r>
            <a:endParaRPr lang="ar-EG" b="1" dirty="0"/>
          </a:p>
        </p:txBody>
      </p:sp>
      <p:sp>
        <p:nvSpPr>
          <p:cNvPr id="29" name="شكل بيضاوي 28"/>
          <p:cNvSpPr/>
          <p:nvPr/>
        </p:nvSpPr>
        <p:spPr>
          <a:xfrm>
            <a:off x="973570" y="3164260"/>
            <a:ext cx="1019562" cy="1133093"/>
          </a:xfrm>
          <a:prstGeom prst="ellipse">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lIns="80147" tIns="40074" rIns="80147" bIns="40074" rtlCol="1" anchor="ctr"/>
          <a:lstStyle/>
          <a:p>
            <a:pPr algn="ctr"/>
            <a:r>
              <a:rPr lang="ar-SA" sz="1600" b="1" dirty="0" smtClean="0">
                <a:solidFill>
                  <a:srgbClr val="C00000"/>
                </a:solidFill>
              </a:rPr>
              <a:t>الطالب الخامس</a:t>
            </a:r>
            <a:endParaRPr lang="ar-EG" sz="1600" b="1" dirty="0">
              <a:solidFill>
                <a:srgbClr val="C00000"/>
              </a:solidFill>
            </a:endParaRPr>
          </a:p>
        </p:txBody>
      </p:sp>
      <p:sp>
        <p:nvSpPr>
          <p:cNvPr id="30" name="شكل بيضاوي 29"/>
          <p:cNvSpPr/>
          <p:nvPr/>
        </p:nvSpPr>
        <p:spPr>
          <a:xfrm>
            <a:off x="1193500" y="4297353"/>
            <a:ext cx="1019562" cy="1133093"/>
          </a:xfrm>
          <a:prstGeom prst="ellipse">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lIns="80147" tIns="40074" rIns="80147" bIns="40074" rtlCol="1" anchor="ctr"/>
          <a:lstStyle/>
          <a:p>
            <a:pPr algn="ctr"/>
            <a:r>
              <a:rPr lang="ar-SA" b="1" dirty="0" smtClean="0"/>
              <a:t>الطالب الرابع</a:t>
            </a:r>
            <a:endParaRPr lang="ar-EG" b="1" dirty="0"/>
          </a:p>
        </p:txBody>
      </p:sp>
      <p:cxnSp>
        <p:nvCxnSpPr>
          <p:cNvPr id="10" name="رابط كسهم مستقيم 9"/>
          <p:cNvCxnSpPr/>
          <p:nvPr/>
        </p:nvCxnSpPr>
        <p:spPr>
          <a:xfrm flipH="1">
            <a:off x="2894682" y="2360121"/>
            <a:ext cx="1369446" cy="4986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xmlns="" val="2882885374"/>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مجموعة 7"/>
          <p:cNvGrpSpPr>
            <a:grpSpLocks/>
          </p:cNvGrpSpPr>
          <p:nvPr/>
        </p:nvGrpSpPr>
        <p:grpSpPr bwMode="auto">
          <a:xfrm>
            <a:off x="-55563" y="566738"/>
            <a:ext cx="1036638" cy="6003925"/>
            <a:chOff x="-55292" y="566455"/>
            <a:chExt cx="1036020" cy="6003513"/>
          </a:xfrm>
        </p:grpSpPr>
        <p:pic>
          <p:nvPicPr>
            <p:cNvPr id="8500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501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501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{160} إلى الآية {166}</a:t>
            </a:r>
          </a:p>
        </p:txBody>
      </p:sp>
      <p:sp>
        <p:nvSpPr>
          <p:cNvPr id="13" name="TextBox 12"/>
          <p:cNvSpPr txBox="1"/>
          <p:nvPr/>
        </p:nvSpPr>
        <p:spPr>
          <a:xfrm>
            <a:off x="6858016" y="3789040"/>
            <a:ext cx="2071702" cy="400110"/>
          </a:xfrm>
          <a:prstGeom prst="rect">
            <a:avLst/>
          </a:prstGeom>
          <a:effectLst>
            <a:glow rad="228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lgn="ctr">
              <a:defRPr/>
            </a:pPr>
            <a:r>
              <a:rPr lang="ar-EG" sz="2000" b="1" dirty="0"/>
              <a:t>وهذه الآيات تبين أن  : </a:t>
            </a:r>
          </a:p>
        </p:txBody>
      </p:sp>
      <p:sp>
        <p:nvSpPr>
          <p:cNvPr id="65548" name="TextBox 13"/>
          <p:cNvSpPr txBox="1">
            <a:spLocks noChangeArrowheads="1"/>
          </p:cNvSpPr>
          <p:nvPr/>
        </p:nvSpPr>
        <p:spPr bwMode="auto">
          <a:xfrm>
            <a:off x="1750441" y="4581128"/>
            <a:ext cx="7358063" cy="708025"/>
          </a:xfrm>
          <a:prstGeom prst="rect">
            <a:avLst/>
          </a:prstGeom>
          <a:noFill/>
          <a:ln w="9525">
            <a:noFill/>
            <a:miter lim="800000"/>
            <a:headEnd/>
            <a:tailEnd/>
          </a:ln>
        </p:spPr>
        <p:txBody>
          <a:bodyPr>
            <a:spAutoFit/>
          </a:bodyPr>
          <a:lstStyle/>
          <a:p>
            <a:r>
              <a:rPr lang="ar-EG" sz="2000" b="1" dirty="0"/>
              <a:t>* من أقبح المنكرات فعل الفاحشة </a:t>
            </a:r>
            <a:r>
              <a:rPr lang="ar-EG" sz="2000" b="1" dirty="0" err="1"/>
              <a:t>التى</a:t>
            </a:r>
            <a:r>
              <a:rPr lang="ar-EG" sz="2000" b="1" dirty="0"/>
              <a:t> حرمها الله </a:t>
            </a:r>
            <a:r>
              <a:rPr lang="ar-EG" sz="2000" b="1" dirty="0" err="1"/>
              <a:t>فى</a:t>
            </a:r>
            <a:r>
              <a:rPr lang="ar-EG" sz="2000" b="1" dirty="0"/>
              <a:t> كل الشرائع .</a:t>
            </a:r>
          </a:p>
          <a:p>
            <a:r>
              <a:rPr lang="ar-EG" sz="2000" b="1" dirty="0"/>
              <a:t>* فعل قوم لوط مخالف للفطرة ، ويؤدى إلى هجر النساء ،كما يؤدى </a:t>
            </a:r>
            <a:r>
              <a:rPr lang="ar-EG" sz="2000" b="1" dirty="0" err="1"/>
              <a:t>إلىا</a:t>
            </a:r>
            <a:r>
              <a:rPr lang="ar-EG" sz="2000" b="1" dirty="0"/>
              <a:t> فناء بنى آدم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4" name="Flowchart: Process 13"/>
          <p:cNvSpPr/>
          <p:nvPr/>
        </p:nvSpPr>
        <p:spPr>
          <a:xfrm>
            <a:off x="7544991" y="1000125"/>
            <a:ext cx="1382713" cy="428625"/>
          </a:xfrm>
          <a:prstGeom prst="flowChart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{163}</a:t>
            </a:r>
          </a:p>
        </p:txBody>
      </p:sp>
      <p:sp>
        <p:nvSpPr>
          <p:cNvPr id="15" name="Flowchart: Process 14"/>
          <p:cNvSpPr/>
          <p:nvPr/>
        </p:nvSpPr>
        <p:spPr>
          <a:xfrm>
            <a:off x="7616429" y="1714500"/>
            <a:ext cx="1382712" cy="428625"/>
          </a:xfrm>
          <a:prstGeom prst="flowChart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{164}</a:t>
            </a:r>
          </a:p>
        </p:txBody>
      </p:sp>
      <p:sp>
        <p:nvSpPr>
          <p:cNvPr id="16" name="Rectangle 15"/>
          <p:cNvSpPr>
            <a:spLocks noChangeArrowheads="1"/>
          </p:cNvSpPr>
          <p:nvPr/>
        </p:nvSpPr>
        <p:spPr bwMode="auto">
          <a:xfrm>
            <a:off x="4855170" y="1028700"/>
            <a:ext cx="2597150" cy="400050"/>
          </a:xfrm>
          <a:prstGeom prst="rect">
            <a:avLst/>
          </a:prstGeom>
          <a:noFill/>
          <a:ln w="9525">
            <a:noFill/>
            <a:miter lim="800000"/>
            <a:headEnd/>
            <a:tailEnd/>
          </a:ln>
        </p:spPr>
        <p:txBody>
          <a:bodyPr wrap="none">
            <a:spAutoFit/>
          </a:bodyPr>
          <a:lstStyle/>
          <a:p>
            <a:r>
              <a:rPr lang="ar-EG" sz="2000" b="1" dirty="0">
                <a:solidFill>
                  <a:srgbClr val="339933"/>
                </a:solidFill>
                <a:cs typeface="Andalus" pitchFamily="2" charset="-78"/>
              </a:rPr>
              <a:t>{ فَاتَّقُوا اللَّهَ وَأَطِيعُونِ{163}</a:t>
            </a:r>
          </a:p>
        </p:txBody>
      </p:sp>
      <p:sp>
        <p:nvSpPr>
          <p:cNvPr id="17" name="Rectangle 16"/>
          <p:cNvSpPr/>
          <p:nvPr/>
        </p:nvSpPr>
        <p:spPr>
          <a:xfrm>
            <a:off x="1472804" y="1571625"/>
            <a:ext cx="6000750" cy="708025"/>
          </a:xfrm>
          <a:prstGeom prst="rect">
            <a:avLst/>
          </a:prstGeom>
        </p:spPr>
        <p:txBody>
          <a:bodyPr>
            <a:spAutoFit/>
          </a:bodyPr>
          <a:lstStyle/>
          <a:p>
            <a:pPr>
              <a:defRPr/>
            </a:pPr>
            <a:r>
              <a:rPr lang="ar-EG" sz="2000" b="1" dirty="0">
                <a:solidFill>
                  <a:srgbClr val="339933"/>
                </a:solidFill>
                <a:cs typeface="Andalus" pitchFamily="2" charset="-78"/>
              </a:rPr>
              <a:t>{وَمَا أَسْأَلُكُمْ عَلَيْهِ مِنْ أَجْرٍ }</a:t>
            </a:r>
            <a:r>
              <a:rPr lang="ar-EG" sz="2000" b="1" dirty="0">
                <a:solidFill>
                  <a:schemeClr val="dk1"/>
                </a:solidFill>
                <a:latin typeface="+mn-lt"/>
                <a:cs typeface="+mn-cs"/>
              </a:rPr>
              <a:t>  لا أطلب منكم على الدعوة أى أجر </a:t>
            </a:r>
            <a:r>
              <a:rPr lang="ar-EG" sz="2000" b="1" dirty="0">
                <a:solidFill>
                  <a:srgbClr val="339933"/>
                </a:solidFill>
                <a:cs typeface="Andalus" pitchFamily="2" charset="-78"/>
              </a:rPr>
              <a:t>{إِنْ أَجْرِيَ إِلَّا عَلَى رَبِّ</a:t>
            </a:r>
            <a:r>
              <a:rPr lang="ar-EG" dirty="0"/>
              <a:t> </a:t>
            </a:r>
            <a:r>
              <a:rPr lang="ar-EG" sz="2000" b="1" dirty="0">
                <a:solidFill>
                  <a:srgbClr val="339933"/>
                </a:solidFill>
                <a:cs typeface="Andalus" pitchFamily="2" charset="-78"/>
              </a:rPr>
              <a:t>الْعَالَمِينَ{164</a:t>
            </a:r>
            <a:r>
              <a:rPr lang="ar-EG" dirty="0"/>
              <a:t>} </a:t>
            </a:r>
          </a:p>
        </p:txBody>
      </p:sp>
      <p:sp>
        <p:nvSpPr>
          <p:cNvPr id="18" name="Flowchart: Process 17"/>
          <p:cNvSpPr/>
          <p:nvPr/>
        </p:nvSpPr>
        <p:spPr>
          <a:xfrm>
            <a:off x="7402116" y="2500313"/>
            <a:ext cx="1643063" cy="857250"/>
          </a:xfrm>
          <a:prstGeom prst="flowChart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a:t>
            </a:r>
          </a:p>
          <a:p>
            <a:pPr algn="ctr">
              <a:defRPr/>
            </a:pPr>
            <a:r>
              <a:rPr lang="ar-EG" sz="2000" b="1" dirty="0"/>
              <a:t>{165}،{166}</a:t>
            </a:r>
          </a:p>
        </p:txBody>
      </p:sp>
      <p:sp>
        <p:nvSpPr>
          <p:cNvPr id="20" name="Rectangle 19"/>
          <p:cNvSpPr>
            <a:spLocks noChangeArrowheads="1"/>
          </p:cNvSpPr>
          <p:nvPr/>
        </p:nvSpPr>
        <p:spPr bwMode="auto">
          <a:xfrm>
            <a:off x="1236687" y="2357438"/>
            <a:ext cx="6143625" cy="129222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{أَتَأْتُونَ الذُّكْرَانَ مِنَ الْعَالَمِينَ{165} وَتَذَرُونَ مَا خَلَقَ لَكُمْ رَبُّكُمْ مِنْ أَزْوَاجِكُم} وتتركون النساء </a:t>
            </a:r>
            <a:r>
              <a:rPr lang="ar-EG" sz="2000" b="1" dirty="0" err="1">
                <a:solidFill>
                  <a:srgbClr val="339933"/>
                </a:solidFill>
                <a:cs typeface="Andalus" pitchFamily="2" charset="-78"/>
              </a:rPr>
              <a:t>اللواتى</a:t>
            </a:r>
            <a:r>
              <a:rPr lang="ar-EG" sz="2000" b="1" dirty="0">
                <a:solidFill>
                  <a:srgbClr val="339933"/>
                </a:solidFill>
                <a:cs typeface="Andalus" pitchFamily="2" charset="-78"/>
              </a:rPr>
              <a:t> خلقهن الله لكم لاستمتاعكم وبقاء نسلكم </a:t>
            </a:r>
            <a:r>
              <a:rPr lang="ar-EG" sz="2000" b="1" dirty="0" err="1">
                <a:solidFill>
                  <a:srgbClr val="339933"/>
                </a:solidFill>
                <a:cs typeface="Andalus" pitchFamily="2" charset="-78"/>
              </a:rPr>
              <a:t>الإنسانى</a:t>
            </a:r>
            <a:r>
              <a:rPr lang="ar-EG" sz="2000" b="1" dirty="0">
                <a:solidFill>
                  <a:srgbClr val="339933"/>
                </a:solidFill>
                <a:cs typeface="Andalus" pitchFamily="2" charset="-78"/>
              </a:rPr>
              <a:t> { بَلْ أَنتُمْ قَوْمٌ عَادُونَ{166</a:t>
            </a:r>
            <a:r>
              <a:rPr lang="ar-EG" b="1" dirty="0"/>
              <a:t>} متجاوزون ما أباحه الله لكم من الحلال إلى الحرام </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additive="base">
                                        <p:cTn id="1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bg/>
                                          </p:spTgt>
                                        </p:tgtEl>
                                        <p:attrNameLst>
                                          <p:attrName>style.visibility</p:attrName>
                                        </p:attrNameLst>
                                      </p:cBhvr>
                                      <p:to>
                                        <p:strVal val="visible"/>
                                      </p:to>
                                    </p:set>
                                    <p:anim calcmode="lin" valueType="num">
                                      <p:cBhvr additive="base">
                                        <p:cTn id="5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 calcmode="lin" valueType="num">
                                      <p:cBhvr additive="base">
                                        <p:cTn id="6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 calcmode="lin" valueType="num">
                                      <p:cBhvr additive="base">
                                        <p:cTn id="7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bg/>
                                          </p:spTgt>
                                        </p:tgtEl>
                                        <p:attrNameLst>
                                          <p:attrName>style.visibility</p:attrName>
                                        </p:attrNameLst>
                                      </p:cBhvr>
                                      <p:to>
                                        <p:strVal val="visible"/>
                                      </p:to>
                                    </p:set>
                                    <p:anim calcmode="lin" valueType="num">
                                      <p:cBhvr additive="base">
                                        <p:cTn id="79"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xEl>
                                              <p:pRg st="0" end="0"/>
                                            </p:txEl>
                                          </p:spTgt>
                                        </p:tgtEl>
                                        <p:attrNameLst>
                                          <p:attrName>style.visibility</p:attrName>
                                        </p:attrNameLst>
                                      </p:cBhvr>
                                      <p:to>
                                        <p:strVal val="visible"/>
                                      </p:to>
                                    </p:set>
                                    <p:anim calcmode="lin" valueType="num">
                                      <p:cBhvr additive="base">
                                        <p:cTn id="8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5548">
                                            <p:txEl>
                                              <p:pRg st="0" end="0"/>
                                            </p:txEl>
                                          </p:spTgt>
                                        </p:tgtEl>
                                        <p:attrNameLst>
                                          <p:attrName>style.visibility</p:attrName>
                                        </p:attrNameLst>
                                      </p:cBhvr>
                                      <p:to>
                                        <p:strVal val="visible"/>
                                      </p:to>
                                    </p:set>
                                    <p:anim calcmode="lin" valueType="num">
                                      <p:cBhvr additive="base">
                                        <p:cTn id="91" dur="500" fill="hold"/>
                                        <p:tgtEl>
                                          <p:spTgt spid="6554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5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5548">
                                            <p:txEl>
                                              <p:pRg st="1" end="1"/>
                                            </p:txEl>
                                          </p:spTgt>
                                        </p:tgtEl>
                                        <p:attrNameLst>
                                          <p:attrName>style.visibility</p:attrName>
                                        </p:attrNameLst>
                                      </p:cBhvr>
                                      <p:to>
                                        <p:strVal val="visible"/>
                                      </p:to>
                                    </p:set>
                                    <p:anim calcmode="lin" valueType="num">
                                      <p:cBhvr additive="base">
                                        <p:cTn id="97" dur="500" fill="hold"/>
                                        <p:tgtEl>
                                          <p:spTgt spid="65548">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55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build="p" animBg="1"/>
      <p:bldP spid="65548" grpId="0" build="p"/>
      <p:bldP spid="14" grpId="0" build="p" animBg="1"/>
      <p:bldP spid="15" grpId="0" build="p" animBg="1"/>
      <p:bldP spid="16" grpId="0" build="p"/>
      <p:bldP spid="17" grpId="0" build="allAtOnce"/>
      <p:bldP spid="18" grpId="0" build="p" animBg="1"/>
      <p:bldP spid="20" grpId="0" build="allAtOnce"/>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مجموعة 7"/>
          <p:cNvGrpSpPr>
            <a:grpSpLocks/>
          </p:cNvGrpSpPr>
          <p:nvPr/>
        </p:nvGrpSpPr>
        <p:grpSpPr bwMode="auto">
          <a:xfrm>
            <a:off x="-55563" y="566738"/>
            <a:ext cx="1036638" cy="6003925"/>
            <a:chOff x="-55292" y="566455"/>
            <a:chExt cx="1036020" cy="6003513"/>
          </a:xfrm>
        </p:grpSpPr>
        <p:pic>
          <p:nvPicPr>
            <p:cNvPr id="86027"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6028"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6029"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3"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8" name="Down Ribbon 7"/>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{160} إلى الآية {166}</a:t>
            </a:r>
          </a:p>
        </p:txBody>
      </p:sp>
      <p:pic>
        <p:nvPicPr>
          <p:cNvPr id="1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68544" y="576670"/>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297794" y="1862754"/>
            <a:ext cx="38972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795470" y="2351187"/>
            <a:ext cx="6143625"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شكل بيضاوي 14"/>
          <p:cNvSpPr/>
          <p:nvPr/>
        </p:nvSpPr>
        <p:spPr>
          <a:xfrm>
            <a:off x="6121243" y="2270108"/>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6" name="شكل بيضاوي 15"/>
          <p:cNvSpPr/>
          <p:nvPr/>
        </p:nvSpPr>
        <p:spPr>
          <a:xfrm>
            <a:off x="4789209" y="2687721"/>
            <a:ext cx="1319393"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7" name="شكل بيضاوي 16"/>
          <p:cNvSpPr/>
          <p:nvPr/>
        </p:nvSpPr>
        <p:spPr>
          <a:xfrm>
            <a:off x="3433698" y="3053393"/>
            <a:ext cx="576064" cy="483259"/>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28676"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118099" y="3875187"/>
            <a:ext cx="373380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1547664" y="3875187"/>
            <a:ext cx="360493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dirty="0"/>
              <a:t>منافي للفطرة وهجر للنساء وانتشار الشذوذ</a:t>
            </a:r>
            <a:endParaRPr lang="ar-EG" sz="2000" b="1" dirty="0"/>
          </a:p>
        </p:txBody>
      </p:sp>
      <p:pic>
        <p:nvPicPr>
          <p:cNvPr id="28677"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113459" y="4383034"/>
            <a:ext cx="1771650"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مربع نص 20"/>
          <p:cNvSpPr txBox="1"/>
          <p:nvPr/>
        </p:nvSpPr>
        <p:spPr>
          <a:xfrm>
            <a:off x="3642993" y="4820990"/>
            <a:ext cx="520683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000" dirty="0"/>
              <a:t>قال رسول الله ”من وجدتموه يعمل عمل قوم لوط فاقتلوا الفاعل والمفعول به“</a:t>
            </a:r>
            <a:endParaRPr lang="ar-EG" sz="2000" b="1" dirty="0"/>
          </a:p>
        </p:txBody>
      </p:sp>
      <p:pic>
        <p:nvPicPr>
          <p:cNvPr id="28678"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6602050" y="5700861"/>
            <a:ext cx="2466975" cy="75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arn(inVertic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8675"/>
                                        </p:tgtEl>
                                        <p:attrNameLst>
                                          <p:attrName>style.visibility</p:attrName>
                                        </p:attrNameLst>
                                      </p:cBhvr>
                                      <p:to>
                                        <p:strVal val="visible"/>
                                      </p:to>
                                    </p:set>
                                    <p:animEffect transition="in" filter="wheel(1)">
                                      <p:cBhvr>
                                        <p:cTn id="31" dur="2000"/>
                                        <p:tgtEl>
                                          <p:spTgt spid="2867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8676"/>
                                        </p:tgtEl>
                                        <p:attrNameLst>
                                          <p:attrName>style.visibility</p:attrName>
                                        </p:attrNameLst>
                                      </p:cBhvr>
                                      <p:to>
                                        <p:strVal val="visible"/>
                                      </p:to>
                                    </p:set>
                                    <p:anim calcmode="lin" valueType="num">
                                      <p:cBhvr additive="base">
                                        <p:cTn id="51" dur="500" fill="hold"/>
                                        <p:tgtEl>
                                          <p:spTgt spid="28676"/>
                                        </p:tgtEl>
                                        <p:attrNameLst>
                                          <p:attrName>ppt_x</p:attrName>
                                        </p:attrNameLst>
                                      </p:cBhvr>
                                      <p:tavLst>
                                        <p:tav tm="0">
                                          <p:val>
                                            <p:strVal val="#ppt_x"/>
                                          </p:val>
                                        </p:tav>
                                        <p:tav tm="100000">
                                          <p:val>
                                            <p:strVal val="#ppt_x"/>
                                          </p:val>
                                        </p:tav>
                                      </p:tavLst>
                                    </p:anim>
                                    <p:anim calcmode="lin" valueType="num">
                                      <p:cBhvr additive="base">
                                        <p:cTn id="52"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anim calcmode="lin" valueType="num">
                                      <p:cBhvr>
                                        <p:cTn id="58" dur="2000" fill="hold"/>
                                        <p:tgtEl>
                                          <p:spTgt spid="19"/>
                                        </p:tgtEl>
                                        <p:attrNameLst>
                                          <p:attrName>ppt_w</p:attrName>
                                        </p:attrNameLst>
                                      </p:cBhvr>
                                      <p:tavLst>
                                        <p:tav tm="0" fmla="#ppt_w*sin(2.5*pi*$)">
                                          <p:val>
                                            <p:fltVal val="0"/>
                                          </p:val>
                                        </p:tav>
                                        <p:tav tm="100000">
                                          <p:val>
                                            <p:fltVal val="1"/>
                                          </p:val>
                                        </p:tav>
                                      </p:tavLst>
                                    </p:anim>
                                    <p:anim calcmode="lin" valueType="num">
                                      <p:cBhvr>
                                        <p:cTn id="5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8677"/>
                                        </p:tgtEl>
                                        <p:attrNameLst>
                                          <p:attrName>style.visibility</p:attrName>
                                        </p:attrNameLst>
                                      </p:cBhvr>
                                      <p:to>
                                        <p:strVal val="visible"/>
                                      </p:to>
                                    </p:set>
                                    <p:animEffect transition="in" filter="circle(in)">
                                      <p:cBhvr>
                                        <p:cTn id="64" dur="2000"/>
                                        <p:tgtEl>
                                          <p:spTgt spid="28677"/>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anim calcmode="lin" valueType="num">
                                      <p:cBhvr>
                                        <p:cTn id="70" dur="2000" fill="hold"/>
                                        <p:tgtEl>
                                          <p:spTgt spid="21"/>
                                        </p:tgtEl>
                                        <p:attrNameLst>
                                          <p:attrName>ppt_w</p:attrName>
                                        </p:attrNameLst>
                                      </p:cBhvr>
                                      <p:tavLst>
                                        <p:tav tm="0" fmla="#ppt_w*sin(2.5*pi*$)">
                                          <p:val>
                                            <p:fltVal val="0"/>
                                          </p:val>
                                        </p:tav>
                                        <p:tav tm="100000">
                                          <p:val>
                                            <p:fltVal val="1"/>
                                          </p:val>
                                        </p:tav>
                                      </p:tavLst>
                                    </p:anim>
                                    <p:anim calcmode="lin" valueType="num">
                                      <p:cBhvr>
                                        <p:cTn id="7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8678"/>
                                        </p:tgtEl>
                                        <p:attrNameLst>
                                          <p:attrName>style.visibility</p:attrName>
                                        </p:attrNameLst>
                                      </p:cBhvr>
                                      <p:to>
                                        <p:strVal val="visible"/>
                                      </p:to>
                                    </p:set>
                                    <p:anim calcmode="lin" valueType="num">
                                      <p:cBhvr additive="base">
                                        <p:cTn id="76" dur="500" fill="hold"/>
                                        <p:tgtEl>
                                          <p:spTgt spid="28678"/>
                                        </p:tgtEl>
                                        <p:attrNameLst>
                                          <p:attrName>ppt_x</p:attrName>
                                        </p:attrNameLst>
                                      </p:cBhvr>
                                      <p:tavLst>
                                        <p:tav tm="0">
                                          <p:val>
                                            <p:strVal val="#ppt_x"/>
                                          </p:val>
                                        </p:tav>
                                        <p:tav tm="100000">
                                          <p:val>
                                            <p:strVal val="#ppt_x"/>
                                          </p:val>
                                        </p:tav>
                                      </p:tavLst>
                                    </p:anim>
                                    <p:anim calcmode="lin" valueType="num">
                                      <p:cBhvr additive="base">
                                        <p:cTn id="77"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5" grpId="0" animBg="1"/>
      <p:bldP spid="16" grpId="0" animBg="1"/>
      <p:bldP spid="17" grpId="0" animBg="1"/>
      <p:bldP spid="19" grpId="0" animBg="1"/>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مجموعة 7"/>
          <p:cNvGrpSpPr>
            <a:grpSpLocks/>
          </p:cNvGrpSpPr>
          <p:nvPr/>
        </p:nvGrpSpPr>
        <p:grpSpPr bwMode="auto">
          <a:xfrm>
            <a:off x="-55563" y="566738"/>
            <a:ext cx="1036638" cy="6003925"/>
            <a:chOff x="-55292" y="566455"/>
            <a:chExt cx="1036020" cy="6003513"/>
          </a:xfrm>
        </p:grpSpPr>
        <p:pic>
          <p:nvPicPr>
            <p:cNvPr id="87074"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7075"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7076"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{167} إلى الآية {175}</a:t>
            </a:r>
          </a:p>
        </p:txBody>
      </p:sp>
      <p:sp>
        <p:nvSpPr>
          <p:cNvPr id="9" name="Rectangle 8"/>
          <p:cNvSpPr/>
          <p:nvPr/>
        </p:nvSpPr>
        <p:spPr>
          <a:xfrm>
            <a:off x="1464692" y="857250"/>
            <a:ext cx="7643812" cy="1323975"/>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{قَالُوا لَئِن لَّمْ تَنتَهِ يَا لُوطُ لَتَكُونَنَّ مِنَ الْمُخْرَجِينَ{167} قَالَ إِنِّي لِعَمَلِكُم مِّنَ الْقَالِينَ{168} رَبِّ نَجِّنِي وَأَهْلِي مِمَّا يَعْمَلُونَ{169} فَنَجَّيْنَاهُ وَأَهْلَهُ أَجْمَعِينَ{170} إِلَّا عَجُوزاً فِي الْغَابِرِينَ{171} ثُمَّ دَمَّرْنَا الْآخَرِينَ{172} وَأَمْطَرْنَا عَلَيْهِم مَّطَراً فَسَاء مَطَرُ الْمُنذَرِينَ{173} إِنَّ فِي ذَلِكَ لَآيَةً وَمَا كَانَ أَكْثَرُهُم مُّؤْمِنِينَ{174} وَإِنَّ رَبَّكَ لَهُوَ الْعَزِيزُ الرَّحِيمُ{175} </a:t>
            </a:r>
          </a:p>
        </p:txBody>
      </p:sp>
      <p:sp>
        <p:nvSpPr>
          <p:cNvPr id="10" name="TextBox 9"/>
          <p:cNvSpPr txBox="1"/>
          <p:nvPr/>
        </p:nvSpPr>
        <p:spPr>
          <a:xfrm>
            <a:off x="1714480" y="2285992"/>
            <a:ext cx="6715172" cy="400110"/>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موضوع الآيات : الجواب القبيخ من قوم لوط عليه السلام وعقوبتهم البليغة .</a:t>
            </a:r>
          </a:p>
        </p:txBody>
      </p:sp>
      <p:sp>
        <p:nvSpPr>
          <p:cNvPr id="12" name="Flowchart: Terminator 11"/>
          <p:cNvSpPr/>
          <p:nvPr/>
        </p:nvSpPr>
        <p:spPr>
          <a:xfrm>
            <a:off x="6893942" y="2855789"/>
            <a:ext cx="2214562" cy="357187"/>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معانى الكلمات </a:t>
            </a:r>
          </a:p>
        </p:txBody>
      </p:sp>
      <p:graphicFrame>
        <p:nvGraphicFramePr>
          <p:cNvPr id="13" name="Table 12"/>
          <p:cNvGraphicFramePr>
            <a:graphicFrameLocks noGrp="1"/>
          </p:cNvGraphicFramePr>
          <p:nvPr>
            <p:extLst>
              <p:ext uri="{D42A27DB-BD31-4B8C-83A1-F6EECF244321}">
                <p14:modId xmlns:p14="http://schemas.microsoft.com/office/powerpoint/2010/main" xmlns="" val="1176184209"/>
              </p:ext>
            </p:extLst>
          </p:nvPr>
        </p:nvGraphicFramePr>
        <p:xfrm>
          <a:off x="2555776" y="3286125"/>
          <a:ext cx="6480720" cy="1857388"/>
        </p:xfrm>
        <a:graphic>
          <a:graphicData uri="http://schemas.openxmlformats.org/drawingml/2006/table">
            <a:tbl>
              <a:tblPr rtl="1" firstRow="1" bandRow="1">
                <a:tableStyleId>{C083E6E3-FA7D-4D7B-A595-EF9225AFEA82}</a:tableStyleId>
              </a:tblPr>
              <a:tblGrid>
                <a:gridCol w="1911776"/>
                <a:gridCol w="4568944"/>
              </a:tblGrid>
              <a:tr h="417080">
                <a:tc>
                  <a:txBody>
                    <a:bodyPr/>
                    <a:lstStyle/>
                    <a:p>
                      <a:pPr algn="ctr" rtl="1"/>
                      <a:r>
                        <a:rPr lang="ar-EG" sz="2000" b="1" dirty="0" smtClean="0"/>
                        <a:t>الكلمة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2000" b="1" dirty="0" smtClean="0"/>
                        <a:t>معنـــــــــــــــــــــــــــــاها</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080">
                <a:tc>
                  <a:txBody>
                    <a:bodyPr/>
                    <a:lstStyle/>
                    <a:p>
                      <a:pPr lvl="1" algn="ctr" rtl="1"/>
                      <a:r>
                        <a:rPr lang="ar-EG" sz="2000" b="1" dirty="0" smtClean="0"/>
                        <a:t>القالين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rtl="1"/>
                      <a:r>
                        <a:rPr lang="ar-EG" sz="2000" b="1" dirty="0" smtClean="0"/>
                        <a:t>المبغضين له بغضاَ شديداً</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614">
                <a:tc>
                  <a:txBody>
                    <a:bodyPr/>
                    <a:lstStyle/>
                    <a:p>
                      <a:pPr algn="ctr" rtl="1"/>
                      <a:r>
                        <a:rPr lang="ar-EG" sz="2000" b="1" dirty="0" smtClean="0"/>
                        <a:t> الغابرين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الباقين فى العذاب</a:t>
                      </a:r>
                      <a:r>
                        <a:rPr lang="ar-EG" sz="2000" b="1" baseline="0" dirty="0" smtClean="0"/>
                        <a:t> </a:t>
                      </a:r>
                      <a:endParaRPr lang="ar-EG" sz="20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614">
                <a:tc>
                  <a:txBody>
                    <a:bodyPr/>
                    <a:lstStyle/>
                    <a:p>
                      <a:pPr algn="ctr" rtl="1"/>
                      <a:r>
                        <a:rPr lang="ar-EG" sz="2000" b="1" dirty="0" smtClean="0"/>
                        <a:t>فساء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قبح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Flowchart: Alternate Process 13"/>
          <p:cNvSpPr/>
          <p:nvPr/>
        </p:nvSpPr>
        <p:spPr>
          <a:xfrm>
            <a:off x="6000750" y="5214938"/>
            <a:ext cx="2786063" cy="500062"/>
          </a:xfrm>
          <a:prstGeom prst="flowChartAlternateProcess">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7" name="Flowchart: Process 16"/>
          <p:cNvSpPr/>
          <p:nvPr/>
        </p:nvSpPr>
        <p:spPr>
          <a:xfrm>
            <a:off x="7572396" y="5929330"/>
            <a:ext cx="1382418" cy="642942"/>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{167}</a:t>
            </a:r>
          </a:p>
        </p:txBody>
      </p:sp>
      <p:sp>
        <p:nvSpPr>
          <p:cNvPr id="18" name="Rectangle 17"/>
          <p:cNvSpPr>
            <a:spLocks noChangeArrowheads="1"/>
          </p:cNvSpPr>
          <p:nvPr/>
        </p:nvSpPr>
        <p:spPr bwMode="auto">
          <a:xfrm>
            <a:off x="1452141" y="5929313"/>
            <a:ext cx="6072187" cy="677862"/>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قَالُوا لَئِن لَّمْ تَنتَهِ يَا لُوطُ لَتَكُونَنَّ مِنَ الْمُخْرَجِينَ{167</a:t>
            </a:r>
            <a:r>
              <a:rPr lang="ar-EG" b="1" dirty="0"/>
              <a:t>} لئن لم تترك يا لوط نهينا عن إتيان الذكور وتقبيح فعله لنطردك من بلادنا فأجابهم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 calcmode="lin" valueType="num">
                                      <p:cBhvr additive="base">
                                        <p:cTn id="2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bg/>
                                          </p:spTgt>
                                        </p:tgtEl>
                                        <p:attrNameLst>
                                          <p:attrName>style.visibility</p:attrName>
                                        </p:attrNameLst>
                                      </p:cBhvr>
                                      <p:to>
                                        <p:strVal val="visible"/>
                                      </p:to>
                                    </p:set>
                                    <p:anim calcmode="lin" valueType="num">
                                      <p:cBhvr additive="base">
                                        <p:cTn id="5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 calcmode="lin" valueType="num">
                                      <p:cBhvr additive="base">
                                        <p:cTn id="6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9" grpId="0" build="p"/>
      <p:bldP spid="10" grpId="0" build="p" animBg="1"/>
      <p:bldP spid="12" grpId="0" build="allAtOnce" animBg="1"/>
      <p:bldP spid="14" grpId="0" build="p" animBg="1"/>
      <p:bldP spid="17" grpId="0" build="p" animBg="1"/>
      <p:bldP spid="18"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مجموعة 7"/>
          <p:cNvGrpSpPr>
            <a:grpSpLocks/>
          </p:cNvGrpSpPr>
          <p:nvPr/>
        </p:nvGrpSpPr>
        <p:grpSpPr bwMode="auto">
          <a:xfrm>
            <a:off x="-55563" y="566738"/>
            <a:ext cx="1036638" cy="6003925"/>
            <a:chOff x="-55292" y="566455"/>
            <a:chExt cx="1036020" cy="6003513"/>
          </a:xfrm>
        </p:grpSpPr>
        <p:pic>
          <p:nvPicPr>
            <p:cNvPr id="88095"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8096"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8097"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2" name="Down Ribbon 11"/>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{167} إلى الآية {175}</a:t>
            </a:r>
          </a:p>
        </p:txBody>
      </p:sp>
      <p:sp>
        <p:nvSpPr>
          <p:cNvPr id="9" name="TextBox 8"/>
          <p:cNvSpPr txBox="1"/>
          <p:nvPr/>
        </p:nvSpPr>
        <p:spPr>
          <a:xfrm>
            <a:off x="7786710" y="2006734"/>
            <a:ext cx="1143008" cy="707886"/>
          </a:xfrm>
          <a:prstGeom prst="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EG" sz="2000" b="1" dirty="0"/>
              <a:t>وهذه الآية              </a:t>
            </a:r>
          </a:p>
          <a:p>
            <a:pPr>
              <a:defRPr/>
            </a:pPr>
            <a:r>
              <a:rPr lang="ar-EG" sz="2000" b="1" dirty="0"/>
              <a:t>   تبين :</a:t>
            </a:r>
          </a:p>
        </p:txBody>
      </p:sp>
      <p:sp>
        <p:nvSpPr>
          <p:cNvPr id="10" name="TextBox 9"/>
          <p:cNvSpPr txBox="1">
            <a:spLocks noChangeArrowheads="1"/>
          </p:cNvSpPr>
          <p:nvPr/>
        </p:nvSpPr>
        <p:spPr bwMode="auto">
          <a:xfrm>
            <a:off x="1071563" y="1912938"/>
            <a:ext cx="6572250" cy="1016000"/>
          </a:xfrm>
          <a:prstGeom prst="rect">
            <a:avLst/>
          </a:prstGeom>
          <a:noFill/>
          <a:ln w="9525">
            <a:noFill/>
            <a:miter lim="800000"/>
            <a:headEnd/>
            <a:tailEnd/>
          </a:ln>
        </p:spPr>
        <p:txBody>
          <a:bodyPr>
            <a:spAutoFit/>
          </a:bodyPr>
          <a:lstStyle/>
          <a:p>
            <a:pPr>
              <a:buFont typeface="Arial" pitchFamily="34" charset="0"/>
              <a:buChar char="•"/>
            </a:pPr>
            <a:r>
              <a:rPr lang="ar-EG" sz="2000" b="1"/>
              <a:t>أن أعداء الرسل لايقرعون الحجة بالحجة بل بالقوة والبطش .</a:t>
            </a:r>
          </a:p>
          <a:p>
            <a:pPr>
              <a:buFont typeface="Arial" pitchFamily="34" charset="0"/>
              <a:buChar char="•"/>
            </a:pPr>
            <a:r>
              <a:rPr lang="ar-EG" sz="2000" b="1"/>
              <a:t> أن الإنسان إذا تعود فعل السوء فأنه يستسغيه وينكر ما عداه ولوكان حقاً .</a:t>
            </a:r>
          </a:p>
          <a:p>
            <a:pPr>
              <a:buFont typeface="Arial" pitchFamily="34" charset="0"/>
              <a:buChar char="•"/>
            </a:pPr>
            <a:r>
              <a:rPr lang="ar-EG" sz="2000" b="1"/>
              <a:t>من أنكر المنكر بلسانه ، وبين ذلك لم يلزمه شئ ولا أثم عليه .</a:t>
            </a:r>
          </a:p>
        </p:txBody>
      </p:sp>
      <p:sp>
        <p:nvSpPr>
          <p:cNvPr id="13" name="TextBox 12"/>
          <p:cNvSpPr txBox="1"/>
          <p:nvPr/>
        </p:nvSpPr>
        <p:spPr>
          <a:xfrm>
            <a:off x="7643834" y="5786454"/>
            <a:ext cx="1285884" cy="707886"/>
          </a:xfrm>
          <a:prstGeom prst="rect">
            <a:avLst/>
          </a:prstGeom>
          <a:effectLst>
            <a:glow rad="228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وهذه الآية</a:t>
            </a:r>
          </a:p>
          <a:p>
            <a:pPr>
              <a:defRPr/>
            </a:pPr>
            <a:r>
              <a:rPr lang="ar-EG" sz="2000" b="1" dirty="0"/>
              <a:t>     تبين :</a:t>
            </a:r>
          </a:p>
        </p:txBody>
      </p:sp>
      <p:sp>
        <p:nvSpPr>
          <p:cNvPr id="14" name="TextBox 13"/>
          <p:cNvSpPr txBox="1">
            <a:spLocks noChangeArrowheads="1"/>
          </p:cNvSpPr>
          <p:nvPr/>
        </p:nvSpPr>
        <p:spPr bwMode="auto">
          <a:xfrm>
            <a:off x="928688" y="5699125"/>
            <a:ext cx="6643687" cy="1016000"/>
          </a:xfrm>
          <a:prstGeom prst="rect">
            <a:avLst/>
          </a:prstGeom>
          <a:noFill/>
          <a:ln w="9525">
            <a:noFill/>
            <a:miter lim="800000"/>
            <a:headEnd/>
            <a:tailEnd/>
          </a:ln>
        </p:spPr>
        <p:txBody>
          <a:bodyPr>
            <a:spAutoFit/>
          </a:bodyPr>
          <a:lstStyle/>
          <a:p>
            <a:r>
              <a:rPr lang="ar-EG" sz="2000" b="1"/>
              <a:t>* أن عقوبة قوم لوط من أبلغ العقوبات لعظم جرمهم ، حيث اطمس الله أعينهم ،ثم نزل جبريل فأقتلع قراهم من الأرض ،ثم أهوى بها إلى الأرض ثم أمطرهم الله بالحجارة .</a:t>
            </a:r>
          </a:p>
        </p:txBody>
      </p:sp>
      <p:sp>
        <p:nvSpPr>
          <p:cNvPr id="15"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6" name="Flowchart: Process 15"/>
          <p:cNvSpPr/>
          <p:nvPr/>
        </p:nvSpPr>
        <p:spPr>
          <a:xfrm>
            <a:off x="7690176" y="1000108"/>
            <a:ext cx="1382418" cy="642942"/>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{168}</a:t>
            </a:r>
          </a:p>
        </p:txBody>
      </p:sp>
      <p:sp>
        <p:nvSpPr>
          <p:cNvPr id="67603" name="Rectangle 16"/>
          <p:cNvSpPr>
            <a:spLocks noChangeArrowheads="1"/>
          </p:cNvSpPr>
          <p:nvPr/>
        </p:nvSpPr>
        <p:spPr bwMode="auto">
          <a:xfrm>
            <a:off x="1000125" y="1000125"/>
            <a:ext cx="6429375"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{قَالَ إِنِّي لِعَمَلِكُم} </a:t>
            </a:r>
            <a:r>
              <a:rPr lang="ar-EG" sz="2000" b="1"/>
              <a:t>وهو فعل الفاحشة بالذكور  </a:t>
            </a:r>
            <a:r>
              <a:rPr lang="ar-EG" sz="2000" b="1">
                <a:solidFill>
                  <a:srgbClr val="339933"/>
                </a:solidFill>
                <a:cs typeface="Andalus" pitchFamily="2" charset="-78"/>
              </a:rPr>
              <a:t>{ مِّنَ الْقَالِينَ{168} من المغضين بغضاً شديداَ </a:t>
            </a:r>
          </a:p>
        </p:txBody>
      </p:sp>
      <p:sp>
        <p:nvSpPr>
          <p:cNvPr id="18" name="Flowchart: Process 17"/>
          <p:cNvSpPr/>
          <p:nvPr/>
        </p:nvSpPr>
        <p:spPr>
          <a:xfrm>
            <a:off x="7643834" y="3071810"/>
            <a:ext cx="1285884" cy="642942"/>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{169}</a:t>
            </a:r>
          </a:p>
        </p:txBody>
      </p:sp>
      <p:sp>
        <p:nvSpPr>
          <p:cNvPr id="17" name="Flowchart: Process 16"/>
          <p:cNvSpPr/>
          <p:nvPr/>
        </p:nvSpPr>
        <p:spPr>
          <a:xfrm>
            <a:off x="7643834" y="3929066"/>
            <a:ext cx="1310980" cy="571504"/>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{170}</a:t>
            </a:r>
          </a:p>
        </p:txBody>
      </p:sp>
      <p:sp>
        <p:nvSpPr>
          <p:cNvPr id="19" name="Rectangle 18"/>
          <p:cNvSpPr>
            <a:spLocks noChangeArrowheads="1"/>
          </p:cNvSpPr>
          <p:nvPr/>
        </p:nvSpPr>
        <p:spPr bwMode="auto">
          <a:xfrm>
            <a:off x="1857375" y="3000375"/>
            <a:ext cx="5627688" cy="830263"/>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{رَبِّ نَجِّنِي وَأَهْلِي مِمَّا يَعْمَلُونَ{169} </a:t>
            </a:r>
            <a:r>
              <a:rPr lang="ar-EG" sz="2400" b="1"/>
              <a:t>أنقذنى وأنقذ أهلى مما بعمله قومى من هذه المعصية .</a:t>
            </a:r>
          </a:p>
        </p:txBody>
      </p:sp>
      <p:sp>
        <p:nvSpPr>
          <p:cNvPr id="20" name="Rectangle 19"/>
          <p:cNvSpPr>
            <a:spLocks noChangeArrowheads="1"/>
          </p:cNvSpPr>
          <p:nvPr/>
        </p:nvSpPr>
        <p:spPr bwMode="auto">
          <a:xfrm>
            <a:off x="1498600" y="4000500"/>
            <a:ext cx="6002338"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{فَنَجَّيْنَاهُ وَأَهْلَهُ أَجْمَعِينَ{170}  </a:t>
            </a:r>
            <a:r>
              <a:rPr lang="ar-EG" sz="2000" b="1"/>
              <a:t>أهل بيته والمستجبين لدعوته أجمعين .</a:t>
            </a:r>
          </a:p>
        </p:txBody>
      </p:sp>
      <p:sp>
        <p:nvSpPr>
          <p:cNvPr id="21" name="Flowchart: Process 20"/>
          <p:cNvSpPr/>
          <p:nvPr/>
        </p:nvSpPr>
        <p:spPr>
          <a:xfrm>
            <a:off x="7715272" y="4714884"/>
            <a:ext cx="1168104" cy="642942"/>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{171}</a:t>
            </a:r>
          </a:p>
        </p:txBody>
      </p:sp>
      <p:sp>
        <p:nvSpPr>
          <p:cNvPr id="22" name="Rectangle 21"/>
          <p:cNvSpPr>
            <a:spLocks noChangeArrowheads="1"/>
          </p:cNvSpPr>
          <p:nvPr/>
        </p:nvSpPr>
        <p:spPr bwMode="auto">
          <a:xfrm>
            <a:off x="1000125" y="4714875"/>
            <a:ext cx="6643688"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 {إِلَّا عَجُوزاً فِي الْغَابِرِينَ{171}  </a:t>
            </a:r>
            <a:r>
              <a:rPr lang="ar-EG" sz="2000" b="1"/>
              <a:t>وهى أمرأته ، لم تشاركهم فى الإيمان فكانت من الباقين فى العذاب والهلاك .</a:t>
            </a: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bg/>
                                          </p:spTgt>
                                        </p:tgtEl>
                                        <p:attrNameLst>
                                          <p:attrName>style.visibility</p:attrName>
                                        </p:attrNameLst>
                                      </p:cBhvr>
                                      <p:to>
                                        <p:strVal val="visible"/>
                                      </p:to>
                                    </p:set>
                                    <p:anim calcmode="lin" valueType="num">
                                      <p:cBhvr additive="base">
                                        <p:cTn id="1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603">
                                            <p:txEl>
                                              <p:pRg st="0" end="0"/>
                                            </p:txEl>
                                          </p:spTgt>
                                        </p:tgtEl>
                                        <p:attrNameLst>
                                          <p:attrName>style.visibility</p:attrName>
                                        </p:attrNameLst>
                                      </p:cBhvr>
                                      <p:to>
                                        <p:strVal val="visible"/>
                                      </p:to>
                                    </p:set>
                                    <p:animEffect transition="in" filter="wipe(down)">
                                      <p:cBhvr>
                                        <p:cTn id="31" dur="500"/>
                                        <p:tgtEl>
                                          <p:spTgt spid="6760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 calcmode="lin" valueType="num">
                                      <p:cBhvr additive="base">
                                        <p:cTn id="36"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 calcmode="lin" valueType="num">
                                      <p:cBhvr additive="base">
                                        <p:cTn id="5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 calcmode="lin" valueType="num">
                                      <p:cBhvr additive="base">
                                        <p:cTn id="6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
                                            <p:txEl>
                                              <p:pRg st="2" end="2"/>
                                            </p:txEl>
                                          </p:spTgt>
                                        </p:tgtEl>
                                        <p:attrNameLst>
                                          <p:attrName>style.visibility</p:attrName>
                                        </p:attrNameLst>
                                      </p:cBhvr>
                                      <p:to>
                                        <p:strVal val="visible"/>
                                      </p:to>
                                    </p:set>
                                    <p:anim calcmode="lin" valueType="num">
                                      <p:cBhvr additive="base">
                                        <p:cTn id="66"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bg/>
                                          </p:spTgt>
                                        </p:tgtEl>
                                        <p:attrNameLst>
                                          <p:attrName>style.visibility</p:attrName>
                                        </p:attrNameLst>
                                      </p:cBhvr>
                                      <p:to>
                                        <p:strVal val="visible"/>
                                      </p:to>
                                    </p:set>
                                    <p:anim calcmode="lin" valueType="num">
                                      <p:cBhvr additive="base">
                                        <p:cTn id="7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3"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 calcmode="lin" valueType="num">
                                      <p:cBhvr additive="base">
                                        <p:cTn id="8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7">
                                            <p:bg/>
                                          </p:spTgt>
                                        </p:tgtEl>
                                        <p:attrNameLst>
                                          <p:attrName>style.visibility</p:attrName>
                                        </p:attrNameLst>
                                      </p:cBhvr>
                                      <p:to>
                                        <p:strVal val="visible"/>
                                      </p:to>
                                    </p:set>
                                    <p:anim calcmode="lin" valueType="num">
                                      <p:cBhvr additive="base">
                                        <p:cTn id="90"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91"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7">
                                            <p:txEl>
                                              <p:pRg st="0" end="0"/>
                                            </p:txEl>
                                          </p:spTgt>
                                        </p:tgtEl>
                                        <p:attrNameLst>
                                          <p:attrName>style.visibility</p:attrName>
                                        </p:attrNameLst>
                                      </p:cBhvr>
                                      <p:to>
                                        <p:strVal val="visible"/>
                                      </p:to>
                                    </p:set>
                                    <p:anim calcmode="lin" valueType="num">
                                      <p:cBhvr additive="base">
                                        <p:cTn id="9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0">
                                            <p:txEl>
                                              <p:pRg st="0" end="0"/>
                                            </p:txEl>
                                          </p:spTgt>
                                        </p:tgtEl>
                                        <p:attrNameLst>
                                          <p:attrName>style.visibility</p:attrName>
                                        </p:attrNameLst>
                                      </p:cBhvr>
                                      <p:to>
                                        <p:strVal val="visible"/>
                                      </p:to>
                                    </p:set>
                                    <p:anim calcmode="lin" valueType="num">
                                      <p:cBhvr additive="base">
                                        <p:cTn id="10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1">
                                            <p:bg/>
                                          </p:spTgt>
                                        </p:tgtEl>
                                        <p:attrNameLst>
                                          <p:attrName>style.visibility</p:attrName>
                                        </p:attrNameLst>
                                      </p:cBhvr>
                                      <p:to>
                                        <p:strVal val="visible"/>
                                      </p:to>
                                    </p:set>
                                    <p:anim calcmode="lin" valueType="num">
                                      <p:cBhvr additive="base">
                                        <p:cTn id="108"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09"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1">
                                            <p:txEl>
                                              <p:pRg st="0" end="0"/>
                                            </p:txEl>
                                          </p:spTgt>
                                        </p:tgtEl>
                                        <p:attrNameLst>
                                          <p:attrName>style.visibility</p:attrName>
                                        </p:attrNameLst>
                                      </p:cBhvr>
                                      <p:to>
                                        <p:strVal val="visible"/>
                                      </p:to>
                                    </p:set>
                                    <p:anim calcmode="lin" valueType="num">
                                      <p:cBhvr additive="base">
                                        <p:cTn id="11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2">
                                            <p:txEl>
                                              <p:pRg st="0" end="0"/>
                                            </p:txEl>
                                          </p:spTgt>
                                        </p:tgtEl>
                                        <p:attrNameLst>
                                          <p:attrName>style.visibility</p:attrName>
                                        </p:attrNameLst>
                                      </p:cBhvr>
                                      <p:to>
                                        <p:strVal val="visible"/>
                                      </p:to>
                                    </p:set>
                                    <p:animEffect transition="in" filter="wipe(down)">
                                      <p:cBhvr>
                                        <p:cTn id="120" dur="500"/>
                                        <p:tgtEl>
                                          <p:spTgt spid="22">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3">
                                            <p:bg/>
                                          </p:spTgt>
                                        </p:tgtEl>
                                        <p:attrNameLst>
                                          <p:attrName>style.visibility</p:attrName>
                                        </p:attrNameLst>
                                      </p:cBhvr>
                                      <p:to>
                                        <p:strVal val="visible"/>
                                      </p:to>
                                    </p:set>
                                    <p:anim calcmode="lin" valueType="num">
                                      <p:cBhvr additive="base">
                                        <p:cTn id="12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2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3">
                                            <p:txEl>
                                              <p:pRg st="0" end="0"/>
                                            </p:txEl>
                                          </p:spTgt>
                                        </p:tgtEl>
                                        <p:attrNameLst>
                                          <p:attrName>style.visibility</p:attrName>
                                        </p:attrNameLst>
                                      </p:cBhvr>
                                      <p:to>
                                        <p:strVal val="visible"/>
                                      </p:to>
                                    </p:set>
                                    <p:anim calcmode="lin" valueType="num">
                                      <p:cBhvr additive="base">
                                        <p:cTn id="1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3">
                                            <p:txEl>
                                              <p:pRg st="1" end="1"/>
                                            </p:txEl>
                                          </p:spTgt>
                                        </p:tgtEl>
                                        <p:attrNameLst>
                                          <p:attrName>style.visibility</p:attrName>
                                        </p:attrNameLst>
                                      </p:cBhvr>
                                      <p:to>
                                        <p:strVal val="visible"/>
                                      </p:to>
                                    </p:set>
                                    <p:anim calcmode="lin" valueType="num">
                                      <p:cBhvr additive="base">
                                        <p:cTn id="13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4">
                                            <p:txEl>
                                              <p:pRg st="0" end="0"/>
                                            </p:txEl>
                                          </p:spTgt>
                                        </p:tgtEl>
                                        <p:attrNameLst>
                                          <p:attrName>style.visibility</p:attrName>
                                        </p:attrNameLst>
                                      </p:cBhvr>
                                      <p:to>
                                        <p:strVal val="visible"/>
                                      </p:to>
                                    </p:set>
                                    <p:animEffect transition="in" filter="fade">
                                      <p:cBhvr>
                                        <p:cTn id="14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9" grpId="0" build="p" animBg="1"/>
      <p:bldP spid="10" grpId="0" build="p"/>
      <p:bldP spid="13" grpId="0" build="p" animBg="1"/>
      <p:bldP spid="14" grpId="0" build="p"/>
      <p:bldP spid="16" grpId="0" build="p" animBg="1"/>
      <p:bldP spid="67603" grpId="0" build="p"/>
      <p:bldP spid="18" grpId="0" build="p" animBg="1"/>
      <p:bldP spid="17" grpId="0" build="p" animBg="1"/>
      <p:bldP spid="19" grpId="0" build="allAtOnce"/>
      <p:bldP spid="20" grpId="0" build="allAtOnce"/>
      <p:bldP spid="21" grpId="0" build="p" animBg="1"/>
      <p:bldP spid="2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547664" y="-27384"/>
            <a:ext cx="4812028" cy="1121235"/>
            <a:chOff x="2274540" y="0"/>
            <a:chExt cx="4457700" cy="845423"/>
          </a:xfrm>
          <a:scene3d>
            <a:camera prst="orthographicFront">
              <a:rot lat="0" lon="0" rev="0"/>
            </a:camera>
            <a:lightRig rig="glow" dir="t">
              <a:rot lat="0" lon="0" rev="14100000"/>
            </a:lightRig>
          </a:scene3d>
        </p:grpSpPr>
        <p:pic>
          <p:nvPicPr>
            <p:cNvPr id="14" name="صورة 13"/>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a:ext>
              </a:extLst>
            </a:blip>
            <a:stretch>
              <a:fillRect/>
            </a:stretch>
          </p:blipFill>
          <p:spPr>
            <a:xfrm>
              <a:off x="2274540" y="0"/>
              <a:ext cx="4457700" cy="845423"/>
            </a:xfrm>
            <a:prstGeom prst="downArrowCallout">
              <a:avLst/>
            </a:prstGeom>
            <a:ln>
              <a:noFill/>
            </a:ln>
            <a:effectLst/>
            <a:sp3d prstMaterial="softEdge">
              <a:bevelT w="127000" prst="artDeco"/>
            </a:sp3d>
          </p:spPr>
          <p:style>
            <a:lnRef idx="2">
              <a:schemeClr val="dk1"/>
            </a:lnRef>
            <a:fillRef idx="1">
              <a:schemeClr val="lt1"/>
            </a:fillRef>
            <a:effectRef idx="0">
              <a:schemeClr val="dk1"/>
            </a:effectRef>
            <a:fontRef idx="minor">
              <a:schemeClr val="dk1"/>
            </a:fontRef>
          </p:style>
        </p:pic>
        <p:sp>
          <p:nvSpPr>
            <p:cNvPr id="15" name="مستطيل 8"/>
            <p:cNvSpPr/>
            <p:nvPr/>
          </p:nvSpPr>
          <p:spPr>
            <a:xfrm>
              <a:off x="3234978" y="116632"/>
              <a:ext cx="2373276" cy="568810"/>
            </a:xfrm>
            <a:prstGeom prst="downArrowCallout">
              <a:avLst/>
            </a:prstGeom>
            <a:ln>
              <a:noFill/>
            </a:ln>
            <a:effectLst/>
            <a:sp3d prstMaterial="softEdge">
              <a:bevelT w="127000" prst="artDeco"/>
            </a:sp3d>
          </p:spPr>
          <p:txBody>
            <a:bodyPr wrap="none">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6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600" b="1"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 التعلم التعاوني</a:t>
              </a:r>
              <a:endParaRPr lang="ar-EG" sz="26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9" name="صورة 18">
            <a:hlinkClick r:id="" action="ppaction://hlinkshowjump?jump=nextslide"/>
          </p:cNvPr>
          <p:cNvPicPr>
            <a:picLocks noChangeAspect="1"/>
          </p:cNvPicPr>
          <p:nvPr/>
        </p:nvPicPr>
        <p:blipFill>
          <a:blip r:embed="rId5" cstate="email">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rot="16200000" flipH="1" flipV="1">
            <a:off x="1403648" y="5981776"/>
            <a:ext cx="881484" cy="881484"/>
          </a:xfrm>
          <a:prstGeom prst="rect">
            <a:avLst/>
          </a:prstGeom>
        </p:spPr>
      </p:pic>
      <p:pic>
        <p:nvPicPr>
          <p:cNvPr id="29" name="صورة 28">
            <a:hlinkClick r:id="" action="ppaction://hlinkshowjump?jump=endshow"/>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0" y="6022443"/>
            <a:ext cx="840817" cy="840817"/>
          </a:xfrm>
          <a:prstGeom prst="rect">
            <a:avLst/>
          </a:prstGeom>
        </p:spPr>
      </p:pic>
      <p:grpSp>
        <p:nvGrpSpPr>
          <p:cNvPr id="3" name="مجموعة 29"/>
          <p:cNvGrpSpPr/>
          <p:nvPr/>
        </p:nvGrpSpPr>
        <p:grpSpPr>
          <a:xfrm>
            <a:off x="401013" y="1015091"/>
            <a:ext cx="8563475" cy="5364550"/>
            <a:chOff x="936464" y="1322469"/>
            <a:chExt cx="9306780" cy="4932663"/>
          </a:xfrm>
        </p:grpSpPr>
        <p:grpSp>
          <p:nvGrpSpPr>
            <p:cNvPr id="4" name="مجموعة 30"/>
            <p:cNvGrpSpPr/>
            <p:nvPr/>
          </p:nvGrpSpPr>
          <p:grpSpPr>
            <a:xfrm>
              <a:off x="936464" y="1322469"/>
              <a:ext cx="9306780" cy="4932663"/>
              <a:chOff x="523875" y="1116452"/>
              <a:chExt cx="8096250" cy="5120860"/>
            </a:xfrm>
          </p:grpSpPr>
          <p:pic>
            <p:nvPicPr>
              <p:cNvPr id="33" name="صورة 32"/>
              <p:cNvPicPr>
                <a:picLocks noChangeAspect="1"/>
              </p:cNvPicPr>
              <p:nvPr/>
            </p:nvPicPr>
            <p:blipFill>
              <a:blip r:embed="rId7">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523875" y="1116452"/>
                <a:ext cx="8096250" cy="5120860"/>
              </a:xfrm>
              <a:prstGeom prst="rect">
                <a:avLst/>
              </a:prstGeom>
            </p:spPr>
          </p:pic>
          <p:sp>
            <p:nvSpPr>
              <p:cNvPr id="34" name="مربع نص 26"/>
              <p:cNvSpPr txBox="1"/>
              <p:nvPr/>
            </p:nvSpPr>
            <p:spPr>
              <a:xfrm>
                <a:off x="4509263" y="1168232"/>
                <a:ext cx="3830189" cy="4583209"/>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wrap="square" rtlCol="1">
                <a:spAutoFit/>
              </a:bodyPr>
              <a:lstStyle>
                <a:defPPr>
                  <a:defRPr lang="ar-EG"/>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marL="300552" indent="-300552">
                  <a:buBlip>
                    <a:blip r:embed="rId8"/>
                  </a:buBlip>
                </a:pPr>
                <a:r>
                  <a:rPr lang="ar-EG" b="1" dirty="0"/>
                  <a:t>تقسيم الطلاب إلي أربع مجموعات بحيث يكون الطلاب في كل مجموعة غير متجانسين من الناحية العلمية</a:t>
                </a:r>
              </a:p>
              <a:p>
                <a:pPr marL="300552" indent="-300552">
                  <a:buBlip>
                    <a:blip r:embed="rId8"/>
                  </a:buBlip>
                </a:pPr>
                <a:r>
                  <a:rPr lang="ar-EG" b="1" dirty="0">
                    <a:solidFill>
                      <a:srgbClr val="002060"/>
                    </a:solidFill>
                  </a:rPr>
                  <a:t>يحدد لكل مجموعة قائد وكاتب وهكذا ( أي مهمة لكل فرد في المجموعة تناسب إمكانياته ) </a:t>
                </a:r>
              </a:p>
              <a:p>
                <a:pPr marL="300552" indent="-300552">
                  <a:buBlip>
                    <a:blip r:embed="rId8"/>
                  </a:buBlip>
                </a:pPr>
                <a:r>
                  <a:rPr lang="ar-EG" b="1" dirty="0">
                    <a:solidFill>
                      <a:srgbClr val="C00000"/>
                    </a:solidFill>
                  </a:rPr>
                  <a:t>يتم عرض مختصر للمادة المعرفية من خلال المعلم بواسطة البوربوينت والسبورة والكتاب المدرسي .</a:t>
                </a:r>
              </a:p>
              <a:p>
                <a:pPr marL="300552" indent="-300552">
                  <a:buBlip>
                    <a:blip r:embed="rId8"/>
                  </a:buBlip>
                </a:pPr>
                <a:r>
                  <a:rPr lang="ar-EG" b="1" dirty="0">
                    <a:solidFill>
                      <a:schemeClr val="accent6">
                        <a:lumMod val="50000"/>
                      </a:schemeClr>
                    </a:solidFill>
                  </a:rPr>
                  <a:t>عرض الأنشطة سواء من الكتاب أو ورقة النشاط مرتبة ومتدرجة لموضع الدرس لتحقيق الخبرة المطلوبة .</a:t>
                </a:r>
              </a:p>
              <a:p>
                <a:pPr marL="300552" indent="-300552">
                  <a:buBlip>
                    <a:blip r:embed="rId8"/>
                  </a:buBlip>
                </a:pPr>
                <a:r>
                  <a:rPr lang="ar-EG" b="1" dirty="0">
                    <a:solidFill>
                      <a:srgbClr val="002060"/>
                    </a:solidFill>
                  </a:rPr>
                  <a:t>يقوم المعلم بالمرور بين المجموعات أثناء تنفيذ النشاط وتقديم التوجيه المناسب للمجموعات </a:t>
                </a:r>
              </a:p>
              <a:p>
                <a:pPr marL="300552" indent="-300552">
                  <a:buBlip>
                    <a:blip r:embed="rId8"/>
                  </a:buBlip>
                </a:pPr>
                <a:r>
                  <a:rPr lang="ar-EG" b="1" dirty="0">
                    <a:solidFill>
                      <a:srgbClr val="7030A0"/>
                    </a:solidFill>
                  </a:rPr>
                  <a:t>عرض عمل المجموعات حيث تعرض مجموعة ويستمع الجميع للعرض والمناقشة وتبادل وجهات النظر ودفاع كل منهم عن وجهة نظره ويتم التصويب من المعلم</a:t>
                </a:r>
                <a:endParaRPr lang="ar-SA" b="1" dirty="0">
                  <a:solidFill>
                    <a:srgbClr val="7030A0"/>
                  </a:solidFill>
                </a:endParaRPr>
              </a:p>
            </p:txBody>
          </p:sp>
        </p:grpSp>
        <p:pic>
          <p:nvPicPr>
            <p:cNvPr id="32" name="صورة 31"/>
            <p:cNvPicPr>
              <a:picLocks noChangeAspect="1"/>
            </p:cNvPicPr>
            <p:nvPr/>
          </p:nvPicPr>
          <p:blipFill>
            <a:blip r:embed="rId9" cstate="email">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1536750" y="1490174"/>
              <a:ext cx="3809950" cy="4676315"/>
            </a:xfrm>
            <a:prstGeom prst="rect">
              <a:avLst/>
            </a:prstGeom>
          </p:spPr>
        </p:pic>
      </p:grpSp>
    </p:spTree>
    <p:custDataLst>
      <p:tags r:id="rId1"/>
    </p:custDataLst>
    <p:extLst>
      <p:ext uri="{BB962C8B-B14F-4D97-AF65-F5344CB8AC3E}">
        <p14:creationId xmlns="" xmlns:p14="http://schemas.microsoft.com/office/powerpoint/2010/main" val="580552234"/>
      </p:ext>
    </p:extLst>
  </p:cSld>
  <p:clrMapOvr>
    <a:masterClrMapping/>
  </p:clrMapOvr>
  <p:transition spd="slow">
    <p:cover dir="r"/>
    <p:sndAc>
      <p:stSnd>
        <p:snd r:embed="rId3" name="arrow.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مجموعة 7"/>
          <p:cNvGrpSpPr>
            <a:grpSpLocks/>
          </p:cNvGrpSpPr>
          <p:nvPr/>
        </p:nvGrpSpPr>
        <p:grpSpPr bwMode="auto">
          <a:xfrm>
            <a:off x="-55563" y="566738"/>
            <a:ext cx="1036638" cy="6003925"/>
            <a:chOff x="-55292" y="566455"/>
            <a:chExt cx="1036020" cy="6003513"/>
          </a:xfrm>
        </p:grpSpPr>
        <p:pic>
          <p:nvPicPr>
            <p:cNvPr id="8911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911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911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7" name="Down Ribbon 6"/>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{167} إلى الآية {175}</a:t>
            </a:r>
          </a:p>
        </p:txBody>
      </p:sp>
      <p:sp>
        <p:nvSpPr>
          <p:cNvPr id="9" name="Flowchart: Process 8"/>
          <p:cNvSpPr/>
          <p:nvPr/>
        </p:nvSpPr>
        <p:spPr>
          <a:xfrm>
            <a:off x="7500958" y="857232"/>
            <a:ext cx="1428760" cy="571504"/>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{172}</a:t>
            </a:r>
          </a:p>
        </p:txBody>
      </p:sp>
      <p:sp>
        <p:nvSpPr>
          <p:cNvPr id="10" name="Rectangle 9"/>
          <p:cNvSpPr>
            <a:spLocks noChangeArrowheads="1"/>
          </p:cNvSpPr>
          <p:nvPr/>
        </p:nvSpPr>
        <p:spPr bwMode="auto">
          <a:xfrm>
            <a:off x="4783138" y="1000125"/>
            <a:ext cx="2360612" cy="400050"/>
          </a:xfrm>
          <a:prstGeom prst="rect">
            <a:avLst/>
          </a:prstGeom>
          <a:noFill/>
          <a:ln w="9525">
            <a:noFill/>
            <a:miter lim="800000"/>
            <a:headEnd/>
            <a:tailEnd/>
          </a:ln>
        </p:spPr>
        <p:txBody>
          <a:bodyPr wrap="none">
            <a:spAutoFit/>
          </a:bodyPr>
          <a:lstStyle/>
          <a:p>
            <a:r>
              <a:rPr lang="ar-EG" sz="2000" b="1">
                <a:solidFill>
                  <a:srgbClr val="339933"/>
                </a:solidFill>
                <a:cs typeface="Andalus" pitchFamily="2" charset="-78"/>
              </a:rPr>
              <a:t>{ ثُمَّ دَمَّرْنَا الْآخَرِينَ{172}</a:t>
            </a:r>
          </a:p>
        </p:txBody>
      </p:sp>
      <p:sp>
        <p:nvSpPr>
          <p:cNvPr id="11" name="Flowchart: Process 10"/>
          <p:cNvSpPr/>
          <p:nvPr/>
        </p:nvSpPr>
        <p:spPr>
          <a:xfrm>
            <a:off x="7500958" y="1714488"/>
            <a:ext cx="1428760" cy="571504"/>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{173}</a:t>
            </a:r>
          </a:p>
        </p:txBody>
      </p:sp>
      <p:sp>
        <p:nvSpPr>
          <p:cNvPr id="12" name="Rectangle 11"/>
          <p:cNvSpPr>
            <a:spLocks noChangeArrowheads="1"/>
          </p:cNvSpPr>
          <p:nvPr/>
        </p:nvSpPr>
        <p:spPr bwMode="auto">
          <a:xfrm>
            <a:off x="1214438" y="1785938"/>
            <a:ext cx="6215062" cy="677862"/>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وَأَمْطَرْنَا عَلَيْهِم مَّطَراً فَسَاء مَطَرُ الْمُنذَرِينَ{173</a:t>
            </a:r>
            <a:r>
              <a:rPr lang="ar-EG" b="1"/>
              <a:t>}  وأنزلنا عليهم حجارة من السماء كالمطر أهلكتهم ، فقبح مطر من أنذرهم رسلهم  ولم يستجيبوا لهم .</a:t>
            </a:r>
          </a:p>
        </p:txBody>
      </p:sp>
      <p:sp>
        <p:nvSpPr>
          <p:cNvPr id="13" name="Flowchart: Process 12"/>
          <p:cNvSpPr/>
          <p:nvPr/>
        </p:nvSpPr>
        <p:spPr>
          <a:xfrm>
            <a:off x="7572396" y="2643182"/>
            <a:ext cx="1428760" cy="571504"/>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{174}</a:t>
            </a:r>
          </a:p>
        </p:txBody>
      </p:sp>
      <p:sp>
        <p:nvSpPr>
          <p:cNvPr id="14" name="Rectangle 13"/>
          <p:cNvSpPr>
            <a:spLocks noChangeArrowheads="1"/>
          </p:cNvSpPr>
          <p:nvPr/>
        </p:nvSpPr>
        <p:spPr bwMode="auto">
          <a:xfrm>
            <a:off x="1071563" y="2506663"/>
            <a:ext cx="6429375" cy="708025"/>
          </a:xfrm>
          <a:prstGeom prst="rect">
            <a:avLst/>
          </a:prstGeom>
          <a:noFill/>
          <a:ln w="9525">
            <a:noFill/>
            <a:miter lim="800000"/>
            <a:headEnd/>
            <a:tailEnd/>
          </a:ln>
        </p:spPr>
        <p:txBody>
          <a:bodyPr>
            <a:spAutoFit/>
          </a:bodyPr>
          <a:lstStyle/>
          <a:p>
            <a:r>
              <a:rPr lang="ar-EG" sz="2000" b="1"/>
              <a:t> </a:t>
            </a:r>
            <a:r>
              <a:rPr lang="ar-EG" sz="2000" b="1">
                <a:solidFill>
                  <a:srgbClr val="339933"/>
                </a:solidFill>
                <a:cs typeface="Andalus" pitchFamily="2" charset="-78"/>
              </a:rPr>
              <a:t>{إِنَّ فِي ذَلِكَ لَآيَةً } </a:t>
            </a:r>
            <a:r>
              <a:rPr lang="ar-EG" sz="2000" b="1"/>
              <a:t>لعبرة وموعظة يتعظ بها المكذبون </a:t>
            </a:r>
            <a:r>
              <a:rPr lang="ar-EG" sz="2000" b="1">
                <a:solidFill>
                  <a:srgbClr val="339933"/>
                </a:solidFill>
                <a:cs typeface="Andalus" pitchFamily="2" charset="-78"/>
              </a:rPr>
              <a:t>{وَمَا كَانَ أَكْثَرُهُم</a:t>
            </a:r>
            <a:r>
              <a:rPr lang="ar-EG" sz="2000" b="1"/>
              <a:t> </a:t>
            </a:r>
            <a:r>
              <a:rPr lang="ar-EG" sz="2000" b="1">
                <a:solidFill>
                  <a:srgbClr val="339933"/>
                </a:solidFill>
                <a:cs typeface="Andalus" pitchFamily="2" charset="-78"/>
              </a:rPr>
              <a:t>مُّؤْمِنِينَ{174</a:t>
            </a:r>
            <a:r>
              <a:rPr lang="ar-EG" sz="2000" b="1"/>
              <a:t>}  وما كان أكثرهم بمؤمنين بك يا رسول الله .</a:t>
            </a:r>
          </a:p>
        </p:txBody>
      </p:sp>
      <p:sp>
        <p:nvSpPr>
          <p:cNvPr id="15" name="Flowchart: Process 14"/>
          <p:cNvSpPr/>
          <p:nvPr/>
        </p:nvSpPr>
        <p:spPr>
          <a:xfrm>
            <a:off x="7500958" y="3571876"/>
            <a:ext cx="1428760" cy="571504"/>
          </a:xfrm>
          <a:prstGeom prst="flowChartProcess">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الآية {175}</a:t>
            </a:r>
          </a:p>
        </p:txBody>
      </p:sp>
      <p:sp>
        <p:nvSpPr>
          <p:cNvPr id="16" name="Rectangle 15"/>
          <p:cNvSpPr>
            <a:spLocks noChangeArrowheads="1"/>
          </p:cNvSpPr>
          <p:nvPr/>
        </p:nvSpPr>
        <p:spPr bwMode="auto">
          <a:xfrm>
            <a:off x="1214438" y="3671888"/>
            <a:ext cx="6215062" cy="400050"/>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{وَإِنَّ رَبَّكَ لَهُوَ الْعَزِيزُ الرَّحِيمُ{175</a:t>
            </a:r>
            <a:r>
              <a:rPr lang="ar-EG" sz="2000" b="1"/>
              <a:t>} الغالب الذى لايقهر الرحيم بعباده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additive="base">
                                        <p:cTn id="19"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 calcmode="lin" valueType="num">
                                      <p:cBhvr additive="base">
                                        <p:cTn id="5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additive="base">
                                        <p:cTn id="6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bg/>
                                          </p:spTgt>
                                        </p:tgtEl>
                                        <p:attrNameLst>
                                          <p:attrName>style.visibility</p:attrName>
                                        </p:attrNameLst>
                                      </p:cBhvr>
                                      <p:to>
                                        <p:strVal val="visible"/>
                                      </p:to>
                                    </p:set>
                                    <p:anim calcmode="lin" valueType="num">
                                      <p:cBhvr additive="base">
                                        <p:cTn id="7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 calcmode="lin" valueType="num">
                                      <p:cBhvr additive="base">
                                        <p:cTn id="8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p" animBg="1"/>
      <p:bldP spid="10" grpId="0" build="allAtOnce"/>
      <p:bldP spid="11" grpId="0" build="p" animBg="1"/>
      <p:bldP spid="12" grpId="0" build="p"/>
      <p:bldP spid="13" grpId="0" build="p" animBg="1"/>
      <p:bldP spid="14" grpId="0" build="p"/>
      <p:bldP spid="15" grpId="0" build="p" animBg="1"/>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مجموعة 7"/>
          <p:cNvGrpSpPr>
            <a:grpSpLocks/>
          </p:cNvGrpSpPr>
          <p:nvPr/>
        </p:nvGrpSpPr>
        <p:grpSpPr bwMode="auto">
          <a:xfrm>
            <a:off x="-55563" y="566738"/>
            <a:ext cx="1036638" cy="6003925"/>
            <a:chOff x="-55292" y="566455"/>
            <a:chExt cx="1036020" cy="6003513"/>
          </a:xfrm>
        </p:grpSpPr>
        <p:pic>
          <p:nvPicPr>
            <p:cNvPr id="8911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911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911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7" name="Down Ribbon 6"/>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{167} إلى الآية {175}</a:t>
            </a:r>
          </a:p>
        </p:txBody>
      </p:sp>
      <p:pic>
        <p:nvPicPr>
          <p:cNvPr id="17"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422760" y="2003751"/>
            <a:ext cx="5600700" cy="43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699"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167176" y="2340842"/>
            <a:ext cx="1733550" cy="2371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70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358864" y="2364654"/>
            <a:ext cx="1733550" cy="2324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رابط مستقيم 2"/>
          <p:cNvCxnSpPr/>
          <p:nvPr/>
        </p:nvCxnSpPr>
        <p:spPr>
          <a:xfrm flipH="1">
            <a:off x="4943040" y="3526705"/>
            <a:ext cx="1331029" cy="467743"/>
          </a:xfrm>
          <a:prstGeom prst="line">
            <a:avLst/>
          </a:prstGeom>
        </p:spPr>
        <p:style>
          <a:lnRef idx="3">
            <a:schemeClr val="dk1"/>
          </a:lnRef>
          <a:fillRef idx="0">
            <a:schemeClr val="dk1"/>
          </a:fillRef>
          <a:effectRef idx="2">
            <a:schemeClr val="dk1"/>
          </a:effectRef>
          <a:fontRef idx="minor">
            <a:schemeClr val="tx1"/>
          </a:fontRef>
        </p:style>
      </p:cxnSp>
      <p:cxnSp>
        <p:nvCxnSpPr>
          <p:cNvPr id="22" name="رابط مستقيم 21"/>
          <p:cNvCxnSpPr/>
          <p:nvPr/>
        </p:nvCxnSpPr>
        <p:spPr>
          <a:xfrm flipH="1">
            <a:off x="4943040" y="3104899"/>
            <a:ext cx="1380012" cy="467743"/>
          </a:xfrm>
          <a:prstGeom prst="line">
            <a:avLst/>
          </a:prstGeom>
        </p:spPr>
        <p:style>
          <a:lnRef idx="3">
            <a:schemeClr val="dk1"/>
          </a:lnRef>
          <a:fillRef idx="0">
            <a:schemeClr val="dk1"/>
          </a:fillRef>
          <a:effectRef idx="2">
            <a:schemeClr val="dk1"/>
          </a:effectRef>
          <a:fontRef idx="minor">
            <a:schemeClr val="tx1"/>
          </a:fontRef>
        </p:style>
      </p:cxnSp>
      <p:cxnSp>
        <p:nvCxnSpPr>
          <p:cNvPr id="6" name="رابط مستقيم 5"/>
          <p:cNvCxnSpPr/>
          <p:nvPr/>
        </p:nvCxnSpPr>
        <p:spPr>
          <a:xfrm flipH="1">
            <a:off x="4943040" y="3994448"/>
            <a:ext cx="1380012" cy="503808"/>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مستقيم 27"/>
          <p:cNvCxnSpPr/>
          <p:nvPr/>
        </p:nvCxnSpPr>
        <p:spPr>
          <a:xfrm flipH="1" flipV="1">
            <a:off x="4943040" y="3104900"/>
            <a:ext cx="1529386" cy="1393356"/>
          </a:xfrm>
          <a:prstGeom prst="line">
            <a:avLst/>
          </a:prstGeom>
        </p:spPr>
        <p:style>
          <a:lnRef idx="3">
            <a:schemeClr val="dk1"/>
          </a:lnRef>
          <a:fillRef idx="0">
            <a:schemeClr val="dk1"/>
          </a:fillRef>
          <a:effectRef idx="2">
            <a:schemeClr val="dk1"/>
          </a:effectRef>
          <a:fontRef idx="minor">
            <a:schemeClr val="tx1"/>
          </a:fontRef>
        </p:style>
      </p:cxnSp>
      <p:pic>
        <p:nvPicPr>
          <p:cNvPr id="29701"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8236396" y="4720549"/>
            <a:ext cx="80010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702"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479964" y="4720549"/>
            <a:ext cx="3686175" cy="43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مربع نص 33"/>
          <p:cNvSpPr txBox="1"/>
          <p:nvPr/>
        </p:nvSpPr>
        <p:spPr>
          <a:xfrm>
            <a:off x="2771799" y="5130124"/>
            <a:ext cx="623842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29703"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5156263" y="5602589"/>
            <a:ext cx="3562350" cy="285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6" name="مربع نص 35"/>
          <p:cNvSpPr txBox="1"/>
          <p:nvPr/>
        </p:nvSpPr>
        <p:spPr>
          <a:xfrm>
            <a:off x="2771799" y="5981218"/>
            <a:ext cx="623842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14515496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9698"/>
                                        </p:tgtEl>
                                        <p:attrNameLst>
                                          <p:attrName>style.visibility</p:attrName>
                                        </p:attrNameLst>
                                      </p:cBhvr>
                                      <p:to>
                                        <p:strVal val="visible"/>
                                      </p:to>
                                    </p:set>
                                    <p:animEffect transition="in" filter="wheel(1)">
                                      <p:cBhvr>
                                        <p:cTn id="26" dur="2000"/>
                                        <p:tgtEl>
                                          <p:spTgt spid="2969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9699"/>
                                        </p:tgtEl>
                                        <p:attrNameLst>
                                          <p:attrName>style.visibility</p:attrName>
                                        </p:attrNameLst>
                                      </p:cBhvr>
                                      <p:to>
                                        <p:strVal val="visible"/>
                                      </p:to>
                                    </p:set>
                                    <p:animEffect transition="in" filter="wipe(down)">
                                      <p:cBhvr>
                                        <p:cTn id="31" dur="580">
                                          <p:stCondLst>
                                            <p:cond delay="0"/>
                                          </p:stCondLst>
                                        </p:cTn>
                                        <p:tgtEl>
                                          <p:spTgt spid="29699"/>
                                        </p:tgtEl>
                                      </p:cBhvr>
                                    </p:animEffect>
                                    <p:anim calcmode="lin" valueType="num">
                                      <p:cBhvr>
                                        <p:cTn id="32" dur="1822" tmFilter="0,0; 0.14,0.36; 0.43,0.73; 0.71,0.91; 1.0,1.0">
                                          <p:stCondLst>
                                            <p:cond delay="0"/>
                                          </p:stCondLst>
                                        </p:cTn>
                                        <p:tgtEl>
                                          <p:spTgt spid="2969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69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69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69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699"/>
                                        </p:tgtEl>
                                        <p:attrNameLst>
                                          <p:attrName>ppt_y</p:attrName>
                                        </p:attrNameLst>
                                      </p:cBhvr>
                                      <p:tavLst>
                                        <p:tav tm="0" fmla="#ppt_y-sin(pi*$)/81">
                                          <p:val>
                                            <p:fltVal val="0"/>
                                          </p:val>
                                        </p:tav>
                                        <p:tav tm="100000">
                                          <p:val>
                                            <p:fltVal val="1"/>
                                          </p:val>
                                        </p:tav>
                                      </p:tavLst>
                                    </p:anim>
                                    <p:animScale>
                                      <p:cBhvr>
                                        <p:cTn id="37" dur="26">
                                          <p:stCondLst>
                                            <p:cond delay="650"/>
                                          </p:stCondLst>
                                        </p:cTn>
                                        <p:tgtEl>
                                          <p:spTgt spid="29699"/>
                                        </p:tgtEl>
                                      </p:cBhvr>
                                      <p:to x="100000" y="60000"/>
                                    </p:animScale>
                                    <p:animScale>
                                      <p:cBhvr>
                                        <p:cTn id="38" dur="166" decel="50000">
                                          <p:stCondLst>
                                            <p:cond delay="676"/>
                                          </p:stCondLst>
                                        </p:cTn>
                                        <p:tgtEl>
                                          <p:spTgt spid="29699"/>
                                        </p:tgtEl>
                                      </p:cBhvr>
                                      <p:to x="100000" y="100000"/>
                                    </p:animScale>
                                    <p:animScale>
                                      <p:cBhvr>
                                        <p:cTn id="39" dur="26">
                                          <p:stCondLst>
                                            <p:cond delay="1312"/>
                                          </p:stCondLst>
                                        </p:cTn>
                                        <p:tgtEl>
                                          <p:spTgt spid="29699"/>
                                        </p:tgtEl>
                                      </p:cBhvr>
                                      <p:to x="100000" y="80000"/>
                                    </p:animScale>
                                    <p:animScale>
                                      <p:cBhvr>
                                        <p:cTn id="40" dur="166" decel="50000">
                                          <p:stCondLst>
                                            <p:cond delay="1338"/>
                                          </p:stCondLst>
                                        </p:cTn>
                                        <p:tgtEl>
                                          <p:spTgt spid="29699"/>
                                        </p:tgtEl>
                                      </p:cBhvr>
                                      <p:to x="100000" y="100000"/>
                                    </p:animScale>
                                    <p:animScale>
                                      <p:cBhvr>
                                        <p:cTn id="41" dur="26">
                                          <p:stCondLst>
                                            <p:cond delay="1642"/>
                                          </p:stCondLst>
                                        </p:cTn>
                                        <p:tgtEl>
                                          <p:spTgt spid="29699"/>
                                        </p:tgtEl>
                                      </p:cBhvr>
                                      <p:to x="100000" y="90000"/>
                                    </p:animScale>
                                    <p:animScale>
                                      <p:cBhvr>
                                        <p:cTn id="42" dur="166" decel="50000">
                                          <p:stCondLst>
                                            <p:cond delay="1668"/>
                                          </p:stCondLst>
                                        </p:cTn>
                                        <p:tgtEl>
                                          <p:spTgt spid="29699"/>
                                        </p:tgtEl>
                                      </p:cBhvr>
                                      <p:to x="100000" y="100000"/>
                                    </p:animScale>
                                    <p:animScale>
                                      <p:cBhvr>
                                        <p:cTn id="43" dur="26">
                                          <p:stCondLst>
                                            <p:cond delay="1808"/>
                                          </p:stCondLst>
                                        </p:cTn>
                                        <p:tgtEl>
                                          <p:spTgt spid="29699"/>
                                        </p:tgtEl>
                                      </p:cBhvr>
                                      <p:to x="100000" y="95000"/>
                                    </p:animScale>
                                    <p:animScale>
                                      <p:cBhvr>
                                        <p:cTn id="44" dur="166" decel="50000">
                                          <p:stCondLst>
                                            <p:cond delay="1834"/>
                                          </p:stCondLst>
                                        </p:cTn>
                                        <p:tgtEl>
                                          <p:spTgt spid="2969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9700"/>
                                        </p:tgtEl>
                                        <p:attrNameLst>
                                          <p:attrName>style.visibility</p:attrName>
                                        </p:attrNameLst>
                                      </p:cBhvr>
                                      <p:to>
                                        <p:strVal val="visible"/>
                                      </p:to>
                                    </p:set>
                                    <p:animEffect transition="in" filter="wipe(down)">
                                      <p:cBhvr>
                                        <p:cTn id="49" dur="580">
                                          <p:stCondLst>
                                            <p:cond delay="0"/>
                                          </p:stCondLst>
                                        </p:cTn>
                                        <p:tgtEl>
                                          <p:spTgt spid="29700"/>
                                        </p:tgtEl>
                                      </p:cBhvr>
                                    </p:animEffect>
                                    <p:anim calcmode="lin" valueType="num">
                                      <p:cBhvr>
                                        <p:cTn id="50" dur="1822" tmFilter="0,0; 0.14,0.36; 0.43,0.73; 0.71,0.91; 1.0,1.0">
                                          <p:stCondLst>
                                            <p:cond delay="0"/>
                                          </p:stCondLst>
                                        </p:cTn>
                                        <p:tgtEl>
                                          <p:spTgt spid="2970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70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70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70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700"/>
                                        </p:tgtEl>
                                        <p:attrNameLst>
                                          <p:attrName>ppt_y</p:attrName>
                                        </p:attrNameLst>
                                      </p:cBhvr>
                                      <p:tavLst>
                                        <p:tav tm="0" fmla="#ppt_y-sin(pi*$)/81">
                                          <p:val>
                                            <p:fltVal val="0"/>
                                          </p:val>
                                        </p:tav>
                                        <p:tav tm="100000">
                                          <p:val>
                                            <p:fltVal val="1"/>
                                          </p:val>
                                        </p:tav>
                                      </p:tavLst>
                                    </p:anim>
                                    <p:animScale>
                                      <p:cBhvr>
                                        <p:cTn id="55" dur="26">
                                          <p:stCondLst>
                                            <p:cond delay="650"/>
                                          </p:stCondLst>
                                        </p:cTn>
                                        <p:tgtEl>
                                          <p:spTgt spid="29700"/>
                                        </p:tgtEl>
                                      </p:cBhvr>
                                      <p:to x="100000" y="60000"/>
                                    </p:animScale>
                                    <p:animScale>
                                      <p:cBhvr>
                                        <p:cTn id="56" dur="166" decel="50000">
                                          <p:stCondLst>
                                            <p:cond delay="676"/>
                                          </p:stCondLst>
                                        </p:cTn>
                                        <p:tgtEl>
                                          <p:spTgt spid="29700"/>
                                        </p:tgtEl>
                                      </p:cBhvr>
                                      <p:to x="100000" y="100000"/>
                                    </p:animScale>
                                    <p:animScale>
                                      <p:cBhvr>
                                        <p:cTn id="57" dur="26">
                                          <p:stCondLst>
                                            <p:cond delay="1312"/>
                                          </p:stCondLst>
                                        </p:cTn>
                                        <p:tgtEl>
                                          <p:spTgt spid="29700"/>
                                        </p:tgtEl>
                                      </p:cBhvr>
                                      <p:to x="100000" y="80000"/>
                                    </p:animScale>
                                    <p:animScale>
                                      <p:cBhvr>
                                        <p:cTn id="58" dur="166" decel="50000">
                                          <p:stCondLst>
                                            <p:cond delay="1338"/>
                                          </p:stCondLst>
                                        </p:cTn>
                                        <p:tgtEl>
                                          <p:spTgt spid="29700"/>
                                        </p:tgtEl>
                                      </p:cBhvr>
                                      <p:to x="100000" y="100000"/>
                                    </p:animScale>
                                    <p:animScale>
                                      <p:cBhvr>
                                        <p:cTn id="59" dur="26">
                                          <p:stCondLst>
                                            <p:cond delay="1642"/>
                                          </p:stCondLst>
                                        </p:cTn>
                                        <p:tgtEl>
                                          <p:spTgt spid="29700"/>
                                        </p:tgtEl>
                                      </p:cBhvr>
                                      <p:to x="100000" y="90000"/>
                                    </p:animScale>
                                    <p:animScale>
                                      <p:cBhvr>
                                        <p:cTn id="60" dur="166" decel="50000">
                                          <p:stCondLst>
                                            <p:cond delay="1668"/>
                                          </p:stCondLst>
                                        </p:cTn>
                                        <p:tgtEl>
                                          <p:spTgt spid="29700"/>
                                        </p:tgtEl>
                                      </p:cBhvr>
                                      <p:to x="100000" y="100000"/>
                                    </p:animScale>
                                    <p:animScale>
                                      <p:cBhvr>
                                        <p:cTn id="61" dur="26">
                                          <p:stCondLst>
                                            <p:cond delay="1808"/>
                                          </p:stCondLst>
                                        </p:cTn>
                                        <p:tgtEl>
                                          <p:spTgt spid="29700"/>
                                        </p:tgtEl>
                                      </p:cBhvr>
                                      <p:to x="100000" y="95000"/>
                                    </p:animScale>
                                    <p:animScale>
                                      <p:cBhvr>
                                        <p:cTn id="62" dur="166" decel="50000">
                                          <p:stCondLst>
                                            <p:cond delay="1834"/>
                                          </p:stCondLst>
                                        </p:cTn>
                                        <p:tgtEl>
                                          <p:spTgt spid="2970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fltVal val="0"/>
                                          </p:val>
                                        </p:tav>
                                        <p:tav tm="100000">
                                          <p:val>
                                            <p:strVal val="#ppt_w"/>
                                          </p:val>
                                        </p:tav>
                                      </p:tavLst>
                                    </p:anim>
                                    <p:anim calcmode="lin" valueType="num">
                                      <p:cBhvr>
                                        <p:cTn id="76" dur="1000" fill="hold"/>
                                        <p:tgtEl>
                                          <p:spTgt spid="3"/>
                                        </p:tgtEl>
                                        <p:attrNameLst>
                                          <p:attrName>ppt_h</p:attrName>
                                        </p:attrNameLst>
                                      </p:cBhvr>
                                      <p:tavLst>
                                        <p:tav tm="0">
                                          <p:val>
                                            <p:fltVal val="0"/>
                                          </p:val>
                                        </p:tav>
                                        <p:tav tm="100000">
                                          <p:val>
                                            <p:strVal val="#ppt_h"/>
                                          </p:val>
                                        </p:tav>
                                      </p:tavLst>
                                    </p:anim>
                                    <p:anim calcmode="lin" valueType="num">
                                      <p:cBhvr>
                                        <p:cTn id="77" dur="1000" fill="hold"/>
                                        <p:tgtEl>
                                          <p:spTgt spid="3"/>
                                        </p:tgtEl>
                                        <p:attrNameLst>
                                          <p:attrName>style.rotation</p:attrName>
                                        </p:attrNameLst>
                                      </p:cBhvr>
                                      <p:tavLst>
                                        <p:tav tm="0">
                                          <p:val>
                                            <p:fltVal val="90"/>
                                          </p:val>
                                        </p:tav>
                                        <p:tav tm="100000">
                                          <p:val>
                                            <p:fltVal val="0"/>
                                          </p:val>
                                        </p:tav>
                                      </p:tavLst>
                                    </p:anim>
                                    <p:animEffect transition="in" filter="fade">
                                      <p:cBhvr>
                                        <p:cTn id="78" dur="1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1000" fill="hold"/>
                                        <p:tgtEl>
                                          <p:spTgt spid="6"/>
                                        </p:tgtEl>
                                        <p:attrNameLst>
                                          <p:attrName>ppt_w</p:attrName>
                                        </p:attrNameLst>
                                      </p:cBhvr>
                                      <p:tavLst>
                                        <p:tav tm="0">
                                          <p:val>
                                            <p:fltVal val="0"/>
                                          </p:val>
                                        </p:tav>
                                        <p:tav tm="100000">
                                          <p:val>
                                            <p:strVal val="#ppt_w"/>
                                          </p:val>
                                        </p:tav>
                                      </p:tavLst>
                                    </p:anim>
                                    <p:anim calcmode="lin" valueType="num">
                                      <p:cBhvr>
                                        <p:cTn id="84" dur="1000" fill="hold"/>
                                        <p:tgtEl>
                                          <p:spTgt spid="6"/>
                                        </p:tgtEl>
                                        <p:attrNameLst>
                                          <p:attrName>ppt_h</p:attrName>
                                        </p:attrNameLst>
                                      </p:cBhvr>
                                      <p:tavLst>
                                        <p:tav tm="0">
                                          <p:val>
                                            <p:fltVal val="0"/>
                                          </p:val>
                                        </p:tav>
                                        <p:tav tm="100000">
                                          <p:val>
                                            <p:strVal val="#ppt_h"/>
                                          </p:val>
                                        </p:tav>
                                      </p:tavLst>
                                    </p:anim>
                                    <p:anim calcmode="lin" valueType="num">
                                      <p:cBhvr>
                                        <p:cTn id="85" dur="1000" fill="hold"/>
                                        <p:tgtEl>
                                          <p:spTgt spid="6"/>
                                        </p:tgtEl>
                                        <p:attrNameLst>
                                          <p:attrName>style.rotation</p:attrName>
                                        </p:attrNameLst>
                                      </p:cBhvr>
                                      <p:tavLst>
                                        <p:tav tm="0">
                                          <p:val>
                                            <p:fltVal val="90"/>
                                          </p:val>
                                        </p:tav>
                                        <p:tav tm="100000">
                                          <p:val>
                                            <p:fltVal val="0"/>
                                          </p:val>
                                        </p:tav>
                                      </p:tavLst>
                                    </p:anim>
                                    <p:animEffect transition="in" filter="fade">
                                      <p:cBhvr>
                                        <p:cTn id="86" dur="10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nodeType="clickEffect">
                                  <p:stCondLst>
                                    <p:cond delay="0"/>
                                  </p:stCondLst>
                                  <p:childTnLst>
                                    <p:set>
                                      <p:cBhvr>
                                        <p:cTn id="98" dur="1" fill="hold">
                                          <p:stCondLst>
                                            <p:cond delay="0"/>
                                          </p:stCondLst>
                                        </p:cTn>
                                        <p:tgtEl>
                                          <p:spTgt spid="29701"/>
                                        </p:tgtEl>
                                        <p:attrNameLst>
                                          <p:attrName>style.visibility</p:attrName>
                                        </p:attrNameLst>
                                      </p:cBhvr>
                                      <p:to>
                                        <p:strVal val="visible"/>
                                      </p:to>
                                    </p:set>
                                    <p:animEffect transition="in" filter="wheel(1)">
                                      <p:cBhvr>
                                        <p:cTn id="99" dur="2000"/>
                                        <p:tgtEl>
                                          <p:spTgt spid="29701"/>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29702"/>
                                        </p:tgtEl>
                                        <p:attrNameLst>
                                          <p:attrName>style.visibility</p:attrName>
                                        </p:attrNameLst>
                                      </p:cBhvr>
                                      <p:to>
                                        <p:strVal val="visible"/>
                                      </p:to>
                                    </p:set>
                                    <p:animEffect transition="in" filter="barn(inVertical)">
                                      <p:cBhvr>
                                        <p:cTn id="104" dur="500"/>
                                        <p:tgtEl>
                                          <p:spTgt spid="29702"/>
                                        </p:tgtEl>
                                      </p:cBhvr>
                                    </p:animEffect>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2000"/>
                                        <p:tgtEl>
                                          <p:spTgt spid="34"/>
                                        </p:tgtEl>
                                      </p:cBhvr>
                                    </p:animEffect>
                                    <p:anim calcmode="lin" valueType="num">
                                      <p:cBhvr>
                                        <p:cTn id="110" dur="2000" fill="hold"/>
                                        <p:tgtEl>
                                          <p:spTgt spid="34"/>
                                        </p:tgtEl>
                                        <p:attrNameLst>
                                          <p:attrName>ppt_w</p:attrName>
                                        </p:attrNameLst>
                                      </p:cBhvr>
                                      <p:tavLst>
                                        <p:tav tm="0" fmla="#ppt_w*sin(2.5*pi*$)">
                                          <p:val>
                                            <p:fltVal val="0"/>
                                          </p:val>
                                        </p:tav>
                                        <p:tav tm="100000">
                                          <p:val>
                                            <p:fltVal val="1"/>
                                          </p:val>
                                        </p:tav>
                                      </p:tavLst>
                                    </p:anim>
                                    <p:anim calcmode="lin" valueType="num">
                                      <p:cBhvr>
                                        <p:cTn id="111"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45" presetClass="entr" presetSubtype="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2000"/>
                                        <p:tgtEl>
                                          <p:spTgt spid="36"/>
                                        </p:tgtEl>
                                      </p:cBhvr>
                                    </p:animEffect>
                                    <p:anim calcmode="lin" valueType="num">
                                      <p:cBhvr>
                                        <p:cTn id="117" dur="2000" fill="hold"/>
                                        <p:tgtEl>
                                          <p:spTgt spid="36"/>
                                        </p:tgtEl>
                                        <p:attrNameLst>
                                          <p:attrName>ppt_w</p:attrName>
                                        </p:attrNameLst>
                                      </p:cBhvr>
                                      <p:tavLst>
                                        <p:tav tm="0" fmla="#ppt_w*sin(2.5*pi*$)">
                                          <p:val>
                                            <p:fltVal val="0"/>
                                          </p:val>
                                        </p:tav>
                                        <p:tav tm="100000">
                                          <p:val>
                                            <p:fltVal val="1"/>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4" grpId="0" animBg="1"/>
      <p:bldP spid="3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مجموعة 7"/>
          <p:cNvGrpSpPr>
            <a:grpSpLocks/>
          </p:cNvGrpSpPr>
          <p:nvPr/>
        </p:nvGrpSpPr>
        <p:grpSpPr bwMode="auto">
          <a:xfrm>
            <a:off x="-55563" y="566738"/>
            <a:ext cx="1036638" cy="6003925"/>
            <a:chOff x="-55292" y="566455"/>
            <a:chExt cx="1036020" cy="6003513"/>
          </a:xfrm>
        </p:grpSpPr>
        <p:pic>
          <p:nvPicPr>
            <p:cNvPr id="89111"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89112"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89113"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8"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7" name="Down Ribbon 6"/>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{167} إلى الآية {175}</a:t>
            </a:r>
          </a:p>
        </p:txBody>
      </p:sp>
      <p:pic>
        <p:nvPicPr>
          <p:cNvPr id="17"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060893" y="2115351"/>
            <a:ext cx="4797152" cy="542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مربع نص 22"/>
          <p:cNvSpPr txBox="1"/>
          <p:nvPr/>
        </p:nvSpPr>
        <p:spPr>
          <a:xfrm>
            <a:off x="1882442" y="2884874"/>
            <a:ext cx="715405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47825027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0722"/>
                                        </p:tgtEl>
                                        <p:attrNameLst>
                                          <p:attrName>style.visibility</p:attrName>
                                        </p:attrNameLst>
                                      </p:cBhvr>
                                      <p:to>
                                        <p:strVal val="visible"/>
                                      </p:to>
                                    </p:set>
                                    <p:animEffect transition="in" filter="fade">
                                      <p:cBhvr>
                                        <p:cTn id="26" dur="2000"/>
                                        <p:tgtEl>
                                          <p:spTgt spid="30722"/>
                                        </p:tgtEl>
                                      </p:cBhvr>
                                    </p:animEffect>
                                    <p:anim calcmode="lin" valueType="num">
                                      <p:cBhvr>
                                        <p:cTn id="27" dur="2000" fill="hold"/>
                                        <p:tgtEl>
                                          <p:spTgt spid="30722"/>
                                        </p:tgtEl>
                                        <p:attrNameLst>
                                          <p:attrName>ppt_w</p:attrName>
                                        </p:attrNameLst>
                                      </p:cBhvr>
                                      <p:tavLst>
                                        <p:tav tm="0" fmla="#ppt_w*sin(2.5*pi*$)">
                                          <p:val>
                                            <p:fltVal val="0"/>
                                          </p:val>
                                        </p:tav>
                                        <p:tav tm="100000">
                                          <p:val>
                                            <p:fltVal val="1"/>
                                          </p:val>
                                        </p:tav>
                                      </p:tavLst>
                                    </p:anim>
                                    <p:anim calcmode="lin" valueType="num">
                                      <p:cBhvr>
                                        <p:cTn id="28" dur="2000" fill="hold"/>
                                        <p:tgtEl>
                                          <p:spTgt spid="3072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anim calcmode="lin" valueType="num">
                                      <p:cBhvr>
                                        <p:cTn id="34" dur="2000" fill="hold"/>
                                        <p:tgtEl>
                                          <p:spTgt spid="23"/>
                                        </p:tgtEl>
                                        <p:attrNameLst>
                                          <p:attrName>ppt_w</p:attrName>
                                        </p:attrNameLst>
                                      </p:cBhvr>
                                      <p:tavLst>
                                        <p:tav tm="0" fmla="#ppt_w*sin(2.5*pi*$)">
                                          <p:val>
                                            <p:fltVal val="0"/>
                                          </p:val>
                                        </p:tav>
                                        <p:tav tm="100000">
                                          <p:val>
                                            <p:fltVal val="1"/>
                                          </p:val>
                                        </p:tav>
                                      </p:tavLst>
                                    </p:anim>
                                    <p:anim calcmode="lin" valueType="num">
                                      <p:cBhvr>
                                        <p:cTn id="3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2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مجموعة 7"/>
          <p:cNvGrpSpPr>
            <a:grpSpLocks/>
          </p:cNvGrpSpPr>
          <p:nvPr/>
        </p:nvGrpSpPr>
        <p:grpSpPr bwMode="auto">
          <a:xfrm>
            <a:off x="-55563" y="566738"/>
            <a:ext cx="1036638" cy="6003925"/>
            <a:chOff x="-55292" y="566455"/>
            <a:chExt cx="1036020" cy="6003513"/>
          </a:xfrm>
        </p:grpSpPr>
        <p:pic>
          <p:nvPicPr>
            <p:cNvPr id="9014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014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015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2" name="Down Ribbon 11"/>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قصة شعيب عليه السلام </a:t>
            </a:r>
          </a:p>
        </p:txBody>
      </p:sp>
      <p:sp>
        <p:nvSpPr>
          <p:cNvPr id="9" name="Vertical Scroll 8"/>
          <p:cNvSpPr/>
          <p:nvPr/>
        </p:nvSpPr>
        <p:spPr>
          <a:xfrm>
            <a:off x="6929438" y="-142875"/>
            <a:ext cx="1643062" cy="1000125"/>
          </a:xfrm>
          <a:prstGeom prst="vertic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400" b="1" dirty="0"/>
              <a:t>الوحدة</a:t>
            </a:r>
          </a:p>
          <a:p>
            <a:pPr algn="ctr">
              <a:defRPr/>
            </a:pPr>
            <a:r>
              <a:rPr lang="ar-EG" sz="2400" b="1" dirty="0"/>
              <a:t>الثالثة عشر   </a:t>
            </a:r>
          </a:p>
        </p:txBody>
      </p:sp>
      <p:sp>
        <p:nvSpPr>
          <p:cNvPr id="10" name="Rounded Rectangle 9"/>
          <p:cNvSpPr/>
          <p:nvPr/>
        </p:nvSpPr>
        <p:spPr>
          <a:xfrm>
            <a:off x="2357422" y="928670"/>
            <a:ext cx="5072098" cy="428628"/>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tx1"/>
                </a:solidFill>
              </a:rPr>
              <a:t>تفسير سورة الشعراء من الآية {176} إلى الآية {184}</a:t>
            </a:r>
          </a:p>
        </p:txBody>
      </p:sp>
      <p:sp>
        <p:nvSpPr>
          <p:cNvPr id="11" name="Rectangle 10"/>
          <p:cNvSpPr/>
          <p:nvPr/>
        </p:nvSpPr>
        <p:spPr>
          <a:xfrm>
            <a:off x="1071563" y="1439863"/>
            <a:ext cx="7858125" cy="1631950"/>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 {كَذَّبَ أَصْحَابُ الْأَيْكَةِ الْمُرْسَلِينَ{176} إِذْ قَالَ لَهُمْ شُعَيْبٌ أَلَا تَتَّقُونَ{177} إِنِّي لَكُمْ رَسُولٌ أَمِينٌ{178} فَاتَّقُوا اللَّهَ وَأَطِيعُونِ{179} وَمَا أَسْأَلُكُمْ عَلَيْهِ مِنْ أَجْرٍ إِنْ أَجْرِيَ إِلَّا عَلَى رَبِّ الْعَالَمِينَ{180} أَوْفُوا الْكَيْلَ وَلَا تَكُونُوا مِنَ الْمُخْسِرِينَ{181} وَزِنُوا بِالْقِسْطَاسِ الْمُسْتَقِيمِ{182} وَلَا تَبْخَسُوا النَّاسَ أَشْيَاءهُمْ وَلَا تَعْثَوْا فِي الْأَرْضِ مُفْسِدِينَ{183} وَاتَّقُوا الَّذِي خَلَقَكُمْ وَالْجِبِلَّةَ الْأَوَّلِينَ{184}</a:t>
            </a:r>
          </a:p>
        </p:txBody>
      </p:sp>
      <p:sp>
        <p:nvSpPr>
          <p:cNvPr id="13" name="TextBox 12"/>
          <p:cNvSpPr txBox="1"/>
          <p:nvPr/>
        </p:nvSpPr>
        <p:spPr>
          <a:xfrm>
            <a:off x="2643174" y="2928934"/>
            <a:ext cx="4786346" cy="400110"/>
          </a:xfrm>
          <a:prstGeom prst="rect">
            <a:avLst/>
          </a:prstGeom>
          <a:effectLst>
            <a:glow rad="2286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دعوة شعيب عليه السلام لقومه . </a:t>
            </a:r>
          </a:p>
        </p:txBody>
      </p:sp>
      <p:sp>
        <p:nvSpPr>
          <p:cNvPr id="14" name="Flowchart: Terminator 13"/>
          <p:cNvSpPr/>
          <p:nvPr/>
        </p:nvSpPr>
        <p:spPr>
          <a:xfrm>
            <a:off x="8001000" y="3214688"/>
            <a:ext cx="1071563" cy="1071562"/>
          </a:xfrm>
          <a:prstGeom prst="flowChartTerminator">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t>معانى الكلمات </a:t>
            </a:r>
          </a:p>
        </p:txBody>
      </p:sp>
      <p:graphicFrame>
        <p:nvGraphicFramePr>
          <p:cNvPr id="15" name="Table 14"/>
          <p:cNvGraphicFramePr>
            <a:graphicFrameLocks noGrp="1"/>
          </p:cNvGraphicFramePr>
          <p:nvPr/>
        </p:nvGraphicFramePr>
        <p:xfrm>
          <a:off x="1142952" y="3571875"/>
          <a:ext cx="6858048" cy="1697644"/>
        </p:xfrm>
        <a:graphic>
          <a:graphicData uri="http://schemas.openxmlformats.org/drawingml/2006/table">
            <a:tbl>
              <a:tblPr rtl="1" firstRow="1" bandRow="1">
                <a:tableStyleId>{F2DE63D5-997A-4646-A377-4702673A728D}</a:tableStyleId>
              </a:tblPr>
              <a:tblGrid>
                <a:gridCol w="2023085"/>
                <a:gridCol w="4834963"/>
              </a:tblGrid>
              <a:tr h="368955">
                <a:tc>
                  <a:txBody>
                    <a:bodyPr/>
                    <a:lstStyle/>
                    <a:p>
                      <a:pPr algn="ctr" rtl="1"/>
                      <a:r>
                        <a:rPr lang="ar-EG" sz="2000" b="1" dirty="0" smtClean="0"/>
                        <a:t>الكلمة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2000" b="1" dirty="0" smtClean="0"/>
                        <a:t>معنـــــــــــــــــــــــــــــاها</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55">
                <a:tc>
                  <a:txBody>
                    <a:bodyPr/>
                    <a:lstStyle/>
                    <a:p>
                      <a:pPr lvl="1" algn="ctr" rtl="1"/>
                      <a:r>
                        <a:rPr lang="ar-EG" sz="2000" b="1" dirty="0" smtClean="0"/>
                        <a:t>أصحاب لئيكة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rtl="1"/>
                      <a:r>
                        <a:rPr lang="ar-EG" sz="2000" b="1" dirty="0" smtClean="0"/>
                        <a:t>أصحاب الأرض ذات الشجر المتلف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82">
                <a:tc>
                  <a:txBody>
                    <a:bodyPr/>
                    <a:lstStyle/>
                    <a:p>
                      <a:pPr algn="ctr" rtl="1"/>
                      <a:r>
                        <a:rPr lang="ar-EG" sz="2000" b="1" dirty="0" smtClean="0"/>
                        <a:t> بالقسطاس</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بالميزان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82">
                <a:tc>
                  <a:txBody>
                    <a:bodyPr/>
                    <a:lstStyle/>
                    <a:p>
                      <a:pPr algn="ctr" rtl="1"/>
                      <a:r>
                        <a:rPr lang="ar-EG" sz="2000" b="1" dirty="0" smtClean="0"/>
                        <a:t>والجبلة </a:t>
                      </a:r>
                      <a:endParaRPr lang="ar-EG"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الأمم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Flowchart: Alternate Process 15"/>
          <p:cNvSpPr/>
          <p:nvPr/>
        </p:nvSpPr>
        <p:spPr>
          <a:xfrm>
            <a:off x="5572125" y="5357813"/>
            <a:ext cx="3357563" cy="357187"/>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ar-EG" sz="2000" b="1" dirty="0">
                <a:solidFill>
                  <a:schemeClr val="tx1"/>
                </a:solidFill>
              </a:rPr>
              <a:t>تفسير الآيات وما يستفاد منها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8" name="Flowchart: Process 17"/>
          <p:cNvSpPr/>
          <p:nvPr/>
        </p:nvSpPr>
        <p:spPr>
          <a:xfrm>
            <a:off x="7786688" y="5857875"/>
            <a:ext cx="1143000" cy="78581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 {176}</a:t>
            </a:r>
          </a:p>
        </p:txBody>
      </p:sp>
      <p:sp>
        <p:nvSpPr>
          <p:cNvPr id="90147" name="Rectangle 18"/>
          <p:cNvSpPr>
            <a:spLocks noChangeArrowheads="1"/>
          </p:cNvSpPr>
          <p:nvPr/>
        </p:nvSpPr>
        <p:spPr bwMode="auto">
          <a:xfrm>
            <a:off x="1071563" y="5786438"/>
            <a:ext cx="6704012" cy="708025"/>
          </a:xfrm>
          <a:prstGeom prst="rect">
            <a:avLst/>
          </a:prstGeom>
          <a:noFill/>
          <a:ln w="9525">
            <a:noFill/>
            <a:miter lim="800000"/>
            <a:headEnd/>
            <a:tailEnd/>
          </a:ln>
        </p:spPr>
        <p:txBody>
          <a:bodyPr>
            <a:spAutoFit/>
          </a:bodyPr>
          <a:lstStyle/>
          <a:p>
            <a:r>
              <a:rPr lang="ar-EG" sz="2000" b="1">
                <a:solidFill>
                  <a:srgbClr val="339933"/>
                </a:solidFill>
                <a:cs typeface="Andalus" pitchFamily="2" charset="-78"/>
              </a:rPr>
              <a:t>{كَذَّبَ أَصْحَابُ الْأَيْكَةِ الْمُرْسَلِينَ{176</a:t>
            </a:r>
            <a:r>
              <a:rPr lang="ar-EG" sz="2000" b="1"/>
              <a:t>} أصحاب البساتين الملتفة أشجارها وهم أصحاب مدين .</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anim calcmode="lin" valueType="num">
                                      <p:cBhvr additive="base">
                                        <p:cTn id="2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additive="base">
                                        <p:cTn id="3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 calcmode="lin" valueType="num">
                                      <p:cBhvr additive="base">
                                        <p:cTn id="5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bg/>
                                          </p:spTgt>
                                        </p:tgtEl>
                                        <p:attrNameLst>
                                          <p:attrName>style.visibility</p:attrName>
                                        </p:attrNameLst>
                                      </p:cBhvr>
                                      <p:to>
                                        <p:strVal val="visible"/>
                                      </p:to>
                                    </p:set>
                                    <p:anim calcmode="lin" valueType="num">
                                      <p:cBhvr additive="base">
                                        <p:cTn id="6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 calcmode="lin" valueType="num">
                                      <p:cBhvr additive="base">
                                        <p:cTn id="7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bg/>
                                          </p:spTgt>
                                        </p:tgtEl>
                                        <p:attrNameLst>
                                          <p:attrName>style.visibility</p:attrName>
                                        </p:attrNameLst>
                                      </p:cBhvr>
                                      <p:to>
                                        <p:strVal val="visible"/>
                                      </p:to>
                                    </p:set>
                                    <p:anim calcmode="lin" valueType="num">
                                      <p:cBhvr additive="base">
                                        <p:cTn id="83"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 calcmode="lin" valueType="num">
                                      <p:cBhvr additive="base">
                                        <p:cTn id="8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bg/>
                                          </p:spTgt>
                                        </p:tgtEl>
                                        <p:attrNameLst>
                                          <p:attrName>style.visibility</p:attrName>
                                        </p:attrNameLst>
                                      </p:cBhvr>
                                      <p:to>
                                        <p:strVal val="visible"/>
                                      </p:to>
                                    </p:set>
                                    <p:anim calcmode="lin" valueType="num">
                                      <p:cBhvr additive="base">
                                        <p:cTn id="9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8">
                                            <p:txEl>
                                              <p:pRg st="0" end="0"/>
                                            </p:txEl>
                                          </p:spTgt>
                                        </p:tgtEl>
                                        <p:attrNameLst>
                                          <p:attrName>style.visibility</p:attrName>
                                        </p:attrNameLst>
                                      </p:cBhvr>
                                      <p:to>
                                        <p:strVal val="visible"/>
                                      </p:to>
                                    </p:set>
                                    <p:anim calcmode="lin" valueType="num">
                                      <p:cBhvr additive="base">
                                        <p:cTn id="10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9" grpId="0" build="p" animBg="1"/>
      <p:bldP spid="10" grpId="0" build="p" animBg="1"/>
      <p:bldP spid="11" grpId="0" build="allAtOnce"/>
      <p:bldP spid="13" grpId="0" build="p" animBg="1"/>
      <p:bldP spid="14" grpId="0" build="allAtOnce" animBg="1"/>
      <p:bldP spid="16" grpId="0" build="p" animBg="1"/>
      <p:bldP spid="18"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2"/>
          <p:cNvGrpSpPr/>
          <p:nvPr/>
        </p:nvGrpSpPr>
        <p:grpSpPr>
          <a:xfrm>
            <a:off x="1924297" y="2"/>
            <a:ext cx="4457700" cy="1179698"/>
            <a:chOff x="2274540" y="0"/>
            <a:chExt cx="4457700" cy="845423"/>
          </a:xfrm>
        </p:grpSpPr>
        <p:pic>
          <p:nvPicPr>
            <p:cNvPr id="8" name="صورة 7"/>
            <p:cNvPicPr>
              <a:picLocks noChangeAspect="1"/>
            </p:cNvPicPr>
            <p:nvPr/>
          </p:nvPicPr>
          <p:blipFill>
            <a:blip r:embed="rId4">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274540" y="0"/>
              <a:ext cx="4457700" cy="845423"/>
            </a:xfrm>
            <a:prstGeom prst="downArrowCallou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pic>
        <p:sp>
          <p:nvSpPr>
            <p:cNvPr id="9" name="مستطيل 8"/>
            <p:cNvSpPr/>
            <p:nvPr/>
          </p:nvSpPr>
          <p:spPr>
            <a:xfrm>
              <a:off x="2477066" y="116632"/>
              <a:ext cx="4145687" cy="523727"/>
            </a:xfrm>
            <a:prstGeom prst="downArrowCallout">
              <a:avLst/>
            </a:prstGeom>
            <a:scene3d>
              <a:camera prst="orthographicFront"/>
              <a:lightRig rig="threePt" dir="t"/>
            </a:scene3d>
            <a:sp3d>
              <a:bevelT prst="slope"/>
            </a:sp3d>
          </p:spPr>
          <p:txBody>
            <a:bodyPr wrap="none">
              <a:spAutoFit/>
            </a:bodyPr>
            <a:lstStyle/>
            <a:p>
              <a:pPr algn="ctr"/>
              <a:r>
                <a:rPr lang="ar-SA" sz="2500" b="1" dirty="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استراتيجية </a:t>
              </a:r>
              <a:r>
                <a:rPr lang="ar-SA" sz="2500" b="1" dirty="0" smtClean="0">
                  <a:ln w="10541" cmpd="sng">
                    <a:solidFill>
                      <a:schemeClr val="accent1">
                        <a:shade val="88000"/>
                        <a:satMod val="110000"/>
                      </a:schemeClr>
                    </a:solidFill>
                    <a:prstDash val="solid"/>
                  </a:ln>
                  <a:solidFill>
                    <a:srgbClr val="002060"/>
                  </a:solidFill>
                  <a:latin typeface="Traditional Arabic" panose="02020603050405020304" pitchFamily="18" charset="-78"/>
                  <a:cs typeface="Traditional Arabic" panose="02020603050405020304" pitchFamily="18" charset="-78"/>
                </a:rPr>
                <a:t>العصف الذهن</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 (</a:t>
              </a:r>
              <a:r>
                <a:rPr lang="ar-SA" sz="2500" b="1" dirty="0" smtClean="0">
                  <a:ln w="10541" cmpd="sng">
                    <a:solidFill>
                      <a:schemeClr val="accent1">
                        <a:shade val="88000"/>
                        <a:satMod val="110000"/>
                      </a:schemeClr>
                    </a:solidFill>
                    <a:prstDash val="solid"/>
                  </a:ln>
                  <a:solidFill>
                    <a:srgbClr val="C00000"/>
                  </a:solidFill>
                  <a:latin typeface="Traditional Arabic" panose="02020603050405020304" pitchFamily="18" charset="-78"/>
                  <a:cs typeface="Traditional Arabic" panose="02020603050405020304" pitchFamily="18" charset="-78"/>
                </a:rPr>
                <a:t>التفكير الإبداعي</a:t>
              </a:r>
              <a:r>
                <a:rPr lang="ar-SA" sz="25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endParaRPr lang="ar-EG" sz="25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7" name="صورة 16">
            <a:hlinkClick r:id="" action="ppaction://hlinkshowjump?jump=nextslide"/>
          </p:cNvPr>
          <p:cNvPicPr>
            <a:picLocks noChangeAspect="1"/>
          </p:cNvPicPr>
          <p:nvPr/>
        </p:nvPicPr>
        <p:blipFill>
          <a:blip r:embed="rId5" cstate="print">
            <a:extLst>
              <a:ext uri="{BEBA8EAE-BF5A-486C-A8C5-ECC9F3942E4B}">
                <a14:imgProps xmlns:a14="http://schemas.microsoft.com/office/drawing/2010/main" xmlns="">
                  <a14:imgLayer r:embed="">
                    <a14:imgEffect>
                      <a14:sharpenSoften amount="50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rot="16200000" flipH="1" flipV="1">
            <a:off x="2203246" y="5809106"/>
            <a:ext cx="1011187" cy="953342"/>
          </a:xfrm>
          <a:prstGeom prst="rect">
            <a:avLst/>
          </a:prstGeom>
        </p:spPr>
      </p:pic>
      <p:pic>
        <p:nvPicPr>
          <p:cNvPr id="18" name="صورة 17">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9655" y="5860616"/>
            <a:ext cx="909360" cy="964536"/>
          </a:xfrm>
          <a:prstGeom prst="rect">
            <a:avLst/>
          </a:prstGeom>
        </p:spPr>
      </p:pic>
      <p:pic>
        <p:nvPicPr>
          <p:cNvPr id="1026" name="Picture 2"/>
          <p:cNvPicPr>
            <a:picLocks noChangeAspect="1" noChangeArrowheads="1"/>
          </p:cNvPicPr>
          <p:nvPr/>
        </p:nvPicPr>
        <p:blipFill>
          <a:blip r:embed="rId7">
            <a:extLst>
              <a:ext uri="{BEBA8EAE-BF5A-486C-A8C5-ECC9F3942E4B}">
                <a14:imgProps xmlns:a14="http://schemas.microsoft.com/office/drawing/2010/main" xmlns="">
                  <a14:imgLayer r:embed="">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55675" y="953292"/>
            <a:ext cx="3039005" cy="1406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شكل بيضاوي 14"/>
          <p:cNvSpPr/>
          <p:nvPr/>
        </p:nvSpPr>
        <p:spPr>
          <a:xfrm>
            <a:off x="1739908" y="2292242"/>
            <a:ext cx="1019562" cy="1133093"/>
          </a:xfrm>
          <a:prstGeom prst="ellipse">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lIns="80147" tIns="40074" rIns="80147" bIns="40074" rtlCol="1" anchor="ctr"/>
          <a:lstStyle/>
          <a:p>
            <a:pPr algn="ctr"/>
            <a:r>
              <a:rPr lang="ar-SA" b="1" dirty="0" smtClean="0">
                <a:solidFill>
                  <a:schemeClr val="accent2">
                    <a:lumMod val="50000"/>
                  </a:schemeClr>
                </a:solidFill>
              </a:rPr>
              <a:t>الطالب الأول</a:t>
            </a:r>
            <a:endParaRPr lang="ar-EG" b="1" dirty="0">
              <a:solidFill>
                <a:schemeClr val="accent2">
                  <a:lumMod val="50000"/>
                </a:schemeClr>
              </a:solidFill>
            </a:endParaRPr>
          </a:p>
        </p:txBody>
      </p:sp>
      <p:grpSp>
        <p:nvGrpSpPr>
          <p:cNvPr id="3" name="مجموعة 10"/>
          <p:cNvGrpSpPr/>
          <p:nvPr/>
        </p:nvGrpSpPr>
        <p:grpSpPr>
          <a:xfrm>
            <a:off x="3894680" y="1196752"/>
            <a:ext cx="4802814" cy="4909983"/>
            <a:chOff x="4554612" y="1319475"/>
            <a:chExt cx="5616624" cy="5413484"/>
          </a:xfrm>
        </p:grpSpPr>
        <p:pic>
          <p:nvPicPr>
            <p:cNvPr id="23" name="صورة 2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54612" y="1319475"/>
              <a:ext cx="5616624" cy="5413484"/>
            </a:xfrm>
            <a:prstGeom prst="rect">
              <a:avLst/>
            </a:prstGeom>
            <a:scene3d>
              <a:camera prst="orthographicFront"/>
              <a:lightRig rig="threePt" dir="t"/>
            </a:scene3d>
            <a:sp3d>
              <a:bevelT prst="relaxedInset"/>
            </a:sp3d>
          </p:spPr>
        </p:pic>
        <p:sp>
          <p:nvSpPr>
            <p:cNvPr id="4" name="مربع نص 3"/>
            <p:cNvSpPr txBox="1"/>
            <p:nvPr/>
          </p:nvSpPr>
          <p:spPr>
            <a:xfrm>
              <a:off x="4986660" y="1764406"/>
              <a:ext cx="4752529" cy="48185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marL="300552" indent="-300552">
                <a:buBlip>
                  <a:blip r:embed="rId9"/>
                </a:buBlip>
              </a:pPr>
              <a:r>
                <a:rPr lang="ar-SA" sz="2800" b="1" dirty="0" smtClean="0">
                  <a:solidFill>
                    <a:srgbClr val="C00000"/>
                  </a:solidFill>
                  <a:effectLst>
                    <a:outerShdw blurRad="38100" dist="38100" dir="2700000" algn="tl">
                      <a:srgbClr val="000000">
                        <a:alpha val="43137"/>
                      </a:srgbClr>
                    </a:outerShdw>
                  </a:effectLst>
                </a:rPr>
                <a:t>خطوات التنفيذ</a:t>
              </a:r>
            </a:p>
            <a:p>
              <a:pPr marL="300552" indent="-300552">
                <a:buBlip>
                  <a:blip r:embed="rId10"/>
                </a:buBlip>
              </a:pPr>
              <a:r>
                <a:rPr lang="ar-SA" sz="2500" b="1" dirty="0" smtClean="0">
                  <a:solidFill>
                    <a:schemeClr val="accent3">
                      <a:lumMod val="50000"/>
                    </a:schemeClr>
                  </a:solidFill>
                </a:rPr>
                <a:t>تقسيم الطلاب لمجموعات كل مجموعة مكونة من خمسة طلاب لكل منهم مهام </a:t>
              </a:r>
            </a:p>
            <a:p>
              <a:pPr marL="300552" indent="-300552">
                <a:buBlip>
                  <a:blip r:embed="rId10"/>
                </a:buBlip>
              </a:pPr>
              <a:r>
                <a:rPr lang="ar-SA" sz="2500" b="1" dirty="0" smtClean="0">
                  <a:solidFill>
                    <a:schemeClr val="accent5">
                      <a:lumMod val="50000"/>
                    </a:schemeClr>
                  </a:solidFill>
                </a:rPr>
                <a:t>مرحلة توليد الأفكار ( التفكير الإبداعي ) كل طالب عل يحده </a:t>
              </a:r>
            </a:p>
            <a:p>
              <a:pPr marL="300552" indent="-300552">
                <a:buBlip>
                  <a:blip r:embed="rId10"/>
                </a:buBlip>
              </a:pPr>
              <a:r>
                <a:rPr lang="ar-SA" sz="2500" b="1" dirty="0" smtClean="0">
                  <a:solidFill>
                    <a:schemeClr val="accent6">
                      <a:lumMod val="50000"/>
                    </a:schemeClr>
                  </a:solidFill>
                </a:rPr>
                <a:t>التوضيح : مناقشة الطلاب في الأفكار غير الواضحة </a:t>
              </a:r>
            </a:p>
            <a:p>
              <a:pPr marL="300552" indent="-300552">
                <a:buBlip>
                  <a:blip r:embed="rId10"/>
                </a:buBlip>
              </a:pPr>
              <a:r>
                <a:rPr lang="ar-SA" sz="2500" b="1" dirty="0" smtClean="0">
                  <a:solidFill>
                    <a:srgbClr val="0070C0"/>
                  </a:solidFill>
                </a:rPr>
                <a:t>التصنيف للأفكار المتشابهة</a:t>
              </a:r>
            </a:p>
            <a:p>
              <a:pPr marL="300552" indent="-300552">
                <a:buBlip>
                  <a:blip r:embed="rId10"/>
                </a:buBlip>
              </a:pPr>
              <a:r>
                <a:rPr lang="ar-SA" sz="2500" b="1" dirty="0" smtClean="0">
                  <a:solidFill>
                    <a:srgbClr val="7030A0"/>
                  </a:solidFill>
                </a:rPr>
                <a:t>التقييم : وهي مرحة اختيار الأفكار بناء علي المعايير التي تبت سابقا </a:t>
              </a:r>
            </a:p>
          </p:txBody>
        </p:sp>
      </p:grpSp>
      <p:sp>
        <p:nvSpPr>
          <p:cNvPr id="27" name="شكل بيضاوي 26"/>
          <p:cNvSpPr/>
          <p:nvPr/>
        </p:nvSpPr>
        <p:spPr>
          <a:xfrm>
            <a:off x="2650640" y="3041821"/>
            <a:ext cx="1019562" cy="1133093"/>
          </a:xfrm>
          <a:prstGeom prst="ellipse">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lIns="80147" tIns="40074" rIns="80147" bIns="40074" rtlCol="1" anchor="ctr"/>
          <a:lstStyle/>
          <a:p>
            <a:pPr algn="ctr"/>
            <a:r>
              <a:rPr lang="ar-SA" b="1" dirty="0" smtClean="0">
                <a:solidFill>
                  <a:srgbClr val="002060"/>
                </a:solidFill>
              </a:rPr>
              <a:t>الطالب الثاني</a:t>
            </a:r>
            <a:endParaRPr lang="ar-EG" b="1" dirty="0">
              <a:solidFill>
                <a:srgbClr val="002060"/>
              </a:solidFill>
            </a:endParaRPr>
          </a:p>
        </p:txBody>
      </p:sp>
      <p:sp>
        <p:nvSpPr>
          <p:cNvPr id="28" name="شكل بيضاوي 27"/>
          <p:cNvSpPr/>
          <p:nvPr/>
        </p:nvSpPr>
        <p:spPr>
          <a:xfrm>
            <a:off x="2384901" y="4174915"/>
            <a:ext cx="1019562" cy="1133093"/>
          </a:xfrm>
          <a:prstGeom prst="ellipse">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lIns="80147" tIns="40074" rIns="80147" bIns="40074" rtlCol="1" anchor="ctr"/>
          <a:lstStyle/>
          <a:p>
            <a:pPr algn="ctr"/>
            <a:r>
              <a:rPr lang="ar-SA" b="1" dirty="0" smtClean="0"/>
              <a:t>الطالب الثالث</a:t>
            </a:r>
            <a:endParaRPr lang="ar-EG" b="1" dirty="0"/>
          </a:p>
        </p:txBody>
      </p:sp>
      <p:sp>
        <p:nvSpPr>
          <p:cNvPr id="29" name="شكل بيضاوي 28"/>
          <p:cNvSpPr/>
          <p:nvPr/>
        </p:nvSpPr>
        <p:spPr>
          <a:xfrm>
            <a:off x="973570" y="3164260"/>
            <a:ext cx="1019562" cy="1133093"/>
          </a:xfrm>
          <a:prstGeom prst="ellipse">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lIns="80147" tIns="40074" rIns="80147" bIns="40074" rtlCol="1" anchor="ctr"/>
          <a:lstStyle/>
          <a:p>
            <a:pPr algn="ctr"/>
            <a:r>
              <a:rPr lang="ar-SA" sz="1600" b="1" dirty="0" smtClean="0">
                <a:solidFill>
                  <a:srgbClr val="C00000"/>
                </a:solidFill>
              </a:rPr>
              <a:t>الطالب الخامس</a:t>
            </a:r>
            <a:endParaRPr lang="ar-EG" sz="1600" b="1" dirty="0">
              <a:solidFill>
                <a:srgbClr val="C00000"/>
              </a:solidFill>
            </a:endParaRPr>
          </a:p>
        </p:txBody>
      </p:sp>
      <p:sp>
        <p:nvSpPr>
          <p:cNvPr id="30" name="شكل بيضاوي 29"/>
          <p:cNvSpPr/>
          <p:nvPr/>
        </p:nvSpPr>
        <p:spPr>
          <a:xfrm>
            <a:off x="1193500" y="4297353"/>
            <a:ext cx="1019562" cy="1133093"/>
          </a:xfrm>
          <a:prstGeom prst="ellipse">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lIns="80147" tIns="40074" rIns="80147" bIns="40074" rtlCol="1" anchor="ctr"/>
          <a:lstStyle/>
          <a:p>
            <a:pPr algn="ctr"/>
            <a:r>
              <a:rPr lang="ar-SA" b="1" dirty="0" smtClean="0"/>
              <a:t>الطالب الرابع</a:t>
            </a:r>
            <a:endParaRPr lang="ar-EG" b="1" dirty="0"/>
          </a:p>
        </p:txBody>
      </p:sp>
      <p:cxnSp>
        <p:nvCxnSpPr>
          <p:cNvPr id="10" name="رابط كسهم مستقيم 9"/>
          <p:cNvCxnSpPr/>
          <p:nvPr/>
        </p:nvCxnSpPr>
        <p:spPr>
          <a:xfrm flipH="1">
            <a:off x="2894682" y="2360121"/>
            <a:ext cx="1369446" cy="4986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xmlns="" val="2882885374"/>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مجموعة 7"/>
          <p:cNvGrpSpPr>
            <a:grpSpLocks/>
          </p:cNvGrpSpPr>
          <p:nvPr/>
        </p:nvGrpSpPr>
        <p:grpSpPr bwMode="auto">
          <a:xfrm>
            <a:off x="-55563" y="566738"/>
            <a:ext cx="1036638" cy="6003925"/>
            <a:chOff x="-55292" y="566455"/>
            <a:chExt cx="1036020" cy="6003513"/>
          </a:xfrm>
        </p:grpSpPr>
        <p:pic>
          <p:nvPicPr>
            <p:cNvPr id="91155"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1156"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1157"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{176} إلى الآية {184}</a:t>
            </a:r>
          </a:p>
        </p:txBody>
      </p:sp>
      <p:sp>
        <p:nvSpPr>
          <p:cNvPr id="14"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6" name="Flowchart: Process 15"/>
          <p:cNvSpPr/>
          <p:nvPr/>
        </p:nvSpPr>
        <p:spPr>
          <a:xfrm>
            <a:off x="7786688" y="1643063"/>
            <a:ext cx="1214437" cy="500062"/>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الآية{177}</a:t>
            </a:r>
          </a:p>
        </p:txBody>
      </p:sp>
      <p:sp>
        <p:nvSpPr>
          <p:cNvPr id="17" name="Rectangle 16"/>
          <p:cNvSpPr/>
          <p:nvPr/>
        </p:nvSpPr>
        <p:spPr>
          <a:xfrm>
            <a:off x="815975" y="1785938"/>
            <a:ext cx="6899275" cy="400050"/>
          </a:xfrm>
          <a:prstGeom prst="rect">
            <a:avLst/>
          </a:prstGeom>
        </p:spPr>
        <p:txBody>
          <a:bodyPr wrap="none">
            <a:spAutoFit/>
          </a:bodyPr>
          <a:lstStyle/>
          <a:p>
            <a:pPr>
              <a:defRPr/>
            </a:pPr>
            <a:r>
              <a:rPr lang="ar-EG" sz="2000" b="1" dirty="0">
                <a:solidFill>
                  <a:srgbClr val="339933"/>
                </a:solidFill>
                <a:cs typeface="Andalus" pitchFamily="2" charset="-78"/>
              </a:rPr>
              <a:t>{إِذْ قَالَ لَهُمْ شُعَيْبٌ أَلَا تَتَّقُونَ{177} </a:t>
            </a:r>
            <a:r>
              <a:rPr lang="ar-EG" sz="2000" b="1" dirty="0">
                <a:cs typeface="+mn-cs"/>
              </a:rPr>
              <a:t>ألا تخشون عقاب الله على شرككم</a:t>
            </a:r>
            <a:r>
              <a:rPr lang="ar-EG" sz="2000" b="1" dirty="0">
                <a:solidFill>
                  <a:srgbClr val="339933"/>
                </a:solidFill>
                <a:cs typeface="Andalus" pitchFamily="2" charset="-78"/>
              </a:rPr>
              <a:t> </a:t>
            </a:r>
            <a:r>
              <a:rPr lang="ar-EG" sz="2000" b="1" dirty="0">
                <a:cs typeface="+mn-cs"/>
              </a:rPr>
              <a:t>ومعاصيكم</a:t>
            </a:r>
            <a:r>
              <a:rPr lang="ar-EG" sz="2000" b="1" dirty="0">
                <a:solidFill>
                  <a:srgbClr val="339933"/>
                </a:solidFill>
                <a:cs typeface="Andalus" pitchFamily="2" charset="-78"/>
              </a:rPr>
              <a:t> . </a:t>
            </a:r>
          </a:p>
        </p:txBody>
      </p:sp>
      <p:sp>
        <p:nvSpPr>
          <p:cNvPr id="18" name="Flowchart: Process 17"/>
          <p:cNvSpPr/>
          <p:nvPr/>
        </p:nvSpPr>
        <p:spPr>
          <a:xfrm>
            <a:off x="7715250" y="2357438"/>
            <a:ext cx="1285875" cy="571500"/>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الآية{178}</a:t>
            </a:r>
          </a:p>
        </p:txBody>
      </p:sp>
      <p:sp>
        <p:nvSpPr>
          <p:cNvPr id="19" name="Rectangle 18"/>
          <p:cNvSpPr/>
          <p:nvPr/>
        </p:nvSpPr>
        <p:spPr>
          <a:xfrm>
            <a:off x="1419225" y="2500313"/>
            <a:ext cx="6224588" cy="400050"/>
          </a:xfrm>
          <a:prstGeom prst="rect">
            <a:avLst/>
          </a:prstGeom>
        </p:spPr>
        <p:txBody>
          <a:bodyPr wrap="none">
            <a:spAutoFit/>
          </a:bodyPr>
          <a:lstStyle/>
          <a:p>
            <a:pPr>
              <a:defRPr/>
            </a:pPr>
            <a:r>
              <a:rPr lang="ar-EG" sz="2000" b="1" dirty="0">
                <a:solidFill>
                  <a:srgbClr val="339933"/>
                </a:solidFill>
                <a:cs typeface="Andalus" pitchFamily="2" charset="-78"/>
              </a:rPr>
              <a:t>{ إِنِّي لَكُمْ رَسُولٌ أَمِينٌ{178</a:t>
            </a:r>
            <a:r>
              <a:rPr lang="ar-EG" dirty="0"/>
              <a:t>}  </a:t>
            </a:r>
            <a:r>
              <a:rPr lang="ar-EG" sz="2000" b="1" dirty="0">
                <a:cs typeface="+mn-cs"/>
              </a:rPr>
              <a:t>حفيظ على ما أوحى الله به إلى من الرسالة </a:t>
            </a:r>
            <a:r>
              <a:rPr lang="ar-EG" dirty="0"/>
              <a:t>.</a:t>
            </a:r>
          </a:p>
        </p:txBody>
      </p:sp>
      <p:sp>
        <p:nvSpPr>
          <p:cNvPr id="20" name="Flowchart: Process 19"/>
          <p:cNvSpPr/>
          <p:nvPr/>
        </p:nvSpPr>
        <p:spPr>
          <a:xfrm>
            <a:off x="7715250" y="3241675"/>
            <a:ext cx="1285875" cy="561975"/>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الآية{179}</a:t>
            </a:r>
          </a:p>
        </p:txBody>
      </p:sp>
      <p:sp>
        <p:nvSpPr>
          <p:cNvPr id="21" name="Rectangle 20"/>
          <p:cNvSpPr>
            <a:spLocks noChangeArrowheads="1"/>
          </p:cNvSpPr>
          <p:nvPr/>
        </p:nvSpPr>
        <p:spPr bwMode="auto">
          <a:xfrm>
            <a:off x="4384675" y="3341688"/>
            <a:ext cx="2901950" cy="400050"/>
          </a:xfrm>
          <a:prstGeom prst="rect">
            <a:avLst/>
          </a:prstGeom>
          <a:noFill/>
          <a:ln w="9525">
            <a:noFill/>
            <a:miter lim="800000"/>
            <a:headEnd/>
            <a:tailEnd/>
          </a:ln>
        </p:spPr>
        <p:txBody>
          <a:bodyPr>
            <a:spAutoFit/>
          </a:bodyPr>
          <a:lstStyle/>
          <a:p>
            <a:r>
              <a:rPr lang="ar-EG"/>
              <a:t> </a:t>
            </a:r>
            <a:r>
              <a:rPr lang="ar-EG" sz="2000" b="1">
                <a:solidFill>
                  <a:srgbClr val="339933"/>
                </a:solidFill>
                <a:cs typeface="Andalus" pitchFamily="2" charset="-78"/>
              </a:rPr>
              <a:t>فَاتَّقُوا اللَّهَ وَأَطِيعُونِ{179</a:t>
            </a:r>
            <a:r>
              <a:rPr lang="ar-EG"/>
              <a:t>}</a:t>
            </a:r>
          </a:p>
        </p:txBody>
      </p:sp>
      <p:sp>
        <p:nvSpPr>
          <p:cNvPr id="22" name="Flowchart: Process 21"/>
          <p:cNvSpPr/>
          <p:nvPr/>
        </p:nvSpPr>
        <p:spPr>
          <a:xfrm>
            <a:off x="7715250" y="3956050"/>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الآية{180}</a:t>
            </a:r>
          </a:p>
        </p:txBody>
      </p:sp>
      <p:sp>
        <p:nvSpPr>
          <p:cNvPr id="23" name="Rectangle 22"/>
          <p:cNvSpPr>
            <a:spLocks noChangeArrowheads="1"/>
          </p:cNvSpPr>
          <p:nvPr/>
        </p:nvSpPr>
        <p:spPr bwMode="auto">
          <a:xfrm>
            <a:off x="1071563" y="3884613"/>
            <a:ext cx="6429375" cy="830262"/>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{وَمَا أَسْأَلُكُمْ عَلَيْهِ مِنْ أَجْرٍ } </a:t>
            </a:r>
            <a:r>
              <a:rPr lang="ar-EG" sz="2000" b="1"/>
              <a:t>وما أطلب  منكم على دعائى لكم إلى الإيمان بالله أى جزاء  </a:t>
            </a:r>
            <a:r>
              <a:rPr lang="ar-EG" sz="2400" b="1">
                <a:solidFill>
                  <a:srgbClr val="339933"/>
                </a:solidFill>
                <a:cs typeface="Andalus" pitchFamily="2" charset="-78"/>
              </a:rPr>
              <a:t>{إِنْ أَجْرِيَ إِلَّا عَلَى رَبِّ الْعَالَمِينَ{180</a:t>
            </a:r>
            <a:r>
              <a:rPr lang="ar-EG" sz="2000" b="1"/>
              <a:t>} </a:t>
            </a:r>
          </a:p>
        </p:txBody>
      </p:sp>
      <p:sp>
        <p:nvSpPr>
          <p:cNvPr id="24" name="Flowchart: Process 23"/>
          <p:cNvSpPr/>
          <p:nvPr/>
        </p:nvSpPr>
        <p:spPr>
          <a:xfrm>
            <a:off x="7715250" y="4895850"/>
            <a:ext cx="1214438" cy="571500"/>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الآية{181}</a:t>
            </a:r>
          </a:p>
        </p:txBody>
      </p:sp>
      <p:sp>
        <p:nvSpPr>
          <p:cNvPr id="25" name="Rectangle 24"/>
          <p:cNvSpPr>
            <a:spLocks noChangeArrowheads="1"/>
          </p:cNvSpPr>
          <p:nvPr/>
        </p:nvSpPr>
        <p:spPr bwMode="auto">
          <a:xfrm>
            <a:off x="1000125" y="4824413"/>
            <a:ext cx="6572250"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 أَوْفُوا الْكَيْلَ وَلَا تَكُونُوا</a:t>
            </a:r>
            <a:r>
              <a:rPr lang="ar-EG" sz="2000" b="1"/>
              <a:t> </a:t>
            </a:r>
            <a:r>
              <a:rPr lang="ar-EG" sz="2400" b="1">
                <a:solidFill>
                  <a:srgbClr val="339933"/>
                </a:solidFill>
                <a:cs typeface="Andalus" pitchFamily="2" charset="-78"/>
              </a:rPr>
              <a:t>مِنَ</a:t>
            </a:r>
            <a:r>
              <a:rPr lang="ar-EG" sz="2000" b="1"/>
              <a:t> </a:t>
            </a:r>
            <a:r>
              <a:rPr lang="ar-EG" sz="2400" b="1">
                <a:solidFill>
                  <a:srgbClr val="339933"/>
                </a:solidFill>
                <a:cs typeface="Andalus" pitchFamily="2" charset="-78"/>
              </a:rPr>
              <a:t>الْمُخْسِرِينَ{181} </a:t>
            </a:r>
            <a:r>
              <a:rPr lang="ar-EG" sz="2000" b="1"/>
              <a:t>أتموا الكيل وافياً للناس ولا تنقصوا حقوقهم .</a:t>
            </a:r>
          </a:p>
        </p:txBody>
      </p:sp>
      <p:sp>
        <p:nvSpPr>
          <p:cNvPr id="26" name="Flowchart: Process 25"/>
          <p:cNvSpPr/>
          <p:nvPr/>
        </p:nvSpPr>
        <p:spPr>
          <a:xfrm>
            <a:off x="7643813" y="5610225"/>
            <a:ext cx="1357312" cy="428625"/>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الآية{182}</a:t>
            </a:r>
          </a:p>
        </p:txBody>
      </p:sp>
      <p:sp>
        <p:nvSpPr>
          <p:cNvPr id="27" name="Rectangle 26"/>
          <p:cNvSpPr>
            <a:spLocks noChangeArrowheads="1"/>
          </p:cNvSpPr>
          <p:nvPr/>
        </p:nvSpPr>
        <p:spPr bwMode="auto">
          <a:xfrm>
            <a:off x="2000250" y="5610225"/>
            <a:ext cx="5591175" cy="461963"/>
          </a:xfrm>
          <a:prstGeom prst="rect">
            <a:avLst/>
          </a:prstGeom>
          <a:noFill/>
          <a:ln w="9525">
            <a:noFill/>
            <a:miter lim="800000"/>
            <a:headEnd/>
            <a:tailEnd/>
          </a:ln>
        </p:spPr>
        <p:txBody>
          <a:bodyPr wrap="none">
            <a:spAutoFit/>
          </a:bodyPr>
          <a:lstStyle/>
          <a:p>
            <a:r>
              <a:rPr lang="ar-EG" sz="2400" b="1">
                <a:solidFill>
                  <a:srgbClr val="339933"/>
                </a:solidFill>
                <a:cs typeface="Andalus" pitchFamily="2" charset="-78"/>
              </a:rPr>
              <a:t> {وَزِنُوا بِالْقِسْطَاسِ الْمُسْتَقِيمِ{182</a:t>
            </a:r>
            <a:r>
              <a:rPr lang="ar-EG" sz="2000" b="1"/>
              <a:t>}  بالميزان العدل المستقيم .</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bg/>
                                          </p:spTgt>
                                        </p:tgtEl>
                                        <p:attrNameLst>
                                          <p:attrName>style.visibility</p:attrName>
                                        </p:attrNameLst>
                                      </p:cBhvr>
                                      <p:to>
                                        <p:strVal val="visible"/>
                                      </p:to>
                                    </p:set>
                                    <p:anim calcmode="lin" valueType="num">
                                      <p:cBhvr additive="base">
                                        <p:cTn id="1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20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bg/>
                                          </p:spTgt>
                                        </p:tgtEl>
                                        <p:attrNameLst>
                                          <p:attrName>style.visibility</p:attrName>
                                        </p:attrNameLst>
                                      </p:cBhvr>
                                      <p:to>
                                        <p:strVal val="visible"/>
                                      </p:to>
                                    </p:set>
                                    <p:anim calcmode="lin" valueType="num">
                                      <p:cBhvr additive="base">
                                        <p:cTn id="3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 calcmode="lin" valueType="num">
                                      <p:cBhvr additive="base">
                                        <p:cTn id="4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 calcmode="lin" valueType="num">
                                      <p:cBhvr additive="base">
                                        <p:cTn id="4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bg/>
                                          </p:spTgt>
                                        </p:tgtEl>
                                        <p:attrNameLst>
                                          <p:attrName>style.visibility</p:attrName>
                                        </p:attrNameLst>
                                      </p:cBhvr>
                                      <p:to>
                                        <p:strVal val="visible"/>
                                      </p:to>
                                    </p:set>
                                    <p:anim calcmode="lin" valueType="num">
                                      <p:cBhvr additive="base">
                                        <p:cTn id="54"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 calcmode="lin" valueType="num">
                                      <p:cBhvr additive="base">
                                        <p:cTn id="6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2">
                                            <p:bg/>
                                          </p:spTgt>
                                        </p:tgtEl>
                                        <p:attrNameLst>
                                          <p:attrName>style.visibility</p:attrName>
                                        </p:attrNameLst>
                                      </p:cBhvr>
                                      <p:to>
                                        <p:strVal val="visible"/>
                                      </p:to>
                                    </p:set>
                                    <p:anim calcmode="lin" valueType="num">
                                      <p:cBhvr additive="base">
                                        <p:cTn id="7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73" dur="500" fill="hold"/>
                                        <p:tgtEl>
                                          <p:spTgt spid="22">
                                            <p:bg/>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2">
                                            <p:txEl>
                                              <p:pRg st="0" end="0"/>
                                            </p:txEl>
                                          </p:spTgt>
                                        </p:tgtEl>
                                        <p:attrNameLst>
                                          <p:attrName>style.visibility</p:attrName>
                                        </p:attrNameLst>
                                      </p:cBhvr>
                                      <p:to>
                                        <p:strVal val="visible"/>
                                      </p:to>
                                    </p:set>
                                    <p:anim calcmode="lin" valueType="num">
                                      <p:cBhvr additive="base">
                                        <p:cTn id="7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wipe(down)">
                                      <p:cBhvr>
                                        <p:cTn id="84" dur="500"/>
                                        <p:tgtEl>
                                          <p:spTgt spid="2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4">
                                            <p:bg/>
                                          </p:spTgt>
                                        </p:tgtEl>
                                        <p:attrNameLst>
                                          <p:attrName>style.visibility</p:attrName>
                                        </p:attrNameLst>
                                      </p:cBhvr>
                                      <p:to>
                                        <p:strVal val="visible"/>
                                      </p:to>
                                    </p:set>
                                    <p:anim calcmode="lin" valueType="num">
                                      <p:cBhvr additive="base">
                                        <p:cTn id="8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4">
                                            <p:txEl>
                                              <p:pRg st="0" end="0"/>
                                            </p:txEl>
                                          </p:spTgt>
                                        </p:tgtEl>
                                        <p:attrNameLst>
                                          <p:attrName>style.visibility</p:attrName>
                                        </p:attrNameLst>
                                      </p:cBhvr>
                                      <p:to>
                                        <p:strVal val="visible"/>
                                      </p:to>
                                    </p:set>
                                    <p:anim calcmode="lin" valueType="num">
                                      <p:cBhvr additive="base">
                                        <p:cTn id="9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xEl>
                                              <p:pRg st="0" end="0"/>
                                            </p:txEl>
                                          </p:spTgt>
                                        </p:tgtEl>
                                        <p:attrNameLst>
                                          <p:attrName>style.visibility</p:attrName>
                                        </p:attrNameLst>
                                      </p:cBhvr>
                                      <p:to>
                                        <p:strVal val="visible"/>
                                      </p:to>
                                    </p:set>
                                    <p:anim calcmode="lin" valueType="num">
                                      <p:cBhvr additive="base">
                                        <p:cTn id="10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6">
                                            <p:bg/>
                                          </p:spTgt>
                                        </p:tgtEl>
                                        <p:attrNameLst>
                                          <p:attrName>style.visibility</p:attrName>
                                        </p:attrNameLst>
                                      </p:cBhvr>
                                      <p:to>
                                        <p:strVal val="visible"/>
                                      </p:to>
                                    </p:set>
                                    <p:anim calcmode="lin" valueType="num">
                                      <p:cBhvr additive="base">
                                        <p:cTn id="107"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26">
                                            <p:bg/>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6">
                                            <p:txEl>
                                              <p:pRg st="0" end="0"/>
                                            </p:txEl>
                                          </p:spTgt>
                                        </p:tgtEl>
                                        <p:attrNameLst>
                                          <p:attrName>style.visibility</p:attrName>
                                        </p:attrNameLst>
                                      </p:cBhvr>
                                      <p:to>
                                        <p:strVal val="visible"/>
                                      </p:to>
                                    </p:set>
                                    <p:anim calcmode="lin" valueType="num">
                                      <p:cBhvr additive="base">
                                        <p:cTn id="11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7">
                                            <p:txEl>
                                              <p:pRg st="0" end="0"/>
                                            </p:txEl>
                                          </p:spTgt>
                                        </p:tgtEl>
                                        <p:attrNameLst>
                                          <p:attrName>style.visibility</p:attrName>
                                        </p:attrNameLst>
                                      </p:cBhvr>
                                      <p:to>
                                        <p:strVal val="visible"/>
                                      </p:to>
                                    </p:set>
                                    <p:anim calcmode="lin" valueType="num">
                                      <p:cBhvr additive="base">
                                        <p:cTn id="11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6" grpId="0" build="p" animBg="1"/>
      <p:bldP spid="17" grpId="0" build="p"/>
      <p:bldP spid="18" grpId="0" build="p" animBg="1"/>
      <p:bldP spid="19" grpId="0" build="p"/>
      <p:bldP spid="20" grpId="0" build="p" animBg="1"/>
      <p:bldP spid="21" grpId="0" build="p"/>
      <p:bldP spid="22" grpId="0" build="p" animBg="1"/>
      <p:bldP spid="23" grpId="0" build="p"/>
      <p:bldP spid="24" grpId="0" build="p" animBg="1"/>
      <p:bldP spid="25" grpId="0" build="p"/>
      <p:bldP spid="26" grpId="0" build="p" animBg="1"/>
      <p:bldP spid="27" grpId="0" build="allAtOnce"/>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مجموعة 7"/>
          <p:cNvGrpSpPr>
            <a:grpSpLocks/>
          </p:cNvGrpSpPr>
          <p:nvPr/>
        </p:nvGrpSpPr>
        <p:grpSpPr bwMode="auto">
          <a:xfrm>
            <a:off x="-55563" y="566738"/>
            <a:ext cx="1036638" cy="6003925"/>
            <a:chOff x="-55292" y="566455"/>
            <a:chExt cx="1036020" cy="6003513"/>
          </a:xfrm>
        </p:grpSpPr>
        <p:pic>
          <p:nvPicPr>
            <p:cNvPr id="9217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218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218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{176} إلى الآية {184}</a:t>
            </a:r>
          </a:p>
        </p:txBody>
      </p:sp>
      <p:sp>
        <p:nvSpPr>
          <p:cNvPr id="9" name="TextBox 8"/>
          <p:cNvSpPr txBox="1"/>
          <p:nvPr/>
        </p:nvSpPr>
        <p:spPr>
          <a:xfrm>
            <a:off x="7286644" y="4653136"/>
            <a:ext cx="1714512" cy="400110"/>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وهذه الآية تبين :</a:t>
            </a:r>
          </a:p>
        </p:txBody>
      </p:sp>
      <p:sp>
        <p:nvSpPr>
          <p:cNvPr id="10" name="TextBox 9"/>
          <p:cNvSpPr txBox="1">
            <a:spLocks noChangeArrowheads="1"/>
          </p:cNvSpPr>
          <p:nvPr/>
        </p:nvSpPr>
        <p:spPr bwMode="auto">
          <a:xfrm>
            <a:off x="2890589" y="5301208"/>
            <a:ext cx="5857875" cy="400050"/>
          </a:xfrm>
          <a:prstGeom prst="rect">
            <a:avLst/>
          </a:prstGeom>
          <a:noFill/>
          <a:ln w="9525">
            <a:noFill/>
            <a:miter lim="800000"/>
            <a:headEnd/>
            <a:tailEnd/>
          </a:ln>
        </p:spPr>
        <p:txBody>
          <a:bodyPr>
            <a:spAutoFit/>
          </a:bodyPr>
          <a:lstStyle/>
          <a:p>
            <a:r>
              <a:rPr lang="ar-EG" sz="2000" b="1" dirty="0"/>
              <a:t>أن عادة الأنبياء أن يذكروا أممهم بتقوى الله  وأن يخوفوهم عقوبة الله </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3" name="Flowchart: Process 12"/>
          <p:cNvSpPr/>
          <p:nvPr/>
        </p:nvSpPr>
        <p:spPr>
          <a:xfrm>
            <a:off x="7750621" y="3645024"/>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الآية{184}</a:t>
            </a:r>
          </a:p>
        </p:txBody>
      </p:sp>
      <p:sp>
        <p:nvSpPr>
          <p:cNvPr id="92172" name="Rectangle 13"/>
          <p:cNvSpPr>
            <a:spLocks noChangeArrowheads="1"/>
          </p:cNvSpPr>
          <p:nvPr/>
        </p:nvSpPr>
        <p:spPr bwMode="auto">
          <a:xfrm>
            <a:off x="1882477" y="3571875"/>
            <a:ext cx="5857875" cy="708025"/>
          </a:xfrm>
          <a:prstGeom prst="rect">
            <a:avLst/>
          </a:prstGeom>
          <a:noFill/>
          <a:ln w="9525">
            <a:noFill/>
            <a:miter lim="800000"/>
            <a:headEnd/>
            <a:tailEnd/>
          </a:ln>
        </p:spPr>
        <p:txBody>
          <a:bodyPr>
            <a:spAutoFit/>
          </a:bodyPr>
          <a:lstStyle/>
          <a:p>
            <a:r>
              <a:rPr lang="ar-EG" sz="2000" b="1" dirty="0">
                <a:solidFill>
                  <a:srgbClr val="339933"/>
                </a:solidFill>
                <a:cs typeface="Andalus" pitchFamily="2" charset="-78"/>
              </a:rPr>
              <a:t> وَاتَّقُوا الَّذِي خَلَقَكُمْ وَالْجِبِلَّةَ الْأَوَّلِينَ{184} </a:t>
            </a:r>
            <a:r>
              <a:rPr lang="ar-EG" sz="2000" b="1" dirty="0" err="1"/>
              <a:t>وأحذروا</a:t>
            </a:r>
            <a:r>
              <a:rPr lang="ar-EG" sz="2000" b="1" dirty="0"/>
              <a:t> عقوبة الله الذى خلقكم وخلق الأمم المتقدمة عليكم </a:t>
            </a:r>
            <a:r>
              <a:rPr lang="ar-EG" sz="2000" b="1" dirty="0">
                <a:solidFill>
                  <a:srgbClr val="339933"/>
                </a:solidFill>
                <a:cs typeface="Andalus" pitchFamily="2" charset="-78"/>
              </a:rPr>
              <a:t>.</a:t>
            </a:r>
          </a:p>
        </p:txBody>
      </p:sp>
      <p:sp>
        <p:nvSpPr>
          <p:cNvPr id="14" name="TextBox 13"/>
          <p:cNvSpPr txBox="1"/>
          <p:nvPr/>
        </p:nvSpPr>
        <p:spPr>
          <a:xfrm>
            <a:off x="7286618" y="2812866"/>
            <a:ext cx="1785950" cy="400110"/>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وهذه الآية تبين :</a:t>
            </a:r>
          </a:p>
        </p:txBody>
      </p:sp>
      <p:sp>
        <p:nvSpPr>
          <p:cNvPr id="15" name="TextBox 14"/>
          <p:cNvSpPr txBox="1">
            <a:spLocks noChangeArrowheads="1"/>
          </p:cNvSpPr>
          <p:nvPr/>
        </p:nvSpPr>
        <p:spPr bwMode="auto">
          <a:xfrm>
            <a:off x="1734468" y="2884934"/>
            <a:ext cx="5357812" cy="400050"/>
          </a:xfrm>
          <a:prstGeom prst="rect">
            <a:avLst/>
          </a:prstGeom>
          <a:noFill/>
          <a:ln w="9525">
            <a:noFill/>
            <a:miter lim="800000"/>
            <a:headEnd/>
            <a:tailEnd/>
          </a:ln>
        </p:spPr>
        <p:txBody>
          <a:bodyPr>
            <a:spAutoFit/>
          </a:bodyPr>
          <a:lstStyle/>
          <a:p>
            <a:r>
              <a:rPr lang="ar-EG" sz="2000" b="1"/>
              <a:t>أن ألتطفيف فى المكاييل والموازين من أعظم الظلم ،وأخطر .</a:t>
            </a:r>
          </a:p>
        </p:txBody>
      </p:sp>
      <p:sp>
        <p:nvSpPr>
          <p:cNvPr id="16" name="Flowchart: Process 15"/>
          <p:cNvSpPr/>
          <p:nvPr/>
        </p:nvSpPr>
        <p:spPr>
          <a:xfrm>
            <a:off x="7715250" y="1814513"/>
            <a:ext cx="1357313" cy="428625"/>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الآية{183}</a:t>
            </a:r>
          </a:p>
        </p:txBody>
      </p:sp>
      <p:sp>
        <p:nvSpPr>
          <p:cNvPr id="17" name="Rectangle 16"/>
          <p:cNvSpPr>
            <a:spLocks noChangeArrowheads="1"/>
          </p:cNvSpPr>
          <p:nvPr/>
        </p:nvSpPr>
        <p:spPr bwMode="auto">
          <a:xfrm>
            <a:off x="1168102" y="1600200"/>
            <a:ext cx="6572250" cy="1138238"/>
          </a:xfrm>
          <a:prstGeom prst="rect">
            <a:avLst/>
          </a:prstGeom>
          <a:noFill/>
          <a:ln w="9525">
            <a:noFill/>
            <a:miter lim="800000"/>
            <a:headEnd/>
            <a:tailEnd/>
          </a:ln>
        </p:spPr>
        <p:txBody>
          <a:bodyPr>
            <a:spAutoFit/>
          </a:bodyPr>
          <a:lstStyle/>
          <a:p>
            <a:r>
              <a:rPr lang="ar-EG" sz="2400" b="1" dirty="0">
                <a:solidFill>
                  <a:srgbClr val="339933"/>
                </a:solidFill>
                <a:cs typeface="Andalus" pitchFamily="2" charset="-78"/>
              </a:rPr>
              <a:t>{وَلَا تَبْخَسُوا النَّاسَ أَشْيَاءهُمْ } </a:t>
            </a:r>
            <a:r>
              <a:rPr lang="ar-EG" sz="2000" b="1" dirty="0"/>
              <a:t>ولا تنقصوا الناس حقوقهم </a:t>
            </a:r>
            <a:r>
              <a:rPr lang="ar-EG" sz="2000" b="1" dirty="0" err="1"/>
              <a:t>فى</a:t>
            </a:r>
            <a:r>
              <a:rPr lang="ar-EG" sz="2000" b="1" dirty="0"/>
              <a:t> كيل أو وزن </a:t>
            </a:r>
            <a:r>
              <a:rPr lang="ar-EG" sz="2400" b="1" dirty="0">
                <a:solidFill>
                  <a:srgbClr val="339933"/>
                </a:solidFill>
                <a:cs typeface="Andalus" pitchFamily="2" charset="-78"/>
              </a:rPr>
              <a:t>{وَلَا تَعْثَوْا فِي الْأَرْضِ مُفْسِدِينَ{183} </a:t>
            </a:r>
            <a:r>
              <a:rPr lang="ar-EG" sz="2000" b="1" dirty="0"/>
              <a:t>ولا تكثروا </a:t>
            </a:r>
            <a:r>
              <a:rPr lang="ar-EG" sz="2000" b="1" dirty="0" err="1"/>
              <a:t>فى</a:t>
            </a:r>
            <a:r>
              <a:rPr lang="ar-EG" sz="2000" b="1" dirty="0"/>
              <a:t> الأرض الفساد والشرك والنهب .</a:t>
            </a:r>
          </a:p>
        </p:txBody>
      </p:sp>
    </p:spTree>
    <p:custDataLst>
      <p:tags r:id="rId1"/>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additive="base">
                                        <p:cTn id="19"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 calcmode="lin" valueType="num">
                                      <p:cBhvr additive="base">
                                        <p:cTn id="3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bg/>
                                          </p:spTgt>
                                        </p:tgtEl>
                                        <p:attrNameLst>
                                          <p:attrName>style.visibility</p:attrName>
                                        </p:attrNameLst>
                                      </p:cBhvr>
                                      <p:to>
                                        <p:strVal val="visible"/>
                                      </p:to>
                                    </p:set>
                                    <p:anim calcmode="lin" valueType="num">
                                      <p:cBhvr additive="base">
                                        <p:cTn id="4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additive="base">
                                        <p:cTn id="6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bg/>
                                          </p:spTgt>
                                        </p:tgtEl>
                                        <p:attrNameLst>
                                          <p:attrName>style.visibility</p:attrName>
                                        </p:attrNameLst>
                                      </p:cBhvr>
                                      <p:to>
                                        <p:strVal val="visible"/>
                                      </p:to>
                                    </p:set>
                                    <p:anim calcmode="lin" valueType="num">
                                      <p:cBhvr additive="base">
                                        <p:cTn id="6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9" grpId="0" build="p" animBg="1"/>
      <p:bldP spid="10" grpId="0" build="p"/>
      <p:bldP spid="13" grpId="0" build="p" animBg="1"/>
      <p:bldP spid="14" grpId="0" build="p" animBg="1"/>
      <p:bldP spid="15" grpId="0" build="p"/>
      <p:bldP spid="16" grpId="0" build="p" animBg="1"/>
      <p:bldP spid="1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مجموعة 7"/>
          <p:cNvGrpSpPr>
            <a:grpSpLocks/>
          </p:cNvGrpSpPr>
          <p:nvPr/>
        </p:nvGrpSpPr>
        <p:grpSpPr bwMode="auto">
          <a:xfrm>
            <a:off x="-55563" y="566738"/>
            <a:ext cx="1036638" cy="6003925"/>
            <a:chOff x="-55292" y="566455"/>
            <a:chExt cx="1036020" cy="6003513"/>
          </a:xfrm>
        </p:grpSpPr>
        <p:pic>
          <p:nvPicPr>
            <p:cNvPr id="9217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218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218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{176} إلى الآية {184}</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490517" y="2051743"/>
            <a:ext cx="3393554"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مربع نص 18"/>
          <p:cNvSpPr txBox="1"/>
          <p:nvPr/>
        </p:nvSpPr>
        <p:spPr>
          <a:xfrm>
            <a:off x="1779385" y="2724507"/>
            <a:ext cx="715405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1747"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8017290" y="3288516"/>
            <a:ext cx="828675"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748"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959534" y="3756457"/>
            <a:ext cx="388620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مربع نص 20"/>
          <p:cNvSpPr txBox="1"/>
          <p:nvPr/>
        </p:nvSpPr>
        <p:spPr>
          <a:xfrm>
            <a:off x="2339752" y="4188253"/>
            <a:ext cx="672200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1749"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369340" y="4717072"/>
            <a:ext cx="3476625"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مربع نص 23"/>
          <p:cNvSpPr txBox="1"/>
          <p:nvPr/>
        </p:nvSpPr>
        <p:spPr>
          <a:xfrm>
            <a:off x="2339752" y="5261138"/>
            <a:ext cx="676875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221950191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1746"/>
                                        </p:tgtEl>
                                        <p:attrNameLst>
                                          <p:attrName>style.visibility</p:attrName>
                                        </p:attrNameLst>
                                      </p:cBhvr>
                                      <p:to>
                                        <p:strVal val="visible"/>
                                      </p:to>
                                    </p:set>
                                    <p:animEffect transition="in" filter="fade">
                                      <p:cBhvr>
                                        <p:cTn id="26" dur="1000"/>
                                        <p:tgtEl>
                                          <p:spTgt spid="31746"/>
                                        </p:tgtEl>
                                      </p:cBhvr>
                                    </p:animEffect>
                                    <p:anim calcmode="lin" valueType="num">
                                      <p:cBhvr>
                                        <p:cTn id="27" dur="1000" fill="hold"/>
                                        <p:tgtEl>
                                          <p:spTgt spid="31746"/>
                                        </p:tgtEl>
                                        <p:attrNameLst>
                                          <p:attrName>ppt_x</p:attrName>
                                        </p:attrNameLst>
                                      </p:cBhvr>
                                      <p:tavLst>
                                        <p:tav tm="0">
                                          <p:val>
                                            <p:strVal val="#ppt_x"/>
                                          </p:val>
                                        </p:tav>
                                        <p:tav tm="100000">
                                          <p:val>
                                            <p:strVal val="#ppt_x"/>
                                          </p:val>
                                        </p:tav>
                                      </p:tavLst>
                                    </p:anim>
                                    <p:anim calcmode="lin" valueType="num">
                                      <p:cBhvr>
                                        <p:cTn id="28"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000"/>
                                        <p:tgtEl>
                                          <p:spTgt spid="19"/>
                                        </p:tgtEl>
                                      </p:cBhvr>
                                    </p:animEffect>
                                    <p:anim calcmode="lin" valueType="num">
                                      <p:cBhvr>
                                        <p:cTn id="34" dur="2000" fill="hold"/>
                                        <p:tgtEl>
                                          <p:spTgt spid="19"/>
                                        </p:tgtEl>
                                        <p:attrNameLst>
                                          <p:attrName>ppt_w</p:attrName>
                                        </p:attrNameLst>
                                      </p:cBhvr>
                                      <p:tavLst>
                                        <p:tav tm="0" fmla="#ppt_w*sin(2.5*pi*$)">
                                          <p:val>
                                            <p:fltVal val="0"/>
                                          </p:val>
                                        </p:tav>
                                        <p:tav tm="100000">
                                          <p:val>
                                            <p:fltVal val="1"/>
                                          </p:val>
                                        </p:tav>
                                      </p:tavLst>
                                    </p:anim>
                                    <p:anim calcmode="lin" valueType="num">
                                      <p:cBhvr>
                                        <p:cTn id="3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1747"/>
                                        </p:tgtEl>
                                        <p:attrNameLst>
                                          <p:attrName>style.visibility</p:attrName>
                                        </p:attrNameLst>
                                      </p:cBhvr>
                                      <p:to>
                                        <p:strVal val="visible"/>
                                      </p:to>
                                    </p:set>
                                    <p:animEffect transition="in" filter="barn(inVertical)">
                                      <p:cBhvr>
                                        <p:cTn id="40" dur="500"/>
                                        <p:tgtEl>
                                          <p:spTgt spid="3174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1748"/>
                                        </p:tgtEl>
                                        <p:attrNameLst>
                                          <p:attrName>style.visibility</p:attrName>
                                        </p:attrNameLst>
                                      </p:cBhvr>
                                      <p:to>
                                        <p:strVal val="visible"/>
                                      </p:to>
                                    </p:set>
                                    <p:animEffect transition="in" filter="barn(inVertical)">
                                      <p:cBhvr>
                                        <p:cTn id="45" dur="500"/>
                                        <p:tgtEl>
                                          <p:spTgt spid="31748"/>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000"/>
                                        <p:tgtEl>
                                          <p:spTgt spid="21"/>
                                        </p:tgtEl>
                                      </p:cBhvr>
                                    </p:animEffect>
                                    <p:anim calcmode="lin" valueType="num">
                                      <p:cBhvr>
                                        <p:cTn id="51" dur="2000" fill="hold"/>
                                        <p:tgtEl>
                                          <p:spTgt spid="21"/>
                                        </p:tgtEl>
                                        <p:attrNameLst>
                                          <p:attrName>ppt_w</p:attrName>
                                        </p:attrNameLst>
                                      </p:cBhvr>
                                      <p:tavLst>
                                        <p:tav tm="0" fmla="#ppt_w*sin(2.5*pi*$)">
                                          <p:val>
                                            <p:fltVal val="0"/>
                                          </p:val>
                                        </p:tav>
                                        <p:tav tm="100000">
                                          <p:val>
                                            <p:fltVal val="1"/>
                                          </p:val>
                                        </p:tav>
                                      </p:tavLst>
                                    </p:anim>
                                    <p:anim calcmode="lin" valueType="num">
                                      <p:cBhvr>
                                        <p:cTn id="52"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1749"/>
                                        </p:tgtEl>
                                        <p:attrNameLst>
                                          <p:attrName>style.visibility</p:attrName>
                                        </p:attrNameLst>
                                      </p:cBhvr>
                                      <p:to>
                                        <p:strVal val="visible"/>
                                      </p:to>
                                    </p:set>
                                    <p:animEffect transition="in" filter="barn(inVertical)">
                                      <p:cBhvr>
                                        <p:cTn id="57" dur="500"/>
                                        <p:tgtEl>
                                          <p:spTgt spid="31749"/>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2000"/>
                                        <p:tgtEl>
                                          <p:spTgt spid="24"/>
                                        </p:tgtEl>
                                      </p:cBhvr>
                                    </p:animEffect>
                                    <p:anim calcmode="lin" valueType="num">
                                      <p:cBhvr>
                                        <p:cTn id="63" dur="2000" fill="hold"/>
                                        <p:tgtEl>
                                          <p:spTgt spid="24"/>
                                        </p:tgtEl>
                                        <p:attrNameLst>
                                          <p:attrName>ppt_w</p:attrName>
                                        </p:attrNameLst>
                                      </p:cBhvr>
                                      <p:tavLst>
                                        <p:tav tm="0" fmla="#ppt_w*sin(2.5*pi*$)">
                                          <p:val>
                                            <p:fltVal val="0"/>
                                          </p:val>
                                        </p:tav>
                                        <p:tav tm="100000">
                                          <p:val>
                                            <p:fltVal val="1"/>
                                          </p:val>
                                        </p:tav>
                                      </p:tavLst>
                                    </p:anim>
                                    <p:anim calcmode="lin" valueType="num">
                                      <p:cBhvr>
                                        <p:cTn id="64"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9" grpId="0" animBg="1"/>
      <p:bldP spid="21" grpId="0" animBg="1"/>
      <p:bldP spid="2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مجموعة 7"/>
          <p:cNvGrpSpPr>
            <a:grpSpLocks/>
          </p:cNvGrpSpPr>
          <p:nvPr/>
        </p:nvGrpSpPr>
        <p:grpSpPr bwMode="auto">
          <a:xfrm>
            <a:off x="-55563" y="566738"/>
            <a:ext cx="1036638" cy="6003925"/>
            <a:chOff x="-55292" y="566455"/>
            <a:chExt cx="1036020" cy="6003513"/>
          </a:xfrm>
        </p:grpSpPr>
        <p:pic>
          <p:nvPicPr>
            <p:cNvPr id="92179"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2180"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2181"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1" name="Down Ribbon 10"/>
          <p:cNvSpPr/>
          <p:nvPr/>
        </p:nvSpPr>
        <p:spPr>
          <a:xfrm>
            <a:off x="1142976" y="0"/>
            <a:ext cx="7358062" cy="857232"/>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{176} إلى الآية {184}</a:t>
            </a:r>
          </a:p>
        </p:txBody>
      </p:sp>
      <p:sp>
        <p:nvSpPr>
          <p:cNvPr id="12"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52270" y="647921"/>
            <a:ext cx="1765718" cy="1180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72078" y="1988840"/>
            <a:ext cx="4286250"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مربع نص 16"/>
          <p:cNvSpPr txBox="1"/>
          <p:nvPr/>
        </p:nvSpPr>
        <p:spPr>
          <a:xfrm>
            <a:off x="1882442" y="2640936"/>
            <a:ext cx="715405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pic>
        <p:nvPicPr>
          <p:cNvPr id="3277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355798" y="3263637"/>
            <a:ext cx="264795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772"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032118" y="3271674"/>
            <a:ext cx="21907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مربع نص 19"/>
          <p:cNvSpPr txBox="1"/>
          <p:nvPr/>
        </p:nvSpPr>
        <p:spPr>
          <a:xfrm>
            <a:off x="2483768" y="3864160"/>
            <a:ext cx="65199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endParaRPr lang="ar-EG" sz="2000" b="1" dirty="0"/>
          </a:p>
        </p:txBody>
      </p:sp>
    </p:spTree>
    <p:custDataLst>
      <p:tags r:id="rId1"/>
    </p:custDataLst>
    <p:extLst>
      <p:ext uri="{BB962C8B-B14F-4D97-AF65-F5344CB8AC3E}">
        <p14:creationId xmlns:p14="http://schemas.microsoft.com/office/powerpoint/2010/main" xmlns="" val="122197337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2770"/>
                                        </p:tgtEl>
                                        <p:attrNameLst>
                                          <p:attrName>style.visibility</p:attrName>
                                        </p:attrNameLst>
                                      </p:cBhvr>
                                      <p:to>
                                        <p:strVal val="visible"/>
                                      </p:to>
                                    </p:set>
                                    <p:animEffect transition="in" filter="barn(inVertical)">
                                      <p:cBhvr>
                                        <p:cTn id="26" dur="500"/>
                                        <p:tgtEl>
                                          <p:spTgt spid="3277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ppt_w</p:attrName>
                                        </p:attrNameLst>
                                      </p:cBhvr>
                                      <p:tavLst>
                                        <p:tav tm="0" fmla="#ppt_w*sin(2.5*pi*$)">
                                          <p:val>
                                            <p:fltVal val="0"/>
                                          </p:val>
                                        </p:tav>
                                        <p:tav tm="100000">
                                          <p:val>
                                            <p:fltVal val="1"/>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2771"/>
                                        </p:tgtEl>
                                        <p:attrNameLst>
                                          <p:attrName>style.visibility</p:attrName>
                                        </p:attrNameLst>
                                      </p:cBhvr>
                                      <p:to>
                                        <p:strVal val="visible"/>
                                      </p:to>
                                    </p:set>
                                    <p:animEffect transition="in" filter="barn(inVertical)">
                                      <p:cBhvr>
                                        <p:cTn id="38" dur="500"/>
                                        <p:tgtEl>
                                          <p:spTgt spid="3277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772"/>
                                        </p:tgtEl>
                                        <p:attrNameLst>
                                          <p:attrName>style.visibility</p:attrName>
                                        </p:attrNameLst>
                                      </p:cBhvr>
                                      <p:to>
                                        <p:strVal val="visible"/>
                                      </p:to>
                                    </p:set>
                                    <p:animEffect transition="in" filter="wipe(down)">
                                      <p:cBhvr>
                                        <p:cTn id="43" dur="500"/>
                                        <p:tgtEl>
                                          <p:spTgt spid="32772"/>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anim calcmode="lin" valueType="num">
                                      <p:cBhvr>
                                        <p:cTn id="49" dur="2000" fill="hold"/>
                                        <p:tgtEl>
                                          <p:spTgt spid="20"/>
                                        </p:tgtEl>
                                        <p:attrNameLst>
                                          <p:attrName>ppt_w</p:attrName>
                                        </p:attrNameLst>
                                      </p:cBhvr>
                                      <p:tavLst>
                                        <p:tav tm="0" fmla="#ppt_w*sin(2.5*pi*$)">
                                          <p:val>
                                            <p:fltVal val="0"/>
                                          </p:val>
                                        </p:tav>
                                        <p:tav tm="100000">
                                          <p:val>
                                            <p:fltVal val="1"/>
                                          </p:val>
                                        </p:tav>
                                      </p:tavLst>
                                    </p:anim>
                                    <p:anim calcmode="lin" valueType="num">
                                      <p:cBhvr>
                                        <p:cTn id="50"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7" grpId="0" animBg="1"/>
      <p:bldP spid="2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مجموعة 7"/>
          <p:cNvGrpSpPr>
            <a:grpSpLocks/>
          </p:cNvGrpSpPr>
          <p:nvPr/>
        </p:nvGrpSpPr>
        <p:grpSpPr bwMode="auto">
          <a:xfrm>
            <a:off x="-55563" y="566738"/>
            <a:ext cx="1036638" cy="6003925"/>
            <a:chOff x="-55292" y="566455"/>
            <a:chExt cx="1036020" cy="6003513"/>
          </a:xfrm>
        </p:grpSpPr>
        <p:pic>
          <p:nvPicPr>
            <p:cNvPr id="93218" name="Picture 11" descr="D:\Work2\arrow_right.png">
              <a:hlinkClick r:id="" action="ppaction://hlinkshowjump?jump=previousslide"/>
              <a:hlinkHover r:id="" action="ppaction://noaction" highlightClick="1">
                <a:snd r:embed="rId3" name="السابق.wav"/>
              </a:hlinkHover>
            </p:cNvPr>
            <p:cNvPicPr>
              <a:picLocks noChangeAspect="1" noChangeArrowheads="1"/>
            </p:cNvPicPr>
            <p:nvPr/>
          </p:nvPicPr>
          <p:blipFill>
            <a:blip r:embed="rId4" cstate="print"/>
            <a:srcRect/>
            <a:stretch>
              <a:fillRect/>
            </a:stretch>
          </p:blipFill>
          <p:spPr bwMode="auto">
            <a:xfrm rot="-6941670">
              <a:off x="-223843" y="735006"/>
              <a:ext cx="1343118" cy="1006016"/>
            </a:xfrm>
            <a:prstGeom prst="rect">
              <a:avLst/>
            </a:prstGeom>
            <a:noFill/>
            <a:ln w="9525">
              <a:noFill/>
              <a:miter lim="800000"/>
              <a:headEnd/>
              <a:tailEnd/>
            </a:ln>
          </p:spPr>
        </p:pic>
        <p:pic>
          <p:nvPicPr>
            <p:cNvPr id="93219" name="Picture 12" descr="D:\Work2\arrow_next.png">
              <a:hlinkClick r:id="" action="ppaction://hlinkshowjump?jump=nextslide"/>
              <a:hlinkHover r:id="" action="ppaction://noaction" highlightClick="1">
                <a:snd r:embed="rId5" name="التالي.wav"/>
              </a:hlinkHover>
            </p:cNvPr>
            <p:cNvPicPr>
              <a:picLocks noChangeAspect="1" noChangeArrowheads="1"/>
            </p:cNvPicPr>
            <p:nvPr/>
          </p:nvPicPr>
          <p:blipFill>
            <a:blip r:embed="rId6" cstate="print"/>
            <a:srcRect/>
            <a:stretch>
              <a:fillRect/>
            </a:stretch>
          </p:blipFill>
          <p:spPr bwMode="auto">
            <a:xfrm rot="-3900995">
              <a:off x="-131881" y="4022468"/>
              <a:ext cx="1234952" cy="939297"/>
            </a:xfrm>
            <a:prstGeom prst="rect">
              <a:avLst/>
            </a:prstGeom>
            <a:noFill/>
            <a:ln w="9525">
              <a:noFill/>
              <a:miter lim="800000"/>
              <a:headEnd/>
              <a:tailEnd/>
            </a:ln>
          </p:spPr>
        </p:pic>
        <p:pic>
          <p:nvPicPr>
            <p:cNvPr id="93220" name="Picture 8" descr="D:\Work2\exxit.png">
              <a:hlinkClick r:id="" action="ppaction://hlinkshowjump?jump=endshow"/>
              <a:hlinkHover r:id="" action="ppaction://noaction" highlightClick="1">
                <a:snd r:embed="rId7" name="الترجمة من Google_2.wav"/>
              </a:hlinkHover>
            </p:cNvPr>
            <p:cNvPicPr>
              <a:picLocks noChangeAspect="1" noChangeArrowheads="1"/>
            </p:cNvPicPr>
            <p:nvPr/>
          </p:nvPicPr>
          <p:blipFill>
            <a:blip r:embed="rId8" cstate="print"/>
            <a:srcRect/>
            <a:stretch>
              <a:fillRect/>
            </a:stretch>
          </p:blipFill>
          <p:spPr bwMode="auto">
            <a:xfrm>
              <a:off x="0" y="5589240"/>
              <a:ext cx="980728" cy="980728"/>
            </a:xfrm>
            <a:prstGeom prst="rect">
              <a:avLst/>
            </a:prstGeom>
            <a:noFill/>
            <a:ln w="9525">
              <a:noFill/>
              <a:miter lim="800000"/>
              <a:headEnd/>
              <a:tailEnd/>
            </a:ln>
          </p:spPr>
        </p:pic>
      </p:grpSp>
      <p:sp>
        <p:nvSpPr>
          <p:cNvPr id="10" name="Down Ribbon 9"/>
          <p:cNvSpPr/>
          <p:nvPr/>
        </p:nvSpPr>
        <p:spPr>
          <a:xfrm>
            <a:off x="1142976" y="-71462"/>
            <a:ext cx="7358062" cy="857256"/>
          </a:xfrm>
          <a:prstGeom prst="ribbon">
            <a:avLst/>
          </a:prstGeom>
          <a:ln/>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r>
              <a:rPr lang="ar-EG" sz="2000" b="1" dirty="0">
                <a:solidFill>
                  <a:schemeClr val="bg1"/>
                </a:solidFill>
              </a:rPr>
              <a:t>تفسير سورة الشعراء من الآية {185} إلى الآية {191}</a:t>
            </a:r>
          </a:p>
        </p:txBody>
      </p:sp>
      <p:sp>
        <p:nvSpPr>
          <p:cNvPr id="12" name="Rectangle 11"/>
          <p:cNvSpPr/>
          <p:nvPr/>
        </p:nvSpPr>
        <p:spPr>
          <a:xfrm>
            <a:off x="1214438" y="857250"/>
            <a:ext cx="7786687" cy="1323975"/>
          </a:xfrm>
          <a:prstGeom prst="rect">
            <a:avLst/>
          </a:prstGeom>
        </p:spPr>
        <p:txBody>
          <a:bodyPr>
            <a:spAutoFit/>
          </a:bodyPr>
          <a:lstStyle/>
          <a:p>
            <a:pPr>
              <a:defRPr/>
            </a:pPr>
            <a:r>
              <a:rPr lang="ar-EG" b="1" dirty="0">
                <a:effectLst>
                  <a:outerShdw blurRad="38100" dist="38100" dir="2700000" algn="tl">
                    <a:srgbClr val="000000">
                      <a:alpha val="43137"/>
                    </a:srgbClr>
                  </a:outerShdw>
                </a:effectLst>
                <a:latin typeface="+mn-lt"/>
                <a:cs typeface="+mn-cs"/>
              </a:rPr>
              <a:t>قال تعالى </a:t>
            </a:r>
            <a:r>
              <a:rPr lang="ar-EG" sz="2000" b="1" dirty="0">
                <a:solidFill>
                  <a:srgbClr val="339933"/>
                </a:solidFill>
                <a:cs typeface="Andalus" pitchFamily="2" charset="-78"/>
              </a:rPr>
              <a:t>:{قَالُوا إِنَّمَا أَنتَ مِنَ الْمُسَحَّرِينَ{185} وَمَا أَنتَ إِلَّا بَشَرٌ مِّثْلُنَا وَإِن نَّظُنُّكَ لَمِنَ الْكَاذِبِينَ{186} فَأَسْقِطْ عَلَيْنَا كِسَفاً مِّنَ السَّمَاءِ إِن كُنتَ مِنَ الصَّادِقِينَ{187} قَالَ رَبِّي أَعْلَمُ بِمَا تَعْمَلُونَ{188} فَكَذَّبُوهُ فَأَخَذَهُمْ عَذَابُ يَوْمِ الظُّلَّةِ إِنَّهُ كَانَ عَذَابَ يَوْمٍ عَظِيمٍ{189} إِنَّ فِي ذَلِكَ لَآيَةً وَمَا كَانَ أَكْثَرُهُم مُّؤْمِنِينَ{190} وَإِنَّ رَبَّكَ لَهُوَ الْعَزِيزُ الرَّحِيمُ{191}</a:t>
            </a:r>
          </a:p>
        </p:txBody>
      </p:sp>
      <p:sp>
        <p:nvSpPr>
          <p:cNvPr id="13" name="TextBox 12"/>
          <p:cNvSpPr txBox="1"/>
          <p:nvPr/>
        </p:nvSpPr>
        <p:spPr>
          <a:xfrm>
            <a:off x="2071670" y="2314510"/>
            <a:ext cx="6429420" cy="400110"/>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1">
            <a:spAutoFit/>
          </a:bodyPr>
          <a:lstStyle/>
          <a:p>
            <a:pPr>
              <a:defRPr/>
            </a:pPr>
            <a:r>
              <a:rPr lang="ar-EG" sz="2000" b="1" dirty="0"/>
              <a:t>موضوع الآيات : بيان تكذيب اصحاب الأيكة لشعيب عليه السلام وعقوبتهم .</a:t>
            </a:r>
          </a:p>
        </p:txBody>
      </p:sp>
      <p:sp>
        <p:nvSpPr>
          <p:cNvPr id="14" name="Flowchart: Terminator 13"/>
          <p:cNvSpPr/>
          <p:nvPr/>
        </p:nvSpPr>
        <p:spPr>
          <a:xfrm>
            <a:off x="7956376" y="3214688"/>
            <a:ext cx="1116187" cy="1000125"/>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معانى الكلمات </a:t>
            </a:r>
          </a:p>
        </p:txBody>
      </p:sp>
      <p:graphicFrame>
        <p:nvGraphicFramePr>
          <p:cNvPr id="15" name="Table 14"/>
          <p:cNvGraphicFramePr>
            <a:graphicFrameLocks noGrp="1"/>
          </p:cNvGraphicFramePr>
          <p:nvPr>
            <p:extLst>
              <p:ext uri="{D42A27DB-BD31-4B8C-83A1-F6EECF244321}">
                <p14:modId xmlns:p14="http://schemas.microsoft.com/office/powerpoint/2010/main" xmlns="" val="3733412273"/>
              </p:ext>
            </p:extLst>
          </p:nvPr>
        </p:nvGraphicFramePr>
        <p:xfrm>
          <a:off x="1691680" y="2916238"/>
          <a:ext cx="6192688" cy="1584960"/>
        </p:xfrm>
        <a:graphic>
          <a:graphicData uri="http://schemas.openxmlformats.org/drawingml/2006/table">
            <a:tbl>
              <a:tblPr rtl="1" firstRow="1" bandRow="1">
                <a:tableStyleId>{8799B23B-EC83-4686-B30A-512413B5E67A}</a:tableStyleId>
              </a:tblPr>
              <a:tblGrid>
                <a:gridCol w="1826807"/>
                <a:gridCol w="4365881"/>
              </a:tblGrid>
              <a:tr h="364584">
                <a:tc>
                  <a:txBody>
                    <a:bodyPr/>
                    <a:lstStyle/>
                    <a:p>
                      <a:pPr algn="ctr" rtl="1"/>
                      <a:r>
                        <a:rPr lang="ar-EG" sz="2000" b="1" dirty="0" smtClean="0"/>
                        <a:t>الكلمة </a:t>
                      </a:r>
                      <a:endParaRPr lang="ar-EG" sz="2000" b="1" dirty="0"/>
                    </a:p>
                  </a:txBody>
                  <a:tcPr/>
                </a:tc>
                <a:tc>
                  <a:txBody>
                    <a:bodyPr/>
                    <a:lstStyle/>
                    <a:p>
                      <a:pPr algn="ctr" rtl="1"/>
                      <a:r>
                        <a:rPr lang="ar-EG" sz="2000" b="1" dirty="0" smtClean="0"/>
                        <a:t>معنـــــــــــــــــــــــــــــاها</a:t>
                      </a:r>
                      <a:endParaRPr lang="ar-EG" sz="2000" b="1" dirty="0"/>
                    </a:p>
                  </a:txBody>
                  <a:tcPr/>
                </a:tc>
              </a:tr>
              <a:tr h="364584">
                <a:tc>
                  <a:txBody>
                    <a:bodyPr/>
                    <a:lstStyle/>
                    <a:p>
                      <a:pPr lvl="1" algn="ctr" rtl="1"/>
                      <a:r>
                        <a:rPr lang="ar-EG" sz="2000" b="1" dirty="0" smtClean="0"/>
                        <a:t>المسحرين</a:t>
                      </a:r>
                      <a:r>
                        <a:rPr lang="ar-EG" sz="2000" b="1" baseline="0" dirty="0" smtClean="0"/>
                        <a:t> </a:t>
                      </a:r>
                      <a:r>
                        <a:rPr lang="ar-EG" sz="2000" b="1" dirty="0" smtClean="0"/>
                        <a:t> </a:t>
                      </a:r>
                      <a:endParaRPr lang="ar-EG" sz="2000" b="1" dirty="0"/>
                    </a:p>
                  </a:txBody>
                  <a:tcPr/>
                </a:tc>
                <a:tc>
                  <a:txBody>
                    <a:bodyPr/>
                    <a:lstStyle/>
                    <a:p>
                      <a:pPr lvl="1" algn="ctr" rtl="1"/>
                      <a:r>
                        <a:rPr lang="ar-EG" sz="2000" b="1" dirty="0" smtClean="0"/>
                        <a:t>من أصابهم سحر شديد فذهب بعقولهم </a:t>
                      </a:r>
                      <a:endParaRPr lang="ar-EG" sz="2000" b="1" dirty="0"/>
                    </a:p>
                  </a:txBody>
                  <a:tcPr/>
                </a:tc>
              </a:tr>
              <a:tr h="385515">
                <a:tc>
                  <a:txBody>
                    <a:bodyPr/>
                    <a:lstStyle/>
                    <a:p>
                      <a:pPr algn="ctr" rtl="1"/>
                      <a:r>
                        <a:rPr lang="ar-EG" sz="2000" b="1" dirty="0" smtClean="0"/>
                        <a:t> كسفاً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قطعاً من</a:t>
                      </a:r>
                      <a:r>
                        <a:rPr lang="ar-EG" sz="2000" b="1" baseline="0" dirty="0" smtClean="0"/>
                        <a:t> العذاب </a:t>
                      </a:r>
                      <a:endParaRPr lang="ar-EG" sz="2000" b="1" dirty="0" smtClean="0"/>
                    </a:p>
                  </a:txBody>
                  <a:tcPr/>
                </a:tc>
              </a:tr>
              <a:tr h="385515">
                <a:tc>
                  <a:txBody>
                    <a:bodyPr/>
                    <a:lstStyle/>
                    <a:p>
                      <a:pPr algn="ctr" rtl="1"/>
                      <a:r>
                        <a:rPr lang="ar-EG" sz="2000" b="1" dirty="0" smtClean="0"/>
                        <a:t>الظلة </a:t>
                      </a:r>
                      <a:endParaRPr lang="ar-EG" sz="20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000" b="1" dirty="0" smtClean="0"/>
                        <a:t>سحابة أظلتهم </a:t>
                      </a:r>
                    </a:p>
                  </a:txBody>
                  <a:tcPr/>
                </a:tc>
              </a:tr>
            </a:tbl>
          </a:graphicData>
        </a:graphic>
      </p:graphicFrame>
      <p:sp>
        <p:nvSpPr>
          <p:cNvPr id="16" name="Flowchart: Alternate Process 15"/>
          <p:cNvSpPr/>
          <p:nvPr/>
        </p:nvSpPr>
        <p:spPr>
          <a:xfrm>
            <a:off x="5715000" y="4581128"/>
            <a:ext cx="3214688" cy="500062"/>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ar-EG" sz="2000" b="1" dirty="0">
                <a:solidFill>
                  <a:schemeClr val="bg1"/>
                </a:solidFill>
              </a:rPr>
              <a:t>تفسير الآيات وما يستفاد منها </a:t>
            </a:r>
          </a:p>
        </p:txBody>
      </p:sp>
      <p:sp>
        <p:nvSpPr>
          <p:cNvPr id="17" name="مخطط انسيابي: محطة طرفية 5">
            <a:hlinkHover r:id="" action="ppaction://noaction" highlightClick="1">
              <a:snd r:embed="rId9" name="الترجمة من Google.wav"/>
            </a:hlinkHover>
          </p:cNvPr>
          <p:cNvSpPr/>
          <p:nvPr/>
        </p:nvSpPr>
        <p:spPr bwMode="auto">
          <a:xfrm rot="16200000">
            <a:off x="-539749" y="2636837"/>
            <a:ext cx="1943100" cy="504825"/>
          </a:xfrm>
          <a:prstGeom prst="flowChartTerminator">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solidFill>
                  <a:srgbClr val="FF0000"/>
                </a:solidFill>
                <a:effectLst>
                  <a:outerShdw blurRad="38100" dist="38100" dir="2700000" algn="tl">
                    <a:srgbClr val="000000">
                      <a:alpha val="43137"/>
                    </a:srgbClr>
                  </a:outerShdw>
                </a:effectLst>
              </a:rPr>
              <a:t>الرئيسية</a:t>
            </a:r>
          </a:p>
        </p:txBody>
      </p:sp>
      <p:sp>
        <p:nvSpPr>
          <p:cNvPr id="18" name="Flowchart: Process 17"/>
          <p:cNvSpPr/>
          <p:nvPr/>
        </p:nvSpPr>
        <p:spPr>
          <a:xfrm>
            <a:off x="7786688" y="5286375"/>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الآية{185}</a:t>
            </a:r>
          </a:p>
        </p:txBody>
      </p:sp>
      <p:sp>
        <p:nvSpPr>
          <p:cNvPr id="19" name="Flowchart: Process 18"/>
          <p:cNvSpPr/>
          <p:nvPr/>
        </p:nvSpPr>
        <p:spPr>
          <a:xfrm>
            <a:off x="7786688" y="6000750"/>
            <a:ext cx="1285875" cy="500063"/>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r>
              <a:rPr lang="ar-EG" sz="2000" b="1" dirty="0"/>
              <a:t>الآية{186}</a:t>
            </a:r>
          </a:p>
        </p:txBody>
      </p:sp>
      <p:sp>
        <p:nvSpPr>
          <p:cNvPr id="20" name="Rectangle 19"/>
          <p:cNvSpPr>
            <a:spLocks noChangeArrowheads="1"/>
          </p:cNvSpPr>
          <p:nvPr/>
        </p:nvSpPr>
        <p:spPr bwMode="auto">
          <a:xfrm>
            <a:off x="857250" y="5072063"/>
            <a:ext cx="6858000" cy="769937"/>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{قَالُوا إِنَّمَا أَنتَ مِنَ الْمُسَحَّرِينَ{185</a:t>
            </a:r>
            <a:r>
              <a:rPr lang="ar-EG" sz="2000" b="1"/>
              <a:t>} من الذين أصابهم السحر أصابة شديدة ، فذهب عقولهم .</a:t>
            </a:r>
          </a:p>
        </p:txBody>
      </p:sp>
      <p:sp>
        <p:nvSpPr>
          <p:cNvPr id="21" name="Rectangle 20"/>
          <p:cNvSpPr>
            <a:spLocks noChangeArrowheads="1"/>
          </p:cNvSpPr>
          <p:nvPr/>
        </p:nvSpPr>
        <p:spPr bwMode="auto">
          <a:xfrm>
            <a:off x="1000125" y="5884863"/>
            <a:ext cx="6715125" cy="830262"/>
          </a:xfrm>
          <a:prstGeom prst="rect">
            <a:avLst/>
          </a:prstGeom>
          <a:noFill/>
          <a:ln w="9525">
            <a:noFill/>
            <a:miter lim="800000"/>
            <a:headEnd/>
            <a:tailEnd/>
          </a:ln>
        </p:spPr>
        <p:txBody>
          <a:bodyPr>
            <a:spAutoFit/>
          </a:bodyPr>
          <a:lstStyle/>
          <a:p>
            <a:r>
              <a:rPr lang="ar-EG" sz="2400" b="1">
                <a:solidFill>
                  <a:srgbClr val="339933"/>
                </a:solidFill>
                <a:cs typeface="Andalus" pitchFamily="2" charset="-78"/>
              </a:rPr>
              <a:t>{وَمَا أَنتَ إِلَّا بَشَرٌ مِّثْلُنَا} </a:t>
            </a:r>
            <a:r>
              <a:rPr lang="ar-EG" sz="2000" b="1"/>
              <a:t>وما أنت ألا واحد مثلنا فى البشرية </a:t>
            </a:r>
            <a:r>
              <a:rPr lang="ar-EG" sz="2400" b="1">
                <a:solidFill>
                  <a:srgbClr val="339933"/>
                </a:solidFill>
                <a:cs typeface="Andalus" pitchFamily="2" charset="-78"/>
              </a:rPr>
              <a:t>{ وَإِن نَّظُنُّكَ لَمِنَ الْكَاذِبِينَ{186} </a:t>
            </a:r>
            <a:r>
              <a:rPr lang="ar-EG" sz="2000" b="1"/>
              <a:t>وأن أكبر ظننا أنك من الكاذبين فيما تدعيه من الرسالة. </a:t>
            </a:r>
          </a:p>
        </p:txBody>
      </p:sp>
    </p:spTree>
    <p:custDataLst>
      <p:tags r:id="rId1"/>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anim calcmode="lin" valueType="num">
                                      <p:cBhvr additive="base">
                                        <p:cTn id="2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 calcmode="lin" valueType="num">
                                      <p:cBhvr additive="base">
                                        <p:cTn id="3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bg/>
                                          </p:spTgt>
                                        </p:tgtEl>
                                        <p:attrNameLst>
                                          <p:attrName>style.visibility</p:attrName>
                                        </p:attrNameLst>
                                      </p:cBhvr>
                                      <p:to>
                                        <p:strVal val="visible"/>
                                      </p:to>
                                    </p:set>
                                    <p:anim calcmode="lin" valueType="num">
                                      <p:cBhvr additive="base">
                                        <p:cTn id="54"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 calcmode="lin" valueType="num">
                                      <p:cBhvr additive="base">
                                        <p:cTn id="6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8">
                                            <p:bg/>
                                          </p:spTgt>
                                        </p:tgtEl>
                                        <p:attrNameLst>
                                          <p:attrName>style.visibility</p:attrName>
                                        </p:attrNameLst>
                                      </p:cBhvr>
                                      <p:to>
                                        <p:strVal val="visible"/>
                                      </p:to>
                                    </p:set>
                                    <p:anim calcmode="lin" valueType="num">
                                      <p:cBhvr additive="base">
                                        <p:cTn id="6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 calcmode="lin" valueType="num">
                                      <p:cBhvr additive="base">
                                        <p:cTn id="7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0">
                                            <p:txEl>
                                              <p:pRg st="0" end="0"/>
                                            </p:txEl>
                                          </p:spTgt>
                                        </p:tgtEl>
                                        <p:attrNameLst>
                                          <p:attrName>style.visibility</p:attrName>
                                        </p:attrNameLst>
                                      </p:cBhvr>
                                      <p:to>
                                        <p:strVal val="visible"/>
                                      </p:to>
                                    </p:set>
                                    <p:anim calcmode="lin" valueType="num">
                                      <p:cBhvr additive="base">
                                        <p:cTn id="7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bg/>
                                          </p:spTgt>
                                        </p:tgtEl>
                                        <p:attrNameLst>
                                          <p:attrName>style.visibility</p:attrName>
                                        </p:attrNameLst>
                                      </p:cBhvr>
                                      <p:to>
                                        <p:strVal val="visible"/>
                                      </p:to>
                                    </p:set>
                                    <p:anim calcmode="lin" valueType="num">
                                      <p:cBhvr additive="base">
                                        <p:cTn id="84"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5"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 calcmode="lin" valueType="num">
                                      <p:cBhvr additive="base">
                                        <p:cTn id="9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 calcmode="lin" valueType="num">
                                      <p:cBhvr additive="base">
                                        <p:cTn id="9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build="allAtOnce"/>
      <p:bldP spid="13" grpId="0" build="p" animBg="1"/>
      <p:bldP spid="14" grpId="0" build="p" animBg="1"/>
      <p:bldP spid="16" grpId="0" build="p" animBg="1"/>
      <p:bldP spid="18" grpId="0" build="p" animBg="1"/>
      <p:bldP spid="19" grpId="0" build="p" animBg="1"/>
      <p:bldP spid="20" grpId="0" build="p"/>
      <p:bldP spid="2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11&quot;&gt;&lt;object type=&quot;3&quot; unique_id=&quot;10312&quot;&gt;&lt;property id=&quot;20148&quot; value=&quot;5&quot;/&gt;&lt;property id=&quot;20300&quot; value=&quot;Slide 1&quot;/&gt;&lt;property id=&quot;20307&quot; value=&quot;468&quot;/&gt;&lt;/object&gt;&lt;object type=&quot;3&quot; unique_id=&quot;10313&quot;&gt;&lt;property id=&quot;20148&quot; value=&quot;5&quot;/&gt;&lt;property id=&quot;20300&quot; value=&quot;Slide 2&quot;/&gt;&lt;property id=&quot;20307&quot; value=&quot;354&quot;/&gt;&lt;/object&gt;&lt;object type=&quot;3&quot; unique_id=&quot;10314&quot;&gt;&lt;property id=&quot;20148&quot; value=&quot;5&quot;/&gt;&lt;property id=&quot;20300&quot; value=&quot;Slide 3&quot;/&gt;&lt;property id=&quot;20307&quot; value=&quot;353&quot;/&gt;&lt;/object&gt;&lt;object type=&quot;3&quot; unique_id=&quot;10315&quot;&gt;&lt;property id=&quot;20148&quot; value=&quot;5&quot;/&gt;&lt;property id=&quot;20300&quot; value=&quot;Slide 4&quot;/&gt;&lt;property id=&quot;20307&quot; value=&quot;338&quot;/&gt;&lt;/object&gt;&lt;object type=&quot;3&quot; unique_id=&quot;10316&quot;&gt;&lt;property id=&quot;20148&quot; value=&quot;5&quot;/&gt;&lt;property id=&quot;20300&quot; value=&quot;Slide 5&quot;/&gt;&lt;property id=&quot;20307&quot; value=&quot;385&quot;/&gt;&lt;/object&gt;&lt;object type=&quot;3&quot; unique_id=&quot;10317&quot;&gt;&lt;property id=&quot;20148&quot; value=&quot;5&quot;/&gt;&lt;property id=&quot;20300&quot; value=&quot;Slide 6&quot;/&gt;&lt;property id=&quot;20307&quot; value=&quot;384&quot;/&gt;&lt;/object&gt;&lt;object type=&quot;3&quot; unique_id=&quot;10318&quot;&gt;&lt;property id=&quot;20148&quot; value=&quot;5&quot;/&gt;&lt;property id=&quot;20300&quot; value=&quot;Slide 7&quot;/&gt;&lt;property id=&quot;20307&quot; value=&quot;383&quot;/&gt;&lt;/object&gt;&lt;object type=&quot;3&quot; unique_id=&quot;10319&quot;&gt;&lt;property id=&quot;20148&quot; value=&quot;5&quot;/&gt;&lt;property id=&quot;20300&quot; value=&quot;Slide 8&quot;/&gt;&lt;property id=&quot;20307&quot; value=&quot;382&quot;/&gt;&lt;/object&gt;&lt;object type=&quot;3&quot; unique_id=&quot;10320&quot;&gt;&lt;property id=&quot;20148&quot; value=&quot;5&quot;/&gt;&lt;property id=&quot;20300&quot; value=&quot;Slide 9&quot;/&gt;&lt;property id=&quot;20307&quot; value=&quot;437&quot;/&gt;&lt;/object&gt;&lt;object type=&quot;3&quot; unique_id=&quot;10321&quot;&gt;&lt;property id=&quot;20148&quot; value=&quot;5&quot;/&gt;&lt;property id=&quot;20300&quot; value=&quot;Slide 10&quot;/&gt;&lt;property id=&quot;20307&quot; value=&quot;379&quot;/&gt;&lt;/object&gt;&lt;object type=&quot;3&quot; unique_id=&quot;10322&quot;&gt;&lt;property id=&quot;20148&quot; value=&quot;5&quot;/&gt;&lt;property id=&quot;20300&quot; value=&quot;Slide 11&quot;/&gt;&lt;property id=&quot;20307&quot; value=&quot;378&quot;/&gt;&lt;/object&gt;&lt;object type=&quot;3&quot; unique_id=&quot;10323&quot;&gt;&lt;property id=&quot;20148&quot; value=&quot;5&quot;/&gt;&lt;property id=&quot;20300&quot; value=&quot;Slide 12&quot;/&gt;&lt;property id=&quot;20307&quot; value=&quot;350&quot;/&gt;&lt;/object&gt;&lt;object type=&quot;3&quot; unique_id=&quot;10324&quot;&gt;&lt;property id=&quot;20148&quot; value=&quot;5&quot;/&gt;&lt;property id=&quot;20300&quot; value=&quot;Slide 13&quot;/&gt;&lt;property id=&quot;20307&quot; value=&quot;347&quot;/&gt;&lt;/object&gt;&lt;object type=&quot;3&quot; unique_id=&quot;10325&quot;&gt;&lt;property id=&quot;20148&quot; value=&quot;5&quot;/&gt;&lt;property id=&quot;20300&quot; value=&quot;Slide 14&quot;/&gt;&lt;property id=&quot;20307&quot; value=&quot;348&quot;/&gt;&lt;/object&gt;&lt;object type=&quot;3&quot; unique_id=&quot;10326&quot;&gt;&lt;property id=&quot;20148&quot; value=&quot;5&quot;/&gt;&lt;property id=&quot;20300&quot; value=&quot;Slide 15&quot;/&gt;&lt;property id=&quot;20307&quot; value=&quot;357&quot;/&gt;&lt;/object&gt;&lt;object type=&quot;3&quot; unique_id=&quot;10327&quot;&gt;&lt;property id=&quot;20148&quot; value=&quot;5&quot;/&gt;&lt;property id=&quot;20300&quot; value=&quot;Slide 16&quot;/&gt;&lt;property id=&quot;20307&quot; value=&quot;359&quot;/&gt;&lt;/object&gt;&lt;object type=&quot;3&quot; unique_id=&quot;10328&quot;&gt;&lt;property id=&quot;20148&quot; value=&quot;5&quot;/&gt;&lt;property id=&quot;20300&quot; value=&quot;Slide 17&quot;/&gt;&lt;property id=&quot;20307&quot; value=&quot;360&quot;/&gt;&lt;/object&gt;&lt;object type=&quot;3&quot; unique_id=&quot;10329&quot;&gt;&lt;property id=&quot;20148&quot; value=&quot;5&quot;/&gt;&lt;property id=&quot;20300&quot; value=&quot;Slide 18&quot;/&gt;&lt;property id=&quot;20307&quot; value=&quot;361&quot;/&gt;&lt;/object&gt;&lt;object type=&quot;3&quot; unique_id=&quot;10330&quot;&gt;&lt;property id=&quot;20148&quot; value=&quot;5&quot;/&gt;&lt;property id=&quot;20300&quot; value=&quot;Slide 19&quot;/&gt;&lt;property id=&quot;20307&quot; value=&quot;362&quot;/&gt;&lt;/object&gt;&lt;object type=&quot;3&quot; unique_id=&quot;10331&quot;&gt;&lt;property id=&quot;20148&quot; value=&quot;5&quot;/&gt;&lt;property id=&quot;20300&quot; value=&quot;Slide 20&quot;/&gt;&lt;property id=&quot;20307&quot; value=&quot;364&quot;/&gt;&lt;/object&gt;&lt;object type=&quot;3&quot; unique_id=&quot;10332&quot;&gt;&lt;property id=&quot;20148&quot; value=&quot;5&quot;/&gt;&lt;property id=&quot;20300&quot; value=&quot;Slide 21&quot;/&gt;&lt;property id=&quot;20307&quot; value=&quot;438&quot;/&gt;&lt;/object&gt;&lt;object type=&quot;3&quot; unique_id=&quot;10333&quot;&gt;&lt;property id=&quot;20148&quot; value=&quot;5&quot;/&gt;&lt;property id=&quot;20300&quot; value=&quot;Slide 22&quot;/&gt;&lt;property id=&quot;20307&quot; value=&quot;365&quot;/&gt;&lt;/object&gt;&lt;object type=&quot;3&quot; unique_id=&quot;10334&quot;&gt;&lt;property id=&quot;20148&quot; value=&quot;5&quot;/&gt;&lt;property id=&quot;20300&quot; value=&quot;Slide 23&quot;/&gt;&lt;property id=&quot;20307&quot; value=&quot;366&quot;/&gt;&lt;/object&gt;&lt;object type=&quot;3&quot; unique_id=&quot;10335&quot;&gt;&lt;property id=&quot;20148&quot; value=&quot;5&quot;/&gt;&lt;property id=&quot;20300&quot; value=&quot;Slide 24&quot;/&gt;&lt;property id=&quot;20307&quot; value=&quot;367&quot;/&gt;&lt;/object&gt;&lt;object type=&quot;3&quot; unique_id=&quot;10336&quot;&gt;&lt;property id=&quot;20148&quot; value=&quot;5&quot;/&gt;&lt;property id=&quot;20300&quot; value=&quot;Slide 25&quot;/&gt;&lt;property id=&quot;20307&quot; value=&quot;439&quot;/&gt;&lt;/object&gt;&lt;object type=&quot;3&quot; unique_id=&quot;10337&quot;&gt;&lt;property id=&quot;20148&quot; value=&quot;5&quot;/&gt;&lt;property id=&quot;20300&quot; value=&quot;Slide 26&quot;/&gt;&lt;property id=&quot;20307&quot; value=&quot;368&quot;/&gt;&lt;/object&gt;&lt;object type=&quot;3&quot; unique_id=&quot;10338&quot;&gt;&lt;property id=&quot;20148&quot; value=&quot;5&quot;/&gt;&lt;property id=&quot;20300&quot; value=&quot;Slide 27&quot;/&gt;&lt;property id=&quot;20307&quot; value=&quot;369&quot;/&gt;&lt;/object&gt;&lt;object type=&quot;3&quot; unique_id=&quot;10339&quot;&gt;&lt;property id=&quot;20148&quot; value=&quot;5&quot;/&gt;&lt;property id=&quot;20300&quot; value=&quot;Slide 28&quot;/&gt;&lt;property id=&quot;20307&quot; value=&quot;370&quot;/&gt;&lt;/object&gt;&lt;object type=&quot;3&quot; unique_id=&quot;10340&quot;&gt;&lt;property id=&quot;20148&quot; value=&quot;5&quot;/&gt;&lt;property id=&quot;20300&quot; value=&quot;Slide 29&quot;/&gt;&lt;property id=&quot;20307&quot; value=&quot;371&quot;/&gt;&lt;/object&gt;&lt;object type=&quot;3&quot; unique_id=&quot;10341&quot;&gt;&lt;property id=&quot;20148&quot; value=&quot;5&quot;/&gt;&lt;property id=&quot;20300&quot; value=&quot;Slide 30&quot;/&gt;&lt;property id=&quot;20307&quot; value=&quot;440&quot;/&gt;&lt;/object&gt;&lt;object type=&quot;3&quot; unique_id=&quot;10342&quot;&gt;&lt;property id=&quot;20148&quot; value=&quot;5&quot;/&gt;&lt;property id=&quot;20300&quot; value=&quot;Slide 31&quot;/&gt;&lt;property id=&quot;20307&quot; value=&quot;372&quot;/&gt;&lt;/object&gt;&lt;object type=&quot;3&quot; unique_id=&quot;10343&quot;&gt;&lt;property id=&quot;20148&quot; value=&quot;5&quot;/&gt;&lt;property id=&quot;20300&quot; value=&quot;Slide 32&quot;/&gt;&lt;property id=&quot;20307&quot; value=&quot;373&quot;/&gt;&lt;/object&gt;&lt;object type=&quot;3&quot; unique_id=&quot;10344&quot;&gt;&lt;property id=&quot;20148&quot; value=&quot;5&quot;/&gt;&lt;property id=&quot;20300&quot; value=&quot;Slide 33&quot;/&gt;&lt;property id=&quot;20307&quot; value=&quot;466&quot;/&gt;&lt;/object&gt;&lt;object type=&quot;3&quot; unique_id=&quot;10345&quot;&gt;&lt;property id=&quot;20148&quot; value=&quot;5&quot;/&gt;&lt;property id=&quot;20300&quot; value=&quot;Slide 34&quot;/&gt;&lt;property id=&quot;20307&quot; value=&quot;376&quot;/&gt;&lt;/object&gt;&lt;object type=&quot;3&quot; unique_id=&quot;10346&quot;&gt;&lt;property id=&quot;20148&quot; value=&quot;5&quot;/&gt;&lt;property id=&quot;20300&quot; value=&quot;Slide 35&quot;/&gt;&lt;property id=&quot;20307&quot; value=&quot;390&quot;/&gt;&lt;/object&gt;&lt;object type=&quot;3&quot; unique_id=&quot;10347&quot;&gt;&lt;property id=&quot;20148&quot; value=&quot;5&quot;/&gt;&lt;property id=&quot;20300&quot; value=&quot;Slide 36&quot;/&gt;&lt;property id=&quot;20307&quot; value=&quot;389&quot;/&gt;&lt;/object&gt;&lt;object type=&quot;3&quot; unique_id=&quot;10348&quot;&gt;&lt;property id=&quot;20148&quot; value=&quot;5&quot;/&gt;&lt;property id=&quot;20300&quot; value=&quot;Slide 37&quot;/&gt;&lt;property id=&quot;20307&quot; value=&quot;442&quot;/&gt;&lt;/object&gt;&lt;object type=&quot;3&quot; unique_id=&quot;10349&quot;&gt;&lt;property id=&quot;20148&quot; value=&quot;5&quot;/&gt;&lt;property id=&quot;20300&quot; value=&quot;Slide 38&quot;/&gt;&lt;property id=&quot;20307&quot; value=&quot;441&quot;/&gt;&lt;/object&gt;&lt;object type=&quot;3&quot; unique_id=&quot;10350&quot;&gt;&lt;property id=&quot;20148&quot; value=&quot;5&quot;/&gt;&lt;property id=&quot;20300&quot; value=&quot;Slide 39&quot;/&gt;&lt;property id=&quot;20307&quot; value=&quot;387&quot;/&gt;&lt;/object&gt;&lt;object type=&quot;3&quot; unique_id=&quot;10351&quot;&gt;&lt;property id=&quot;20148&quot; value=&quot;5&quot;/&gt;&lt;property id=&quot;20300&quot; value=&quot;Slide 40&quot;/&gt;&lt;property id=&quot;20307&quot; value=&quot;386&quot;/&gt;&lt;/object&gt;&lt;object type=&quot;3&quot; unique_id=&quot;10352&quot;&gt;&lt;property id=&quot;20148&quot; value=&quot;5&quot;/&gt;&lt;property id=&quot;20300&quot; value=&quot;Slide 41&quot;/&gt;&lt;property id=&quot;20307&quot; value=&quot;392&quot;/&gt;&lt;/object&gt;&lt;object type=&quot;3&quot; unique_id=&quot;10353&quot;&gt;&lt;property id=&quot;20148&quot; value=&quot;5&quot;/&gt;&lt;property id=&quot;20300&quot; value=&quot;Slide 42&quot;/&gt;&lt;property id=&quot;20307&quot; value=&quot;443&quot;/&gt;&lt;/object&gt;&lt;object type=&quot;3&quot; unique_id=&quot;10354&quot;&gt;&lt;property id=&quot;20148&quot; value=&quot;5&quot;/&gt;&lt;property id=&quot;20300&quot; value=&quot;Slide 43&quot;/&gt;&lt;property id=&quot;20307&quot; value=&quot;391&quot;/&gt;&lt;/object&gt;&lt;object type=&quot;3&quot; unique_id=&quot;10355&quot;&gt;&lt;property id=&quot;20148&quot; value=&quot;5&quot;/&gt;&lt;property id=&quot;20300&quot; value=&quot;Slide 44&quot;/&gt;&lt;property id=&quot;20307&quot; value=&quot;393&quot;/&gt;&lt;/object&gt;&lt;object type=&quot;3&quot; unique_id=&quot;10356&quot;&gt;&lt;property id=&quot;20148&quot; value=&quot;5&quot;/&gt;&lt;property id=&quot;20300&quot; value=&quot;Slide 45&quot;/&gt;&lt;property id=&quot;20307&quot; value=&quot;394&quot;/&gt;&lt;/object&gt;&lt;object type=&quot;3&quot; unique_id=&quot;10357&quot;&gt;&lt;property id=&quot;20148&quot; value=&quot;5&quot;/&gt;&lt;property id=&quot;20300&quot; value=&quot;Slide 46&quot;/&gt;&lt;property id=&quot;20307&quot; value=&quot;397&quot;/&gt;&lt;/object&gt;&lt;object type=&quot;3&quot; unique_id=&quot;10358&quot;&gt;&lt;property id=&quot;20148&quot; value=&quot;5&quot;/&gt;&lt;property id=&quot;20300&quot; value=&quot;Slide 47&quot;/&gt;&lt;property id=&quot;20307&quot; value=&quot;444&quot;/&gt;&lt;/object&gt;&lt;object type=&quot;3&quot; unique_id=&quot;10359&quot;&gt;&lt;property id=&quot;20148&quot; value=&quot;5&quot;/&gt;&lt;property id=&quot;20300&quot; value=&quot;Slide 48&quot;/&gt;&lt;property id=&quot;20307&quot; value=&quot;396&quot;/&gt;&lt;/object&gt;&lt;object type=&quot;3&quot; unique_id=&quot;10360&quot;&gt;&lt;property id=&quot;20148&quot; value=&quot;5&quot;/&gt;&lt;property id=&quot;20300&quot; value=&quot;Slide 49&quot;/&gt;&lt;property id=&quot;20307&quot; value=&quot;395&quot;/&gt;&lt;/object&gt;&lt;object type=&quot;3&quot; unique_id=&quot;10361&quot;&gt;&lt;property id=&quot;20148&quot; value=&quot;5&quot;/&gt;&lt;property id=&quot;20300&quot; value=&quot;Slide 50&quot;/&gt;&lt;property id=&quot;20307&quot; value=&quot;406&quot;/&gt;&lt;/object&gt;&lt;object type=&quot;3&quot; unique_id=&quot;10362&quot;&gt;&lt;property id=&quot;20148&quot; value=&quot;5&quot;/&gt;&lt;property id=&quot;20300&quot; value=&quot;Slide 51&quot;/&gt;&lt;property id=&quot;20307&quot; value=&quot;405&quot;/&gt;&lt;/object&gt;&lt;object type=&quot;3&quot; unique_id=&quot;10363&quot;&gt;&lt;property id=&quot;20148&quot; value=&quot;5&quot;/&gt;&lt;property id=&quot;20300&quot; value=&quot;Slide 52&quot;/&gt;&lt;property id=&quot;20307&quot; value=&quot;445&quot;/&gt;&lt;/object&gt;&lt;object type=&quot;3&quot; unique_id=&quot;10364&quot;&gt;&lt;property id=&quot;20148&quot; value=&quot;5&quot;/&gt;&lt;property id=&quot;20300&quot; value=&quot;Slide 53&quot;/&gt;&lt;property id=&quot;20307&quot; value=&quot;404&quot;/&gt;&lt;/object&gt;&lt;object type=&quot;3&quot; unique_id=&quot;10365&quot;&gt;&lt;property id=&quot;20148&quot; value=&quot;5&quot;/&gt;&lt;property id=&quot;20300&quot; value=&quot;Slide 54&quot;/&gt;&lt;property id=&quot;20307&quot; value=&quot;403&quot;/&gt;&lt;/object&gt;&lt;object type=&quot;3&quot; unique_id=&quot;10366&quot;&gt;&lt;property id=&quot;20148&quot; value=&quot;5&quot;/&gt;&lt;property id=&quot;20300&quot; value=&quot;Slide 55&quot;/&gt;&lt;property id=&quot;20307&quot; value=&quot;402&quot;/&gt;&lt;/object&gt;&lt;object type=&quot;3&quot; unique_id=&quot;10367&quot;&gt;&lt;property id=&quot;20148&quot; value=&quot;5&quot;/&gt;&lt;property id=&quot;20300&quot; value=&quot;Slide 56&quot;/&gt;&lt;property id=&quot;20307&quot; value=&quot;446&quot;/&gt;&lt;/object&gt;&lt;object type=&quot;3&quot; unique_id=&quot;10368&quot;&gt;&lt;property id=&quot;20148&quot; value=&quot;5&quot;/&gt;&lt;property id=&quot;20300&quot; value=&quot;Slide 57&quot;/&gt;&lt;property id=&quot;20307&quot; value=&quot;401&quot;/&gt;&lt;/object&gt;&lt;object type=&quot;3&quot; unique_id=&quot;10369&quot;&gt;&lt;property id=&quot;20148&quot; value=&quot;5&quot;/&gt;&lt;property id=&quot;20300&quot; value=&quot;Slide 58&quot;/&gt;&lt;property id=&quot;20307&quot; value=&quot;400&quot;/&gt;&lt;/object&gt;&lt;object type=&quot;3&quot; unique_id=&quot;10370&quot;&gt;&lt;property id=&quot;20148&quot; value=&quot;5&quot;/&gt;&lt;property id=&quot;20300&quot; value=&quot;Slide 59&quot;/&gt;&lt;property id=&quot;20307&quot; value=&quot;399&quot;/&gt;&lt;/object&gt;&lt;object type=&quot;3&quot; unique_id=&quot;10371&quot;&gt;&lt;property id=&quot;20148&quot; value=&quot;5&quot;/&gt;&lt;property id=&quot;20300&quot; value=&quot;Slide 60&quot;/&gt;&lt;property id=&quot;20307&quot; value=&quot;447&quot;/&gt;&lt;/object&gt;&lt;object type=&quot;3&quot; unique_id=&quot;10372&quot;&gt;&lt;property id=&quot;20148&quot; value=&quot;5&quot;/&gt;&lt;property id=&quot;20300&quot; value=&quot;Slide 61&quot;/&gt;&lt;property id=&quot;20307&quot; value=&quot;448&quot;/&gt;&lt;/object&gt;&lt;object type=&quot;3&quot; unique_id=&quot;10373&quot;&gt;&lt;property id=&quot;20148&quot; value=&quot;5&quot;/&gt;&lt;property id=&quot;20300&quot; value=&quot;Slide 62&quot;/&gt;&lt;property id=&quot;20307&quot; value=&quot;398&quot;/&gt;&lt;/object&gt;&lt;object type=&quot;3&quot; unique_id=&quot;10374&quot;&gt;&lt;property id=&quot;20148&quot; value=&quot;5&quot;/&gt;&lt;property id=&quot;20300&quot; value=&quot;Slide 63&quot;/&gt;&lt;property id=&quot;20307&quot; value=&quot;450&quot;/&gt;&lt;/object&gt;&lt;object type=&quot;3&quot; unique_id=&quot;10375&quot;&gt;&lt;property id=&quot;20148&quot; value=&quot;5&quot;/&gt;&lt;property id=&quot;20300&quot; value=&quot;Slide 64&quot;/&gt;&lt;property id=&quot;20307&quot; value=&quot;449&quot;/&gt;&lt;/object&gt;&lt;object type=&quot;3&quot; unique_id=&quot;10376&quot;&gt;&lt;property id=&quot;20148&quot; value=&quot;5&quot;/&gt;&lt;property id=&quot;20300&quot; value=&quot;Slide 65&quot;/&gt;&lt;property id=&quot;20307&quot; value=&quot;407&quot;/&gt;&lt;/object&gt;&lt;object type=&quot;3&quot; unique_id=&quot;10377&quot;&gt;&lt;property id=&quot;20148&quot; value=&quot;5&quot;/&gt;&lt;property id=&quot;20300&quot; value=&quot;Slide 66&quot;/&gt;&lt;property id=&quot;20307&quot; value=&quot;414&quot;/&gt;&lt;/object&gt;&lt;object type=&quot;3&quot; unique_id=&quot;10378&quot;&gt;&lt;property id=&quot;20148&quot; value=&quot;5&quot;/&gt;&lt;property id=&quot;20300&quot; value=&quot;Slide 67&quot;/&gt;&lt;property id=&quot;20307&quot; value=&quot;413&quot;/&gt;&lt;/object&gt;&lt;object type=&quot;3&quot; unique_id=&quot;10379&quot;&gt;&lt;property id=&quot;20148&quot; value=&quot;5&quot;/&gt;&lt;property id=&quot;20300&quot; value=&quot;Slide 68&quot;/&gt;&lt;property id=&quot;20307&quot; value=&quot;451&quot;/&gt;&lt;/object&gt;&lt;object type=&quot;3&quot; unique_id=&quot;10380&quot;&gt;&lt;property id=&quot;20148&quot; value=&quot;5&quot;/&gt;&lt;property id=&quot;20300&quot; value=&quot;Slide 69&quot;/&gt;&lt;property id=&quot;20307&quot; value=&quot;454&quot;/&gt;&lt;/object&gt;&lt;object type=&quot;3&quot; unique_id=&quot;10381&quot;&gt;&lt;property id=&quot;20148&quot; value=&quot;5&quot;/&gt;&lt;property id=&quot;20300&quot; value=&quot;Slide 70&quot;/&gt;&lt;property id=&quot;20307&quot; value=&quot;412&quot;/&gt;&lt;/object&gt;&lt;object type=&quot;3&quot; unique_id=&quot;10382&quot;&gt;&lt;property id=&quot;20148&quot; value=&quot;5&quot;/&gt;&lt;property id=&quot;20300&quot; value=&quot;Slide 71&quot;/&gt;&lt;property id=&quot;20307&quot; value=&quot;411&quot;/&gt;&lt;/object&gt;&lt;object type=&quot;3&quot; unique_id=&quot;10383&quot;&gt;&lt;property id=&quot;20148&quot; value=&quot;5&quot;/&gt;&lt;property id=&quot;20300&quot; value=&quot;Slide 72&quot;/&gt;&lt;property id=&quot;20307&quot; value=&quot;465&quot;/&gt;&lt;/object&gt;&lt;object type=&quot;3&quot; unique_id=&quot;10384&quot;&gt;&lt;property id=&quot;20148&quot; value=&quot;5&quot;/&gt;&lt;property id=&quot;20300&quot; value=&quot;Slide 73&quot;/&gt;&lt;property id=&quot;20307&quot; value=&quot;410&quot;/&gt;&lt;/object&gt;&lt;object type=&quot;3&quot; unique_id=&quot;10385&quot;&gt;&lt;property id=&quot;20148&quot; value=&quot;5&quot;/&gt;&lt;property id=&quot;20300&quot; value=&quot;Slide 74&quot;/&gt;&lt;property id=&quot;20307&quot; value=&quot;455&quot;/&gt;&lt;/object&gt;&lt;object type=&quot;3&quot; unique_id=&quot;10386&quot;&gt;&lt;property id=&quot;20148&quot; value=&quot;5&quot;/&gt;&lt;property id=&quot;20300&quot; value=&quot;Slide 75&quot;/&gt;&lt;property id=&quot;20307&quot; value=&quot;408&quot;/&gt;&lt;/object&gt;&lt;object type=&quot;3&quot; unique_id=&quot;10387&quot;&gt;&lt;property id=&quot;20148&quot; value=&quot;5&quot;/&gt;&lt;property id=&quot;20300&quot; value=&quot;Slide 76&quot;/&gt;&lt;property id=&quot;20307&quot; value=&quot;456&quot;/&gt;&lt;/object&gt;&lt;object type=&quot;3&quot; unique_id=&quot;10388&quot;&gt;&lt;property id=&quot;20148&quot; value=&quot;5&quot;/&gt;&lt;property id=&quot;20300&quot; value=&quot;Slide 77&quot;/&gt;&lt;property id=&quot;20307&quot; value=&quot;415&quot;/&gt;&lt;/object&gt;&lt;object type=&quot;3&quot; unique_id=&quot;10389&quot;&gt;&lt;property id=&quot;20148&quot; value=&quot;5&quot;/&gt;&lt;property id=&quot;20300&quot; value=&quot;Slide 78&quot;/&gt;&lt;property id=&quot;20307&quot; value=&quot;418&quot;/&gt;&lt;/object&gt;&lt;object type=&quot;3&quot; unique_id=&quot;10390&quot;&gt;&lt;property id=&quot;20148&quot; value=&quot;5&quot;/&gt;&lt;property id=&quot;20300&quot; value=&quot;Slide 79&quot;/&gt;&lt;property id=&quot;20307&quot; value=&quot;417&quot;/&gt;&lt;/object&gt;&lt;object type=&quot;3&quot; unique_id=&quot;10391&quot;&gt;&lt;property id=&quot;20148&quot; value=&quot;5&quot;/&gt;&lt;property id=&quot;20300&quot; value=&quot;Slide 80&quot;/&gt;&lt;property id=&quot;20307&quot; value=&quot;416&quot;/&gt;&lt;/object&gt;&lt;object type=&quot;3&quot; unique_id=&quot;10392&quot;&gt;&lt;property id=&quot;20148&quot; value=&quot;5&quot;/&gt;&lt;property id=&quot;20300&quot; value=&quot;Slide 81&quot;/&gt;&lt;property id=&quot;20307&quot; value=&quot;458&quot;/&gt;&lt;/object&gt;&lt;object type=&quot;3&quot; unique_id=&quot;10393&quot;&gt;&lt;property id=&quot;20148&quot; value=&quot;5&quot;/&gt;&lt;property id=&quot;20300&quot; value=&quot;Slide 82&quot;/&gt;&lt;property id=&quot;20307&quot; value=&quot;419&quot;/&gt;&lt;/object&gt;&lt;object type=&quot;3&quot; unique_id=&quot;10394&quot;&gt;&lt;property id=&quot;20148&quot; value=&quot;5&quot;/&gt;&lt;property id=&quot;20300&quot; value=&quot;Slide 83&quot;/&gt;&lt;property id=&quot;20307&quot; value=&quot;422&quot;/&gt;&lt;/object&gt;&lt;object type=&quot;3&quot; unique_id=&quot;10395&quot;&gt;&lt;property id=&quot;20148&quot; value=&quot;5&quot;/&gt;&lt;property id=&quot;20300&quot; value=&quot;Slide 84&quot;/&gt;&lt;property id=&quot;20307&quot; value=&quot;436&quot;/&gt;&lt;/object&gt;&lt;object type=&quot;3&quot; unique_id=&quot;10396&quot;&gt;&lt;property id=&quot;20148&quot; value=&quot;5&quot;/&gt;&lt;property id=&quot;20300&quot; value=&quot;Slide 85&quot;/&gt;&lt;property id=&quot;20307&quot; value=&quot;421&quot;/&gt;&lt;/object&gt;&lt;object type=&quot;3&quot; unique_id=&quot;10397&quot;&gt;&lt;property id=&quot;20148&quot; value=&quot;5&quot;/&gt;&lt;property id=&quot;20300&quot; value=&quot;Slide 86&quot;/&gt;&lt;property id=&quot;20307&quot; value=&quot;420&quot;/&gt;&lt;/object&gt;&lt;object type=&quot;3&quot; unique_id=&quot;10398&quot;&gt;&lt;property id=&quot;20148&quot; value=&quot;5&quot;/&gt;&lt;property id=&quot;20300&quot; value=&quot;Slide 87&quot;/&gt;&lt;property id=&quot;20307&quot; value=&quot;423&quot;/&gt;&lt;/object&gt;&lt;object type=&quot;3&quot; unique_id=&quot;10399&quot;&gt;&lt;property id=&quot;20148&quot; value=&quot;5&quot;/&gt;&lt;property id=&quot;20300&quot; value=&quot;Slide 88&quot;/&gt;&lt;property id=&quot;20307&quot; value=&quot;424&quot;/&gt;&lt;/object&gt;&lt;object type=&quot;3&quot; unique_id=&quot;10400&quot;&gt;&lt;property id=&quot;20148&quot; value=&quot;5&quot;/&gt;&lt;property id=&quot;20300&quot; value=&quot;Slide 89&quot;/&gt;&lt;property id=&quot;20307&quot; value=&quot;425&quot;/&gt;&lt;/object&gt;&lt;object type=&quot;3&quot; unique_id=&quot;10401&quot;&gt;&lt;property id=&quot;20148&quot; value=&quot;5&quot;/&gt;&lt;property id=&quot;20300&quot; value=&quot;Slide 90&quot;/&gt;&lt;property id=&quot;20307&quot; value=&quot;428&quot;/&gt;&lt;/object&gt;&lt;object type=&quot;3&quot; unique_id=&quot;10402&quot;&gt;&lt;property id=&quot;20148&quot; value=&quot;5&quot;/&gt;&lt;property id=&quot;20300&quot; value=&quot;Slide 91&quot;/&gt;&lt;property id=&quot;20307&quot; value=&quot;427&quot;/&gt;&lt;/object&gt;&lt;object type=&quot;3&quot; unique_id=&quot;10403&quot;&gt;&lt;property id=&quot;20148&quot; value=&quot;5&quot;/&gt;&lt;property id=&quot;20300&quot; value=&quot;Slide 92&quot;/&gt;&lt;property id=&quot;20307&quot; value=&quot;426&quot;/&gt;&lt;/object&gt;&lt;object type=&quot;3&quot; unique_id=&quot;10404&quot;&gt;&lt;property id=&quot;20148&quot; value=&quot;5&quot;/&gt;&lt;property id=&quot;20300&quot; value=&quot;Slide 93&quot;/&gt;&lt;property id=&quot;20307&quot; value=&quot;429&quot;/&gt;&lt;/object&gt;&lt;object type=&quot;3&quot; unique_id=&quot;10405&quot;&gt;&lt;property id=&quot;20148&quot; value=&quot;5&quot;/&gt;&lt;property id=&quot;20300&quot; value=&quot;Slide 94&quot;/&gt;&lt;property id=&quot;20307&quot; value=&quot;430&quot;/&gt;&lt;/object&gt;&lt;object type=&quot;3&quot; unique_id=&quot;10406&quot;&gt;&lt;property id=&quot;20148&quot; value=&quot;5&quot;/&gt;&lt;property id=&quot;20300&quot; value=&quot;Slide 95&quot;/&gt;&lt;property id=&quot;20307&quot; value=&quot;434&quot;/&gt;&lt;/object&gt;&lt;object type=&quot;3&quot; unique_id=&quot;10407&quot;&gt;&lt;property id=&quot;20148&quot; value=&quot;5&quot;/&gt;&lt;property id=&quot;20300&quot; value=&quot;Slide 96&quot;/&gt;&lt;property id=&quot;20307&quot; value=&quot;433&quot;/&gt;&lt;/object&gt;&lt;object type=&quot;3&quot; unique_id=&quot;10408&quot;&gt;&lt;property id=&quot;20148&quot; value=&quot;5&quot;/&gt;&lt;property id=&quot;20300&quot; value=&quot;Slide 97&quot;/&gt;&lt;property id=&quot;20307&quot; value=&quot;432&quot;/&gt;&lt;/object&gt;&lt;object type=&quot;3&quot; unique_id=&quot;10409&quot;&gt;&lt;property id=&quot;20148&quot; value=&quot;5&quot;/&gt;&lt;property id=&quot;20300&quot; value=&quot;Slide 98&quot;/&gt;&lt;property id=&quot;20307&quot; value=&quot;431&quot;/&gt;&lt;/object&gt;&lt;object type=&quot;3&quot; unique_id=&quot;10410&quot;&gt;&lt;property id=&quot;20148&quot; value=&quot;5&quot;/&gt;&lt;property id=&quot;20300&quot; value=&quot;Slide 99&quot;/&gt;&lt;property id=&quot;20307&quot; value=&quot;435&quot;/&gt;&lt;/object&gt;&lt;object type=&quot;3&quot; unique_id=&quot;10411&quot;&gt;&lt;property id=&quot;20148&quot; value=&quot;5&quot;/&gt;&lt;property id=&quot;20300&quot; value=&quot;Slide 100&quot;/&gt;&lt;property id=&quot;20307&quot; value=&quot;464&quot;/&gt;&lt;/object&gt;&lt;object type=&quot;3&quot; unique_id=&quot;10412&quot;&gt;&lt;property id=&quot;20148&quot; value=&quot;5&quot;/&gt;&lt;property id=&quot;20300&quot; value=&quot;Slide 101&quot;/&gt;&lt;property id=&quot;20307&quot; value=&quot;467&quot;/&gt;&lt;/object&gt;&lt;/object&gt;&lt;object type=&quot;8&quot; unique_id=&quot;10515&quot;&gt;&lt;/object&gt;&lt;/object&gt;&lt;/database&gt;"/>
  <p:tag name="SECTOMILLISECCONVERTED" val="1"/>
  <p:tag name="ARTICULATE_SLIDE_THUMBNAIL_REFRESH" val="1"/>
  <p:tag name="ARTICULATE_SLIDE_COUNT" val="10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التفسير">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التفسير</Template>
  <TotalTime>4</TotalTime>
  <Words>13125</Words>
  <Application>Microsoft Office PowerPoint</Application>
  <PresentationFormat>عرض على الشاشة (3:4)‏</PresentationFormat>
  <Paragraphs>1405</Paragraphs>
  <Slides>119</Slides>
  <Notes>0</Notes>
  <HiddenSlides>0</HiddenSlides>
  <MMClips>0</MMClips>
  <ScaleCrop>false</ScaleCrop>
  <HeadingPairs>
    <vt:vector size="4" baseType="variant">
      <vt:variant>
        <vt:lpstr>سمة</vt:lpstr>
      </vt:variant>
      <vt:variant>
        <vt:i4>1</vt:i4>
      </vt:variant>
      <vt:variant>
        <vt:lpstr>عناوين الشرائح</vt:lpstr>
      </vt:variant>
      <vt:variant>
        <vt:i4>119</vt:i4>
      </vt:variant>
    </vt:vector>
  </HeadingPairs>
  <TitlesOfParts>
    <vt:vector size="120" baseType="lpstr">
      <vt:lpstr>التفسير</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Hasib</dc:creator>
  <cp:lastModifiedBy>Hasib</cp:lastModifiedBy>
  <cp:revision>1</cp:revision>
  <dcterms:created xsi:type="dcterms:W3CDTF">2015-12-02T18:45:42Z</dcterms:created>
  <dcterms:modified xsi:type="dcterms:W3CDTF">2015-12-02T18:50:40Z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7384EFD1-1E88-4559-AAA9-613F40044570</vt:lpwstr>
  </property>
  <property fmtid="{D5CDD505-2E9C-101B-9397-08002B2CF9AE}" pid="3" name="ArticulatePath">
    <vt:lpwstr>التفسير</vt:lpwstr>
  </property>
</Properties>
</file>