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9" r:id="rId2"/>
    <p:sldId id="303" r:id="rId3"/>
    <p:sldId id="302" r:id="rId4"/>
    <p:sldId id="290" r:id="rId5"/>
    <p:sldId id="263" r:id="rId6"/>
    <p:sldId id="276" r:id="rId7"/>
    <p:sldId id="291" r:id="rId8"/>
    <p:sldId id="278" r:id="rId9"/>
    <p:sldId id="277" r:id="rId10"/>
    <p:sldId id="281" r:id="rId11"/>
    <p:sldId id="266" r:id="rId12"/>
    <p:sldId id="280" r:id="rId13"/>
    <p:sldId id="282" r:id="rId14"/>
    <p:sldId id="271" r:id="rId15"/>
    <p:sldId id="283" r:id="rId16"/>
    <p:sldId id="285" r:id="rId17"/>
    <p:sldId id="292" r:id="rId18"/>
    <p:sldId id="284" r:id="rId19"/>
    <p:sldId id="273" r:id="rId20"/>
    <p:sldId id="272" r:id="rId21"/>
    <p:sldId id="288" r:id="rId22"/>
    <p:sldId id="287" r:id="rId23"/>
    <p:sldId id="289" r:id="rId24"/>
    <p:sldId id="293" r:id="rId25"/>
    <p:sldId id="306" r:id="rId26"/>
    <p:sldId id="294" r:id="rId27"/>
    <p:sldId id="295" r:id="rId28"/>
    <p:sldId id="297" r:id="rId29"/>
    <p:sldId id="296" r:id="rId30"/>
    <p:sldId id="299" r:id="rId31"/>
    <p:sldId id="298" r:id="rId32"/>
    <p:sldId id="300" r:id="rId33"/>
    <p:sldId id="301" r:id="rId34"/>
    <p:sldId id="304" r:id="rId35"/>
    <p:sldId id="305" r:id="rId3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uCzgrSzfD7f/ZwISl6YGEA==" hashData="TrZaDKgcxqF/wu7+BG38wYbuOzEZKPsyLdGzpj/q04lTjVfocyjtj/bNWKzPRhIUTrp8w285ooHJXsHg12pyrg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9A8D"/>
    <a:srgbClr val="1CC1B0"/>
    <a:srgbClr val="FFFAEB"/>
    <a:srgbClr val="FFFBEF"/>
    <a:srgbClr val="EEEEEE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نمط فاتح 2 - تميي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نمط فاتح 3 - تميي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91" autoAdjust="0"/>
    <p:restoredTop sz="94660"/>
  </p:normalViewPr>
  <p:slideViewPr>
    <p:cSldViewPr snapToGrid="0">
      <p:cViewPr>
        <p:scale>
          <a:sx n="50" d="100"/>
          <a:sy n="50" d="100"/>
        </p:scale>
        <p:origin x="834" y="5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7FF018-9A3F-4752-A939-ECA06AFD5F01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5_3" csCatId="accent5" phldr="1"/>
      <dgm:spPr/>
      <dgm:t>
        <a:bodyPr/>
        <a:lstStyle/>
        <a:p>
          <a:pPr rtl="1"/>
          <a:endParaRPr lang="ar-SA"/>
        </a:p>
      </dgm:t>
    </dgm:pt>
    <dgm:pt modelId="{B23F8A15-9386-4669-9E5C-36A57E97C51F}">
      <dgm:prSet phldrT="[نص]" custT="1"/>
      <dgm:spPr/>
      <dgm:t>
        <a:bodyPr/>
        <a:lstStyle/>
        <a:p>
          <a:pPr rtl="1"/>
          <a:endParaRPr lang="ar-SA" sz="2400" dirty="0"/>
        </a:p>
      </dgm:t>
    </dgm:pt>
    <dgm:pt modelId="{605DE38F-3C26-4712-8A60-0EBB5E24BFC7}" type="parTrans" cxnId="{2BAC400A-B8E3-454B-BA71-DAA56D3CD6A9}">
      <dgm:prSet/>
      <dgm:spPr/>
      <dgm:t>
        <a:bodyPr/>
        <a:lstStyle/>
        <a:p>
          <a:pPr rtl="1"/>
          <a:endParaRPr lang="ar-SA" sz="1600"/>
        </a:p>
      </dgm:t>
    </dgm:pt>
    <dgm:pt modelId="{213582F7-F317-4EFE-BAB6-EE6B202F908A}" type="sibTrans" cxnId="{2BAC400A-B8E3-454B-BA71-DAA56D3CD6A9}">
      <dgm:prSet/>
      <dgm:spPr/>
      <dgm:t>
        <a:bodyPr/>
        <a:lstStyle/>
        <a:p>
          <a:pPr rtl="1"/>
          <a:endParaRPr lang="ar-SA" sz="1600"/>
        </a:p>
      </dgm:t>
    </dgm:pt>
    <dgm:pt modelId="{9857CD97-953B-4017-89BC-8AD44DCB1571}">
      <dgm:prSet phldrT="[نص]" custT="1"/>
      <dgm:spPr/>
      <dgm:t>
        <a:bodyPr/>
        <a:lstStyle/>
        <a:p>
          <a:pPr rtl="1"/>
          <a:r>
            <a:rPr lang="ar-SA" sz="2000" b="1" dirty="0"/>
            <a:t> </a:t>
          </a:r>
        </a:p>
      </dgm:t>
    </dgm:pt>
    <dgm:pt modelId="{9EB5A99B-41FB-4671-8A73-91AD32351B10}" type="parTrans" cxnId="{65E82CDD-2A79-49F0-B8D8-92219EA98FF1}">
      <dgm:prSet custT="1"/>
      <dgm:spPr/>
      <dgm:t>
        <a:bodyPr/>
        <a:lstStyle/>
        <a:p>
          <a:pPr rtl="1"/>
          <a:endParaRPr lang="ar-SA" sz="700"/>
        </a:p>
      </dgm:t>
    </dgm:pt>
    <dgm:pt modelId="{56FE8BAD-93C1-4E67-B31B-830315DBD772}" type="sibTrans" cxnId="{65E82CDD-2A79-49F0-B8D8-92219EA98FF1}">
      <dgm:prSet/>
      <dgm:spPr/>
      <dgm:t>
        <a:bodyPr/>
        <a:lstStyle/>
        <a:p>
          <a:pPr rtl="1"/>
          <a:endParaRPr lang="ar-SA" sz="1600"/>
        </a:p>
      </dgm:t>
    </dgm:pt>
    <dgm:pt modelId="{101F3BD8-312A-4D65-AEC5-EA6957494DDF}">
      <dgm:prSet phldrT="[نص]" custT="1"/>
      <dgm:spPr/>
      <dgm:t>
        <a:bodyPr/>
        <a:lstStyle/>
        <a:p>
          <a:pPr rtl="1"/>
          <a:r>
            <a:rPr lang="ar-SA" sz="2000" b="1" dirty="0"/>
            <a:t> </a:t>
          </a:r>
        </a:p>
      </dgm:t>
    </dgm:pt>
    <dgm:pt modelId="{5E1A8715-B844-43F1-B30C-0D51BF179E8F}" type="parTrans" cxnId="{FCC47EC4-5736-4899-8A32-B362CABA2B8C}">
      <dgm:prSet custT="1"/>
      <dgm:spPr/>
      <dgm:t>
        <a:bodyPr/>
        <a:lstStyle/>
        <a:p>
          <a:pPr rtl="1"/>
          <a:endParaRPr lang="ar-SA" sz="600"/>
        </a:p>
      </dgm:t>
    </dgm:pt>
    <dgm:pt modelId="{6B432A6A-D06D-40DC-BEFC-1E4714C95DB7}" type="sibTrans" cxnId="{FCC47EC4-5736-4899-8A32-B362CABA2B8C}">
      <dgm:prSet/>
      <dgm:spPr/>
      <dgm:t>
        <a:bodyPr/>
        <a:lstStyle/>
        <a:p>
          <a:pPr rtl="1"/>
          <a:endParaRPr lang="ar-SA" sz="1600"/>
        </a:p>
      </dgm:t>
    </dgm:pt>
    <dgm:pt modelId="{40C0A909-FA3A-49FA-B9EB-5E99D5AEAF8D}">
      <dgm:prSet phldrT="[نص]" custT="1"/>
      <dgm:spPr/>
      <dgm:t>
        <a:bodyPr/>
        <a:lstStyle/>
        <a:p>
          <a:pPr rtl="1"/>
          <a:r>
            <a:rPr lang="ar-SA" sz="2000" b="1" dirty="0"/>
            <a:t> </a:t>
          </a:r>
        </a:p>
      </dgm:t>
    </dgm:pt>
    <dgm:pt modelId="{D7006082-5F03-4681-8CA7-531EACAAF432}" type="parTrans" cxnId="{72A97713-22D3-4E13-BD7E-E465F4518EAB}">
      <dgm:prSet custT="1"/>
      <dgm:spPr/>
      <dgm:t>
        <a:bodyPr/>
        <a:lstStyle/>
        <a:p>
          <a:pPr rtl="1"/>
          <a:endParaRPr lang="ar-SA" sz="700"/>
        </a:p>
      </dgm:t>
    </dgm:pt>
    <dgm:pt modelId="{6B3F1DD2-FB86-4AAC-9709-9EB155D82ACC}" type="sibTrans" cxnId="{72A97713-22D3-4E13-BD7E-E465F4518EAB}">
      <dgm:prSet/>
      <dgm:spPr/>
      <dgm:t>
        <a:bodyPr/>
        <a:lstStyle/>
        <a:p>
          <a:pPr rtl="1"/>
          <a:endParaRPr lang="ar-SA" sz="1600"/>
        </a:p>
      </dgm:t>
    </dgm:pt>
    <dgm:pt modelId="{1C953838-28B1-4368-A938-9988FF16BDCF}" type="pres">
      <dgm:prSet presAssocID="{EB7FF018-9A3F-4752-A939-ECA06AFD5F0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5346121F-4421-4837-AAAA-CDFBD9B6D549}" type="pres">
      <dgm:prSet presAssocID="{B23F8A15-9386-4669-9E5C-36A57E97C51F}" presName="root1" presStyleCnt="0"/>
      <dgm:spPr/>
    </dgm:pt>
    <dgm:pt modelId="{D8EDD38C-5620-431A-B03E-B40F49C04255}" type="pres">
      <dgm:prSet presAssocID="{B23F8A15-9386-4669-9E5C-36A57E97C51F}" presName="LevelOneTextNode" presStyleLbl="node0" presStyleIdx="0" presStyleCnt="1" custAng="5400000" custScaleX="359811" custScaleY="100000" custLinFactX="-3936" custLinFactNeighborX="-100000" custLinFactNeighborY="-2277">
        <dgm:presLayoutVars>
          <dgm:chPref val="3"/>
        </dgm:presLayoutVars>
      </dgm:prSet>
      <dgm:spPr/>
    </dgm:pt>
    <dgm:pt modelId="{D1096250-47C8-4B86-BA16-224039576470}" type="pres">
      <dgm:prSet presAssocID="{B23F8A15-9386-4669-9E5C-36A57E97C51F}" presName="level2hierChild" presStyleCnt="0"/>
      <dgm:spPr/>
    </dgm:pt>
    <dgm:pt modelId="{8AC0E508-072B-4BA3-96FC-5B0A89DC51F2}" type="pres">
      <dgm:prSet presAssocID="{9EB5A99B-41FB-4671-8A73-91AD32351B10}" presName="conn2-1" presStyleLbl="parChTrans1D2" presStyleIdx="0" presStyleCnt="3"/>
      <dgm:spPr/>
    </dgm:pt>
    <dgm:pt modelId="{38EE56FD-2163-44F3-B679-66AE878D94A2}" type="pres">
      <dgm:prSet presAssocID="{9EB5A99B-41FB-4671-8A73-91AD32351B10}" presName="connTx" presStyleLbl="parChTrans1D2" presStyleIdx="0" presStyleCnt="3"/>
      <dgm:spPr/>
    </dgm:pt>
    <dgm:pt modelId="{100E7B5E-3B98-46FB-A680-9DF7AB43CE47}" type="pres">
      <dgm:prSet presAssocID="{9857CD97-953B-4017-89BC-8AD44DCB1571}" presName="root2" presStyleCnt="0"/>
      <dgm:spPr/>
    </dgm:pt>
    <dgm:pt modelId="{B05F3530-EABE-4FF7-A186-CC84E55C67F3}" type="pres">
      <dgm:prSet presAssocID="{9857CD97-953B-4017-89BC-8AD44DCB1571}" presName="LevelTwoTextNode" presStyleLbl="node2" presStyleIdx="0" presStyleCnt="3" custScaleX="329480" custScaleY="119969" custLinFactNeighborX="41258" custLinFactNeighborY="-37587">
        <dgm:presLayoutVars>
          <dgm:chPref val="3"/>
        </dgm:presLayoutVars>
      </dgm:prSet>
      <dgm:spPr/>
    </dgm:pt>
    <dgm:pt modelId="{927BA7BB-3C8A-4EC4-80B8-EFC60502D7A1}" type="pres">
      <dgm:prSet presAssocID="{9857CD97-953B-4017-89BC-8AD44DCB1571}" presName="level3hierChild" presStyleCnt="0"/>
      <dgm:spPr/>
    </dgm:pt>
    <dgm:pt modelId="{572B73FF-64A7-4551-B5C7-08526F90FD9F}" type="pres">
      <dgm:prSet presAssocID="{5E1A8715-B844-43F1-B30C-0D51BF179E8F}" presName="conn2-1" presStyleLbl="parChTrans1D2" presStyleIdx="1" presStyleCnt="3"/>
      <dgm:spPr/>
    </dgm:pt>
    <dgm:pt modelId="{82DF814A-EF93-451D-9FF9-2EFDE0A8CEC7}" type="pres">
      <dgm:prSet presAssocID="{5E1A8715-B844-43F1-B30C-0D51BF179E8F}" presName="connTx" presStyleLbl="parChTrans1D2" presStyleIdx="1" presStyleCnt="3"/>
      <dgm:spPr/>
    </dgm:pt>
    <dgm:pt modelId="{03A024A7-C437-4061-AB9F-71DF4F0CBA35}" type="pres">
      <dgm:prSet presAssocID="{101F3BD8-312A-4D65-AEC5-EA6957494DDF}" presName="root2" presStyleCnt="0"/>
      <dgm:spPr/>
    </dgm:pt>
    <dgm:pt modelId="{FBE9AFA8-ADE5-4ACE-89E7-D35DFF7F0578}" type="pres">
      <dgm:prSet presAssocID="{101F3BD8-312A-4D65-AEC5-EA6957494DDF}" presName="LevelTwoTextNode" presStyleLbl="node2" presStyleIdx="1" presStyleCnt="3" custScaleX="330344" custScaleY="119969" custLinFactNeighborX="41258" custLinFactNeighborY="0">
        <dgm:presLayoutVars>
          <dgm:chPref val="3"/>
        </dgm:presLayoutVars>
      </dgm:prSet>
      <dgm:spPr/>
    </dgm:pt>
    <dgm:pt modelId="{B3A2A9BE-6E72-4907-B881-546B133C4455}" type="pres">
      <dgm:prSet presAssocID="{101F3BD8-312A-4D65-AEC5-EA6957494DDF}" presName="level3hierChild" presStyleCnt="0"/>
      <dgm:spPr/>
    </dgm:pt>
    <dgm:pt modelId="{B514604B-967B-4B59-841D-6D36936DEA6B}" type="pres">
      <dgm:prSet presAssocID="{D7006082-5F03-4681-8CA7-531EACAAF432}" presName="conn2-1" presStyleLbl="parChTrans1D2" presStyleIdx="2" presStyleCnt="3"/>
      <dgm:spPr/>
    </dgm:pt>
    <dgm:pt modelId="{890F346C-1CC8-4081-AC7D-2AF198D37E0D}" type="pres">
      <dgm:prSet presAssocID="{D7006082-5F03-4681-8CA7-531EACAAF432}" presName="connTx" presStyleLbl="parChTrans1D2" presStyleIdx="2" presStyleCnt="3"/>
      <dgm:spPr/>
    </dgm:pt>
    <dgm:pt modelId="{7E554EB0-00BF-4AB1-A6A1-BAA079FE9810}" type="pres">
      <dgm:prSet presAssocID="{40C0A909-FA3A-49FA-B9EB-5E99D5AEAF8D}" presName="root2" presStyleCnt="0"/>
      <dgm:spPr/>
    </dgm:pt>
    <dgm:pt modelId="{F0A843B7-796D-442C-AFED-B13B2AA4A799}" type="pres">
      <dgm:prSet presAssocID="{40C0A909-FA3A-49FA-B9EB-5E99D5AEAF8D}" presName="LevelTwoTextNode" presStyleLbl="node2" presStyleIdx="2" presStyleCnt="3" custScaleX="326097" custScaleY="119969" custLinFactNeighborX="41258" custLinFactNeighborY="18973">
        <dgm:presLayoutVars>
          <dgm:chPref val="3"/>
        </dgm:presLayoutVars>
      </dgm:prSet>
      <dgm:spPr/>
    </dgm:pt>
    <dgm:pt modelId="{F9C68071-98C9-4F57-8CDA-333E6EE2C143}" type="pres">
      <dgm:prSet presAssocID="{40C0A909-FA3A-49FA-B9EB-5E99D5AEAF8D}" presName="level3hierChild" presStyleCnt="0"/>
      <dgm:spPr/>
    </dgm:pt>
  </dgm:ptLst>
  <dgm:cxnLst>
    <dgm:cxn modelId="{74476A00-CC12-4A2C-B86C-A3B82DFBD79D}" type="presOf" srcId="{5E1A8715-B844-43F1-B30C-0D51BF179E8F}" destId="{572B73FF-64A7-4551-B5C7-08526F90FD9F}" srcOrd="0" destOrd="0" presId="urn:microsoft.com/office/officeart/2008/layout/HorizontalMultiLevelHierarchy"/>
    <dgm:cxn modelId="{70937E04-2B3D-45A8-AE79-CB626AF07B08}" type="presOf" srcId="{9EB5A99B-41FB-4671-8A73-91AD32351B10}" destId="{8AC0E508-072B-4BA3-96FC-5B0A89DC51F2}" srcOrd="0" destOrd="0" presId="urn:microsoft.com/office/officeart/2008/layout/HorizontalMultiLevelHierarchy"/>
    <dgm:cxn modelId="{F9A33C07-9DB6-4767-A0E2-03B2E89E8DEF}" type="presOf" srcId="{EB7FF018-9A3F-4752-A939-ECA06AFD5F01}" destId="{1C953838-28B1-4368-A938-9988FF16BDCF}" srcOrd="0" destOrd="0" presId="urn:microsoft.com/office/officeart/2008/layout/HorizontalMultiLevelHierarchy"/>
    <dgm:cxn modelId="{2BAC400A-B8E3-454B-BA71-DAA56D3CD6A9}" srcId="{EB7FF018-9A3F-4752-A939-ECA06AFD5F01}" destId="{B23F8A15-9386-4669-9E5C-36A57E97C51F}" srcOrd="0" destOrd="0" parTransId="{605DE38F-3C26-4712-8A60-0EBB5E24BFC7}" sibTransId="{213582F7-F317-4EFE-BAB6-EE6B202F908A}"/>
    <dgm:cxn modelId="{72A97713-22D3-4E13-BD7E-E465F4518EAB}" srcId="{B23F8A15-9386-4669-9E5C-36A57E97C51F}" destId="{40C0A909-FA3A-49FA-B9EB-5E99D5AEAF8D}" srcOrd="2" destOrd="0" parTransId="{D7006082-5F03-4681-8CA7-531EACAAF432}" sibTransId="{6B3F1DD2-FB86-4AAC-9709-9EB155D82ACC}"/>
    <dgm:cxn modelId="{7A551A18-D978-4D60-9F9F-9F009A816BD1}" type="presOf" srcId="{D7006082-5F03-4681-8CA7-531EACAAF432}" destId="{B514604B-967B-4B59-841D-6D36936DEA6B}" srcOrd="0" destOrd="0" presId="urn:microsoft.com/office/officeart/2008/layout/HorizontalMultiLevelHierarchy"/>
    <dgm:cxn modelId="{A158B61F-4873-4FD4-98F8-966B31A5CBDD}" type="presOf" srcId="{101F3BD8-312A-4D65-AEC5-EA6957494DDF}" destId="{FBE9AFA8-ADE5-4ACE-89E7-D35DFF7F0578}" srcOrd="0" destOrd="0" presId="urn:microsoft.com/office/officeart/2008/layout/HorizontalMultiLevelHierarchy"/>
    <dgm:cxn modelId="{464F8F28-27CB-456F-974A-1F02491DB5E8}" type="presOf" srcId="{B23F8A15-9386-4669-9E5C-36A57E97C51F}" destId="{D8EDD38C-5620-431A-B03E-B40F49C04255}" srcOrd="0" destOrd="0" presId="urn:microsoft.com/office/officeart/2008/layout/HorizontalMultiLevelHierarchy"/>
    <dgm:cxn modelId="{15C77341-9D4B-42EB-85D7-4A6F635936F9}" type="presOf" srcId="{40C0A909-FA3A-49FA-B9EB-5E99D5AEAF8D}" destId="{F0A843B7-796D-442C-AFED-B13B2AA4A799}" srcOrd="0" destOrd="0" presId="urn:microsoft.com/office/officeart/2008/layout/HorizontalMultiLevelHierarchy"/>
    <dgm:cxn modelId="{FCC47EC4-5736-4899-8A32-B362CABA2B8C}" srcId="{B23F8A15-9386-4669-9E5C-36A57E97C51F}" destId="{101F3BD8-312A-4D65-AEC5-EA6957494DDF}" srcOrd="1" destOrd="0" parTransId="{5E1A8715-B844-43F1-B30C-0D51BF179E8F}" sibTransId="{6B432A6A-D06D-40DC-BEFC-1E4714C95DB7}"/>
    <dgm:cxn modelId="{65E82CDD-2A79-49F0-B8D8-92219EA98FF1}" srcId="{B23F8A15-9386-4669-9E5C-36A57E97C51F}" destId="{9857CD97-953B-4017-89BC-8AD44DCB1571}" srcOrd="0" destOrd="0" parTransId="{9EB5A99B-41FB-4671-8A73-91AD32351B10}" sibTransId="{56FE8BAD-93C1-4E67-B31B-830315DBD772}"/>
    <dgm:cxn modelId="{A674CFDF-1560-484E-8C58-31BC5CCB0B85}" type="presOf" srcId="{D7006082-5F03-4681-8CA7-531EACAAF432}" destId="{890F346C-1CC8-4081-AC7D-2AF198D37E0D}" srcOrd="1" destOrd="0" presId="urn:microsoft.com/office/officeart/2008/layout/HorizontalMultiLevelHierarchy"/>
    <dgm:cxn modelId="{E101FBF0-2C44-4BCF-9626-E9130AAF74F7}" type="presOf" srcId="{9857CD97-953B-4017-89BC-8AD44DCB1571}" destId="{B05F3530-EABE-4FF7-A186-CC84E55C67F3}" srcOrd="0" destOrd="0" presId="urn:microsoft.com/office/officeart/2008/layout/HorizontalMultiLevelHierarchy"/>
    <dgm:cxn modelId="{F4321CF1-5269-4026-BB71-3350CB95D1EC}" type="presOf" srcId="{5E1A8715-B844-43F1-B30C-0D51BF179E8F}" destId="{82DF814A-EF93-451D-9FF9-2EFDE0A8CEC7}" srcOrd="1" destOrd="0" presId="urn:microsoft.com/office/officeart/2008/layout/HorizontalMultiLevelHierarchy"/>
    <dgm:cxn modelId="{CF142CFF-31C6-4426-85D5-FF7179D70B80}" type="presOf" srcId="{9EB5A99B-41FB-4671-8A73-91AD32351B10}" destId="{38EE56FD-2163-44F3-B679-66AE878D94A2}" srcOrd="1" destOrd="0" presId="urn:microsoft.com/office/officeart/2008/layout/HorizontalMultiLevelHierarchy"/>
    <dgm:cxn modelId="{DFE93470-64FB-41AD-B2DF-01BEB0573A75}" type="presParOf" srcId="{1C953838-28B1-4368-A938-9988FF16BDCF}" destId="{5346121F-4421-4837-AAAA-CDFBD9B6D549}" srcOrd="0" destOrd="0" presId="urn:microsoft.com/office/officeart/2008/layout/HorizontalMultiLevelHierarchy"/>
    <dgm:cxn modelId="{1DDB1AD9-B4EE-4F15-9F7A-0B7E1E54F775}" type="presParOf" srcId="{5346121F-4421-4837-AAAA-CDFBD9B6D549}" destId="{D8EDD38C-5620-431A-B03E-B40F49C04255}" srcOrd="0" destOrd="0" presId="urn:microsoft.com/office/officeart/2008/layout/HorizontalMultiLevelHierarchy"/>
    <dgm:cxn modelId="{AB0CD5FF-B07E-494E-863F-DD1E696FFE3B}" type="presParOf" srcId="{5346121F-4421-4837-AAAA-CDFBD9B6D549}" destId="{D1096250-47C8-4B86-BA16-224039576470}" srcOrd="1" destOrd="0" presId="urn:microsoft.com/office/officeart/2008/layout/HorizontalMultiLevelHierarchy"/>
    <dgm:cxn modelId="{58319D72-874F-42D6-A8BA-259ACF0FC15A}" type="presParOf" srcId="{D1096250-47C8-4B86-BA16-224039576470}" destId="{8AC0E508-072B-4BA3-96FC-5B0A89DC51F2}" srcOrd="0" destOrd="0" presId="urn:microsoft.com/office/officeart/2008/layout/HorizontalMultiLevelHierarchy"/>
    <dgm:cxn modelId="{9E75AFBC-EBBA-46E5-A176-806094B76EC4}" type="presParOf" srcId="{8AC0E508-072B-4BA3-96FC-5B0A89DC51F2}" destId="{38EE56FD-2163-44F3-B679-66AE878D94A2}" srcOrd="0" destOrd="0" presId="urn:microsoft.com/office/officeart/2008/layout/HorizontalMultiLevelHierarchy"/>
    <dgm:cxn modelId="{07803802-0708-4E2D-9F5C-65B204E88D23}" type="presParOf" srcId="{D1096250-47C8-4B86-BA16-224039576470}" destId="{100E7B5E-3B98-46FB-A680-9DF7AB43CE47}" srcOrd="1" destOrd="0" presId="urn:microsoft.com/office/officeart/2008/layout/HorizontalMultiLevelHierarchy"/>
    <dgm:cxn modelId="{ACC19A6E-FBDA-43FA-8303-D4C9D4540406}" type="presParOf" srcId="{100E7B5E-3B98-46FB-A680-9DF7AB43CE47}" destId="{B05F3530-EABE-4FF7-A186-CC84E55C67F3}" srcOrd="0" destOrd="0" presId="urn:microsoft.com/office/officeart/2008/layout/HorizontalMultiLevelHierarchy"/>
    <dgm:cxn modelId="{89E2122A-4F6B-48BB-88CC-620A2509FA7B}" type="presParOf" srcId="{100E7B5E-3B98-46FB-A680-9DF7AB43CE47}" destId="{927BA7BB-3C8A-4EC4-80B8-EFC60502D7A1}" srcOrd="1" destOrd="0" presId="urn:microsoft.com/office/officeart/2008/layout/HorizontalMultiLevelHierarchy"/>
    <dgm:cxn modelId="{B84A28B0-81A5-411E-9BEE-E492133F0458}" type="presParOf" srcId="{D1096250-47C8-4B86-BA16-224039576470}" destId="{572B73FF-64A7-4551-B5C7-08526F90FD9F}" srcOrd="2" destOrd="0" presId="urn:microsoft.com/office/officeart/2008/layout/HorizontalMultiLevelHierarchy"/>
    <dgm:cxn modelId="{22D584B4-0AB0-4433-AE3C-29008091D570}" type="presParOf" srcId="{572B73FF-64A7-4551-B5C7-08526F90FD9F}" destId="{82DF814A-EF93-451D-9FF9-2EFDE0A8CEC7}" srcOrd="0" destOrd="0" presId="urn:microsoft.com/office/officeart/2008/layout/HorizontalMultiLevelHierarchy"/>
    <dgm:cxn modelId="{DB778923-BD65-4503-A3A1-1771615709BE}" type="presParOf" srcId="{D1096250-47C8-4B86-BA16-224039576470}" destId="{03A024A7-C437-4061-AB9F-71DF4F0CBA35}" srcOrd="3" destOrd="0" presId="urn:microsoft.com/office/officeart/2008/layout/HorizontalMultiLevelHierarchy"/>
    <dgm:cxn modelId="{9893FB18-E86E-4E76-8E89-AE4812495407}" type="presParOf" srcId="{03A024A7-C437-4061-AB9F-71DF4F0CBA35}" destId="{FBE9AFA8-ADE5-4ACE-89E7-D35DFF7F0578}" srcOrd="0" destOrd="0" presId="urn:microsoft.com/office/officeart/2008/layout/HorizontalMultiLevelHierarchy"/>
    <dgm:cxn modelId="{5C2C9524-45E1-408A-8B96-2D54AA3A0BEA}" type="presParOf" srcId="{03A024A7-C437-4061-AB9F-71DF4F0CBA35}" destId="{B3A2A9BE-6E72-4907-B881-546B133C4455}" srcOrd="1" destOrd="0" presId="urn:microsoft.com/office/officeart/2008/layout/HorizontalMultiLevelHierarchy"/>
    <dgm:cxn modelId="{CC8BB367-9851-4600-A763-739AB14CB609}" type="presParOf" srcId="{D1096250-47C8-4B86-BA16-224039576470}" destId="{B514604B-967B-4B59-841D-6D36936DEA6B}" srcOrd="4" destOrd="0" presId="urn:microsoft.com/office/officeart/2008/layout/HorizontalMultiLevelHierarchy"/>
    <dgm:cxn modelId="{A38A31CA-2131-4235-ACF1-68E60DBED878}" type="presParOf" srcId="{B514604B-967B-4B59-841D-6D36936DEA6B}" destId="{890F346C-1CC8-4081-AC7D-2AF198D37E0D}" srcOrd="0" destOrd="0" presId="urn:microsoft.com/office/officeart/2008/layout/HorizontalMultiLevelHierarchy"/>
    <dgm:cxn modelId="{1C07D4E2-7EDF-4D0E-ACCB-B8F02805952E}" type="presParOf" srcId="{D1096250-47C8-4B86-BA16-224039576470}" destId="{7E554EB0-00BF-4AB1-A6A1-BAA079FE9810}" srcOrd="5" destOrd="0" presId="urn:microsoft.com/office/officeart/2008/layout/HorizontalMultiLevelHierarchy"/>
    <dgm:cxn modelId="{328EE4AC-7890-4C3D-BB76-DEE89AF582BE}" type="presParOf" srcId="{7E554EB0-00BF-4AB1-A6A1-BAA079FE9810}" destId="{F0A843B7-796D-442C-AFED-B13B2AA4A799}" srcOrd="0" destOrd="0" presId="urn:microsoft.com/office/officeart/2008/layout/HorizontalMultiLevelHierarchy"/>
    <dgm:cxn modelId="{45057263-8F03-4B2A-B14C-205AC616CA9B}" type="presParOf" srcId="{7E554EB0-00BF-4AB1-A6A1-BAA079FE9810}" destId="{F9C68071-98C9-4F57-8CDA-333E6EE2C143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14604B-967B-4B59-841D-6D36936DEA6B}">
      <dsp:nvSpPr>
        <dsp:cNvPr id="0" name=""/>
        <dsp:cNvSpPr/>
      </dsp:nvSpPr>
      <dsp:spPr>
        <a:xfrm>
          <a:off x="2403553" y="1362580"/>
          <a:ext cx="1570017" cy="9543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85008" y="0"/>
              </a:lnTo>
              <a:lnTo>
                <a:pt x="785008" y="954373"/>
              </a:lnTo>
              <a:lnTo>
                <a:pt x="1570017" y="954373"/>
              </a:lnTo>
            </a:path>
          </a:pathLst>
        </a:custGeom>
        <a:noFill/>
        <a:ln w="12700" cap="flat" cmpd="sng" algn="ctr">
          <a:solidFill>
            <a:schemeClr val="accent5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700" kern="1200"/>
        </a:p>
      </dsp:txBody>
      <dsp:txXfrm>
        <a:off x="3142629" y="1793834"/>
        <a:ext cx="91866" cy="91866"/>
      </dsp:txXfrm>
    </dsp:sp>
    <dsp:sp modelId="{572B73FF-64A7-4551-B5C7-08526F90FD9F}">
      <dsp:nvSpPr>
        <dsp:cNvPr id="0" name=""/>
        <dsp:cNvSpPr/>
      </dsp:nvSpPr>
      <dsp:spPr>
        <a:xfrm>
          <a:off x="2403553" y="1316860"/>
          <a:ext cx="157001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85008" y="45720"/>
              </a:lnTo>
              <a:lnTo>
                <a:pt x="785008" y="110732"/>
              </a:lnTo>
              <a:lnTo>
                <a:pt x="1570017" y="110732"/>
              </a:lnTo>
            </a:path>
          </a:pathLst>
        </a:custGeom>
        <a:noFill/>
        <a:ln w="12700" cap="flat" cmpd="sng" algn="ctr">
          <a:solidFill>
            <a:schemeClr val="accent5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600" kern="1200"/>
        </a:p>
      </dsp:txBody>
      <dsp:txXfrm>
        <a:off x="3149278" y="1323296"/>
        <a:ext cx="78568" cy="78568"/>
      </dsp:txXfrm>
    </dsp:sp>
    <dsp:sp modelId="{8AC0E508-072B-4BA3-96FC-5B0A89DC51F2}">
      <dsp:nvSpPr>
        <dsp:cNvPr id="0" name=""/>
        <dsp:cNvSpPr/>
      </dsp:nvSpPr>
      <dsp:spPr>
        <a:xfrm>
          <a:off x="2403553" y="437253"/>
          <a:ext cx="1570017" cy="925326"/>
        </a:xfrm>
        <a:custGeom>
          <a:avLst/>
          <a:gdLst/>
          <a:ahLst/>
          <a:cxnLst/>
          <a:rect l="0" t="0" r="0" b="0"/>
          <a:pathLst>
            <a:path>
              <a:moveTo>
                <a:pt x="0" y="925326"/>
              </a:moveTo>
              <a:lnTo>
                <a:pt x="785008" y="925326"/>
              </a:lnTo>
              <a:lnTo>
                <a:pt x="785008" y="0"/>
              </a:lnTo>
              <a:lnTo>
                <a:pt x="1570017" y="0"/>
              </a:lnTo>
            </a:path>
          </a:pathLst>
        </a:custGeom>
        <a:noFill/>
        <a:ln w="12700" cap="flat" cmpd="sng" algn="ctr">
          <a:solidFill>
            <a:schemeClr val="accent5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700" kern="1200"/>
        </a:p>
      </dsp:txBody>
      <dsp:txXfrm>
        <a:off x="3143002" y="854356"/>
        <a:ext cx="91120" cy="91120"/>
      </dsp:txXfrm>
    </dsp:sp>
    <dsp:sp modelId="{D8EDD38C-5620-431A-B03E-B40F49C04255}">
      <dsp:nvSpPr>
        <dsp:cNvPr id="0" name=""/>
        <dsp:cNvSpPr/>
      </dsp:nvSpPr>
      <dsp:spPr>
        <a:xfrm>
          <a:off x="0" y="386619"/>
          <a:ext cx="2855186" cy="1951921"/>
        </a:xfrm>
        <a:prstGeom prst="rect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2400" kern="1200" dirty="0"/>
        </a:p>
      </dsp:txBody>
      <dsp:txXfrm>
        <a:off x="0" y="386619"/>
        <a:ext cx="2855186" cy="1951921"/>
      </dsp:txXfrm>
    </dsp:sp>
    <dsp:sp modelId="{B05F3530-EABE-4FF7-A186-CC84E55C67F3}">
      <dsp:nvSpPr>
        <dsp:cNvPr id="0" name=""/>
        <dsp:cNvSpPr/>
      </dsp:nvSpPr>
      <dsp:spPr>
        <a:xfrm>
          <a:off x="3973571" y="111846"/>
          <a:ext cx="5862608" cy="650814"/>
        </a:xfrm>
        <a:prstGeom prst="rect">
          <a:avLst/>
        </a:prstGeom>
        <a:solidFill>
          <a:schemeClr val="accent5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b="1" kern="1200" dirty="0"/>
            <a:t> </a:t>
          </a:r>
        </a:p>
      </dsp:txBody>
      <dsp:txXfrm>
        <a:off x="3973571" y="111846"/>
        <a:ext cx="5862608" cy="650814"/>
      </dsp:txXfrm>
    </dsp:sp>
    <dsp:sp modelId="{FBE9AFA8-ADE5-4ACE-89E7-D35DFF7F0578}">
      <dsp:nvSpPr>
        <dsp:cNvPr id="0" name=""/>
        <dsp:cNvSpPr/>
      </dsp:nvSpPr>
      <dsp:spPr>
        <a:xfrm>
          <a:off x="3973571" y="1102185"/>
          <a:ext cx="5877982" cy="650814"/>
        </a:xfrm>
        <a:prstGeom prst="rect">
          <a:avLst/>
        </a:prstGeom>
        <a:solidFill>
          <a:schemeClr val="accent5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b="1" kern="1200" dirty="0"/>
            <a:t> </a:t>
          </a:r>
        </a:p>
      </dsp:txBody>
      <dsp:txXfrm>
        <a:off x="3973571" y="1102185"/>
        <a:ext cx="5877982" cy="650814"/>
      </dsp:txXfrm>
    </dsp:sp>
    <dsp:sp modelId="{F0A843B7-796D-442C-AFED-B13B2AA4A799}">
      <dsp:nvSpPr>
        <dsp:cNvPr id="0" name=""/>
        <dsp:cNvSpPr/>
      </dsp:nvSpPr>
      <dsp:spPr>
        <a:xfrm>
          <a:off x="3973571" y="1991547"/>
          <a:ext cx="5802413" cy="650814"/>
        </a:xfrm>
        <a:prstGeom prst="rect">
          <a:avLst/>
        </a:prstGeom>
        <a:solidFill>
          <a:schemeClr val="accent5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b="1" kern="1200" dirty="0"/>
            <a:t> </a:t>
          </a:r>
        </a:p>
      </dsp:txBody>
      <dsp:txXfrm>
        <a:off x="3973571" y="1991547"/>
        <a:ext cx="5802413" cy="6508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F16DBD-E955-4F1F-B02C-FC71EF9836E1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08D38-A3A9-4488-BB91-8626C3832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344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3676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Char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6725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Char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2966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Char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4905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Char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076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Char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6111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Char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0785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Char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3067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Char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9303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Char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1813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Char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2759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Char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6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9="http://schemas.microsoft.com/office/powerpoint/2015/09/main" Requires="p159">
      <p:transition spd="slow">
        <p159:morph option="byChar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t.me/Presentationyosef" TargetMode="Externa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Presentationyose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microsoft.com/office/2007/relationships/hdphoto" Target="../media/hdphoto6.wdp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!!مجموعة 19">
            <a:extLst>
              <a:ext uri="{FF2B5EF4-FFF2-40B4-BE49-F238E27FC236}">
                <a16:creationId xmlns:a16="http://schemas.microsoft.com/office/drawing/2014/main" id="{D20D4937-7F3A-4DAA-86A5-5E7559AEB5E8}"/>
              </a:ext>
            </a:extLst>
          </p:cNvPr>
          <p:cNvGrpSpPr/>
          <p:nvPr/>
        </p:nvGrpSpPr>
        <p:grpSpPr>
          <a:xfrm>
            <a:off x="0" y="2387614"/>
            <a:ext cx="4616971" cy="2209989"/>
            <a:chOff x="6400610" y="9516843"/>
            <a:chExt cx="527609" cy="71243"/>
          </a:xfrm>
        </p:grpSpPr>
        <p:pic>
          <p:nvPicPr>
            <p:cNvPr id="6" name="!!مجموعة 99">
              <a:extLst>
                <a:ext uri="{FF2B5EF4-FFF2-40B4-BE49-F238E27FC236}">
                  <a16:creationId xmlns:a16="http://schemas.microsoft.com/office/drawing/2014/main" id="{749C42F8-2B5F-474C-9A04-571C99CA74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501678" y="9516843"/>
              <a:ext cx="331272" cy="71243"/>
            </a:xfrm>
            <a:prstGeom prst="rect">
              <a:avLst/>
            </a:prstGeom>
          </p:spPr>
        </p:pic>
        <p:sp>
          <p:nvSpPr>
            <p:cNvPr id="7" name="مربع نص 6">
              <a:extLst>
                <a:ext uri="{FF2B5EF4-FFF2-40B4-BE49-F238E27FC236}">
                  <a16:creationId xmlns:a16="http://schemas.microsoft.com/office/drawing/2014/main" id="{904CB462-E3E6-47B2-A6DD-1BD95509CDAC}"/>
                </a:ext>
              </a:extLst>
            </p:cNvPr>
            <p:cNvSpPr txBox="1"/>
            <p:nvPr/>
          </p:nvSpPr>
          <p:spPr>
            <a:xfrm>
              <a:off x="6400610" y="9542296"/>
              <a:ext cx="527609" cy="2083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presentation</a:t>
              </a:r>
              <a:endParaRPr lang="ar-SA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8" name="Picture 15" descr="شعار Telegram png">
            <a:extLst>
              <a:ext uri="{FF2B5EF4-FFF2-40B4-BE49-F238E27FC236}">
                <a16:creationId xmlns:a16="http://schemas.microsoft.com/office/drawing/2014/main" id="{6BC3CEB5-6391-47F6-A20A-1B64E22C5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67" b="98056" l="4167" r="99167">
                        <a14:foregroundMark x1="61389" y1="17222" x2="30833" y2="34722"/>
                        <a14:foregroundMark x1="30833" y1="34722" x2="58333" y2="63056"/>
                        <a14:foregroundMark x1="58333" y1="63056" x2="44167" y2="78056"/>
                        <a14:foregroundMark x1="44167" y1="78056" x2="19722" y2="56389"/>
                        <a14:foregroundMark x1="19722" y1="56389" x2="24444" y2="16667"/>
                        <a14:foregroundMark x1="24444" y1="16667" x2="49444" y2="6667"/>
                        <a14:foregroundMark x1="49444" y1="6667" x2="79444" y2="30556"/>
                        <a14:foregroundMark x1="79444" y1="30556" x2="85278" y2="53611"/>
                        <a14:foregroundMark x1="85278" y1="53611" x2="61944" y2="87778"/>
                        <a14:foregroundMark x1="61944" y1="87778" x2="55278" y2="92222"/>
                        <a14:foregroundMark x1="62500" y1="38889" x2="62500" y2="38889"/>
                        <a14:foregroundMark x1="64444" y1="20556" x2="64444" y2="20556"/>
                        <a14:foregroundMark x1="69444" y1="38333" x2="69444" y2="38333"/>
                        <a14:foregroundMark x1="74167" y1="17222" x2="74167" y2="17222"/>
                        <a14:foregroundMark x1="94722" y1="41389" x2="94722" y2="41389"/>
                        <a14:foregroundMark x1="51111" y1="98056" x2="51111" y2="98056"/>
                        <a14:foregroundMark x1="4722" y1="63056" x2="4722" y2="63056"/>
                        <a14:foregroundMark x1="38611" y1="5278" x2="38611" y2="5278"/>
                        <a14:foregroundMark x1="55833" y1="1667" x2="55833" y2="1667"/>
                        <a14:foregroundMark x1="99167" y1="50556" x2="99167" y2="50556"/>
                        <a14:foregroundMark x1="57500" y1="46389" x2="57500" y2="46389"/>
                        <a14:foregroundMark x1="69444" y1="29722" x2="61389" y2="62500"/>
                        <a14:foregroundMark x1="68889" y1="69444" x2="38889" y2="48611"/>
                        <a14:foregroundMark x1="38889" y1="48611" x2="34444" y2="48056"/>
                        <a14:foregroundMark x1="27778" y1="52222" x2="27778" y2="52222"/>
                        <a14:foregroundMark x1="27778" y1="52222" x2="35278" y2="49444"/>
                        <a14:foregroundMark x1="44167" y1="44722" x2="55833" y2="3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584" y="2629175"/>
            <a:ext cx="1470098" cy="1511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D1D70551-2730-4C1C-8956-0F6FFF75156B}"/>
              </a:ext>
            </a:extLst>
          </p:cNvPr>
          <p:cNvSpPr txBox="1"/>
          <p:nvPr/>
        </p:nvSpPr>
        <p:spPr>
          <a:xfrm>
            <a:off x="2662140" y="1556517"/>
            <a:ext cx="6867719" cy="61555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ar-SA" sz="4000" b="1" dirty="0">
                <a:solidFill>
                  <a:srgbClr val="23A7F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برزنتيشن العلوم للمرحلة الابتدائية 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A3655ED2-6CA1-46C8-AC58-34C64E6B5982}"/>
              </a:ext>
            </a:extLst>
          </p:cNvPr>
          <p:cNvSpPr txBox="1"/>
          <p:nvPr/>
        </p:nvSpPr>
        <p:spPr>
          <a:xfrm>
            <a:off x="3735669" y="3723453"/>
            <a:ext cx="5184296" cy="369332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/>
          <a:p>
            <a:pPr algn="ctr"/>
            <a:r>
              <a:rPr lang="ar-SA" sz="2400" b="1" dirty="0">
                <a:solidFill>
                  <a:srgbClr val="23A7F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أ.يوسف سليمان البلوي  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9A16B092-1DA8-45FC-B0C7-003EE8EBF6F4}"/>
              </a:ext>
            </a:extLst>
          </p:cNvPr>
          <p:cNvSpPr txBox="1"/>
          <p:nvPr/>
        </p:nvSpPr>
        <p:spPr>
          <a:xfrm>
            <a:off x="4261972" y="3261777"/>
            <a:ext cx="49918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23A7F9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https://t.me/Presentationyosef</a:t>
            </a:r>
            <a:endParaRPr lang="en-US" sz="2400" b="1" dirty="0">
              <a:solidFill>
                <a:srgbClr val="23A7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27285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Char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ربع نص 10">
            <a:extLst>
              <a:ext uri="{FF2B5EF4-FFF2-40B4-BE49-F238E27FC236}">
                <a16:creationId xmlns:a16="http://schemas.microsoft.com/office/drawing/2014/main" id="{7A336925-AF99-49EC-B337-7C3B87DA8C14}"/>
              </a:ext>
            </a:extLst>
          </p:cNvPr>
          <p:cNvSpPr txBox="1"/>
          <p:nvPr/>
        </p:nvSpPr>
        <p:spPr>
          <a:xfrm>
            <a:off x="4442450" y="396674"/>
            <a:ext cx="3177608" cy="715089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3600" b="1" i="0" u="none" strike="noStrike" baseline="0" dirty="0">
                <a:solidFill>
                  <a:srgbClr val="169A8D"/>
                </a:solidFill>
                <a:latin typeface="Calibri" panose="020F0502020204030204" pitchFamily="34" charset="0"/>
              </a:rPr>
              <a:t>مَا الْمَادَّةُ الصُّلْبَةُ؟</a:t>
            </a:r>
            <a:endParaRPr lang="ar-SA" sz="3600" dirty="0">
              <a:solidFill>
                <a:srgbClr val="169A8D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DDB8759A-1821-45C4-85DF-9D747E916E3E}"/>
              </a:ext>
            </a:extLst>
          </p:cNvPr>
          <p:cNvSpPr txBox="1"/>
          <p:nvPr/>
        </p:nvSpPr>
        <p:spPr>
          <a:xfrm>
            <a:off x="8909678" y="1144719"/>
            <a:ext cx="2427814" cy="783193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4000" b="1" i="0" u="none" strike="noStrike" baseline="0" dirty="0">
                <a:solidFill>
                  <a:srgbClr val="C00000"/>
                </a:solidFill>
                <a:latin typeface="Calibri" panose="020F0502020204030204" pitchFamily="34" charset="0"/>
              </a:rPr>
              <a:t>الْمَادَّةُ الصُّلْبَةُ</a:t>
            </a:r>
            <a:endParaRPr lang="ar-SA" sz="400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Rounded Rectangle 14">
            <a:extLst>
              <a:ext uri="{FF2B5EF4-FFF2-40B4-BE49-F238E27FC236}">
                <a16:creationId xmlns:a16="http://schemas.microsoft.com/office/drawing/2014/main" id="{327C983A-905E-4034-84D9-D3C2793DA8A7}"/>
              </a:ext>
            </a:extLst>
          </p:cNvPr>
          <p:cNvSpPr/>
          <p:nvPr/>
        </p:nvSpPr>
        <p:spPr>
          <a:xfrm>
            <a:off x="6776116" y="2056314"/>
            <a:ext cx="4381500" cy="1241662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t"/>
          <a:lstStyle/>
          <a:p>
            <a:pPr algn="ctr" rtl="1">
              <a:lnSpc>
                <a:spcPct val="200000"/>
              </a:lnSpc>
            </a:pPr>
            <a:r>
              <a:rPr lang="ar-SA" sz="36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الحَديد</a:t>
            </a:r>
            <a:r>
              <a:rPr lang="ar-SA" sz="3600" b="1" dirty="0">
                <a:solidFill>
                  <a:srgbClr val="169A8D"/>
                </a:solidFill>
                <a:latin typeface="Calibri" panose="020F0502020204030204" pitchFamily="34" charset="0"/>
              </a:rPr>
              <a:t> و  </a:t>
            </a:r>
            <a:r>
              <a:rPr lang="ar-SA" sz="36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الأخْشَاب</a:t>
            </a:r>
          </a:p>
        </p:txBody>
      </p:sp>
      <p:pic>
        <p:nvPicPr>
          <p:cNvPr id="5133" name="!!صلبة1" descr="Eagle Rock Plastics | Mukwano Industries (U) Ltd.">
            <a:extLst>
              <a:ext uri="{FF2B5EF4-FFF2-40B4-BE49-F238E27FC236}">
                <a16:creationId xmlns:a16="http://schemas.microsoft.com/office/drawing/2014/main" id="{A58774F1-20E7-4DFA-BC21-1D6B8C47AC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65" t="31251" r="10430" b="14839"/>
          <a:stretch/>
        </p:blipFill>
        <p:spPr bwMode="auto">
          <a:xfrm>
            <a:off x="1836448" y="4160300"/>
            <a:ext cx="3578145" cy="2191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مربع نص 28">
            <a:extLst>
              <a:ext uri="{FF2B5EF4-FFF2-40B4-BE49-F238E27FC236}">
                <a16:creationId xmlns:a16="http://schemas.microsoft.com/office/drawing/2014/main" id="{7A3F2452-CD70-49E5-8EDA-4FD2B836D4E2}"/>
              </a:ext>
            </a:extLst>
          </p:cNvPr>
          <p:cNvSpPr txBox="1"/>
          <p:nvPr/>
        </p:nvSpPr>
        <p:spPr>
          <a:xfrm>
            <a:off x="7258603" y="3388216"/>
            <a:ext cx="3416525" cy="23441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الموادُّ البلاسْتِيكيّة</a:t>
            </a:r>
          </a:p>
          <a:p>
            <a:pPr marL="0" marR="0" lvl="0" indent="0" algn="ctr" defTabSz="914400" rtl="1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كُلُّها مَوادُّ قاسِيةٌ </a:t>
            </a:r>
            <a:endParaRPr lang="ar-SA" dirty="0">
              <a:solidFill>
                <a:srgbClr val="7030A0"/>
              </a:solidFill>
            </a:endParaRPr>
          </a:p>
        </p:txBody>
      </p:sp>
      <p:pic>
        <p:nvPicPr>
          <p:cNvPr id="3" name="!!صلبة11">
            <a:extLst>
              <a:ext uri="{FF2B5EF4-FFF2-40B4-BE49-F238E27FC236}">
                <a16:creationId xmlns:a16="http://schemas.microsoft.com/office/drawing/2014/main" id="{B4704BDB-9562-498F-AAD9-C4DBB66E68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637" y="1144719"/>
            <a:ext cx="5100048" cy="3271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71963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Char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20">
            <a:extLst>
              <a:ext uri="{FF2B5EF4-FFF2-40B4-BE49-F238E27FC236}">
                <a16:creationId xmlns:a16="http://schemas.microsoft.com/office/drawing/2014/main" id="{0356ABA0-7716-42DD-A30E-8AD8C546EDBD}"/>
              </a:ext>
            </a:extLst>
          </p:cNvPr>
          <p:cNvSpPr/>
          <p:nvPr/>
        </p:nvSpPr>
        <p:spPr>
          <a:xfrm>
            <a:off x="5670270" y="1413806"/>
            <a:ext cx="7210371" cy="73814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4000" b="1" noProof="0" dirty="0">
                <a:solidFill>
                  <a:srgbClr val="C00000"/>
                </a:solidFill>
                <a:latin typeface="Sakkal Majalla" panose="02000000000000000000" pitchFamily="2" charset="-78"/>
              </a:rPr>
              <a:t>كَيفَ نَقيسُ الأجْسَام الصُّلبة ؟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akkal Majalla" panose="02000000000000000000" pitchFamily="2" charset="-78"/>
            </a:endParaRPr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0503F98A-A08F-41EA-90C5-84F58F13CE35}"/>
              </a:ext>
            </a:extLst>
          </p:cNvPr>
          <p:cNvSpPr/>
          <p:nvPr/>
        </p:nvSpPr>
        <p:spPr>
          <a:xfrm>
            <a:off x="2737485" y="387411"/>
            <a:ext cx="6326006" cy="7631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4400" b="1" noProof="0" dirty="0">
                <a:solidFill>
                  <a:srgbClr val="169A8D"/>
                </a:solidFill>
                <a:latin typeface="Sakkal Majalla" panose="02000000000000000000" pitchFamily="2" charset="-78"/>
              </a:rPr>
              <a:t>المَوادُّ الصُّلبةُ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169A8D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2" name="Rounded Rectangle 20">
            <a:extLst>
              <a:ext uri="{FF2B5EF4-FFF2-40B4-BE49-F238E27FC236}">
                <a16:creationId xmlns:a16="http://schemas.microsoft.com/office/drawing/2014/main" id="{B4356C8C-110C-423C-838C-4C9FE5C7ACF8}"/>
              </a:ext>
            </a:extLst>
          </p:cNvPr>
          <p:cNvSpPr/>
          <p:nvPr/>
        </p:nvSpPr>
        <p:spPr>
          <a:xfrm>
            <a:off x="5542143" y="2415183"/>
            <a:ext cx="6326006" cy="2290872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3600" b="1" noProof="0" dirty="0">
                <a:solidFill>
                  <a:srgbClr val="169A8D"/>
                </a:solidFill>
                <a:latin typeface="Calibri" panose="020F0502020204030204" pitchFamily="34" charset="0"/>
              </a:rPr>
              <a:t>نَقِيسُ المَوَادَّ الصُّلْبَةَ بِاسْتِخْدَامِ أَدْوَاتٍ  تُسَمَّى </a:t>
            </a:r>
            <a:r>
              <a:rPr lang="ar-SA" sz="3600" b="1" noProof="0" dirty="0">
                <a:solidFill>
                  <a:srgbClr val="7030A0"/>
                </a:solidFill>
                <a:latin typeface="Calibri" panose="020F0502020204030204" pitchFamily="34" charset="0"/>
              </a:rPr>
              <a:t>أَدَوَاتِ الْقِيَاسِ.</a:t>
            </a:r>
            <a:endParaRPr kumimoji="0" lang="ar-BH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2" name="AutoShape 2" descr="ورقة تدريب الدرس:قياس الطول لأقرب ربع بوصة | نجوى">
            <a:extLst>
              <a:ext uri="{FF2B5EF4-FFF2-40B4-BE49-F238E27FC236}">
                <a16:creationId xmlns:a16="http://schemas.microsoft.com/office/drawing/2014/main" id="{19391F3D-D2BE-436E-9F60-3616CA8A5F6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4" name="!!صلبة1">
            <a:extLst>
              <a:ext uri="{FF2B5EF4-FFF2-40B4-BE49-F238E27FC236}">
                <a16:creationId xmlns:a16="http://schemas.microsoft.com/office/drawing/2014/main" id="{5608F081-065D-48E0-939C-7A51CCB65E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9382" y="1910386"/>
            <a:ext cx="4359018" cy="4560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79253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Char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20">
            <a:extLst>
              <a:ext uri="{FF2B5EF4-FFF2-40B4-BE49-F238E27FC236}">
                <a16:creationId xmlns:a16="http://schemas.microsoft.com/office/drawing/2014/main" id="{0356ABA0-7716-42DD-A30E-8AD8C546EDBD}"/>
              </a:ext>
            </a:extLst>
          </p:cNvPr>
          <p:cNvSpPr/>
          <p:nvPr/>
        </p:nvSpPr>
        <p:spPr>
          <a:xfrm>
            <a:off x="5670270" y="1413806"/>
            <a:ext cx="7210371" cy="73814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4000" b="1" noProof="0" dirty="0">
                <a:solidFill>
                  <a:srgbClr val="C00000"/>
                </a:solidFill>
                <a:latin typeface="Sakkal Majalla" panose="02000000000000000000" pitchFamily="2" charset="-78"/>
              </a:rPr>
              <a:t>كَيفَ نَقيسُ الأجْسَام الصُّلبة ؟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akkal Majalla" panose="02000000000000000000" pitchFamily="2" charset="-78"/>
            </a:endParaRPr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0503F98A-A08F-41EA-90C5-84F58F13CE35}"/>
              </a:ext>
            </a:extLst>
          </p:cNvPr>
          <p:cNvSpPr/>
          <p:nvPr/>
        </p:nvSpPr>
        <p:spPr>
          <a:xfrm>
            <a:off x="2737485" y="387411"/>
            <a:ext cx="6326006" cy="7631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4400" b="1" noProof="0" dirty="0">
                <a:solidFill>
                  <a:srgbClr val="169A8D"/>
                </a:solidFill>
                <a:latin typeface="Sakkal Majalla" panose="02000000000000000000" pitchFamily="2" charset="-78"/>
              </a:rPr>
              <a:t>المَوادُّ الصُّلبةُ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169A8D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9" name="Rounded Rectangle 14"/>
          <p:cNvSpPr/>
          <p:nvPr/>
        </p:nvSpPr>
        <p:spPr>
          <a:xfrm>
            <a:off x="4529797" y="2484597"/>
            <a:ext cx="8757356" cy="114622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t"/>
          <a:lstStyle/>
          <a:p>
            <a:pPr algn="ctr" rtl="1"/>
            <a:r>
              <a:rPr lang="ar-SA" sz="3600" b="1" dirty="0">
                <a:solidFill>
                  <a:srgbClr val="169A8D"/>
                </a:solidFill>
                <a:latin typeface="Sakkal Majalla" panose="02000000000000000000" pitchFamily="2" charset="-78"/>
              </a:rPr>
              <a:t>تُستَعمَلُ </a:t>
            </a:r>
            <a:r>
              <a:rPr lang="ar-SA" sz="3600" b="1" dirty="0">
                <a:solidFill>
                  <a:srgbClr val="00B0F0"/>
                </a:solidFill>
                <a:latin typeface="Sakkal Majalla" panose="02000000000000000000" pitchFamily="2" charset="-78"/>
              </a:rPr>
              <a:t>المِسْطَرة</a:t>
            </a:r>
            <a:r>
              <a:rPr lang="ar-SA" sz="3600" b="1" dirty="0">
                <a:solidFill>
                  <a:srgbClr val="169A8D"/>
                </a:solidFill>
                <a:latin typeface="Sakkal Majalla" panose="02000000000000000000" pitchFamily="2" charset="-78"/>
              </a:rPr>
              <a:t> لِقياس</a:t>
            </a:r>
          </a:p>
          <a:p>
            <a:pPr algn="ctr" rtl="1"/>
            <a:r>
              <a:rPr lang="ar-SA" sz="3600" b="1" dirty="0">
                <a:solidFill>
                  <a:srgbClr val="169A8D"/>
                </a:solidFill>
                <a:latin typeface="Sakkal Majalla" panose="02000000000000000000" pitchFamily="2" charset="-78"/>
              </a:rPr>
              <a:t> </a:t>
            </a:r>
            <a:r>
              <a:rPr lang="ar-SA" sz="3600" b="1" dirty="0">
                <a:solidFill>
                  <a:srgbClr val="7030A0"/>
                </a:solidFill>
                <a:latin typeface="Sakkal Majalla" panose="02000000000000000000" pitchFamily="2" charset="-78"/>
              </a:rPr>
              <a:t>طُول الجِسم وعَرضِه وارتِفَاعه</a:t>
            </a:r>
            <a:r>
              <a:rPr lang="ar-BH" sz="3600" b="1" dirty="0">
                <a:solidFill>
                  <a:srgbClr val="7030A0"/>
                </a:solidFill>
                <a:latin typeface="Sakkal Majalla" panose="02000000000000000000" pitchFamily="2" charset="-78"/>
              </a:rPr>
              <a:t>.</a:t>
            </a:r>
          </a:p>
        </p:txBody>
      </p:sp>
      <p:sp>
        <p:nvSpPr>
          <p:cNvPr id="11" name="Rounded Rectangle 14"/>
          <p:cNvSpPr/>
          <p:nvPr/>
        </p:nvSpPr>
        <p:spPr>
          <a:xfrm>
            <a:off x="2737485" y="4373403"/>
            <a:ext cx="8757356" cy="903668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t"/>
          <a:lstStyle/>
          <a:p>
            <a:pPr algn="just" rtl="1"/>
            <a:r>
              <a:rPr lang="ar-SA" sz="3600" b="1" dirty="0">
                <a:solidFill>
                  <a:srgbClr val="7030A0"/>
                </a:solidFill>
                <a:latin typeface="Sakkal Majalla" panose="02000000000000000000" pitchFamily="2" charset="-78"/>
              </a:rPr>
              <a:t>المَسَاطِرُ</a:t>
            </a:r>
            <a:r>
              <a:rPr lang="ar-SA" sz="3600" b="1" dirty="0">
                <a:solidFill>
                  <a:srgbClr val="169A8D"/>
                </a:solidFill>
                <a:latin typeface="Sakkal Majalla" panose="02000000000000000000" pitchFamily="2" charset="-78"/>
              </a:rPr>
              <a:t> تَقيسُ </a:t>
            </a:r>
            <a:r>
              <a:rPr lang="ar-SA" sz="3600" b="1" dirty="0">
                <a:solidFill>
                  <a:srgbClr val="7030A0"/>
                </a:solidFill>
                <a:latin typeface="Sakkal Majalla" panose="02000000000000000000" pitchFamily="2" charset="-78"/>
              </a:rPr>
              <a:t>الطُّول</a:t>
            </a:r>
            <a:r>
              <a:rPr lang="ar-SA" sz="3600" b="1" dirty="0">
                <a:solidFill>
                  <a:srgbClr val="169A8D"/>
                </a:solidFill>
                <a:latin typeface="Sakkal Majalla" panose="02000000000000000000" pitchFamily="2" charset="-78"/>
              </a:rPr>
              <a:t> بِوحدَة </a:t>
            </a:r>
            <a:r>
              <a:rPr lang="ar-SA" sz="3600" b="1" dirty="0">
                <a:solidFill>
                  <a:srgbClr val="00B0F0"/>
                </a:solidFill>
                <a:latin typeface="Sakkal Majalla" panose="02000000000000000000" pitchFamily="2" charset="-78"/>
              </a:rPr>
              <a:t>السَنْتيمِتر</a:t>
            </a:r>
            <a:r>
              <a:rPr lang="ar-BH" sz="3600" b="1" dirty="0">
                <a:solidFill>
                  <a:srgbClr val="169A8D"/>
                </a:solidFill>
                <a:latin typeface="Sakkal Majalla" panose="02000000000000000000" pitchFamily="2" charset="-78"/>
              </a:rPr>
              <a:t>.</a:t>
            </a:r>
          </a:p>
          <a:p>
            <a:pPr algn="just" rtl="1"/>
            <a:endParaRPr lang="ar-BH" sz="4000" b="1" dirty="0">
              <a:solidFill>
                <a:srgbClr val="169A8D"/>
              </a:solidFill>
              <a:latin typeface="Sakkal Majalla" panose="02000000000000000000" pitchFamily="2" charset="-78"/>
            </a:endParaRPr>
          </a:p>
        </p:txBody>
      </p:sp>
      <p:pic>
        <p:nvPicPr>
          <p:cNvPr id="3" name="!!صلبة1">
            <a:extLst>
              <a:ext uri="{FF2B5EF4-FFF2-40B4-BE49-F238E27FC236}">
                <a16:creationId xmlns:a16="http://schemas.microsoft.com/office/drawing/2014/main" id="{6C50E7B3-825F-4593-A80E-27A51A373E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18809">
            <a:off x="189349" y="743925"/>
            <a:ext cx="5548841" cy="537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48993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Char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20">
            <a:extLst>
              <a:ext uri="{FF2B5EF4-FFF2-40B4-BE49-F238E27FC236}">
                <a16:creationId xmlns:a16="http://schemas.microsoft.com/office/drawing/2014/main" id="{0356ABA0-7716-42DD-A30E-8AD8C546EDBD}"/>
              </a:ext>
            </a:extLst>
          </p:cNvPr>
          <p:cNvSpPr/>
          <p:nvPr/>
        </p:nvSpPr>
        <p:spPr>
          <a:xfrm>
            <a:off x="5670270" y="1413806"/>
            <a:ext cx="7210371" cy="73814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4000" b="1" noProof="0" dirty="0">
                <a:solidFill>
                  <a:srgbClr val="C00000"/>
                </a:solidFill>
                <a:latin typeface="Sakkal Majalla" panose="02000000000000000000" pitchFamily="2" charset="-78"/>
              </a:rPr>
              <a:t>كَيفَ نَقيسُ الأجْسَام الصُّلبة ؟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akkal Majalla" panose="02000000000000000000" pitchFamily="2" charset="-78"/>
            </a:endParaRPr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0503F98A-A08F-41EA-90C5-84F58F13CE35}"/>
              </a:ext>
            </a:extLst>
          </p:cNvPr>
          <p:cNvSpPr/>
          <p:nvPr/>
        </p:nvSpPr>
        <p:spPr>
          <a:xfrm>
            <a:off x="2737485" y="387411"/>
            <a:ext cx="6326006" cy="7631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4400" b="1" noProof="0" dirty="0">
                <a:solidFill>
                  <a:srgbClr val="169A8D"/>
                </a:solidFill>
                <a:latin typeface="Sakkal Majalla" panose="02000000000000000000" pitchFamily="2" charset="-78"/>
              </a:rPr>
              <a:t>المَوادُّ الصُّلبةُ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169A8D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7" name="Rounded Rectangle 14">
            <a:extLst>
              <a:ext uri="{FF2B5EF4-FFF2-40B4-BE49-F238E27FC236}">
                <a16:creationId xmlns:a16="http://schemas.microsoft.com/office/drawing/2014/main" id="{DD557748-5691-43A0-9519-944202A65669}"/>
              </a:ext>
            </a:extLst>
          </p:cNvPr>
          <p:cNvSpPr/>
          <p:nvPr/>
        </p:nvSpPr>
        <p:spPr>
          <a:xfrm>
            <a:off x="4988416" y="2151946"/>
            <a:ext cx="5785639" cy="903667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t"/>
          <a:lstStyle/>
          <a:p>
            <a:pPr algn="ctr"/>
            <a:r>
              <a:rPr lang="ar-SA" sz="3600" b="1" dirty="0">
                <a:solidFill>
                  <a:srgbClr val="169A8D"/>
                </a:solidFill>
                <a:latin typeface="Calibri" panose="020F0502020204030204" pitchFamily="34" charset="0"/>
              </a:rPr>
              <a:t>يُستَعمَلُ </a:t>
            </a:r>
            <a:r>
              <a:rPr lang="ar-SA" sz="3600" b="1" dirty="0">
                <a:solidFill>
                  <a:srgbClr val="00B0F0"/>
                </a:solidFill>
                <a:latin typeface="Calibri" panose="020F0502020204030204" pitchFamily="34" charset="0"/>
              </a:rPr>
              <a:t>المِيزان</a:t>
            </a:r>
            <a:r>
              <a:rPr lang="ar-SA" sz="3600" b="1" dirty="0">
                <a:solidFill>
                  <a:srgbClr val="169A8D"/>
                </a:solidFill>
                <a:latin typeface="Calibri" panose="020F0502020204030204" pitchFamily="34" charset="0"/>
              </a:rPr>
              <a:t> لِقِياس </a:t>
            </a:r>
            <a:r>
              <a:rPr lang="ar-SA" sz="3600" b="1" dirty="0">
                <a:solidFill>
                  <a:srgbClr val="00B0F0"/>
                </a:solidFill>
                <a:latin typeface="Calibri" panose="020F0502020204030204" pitchFamily="34" charset="0"/>
              </a:rPr>
              <a:t>كُتلَة</a:t>
            </a:r>
            <a:r>
              <a:rPr lang="ar-SA" sz="3600" b="1" dirty="0">
                <a:solidFill>
                  <a:srgbClr val="169A8D"/>
                </a:solidFill>
                <a:latin typeface="Calibri" panose="020F0502020204030204" pitchFamily="34" charset="0"/>
              </a:rPr>
              <a:t> الجِسم </a:t>
            </a:r>
            <a:r>
              <a:rPr lang="ar-BH" sz="3600" b="1" dirty="0">
                <a:solidFill>
                  <a:srgbClr val="169A8D"/>
                </a:solidFill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4" name="!!صلبة1">
            <a:extLst>
              <a:ext uri="{FF2B5EF4-FFF2-40B4-BE49-F238E27FC236}">
                <a16:creationId xmlns:a16="http://schemas.microsoft.com/office/drawing/2014/main" id="{EAA0A28C-40DA-4B07-AAA9-594B659EEC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4825" y="3596822"/>
            <a:ext cx="4389230" cy="1847372"/>
          </a:xfrm>
          <a:prstGeom prst="rect">
            <a:avLst/>
          </a:prstGeom>
        </p:spPr>
      </p:pic>
      <p:pic>
        <p:nvPicPr>
          <p:cNvPr id="11" name="!!صلبة11">
            <a:extLst>
              <a:ext uri="{FF2B5EF4-FFF2-40B4-BE49-F238E27FC236}">
                <a16:creationId xmlns:a16="http://schemas.microsoft.com/office/drawing/2014/main" id="{97AA4BE6-0B46-4635-BFF2-46FCAF4C5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85" y="3023967"/>
            <a:ext cx="4064000" cy="1496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446959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Char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0">
            <a:extLst>
              <a:ext uri="{FF2B5EF4-FFF2-40B4-BE49-F238E27FC236}">
                <a16:creationId xmlns:a16="http://schemas.microsoft.com/office/drawing/2014/main" id="{3C2CBB2A-ECB4-449E-B305-F8C542C21EA6}"/>
              </a:ext>
            </a:extLst>
          </p:cNvPr>
          <p:cNvSpPr/>
          <p:nvPr/>
        </p:nvSpPr>
        <p:spPr>
          <a:xfrm>
            <a:off x="4147901" y="1344421"/>
            <a:ext cx="3896198" cy="7631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5400" b="1" noProof="0" dirty="0">
                <a:solidFill>
                  <a:srgbClr val="169A8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السَّوائِلُ والغَازاتُ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169A8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194" name="Picture 2" descr="ما هو قانون الضغط؟ مع الأمثلة - فيزياء">
            <a:extLst>
              <a:ext uri="{FF2B5EF4-FFF2-40B4-BE49-F238E27FC236}">
                <a16:creationId xmlns:a16="http://schemas.microsoft.com/office/drawing/2014/main" id="{94063A30-F357-4792-8ADB-0A82FA0029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73" y="2006061"/>
            <a:ext cx="3413329" cy="3075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!!صلبة11" descr="Set of chemical flasks with colorful fluids Vector Image">
            <a:extLst>
              <a:ext uri="{FF2B5EF4-FFF2-40B4-BE49-F238E27FC236}">
                <a16:creationId xmlns:a16="http://schemas.microsoft.com/office/drawing/2014/main" id="{7CB5E38F-DE4B-4BAD-A22E-4D68F60819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91"/>
          <a:stretch/>
        </p:blipFill>
        <p:spPr bwMode="auto">
          <a:xfrm>
            <a:off x="7590181" y="2666379"/>
            <a:ext cx="3744871" cy="3075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!!صلبة1" descr="Premium Vector | Perfume to women day vector icon illustration">
            <a:extLst>
              <a:ext uri="{FF2B5EF4-FFF2-40B4-BE49-F238E27FC236}">
                <a16:creationId xmlns:a16="http://schemas.microsoft.com/office/drawing/2014/main" id="{C9F6541A-35DF-41B7-B02A-AD78807125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842" y="1917078"/>
            <a:ext cx="3406000" cy="3988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481157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Char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20">
            <a:extLst>
              <a:ext uri="{FF2B5EF4-FFF2-40B4-BE49-F238E27FC236}">
                <a16:creationId xmlns:a16="http://schemas.microsoft.com/office/drawing/2014/main" id="{BD37F015-CD54-4F9B-A1C6-A2BECA1C7064}"/>
              </a:ext>
            </a:extLst>
          </p:cNvPr>
          <p:cNvSpPr/>
          <p:nvPr/>
        </p:nvSpPr>
        <p:spPr>
          <a:xfrm>
            <a:off x="1451666" y="2051230"/>
            <a:ext cx="8936212" cy="73814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t"/>
          <a:lstStyle/>
          <a:p>
            <a:pPr algn="ctr"/>
            <a:r>
              <a:rPr lang="ar-SA" sz="3200" b="1" dirty="0">
                <a:solidFill>
                  <a:srgbClr val="169A8D"/>
                </a:solidFill>
              </a:rPr>
              <a:t>السَّائِل نوعٌ مِن المَادَّة يأخُذُ شّكلَ الوِعاءِ الَّذي يوضَعُ فيه</a:t>
            </a:r>
            <a:r>
              <a:rPr lang="ar-BH" sz="3200" b="1" dirty="0">
                <a:solidFill>
                  <a:srgbClr val="169A8D"/>
                </a:solidFill>
              </a:rPr>
              <a:t>.</a:t>
            </a:r>
          </a:p>
        </p:txBody>
      </p:sp>
      <p:sp>
        <p:nvSpPr>
          <p:cNvPr id="14" name="Rounded Rectangle 20">
            <a:extLst>
              <a:ext uri="{FF2B5EF4-FFF2-40B4-BE49-F238E27FC236}">
                <a16:creationId xmlns:a16="http://schemas.microsoft.com/office/drawing/2014/main" id="{350E7F6D-66FB-4E15-820D-29523AD4B3A9}"/>
              </a:ext>
            </a:extLst>
          </p:cNvPr>
          <p:cNvSpPr/>
          <p:nvPr/>
        </p:nvSpPr>
        <p:spPr>
          <a:xfrm>
            <a:off x="8633770" y="1087161"/>
            <a:ext cx="3002020" cy="73814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4000" b="1" noProof="0" dirty="0">
                <a:solidFill>
                  <a:srgbClr val="C00000"/>
                </a:solidFill>
                <a:latin typeface="Sakkal Majalla" panose="02000000000000000000" pitchFamily="2" charset="-78"/>
              </a:rPr>
              <a:t>ما السَّائِل ؟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akkal Majalla" panose="02000000000000000000" pitchFamily="2" charset="-78"/>
            </a:endParaRPr>
          </a:p>
        </p:txBody>
      </p:sp>
      <p:sp>
        <p:nvSpPr>
          <p:cNvPr id="17" name="Rectangle 10">
            <a:extLst>
              <a:ext uri="{FF2B5EF4-FFF2-40B4-BE49-F238E27FC236}">
                <a16:creationId xmlns:a16="http://schemas.microsoft.com/office/drawing/2014/main" id="{3C2CBB2A-ECB4-449E-B305-F8C542C21EA6}"/>
              </a:ext>
            </a:extLst>
          </p:cNvPr>
          <p:cNvSpPr/>
          <p:nvPr/>
        </p:nvSpPr>
        <p:spPr>
          <a:xfrm>
            <a:off x="4147901" y="324003"/>
            <a:ext cx="3896198" cy="7631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4400" b="1" noProof="0" dirty="0">
                <a:solidFill>
                  <a:srgbClr val="169A8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السَّوائِلُ والغَازاتُ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169A8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!!صلبة1">
            <a:extLst>
              <a:ext uri="{FF2B5EF4-FFF2-40B4-BE49-F238E27FC236}">
                <a16:creationId xmlns:a16="http://schemas.microsoft.com/office/drawing/2014/main" id="{7EC9F7BF-9BC0-4D3A-BB09-0C14D7AA8B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038" y="2917664"/>
            <a:ext cx="6029467" cy="285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08386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Char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20">
            <a:extLst>
              <a:ext uri="{FF2B5EF4-FFF2-40B4-BE49-F238E27FC236}">
                <a16:creationId xmlns:a16="http://schemas.microsoft.com/office/drawing/2014/main" id="{350E7F6D-66FB-4E15-820D-29523AD4B3A9}"/>
              </a:ext>
            </a:extLst>
          </p:cNvPr>
          <p:cNvSpPr/>
          <p:nvPr/>
        </p:nvSpPr>
        <p:spPr>
          <a:xfrm>
            <a:off x="8633770" y="1087161"/>
            <a:ext cx="3002020" cy="73814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4000" b="1" noProof="0" dirty="0">
                <a:solidFill>
                  <a:srgbClr val="C00000"/>
                </a:solidFill>
                <a:latin typeface="Sakkal Majalla" panose="02000000000000000000" pitchFamily="2" charset="-78"/>
              </a:rPr>
              <a:t>ما السَّائِل ؟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akkal Majalla" panose="02000000000000000000" pitchFamily="2" charset="-78"/>
            </a:endParaRPr>
          </a:p>
        </p:txBody>
      </p:sp>
      <p:sp>
        <p:nvSpPr>
          <p:cNvPr id="15" name="Rounded Rectangle 20">
            <a:extLst>
              <a:ext uri="{FF2B5EF4-FFF2-40B4-BE49-F238E27FC236}">
                <a16:creationId xmlns:a16="http://schemas.microsoft.com/office/drawing/2014/main" id="{15C6C250-ECC4-4FB5-9BC5-70BF5712A013}"/>
              </a:ext>
            </a:extLst>
          </p:cNvPr>
          <p:cNvSpPr/>
          <p:nvPr/>
        </p:nvSpPr>
        <p:spPr>
          <a:xfrm>
            <a:off x="5487849" y="2690860"/>
            <a:ext cx="4728130" cy="73814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t"/>
          <a:lstStyle/>
          <a:p>
            <a:pPr algn="ctr"/>
            <a:r>
              <a:rPr lang="ar-SA" sz="3600" b="1" dirty="0">
                <a:solidFill>
                  <a:srgbClr val="169A8D"/>
                </a:solidFill>
              </a:rPr>
              <a:t>جَميع </a:t>
            </a:r>
            <a:r>
              <a:rPr lang="ar-SA" sz="3600" b="1" dirty="0">
                <a:solidFill>
                  <a:srgbClr val="00B0F0"/>
                </a:solidFill>
              </a:rPr>
              <a:t>السَّوائِل</a:t>
            </a:r>
            <a:r>
              <a:rPr lang="ar-SA" sz="3600" b="1" dirty="0">
                <a:solidFill>
                  <a:srgbClr val="169A8D"/>
                </a:solidFill>
              </a:rPr>
              <a:t> لَها </a:t>
            </a:r>
            <a:r>
              <a:rPr lang="ar-SA" sz="3600" b="1" dirty="0">
                <a:solidFill>
                  <a:srgbClr val="7030A0"/>
                </a:solidFill>
              </a:rPr>
              <a:t>كُتلةٌ</a:t>
            </a:r>
            <a:endParaRPr lang="ar-BH" sz="3600" b="1" dirty="0">
              <a:solidFill>
                <a:srgbClr val="7030A0"/>
              </a:solidFill>
            </a:endParaRPr>
          </a:p>
        </p:txBody>
      </p:sp>
      <p:sp>
        <p:nvSpPr>
          <p:cNvPr id="17" name="Rectangle 10">
            <a:extLst>
              <a:ext uri="{FF2B5EF4-FFF2-40B4-BE49-F238E27FC236}">
                <a16:creationId xmlns:a16="http://schemas.microsoft.com/office/drawing/2014/main" id="{3C2CBB2A-ECB4-449E-B305-F8C542C21EA6}"/>
              </a:ext>
            </a:extLst>
          </p:cNvPr>
          <p:cNvSpPr/>
          <p:nvPr/>
        </p:nvSpPr>
        <p:spPr>
          <a:xfrm>
            <a:off x="4147901" y="324003"/>
            <a:ext cx="3896198" cy="7631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4400" b="1" noProof="0" dirty="0">
                <a:solidFill>
                  <a:srgbClr val="169A8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السَّوائِلُ والغَازاتُ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169A8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268" name="!!صلبة1" descr="Escala de laboratorio - Iconos gratis de asistencia sanitaria y médica">
            <a:extLst>
              <a:ext uri="{FF2B5EF4-FFF2-40B4-BE49-F238E27FC236}">
                <a16:creationId xmlns:a16="http://schemas.microsoft.com/office/drawing/2014/main" id="{499324B8-6309-44D8-ACB7-6F3477561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062" y="1825301"/>
            <a:ext cx="3002020" cy="3388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212766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Char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20">
            <a:extLst>
              <a:ext uri="{FF2B5EF4-FFF2-40B4-BE49-F238E27FC236}">
                <a16:creationId xmlns:a16="http://schemas.microsoft.com/office/drawing/2014/main" id="{350E7F6D-66FB-4E15-820D-29523AD4B3A9}"/>
              </a:ext>
            </a:extLst>
          </p:cNvPr>
          <p:cNvSpPr/>
          <p:nvPr/>
        </p:nvSpPr>
        <p:spPr>
          <a:xfrm>
            <a:off x="8633770" y="1087161"/>
            <a:ext cx="3002020" cy="73814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4000" b="1" noProof="0" dirty="0">
                <a:solidFill>
                  <a:srgbClr val="C00000"/>
                </a:solidFill>
                <a:latin typeface="Sakkal Majalla" panose="02000000000000000000" pitchFamily="2" charset="-78"/>
              </a:rPr>
              <a:t>ما السَّائِل ؟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akkal Majalla" panose="02000000000000000000" pitchFamily="2" charset="-78"/>
            </a:endParaRPr>
          </a:p>
        </p:txBody>
      </p:sp>
      <p:sp>
        <p:nvSpPr>
          <p:cNvPr id="17" name="Rectangle 10">
            <a:extLst>
              <a:ext uri="{FF2B5EF4-FFF2-40B4-BE49-F238E27FC236}">
                <a16:creationId xmlns:a16="http://schemas.microsoft.com/office/drawing/2014/main" id="{3C2CBB2A-ECB4-449E-B305-F8C542C21EA6}"/>
              </a:ext>
            </a:extLst>
          </p:cNvPr>
          <p:cNvSpPr/>
          <p:nvPr/>
        </p:nvSpPr>
        <p:spPr>
          <a:xfrm>
            <a:off x="4147901" y="324003"/>
            <a:ext cx="3896198" cy="7631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4400" b="1" noProof="0" dirty="0">
                <a:solidFill>
                  <a:srgbClr val="169A8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السَّوائِلُ والغَازاتُ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169A8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ounded Rectangle 20">
            <a:extLst>
              <a:ext uri="{FF2B5EF4-FFF2-40B4-BE49-F238E27FC236}">
                <a16:creationId xmlns:a16="http://schemas.microsoft.com/office/drawing/2014/main" id="{0A55BA0B-55DC-48EB-92F7-DBEE926D2501}"/>
              </a:ext>
            </a:extLst>
          </p:cNvPr>
          <p:cNvSpPr/>
          <p:nvPr/>
        </p:nvSpPr>
        <p:spPr>
          <a:xfrm>
            <a:off x="4489777" y="2307826"/>
            <a:ext cx="3802116" cy="624891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t"/>
          <a:lstStyle/>
          <a:p>
            <a:pPr algn="ctr"/>
            <a:r>
              <a:rPr lang="ar-SA" sz="3200" b="1" dirty="0">
                <a:solidFill>
                  <a:srgbClr val="169A8D"/>
                </a:solidFill>
              </a:rPr>
              <a:t>بَعضُها </a:t>
            </a:r>
            <a:r>
              <a:rPr lang="ar-SA" sz="3200" b="1" dirty="0">
                <a:solidFill>
                  <a:srgbClr val="00B0F0"/>
                </a:solidFill>
              </a:rPr>
              <a:t>خَفيفٌ</a:t>
            </a:r>
            <a:r>
              <a:rPr lang="ar-SA" sz="3200" b="1" dirty="0">
                <a:solidFill>
                  <a:srgbClr val="169A8D"/>
                </a:solidFill>
              </a:rPr>
              <a:t> </a:t>
            </a:r>
            <a:r>
              <a:rPr lang="ar-SA" sz="3200" b="1" dirty="0">
                <a:solidFill>
                  <a:srgbClr val="0070C0"/>
                </a:solidFill>
              </a:rPr>
              <a:t>كَالْحَلِيبِ</a:t>
            </a:r>
          </a:p>
        </p:txBody>
      </p:sp>
      <p:sp>
        <p:nvSpPr>
          <p:cNvPr id="8" name="Rounded Rectangle 20">
            <a:extLst>
              <a:ext uri="{FF2B5EF4-FFF2-40B4-BE49-F238E27FC236}">
                <a16:creationId xmlns:a16="http://schemas.microsoft.com/office/drawing/2014/main" id="{F53DC5EE-DEDC-424E-A189-50611D968F1C}"/>
              </a:ext>
            </a:extLst>
          </p:cNvPr>
          <p:cNvSpPr/>
          <p:nvPr/>
        </p:nvSpPr>
        <p:spPr>
          <a:xfrm>
            <a:off x="4489777" y="4460460"/>
            <a:ext cx="3802116" cy="624891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t"/>
          <a:lstStyle/>
          <a:p>
            <a:pPr algn="ctr"/>
            <a:r>
              <a:rPr lang="ar-SA" sz="3200" b="1" dirty="0">
                <a:solidFill>
                  <a:srgbClr val="169A8D"/>
                </a:solidFill>
              </a:rPr>
              <a:t>وَبَعْضُهَا </a:t>
            </a:r>
            <a:r>
              <a:rPr lang="ar-SA" sz="3200" b="1" dirty="0">
                <a:solidFill>
                  <a:srgbClr val="7030A0"/>
                </a:solidFill>
              </a:rPr>
              <a:t>غَلِيظٌ</a:t>
            </a:r>
            <a:r>
              <a:rPr lang="ar-SA" sz="3200" b="1" dirty="0">
                <a:solidFill>
                  <a:srgbClr val="169A8D"/>
                </a:solidFill>
              </a:rPr>
              <a:t> </a:t>
            </a:r>
            <a:r>
              <a:rPr lang="ar-SA" sz="3200" b="1" dirty="0">
                <a:solidFill>
                  <a:schemeClr val="accent2">
                    <a:lumMod val="75000"/>
                  </a:schemeClr>
                </a:solidFill>
              </a:rPr>
              <a:t>كالعَسَلِ</a:t>
            </a:r>
            <a:r>
              <a:rPr lang="ar-SA" sz="3200" b="1" dirty="0">
                <a:solidFill>
                  <a:srgbClr val="169A8D"/>
                </a:solidFill>
              </a:rPr>
              <a:t> </a:t>
            </a:r>
          </a:p>
        </p:txBody>
      </p:sp>
      <p:pic>
        <p:nvPicPr>
          <p:cNvPr id="10" name="!!صلبة1">
            <a:extLst>
              <a:ext uri="{FF2B5EF4-FFF2-40B4-BE49-F238E27FC236}">
                <a16:creationId xmlns:a16="http://schemas.microsoft.com/office/drawing/2014/main" id="{AA9EAA83-EF05-41C3-A851-D5BBB111B6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4199" y="2932717"/>
            <a:ext cx="3153875" cy="3096178"/>
          </a:xfrm>
          <a:prstGeom prst="rect">
            <a:avLst/>
          </a:prstGeom>
        </p:spPr>
      </p:pic>
      <p:pic>
        <p:nvPicPr>
          <p:cNvPr id="11" name="!!صلبة11">
            <a:extLst>
              <a:ext uri="{FF2B5EF4-FFF2-40B4-BE49-F238E27FC236}">
                <a16:creationId xmlns:a16="http://schemas.microsoft.com/office/drawing/2014/main" id="{29715B70-702F-4BAB-94A5-3C666FDCCC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35986" y="1087161"/>
            <a:ext cx="3681816" cy="3096178"/>
          </a:xfrm>
          <a:prstGeom prst="roundRect">
            <a:avLst>
              <a:gd name="adj" fmla="val 12271"/>
            </a:avLst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00560106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Char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20">
            <a:extLst>
              <a:ext uri="{FF2B5EF4-FFF2-40B4-BE49-F238E27FC236}">
                <a16:creationId xmlns:a16="http://schemas.microsoft.com/office/drawing/2014/main" id="{350E7F6D-66FB-4E15-820D-29523AD4B3A9}"/>
              </a:ext>
            </a:extLst>
          </p:cNvPr>
          <p:cNvSpPr/>
          <p:nvPr/>
        </p:nvSpPr>
        <p:spPr>
          <a:xfrm>
            <a:off x="8633770" y="1087161"/>
            <a:ext cx="3002020" cy="73814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4000" b="1" noProof="0" dirty="0">
                <a:solidFill>
                  <a:srgbClr val="C00000"/>
                </a:solidFill>
                <a:latin typeface="Sakkal Majalla" panose="02000000000000000000" pitchFamily="2" charset="-78"/>
              </a:rPr>
              <a:t>ما السَّائِل ؟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akkal Majalla" panose="02000000000000000000" pitchFamily="2" charset="-78"/>
            </a:endParaRPr>
          </a:p>
        </p:txBody>
      </p:sp>
      <p:sp>
        <p:nvSpPr>
          <p:cNvPr id="16" name="Rounded Rectangle 20">
            <a:extLst>
              <a:ext uri="{FF2B5EF4-FFF2-40B4-BE49-F238E27FC236}">
                <a16:creationId xmlns:a16="http://schemas.microsoft.com/office/drawing/2014/main" id="{D3C2F9BC-911A-45B2-A39D-0557BDD2A5DF}"/>
              </a:ext>
            </a:extLst>
          </p:cNvPr>
          <p:cNvSpPr/>
          <p:nvPr/>
        </p:nvSpPr>
        <p:spPr>
          <a:xfrm>
            <a:off x="4608815" y="2189099"/>
            <a:ext cx="6967319" cy="763159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t"/>
          <a:lstStyle/>
          <a:p>
            <a:pPr algn="ctr"/>
            <a:r>
              <a:rPr lang="ar-SA" sz="3600" b="1" dirty="0">
                <a:solidFill>
                  <a:srgbClr val="169A8D"/>
                </a:solidFill>
              </a:rPr>
              <a:t>مِقدَارُ </a:t>
            </a:r>
            <a:r>
              <a:rPr lang="ar-SA" sz="3600" b="1" dirty="0">
                <a:solidFill>
                  <a:srgbClr val="0070C0"/>
                </a:solidFill>
              </a:rPr>
              <a:t>الحَيِّزِ</a:t>
            </a:r>
            <a:r>
              <a:rPr lang="ar-SA" sz="3600" b="1" dirty="0">
                <a:solidFill>
                  <a:srgbClr val="169A8D"/>
                </a:solidFill>
              </a:rPr>
              <a:t> الذي يَشغَله </a:t>
            </a:r>
            <a:r>
              <a:rPr lang="ar-SA" sz="3600" b="1" dirty="0">
                <a:solidFill>
                  <a:srgbClr val="0070C0"/>
                </a:solidFill>
              </a:rPr>
              <a:t>السائِل</a:t>
            </a:r>
            <a:r>
              <a:rPr lang="ar-SA" sz="3600" b="1" dirty="0">
                <a:solidFill>
                  <a:srgbClr val="169A8D"/>
                </a:solidFill>
              </a:rPr>
              <a:t> يسمى </a:t>
            </a:r>
            <a:r>
              <a:rPr lang="ar-SA" sz="3600" b="1" dirty="0">
                <a:solidFill>
                  <a:srgbClr val="C00000"/>
                </a:solidFill>
              </a:rPr>
              <a:t>الحَجْم</a:t>
            </a:r>
            <a:r>
              <a:rPr lang="ar-BH" sz="3600" b="1" dirty="0">
                <a:solidFill>
                  <a:srgbClr val="169A8D"/>
                </a:solidFill>
              </a:rPr>
              <a:t>.</a:t>
            </a:r>
          </a:p>
        </p:txBody>
      </p:sp>
      <p:sp>
        <p:nvSpPr>
          <p:cNvPr id="17" name="Rectangle 10">
            <a:extLst>
              <a:ext uri="{FF2B5EF4-FFF2-40B4-BE49-F238E27FC236}">
                <a16:creationId xmlns:a16="http://schemas.microsoft.com/office/drawing/2014/main" id="{3C2CBB2A-ECB4-449E-B305-F8C542C21EA6}"/>
              </a:ext>
            </a:extLst>
          </p:cNvPr>
          <p:cNvSpPr/>
          <p:nvPr/>
        </p:nvSpPr>
        <p:spPr>
          <a:xfrm>
            <a:off x="4147901" y="324003"/>
            <a:ext cx="3896198" cy="7631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4400" b="1" noProof="0" dirty="0">
                <a:solidFill>
                  <a:srgbClr val="169A8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السَّوائِلُ والغَازاتُ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169A8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!!صلبة11">
            <a:extLst>
              <a:ext uri="{FF2B5EF4-FFF2-40B4-BE49-F238E27FC236}">
                <a16:creationId xmlns:a16="http://schemas.microsoft.com/office/drawing/2014/main" id="{985A238D-A473-4622-BBB5-A6180F623C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3"/>
          <a:stretch/>
        </p:blipFill>
        <p:spPr bwMode="auto">
          <a:xfrm>
            <a:off x="615866" y="1325398"/>
            <a:ext cx="1940507" cy="4859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!!صلبة1">
            <a:extLst>
              <a:ext uri="{FF2B5EF4-FFF2-40B4-BE49-F238E27FC236}">
                <a16:creationId xmlns:a16="http://schemas.microsoft.com/office/drawing/2014/main" id="{F3CDDCEA-AADD-4027-BDA1-607C020D03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5571" y="1668036"/>
            <a:ext cx="2244659" cy="352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53549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Char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20">
            <a:extLst>
              <a:ext uri="{FF2B5EF4-FFF2-40B4-BE49-F238E27FC236}">
                <a16:creationId xmlns:a16="http://schemas.microsoft.com/office/drawing/2014/main" id="{08A3F483-9897-485B-9343-5DD54426E84B}"/>
              </a:ext>
            </a:extLst>
          </p:cNvPr>
          <p:cNvSpPr/>
          <p:nvPr/>
        </p:nvSpPr>
        <p:spPr>
          <a:xfrm>
            <a:off x="5912705" y="2642631"/>
            <a:ext cx="5247690" cy="598917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t"/>
          <a:lstStyle/>
          <a:p>
            <a:pPr algn="ctr"/>
            <a:r>
              <a:rPr lang="ar-SA" sz="3600" b="1" dirty="0">
                <a:solidFill>
                  <a:srgbClr val="169A8D"/>
                </a:solidFill>
              </a:rPr>
              <a:t>لِقِياس </a:t>
            </a:r>
            <a:r>
              <a:rPr lang="ar-SA" sz="3600" b="1" dirty="0">
                <a:solidFill>
                  <a:srgbClr val="7030A0"/>
                </a:solidFill>
              </a:rPr>
              <a:t>حَجم السَّائِل </a:t>
            </a:r>
            <a:r>
              <a:rPr lang="ar-SA" sz="3600" b="1" dirty="0">
                <a:solidFill>
                  <a:srgbClr val="169A8D"/>
                </a:solidFill>
              </a:rPr>
              <a:t>نَستَخدم</a:t>
            </a:r>
            <a:endParaRPr lang="ar-BH" sz="4000" b="1" dirty="0">
              <a:solidFill>
                <a:srgbClr val="169A8D"/>
              </a:solidFill>
            </a:endParaRPr>
          </a:p>
        </p:txBody>
      </p:sp>
      <p:sp>
        <p:nvSpPr>
          <p:cNvPr id="18" name="Rounded Rectangle 20">
            <a:extLst>
              <a:ext uri="{FF2B5EF4-FFF2-40B4-BE49-F238E27FC236}">
                <a16:creationId xmlns:a16="http://schemas.microsoft.com/office/drawing/2014/main" id="{051418A3-ED37-4613-A4EA-2C94046717A0}"/>
              </a:ext>
            </a:extLst>
          </p:cNvPr>
          <p:cNvSpPr/>
          <p:nvPr/>
        </p:nvSpPr>
        <p:spPr>
          <a:xfrm>
            <a:off x="5819666" y="4430446"/>
            <a:ext cx="5433771" cy="847815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t"/>
          <a:lstStyle/>
          <a:p>
            <a:pPr algn="ctr"/>
            <a:r>
              <a:rPr lang="ar-SA" sz="3600" b="1" dirty="0">
                <a:solidFill>
                  <a:srgbClr val="169A8D"/>
                </a:solidFill>
              </a:rPr>
              <a:t>يُقاس </a:t>
            </a:r>
            <a:r>
              <a:rPr lang="ar-SA" sz="3600" b="1" dirty="0">
                <a:solidFill>
                  <a:srgbClr val="00B0F0"/>
                </a:solidFill>
              </a:rPr>
              <a:t>حجم السَّائل </a:t>
            </a:r>
            <a:r>
              <a:rPr lang="ar-SA" sz="3600" b="1" dirty="0">
                <a:solidFill>
                  <a:srgbClr val="169A8D"/>
                </a:solidFill>
              </a:rPr>
              <a:t>بِوحدَةِ </a:t>
            </a:r>
            <a:r>
              <a:rPr lang="ar-SA" sz="3600" b="1" dirty="0">
                <a:solidFill>
                  <a:srgbClr val="7030A0"/>
                </a:solidFill>
              </a:rPr>
              <a:t>المِلِّليتر</a:t>
            </a:r>
            <a:r>
              <a:rPr lang="ar-BH" sz="3600" b="1" dirty="0">
                <a:solidFill>
                  <a:srgbClr val="169A8D"/>
                </a:solidFill>
              </a:rPr>
              <a:t>.</a:t>
            </a:r>
          </a:p>
          <a:p>
            <a:pPr algn="ctr"/>
            <a:endParaRPr lang="ar-BH" sz="4000" b="1" dirty="0">
              <a:solidFill>
                <a:srgbClr val="169A8D"/>
              </a:solidFill>
            </a:endParaRPr>
          </a:p>
        </p:txBody>
      </p:sp>
      <p:sp>
        <p:nvSpPr>
          <p:cNvPr id="19" name="Rectangle 10">
            <a:extLst>
              <a:ext uri="{FF2B5EF4-FFF2-40B4-BE49-F238E27FC236}">
                <a16:creationId xmlns:a16="http://schemas.microsoft.com/office/drawing/2014/main" id="{4A1CD8A0-C8B9-43EA-905E-1022BF9E39DC}"/>
              </a:ext>
            </a:extLst>
          </p:cNvPr>
          <p:cNvSpPr/>
          <p:nvPr/>
        </p:nvSpPr>
        <p:spPr>
          <a:xfrm>
            <a:off x="4147901" y="324003"/>
            <a:ext cx="3896198" cy="7631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4400" b="1" noProof="0" dirty="0">
                <a:solidFill>
                  <a:srgbClr val="169A8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السَّوائِلُ والغَازاتُ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169A8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ounded Rectangle 20">
            <a:extLst>
              <a:ext uri="{FF2B5EF4-FFF2-40B4-BE49-F238E27FC236}">
                <a16:creationId xmlns:a16="http://schemas.microsoft.com/office/drawing/2014/main" id="{33EBCE38-DCFD-4619-927E-096B48AB3112}"/>
              </a:ext>
            </a:extLst>
          </p:cNvPr>
          <p:cNvSpPr/>
          <p:nvPr/>
        </p:nvSpPr>
        <p:spPr>
          <a:xfrm>
            <a:off x="8633770" y="1087161"/>
            <a:ext cx="3002020" cy="73814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4000" b="1" noProof="0" dirty="0">
                <a:solidFill>
                  <a:srgbClr val="C00000"/>
                </a:solidFill>
                <a:latin typeface="Sakkal Majalla" panose="02000000000000000000" pitchFamily="2" charset="-78"/>
              </a:rPr>
              <a:t>ما السَّائِل ؟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akkal Majalla" panose="02000000000000000000" pitchFamily="2" charset="-78"/>
            </a:endParaRPr>
          </a:p>
        </p:txBody>
      </p:sp>
      <p:sp>
        <p:nvSpPr>
          <p:cNvPr id="7" name="Rounded Rectangle 20">
            <a:extLst>
              <a:ext uri="{FF2B5EF4-FFF2-40B4-BE49-F238E27FC236}">
                <a16:creationId xmlns:a16="http://schemas.microsoft.com/office/drawing/2014/main" id="{537CF556-54F0-465F-987F-A43A3105E88B}"/>
              </a:ext>
            </a:extLst>
          </p:cNvPr>
          <p:cNvSpPr/>
          <p:nvPr/>
        </p:nvSpPr>
        <p:spPr>
          <a:xfrm>
            <a:off x="5651688" y="3637847"/>
            <a:ext cx="5769725" cy="598917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t"/>
          <a:lstStyle/>
          <a:p>
            <a:pPr algn="ctr"/>
            <a:r>
              <a:rPr lang="ar-SA" sz="3600" b="1" dirty="0">
                <a:solidFill>
                  <a:srgbClr val="7030A0"/>
                </a:solidFill>
              </a:rPr>
              <a:t>كأساً مُدرَّجة </a:t>
            </a:r>
            <a:r>
              <a:rPr lang="ar-SA" sz="3600" b="1" dirty="0">
                <a:solidFill>
                  <a:srgbClr val="169A8D"/>
                </a:solidFill>
              </a:rPr>
              <a:t>أو </a:t>
            </a:r>
            <a:r>
              <a:rPr lang="ar-SA" sz="3600" b="1" dirty="0">
                <a:solidFill>
                  <a:srgbClr val="00B0F0"/>
                </a:solidFill>
              </a:rPr>
              <a:t>مِخباراً مُدرَّجاً </a:t>
            </a:r>
            <a:r>
              <a:rPr lang="ar-BH" sz="3600" b="1" dirty="0">
                <a:solidFill>
                  <a:srgbClr val="169A8D"/>
                </a:solidFill>
              </a:rPr>
              <a:t>.</a:t>
            </a:r>
          </a:p>
          <a:p>
            <a:pPr algn="ctr"/>
            <a:endParaRPr lang="ar-BH" sz="4000" b="1" dirty="0">
              <a:solidFill>
                <a:srgbClr val="169A8D"/>
              </a:solidFill>
            </a:endParaRPr>
          </a:p>
        </p:txBody>
      </p:sp>
      <p:pic>
        <p:nvPicPr>
          <p:cNvPr id="5" name="!!صلبة1">
            <a:extLst>
              <a:ext uri="{FF2B5EF4-FFF2-40B4-BE49-F238E27FC236}">
                <a16:creationId xmlns:a16="http://schemas.microsoft.com/office/drawing/2014/main" id="{0F995CF4-E0FB-4AF3-8DE5-03C1AE916C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19" y="1718762"/>
            <a:ext cx="5175612" cy="342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61933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Char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!!مجموعة 19">
            <a:extLst>
              <a:ext uri="{FF2B5EF4-FFF2-40B4-BE49-F238E27FC236}">
                <a16:creationId xmlns:a16="http://schemas.microsoft.com/office/drawing/2014/main" id="{FDC9D536-3D7D-4914-8ED7-2FECA56A9777}"/>
              </a:ext>
            </a:extLst>
          </p:cNvPr>
          <p:cNvGrpSpPr/>
          <p:nvPr/>
        </p:nvGrpSpPr>
        <p:grpSpPr>
          <a:xfrm>
            <a:off x="8812404" y="2309468"/>
            <a:ext cx="2548240" cy="1226150"/>
            <a:chOff x="6400610" y="9530497"/>
            <a:chExt cx="482853" cy="48558"/>
          </a:xfrm>
        </p:grpSpPr>
        <p:pic>
          <p:nvPicPr>
            <p:cNvPr id="13" name="!!مجموعة 99">
              <a:extLst>
                <a:ext uri="{FF2B5EF4-FFF2-40B4-BE49-F238E27FC236}">
                  <a16:creationId xmlns:a16="http://schemas.microsoft.com/office/drawing/2014/main" id="{11425788-7805-40C9-AEC9-C31B7F4907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451122" y="9530497"/>
              <a:ext cx="381828" cy="48558"/>
            </a:xfrm>
            <a:prstGeom prst="rect">
              <a:avLst/>
            </a:prstGeom>
          </p:spPr>
        </p:pic>
        <p:sp>
          <p:nvSpPr>
            <p:cNvPr id="14" name="مربع نص 13">
              <a:extLst>
                <a:ext uri="{FF2B5EF4-FFF2-40B4-BE49-F238E27FC236}">
                  <a16:creationId xmlns:a16="http://schemas.microsoft.com/office/drawing/2014/main" id="{A4F71C84-4227-4AC4-966A-499DD5C853A4}"/>
                </a:ext>
              </a:extLst>
            </p:cNvPr>
            <p:cNvSpPr txBox="1"/>
            <p:nvPr/>
          </p:nvSpPr>
          <p:spPr>
            <a:xfrm>
              <a:off x="6400610" y="9542296"/>
              <a:ext cx="482853" cy="207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presentation</a:t>
              </a:r>
              <a:endParaRPr lang="ar-SA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15" name="رابط مستقيم 14">
            <a:extLst>
              <a:ext uri="{FF2B5EF4-FFF2-40B4-BE49-F238E27FC236}">
                <a16:creationId xmlns:a16="http://schemas.microsoft.com/office/drawing/2014/main" id="{2B9E0FB0-57A6-49EE-B7EC-EC04E87E5A8A}"/>
              </a:ext>
            </a:extLst>
          </p:cNvPr>
          <p:cNvCxnSpPr>
            <a:cxnSpLocks/>
          </p:cNvCxnSpPr>
          <p:nvPr/>
        </p:nvCxnSpPr>
        <p:spPr>
          <a:xfrm flipH="1">
            <a:off x="6293723" y="3042200"/>
            <a:ext cx="2602627" cy="16943"/>
          </a:xfrm>
          <a:prstGeom prst="line">
            <a:avLst/>
          </a:prstGeom>
          <a:ln>
            <a:solidFill>
              <a:srgbClr val="23A7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248E63A8-5515-49D2-AD50-9EBB2F3CBD83}"/>
              </a:ext>
            </a:extLst>
          </p:cNvPr>
          <p:cNvSpPr txBox="1"/>
          <p:nvPr/>
        </p:nvSpPr>
        <p:spPr>
          <a:xfrm>
            <a:off x="5907336" y="2617511"/>
            <a:ext cx="3132444" cy="30778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ar-SA" sz="2000" b="1" dirty="0">
                <a:solidFill>
                  <a:srgbClr val="23A7F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برزنتيشن العلوم للمرحلة الابتدائية 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2D644F90-B486-4B1F-B113-D566AA568532}"/>
              </a:ext>
            </a:extLst>
          </p:cNvPr>
          <p:cNvSpPr txBox="1"/>
          <p:nvPr/>
        </p:nvSpPr>
        <p:spPr>
          <a:xfrm>
            <a:off x="6460896" y="3152004"/>
            <a:ext cx="2364616" cy="276996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/>
          <a:p>
            <a:pPr algn="ctr"/>
            <a:r>
              <a:rPr lang="ar-SA" b="1" dirty="0">
                <a:solidFill>
                  <a:srgbClr val="23A7F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أ.يوسف سليمان البلوي  </a:t>
            </a: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B7FEF2D9-0C61-49F8-913B-CC51073C30EE}"/>
              </a:ext>
            </a:extLst>
          </p:cNvPr>
          <p:cNvSpPr txBox="1"/>
          <p:nvPr/>
        </p:nvSpPr>
        <p:spPr>
          <a:xfrm>
            <a:off x="998289" y="2801512"/>
            <a:ext cx="4991871" cy="400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23A7F9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https://t.me/Presentationyosef</a:t>
            </a:r>
            <a:endParaRPr lang="en-US" sz="2000" b="1" dirty="0">
              <a:solidFill>
                <a:srgbClr val="23A7F9"/>
              </a:solidFill>
            </a:endParaRPr>
          </a:p>
        </p:txBody>
      </p:sp>
      <p:pic>
        <p:nvPicPr>
          <p:cNvPr id="19" name="Picture 15" descr="شعار Telegram png">
            <a:extLst>
              <a:ext uri="{FF2B5EF4-FFF2-40B4-BE49-F238E27FC236}">
                <a16:creationId xmlns:a16="http://schemas.microsoft.com/office/drawing/2014/main" id="{84304232-1F97-4FB3-BD7A-D5E4178B40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67" b="98056" l="4167" r="99167">
                        <a14:foregroundMark x1="61389" y1="17222" x2="30833" y2="34722"/>
                        <a14:foregroundMark x1="30833" y1="34722" x2="58333" y2="63056"/>
                        <a14:foregroundMark x1="58333" y1="63056" x2="44167" y2="78056"/>
                        <a14:foregroundMark x1="44167" y1="78056" x2="19722" y2="56389"/>
                        <a14:foregroundMark x1="19722" y1="56389" x2="24444" y2="16667"/>
                        <a14:foregroundMark x1="24444" y1="16667" x2="49444" y2="6667"/>
                        <a14:foregroundMark x1="49444" y1="6667" x2="79444" y2="30556"/>
                        <a14:foregroundMark x1="79444" y1="30556" x2="85278" y2="53611"/>
                        <a14:foregroundMark x1="85278" y1="53611" x2="61944" y2="87778"/>
                        <a14:foregroundMark x1="61944" y1="87778" x2="55278" y2="92222"/>
                        <a14:foregroundMark x1="62500" y1="38889" x2="62500" y2="38889"/>
                        <a14:foregroundMark x1="64444" y1="20556" x2="64444" y2="20556"/>
                        <a14:foregroundMark x1="69444" y1="38333" x2="69444" y2="38333"/>
                        <a14:foregroundMark x1="74167" y1="17222" x2="74167" y2="17222"/>
                        <a14:foregroundMark x1="94722" y1="41389" x2="94722" y2="41389"/>
                        <a14:foregroundMark x1="51111" y1="98056" x2="51111" y2="98056"/>
                        <a14:foregroundMark x1="4722" y1="63056" x2="4722" y2="63056"/>
                        <a14:foregroundMark x1="38611" y1="5278" x2="38611" y2="5278"/>
                        <a14:foregroundMark x1="55833" y1="1667" x2="55833" y2="1667"/>
                        <a14:foregroundMark x1="99167" y1="50556" x2="99167" y2="50556"/>
                        <a14:foregroundMark x1="57500" y1="46389" x2="57500" y2="46389"/>
                        <a14:foregroundMark x1="69444" y1="29722" x2="61389" y2="62500"/>
                        <a14:foregroundMark x1="68889" y1="69444" x2="38889" y2="48611"/>
                        <a14:foregroundMark x1="38889" y1="48611" x2="34444" y2="48056"/>
                        <a14:foregroundMark x1="27778" y1="52222" x2="27778" y2="52222"/>
                        <a14:foregroundMark x1="27778" y1="52222" x2="35278" y2="49444"/>
                        <a14:foregroundMark x1="44167" y1="44722" x2="55833" y2="3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776" y="2550742"/>
            <a:ext cx="824540" cy="802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164019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Char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>
            <a:extLst>
              <a:ext uri="{FF2B5EF4-FFF2-40B4-BE49-F238E27FC236}">
                <a16:creationId xmlns:a16="http://schemas.microsoft.com/office/drawing/2014/main" id="{28074FD8-E5B3-4951-825F-1AA160038D28}"/>
              </a:ext>
            </a:extLst>
          </p:cNvPr>
          <p:cNvSpPr/>
          <p:nvPr/>
        </p:nvSpPr>
        <p:spPr>
          <a:xfrm>
            <a:off x="4147901" y="324003"/>
            <a:ext cx="3896198" cy="7631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4400" b="1" noProof="0" dirty="0">
                <a:solidFill>
                  <a:srgbClr val="169A8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السَّوائِلُ والغَازاتُ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169A8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46" name="!!صلبة11" descr="Chemistry Images - Free Download on Freepik">
            <a:extLst>
              <a:ext uri="{FF2B5EF4-FFF2-40B4-BE49-F238E27FC236}">
                <a16:creationId xmlns:a16="http://schemas.microsoft.com/office/drawing/2014/main" id="{5E7BE3B9-D6BC-4FAB-8D62-1B1C55B756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412" y="2503265"/>
            <a:ext cx="3672978" cy="3282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20">
            <a:extLst>
              <a:ext uri="{FF2B5EF4-FFF2-40B4-BE49-F238E27FC236}">
                <a16:creationId xmlns:a16="http://schemas.microsoft.com/office/drawing/2014/main" id="{A6B9AC31-540D-4909-84FA-6E1EADFFF3A8}"/>
              </a:ext>
            </a:extLst>
          </p:cNvPr>
          <p:cNvSpPr/>
          <p:nvPr/>
        </p:nvSpPr>
        <p:spPr>
          <a:xfrm>
            <a:off x="4544370" y="1543257"/>
            <a:ext cx="2267831" cy="73814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4800" b="1" noProof="0" dirty="0">
                <a:solidFill>
                  <a:srgbClr val="169A8D"/>
                </a:solidFill>
                <a:latin typeface="Sakkal Majalla" panose="02000000000000000000" pitchFamily="2" charset="-78"/>
              </a:rPr>
              <a:t>مَا الغَاز ؟</a:t>
            </a:r>
            <a:endParaRPr kumimoji="0" lang="ar-BH" sz="4800" b="1" i="0" u="none" strike="noStrike" kern="1200" cap="none" spc="0" normalizeH="0" baseline="0" noProof="0" dirty="0">
              <a:ln>
                <a:noFill/>
              </a:ln>
              <a:solidFill>
                <a:srgbClr val="169A8D"/>
              </a:solidFill>
              <a:effectLst/>
              <a:uLnTx/>
              <a:uFillTx/>
              <a:latin typeface="Sakkal Majalla" panose="02000000000000000000" pitchFamily="2" charset="-78"/>
            </a:endParaRPr>
          </a:p>
        </p:txBody>
      </p:sp>
      <p:pic>
        <p:nvPicPr>
          <p:cNvPr id="6" name="!!صلبة1">
            <a:extLst>
              <a:ext uri="{FF2B5EF4-FFF2-40B4-BE49-F238E27FC236}">
                <a16:creationId xmlns:a16="http://schemas.microsoft.com/office/drawing/2014/main" id="{08B21EA9-445F-4774-9D8E-040803EA233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3" y="2281397"/>
            <a:ext cx="3902578" cy="3503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8115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Char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20">
            <a:extLst>
              <a:ext uri="{FF2B5EF4-FFF2-40B4-BE49-F238E27FC236}">
                <a16:creationId xmlns:a16="http://schemas.microsoft.com/office/drawing/2014/main" id="{A6B9AC31-540D-4909-84FA-6E1EADFFF3A8}"/>
              </a:ext>
            </a:extLst>
          </p:cNvPr>
          <p:cNvSpPr/>
          <p:nvPr/>
        </p:nvSpPr>
        <p:spPr>
          <a:xfrm>
            <a:off x="9261941" y="1444970"/>
            <a:ext cx="2267831" cy="73814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3200" b="1" noProof="0" dirty="0">
                <a:solidFill>
                  <a:srgbClr val="C00000"/>
                </a:solidFill>
                <a:latin typeface="Sakkal Majalla" panose="02000000000000000000" pitchFamily="2" charset="-78"/>
              </a:rPr>
              <a:t>مَا الغَاز ؟</a:t>
            </a:r>
            <a:endParaRPr kumimoji="0" lang="ar-BH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akkal Majalla" panose="02000000000000000000" pitchFamily="2" charset="-78"/>
            </a:endParaRPr>
          </a:p>
        </p:txBody>
      </p:sp>
      <p:sp>
        <p:nvSpPr>
          <p:cNvPr id="11" name="Rounded Rectangle 20">
            <a:extLst>
              <a:ext uri="{FF2B5EF4-FFF2-40B4-BE49-F238E27FC236}">
                <a16:creationId xmlns:a16="http://schemas.microsoft.com/office/drawing/2014/main" id="{8794CC19-97CF-46C8-9C70-8300A41CDF40}"/>
              </a:ext>
            </a:extLst>
          </p:cNvPr>
          <p:cNvSpPr/>
          <p:nvPr/>
        </p:nvSpPr>
        <p:spPr>
          <a:xfrm>
            <a:off x="5406887" y="2236464"/>
            <a:ext cx="6401181" cy="1038852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t"/>
          <a:lstStyle/>
          <a:p>
            <a:pPr algn="ctr"/>
            <a:r>
              <a:rPr lang="ar-SA" sz="3200" b="1" dirty="0">
                <a:solidFill>
                  <a:srgbClr val="169A8D"/>
                </a:solidFill>
              </a:rPr>
              <a:t>الغَاز مَادَّةٌ </a:t>
            </a:r>
            <a:r>
              <a:rPr lang="ar-SA" sz="3200" b="1" dirty="0">
                <a:solidFill>
                  <a:srgbClr val="00B0F0"/>
                </a:solidFill>
              </a:rPr>
              <a:t>تَنتشرُ</a:t>
            </a:r>
            <a:r>
              <a:rPr lang="ar-SA" sz="3200" b="1" dirty="0">
                <a:solidFill>
                  <a:srgbClr val="169A8D"/>
                </a:solidFill>
              </a:rPr>
              <a:t> لِتَملأَ الحَيِّزَ الَّذي تُوجد فيه </a:t>
            </a:r>
            <a:r>
              <a:rPr lang="ar-BH" sz="3200" b="1" dirty="0">
                <a:solidFill>
                  <a:srgbClr val="169A8D"/>
                </a:solidFill>
              </a:rPr>
              <a:t>.</a:t>
            </a:r>
          </a:p>
          <a:p>
            <a:pPr algn="ctr"/>
            <a:endParaRPr lang="ar-BH" sz="3200" b="1" dirty="0">
              <a:solidFill>
                <a:srgbClr val="169A8D"/>
              </a:solidFill>
            </a:endParaRP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DDB3E171-7D36-4EA1-AE7F-F1166569B32A}"/>
              </a:ext>
            </a:extLst>
          </p:cNvPr>
          <p:cNvSpPr/>
          <p:nvPr/>
        </p:nvSpPr>
        <p:spPr>
          <a:xfrm>
            <a:off x="4147901" y="324003"/>
            <a:ext cx="3896198" cy="7631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4400" b="1" noProof="0" dirty="0">
                <a:solidFill>
                  <a:srgbClr val="169A8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السَّوائِلُ والغَازاتُ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169A8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!!صلبة1">
            <a:extLst>
              <a:ext uri="{FF2B5EF4-FFF2-40B4-BE49-F238E27FC236}">
                <a16:creationId xmlns:a16="http://schemas.microsoft.com/office/drawing/2014/main" id="{A546DFCE-5B88-4169-890E-CF279B5AC8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228" y="1814040"/>
            <a:ext cx="5511262" cy="421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16841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Char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20">
            <a:extLst>
              <a:ext uri="{FF2B5EF4-FFF2-40B4-BE49-F238E27FC236}">
                <a16:creationId xmlns:a16="http://schemas.microsoft.com/office/drawing/2014/main" id="{A6B9AC31-540D-4909-84FA-6E1EADFFF3A8}"/>
              </a:ext>
            </a:extLst>
          </p:cNvPr>
          <p:cNvSpPr/>
          <p:nvPr/>
        </p:nvSpPr>
        <p:spPr>
          <a:xfrm>
            <a:off x="9248689" y="945165"/>
            <a:ext cx="2267831" cy="73814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3200" b="1" noProof="0" dirty="0">
                <a:solidFill>
                  <a:srgbClr val="C00000"/>
                </a:solidFill>
                <a:latin typeface="Sakkal Majalla" panose="02000000000000000000" pitchFamily="2" charset="-78"/>
              </a:rPr>
              <a:t>مَا الغَاز ؟</a:t>
            </a:r>
            <a:endParaRPr kumimoji="0" lang="ar-BH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akkal Majalla" panose="02000000000000000000" pitchFamily="2" charset="-78"/>
            </a:endParaRPr>
          </a:p>
        </p:txBody>
      </p:sp>
      <p:sp>
        <p:nvSpPr>
          <p:cNvPr id="12" name="Rounded Rectangle 20">
            <a:extLst>
              <a:ext uri="{FF2B5EF4-FFF2-40B4-BE49-F238E27FC236}">
                <a16:creationId xmlns:a16="http://schemas.microsoft.com/office/drawing/2014/main" id="{2EAEFF98-37C1-42D5-8BED-7D86C78A3799}"/>
              </a:ext>
            </a:extLst>
          </p:cNvPr>
          <p:cNvSpPr/>
          <p:nvPr/>
        </p:nvSpPr>
        <p:spPr>
          <a:xfrm>
            <a:off x="5764696" y="2011296"/>
            <a:ext cx="5287617" cy="2163139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t"/>
          <a:lstStyle/>
          <a:p>
            <a:pPr algn="ctr">
              <a:lnSpc>
                <a:spcPct val="200000"/>
              </a:lnSpc>
            </a:pPr>
            <a:r>
              <a:rPr lang="ar-SA" sz="3200" b="1" dirty="0">
                <a:solidFill>
                  <a:srgbClr val="00B0F0"/>
                </a:solidFill>
              </a:rPr>
              <a:t>الهَواءُ</a:t>
            </a:r>
            <a:r>
              <a:rPr lang="ar-SA" sz="3200" b="1" dirty="0">
                <a:solidFill>
                  <a:srgbClr val="169A8D"/>
                </a:solidFill>
              </a:rPr>
              <a:t> الَّذي </a:t>
            </a:r>
            <a:r>
              <a:rPr lang="ar-SA" sz="3200" b="1" dirty="0" err="1">
                <a:solidFill>
                  <a:srgbClr val="169A8D"/>
                </a:solidFill>
              </a:rPr>
              <a:t>نَتَنفَّسهُ</a:t>
            </a:r>
            <a:r>
              <a:rPr lang="ar-SA" sz="3200" b="1" dirty="0">
                <a:solidFill>
                  <a:srgbClr val="169A8D"/>
                </a:solidFill>
              </a:rPr>
              <a:t> يَتكون</a:t>
            </a:r>
          </a:p>
          <a:p>
            <a:pPr algn="ctr">
              <a:lnSpc>
                <a:spcPct val="200000"/>
              </a:lnSpc>
            </a:pPr>
            <a:r>
              <a:rPr lang="ar-SA" sz="3200" b="1" dirty="0">
                <a:solidFill>
                  <a:srgbClr val="169A8D"/>
                </a:solidFill>
              </a:rPr>
              <a:t> مِن عِدَّة </a:t>
            </a:r>
            <a:r>
              <a:rPr lang="ar-SA" sz="3200" b="1" dirty="0">
                <a:solidFill>
                  <a:srgbClr val="7030A0"/>
                </a:solidFill>
              </a:rPr>
              <a:t>غَازاتٍ</a:t>
            </a:r>
            <a:r>
              <a:rPr lang="ar-SA" sz="3200" b="1" dirty="0">
                <a:solidFill>
                  <a:srgbClr val="169A8D"/>
                </a:solidFill>
              </a:rPr>
              <a:t> أحدُها </a:t>
            </a:r>
            <a:r>
              <a:rPr lang="ar-SA" sz="3200" b="1" dirty="0">
                <a:solidFill>
                  <a:schemeClr val="accent2">
                    <a:lumMod val="75000"/>
                  </a:schemeClr>
                </a:solidFill>
              </a:rPr>
              <a:t>الأُكسِجين</a:t>
            </a:r>
            <a:r>
              <a:rPr lang="ar-SA" sz="3200" b="1" dirty="0">
                <a:solidFill>
                  <a:srgbClr val="169A8D"/>
                </a:solidFill>
              </a:rPr>
              <a:t> </a:t>
            </a:r>
            <a:r>
              <a:rPr lang="ar-BH" sz="3200" b="1" dirty="0">
                <a:solidFill>
                  <a:srgbClr val="169A8D"/>
                </a:solidFill>
              </a:rPr>
              <a:t>.</a:t>
            </a:r>
          </a:p>
          <a:p>
            <a:pPr algn="ctr">
              <a:lnSpc>
                <a:spcPct val="200000"/>
              </a:lnSpc>
            </a:pPr>
            <a:endParaRPr lang="ar-BH" sz="3200" b="1" dirty="0">
              <a:solidFill>
                <a:srgbClr val="169A8D"/>
              </a:solidFill>
            </a:endParaRPr>
          </a:p>
        </p:txBody>
      </p:sp>
      <p:sp>
        <p:nvSpPr>
          <p:cNvPr id="2" name="AutoShape 2" descr="كيفية مواجهة الضغوط (صور توضيحية) - wikiHow">
            <a:extLst>
              <a:ext uri="{FF2B5EF4-FFF2-40B4-BE49-F238E27FC236}">
                <a16:creationId xmlns:a16="http://schemas.microsoft.com/office/drawing/2014/main" id="{93A89114-FE2A-4635-AC8C-E368CD8E1C8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9222" name="!!صلبة1" descr="كيفية التفكر: 9 خطوات (صور توضيحية) - wikiHow">
            <a:extLst>
              <a:ext uri="{FF2B5EF4-FFF2-40B4-BE49-F238E27FC236}">
                <a16:creationId xmlns:a16="http://schemas.microsoft.com/office/drawing/2014/main" id="{306A0BB4-A004-42BB-AEFE-E53E9BF1BB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7" r="14348" b="7392"/>
          <a:stretch/>
        </p:blipFill>
        <p:spPr bwMode="auto">
          <a:xfrm>
            <a:off x="675480" y="1585777"/>
            <a:ext cx="4429123" cy="4164807"/>
          </a:xfrm>
          <a:prstGeom prst="roundRect">
            <a:avLst>
              <a:gd name="adj" fmla="val 5000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01579877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Char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20">
            <a:extLst>
              <a:ext uri="{FF2B5EF4-FFF2-40B4-BE49-F238E27FC236}">
                <a16:creationId xmlns:a16="http://schemas.microsoft.com/office/drawing/2014/main" id="{A6B9AC31-540D-4909-84FA-6E1EADFFF3A8}"/>
              </a:ext>
            </a:extLst>
          </p:cNvPr>
          <p:cNvSpPr/>
          <p:nvPr/>
        </p:nvSpPr>
        <p:spPr>
          <a:xfrm>
            <a:off x="9004682" y="955572"/>
            <a:ext cx="2267831" cy="73814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3600" b="1" noProof="0" dirty="0">
                <a:solidFill>
                  <a:srgbClr val="C00000"/>
                </a:solidFill>
                <a:latin typeface="Sakkal Majalla" panose="02000000000000000000" pitchFamily="2" charset="-78"/>
              </a:rPr>
              <a:t>مَا الغَاز ؟</a:t>
            </a:r>
            <a:endParaRPr kumimoji="0" lang="ar-BH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akkal Majalla" panose="02000000000000000000" pitchFamily="2" charset="-78"/>
            </a:endParaRPr>
          </a:p>
        </p:txBody>
      </p:sp>
      <p:sp>
        <p:nvSpPr>
          <p:cNvPr id="13" name="Rounded Rectangle 20">
            <a:extLst>
              <a:ext uri="{FF2B5EF4-FFF2-40B4-BE49-F238E27FC236}">
                <a16:creationId xmlns:a16="http://schemas.microsoft.com/office/drawing/2014/main" id="{E59B3463-D0BB-47EB-A2FB-A1DC13D6EF1C}"/>
              </a:ext>
            </a:extLst>
          </p:cNvPr>
          <p:cNvSpPr/>
          <p:nvPr/>
        </p:nvSpPr>
        <p:spPr>
          <a:xfrm>
            <a:off x="1100138" y="1388041"/>
            <a:ext cx="9543726" cy="1215876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t"/>
          <a:lstStyle/>
          <a:p>
            <a:pPr algn="ctr">
              <a:lnSpc>
                <a:spcPct val="200000"/>
              </a:lnSpc>
            </a:pPr>
            <a:r>
              <a:rPr lang="ar-SA" sz="3200" b="1" dirty="0">
                <a:solidFill>
                  <a:srgbClr val="169A8D"/>
                </a:solidFill>
              </a:rPr>
              <a:t>لا نَرى </a:t>
            </a:r>
            <a:r>
              <a:rPr lang="ar-SA" sz="3200" b="1" dirty="0">
                <a:solidFill>
                  <a:srgbClr val="00B0F0"/>
                </a:solidFill>
              </a:rPr>
              <a:t>الغَازَات</a:t>
            </a:r>
            <a:r>
              <a:rPr lang="ar-SA" sz="3200" b="1" dirty="0">
                <a:solidFill>
                  <a:srgbClr val="169A8D"/>
                </a:solidFill>
              </a:rPr>
              <a:t> في </a:t>
            </a:r>
            <a:r>
              <a:rPr lang="ar-SA" sz="3200" b="1" dirty="0">
                <a:solidFill>
                  <a:srgbClr val="7030A0"/>
                </a:solidFill>
              </a:rPr>
              <a:t>الهَواءِ</a:t>
            </a:r>
            <a:r>
              <a:rPr lang="ar-SA" sz="3200" b="1" dirty="0">
                <a:solidFill>
                  <a:srgbClr val="169A8D"/>
                </a:solidFill>
              </a:rPr>
              <a:t> ولكِنَّها </a:t>
            </a:r>
            <a:r>
              <a:rPr lang="ar-SA" sz="3200" b="1" dirty="0">
                <a:solidFill>
                  <a:schemeClr val="accent2">
                    <a:lumMod val="75000"/>
                  </a:schemeClr>
                </a:solidFill>
              </a:rPr>
              <a:t>مَوجُودة في كُلِّ مَكان حَولنا </a:t>
            </a:r>
            <a:r>
              <a:rPr lang="ar-BH" sz="3200" b="1" dirty="0">
                <a:solidFill>
                  <a:srgbClr val="169A8D"/>
                </a:solidFill>
              </a:rPr>
              <a:t>.</a:t>
            </a: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856E29ED-402A-45EC-9478-4971ED4E84F1}"/>
              </a:ext>
            </a:extLst>
          </p:cNvPr>
          <p:cNvSpPr/>
          <p:nvPr/>
        </p:nvSpPr>
        <p:spPr>
          <a:xfrm>
            <a:off x="3474743" y="2315873"/>
            <a:ext cx="5249839" cy="97879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rgbClr val="00B0F0"/>
                </a:solidFill>
              </a:rPr>
              <a:t>الغَازَات</a:t>
            </a:r>
            <a:r>
              <a:rPr lang="ar-SA" sz="3200" b="1" dirty="0">
                <a:solidFill>
                  <a:srgbClr val="169A8D"/>
                </a:solidFill>
              </a:rPr>
              <a:t> لَيس لَها شَكلٌ خاصٌ بِها</a:t>
            </a:r>
          </a:p>
        </p:txBody>
      </p:sp>
      <p:pic>
        <p:nvPicPr>
          <p:cNvPr id="5" name="!!صلبة1">
            <a:extLst>
              <a:ext uri="{FF2B5EF4-FFF2-40B4-BE49-F238E27FC236}">
                <a16:creationId xmlns:a16="http://schemas.microsoft.com/office/drawing/2014/main" id="{34A9E660-7491-4C03-8FC1-B00F4365BD6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5646" y="1528764"/>
            <a:ext cx="2771774" cy="4739858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F5C905E9-D356-439A-BAC9-DA0991CD8C7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72099" y="3429000"/>
            <a:ext cx="2771774" cy="3086419"/>
          </a:xfrm>
          <a:prstGeom prst="rect">
            <a:avLst/>
          </a:prstGeom>
        </p:spPr>
      </p:pic>
      <p:pic>
        <p:nvPicPr>
          <p:cNvPr id="15" name="!!صلبة11">
            <a:extLst>
              <a:ext uri="{FF2B5EF4-FFF2-40B4-BE49-F238E27FC236}">
                <a16:creationId xmlns:a16="http://schemas.microsoft.com/office/drawing/2014/main" id="{A24AD43C-F440-4567-B729-37A502747B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063"/>
          <a:stretch/>
        </p:blipFill>
        <p:spPr bwMode="auto">
          <a:xfrm>
            <a:off x="9181458" y="2501610"/>
            <a:ext cx="2262508" cy="3086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324470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Char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5">
            <a:extLst>
              <a:ext uri="{FF2B5EF4-FFF2-40B4-BE49-F238E27FC236}">
                <a16:creationId xmlns:a16="http://schemas.microsoft.com/office/drawing/2014/main" id="{28DA5784-BFFA-4571-BF8A-4108C970C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19088"/>
            <a:ext cx="3262246" cy="747711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مربع نص 18">
            <a:extLst>
              <a:ext uri="{FF2B5EF4-FFF2-40B4-BE49-F238E27FC236}">
                <a16:creationId xmlns:a16="http://schemas.microsoft.com/office/drawing/2014/main" id="{CE80F190-CFC5-4EA4-A6AE-9A5CD44B877C}"/>
              </a:ext>
            </a:extLst>
          </p:cNvPr>
          <p:cNvSpPr txBox="1"/>
          <p:nvPr/>
        </p:nvSpPr>
        <p:spPr>
          <a:xfrm>
            <a:off x="3186801" y="2598003"/>
            <a:ext cx="6096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6000" b="1" dirty="0"/>
              <a:t>مُرَاجَعَةُ الفَصلِ التَّاِسعُ</a:t>
            </a:r>
          </a:p>
        </p:txBody>
      </p:sp>
    </p:spTree>
    <p:extLst>
      <p:ext uri="{BB962C8B-B14F-4D97-AF65-F5344CB8AC3E}">
        <p14:creationId xmlns:p14="http://schemas.microsoft.com/office/powerpoint/2010/main" val="184721662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Cha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مربع نص 15">
            <a:extLst>
              <a:ext uri="{FF2B5EF4-FFF2-40B4-BE49-F238E27FC236}">
                <a16:creationId xmlns:a16="http://schemas.microsoft.com/office/drawing/2014/main" id="{17BF2DB3-829F-4500-8D92-DC5D4B70F145}"/>
              </a:ext>
            </a:extLst>
          </p:cNvPr>
          <p:cNvSpPr txBox="1"/>
          <p:nvPr/>
        </p:nvSpPr>
        <p:spPr>
          <a:xfrm>
            <a:off x="5481635" y="1272487"/>
            <a:ext cx="26162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3200" b="1" i="0" u="none" strike="noStrike" baseline="0" dirty="0">
                <a:solidFill>
                  <a:srgbClr val="169A8D"/>
                </a:solidFill>
                <a:latin typeface="AXtManalBLack"/>
              </a:rPr>
              <a:t>أَيُّهُمَا أَكْبَرُ حَجْمًا؟</a:t>
            </a:r>
          </a:p>
        </p:txBody>
      </p:sp>
      <p:pic>
        <p:nvPicPr>
          <p:cNvPr id="15" name="Picture 5">
            <a:extLst>
              <a:ext uri="{FF2B5EF4-FFF2-40B4-BE49-F238E27FC236}">
                <a16:creationId xmlns:a16="http://schemas.microsoft.com/office/drawing/2014/main" id="{B1C691A9-9F93-4B3F-B281-92B18B4D4D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08" b="94737" l="1887" r="98984">
                        <a14:foregroundMark x1="81422" y1="7519" x2="49492" y2="17293"/>
                        <a14:foregroundMark x1="69231" y1="30827" x2="40348" y2="44361"/>
                        <a14:foregroundMark x1="73295" y1="54135" x2="51234" y2="65414"/>
                        <a14:foregroundMark x1="76633" y1="75188" x2="57039" y2="78947"/>
                        <a14:foregroundMark x1="57039" y1="78947" x2="57039" y2="78947"/>
                        <a14:foregroundMark x1="58200" y1="82707" x2="42961" y2="85714"/>
                        <a14:foregroundMark x1="51959" y1="55639" x2="43832" y2="58647"/>
                        <a14:foregroundMark x1="43832" y1="58647" x2="43832" y2="58647"/>
                        <a14:foregroundMark x1="48331" y1="50376" x2="29608" y2="62406"/>
                        <a14:foregroundMark x1="50073" y1="23308" x2="27576" y2="15038"/>
                        <a14:foregroundMark x1="27286" y1="15038" x2="10595" y2="57143"/>
                        <a14:foregroundMark x1="10595" y1="57143" x2="21335" y2="89474"/>
                        <a14:foregroundMark x1="21335" y1="89474" x2="36575" y2="78947"/>
                        <a14:foregroundMark x1="67925" y1="91729" x2="12482" y2="93233"/>
                        <a14:foregroundMark x1="12482" y1="93233" x2="5660" y2="50376"/>
                        <a14:foregroundMark x1="5660" y1="50376" x2="4935" y2="21805"/>
                        <a14:foregroundMark x1="4935" y1="18797" x2="14804" y2="7519"/>
                        <a14:foregroundMark x1="16546" y1="7519" x2="48621" y2="20301"/>
                        <a14:foregroundMark x1="93179" y1="15789" x2="80406" y2="75940"/>
                        <a14:foregroundMark x1="96662" y1="77444" x2="71988" y2="23308"/>
                        <a14:foregroundMark x1="71988" y1="23308" x2="71843" y2="23308"/>
                        <a14:foregroundMark x1="73004" y1="20301" x2="90276" y2="34586"/>
                        <a14:foregroundMark x1="90276" y1="34586" x2="90856" y2="27068"/>
                        <a14:foregroundMark x1="94920" y1="5263" x2="96807" y2="37594"/>
                        <a14:foregroundMark x1="98113" y1="18045" x2="99419" y2="63910"/>
                        <a14:foregroundMark x1="99274" y1="81955" x2="82874" y2="80451"/>
                        <a14:foregroundMark x1="62700" y1="6767" x2="62700" y2="6767"/>
                        <a14:foregroundMark x1="58345" y1="4511" x2="31205" y2="9023"/>
                        <a14:foregroundMark x1="30769" y1="15789" x2="38462" y2="71429"/>
                        <a14:foregroundMark x1="38462" y1="71429" x2="38462" y2="70677"/>
                        <a14:foregroundMark x1="12337" y1="90977" x2="4790" y2="68421"/>
                        <a14:foregroundMark x1="4790" y1="68421" x2="4499" y2="66165"/>
                        <a14:foregroundMark x1="1887" y1="65414" x2="1887" y2="65414"/>
                        <a14:foregroundMark x1="23077" y1="41353" x2="23077" y2="41353"/>
                        <a14:foregroundMark x1="23512" y1="39098" x2="34253" y2="50376"/>
                        <a14:foregroundMark x1="81422" y1="85714" x2="71988" y2="87970"/>
                        <a14:foregroundMark x1="69086" y1="94737" x2="75762" y2="90226"/>
                        <a14:foregroundMark x1="75762" y1="90226" x2="75762" y2="90226"/>
                        <a14:foregroundMark x1="4644" y1="12782" x2="4644" y2="12782"/>
                        <a14:foregroundMark x1="3483" y1="24060" x2="3483" y2="240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6"/>
          <a:stretch/>
        </p:blipFill>
        <p:spPr bwMode="auto">
          <a:xfrm>
            <a:off x="8621598" y="954157"/>
            <a:ext cx="3570402" cy="77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مربع نص 16">
            <a:extLst>
              <a:ext uri="{FF2B5EF4-FFF2-40B4-BE49-F238E27FC236}">
                <a16:creationId xmlns:a16="http://schemas.microsoft.com/office/drawing/2014/main" id="{01D83FB9-AB1E-4D08-96DE-0D6818F58C8E}"/>
              </a:ext>
            </a:extLst>
          </p:cNvPr>
          <p:cNvSpPr txBox="1"/>
          <p:nvPr/>
        </p:nvSpPr>
        <p:spPr>
          <a:xfrm>
            <a:off x="768626" y="2235406"/>
            <a:ext cx="103234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800" b="1" i="0" u="none" strike="noStrike" baseline="0" dirty="0">
                <a:solidFill>
                  <a:srgbClr val="000000"/>
                </a:solidFill>
                <a:latin typeface="Lotus-Light"/>
              </a:rPr>
              <a:t>وَضَعَ سَعِيدٌ بَعْضَ العَصِيرِ فِي كَأْسَيْ قِيَاسٍ. أَيُّ الكَأْسَيْنِ فِيهَا كَمِّيَّةٌ أكْبَرُ مِنَ الْعَصِيرِ؟</a:t>
            </a:r>
            <a:endParaRPr lang="ar-SA" sz="2800" b="1" dirty="0"/>
          </a:p>
        </p:txBody>
      </p:sp>
      <p:pic>
        <p:nvPicPr>
          <p:cNvPr id="11264" name="صورة 11263">
            <a:extLst>
              <a:ext uri="{FF2B5EF4-FFF2-40B4-BE49-F238E27FC236}">
                <a16:creationId xmlns:a16="http://schemas.microsoft.com/office/drawing/2014/main" id="{AEB3CAC8-F0A9-4A9F-8AB3-466AC680C3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12" b="89868" l="453" r="97283">
                        <a14:foregroundMark x1="92935" y1="18502" x2="81069" y2="84802"/>
                        <a14:foregroundMark x1="97373" y1="20264" x2="97373" y2="20264"/>
                        <a14:foregroundMark x1="87500" y1="90308" x2="87500" y2="90308"/>
                        <a14:foregroundMark x1="31703" y1="33480" x2="31703" y2="33480"/>
                        <a14:foregroundMark x1="22917" y1="29956" x2="22917" y2="29956"/>
                        <a14:foregroundMark x1="7971" y1="23568" x2="7971" y2="23568"/>
                        <a14:foregroundMark x1="5616" y1="23128" x2="5163" y2="23568"/>
                        <a14:foregroundMark x1="453" y1="34581" x2="453" y2="3458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16736" y="2686479"/>
            <a:ext cx="5146298" cy="2899033"/>
          </a:xfrm>
          <a:prstGeom prst="rect">
            <a:avLst/>
          </a:prstGeom>
        </p:spPr>
      </p:pic>
      <p:sp>
        <p:nvSpPr>
          <p:cNvPr id="36" name="Rectangle 1">
            <a:extLst>
              <a:ext uri="{FF2B5EF4-FFF2-40B4-BE49-F238E27FC236}">
                <a16:creationId xmlns:a16="http://schemas.microsoft.com/office/drawing/2014/main" id="{CBC51AB6-D212-4909-BB4F-F78A15319D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8600" y="3800935"/>
            <a:ext cx="3570402" cy="1200329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rtl="1" eaLnBrk="0" hangingPunct="0">
              <a:defRPr/>
            </a:pPr>
            <a:r>
              <a:rPr lang="ar-EG" sz="3600" b="1" dirty="0">
                <a:solidFill>
                  <a:srgbClr val="C00000"/>
                </a:solidFill>
                <a:latin typeface="Arial" charset="0"/>
              </a:rPr>
              <a:t>الكأس (أ)</a:t>
            </a:r>
            <a:endParaRPr lang="ar-SA" sz="3600" b="1" dirty="0">
              <a:solidFill>
                <a:srgbClr val="C00000"/>
              </a:solidFill>
              <a:latin typeface="Arial" charset="0"/>
            </a:endParaRPr>
          </a:p>
          <a:p>
            <a:pPr algn="ctr" rtl="1" eaLnBrk="0" hangingPunct="0">
              <a:defRPr/>
            </a:pPr>
            <a:r>
              <a:rPr lang="ar-SA" sz="3600" b="1" dirty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ar-EG" sz="3600" b="1" dirty="0">
                <a:solidFill>
                  <a:srgbClr val="00B0F0"/>
                </a:solidFill>
                <a:latin typeface="Arial" charset="0"/>
              </a:rPr>
              <a:t>200 مللي</a:t>
            </a:r>
            <a:r>
              <a:rPr lang="ar-EG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r>
              <a:rPr lang="ar-EG" sz="3600" b="1" dirty="0">
                <a:solidFill>
                  <a:srgbClr val="FFC000"/>
                </a:solidFill>
                <a:latin typeface="Arial" charset="0"/>
              </a:rPr>
              <a:t>عصير</a:t>
            </a:r>
            <a:r>
              <a:rPr lang="ar-EG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endParaRPr lang="ar-SA" sz="3600" b="1" dirty="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</a:endParaRPr>
          </a:p>
        </p:txBody>
      </p:sp>
      <p:sp>
        <p:nvSpPr>
          <p:cNvPr id="37" name="Rectangle 1">
            <a:extLst>
              <a:ext uri="{FF2B5EF4-FFF2-40B4-BE49-F238E27FC236}">
                <a16:creationId xmlns:a16="http://schemas.microsoft.com/office/drawing/2014/main" id="{D3063E3F-082C-455E-9226-255ABA50EB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998" y="3504115"/>
            <a:ext cx="3346505" cy="1323439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rtl="1" eaLnBrk="0" hangingPunct="0">
              <a:defRPr/>
            </a:pPr>
            <a:r>
              <a:rPr lang="ar-EG" sz="4000" b="1" dirty="0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الكأس (ب) </a:t>
            </a:r>
            <a:endParaRPr lang="ar-SA" sz="4000" b="1" dirty="0">
              <a:solidFill>
                <a:srgbClr val="C00000"/>
              </a:solidFill>
              <a:latin typeface="Arial" charset="0"/>
              <a:cs typeface="Times New Roman" pitchFamily="18" charset="0"/>
            </a:endParaRPr>
          </a:p>
          <a:p>
            <a:pPr algn="ctr" rtl="1" eaLnBrk="0" hangingPunct="0">
              <a:defRPr/>
            </a:pPr>
            <a:r>
              <a:rPr lang="ar-EG" sz="4000" b="1" dirty="0">
                <a:solidFill>
                  <a:srgbClr val="00B0F0"/>
                </a:solidFill>
                <a:latin typeface="Arial" charset="0"/>
                <a:cs typeface="Times New Roman" pitchFamily="18" charset="0"/>
              </a:rPr>
              <a:t>100</a:t>
            </a:r>
            <a:r>
              <a:rPr lang="ar-SA" sz="4000" b="1" dirty="0">
                <a:solidFill>
                  <a:srgbClr val="00B0F0"/>
                </a:solidFill>
                <a:latin typeface="Arial" charset="0"/>
                <a:cs typeface="Times New Roman" pitchFamily="18" charset="0"/>
              </a:rPr>
              <a:t> مللي</a:t>
            </a:r>
            <a:r>
              <a:rPr lang="ar-EG" sz="4000" b="1" dirty="0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ar-EG" sz="4000" b="1" dirty="0">
                <a:solidFill>
                  <a:srgbClr val="FFC000"/>
                </a:solidFill>
                <a:latin typeface="Arial" charset="0"/>
                <a:cs typeface="Times New Roman" pitchFamily="18" charset="0"/>
              </a:rPr>
              <a:t>عصير</a:t>
            </a:r>
            <a:endParaRPr lang="en-US" sz="4000" dirty="0">
              <a:solidFill>
                <a:srgbClr val="FFC000"/>
              </a:solidFill>
              <a:latin typeface="Arial" charset="0"/>
              <a:cs typeface="Arial" charset="0"/>
            </a:endParaRPr>
          </a:p>
        </p:txBody>
      </p:sp>
      <p:sp>
        <p:nvSpPr>
          <p:cNvPr id="39" name="مربع نص 38">
            <a:extLst>
              <a:ext uri="{FF2B5EF4-FFF2-40B4-BE49-F238E27FC236}">
                <a16:creationId xmlns:a16="http://schemas.microsoft.com/office/drawing/2014/main" id="{3314BBFA-3A8A-481B-8082-BF846D70B2B2}"/>
              </a:ext>
            </a:extLst>
          </p:cNvPr>
          <p:cNvSpPr txBox="1"/>
          <p:nvPr/>
        </p:nvSpPr>
        <p:spPr>
          <a:xfrm>
            <a:off x="3568700" y="5639757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EG" sz="4000" b="1" dirty="0">
                <a:solidFill>
                  <a:srgbClr val="00B0F0"/>
                </a:solidFill>
                <a:latin typeface="Arial" charset="0"/>
              </a:rPr>
              <a:t>الكأس (أ) </a:t>
            </a:r>
            <a:r>
              <a:rPr lang="ar-SA" sz="4000" b="1" dirty="0">
                <a:solidFill>
                  <a:srgbClr val="00B050"/>
                </a:solidFill>
                <a:latin typeface="Arial" charset="0"/>
              </a:rPr>
              <a:t>في</a:t>
            </a:r>
            <a:r>
              <a:rPr lang="ar-EG" sz="4000" b="1" dirty="0">
                <a:solidFill>
                  <a:srgbClr val="00B050"/>
                </a:solidFill>
                <a:latin typeface="Arial" charset="0"/>
              </a:rPr>
              <a:t>ه كمية أكبر</a:t>
            </a:r>
            <a:endParaRPr lang="ar-SA" sz="4000" dirty="0">
              <a:solidFill>
                <a:srgbClr val="00B050"/>
              </a:solidFill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D0C0D780-1182-41C2-B3EA-133CC211D889}"/>
              </a:ext>
            </a:extLst>
          </p:cNvPr>
          <p:cNvSpPr txBox="1"/>
          <p:nvPr/>
        </p:nvSpPr>
        <p:spPr>
          <a:xfrm>
            <a:off x="4191365" y="371123"/>
            <a:ext cx="347796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3200" b="1" dirty="0">
                <a:solidFill>
                  <a:schemeClr val="accent6">
                    <a:lumMod val="50000"/>
                  </a:schemeClr>
                </a:solidFill>
              </a:rPr>
              <a:t>مُرَاجَعَةُ الفَصلِ التَّاِسعُ</a:t>
            </a:r>
          </a:p>
        </p:txBody>
      </p:sp>
    </p:spTree>
    <p:extLst>
      <p:ext uri="{BB962C8B-B14F-4D97-AF65-F5344CB8AC3E}">
        <p14:creationId xmlns:p14="http://schemas.microsoft.com/office/powerpoint/2010/main" val="177208452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Cha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36" grpId="0"/>
      <p:bldP spid="37" grpId="0"/>
      <p:bldP spid="3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">
            <a:extLst>
              <a:ext uri="{FF2B5EF4-FFF2-40B4-BE49-F238E27FC236}">
                <a16:creationId xmlns:a16="http://schemas.microsoft.com/office/drawing/2014/main" id="{B1C691A9-9F93-4B3F-B281-92B18B4D4D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08" b="94737" l="1887" r="98984">
                        <a14:foregroundMark x1="81422" y1="7519" x2="49492" y2="17293"/>
                        <a14:foregroundMark x1="69231" y1="30827" x2="40348" y2="44361"/>
                        <a14:foregroundMark x1="73295" y1="54135" x2="51234" y2="65414"/>
                        <a14:foregroundMark x1="76633" y1="75188" x2="57039" y2="78947"/>
                        <a14:foregroundMark x1="57039" y1="78947" x2="57039" y2="78947"/>
                        <a14:foregroundMark x1="58200" y1="82707" x2="42961" y2="85714"/>
                        <a14:foregroundMark x1="51959" y1="55639" x2="43832" y2="58647"/>
                        <a14:foregroundMark x1="43832" y1="58647" x2="43832" y2="58647"/>
                        <a14:foregroundMark x1="48331" y1="50376" x2="29608" y2="62406"/>
                        <a14:foregroundMark x1="50073" y1="23308" x2="27576" y2="15038"/>
                        <a14:foregroundMark x1="27286" y1="15038" x2="10595" y2="57143"/>
                        <a14:foregroundMark x1="10595" y1="57143" x2="21335" y2="89474"/>
                        <a14:foregroundMark x1="21335" y1="89474" x2="36575" y2="78947"/>
                        <a14:foregroundMark x1="67925" y1="91729" x2="12482" y2="93233"/>
                        <a14:foregroundMark x1="12482" y1="93233" x2="5660" y2="50376"/>
                        <a14:foregroundMark x1="5660" y1="50376" x2="4935" y2="21805"/>
                        <a14:foregroundMark x1="4935" y1="18797" x2="14804" y2="7519"/>
                        <a14:foregroundMark x1="16546" y1="7519" x2="48621" y2="20301"/>
                        <a14:foregroundMark x1="93179" y1="15789" x2="80406" y2="75940"/>
                        <a14:foregroundMark x1="96662" y1="77444" x2="71988" y2="23308"/>
                        <a14:foregroundMark x1="71988" y1="23308" x2="71843" y2="23308"/>
                        <a14:foregroundMark x1="73004" y1="20301" x2="90276" y2="34586"/>
                        <a14:foregroundMark x1="90276" y1="34586" x2="90856" y2="27068"/>
                        <a14:foregroundMark x1="94920" y1="5263" x2="96807" y2="37594"/>
                        <a14:foregroundMark x1="98113" y1="18045" x2="99419" y2="63910"/>
                        <a14:foregroundMark x1="99274" y1="81955" x2="82874" y2="80451"/>
                        <a14:foregroundMark x1="62700" y1="6767" x2="62700" y2="6767"/>
                        <a14:foregroundMark x1="58345" y1="4511" x2="31205" y2="9023"/>
                        <a14:foregroundMark x1="30769" y1="15789" x2="38462" y2="71429"/>
                        <a14:foregroundMark x1="38462" y1="71429" x2="38462" y2="70677"/>
                        <a14:foregroundMark x1="12337" y1="90977" x2="4790" y2="68421"/>
                        <a14:foregroundMark x1="4790" y1="68421" x2="4499" y2="66165"/>
                        <a14:foregroundMark x1="1887" y1="65414" x2="1887" y2="65414"/>
                        <a14:foregroundMark x1="23077" y1="41353" x2="23077" y2="41353"/>
                        <a14:foregroundMark x1="23512" y1="39098" x2="34253" y2="50376"/>
                        <a14:foregroundMark x1="81422" y1="85714" x2="71988" y2="87970"/>
                        <a14:foregroundMark x1="69086" y1="94737" x2="75762" y2="90226"/>
                        <a14:foregroundMark x1="75762" y1="90226" x2="75762" y2="90226"/>
                        <a14:foregroundMark x1="4644" y1="12782" x2="4644" y2="12782"/>
                        <a14:foregroundMark x1="3483" y1="24060" x2="3483" y2="240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6"/>
          <a:stretch/>
        </p:blipFill>
        <p:spPr bwMode="auto">
          <a:xfrm>
            <a:off x="8839200" y="887897"/>
            <a:ext cx="3352800" cy="837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4" name="صورة 11263">
            <a:extLst>
              <a:ext uri="{FF2B5EF4-FFF2-40B4-BE49-F238E27FC236}">
                <a16:creationId xmlns:a16="http://schemas.microsoft.com/office/drawing/2014/main" id="{AEB3CAC8-F0A9-4A9F-8AB3-466AC680C3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12" b="89868" l="453" r="97283">
                        <a14:foregroundMark x1="92935" y1="18502" x2="81069" y2="84802"/>
                        <a14:foregroundMark x1="97373" y1="20264" x2="97373" y2="20264"/>
                        <a14:foregroundMark x1="87500" y1="90308" x2="87500" y2="90308"/>
                        <a14:foregroundMark x1="31703" y1="33480" x2="31703" y2="33480"/>
                        <a14:foregroundMark x1="22917" y1="29956" x2="22917" y2="29956"/>
                        <a14:foregroundMark x1="7971" y1="23568" x2="7971" y2="23568"/>
                        <a14:foregroundMark x1="5616" y1="23128" x2="5163" y2="23568"/>
                        <a14:foregroundMark x1="453" y1="34581" x2="453" y2="3458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3351" y="1768612"/>
            <a:ext cx="5226765" cy="290340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1A09C3BD-510D-495C-AF45-70C2F1A7246B}"/>
              </a:ext>
            </a:extLst>
          </p:cNvPr>
          <p:cNvSpPr txBox="1"/>
          <p:nvPr/>
        </p:nvSpPr>
        <p:spPr>
          <a:xfrm>
            <a:off x="5833277" y="1230843"/>
            <a:ext cx="26827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3200" b="1" i="0" u="none" strike="noStrike" baseline="0" dirty="0">
                <a:solidFill>
                  <a:srgbClr val="169A8D"/>
                </a:solidFill>
                <a:latin typeface="AXtManalBLack"/>
              </a:rPr>
              <a:t>أَكْتُبُ جُمْلَةً عَدَدِيَّةً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00A40861-E40B-43B5-BA80-3CFC3D5B016D}"/>
              </a:ext>
            </a:extLst>
          </p:cNvPr>
          <p:cNvSpPr txBox="1"/>
          <p:nvPr/>
        </p:nvSpPr>
        <p:spPr>
          <a:xfrm>
            <a:off x="6340058" y="3705558"/>
            <a:ext cx="52608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2800" b="1" i="0" u="none" strike="noStrike" baseline="0" dirty="0">
                <a:solidFill>
                  <a:srgbClr val="000000"/>
                </a:solidFill>
                <a:latin typeface="Lotus-Light"/>
              </a:rPr>
              <a:t>مَا الْفَرْقُ بَيْنَ حَجْمَيِ الْعَصِيرِ فِي الكَأْسَيْنِ؟</a:t>
            </a:r>
            <a:endParaRPr lang="ar-SA" sz="2800" b="1" dirty="0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BCFCBB5-B355-4566-B110-AFE26350ED82}"/>
              </a:ext>
            </a:extLst>
          </p:cNvPr>
          <p:cNvSpPr txBox="1"/>
          <p:nvPr/>
        </p:nvSpPr>
        <p:spPr>
          <a:xfrm>
            <a:off x="6096000" y="2087717"/>
            <a:ext cx="5602678" cy="1305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SA" sz="2800" b="1" i="0" u="none" strike="noStrike" baseline="0" dirty="0">
                <a:solidFill>
                  <a:srgbClr val="000000"/>
                </a:solidFill>
                <a:latin typeface="Lotus-Light"/>
              </a:rPr>
              <a:t>الكَأْسُ (أ</a:t>
            </a:r>
            <a:r>
              <a:rPr lang="ar-SA" sz="2800" b="1" dirty="0">
                <a:solidFill>
                  <a:srgbClr val="000000"/>
                </a:solidFill>
                <a:latin typeface="Lotus-Light"/>
              </a:rPr>
              <a:t>)</a:t>
            </a:r>
            <a:r>
              <a:rPr lang="ar-SA" sz="2800" b="1" i="0" u="none" strike="noStrike" baseline="0" dirty="0">
                <a:solidFill>
                  <a:srgbClr val="000000"/>
                </a:solidFill>
                <a:latin typeface="Lotus-Light"/>
              </a:rPr>
              <a:t> فِيهَا 200 </a:t>
            </a:r>
            <a:r>
              <a:rPr lang="ar-SA" sz="2800" b="1" i="0" u="none" strike="noStrike" baseline="0" dirty="0" err="1">
                <a:solidFill>
                  <a:srgbClr val="000000"/>
                </a:solidFill>
                <a:latin typeface="Lotus-Light"/>
              </a:rPr>
              <a:t>مِلِّلِتْرٍ</a:t>
            </a:r>
            <a:r>
              <a:rPr lang="ar-SA" sz="2800" b="1" i="0" u="none" strike="noStrike" baseline="0" dirty="0">
                <a:solidFill>
                  <a:srgbClr val="000000"/>
                </a:solidFill>
                <a:latin typeface="Lotus-Light"/>
              </a:rPr>
              <a:t> مِنَ الْعَصِيرِ،</a:t>
            </a:r>
          </a:p>
          <a:p>
            <a:pPr algn="ctr" rtl="1">
              <a:lnSpc>
                <a:spcPct val="150000"/>
              </a:lnSpc>
            </a:pPr>
            <a:r>
              <a:rPr lang="ar-SA" sz="2800" b="1" i="0" u="none" strike="noStrike" baseline="0" dirty="0">
                <a:solidFill>
                  <a:srgbClr val="000000"/>
                </a:solidFill>
                <a:latin typeface="Lotus-Light"/>
              </a:rPr>
              <a:t> وَالكَأْسُ ( ب) فِيهَا 100 </a:t>
            </a:r>
            <a:r>
              <a:rPr lang="ar-SA" sz="2800" b="1" i="0" u="none" strike="noStrike" baseline="0" dirty="0" err="1">
                <a:solidFill>
                  <a:srgbClr val="000000"/>
                </a:solidFill>
                <a:latin typeface="Lotus-Light"/>
              </a:rPr>
              <a:t>مِلِّلِتْرٍ</a:t>
            </a:r>
            <a:r>
              <a:rPr lang="ar-SA" sz="2800" b="1" i="0" u="none" strike="noStrike" baseline="0" dirty="0">
                <a:solidFill>
                  <a:srgbClr val="000000"/>
                </a:solidFill>
                <a:latin typeface="Lotus-Light"/>
              </a:rPr>
              <a:t> مِنَ الْعَصِيرِ. </a:t>
            </a: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AFDD902F-8B75-4999-A468-C910BD0CF6FA}"/>
              </a:ext>
            </a:extLst>
          </p:cNvPr>
          <p:cNvSpPr/>
          <p:nvPr/>
        </p:nvSpPr>
        <p:spPr>
          <a:xfrm>
            <a:off x="509488" y="4875250"/>
            <a:ext cx="50006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ar-EG" sz="4000" b="1" dirty="0">
                <a:solidFill>
                  <a:schemeClr val="accent4">
                    <a:lumMod val="75000"/>
                  </a:schemeClr>
                </a:solidFill>
              </a:rPr>
              <a:t>الفرق بين حجمي العصير </a:t>
            </a:r>
            <a:endParaRPr lang="ar-SA" sz="4000" b="1" dirty="0">
              <a:solidFill>
                <a:schemeClr val="accent4">
                  <a:lumMod val="75000"/>
                </a:schemeClr>
              </a:solidFill>
            </a:endParaRPr>
          </a:p>
          <a:p>
            <a:pPr algn="ctr">
              <a:defRPr/>
            </a:pPr>
            <a:r>
              <a:rPr lang="ar-EG" sz="4000" b="1" dirty="0">
                <a:solidFill>
                  <a:srgbClr val="00B0F0"/>
                </a:solidFill>
              </a:rPr>
              <a:t>200</a:t>
            </a:r>
            <a:r>
              <a:rPr lang="ar-EG" sz="4000" b="1" dirty="0">
                <a:solidFill>
                  <a:srgbClr val="002060"/>
                </a:solidFill>
              </a:rPr>
              <a:t> </a:t>
            </a:r>
            <a:r>
              <a:rPr lang="ar-EG" sz="4000" b="1" dirty="0">
                <a:solidFill>
                  <a:srgbClr val="C00000"/>
                </a:solidFill>
              </a:rPr>
              <a:t>–</a:t>
            </a:r>
            <a:r>
              <a:rPr lang="ar-EG" sz="4000" b="1" dirty="0">
                <a:solidFill>
                  <a:srgbClr val="002060"/>
                </a:solidFill>
              </a:rPr>
              <a:t> </a:t>
            </a:r>
            <a:r>
              <a:rPr lang="ar-EG" sz="4000" b="1" dirty="0">
                <a:solidFill>
                  <a:srgbClr val="7030A0"/>
                </a:solidFill>
              </a:rPr>
              <a:t>100</a:t>
            </a:r>
            <a:r>
              <a:rPr lang="ar-EG" sz="4000" b="1" dirty="0">
                <a:solidFill>
                  <a:srgbClr val="002060"/>
                </a:solidFill>
              </a:rPr>
              <a:t> = </a:t>
            </a:r>
            <a:r>
              <a:rPr lang="ar-EG" sz="4000" b="1" dirty="0">
                <a:solidFill>
                  <a:srgbClr val="169A8D"/>
                </a:solidFill>
              </a:rPr>
              <a:t>100م</a:t>
            </a:r>
            <a:r>
              <a:rPr lang="ar-SA" sz="4000" b="1" dirty="0">
                <a:solidFill>
                  <a:srgbClr val="169A8D"/>
                </a:solidFill>
              </a:rPr>
              <a:t>ل</a:t>
            </a:r>
            <a:endParaRPr lang="en-US" sz="4000" b="1" dirty="0">
              <a:solidFill>
                <a:srgbClr val="169A8D"/>
              </a:solidFill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921ECA66-A686-4119-B83B-46F5AD3660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2851" y="4263954"/>
            <a:ext cx="3746500" cy="2218477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AFD0E7A7-B7B5-417B-B330-B4A3EEAABCDF}"/>
              </a:ext>
            </a:extLst>
          </p:cNvPr>
          <p:cNvSpPr txBox="1"/>
          <p:nvPr/>
        </p:nvSpPr>
        <p:spPr>
          <a:xfrm>
            <a:off x="4191365" y="371123"/>
            <a:ext cx="347796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3200" b="1" dirty="0">
                <a:solidFill>
                  <a:schemeClr val="accent6">
                    <a:lumMod val="50000"/>
                  </a:schemeClr>
                </a:solidFill>
              </a:rPr>
              <a:t>مُرَاجَعَةُ الفَصلِ التَّاِسعُ</a:t>
            </a:r>
          </a:p>
        </p:txBody>
      </p:sp>
    </p:spTree>
    <p:extLst>
      <p:ext uri="{BB962C8B-B14F-4D97-AF65-F5344CB8AC3E}">
        <p14:creationId xmlns:p14="http://schemas.microsoft.com/office/powerpoint/2010/main" val="69837721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Cha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9">
            <a:extLst>
              <a:ext uri="{FF2B5EF4-FFF2-40B4-BE49-F238E27FC236}">
                <a16:creationId xmlns:a16="http://schemas.microsoft.com/office/drawing/2014/main" id="{EBFCB73C-A851-4F49-9B17-E018566657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5"/>
          <a:stretch/>
        </p:blipFill>
        <p:spPr bwMode="auto">
          <a:xfrm>
            <a:off x="9403810" y="780098"/>
            <a:ext cx="2788190" cy="713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13">
            <a:extLst>
              <a:ext uri="{FF2B5EF4-FFF2-40B4-BE49-F238E27FC236}">
                <a16:creationId xmlns:a16="http://schemas.microsoft.com/office/drawing/2014/main" id="{72A8B10E-95C8-45E1-B1C0-31F5068C5E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1183" y="1567901"/>
            <a:ext cx="2460362" cy="1042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مربع نص 41">
            <a:extLst>
              <a:ext uri="{FF2B5EF4-FFF2-40B4-BE49-F238E27FC236}">
                <a16:creationId xmlns:a16="http://schemas.microsoft.com/office/drawing/2014/main" id="{ECDC2A57-BC35-481F-8D43-FFA15350D7ED}"/>
              </a:ext>
            </a:extLst>
          </p:cNvPr>
          <p:cNvSpPr txBox="1"/>
          <p:nvPr/>
        </p:nvSpPr>
        <p:spPr>
          <a:xfrm>
            <a:off x="3296664" y="1831173"/>
            <a:ext cx="58022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800" b="1" i="0" u="none" strike="noStrike" baseline="0" dirty="0">
                <a:latin typeface="Lotus-Bold"/>
              </a:rPr>
              <a:t>أُكْمِلُ كُلاًّ مِنَ الْجُمَلِ التَّالِيَةِ بِالْكَلِمَةِ الْمُنَاسِبَةِ:</a:t>
            </a:r>
            <a:endParaRPr lang="ar-SA" sz="2800" dirty="0"/>
          </a:p>
        </p:txBody>
      </p:sp>
      <p:sp>
        <p:nvSpPr>
          <p:cNvPr id="44" name="مربع نص 43">
            <a:extLst>
              <a:ext uri="{FF2B5EF4-FFF2-40B4-BE49-F238E27FC236}">
                <a16:creationId xmlns:a16="http://schemas.microsoft.com/office/drawing/2014/main" id="{81C9D6F3-9E61-4542-83F1-AC656E769542}"/>
              </a:ext>
            </a:extLst>
          </p:cNvPr>
          <p:cNvSpPr txBox="1"/>
          <p:nvPr/>
        </p:nvSpPr>
        <p:spPr>
          <a:xfrm>
            <a:off x="1602064" y="3160389"/>
            <a:ext cx="101894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800" b="1" i="0" u="none" strike="noStrike" baseline="0" dirty="0">
                <a:latin typeface="Lotus-Light"/>
              </a:rPr>
              <a:t>1-الْمَادَّةُ الَّتي قَدْ لا نَرَاهَا، وَتَنْتَشِر لِتَشْغَلَ المَكَانَ الَّذِي تُوجَدُ فيهِ تُسَمَّى</a:t>
            </a:r>
            <a:r>
              <a:rPr lang="ar-SA" sz="2400" b="1" i="0" u="none" strike="noStrike" baseline="0" dirty="0">
                <a:latin typeface="Lotus-Light"/>
              </a:rPr>
              <a:t>.</a:t>
            </a:r>
            <a:r>
              <a:rPr lang="ar-SA" sz="1100" b="1" i="0" u="none" strike="noStrike" baseline="0" dirty="0">
                <a:latin typeface="Lotus-Light"/>
              </a:rPr>
              <a:t>.................................</a:t>
            </a:r>
            <a:endParaRPr lang="ar-SA" sz="2400" b="1" dirty="0"/>
          </a:p>
        </p:txBody>
      </p:sp>
      <p:sp>
        <p:nvSpPr>
          <p:cNvPr id="48" name="Rectangle 2">
            <a:extLst>
              <a:ext uri="{FF2B5EF4-FFF2-40B4-BE49-F238E27FC236}">
                <a16:creationId xmlns:a16="http://schemas.microsoft.com/office/drawing/2014/main" id="{A1B6AABB-2580-406F-BEE6-C145B71161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1291" y="2905780"/>
            <a:ext cx="71846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ar-EG" sz="2800" b="1" dirty="0">
                <a:solidFill>
                  <a:srgbClr val="169A8D"/>
                </a:solidFill>
                <a:latin typeface="Times New Roman" pitchFamily="18" charset="0"/>
                <a:cs typeface="Times New Roman" pitchFamily="18" charset="0"/>
              </a:rPr>
              <a:t>الغاز</a:t>
            </a:r>
          </a:p>
        </p:txBody>
      </p:sp>
      <p:sp>
        <p:nvSpPr>
          <p:cNvPr id="50" name="مربع نص 49">
            <a:extLst>
              <a:ext uri="{FF2B5EF4-FFF2-40B4-BE49-F238E27FC236}">
                <a16:creationId xmlns:a16="http://schemas.microsoft.com/office/drawing/2014/main" id="{DACDF488-50DD-4D23-9527-704D1E7E1884}"/>
              </a:ext>
            </a:extLst>
          </p:cNvPr>
          <p:cNvSpPr txBox="1"/>
          <p:nvPr/>
        </p:nvSpPr>
        <p:spPr>
          <a:xfrm>
            <a:off x="5354800" y="4361984"/>
            <a:ext cx="61990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800" b="1" dirty="0"/>
              <a:t>2-الْمَادَّةُ </a:t>
            </a:r>
            <a:r>
              <a:rPr lang="ar-SA" sz="1200" b="1" dirty="0"/>
              <a:t>..........................................</a:t>
            </a:r>
            <a:r>
              <a:rPr lang="ar-SA" sz="2800" b="1" dirty="0"/>
              <a:t> لَهَا شَكْلٌ </a:t>
            </a:r>
            <a:r>
              <a:rPr lang="ar-SA" sz="2800" b="1" i="0" u="none" strike="noStrike" baseline="0" dirty="0">
                <a:latin typeface="Lotus-Light"/>
              </a:rPr>
              <a:t>مُحَدَّدٌ خَاصٌّ بِهَا.</a:t>
            </a:r>
            <a:endParaRPr lang="ar-SA" sz="2800" b="1" dirty="0"/>
          </a:p>
        </p:txBody>
      </p:sp>
      <p:sp>
        <p:nvSpPr>
          <p:cNvPr id="51" name="Rectangle 4">
            <a:extLst>
              <a:ext uri="{FF2B5EF4-FFF2-40B4-BE49-F238E27FC236}">
                <a16:creationId xmlns:a16="http://schemas.microsoft.com/office/drawing/2014/main" id="{39792D81-346F-48DE-A887-ED42B4AB27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30752" y="4233881"/>
            <a:ext cx="9573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ar-EG" sz="2800" b="1" dirty="0">
                <a:solidFill>
                  <a:srgbClr val="169A8D"/>
                </a:solidFill>
                <a:latin typeface="Times New Roman" pitchFamily="18" charset="0"/>
                <a:cs typeface="Times New Roman" pitchFamily="18" charset="0"/>
              </a:rPr>
              <a:t>الصُّلْبَةُ</a:t>
            </a:r>
          </a:p>
        </p:txBody>
      </p:sp>
      <p:pic>
        <p:nvPicPr>
          <p:cNvPr id="63" name="صورة 62">
            <a:extLst>
              <a:ext uri="{FF2B5EF4-FFF2-40B4-BE49-F238E27FC236}">
                <a16:creationId xmlns:a16="http://schemas.microsoft.com/office/drawing/2014/main" id="{11653AEF-AAE4-4BB7-9A22-DB7D40C99EF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257"/>
          <a:stretch/>
        </p:blipFill>
        <p:spPr>
          <a:xfrm>
            <a:off x="555358" y="1248229"/>
            <a:ext cx="1757692" cy="2173770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6C625412-15EF-42DF-9BD0-08067D90B3F3}"/>
              </a:ext>
            </a:extLst>
          </p:cNvPr>
          <p:cNvSpPr txBox="1"/>
          <p:nvPr/>
        </p:nvSpPr>
        <p:spPr>
          <a:xfrm>
            <a:off x="4191365" y="371123"/>
            <a:ext cx="347796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3200" b="1" dirty="0">
                <a:solidFill>
                  <a:schemeClr val="accent6">
                    <a:lumMod val="50000"/>
                  </a:schemeClr>
                </a:solidFill>
              </a:rPr>
              <a:t>مُرَاجَعَةُ الفَصلِ التَّاِسعُ</a:t>
            </a:r>
          </a:p>
        </p:txBody>
      </p:sp>
    </p:spTree>
    <p:extLst>
      <p:ext uri="{BB962C8B-B14F-4D97-AF65-F5344CB8AC3E}">
        <p14:creationId xmlns:p14="http://schemas.microsoft.com/office/powerpoint/2010/main" val="137641828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Cha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4" grpId="0"/>
      <p:bldP spid="48" grpId="0"/>
      <p:bldP spid="50" grpId="0"/>
      <p:bldP spid="5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9">
            <a:extLst>
              <a:ext uri="{FF2B5EF4-FFF2-40B4-BE49-F238E27FC236}">
                <a16:creationId xmlns:a16="http://schemas.microsoft.com/office/drawing/2014/main" id="{EBFCB73C-A851-4F49-9B17-E018566657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5"/>
          <a:stretch/>
        </p:blipFill>
        <p:spPr bwMode="auto">
          <a:xfrm>
            <a:off x="9403810" y="780098"/>
            <a:ext cx="2788190" cy="713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13">
            <a:extLst>
              <a:ext uri="{FF2B5EF4-FFF2-40B4-BE49-F238E27FC236}">
                <a16:creationId xmlns:a16="http://schemas.microsoft.com/office/drawing/2014/main" id="{72A8B10E-95C8-45E1-B1C0-31F5068C5E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1183" y="1567901"/>
            <a:ext cx="2460362" cy="1042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مربع نص 41">
            <a:extLst>
              <a:ext uri="{FF2B5EF4-FFF2-40B4-BE49-F238E27FC236}">
                <a16:creationId xmlns:a16="http://schemas.microsoft.com/office/drawing/2014/main" id="{ECDC2A57-BC35-481F-8D43-FFA15350D7ED}"/>
              </a:ext>
            </a:extLst>
          </p:cNvPr>
          <p:cNvSpPr txBox="1"/>
          <p:nvPr/>
        </p:nvSpPr>
        <p:spPr>
          <a:xfrm>
            <a:off x="3396344" y="1830440"/>
            <a:ext cx="58022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800" b="1" i="0" u="none" strike="noStrike" baseline="0" dirty="0">
                <a:latin typeface="Lotus-Bold"/>
              </a:rPr>
              <a:t>أُكْمِلُ كُلاًّ مِنَ الْجُمَلِ التَّالِيَةِ بِالْكَلِمَةِ الْمُنَاسِبَةِ:</a:t>
            </a:r>
            <a:endParaRPr lang="ar-SA" sz="2800" dirty="0"/>
          </a:p>
        </p:txBody>
      </p:sp>
      <p:pic>
        <p:nvPicPr>
          <p:cNvPr id="39" name="صورة 38">
            <a:extLst>
              <a:ext uri="{FF2B5EF4-FFF2-40B4-BE49-F238E27FC236}">
                <a16:creationId xmlns:a16="http://schemas.microsoft.com/office/drawing/2014/main" id="{67518E98-9E58-459C-8158-E581D50255C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257"/>
          <a:stretch/>
        </p:blipFill>
        <p:spPr>
          <a:xfrm>
            <a:off x="555358" y="1248229"/>
            <a:ext cx="1757692" cy="2173770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90332BBD-F6BC-4B2B-810B-18AF1B295AC6}"/>
              </a:ext>
            </a:extLst>
          </p:cNvPr>
          <p:cNvSpPr txBox="1"/>
          <p:nvPr/>
        </p:nvSpPr>
        <p:spPr>
          <a:xfrm>
            <a:off x="2528266" y="3100963"/>
            <a:ext cx="91083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800" b="1" i="0" u="none" strike="noStrike" baseline="0" dirty="0">
                <a:latin typeface="Lotus-Light"/>
              </a:rPr>
              <a:t>3-الْمَادَّةُ الَّتي تَسِيلُ وَتَأْخُذ شَكْلَ الْوِعَاءِ الَّذِي تُوجَدُ فيهِ ُتسَمَّى </a:t>
            </a:r>
            <a:r>
              <a:rPr lang="ar-SA" sz="1600" b="1" i="0" u="none" strike="noStrike" baseline="0" dirty="0">
                <a:latin typeface="Lotus-Light"/>
              </a:rPr>
              <a:t>...............................</a:t>
            </a:r>
            <a:endParaRPr lang="ar-SA" sz="2800" b="1" i="0" u="none" strike="noStrike" baseline="0" dirty="0">
              <a:latin typeface="Lotus-Light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249B2D5A-08CA-4582-9B5A-7F5005D112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1196" y="2926287"/>
            <a:ext cx="91082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ar-EG" sz="2800" b="1" dirty="0">
                <a:solidFill>
                  <a:srgbClr val="169A8D"/>
                </a:solidFill>
                <a:latin typeface="Times New Roman" pitchFamily="18" charset="0"/>
                <a:cs typeface="Times New Roman" pitchFamily="18" charset="0"/>
              </a:rPr>
              <a:t>السَّائِلَ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0E9C24F9-420A-44B5-8026-ECDE9E15B8AD}"/>
              </a:ext>
            </a:extLst>
          </p:cNvPr>
          <p:cNvSpPr txBox="1"/>
          <p:nvPr/>
        </p:nvSpPr>
        <p:spPr>
          <a:xfrm>
            <a:off x="1023920" y="4509988"/>
            <a:ext cx="1084217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800" b="1" i="0" u="none" strike="noStrike" baseline="0" dirty="0">
                <a:latin typeface="Lotus-Light"/>
              </a:rPr>
              <a:t>4-تَسَعُ الْقَارُورَةُ الْيُمْنَى</a:t>
            </a:r>
            <a:r>
              <a:rPr lang="ar-SA" b="1" i="0" u="none" strike="noStrike" baseline="0" dirty="0">
                <a:latin typeface="Lotus-Light"/>
              </a:rPr>
              <a:t> ....................... </a:t>
            </a:r>
            <a:r>
              <a:rPr lang="ar-SA" sz="2800" b="1" i="0" u="none" strike="noStrike" baseline="0" dirty="0">
                <a:latin typeface="Lotus-Light"/>
              </a:rPr>
              <a:t>أَقَلَّ مِنَ الْمَاءِ مُقَارَنَةً بالْقَارُورَةِ الْيُسْرَى.</a:t>
            </a:r>
            <a:endParaRPr lang="ar-SA" sz="2800" b="1" dirty="0"/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7FF9BA27-3D60-40CB-A630-E79C3B7331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1164" y="4374288"/>
            <a:ext cx="19088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ar-EG" sz="2800" b="1" dirty="0">
                <a:solidFill>
                  <a:srgbClr val="169A8D"/>
                </a:solidFill>
                <a:latin typeface="Times New Roman" pitchFamily="18" charset="0"/>
              </a:rPr>
              <a:t>حجَماً</a:t>
            </a:r>
          </a:p>
        </p:txBody>
      </p:sp>
      <p:pic>
        <p:nvPicPr>
          <p:cNvPr id="14" name="Picture 21">
            <a:extLst>
              <a:ext uri="{FF2B5EF4-FFF2-40B4-BE49-F238E27FC236}">
                <a16:creationId xmlns:a16="http://schemas.microsoft.com/office/drawing/2014/main" id="{1A7FAA05-BE5F-4682-A522-EDE5FDE53E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29" y="3596675"/>
            <a:ext cx="1932837" cy="2311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مربع نص 14">
            <a:extLst>
              <a:ext uri="{FF2B5EF4-FFF2-40B4-BE49-F238E27FC236}">
                <a16:creationId xmlns:a16="http://schemas.microsoft.com/office/drawing/2014/main" id="{FF72B321-BE8C-4C6C-8894-E351DBD93028}"/>
              </a:ext>
            </a:extLst>
          </p:cNvPr>
          <p:cNvSpPr txBox="1"/>
          <p:nvPr/>
        </p:nvSpPr>
        <p:spPr>
          <a:xfrm>
            <a:off x="4191365" y="371123"/>
            <a:ext cx="347796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3200" b="1" dirty="0">
                <a:solidFill>
                  <a:schemeClr val="accent6">
                    <a:lumMod val="50000"/>
                  </a:schemeClr>
                </a:solidFill>
              </a:rPr>
              <a:t>مُرَاجَعَةُ الفَصلِ التَّاِسعُ</a:t>
            </a:r>
          </a:p>
        </p:txBody>
      </p:sp>
    </p:spTree>
    <p:extLst>
      <p:ext uri="{BB962C8B-B14F-4D97-AF65-F5344CB8AC3E}">
        <p14:creationId xmlns:p14="http://schemas.microsoft.com/office/powerpoint/2010/main" val="411551009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Cha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5">
            <a:extLst>
              <a:ext uri="{FF2B5EF4-FFF2-40B4-BE49-F238E27FC236}">
                <a16:creationId xmlns:a16="http://schemas.microsoft.com/office/drawing/2014/main" id="{04324B5A-88CA-4D25-8F3C-9CF6D03F6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6521" y="1058274"/>
            <a:ext cx="3335037" cy="745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مربع نص 21">
            <a:extLst>
              <a:ext uri="{FF2B5EF4-FFF2-40B4-BE49-F238E27FC236}">
                <a16:creationId xmlns:a16="http://schemas.microsoft.com/office/drawing/2014/main" id="{A5FB0CDE-1C95-435C-A177-02EEA6134766}"/>
              </a:ext>
            </a:extLst>
          </p:cNvPr>
          <p:cNvSpPr txBox="1"/>
          <p:nvPr/>
        </p:nvSpPr>
        <p:spPr>
          <a:xfrm>
            <a:off x="5232399" y="3071314"/>
            <a:ext cx="65096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800" b="1" i="0" u="none" strike="noStrike" baseline="0" dirty="0">
                <a:solidFill>
                  <a:srgbClr val="169A8D"/>
                </a:solidFill>
                <a:latin typeface="Lotus-Bold"/>
              </a:rPr>
              <a:t>الكرتان كلاهما مادة صلبة ولهما شكل كروي</a:t>
            </a: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5E01EE83-E28E-4523-8D34-F3B84721BC49}"/>
              </a:ext>
            </a:extLst>
          </p:cNvPr>
          <p:cNvSpPr txBox="1"/>
          <p:nvPr/>
        </p:nvSpPr>
        <p:spPr>
          <a:xfrm>
            <a:off x="3556621" y="1194642"/>
            <a:ext cx="42526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800" b="1" dirty="0"/>
              <a:t>أُجِيبُ عَنِ الأَسْئِلَةِ التَّالِيَةِ:</a:t>
            </a: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6A46566F-6788-4980-8B6F-18A05004CB61}"/>
              </a:ext>
            </a:extLst>
          </p:cNvPr>
          <p:cNvSpPr txBox="1"/>
          <p:nvPr/>
        </p:nvSpPr>
        <p:spPr>
          <a:xfrm>
            <a:off x="1451428" y="1919308"/>
            <a:ext cx="100438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800" b="1" dirty="0"/>
              <a:t>5-  </a:t>
            </a:r>
            <a:r>
              <a:rPr lang="ar-SA" sz="2800" b="1" dirty="0">
                <a:solidFill>
                  <a:srgbClr val="C00000"/>
                </a:solidFill>
              </a:rPr>
              <a:t>أُسَجِّلُ الْبَياناتِ.  </a:t>
            </a:r>
            <a:r>
              <a:rPr lang="ar-SA" sz="2800" b="1" dirty="0"/>
              <a:t>فِيمَ تَتَشابَهُ الْكُرَتانِ، وفِيمَ تَخْتَلِفانِ؟ أَيُّ الْكُرَتَيْنِ لَها كُتْلَةٌ أَكْبَرُ؟</a:t>
            </a:r>
          </a:p>
        </p:txBody>
      </p:sp>
      <p:pic>
        <p:nvPicPr>
          <p:cNvPr id="36" name="Picture 9">
            <a:extLst>
              <a:ext uri="{FF2B5EF4-FFF2-40B4-BE49-F238E27FC236}">
                <a16:creationId xmlns:a16="http://schemas.microsoft.com/office/drawing/2014/main" id="{17DE8123-9AA0-435C-B7AE-73B17FA17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12" y="2668421"/>
            <a:ext cx="4989287" cy="2609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مربع نص 39">
            <a:extLst>
              <a:ext uri="{FF2B5EF4-FFF2-40B4-BE49-F238E27FC236}">
                <a16:creationId xmlns:a16="http://schemas.microsoft.com/office/drawing/2014/main" id="{7414417D-1F49-4AC6-9E33-B7381BEE4D42}"/>
              </a:ext>
            </a:extLst>
          </p:cNvPr>
          <p:cNvSpPr txBox="1"/>
          <p:nvPr/>
        </p:nvSpPr>
        <p:spPr>
          <a:xfrm>
            <a:off x="10091059" y="2587100"/>
            <a:ext cx="14949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3200" b="1" dirty="0">
                <a:solidFill>
                  <a:srgbClr val="0070C0"/>
                </a:solidFill>
              </a:rPr>
              <a:t>التشابه</a:t>
            </a:r>
          </a:p>
        </p:txBody>
      </p:sp>
      <p:sp>
        <p:nvSpPr>
          <p:cNvPr id="41" name="مربع نص 40">
            <a:extLst>
              <a:ext uri="{FF2B5EF4-FFF2-40B4-BE49-F238E27FC236}">
                <a16:creationId xmlns:a16="http://schemas.microsoft.com/office/drawing/2014/main" id="{75B5E7B9-8B8E-4098-B646-07F6EBC1DD48}"/>
              </a:ext>
            </a:extLst>
          </p:cNvPr>
          <p:cNvSpPr txBox="1"/>
          <p:nvPr/>
        </p:nvSpPr>
        <p:spPr>
          <a:xfrm>
            <a:off x="10247088" y="4078531"/>
            <a:ext cx="14949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3200" b="1" dirty="0">
                <a:solidFill>
                  <a:srgbClr val="C00000"/>
                </a:solidFill>
              </a:rPr>
              <a:t>الاختلاف </a:t>
            </a:r>
          </a:p>
        </p:txBody>
      </p:sp>
      <p:sp>
        <p:nvSpPr>
          <p:cNvPr id="43" name="مربع نص 42">
            <a:extLst>
              <a:ext uri="{FF2B5EF4-FFF2-40B4-BE49-F238E27FC236}">
                <a16:creationId xmlns:a16="http://schemas.microsoft.com/office/drawing/2014/main" id="{74FED237-3175-4EBE-9612-66E6CF3BFBBE}"/>
              </a:ext>
            </a:extLst>
          </p:cNvPr>
          <p:cNvSpPr txBox="1"/>
          <p:nvPr/>
        </p:nvSpPr>
        <p:spPr>
          <a:xfrm>
            <a:off x="4554272" y="4625666"/>
            <a:ext cx="7024499" cy="1305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2800" b="1" dirty="0">
                <a:solidFill>
                  <a:srgbClr val="169A8D"/>
                </a:solidFill>
              </a:rPr>
              <a:t>الكرة الخضراء    خضراء اللون ،    </a:t>
            </a:r>
            <a:r>
              <a:rPr lang="ar-SA" sz="2800" b="1" dirty="0">
                <a:solidFill>
                  <a:schemeClr val="accent2">
                    <a:lumMod val="75000"/>
                  </a:schemeClr>
                </a:solidFill>
              </a:rPr>
              <a:t>خفيفة</a:t>
            </a:r>
            <a:r>
              <a:rPr lang="ar-SA" sz="2800" b="1" dirty="0"/>
              <a:t>        </a:t>
            </a:r>
            <a:r>
              <a:rPr lang="ar-SA" sz="2800" b="1" dirty="0">
                <a:solidFill>
                  <a:srgbClr val="00B0F0"/>
                </a:solidFill>
              </a:rPr>
              <a:t>كتلة أقل</a:t>
            </a:r>
            <a:endParaRPr lang="ar-SA" sz="2800" b="1" dirty="0"/>
          </a:p>
          <a:p>
            <a:pPr algn="r" rtl="1">
              <a:lnSpc>
                <a:spcPct val="150000"/>
              </a:lnSpc>
            </a:pPr>
            <a:r>
              <a:rPr lang="ar-SA" sz="2800" b="1" dirty="0">
                <a:solidFill>
                  <a:srgbClr val="7030A0"/>
                </a:solidFill>
              </a:rPr>
              <a:t>الكرة البنفسجية   بنفسجية اللون     </a:t>
            </a:r>
            <a:r>
              <a:rPr lang="ar-SA" sz="2800" b="1" dirty="0">
                <a:solidFill>
                  <a:schemeClr val="accent2">
                    <a:lumMod val="75000"/>
                  </a:schemeClr>
                </a:solidFill>
              </a:rPr>
              <a:t>ثقيلة        </a:t>
            </a:r>
            <a:r>
              <a:rPr lang="ar-SA" sz="2800" b="1" dirty="0"/>
              <a:t> </a:t>
            </a:r>
            <a:r>
              <a:rPr lang="ar-SA" sz="2800" b="1" dirty="0">
                <a:solidFill>
                  <a:srgbClr val="00B0F0"/>
                </a:solidFill>
              </a:rPr>
              <a:t>كتلة أكبر</a:t>
            </a:r>
            <a:endParaRPr lang="ar-SA" sz="2800" b="1" dirty="0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49D4FD31-5F2A-4726-8422-C245D4E9CC09}"/>
              </a:ext>
            </a:extLst>
          </p:cNvPr>
          <p:cNvSpPr txBox="1"/>
          <p:nvPr/>
        </p:nvSpPr>
        <p:spPr>
          <a:xfrm>
            <a:off x="4191365" y="371123"/>
            <a:ext cx="347796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3200" b="1" dirty="0">
                <a:solidFill>
                  <a:schemeClr val="accent6">
                    <a:lumMod val="50000"/>
                  </a:schemeClr>
                </a:solidFill>
              </a:rPr>
              <a:t>مُرَاجَعَةُ الفَصلِ التَّاِسعُ</a:t>
            </a:r>
          </a:p>
        </p:txBody>
      </p:sp>
    </p:spTree>
    <p:extLst>
      <p:ext uri="{BB962C8B-B14F-4D97-AF65-F5344CB8AC3E}">
        <p14:creationId xmlns:p14="http://schemas.microsoft.com/office/powerpoint/2010/main" val="340555280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Cha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175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175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30" grpId="0"/>
      <p:bldP spid="40" grpId="0"/>
      <p:bldP spid="4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مربع نص 15">
            <a:extLst>
              <a:ext uri="{FF2B5EF4-FFF2-40B4-BE49-F238E27FC236}">
                <a16:creationId xmlns:a16="http://schemas.microsoft.com/office/drawing/2014/main" id="{CB43B56E-8F98-4008-8720-FC20695511EC}"/>
              </a:ext>
            </a:extLst>
          </p:cNvPr>
          <p:cNvSpPr txBox="1"/>
          <p:nvPr/>
        </p:nvSpPr>
        <p:spPr>
          <a:xfrm>
            <a:off x="3841475" y="1821716"/>
            <a:ext cx="4943546" cy="715089"/>
          </a:xfrm>
          <a:prstGeom prst="round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rtl="1"/>
            <a:r>
              <a:rPr lang="ar-BH" sz="3600" b="1" dirty="0">
                <a:solidFill>
                  <a:srgbClr val="169A8D"/>
                </a:solidFill>
                <a:latin typeface="Calibri" panose="020F0502020204030204" pitchFamily="34" charset="0"/>
              </a:rPr>
              <a:t>علوم</a:t>
            </a:r>
            <a:r>
              <a:rPr lang="ar-SA" sz="3600" b="1" dirty="0">
                <a:solidFill>
                  <a:srgbClr val="169A8D"/>
                </a:solidFill>
                <a:latin typeface="Calibri" panose="020F0502020204030204" pitchFamily="34" charset="0"/>
              </a:rPr>
              <a:t> </a:t>
            </a:r>
            <a:r>
              <a:rPr lang="ar-BH" sz="3600" b="1" dirty="0">
                <a:solidFill>
                  <a:srgbClr val="169A8D"/>
                </a:solidFill>
                <a:latin typeface="Calibri" panose="020F0502020204030204" pitchFamily="34" charset="0"/>
              </a:rPr>
              <a:t>الصف</a:t>
            </a:r>
            <a:r>
              <a:rPr lang="ar-SA" sz="3600" b="1" dirty="0">
                <a:solidFill>
                  <a:srgbClr val="169A8D"/>
                </a:solidFill>
                <a:latin typeface="Calibri" panose="020F0502020204030204" pitchFamily="34" charset="0"/>
              </a:rPr>
              <a:t> </a:t>
            </a:r>
            <a:r>
              <a:rPr lang="ar-BH" sz="3600" b="1" dirty="0">
                <a:solidFill>
                  <a:srgbClr val="169A8D"/>
                </a:solidFill>
                <a:latin typeface="Calibri" panose="020F0502020204030204" pitchFamily="34" charset="0"/>
              </a:rPr>
              <a:t>الثاني الابتدائي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D83BE2AD-0E67-4654-BB49-9829E80247F6}"/>
              </a:ext>
            </a:extLst>
          </p:cNvPr>
          <p:cNvSpPr txBox="1"/>
          <p:nvPr/>
        </p:nvSpPr>
        <p:spPr>
          <a:xfrm>
            <a:off x="3841475" y="2835870"/>
            <a:ext cx="4943546" cy="715089"/>
          </a:xfrm>
          <a:prstGeom prst="round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rtl="1"/>
            <a:r>
              <a:rPr lang="ar-BH" sz="3600" b="1" dirty="0">
                <a:solidFill>
                  <a:srgbClr val="169A8D"/>
                </a:solidFill>
                <a:latin typeface="Calibri" panose="020F0502020204030204" pitchFamily="34" charset="0"/>
              </a:rPr>
              <a:t>الوحدة</a:t>
            </a:r>
            <a:r>
              <a:rPr lang="ar-SA" sz="3600" b="1" dirty="0">
                <a:solidFill>
                  <a:srgbClr val="169A8D"/>
                </a:solidFill>
                <a:latin typeface="Calibri" panose="020F0502020204030204" pitchFamily="34" charset="0"/>
              </a:rPr>
              <a:t> </a:t>
            </a:r>
            <a:r>
              <a:rPr lang="ar-BH" sz="3600" b="1" dirty="0">
                <a:solidFill>
                  <a:srgbClr val="169A8D"/>
                </a:solidFill>
                <a:latin typeface="Calibri" panose="020F0502020204030204" pitchFamily="34" charset="0"/>
              </a:rPr>
              <a:t>الخامسة (المادة)</a:t>
            </a: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58F1707E-97F9-4F01-93BC-65FA537321D6}"/>
              </a:ext>
            </a:extLst>
          </p:cNvPr>
          <p:cNvSpPr txBox="1"/>
          <p:nvPr/>
        </p:nvSpPr>
        <p:spPr>
          <a:xfrm>
            <a:off x="3841475" y="3736574"/>
            <a:ext cx="4943546" cy="715089"/>
          </a:xfrm>
          <a:prstGeom prst="round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rtl="1"/>
            <a:r>
              <a:rPr lang="ar-BH" sz="3600" b="1" dirty="0">
                <a:solidFill>
                  <a:srgbClr val="169A8D"/>
                </a:solidFill>
                <a:latin typeface="Calibri" panose="020F0502020204030204" pitchFamily="34" charset="0"/>
              </a:rPr>
              <a:t>الفصل</a:t>
            </a:r>
            <a:r>
              <a:rPr lang="ar-SA" sz="3600" b="1" dirty="0">
                <a:solidFill>
                  <a:srgbClr val="169A8D"/>
                </a:solidFill>
                <a:latin typeface="Calibri" panose="020F0502020204030204" pitchFamily="34" charset="0"/>
              </a:rPr>
              <a:t> </a:t>
            </a:r>
            <a:r>
              <a:rPr lang="ar-BH" sz="3600" b="1" dirty="0">
                <a:solidFill>
                  <a:srgbClr val="169A8D"/>
                </a:solidFill>
                <a:latin typeface="Calibri" panose="020F0502020204030204" pitchFamily="34" charset="0"/>
              </a:rPr>
              <a:t>التاسع (</a:t>
            </a:r>
            <a:r>
              <a:rPr lang="ar-SA" sz="3600" b="1" dirty="0">
                <a:solidFill>
                  <a:srgbClr val="169A8D"/>
                </a:solidFill>
                <a:latin typeface="Calibri" panose="020F0502020204030204" pitchFamily="34" charset="0"/>
              </a:rPr>
              <a:t>نظرة إلى</a:t>
            </a:r>
            <a:r>
              <a:rPr lang="ar-BH" sz="3600" b="1" dirty="0">
                <a:solidFill>
                  <a:srgbClr val="169A8D"/>
                </a:solidFill>
                <a:latin typeface="Calibri" panose="020F0502020204030204" pitchFamily="34" charset="0"/>
              </a:rPr>
              <a:t> المادة)</a:t>
            </a:r>
          </a:p>
        </p:txBody>
      </p:sp>
      <p:pic>
        <p:nvPicPr>
          <p:cNvPr id="5" name="!!صلبة1">
            <a:extLst>
              <a:ext uri="{FF2B5EF4-FFF2-40B4-BE49-F238E27FC236}">
                <a16:creationId xmlns:a16="http://schemas.microsoft.com/office/drawing/2014/main" id="{8754E9CD-2F6C-4307-8A4E-5EBBD6E57A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 flipV="1">
            <a:off x="16255998" y="0"/>
            <a:ext cx="7151535" cy="6858000"/>
          </a:xfrm>
          <a:prstGeom prst="rect">
            <a:avLst/>
          </a:prstGeom>
        </p:spPr>
      </p:pic>
      <p:pic>
        <p:nvPicPr>
          <p:cNvPr id="6" name="!!صلبة11">
            <a:extLst>
              <a:ext uri="{FF2B5EF4-FFF2-40B4-BE49-F238E27FC236}">
                <a16:creationId xmlns:a16="http://schemas.microsoft.com/office/drawing/2014/main" id="{398D8F2A-FACA-4CB2-96C0-7DF7299514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-13274747" y="-2847860"/>
            <a:ext cx="7902211" cy="658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64112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Char"/>
      </p:transition>
    </mc:Choice>
    <mc:Fallback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مربع نص 29">
            <a:extLst>
              <a:ext uri="{FF2B5EF4-FFF2-40B4-BE49-F238E27FC236}">
                <a16:creationId xmlns:a16="http://schemas.microsoft.com/office/drawing/2014/main" id="{6A46566F-6788-4980-8B6F-18A05004CB61}"/>
              </a:ext>
            </a:extLst>
          </p:cNvPr>
          <p:cNvSpPr txBox="1"/>
          <p:nvPr/>
        </p:nvSpPr>
        <p:spPr>
          <a:xfrm>
            <a:off x="1451428" y="1919308"/>
            <a:ext cx="100438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800" b="1" dirty="0"/>
              <a:t>6-  </a:t>
            </a:r>
            <a:r>
              <a:rPr lang="ar-SA" sz="2800" b="1" dirty="0">
                <a:solidFill>
                  <a:srgbClr val="00B0F0"/>
                </a:solidFill>
              </a:rPr>
              <a:t>أُلَخِّص</a:t>
            </a:r>
            <a:r>
              <a:rPr lang="ar-SA" sz="2800" b="1" dirty="0"/>
              <a:t> مَا الأَدَوَاتُ الَّتِي يُمْكِنُ اسْتِخْدَامُها لِقيَاسِ الْمَادَّةِ؟</a:t>
            </a:r>
          </a:p>
        </p:txBody>
      </p:sp>
      <p:graphicFrame>
        <p:nvGraphicFramePr>
          <p:cNvPr id="2" name="رسم تخطيطي 1">
            <a:extLst>
              <a:ext uri="{FF2B5EF4-FFF2-40B4-BE49-F238E27FC236}">
                <a16:creationId xmlns:a16="http://schemas.microsoft.com/office/drawing/2014/main" id="{21CC86F2-908D-4B05-9088-D27C30F15F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56162769"/>
              </p:ext>
            </p:extLst>
          </p:nvPr>
        </p:nvGraphicFramePr>
        <p:xfrm>
          <a:off x="1097888" y="2970370"/>
          <a:ext cx="10049082" cy="28551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مربع نص 6">
            <a:extLst>
              <a:ext uri="{FF2B5EF4-FFF2-40B4-BE49-F238E27FC236}">
                <a16:creationId xmlns:a16="http://schemas.microsoft.com/office/drawing/2014/main" id="{876C15BB-53CB-46EB-A84A-1877332BFF93}"/>
              </a:ext>
            </a:extLst>
          </p:cNvPr>
          <p:cNvSpPr txBox="1"/>
          <p:nvPr/>
        </p:nvSpPr>
        <p:spPr>
          <a:xfrm>
            <a:off x="809767" y="3613133"/>
            <a:ext cx="342542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rtl="1"/>
            <a:r>
              <a:rPr lang="ar-SA" sz="2400" b="1" dirty="0">
                <a:solidFill>
                  <a:schemeClr val="bg1"/>
                </a:solidFill>
              </a:rPr>
              <a:t>الميزان، المسطرة،</a:t>
            </a:r>
          </a:p>
          <a:p>
            <a:pPr lvl="0" algn="ctr" rtl="1"/>
            <a:r>
              <a:rPr lang="ar-SA" sz="2400" b="1" dirty="0">
                <a:solidFill>
                  <a:schemeClr val="bg1"/>
                </a:solidFill>
              </a:rPr>
              <a:t> والكأس المدرجة،</a:t>
            </a:r>
          </a:p>
          <a:p>
            <a:pPr lvl="0" algn="ctr" rtl="1"/>
            <a:r>
              <a:rPr lang="ar-SA" sz="2400" b="1" dirty="0">
                <a:solidFill>
                  <a:schemeClr val="bg1"/>
                </a:solidFill>
              </a:rPr>
              <a:t>أدوات قياس</a:t>
            </a:r>
          </a:p>
          <a:p>
            <a:pPr lvl="0" algn="ctr" rtl="1"/>
            <a:r>
              <a:rPr lang="ar-SA" sz="2400" b="1" dirty="0">
                <a:solidFill>
                  <a:schemeClr val="bg1"/>
                </a:solidFill>
              </a:rPr>
              <a:t> للمواد المختلفة</a:t>
            </a:r>
            <a:endParaRPr lang="ar-SA" sz="2400" dirty="0">
              <a:solidFill>
                <a:schemeClr val="bg1"/>
              </a:solidFill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47DE2326-73AE-4962-B196-46ED2BBBE238}"/>
              </a:ext>
            </a:extLst>
          </p:cNvPr>
          <p:cNvSpPr txBox="1"/>
          <p:nvPr/>
        </p:nvSpPr>
        <p:spPr>
          <a:xfrm>
            <a:off x="6653203" y="3202857"/>
            <a:ext cx="28044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2400" b="1" dirty="0">
                <a:solidFill>
                  <a:schemeClr val="bg1"/>
                </a:solidFill>
              </a:rPr>
              <a:t>الميزان يقيس الكتلة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DB432DB6-B722-422E-AA9F-7F86581F6FBA}"/>
              </a:ext>
            </a:extLst>
          </p:cNvPr>
          <p:cNvSpPr txBox="1"/>
          <p:nvPr/>
        </p:nvSpPr>
        <p:spPr>
          <a:xfrm>
            <a:off x="5732060" y="4185178"/>
            <a:ext cx="476642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2400" b="1" dirty="0">
                <a:solidFill>
                  <a:schemeClr val="bg1"/>
                </a:solidFill>
              </a:rPr>
              <a:t>المسطرة تقيس الطول، والعرض، والارتفاع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16B220DA-3933-423B-B012-50C167357191}"/>
              </a:ext>
            </a:extLst>
          </p:cNvPr>
          <p:cNvSpPr txBox="1"/>
          <p:nvPr/>
        </p:nvSpPr>
        <p:spPr>
          <a:xfrm>
            <a:off x="5107512" y="5005367"/>
            <a:ext cx="58958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2400" b="1" dirty="0">
                <a:solidFill>
                  <a:schemeClr val="bg1"/>
                </a:solidFill>
              </a:rPr>
              <a:t>الكأس المدرجة يمكن أن تقيس أحجاما مختلفة من المادة</a:t>
            </a:r>
          </a:p>
        </p:txBody>
      </p:sp>
      <p:pic>
        <p:nvPicPr>
          <p:cNvPr id="14" name="Picture 5">
            <a:extLst>
              <a:ext uri="{FF2B5EF4-FFF2-40B4-BE49-F238E27FC236}">
                <a16:creationId xmlns:a16="http://schemas.microsoft.com/office/drawing/2014/main" id="{A049BFE9-E4E6-43B2-A465-46BE1C5B8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6521" y="1058274"/>
            <a:ext cx="3335037" cy="745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مربع نص 14">
            <a:extLst>
              <a:ext uri="{FF2B5EF4-FFF2-40B4-BE49-F238E27FC236}">
                <a16:creationId xmlns:a16="http://schemas.microsoft.com/office/drawing/2014/main" id="{0BBA5BD7-3C1B-4212-B143-641390D8F110}"/>
              </a:ext>
            </a:extLst>
          </p:cNvPr>
          <p:cNvSpPr txBox="1"/>
          <p:nvPr/>
        </p:nvSpPr>
        <p:spPr>
          <a:xfrm>
            <a:off x="3556621" y="1194642"/>
            <a:ext cx="42526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800" b="1" dirty="0"/>
              <a:t>أُجِيبُ عَنِ الأَسْئِلَةِ التَّالِيَةِ: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DE32A006-B82F-4DEE-8E3C-B612DF9FCB17}"/>
              </a:ext>
            </a:extLst>
          </p:cNvPr>
          <p:cNvSpPr txBox="1"/>
          <p:nvPr/>
        </p:nvSpPr>
        <p:spPr>
          <a:xfrm>
            <a:off x="4191365" y="371123"/>
            <a:ext cx="347796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3200" b="1" dirty="0">
                <a:solidFill>
                  <a:schemeClr val="accent6">
                    <a:lumMod val="50000"/>
                  </a:schemeClr>
                </a:solidFill>
              </a:rPr>
              <a:t>مُرَاجَعَةُ الفَصلِ التَّاِسعُ</a:t>
            </a:r>
          </a:p>
        </p:txBody>
      </p:sp>
    </p:spTree>
    <p:extLst>
      <p:ext uri="{BB962C8B-B14F-4D97-AF65-F5344CB8AC3E}">
        <p14:creationId xmlns:p14="http://schemas.microsoft.com/office/powerpoint/2010/main" val="131016337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Cha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Graphic spid="2" grpId="0">
        <p:bldAsOne/>
      </p:bldGraphic>
      <p:bldP spid="9" grpId="0"/>
      <p:bldP spid="11" grpId="0"/>
      <p:bldP spid="1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5">
            <a:extLst>
              <a:ext uri="{FF2B5EF4-FFF2-40B4-BE49-F238E27FC236}">
                <a16:creationId xmlns:a16="http://schemas.microsoft.com/office/drawing/2014/main" id="{04324B5A-88CA-4D25-8F3C-9CF6D03F6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5429" y="1032444"/>
            <a:ext cx="3570098" cy="723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مربع نص 23">
            <a:extLst>
              <a:ext uri="{FF2B5EF4-FFF2-40B4-BE49-F238E27FC236}">
                <a16:creationId xmlns:a16="http://schemas.microsoft.com/office/drawing/2014/main" id="{5E01EE83-E28E-4523-8D34-F3B84721BC49}"/>
              </a:ext>
            </a:extLst>
          </p:cNvPr>
          <p:cNvSpPr txBox="1"/>
          <p:nvPr/>
        </p:nvSpPr>
        <p:spPr>
          <a:xfrm>
            <a:off x="3628571" y="1232504"/>
            <a:ext cx="42526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800" b="1" dirty="0"/>
              <a:t>أُجِيبُ عَنِ الأَسْئِلَةِ التَّالِيَةِ: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CE999BDA-E40B-4C45-B520-A07C9B763233}"/>
              </a:ext>
            </a:extLst>
          </p:cNvPr>
          <p:cNvSpPr txBox="1"/>
          <p:nvPr/>
        </p:nvSpPr>
        <p:spPr>
          <a:xfrm>
            <a:off x="5243777" y="1827661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2800" b="1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ar-EG" sz="28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ar-SA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أقارن </a:t>
            </a:r>
            <a:r>
              <a:rPr lang="ar-EG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2800" b="1" dirty="0"/>
              <a:t>خَوَاصَّ المَادَّتَيْنِ الصُلْبَتَيْنِ الآتِيَتَيْنِ:</a:t>
            </a:r>
          </a:p>
        </p:txBody>
      </p:sp>
      <p:pic>
        <p:nvPicPr>
          <p:cNvPr id="19" name="Picture 5">
            <a:extLst>
              <a:ext uri="{FF2B5EF4-FFF2-40B4-BE49-F238E27FC236}">
                <a16:creationId xmlns:a16="http://schemas.microsoft.com/office/drawing/2014/main" id="{1B706297-0ABF-4E60-B835-6BC9161A9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8960" y="2061519"/>
            <a:ext cx="2377398" cy="2218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9">
            <a:extLst>
              <a:ext uri="{FF2B5EF4-FFF2-40B4-BE49-F238E27FC236}">
                <a16:creationId xmlns:a16="http://schemas.microsoft.com/office/drawing/2014/main" id="{ACF14812-B73B-472D-9116-8CBA1F5E35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42" y="2236581"/>
            <a:ext cx="3345870" cy="2218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8" name="جدول 20">
            <a:extLst>
              <a:ext uri="{FF2B5EF4-FFF2-40B4-BE49-F238E27FC236}">
                <a16:creationId xmlns:a16="http://schemas.microsoft.com/office/drawing/2014/main" id="{7AAE9196-B79D-421A-A4E7-224CA61769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1310202"/>
              </p:ext>
            </p:extLst>
          </p:nvPr>
        </p:nvGraphicFramePr>
        <p:xfrm>
          <a:off x="3628571" y="2903521"/>
          <a:ext cx="5326742" cy="2959572"/>
        </p:xfrm>
        <a:graphic>
          <a:graphicData uri="http://schemas.openxmlformats.org/drawingml/2006/table">
            <a:tbl>
              <a:tblPr rtl="1" firstRow="1" bandRow="1">
                <a:tableStyleId>{BC89EF96-8CEA-46FF-86C4-4CE0E7609802}</a:tableStyleId>
              </a:tblPr>
              <a:tblGrid>
                <a:gridCol w="2663371">
                  <a:extLst>
                    <a:ext uri="{9D8B030D-6E8A-4147-A177-3AD203B41FA5}">
                      <a16:colId xmlns:a16="http://schemas.microsoft.com/office/drawing/2014/main" val="1489318814"/>
                    </a:ext>
                  </a:extLst>
                </a:gridCol>
                <a:gridCol w="2663371">
                  <a:extLst>
                    <a:ext uri="{9D8B030D-6E8A-4147-A177-3AD203B41FA5}">
                      <a16:colId xmlns:a16="http://schemas.microsoft.com/office/drawing/2014/main" val="2677053877"/>
                    </a:ext>
                  </a:extLst>
                </a:gridCol>
              </a:tblGrid>
              <a:tr h="809690"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i="0" u="none" strike="noStrike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ar-SA" sz="32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i="0" u="none" strike="noStrike" kern="1200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ar-SA" sz="32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0003023"/>
                  </a:ext>
                </a:extLst>
              </a:tr>
              <a:tr h="701398">
                <a:tc>
                  <a:txBody>
                    <a:bodyPr/>
                    <a:lstStyle/>
                    <a:p>
                      <a:pPr marL="0" indent="0" algn="ctr" rtl="1">
                        <a:buFont typeface="Arial" panose="020B0604020202020204" pitchFamily="34" charset="0"/>
                        <a:buNone/>
                      </a:pPr>
                      <a:r>
                        <a:rPr lang="ar-SA" sz="2400" b="1" i="0" u="none" strike="noStrike" kern="1200" baseline="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ar-SA" sz="2400" b="1" i="0" u="none" strike="noStrike" kern="1200" baseline="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ar-SA" sz="2400" b="1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0591171"/>
                  </a:ext>
                </a:extLst>
              </a:tr>
              <a:tr h="689832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="1" i="0" u="none" strike="noStrike" kern="1200" baseline="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="1" i="0" u="none" strike="noStrike" kern="1200" baseline="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1761672"/>
                  </a:ext>
                </a:extLst>
              </a:tr>
              <a:tr h="758652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="1" i="0" u="none" strike="noStrike" kern="1200" baseline="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="1" i="0" u="none" strike="noStrike" kern="1200" baseline="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ar-SA" sz="2400" b="1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6575543"/>
                  </a:ext>
                </a:extLst>
              </a:tr>
            </a:tbl>
          </a:graphicData>
        </a:graphic>
      </p:graphicFrame>
      <p:sp>
        <p:nvSpPr>
          <p:cNvPr id="10" name="مربع نص 9">
            <a:extLst>
              <a:ext uri="{FF2B5EF4-FFF2-40B4-BE49-F238E27FC236}">
                <a16:creationId xmlns:a16="http://schemas.microsoft.com/office/drawing/2014/main" id="{D7F305BD-BB66-488E-98E5-BE36E30A4827}"/>
              </a:ext>
            </a:extLst>
          </p:cNvPr>
          <p:cNvSpPr txBox="1"/>
          <p:nvPr/>
        </p:nvSpPr>
        <p:spPr>
          <a:xfrm>
            <a:off x="3436423" y="2958711"/>
            <a:ext cx="57216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4000" b="1" i="0" u="none" strike="noStrike" kern="1200" baseline="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صخر          </a:t>
            </a:r>
            <a:r>
              <a:rPr lang="ar-SA" sz="4000" b="1" i="0" u="none" strike="noStrike" kern="1200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خيوط ملونة</a:t>
            </a:r>
            <a:endParaRPr lang="ar-SA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868E9E7D-064C-4F38-84FB-6CC20C5EA12E}"/>
              </a:ext>
            </a:extLst>
          </p:cNvPr>
          <p:cNvSpPr txBox="1"/>
          <p:nvPr/>
        </p:nvSpPr>
        <p:spPr>
          <a:xfrm>
            <a:off x="3628571" y="3810472"/>
            <a:ext cx="51736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 rtl="1">
              <a:buFont typeface="Arial" panose="020B0604020202020204" pitchFamily="34" charset="0"/>
              <a:buNone/>
            </a:pPr>
            <a:r>
              <a:rPr lang="ar-SA" sz="3200" b="1" i="0" u="none" strike="noStrike" kern="1200" baseline="0" dirty="0">
                <a:solidFill>
                  <a:srgbClr val="00B0F0"/>
                </a:solidFill>
                <a:latin typeface="+mn-lt"/>
                <a:ea typeface="+mn-ea"/>
                <a:cs typeface="+mn-cs"/>
              </a:rPr>
              <a:t>• قاس                  • ناعمة</a:t>
            </a:r>
            <a:endParaRPr lang="ar-SA" sz="3200" b="1" dirty="0">
              <a:solidFill>
                <a:srgbClr val="00B0F0"/>
              </a:solidFill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156EEAEC-A7CC-4449-8A41-B4CDD859E8D2}"/>
              </a:ext>
            </a:extLst>
          </p:cNvPr>
          <p:cNvSpPr txBox="1"/>
          <p:nvPr/>
        </p:nvSpPr>
        <p:spPr>
          <a:xfrm>
            <a:off x="3484462" y="4453768"/>
            <a:ext cx="550068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3200" b="1" i="0" u="none" strike="noStrike" kern="1200" baseline="0" dirty="0">
                <a:solidFill>
                  <a:srgbClr val="00B0F0"/>
                </a:solidFill>
                <a:latin typeface="+mn-lt"/>
                <a:ea typeface="+mn-ea"/>
                <a:cs typeface="+mn-cs"/>
              </a:rPr>
              <a:t>• مبقع                  • ملونة</a:t>
            </a: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73CF3311-42FD-4038-869C-11B1C4387F17}"/>
              </a:ext>
            </a:extLst>
          </p:cNvPr>
          <p:cNvSpPr txBox="1"/>
          <p:nvPr/>
        </p:nvSpPr>
        <p:spPr>
          <a:xfrm>
            <a:off x="3628570" y="5110480"/>
            <a:ext cx="49149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3200" b="1" i="0" u="none" strike="noStrike" kern="1200" baseline="0" dirty="0">
                <a:solidFill>
                  <a:srgbClr val="00B0F0"/>
                </a:solidFill>
                <a:latin typeface="+mn-lt"/>
                <a:ea typeface="+mn-ea"/>
                <a:cs typeface="+mn-cs"/>
              </a:rPr>
              <a:t>• خشن             • طويلة ورقيقة</a:t>
            </a:r>
            <a:endParaRPr lang="ar-SA" sz="3200" b="1" dirty="0">
              <a:solidFill>
                <a:srgbClr val="00B0F0"/>
              </a:solidFill>
            </a:endParaRP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34688497-BB98-4F95-B784-3F7E8AD5426C}"/>
              </a:ext>
            </a:extLst>
          </p:cNvPr>
          <p:cNvSpPr txBox="1"/>
          <p:nvPr/>
        </p:nvSpPr>
        <p:spPr>
          <a:xfrm>
            <a:off x="4191365" y="371123"/>
            <a:ext cx="347796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3200" b="1" dirty="0">
                <a:solidFill>
                  <a:schemeClr val="accent6">
                    <a:lumMod val="50000"/>
                  </a:schemeClr>
                </a:solidFill>
              </a:rPr>
              <a:t>مُرَاجَعَةُ الفَصلِ التَّاِسعُ</a:t>
            </a: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88C4DD56-5807-4AFD-89B9-B68DDCB5DD4F}"/>
              </a:ext>
            </a:extLst>
          </p:cNvPr>
          <p:cNvSpPr txBox="1"/>
          <p:nvPr/>
        </p:nvSpPr>
        <p:spPr>
          <a:xfrm>
            <a:off x="5026702" y="2291616"/>
            <a:ext cx="23773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800" b="1" i="0" u="none" strike="noStrike" baseline="0" dirty="0">
                <a:solidFill>
                  <a:srgbClr val="00B0F0"/>
                </a:solidFill>
                <a:latin typeface="Lotus-Bold"/>
              </a:rPr>
              <a:t>المنظم التخطيطي</a:t>
            </a:r>
            <a:endParaRPr lang="ar-SA" sz="28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19495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Cha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5">
            <a:extLst>
              <a:ext uri="{FF2B5EF4-FFF2-40B4-BE49-F238E27FC236}">
                <a16:creationId xmlns:a16="http://schemas.microsoft.com/office/drawing/2014/main" id="{04324B5A-88CA-4D25-8F3C-9CF6D03F6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5429" y="1032444"/>
            <a:ext cx="3570098" cy="723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مربع نص 23">
            <a:extLst>
              <a:ext uri="{FF2B5EF4-FFF2-40B4-BE49-F238E27FC236}">
                <a16:creationId xmlns:a16="http://schemas.microsoft.com/office/drawing/2014/main" id="{5E01EE83-E28E-4523-8D34-F3B84721BC49}"/>
              </a:ext>
            </a:extLst>
          </p:cNvPr>
          <p:cNvSpPr txBox="1"/>
          <p:nvPr/>
        </p:nvSpPr>
        <p:spPr>
          <a:xfrm>
            <a:off x="3628571" y="1232504"/>
            <a:ext cx="42526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800" b="1" dirty="0"/>
              <a:t>أُجِيبُ عَنِ الأَسْئِلَةِ التَّالِيَةِ: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37E69A78-3F67-4F89-9959-E91981CB5624}"/>
              </a:ext>
            </a:extLst>
          </p:cNvPr>
          <p:cNvSpPr txBox="1"/>
          <p:nvPr/>
        </p:nvSpPr>
        <p:spPr>
          <a:xfrm>
            <a:off x="5287373" y="1947935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800" b="1" i="0" u="none" strike="noStrike" baseline="0" dirty="0">
                <a:latin typeface="Lotus-Light"/>
              </a:rPr>
              <a:t>8 - َما نَوْعُ الْمَادَّةِ الَّتِي تَمْلأُ هَذِهِ البَالُوَناتِ؟</a:t>
            </a:r>
            <a:endParaRPr lang="ar-SA" sz="2800" b="1" dirty="0"/>
          </a:p>
        </p:txBody>
      </p:sp>
      <p:pic>
        <p:nvPicPr>
          <p:cNvPr id="21" name="Picture 5">
            <a:extLst>
              <a:ext uri="{FF2B5EF4-FFF2-40B4-BE49-F238E27FC236}">
                <a16:creationId xmlns:a16="http://schemas.microsoft.com/office/drawing/2014/main" id="{09B79ED9-6835-4781-B4C3-D64738E513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" b="39454"/>
          <a:stretch/>
        </p:blipFill>
        <p:spPr bwMode="auto">
          <a:xfrm>
            <a:off x="756946" y="810083"/>
            <a:ext cx="3045646" cy="2896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مربع نص 21">
            <a:extLst>
              <a:ext uri="{FF2B5EF4-FFF2-40B4-BE49-F238E27FC236}">
                <a16:creationId xmlns:a16="http://schemas.microsoft.com/office/drawing/2014/main" id="{14808B7D-576B-4062-B724-C76E2EBEA932}"/>
              </a:ext>
            </a:extLst>
          </p:cNvPr>
          <p:cNvSpPr txBox="1"/>
          <p:nvPr/>
        </p:nvSpPr>
        <p:spPr>
          <a:xfrm>
            <a:off x="4525373" y="1914836"/>
            <a:ext cx="152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3200" b="1" i="0" u="none" strike="noStrike" baseline="0" dirty="0">
                <a:solidFill>
                  <a:srgbClr val="169A8D"/>
                </a:solidFill>
                <a:latin typeface="Lotus-Light"/>
              </a:rPr>
              <a:t>الغازات. </a:t>
            </a:r>
            <a:endParaRPr lang="ar-SA" sz="3200" b="1" dirty="0">
              <a:solidFill>
                <a:srgbClr val="169A8D"/>
              </a:solidFill>
            </a:endParaRPr>
          </a:p>
        </p:txBody>
      </p:sp>
      <p:pic>
        <p:nvPicPr>
          <p:cNvPr id="26" name="Picture 9">
            <a:extLst>
              <a:ext uri="{FF2B5EF4-FFF2-40B4-BE49-F238E27FC236}">
                <a16:creationId xmlns:a16="http://schemas.microsoft.com/office/drawing/2014/main" id="{ED955233-1CA0-41F4-96D0-C73CDD539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2385" y="2674126"/>
            <a:ext cx="861977" cy="854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مربع نص 27">
            <a:extLst>
              <a:ext uri="{FF2B5EF4-FFF2-40B4-BE49-F238E27FC236}">
                <a16:creationId xmlns:a16="http://schemas.microsoft.com/office/drawing/2014/main" id="{A7A6AA0F-14E9-4232-A7BB-B4F1E786EBA4}"/>
              </a:ext>
            </a:extLst>
          </p:cNvPr>
          <p:cNvSpPr txBox="1"/>
          <p:nvPr/>
        </p:nvSpPr>
        <p:spPr>
          <a:xfrm>
            <a:off x="7062556" y="2905780"/>
            <a:ext cx="38898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800" b="1" i="0" u="none" strike="noStrike" baseline="0" dirty="0">
                <a:latin typeface="Lotus-Light"/>
              </a:rPr>
              <a:t>9- مَا أَنْوَاعُ المَوَادِّ المُخْتَلِفَةُ؟</a:t>
            </a:r>
            <a:endParaRPr lang="ar-SA" sz="2800" b="1" dirty="0"/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ABCA148C-3690-438E-82FC-F2A1881A5AEC}"/>
              </a:ext>
            </a:extLst>
          </p:cNvPr>
          <p:cNvSpPr txBox="1"/>
          <p:nvPr/>
        </p:nvSpPr>
        <p:spPr>
          <a:xfrm>
            <a:off x="762581" y="3674417"/>
            <a:ext cx="108629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800" b="1" i="0" u="none" strike="noStrike" baseline="0" dirty="0">
                <a:solidFill>
                  <a:schemeClr val="accent2">
                    <a:lumMod val="50000"/>
                  </a:schemeClr>
                </a:solidFill>
                <a:latin typeface="Lotus-Light"/>
              </a:rPr>
              <a:t>المواد الصلبة لها شكل محدد خاص بها لا يتغير إذا تحركت.</a:t>
            </a:r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6068CDB3-0967-42DD-A6F7-5CE23A12CD77}"/>
              </a:ext>
            </a:extLst>
          </p:cNvPr>
          <p:cNvSpPr txBox="1"/>
          <p:nvPr/>
        </p:nvSpPr>
        <p:spPr>
          <a:xfrm>
            <a:off x="762581" y="4471220"/>
            <a:ext cx="108629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800" b="1" i="0" u="none" strike="noStrike" baseline="0" dirty="0">
                <a:solidFill>
                  <a:srgbClr val="169A8D"/>
                </a:solidFill>
                <a:latin typeface="Lotus-Light"/>
              </a:rPr>
              <a:t>السوائل والغازات ليس لها شكل محدد، ويمكن أن يتغير شكلها إذا نقلت إلى أوعية مختلفة.</a:t>
            </a: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53134290-E561-4C58-B1EE-E17A0B116C6F}"/>
              </a:ext>
            </a:extLst>
          </p:cNvPr>
          <p:cNvSpPr txBox="1"/>
          <p:nvPr/>
        </p:nvSpPr>
        <p:spPr>
          <a:xfrm>
            <a:off x="664527" y="5263900"/>
            <a:ext cx="108629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800" b="1" i="0" u="none" strike="noStrike" baseline="0" dirty="0">
                <a:solidFill>
                  <a:srgbClr val="0070C0"/>
                </a:solidFill>
                <a:latin typeface="Lotus-Light"/>
              </a:rPr>
              <a:t>المادة يمكن قياسها باستخدام أنواع مختلفة من الأدوات).</a:t>
            </a:r>
            <a:endParaRPr lang="ar-SA" sz="2800" b="1" dirty="0">
              <a:solidFill>
                <a:srgbClr val="0070C0"/>
              </a:solidFill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D2A8052E-7096-4194-8381-F79458902249}"/>
              </a:ext>
            </a:extLst>
          </p:cNvPr>
          <p:cNvSpPr txBox="1"/>
          <p:nvPr/>
        </p:nvSpPr>
        <p:spPr>
          <a:xfrm>
            <a:off x="4191365" y="371123"/>
            <a:ext cx="347796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3200" b="1" dirty="0">
                <a:solidFill>
                  <a:schemeClr val="accent6">
                    <a:lumMod val="50000"/>
                  </a:schemeClr>
                </a:solidFill>
              </a:rPr>
              <a:t>مُرَاجَعَةُ الفَصلِ التَّاِسعُ</a:t>
            </a:r>
          </a:p>
        </p:txBody>
      </p:sp>
    </p:spTree>
    <p:extLst>
      <p:ext uri="{BB962C8B-B14F-4D97-AF65-F5344CB8AC3E}">
        <p14:creationId xmlns:p14="http://schemas.microsoft.com/office/powerpoint/2010/main" val="287012579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Cha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2" grpId="0"/>
      <p:bldP spid="28" grpId="0"/>
      <p:bldP spid="30" grpId="0"/>
      <p:bldP spid="31" grpId="0"/>
      <p:bldP spid="3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">
            <a:extLst>
              <a:ext uri="{FF2B5EF4-FFF2-40B4-BE49-F238E27FC236}">
                <a16:creationId xmlns:a16="http://schemas.microsoft.com/office/drawing/2014/main" id="{0942903C-95FB-4588-96B3-D6342387A9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988"/>
          <a:stretch/>
        </p:blipFill>
        <p:spPr bwMode="auto">
          <a:xfrm>
            <a:off x="8797925" y="742950"/>
            <a:ext cx="339407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6FE88DB5-F460-4465-BC33-55D11554E44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4200" y="904409"/>
            <a:ext cx="3445855" cy="3033259"/>
          </a:xfrm>
          <a:prstGeom prst="rect">
            <a:avLst/>
          </a:prstGeom>
        </p:spPr>
      </p:pic>
      <p:sp>
        <p:nvSpPr>
          <p:cNvPr id="25" name="مربع نص 24">
            <a:extLst>
              <a:ext uri="{FF2B5EF4-FFF2-40B4-BE49-F238E27FC236}">
                <a16:creationId xmlns:a16="http://schemas.microsoft.com/office/drawing/2014/main" id="{1EE13E45-284F-4959-8895-6CF2BB4DEED5}"/>
              </a:ext>
            </a:extLst>
          </p:cNvPr>
          <p:cNvSpPr txBox="1"/>
          <p:nvPr/>
        </p:nvSpPr>
        <p:spPr>
          <a:xfrm>
            <a:off x="1130300" y="2026262"/>
            <a:ext cx="104775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000" b="1" i="0" u="none" strike="noStrike" baseline="0" dirty="0">
                <a:solidFill>
                  <a:srgbClr val="000000"/>
                </a:solidFill>
                <a:latin typeface="Lotus-Light"/>
              </a:rPr>
              <a:t>كَيْفَ أُفَرِّقُ بَيْنَ ال</a:t>
            </a:r>
            <a:r>
              <a:rPr lang="ar-SA" sz="2000" b="1" i="0" u="none" strike="noStrike" baseline="0" dirty="0">
                <a:solidFill>
                  <a:srgbClr val="3300E6"/>
                </a:solidFill>
                <a:latin typeface="AXtFadi"/>
              </a:rPr>
              <a:t>أَ</a:t>
            </a:r>
            <a:r>
              <a:rPr lang="ar-SA" sz="2000" b="1" i="0" u="none" strike="noStrike" baseline="0" dirty="0">
                <a:solidFill>
                  <a:srgbClr val="000000"/>
                </a:solidFill>
                <a:latin typeface="Lotus-Light"/>
              </a:rPr>
              <a:t>نْوَاعِ المُخْتَلِفَةِ لِلمَادَّةِ؟ </a:t>
            </a:r>
          </a:p>
          <a:p>
            <a:pPr algn="r" rtl="1"/>
            <a:endParaRPr lang="ar-SA" sz="2000" b="1" dirty="0">
              <a:solidFill>
                <a:srgbClr val="000000"/>
              </a:solidFill>
              <a:latin typeface="Lotus-Light"/>
            </a:endParaRPr>
          </a:p>
          <a:p>
            <a:pPr algn="r" rtl="1"/>
            <a:r>
              <a:rPr lang="ar-SA" sz="2000" b="1" i="0" u="none" strike="noStrike" baseline="0" dirty="0">
                <a:solidFill>
                  <a:srgbClr val="000000"/>
                </a:solidFill>
                <a:latin typeface="Lotus-Light"/>
              </a:rPr>
              <a:t>أَكْتُبُ أَسْمَاءَ أَنْوَاعِ المَادَّةِ الثَّل</a:t>
            </a:r>
            <a:r>
              <a:rPr lang="ar-SA" sz="2000" b="1" i="0" u="none" strike="noStrike" baseline="0" dirty="0">
                <a:solidFill>
                  <a:srgbClr val="3300E6"/>
                </a:solidFill>
                <a:latin typeface="AXtFadi"/>
              </a:rPr>
              <a:t>اَ</a:t>
            </a:r>
            <a:r>
              <a:rPr lang="ar-SA" sz="2000" b="1" i="0" u="none" strike="noStrike" baseline="0" dirty="0">
                <a:solidFill>
                  <a:srgbClr val="000000"/>
                </a:solidFill>
                <a:latin typeface="Lotus-Light"/>
              </a:rPr>
              <a:t>ثَة، كُلَّ اسْمِ نَوْعٍ عَلَى وَرَقَةٍ</a:t>
            </a:r>
            <a:r>
              <a:rPr lang="ar-SA" sz="2000" b="1" dirty="0">
                <a:solidFill>
                  <a:srgbClr val="3300E6"/>
                </a:solidFill>
                <a:latin typeface="AXtFadi"/>
              </a:rPr>
              <a:t> </a:t>
            </a:r>
            <a:r>
              <a:rPr lang="ar-SA" sz="2000" b="1" i="0" u="none" strike="noStrike" baseline="0" dirty="0">
                <a:solidFill>
                  <a:srgbClr val="000000"/>
                </a:solidFill>
                <a:latin typeface="Lotus-Light"/>
              </a:rPr>
              <a:t>مُخْتَلِفَةٍ.</a:t>
            </a:r>
          </a:p>
          <a:p>
            <a:pPr algn="r" rtl="1"/>
            <a:endParaRPr lang="ar-SA" sz="2000" b="1" i="0" u="none" strike="noStrike" baseline="0" dirty="0">
              <a:solidFill>
                <a:srgbClr val="3300E6"/>
              </a:solidFill>
              <a:latin typeface="AXtFadi"/>
            </a:endParaRPr>
          </a:p>
          <a:p>
            <a:pPr algn="r" rtl="1"/>
            <a:r>
              <a:rPr lang="ar-SA" sz="2000" b="1" i="0" u="none" strike="noStrike" baseline="0" dirty="0">
                <a:solidFill>
                  <a:srgbClr val="000000"/>
                </a:solidFill>
                <a:latin typeface="Lotus-Light"/>
              </a:rPr>
              <a:t>أرَسُمُ شَكْل</a:t>
            </a:r>
            <a:r>
              <a:rPr lang="ar-SA" sz="2000" b="1" i="0" u="none" strike="noStrike" baseline="0" dirty="0">
                <a:solidFill>
                  <a:srgbClr val="3300E6"/>
                </a:solidFill>
                <a:latin typeface="AXtFadi"/>
              </a:rPr>
              <a:t>اً </a:t>
            </a:r>
            <a:r>
              <a:rPr lang="ar-SA" sz="2000" b="1" i="0" u="none" strike="noStrike" baseline="0" dirty="0">
                <a:solidFill>
                  <a:srgbClr val="000000"/>
                </a:solidFill>
                <a:latin typeface="Lotus-Light"/>
              </a:rPr>
              <a:t>يمُثلِّ نوَعَ كُلِّ مَادَّة مُقَابلِ اسْمِ المَادَّة عَلىَ الوَرَقَة.</a:t>
            </a:r>
            <a:endParaRPr lang="ar-SA" sz="2000" b="1" i="0" u="none" strike="noStrike" baseline="0" dirty="0">
              <a:solidFill>
                <a:srgbClr val="3300E6"/>
              </a:solidFill>
              <a:latin typeface="AXtFadi"/>
            </a:endParaRPr>
          </a:p>
          <a:p>
            <a:pPr algn="r" rtl="1"/>
            <a:endParaRPr lang="ar-SA" sz="2000" b="1" i="0" u="none" strike="noStrike" baseline="0" dirty="0">
              <a:solidFill>
                <a:srgbClr val="000000"/>
              </a:solidFill>
              <a:latin typeface="Lotus-Light"/>
            </a:endParaRPr>
          </a:p>
          <a:p>
            <a:pPr algn="r" rtl="1"/>
            <a:r>
              <a:rPr lang="ar-SA" sz="2000" b="1" i="0" u="none" strike="noStrike" baseline="0" dirty="0">
                <a:solidFill>
                  <a:srgbClr val="000000"/>
                </a:solidFill>
                <a:latin typeface="Lotus-Light"/>
              </a:rPr>
              <a:t>أَكْتُبُ خَلْفَ كُلِّ وَرَقَةٍ قَائِمَةً بِالخَوَاصِّ الَّتِي تُمَيِّزُ كُلَّ مَادَّةٍ.</a:t>
            </a:r>
          </a:p>
          <a:p>
            <a:pPr algn="r" rtl="1"/>
            <a:endParaRPr lang="ar-SA" sz="2000" b="1" i="0" u="none" strike="noStrike" baseline="0" dirty="0">
              <a:solidFill>
                <a:srgbClr val="3300E6"/>
              </a:solidFill>
              <a:latin typeface="AXtFadi"/>
            </a:endParaRPr>
          </a:p>
          <a:p>
            <a:pPr algn="r" rtl="1"/>
            <a:r>
              <a:rPr lang="ar-SA" sz="2000" b="1" i="0" u="none" strike="noStrike" baseline="0" dirty="0">
                <a:solidFill>
                  <a:srgbClr val="000000"/>
                </a:solidFill>
                <a:latin typeface="Lotus-Light"/>
              </a:rPr>
              <a:t>أَرْسُمُ جَدْوَل</a:t>
            </a:r>
            <a:r>
              <a:rPr lang="ar-SA" sz="2000" b="1" i="0" u="none" strike="noStrike" baseline="0" dirty="0">
                <a:solidFill>
                  <a:srgbClr val="3300E6"/>
                </a:solidFill>
                <a:latin typeface="AXtFadi"/>
              </a:rPr>
              <a:t>اً </a:t>
            </a:r>
            <a:r>
              <a:rPr lang="ar-SA" sz="2000" b="1" i="0" u="none" strike="noStrike" baseline="0" dirty="0">
                <a:solidFill>
                  <a:srgbClr val="000000"/>
                </a:solidFill>
                <a:latin typeface="Lotus-Light"/>
              </a:rPr>
              <a:t>أُسَجِّلُ فِيهِ الفُرُوقَ الَّتِي تَخْتَلِفُ فِيهَا كُلُ مَادَّةٍ عَنِ الأخْرَى، وَأَتَشَارَكُ مَعَ زُمَل</a:t>
            </a:r>
            <a:r>
              <a:rPr lang="ar-SA" sz="2000" b="1" i="0" u="none" strike="noStrike" baseline="0" dirty="0">
                <a:solidFill>
                  <a:srgbClr val="3300E6"/>
                </a:solidFill>
                <a:latin typeface="AXtFadi"/>
              </a:rPr>
              <a:t>اَ</a:t>
            </a:r>
            <a:r>
              <a:rPr lang="ar-SA" sz="2000" b="1" i="0" u="none" strike="noStrike" baseline="0" dirty="0">
                <a:solidFill>
                  <a:srgbClr val="000000"/>
                </a:solidFill>
                <a:latin typeface="Lotus-Light"/>
              </a:rPr>
              <a:t>ئَي فِي الصَّفِّ.</a:t>
            </a:r>
            <a:endParaRPr lang="ar-SA" sz="2000" b="1" dirty="0"/>
          </a:p>
        </p:txBody>
      </p:sp>
      <p:pic>
        <p:nvPicPr>
          <p:cNvPr id="31" name="Picture 13">
            <a:extLst>
              <a:ext uri="{FF2B5EF4-FFF2-40B4-BE49-F238E27FC236}">
                <a16:creationId xmlns:a16="http://schemas.microsoft.com/office/drawing/2014/main" id="{5BCAFBBF-3932-43BA-AA72-9215BC9BDC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136" y="1204912"/>
            <a:ext cx="3626757" cy="764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7">
            <a:extLst>
              <a:ext uri="{FF2B5EF4-FFF2-40B4-BE49-F238E27FC236}">
                <a16:creationId xmlns:a16="http://schemas.microsoft.com/office/drawing/2014/main" id="{5F1F1CD1-4C26-4913-97E4-BBD77F3B9A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129" y="3901156"/>
            <a:ext cx="2270072" cy="2109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مربع نص 37">
            <a:extLst>
              <a:ext uri="{FF2B5EF4-FFF2-40B4-BE49-F238E27FC236}">
                <a16:creationId xmlns:a16="http://schemas.microsoft.com/office/drawing/2014/main" id="{FDAB2146-1521-44EF-9543-67D45CA913E1}"/>
              </a:ext>
            </a:extLst>
          </p:cNvPr>
          <p:cNvSpPr txBox="1"/>
          <p:nvPr/>
        </p:nvSpPr>
        <p:spPr>
          <a:xfrm>
            <a:off x="4191365" y="371123"/>
            <a:ext cx="347796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3200" b="1" dirty="0">
                <a:solidFill>
                  <a:schemeClr val="accent6">
                    <a:lumMod val="50000"/>
                  </a:schemeClr>
                </a:solidFill>
              </a:rPr>
              <a:t>مُرَاجَعَةُ الفَصلِ التَّاِسعُ</a:t>
            </a:r>
          </a:p>
        </p:txBody>
      </p:sp>
    </p:spTree>
    <p:extLst>
      <p:ext uri="{BB962C8B-B14F-4D97-AF65-F5344CB8AC3E}">
        <p14:creationId xmlns:p14="http://schemas.microsoft.com/office/powerpoint/2010/main" val="321810352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Cha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10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10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1000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1000"/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>
            <a:extLst>
              <a:ext uri="{FF2B5EF4-FFF2-40B4-BE49-F238E27FC236}">
                <a16:creationId xmlns:a16="http://schemas.microsoft.com/office/drawing/2014/main" id="{F658D7DC-F441-46C6-BCAF-F7FB2E26D4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9046" y="721170"/>
            <a:ext cx="3311090" cy="677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مستطيل 13">
            <a:extLst>
              <a:ext uri="{FF2B5EF4-FFF2-40B4-BE49-F238E27FC236}">
                <a16:creationId xmlns:a16="http://schemas.microsoft.com/office/drawing/2014/main" id="{81AF4A42-5C54-4D16-A689-158C1ADE8E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7573" y="1206636"/>
            <a:ext cx="42427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/>
            <a:r>
              <a:rPr lang="ar-EG" sz="2800" b="1" dirty="0"/>
              <a:t>أختار الإجابة الصحيحة:</a:t>
            </a:r>
            <a:endParaRPr lang="en-US" sz="2800" dirty="0"/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9623596D-3C99-43A3-A600-6C9C77C7D46B}"/>
              </a:ext>
            </a:extLst>
          </p:cNvPr>
          <p:cNvSpPr txBox="1"/>
          <p:nvPr/>
        </p:nvSpPr>
        <p:spPr>
          <a:xfrm>
            <a:off x="10936027" y="1761680"/>
            <a:ext cx="357790" cy="461665"/>
          </a:xfrm>
          <a:prstGeom prst="rect">
            <a:avLst/>
          </a:prstGeom>
          <a:solidFill>
            <a:srgbClr val="00B050"/>
          </a:solidFill>
        </p:spPr>
        <p:txBody>
          <a:bodyPr wrap="none" rtlCol="1">
            <a:spAutoFit/>
          </a:bodyPr>
          <a:lstStyle/>
          <a:p>
            <a:pPr algn="r" rtl="1"/>
            <a:r>
              <a:rPr lang="ar-EG" sz="2400" b="1" dirty="0">
                <a:solidFill>
                  <a:schemeClr val="bg1"/>
                </a:solidFill>
              </a:rPr>
              <a:t>1</a:t>
            </a:r>
            <a:endParaRPr lang="ar-SA" sz="2400" b="1" dirty="0">
              <a:solidFill>
                <a:schemeClr val="bg1"/>
              </a:solidFill>
            </a:endParaRPr>
          </a:p>
        </p:txBody>
      </p:sp>
      <p:sp>
        <p:nvSpPr>
          <p:cNvPr id="17" name="TextBox 5">
            <a:extLst>
              <a:ext uri="{FF2B5EF4-FFF2-40B4-BE49-F238E27FC236}">
                <a16:creationId xmlns:a16="http://schemas.microsoft.com/office/drawing/2014/main" id="{5E8BBBC4-C7B4-4147-A742-CD994D78AD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8265" y="1761680"/>
            <a:ext cx="50577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/>
            <a:r>
              <a:rPr lang="ar-EG" sz="2800" b="1" dirty="0"/>
              <a:t>أَنْظُرُ إِلَى المُخَطَّطِ المُجَاوِرِ.</a:t>
            </a:r>
          </a:p>
        </p:txBody>
      </p:sp>
      <p:pic>
        <p:nvPicPr>
          <p:cNvPr id="18" name="Picture 3">
            <a:extLst>
              <a:ext uri="{FF2B5EF4-FFF2-40B4-BE49-F238E27FC236}">
                <a16:creationId xmlns:a16="http://schemas.microsoft.com/office/drawing/2014/main" id="{BCAF6957-27BA-4672-BD3F-EDA9AF72D4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96736" y="1083260"/>
            <a:ext cx="4482781" cy="3829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مربع نص 18">
            <a:extLst>
              <a:ext uri="{FF2B5EF4-FFF2-40B4-BE49-F238E27FC236}">
                <a16:creationId xmlns:a16="http://schemas.microsoft.com/office/drawing/2014/main" id="{7C1B97E8-C070-434B-AA5C-441AF4CE02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8265" y="2386321"/>
            <a:ext cx="495600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/>
            <a:r>
              <a:rPr lang="ar-EG" sz="2800" b="1" dirty="0"/>
              <a:t>أَيُّ العِبَارَاتِ تُكْمِلُ الفَرَاغَ فِي المُخَطَّطِ؟</a:t>
            </a:r>
          </a:p>
        </p:txBody>
      </p:sp>
      <p:sp>
        <p:nvSpPr>
          <p:cNvPr id="20" name="Rectangle 1">
            <a:extLst>
              <a:ext uri="{FF2B5EF4-FFF2-40B4-BE49-F238E27FC236}">
                <a16:creationId xmlns:a16="http://schemas.microsoft.com/office/drawing/2014/main" id="{84287467-18A4-4F18-AF6D-E15DCF0C25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983" y="3068965"/>
            <a:ext cx="4956009" cy="2608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EG" sz="2800" b="1" dirty="0"/>
              <a:t>أ- أَشْيَاءُ </a:t>
            </a:r>
            <a:r>
              <a:rPr lang="ar-SA" sz="2800" b="1" dirty="0"/>
              <a:t>ل</a:t>
            </a:r>
            <a:r>
              <a:rPr lang="ar-EG" sz="2800" b="1" dirty="0"/>
              <a:t>اَ يُمْكِنُ رُؤْيَتُهَا. </a:t>
            </a:r>
            <a:endParaRPr lang="en-US" sz="2800" b="1" dirty="0"/>
          </a:p>
          <a:p>
            <a:pPr algn="r" rtl="1">
              <a:lnSpc>
                <a:spcPct val="150000"/>
              </a:lnSpc>
            </a:pPr>
            <a:r>
              <a:rPr lang="ar-EG" sz="2800" b="1" dirty="0"/>
              <a:t>ب- </a:t>
            </a:r>
            <a:r>
              <a:rPr lang="ar-SA" sz="2800" b="1" dirty="0">
                <a:solidFill>
                  <a:srgbClr val="000000"/>
                </a:solidFill>
                <a:latin typeface="Lotus-Light"/>
              </a:rPr>
              <a:t>الخَوَاصُ المُخْتَلِفَةُ.</a:t>
            </a:r>
            <a:r>
              <a:rPr lang="en-US" sz="2800" b="1" dirty="0"/>
              <a:t> </a:t>
            </a:r>
          </a:p>
          <a:p>
            <a:pPr algn="r" rtl="1">
              <a:lnSpc>
                <a:spcPct val="150000"/>
              </a:lnSpc>
            </a:pPr>
            <a:r>
              <a:rPr lang="ar-EG" sz="2800" b="1" dirty="0"/>
              <a:t>ج- </a:t>
            </a:r>
            <a:r>
              <a:rPr lang="ar-SA" sz="2800" b="1" dirty="0">
                <a:solidFill>
                  <a:srgbClr val="000000"/>
                </a:solidFill>
                <a:latin typeface="Lotus-Light"/>
              </a:rPr>
              <a:t>أَشْيَاءُ لَهَا شَكْلٌ ثَابِتٌ.</a:t>
            </a:r>
          </a:p>
          <a:p>
            <a:pPr algn="r" rtl="1">
              <a:lnSpc>
                <a:spcPct val="150000"/>
              </a:lnSpc>
            </a:pPr>
            <a:r>
              <a:rPr lang="ar-EG" sz="2800" b="1" dirty="0"/>
              <a:t>د- </a:t>
            </a:r>
            <a:r>
              <a:rPr lang="ar-SA" sz="2800" b="1" dirty="0">
                <a:solidFill>
                  <a:srgbClr val="000000"/>
                </a:solidFill>
                <a:latin typeface="Lotus-Light"/>
              </a:rPr>
              <a:t>أَنْوَاعُ المَادَّةِ </a:t>
            </a:r>
            <a:endParaRPr lang="en-US" sz="2800" b="1" dirty="0"/>
          </a:p>
        </p:txBody>
      </p:sp>
      <p:sp>
        <p:nvSpPr>
          <p:cNvPr id="22" name="مخطط انسيابي: رابط 21">
            <a:extLst>
              <a:ext uri="{FF2B5EF4-FFF2-40B4-BE49-F238E27FC236}">
                <a16:creationId xmlns:a16="http://schemas.microsoft.com/office/drawing/2014/main" id="{1A335477-34AF-4DC4-B4B3-83F766576316}"/>
              </a:ext>
            </a:extLst>
          </p:cNvPr>
          <p:cNvSpPr/>
          <p:nvPr/>
        </p:nvSpPr>
        <p:spPr>
          <a:xfrm>
            <a:off x="10206032" y="5192555"/>
            <a:ext cx="457200" cy="457200"/>
          </a:xfrm>
          <a:prstGeom prst="flowChartConnector">
            <a:avLst/>
          </a:prstGeom>
          <a:noFill/>
          <a:ln w="444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endParaRPr lang="ar-SA"/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A71EF148-FBA5-429F-BF9D-A450F59E6D33}"/>
              </a:ext>
            </a:extLst>
          </p:cNvPr>
          <p:cNvSpPr txBox="1"/>
          <p:nvPr/>
        </p:nvSpPr>
        <p:spPr>
          <a:xfrm>
            <a:off x="1961764" y="1468246"/>
            <a:ext cx="1552723" cy="669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SA" sz="2800" b="1" dirty="0">
                <a:solidFill>
                  <a:srgbClr val="169A8D"/>
                </a:solidFill>
                <a:latin typeface="Lotus-Light"/>
              </a:rPr>
              <a:t>أَنْوَاعُ المَادَّةِ </a:t>
            </a:r>
            <a:endParaRPr lang="en-US" sz="2800" b="1" dirty="0">
              <a:solidFill>
                <a:srgbClr val="169A8D"/>
              </a:solidFill>
            </a:endParaRP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31D173CF-D51D-4D7E-A45A-C2E07BB8F22C}"/>
              </a:ext>
            </a:extLst>
          </p:cNvPr>
          <p:cNvSpPr txBox="1"/>
          <p:nvPr/>
        </p:nvSpPr>
        <p:spPr>
          <a:xfrm>
            <a:off x="4191365" y="371123"/>
            <a:ext cx="347796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3200" b="1" dirty="0">
                <a:solidFill>
                  <a:schemeClr val="accent6">
                    <a:lumMod val="50000"/>
                  </a:schemeClr>
                </a:solidFill>
              </a:rPr>
              <a:t>مُرَاجَعَةُ الفَصلِ التَّاِسعُ</a:t>
            </a:r>
          </a:p>
        </p:txBody>
      </p:sp>
    </p:spTree>
    <p:extLst>
      <p:ext uri="{BB962C8B-B14F-4D97-AF65-F5344CB8AC3E}">
        <p14:creationId xmlns:p14="http://schemas.microsoft.com/office/powerpoint/2010/main" val="375962994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Cha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1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10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10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5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 animBg="1"/>
      <p:bldP spid="17" grpId="0"/>
      <p:bldP spid="19" grpId="0"/>
      <p:bldP spid="22" grpId="0" animBg="1"/>
      <p:bldP spid="2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>
            <a:extLst>
              <a:ext uri="{FF2B5EF4-FFF2-40B4-BE49-F238E27FC236}">
                <a16:creationId xmlns:a16="http://schemas.microsoft.com/office/drawing/2014/main" id="{F658D7DC-F441-46C6-BCAF-F7FB2E26D4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9046" y="721170"/>
            <a:ext cx="3311090" cy="677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مستطيل 13">
            <a:extLst>
              <a:ext uri="{FF2B5EF4-FFF2-40B4-BE49-F238E27FC236}">
                <a16:creationId xmlns:a16="http://schemas.microsoft.com/office/drawing/2014/main" id="{81AF4A42-5C54-4D16-A689-158C1ADE8E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7573" y="1206636"/>
            <a:ext cx="42427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/>
            <a:r>
              <a:rPr lang="ar-EG" sz="2800" b="1" dirty="0"/>
              <a:t>أختار الإجابة الصحيحة:</a:t>
            </a:r>
            <a:endParaRPr lang="en-US" sz="2800" dirty="0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5A7D7E96-3FC7-4E6B-B0D9-CF0B93CA8817}"/>
              </a:ext>
            </a:extLst>
          </p:cNvPr>
          <p:cNvSpPr txBox="1"/>
          <p:nvPr/>
        </p:nvSpPr>
        <p:spPr>
          <a:xfrm>
            <a:off x="5822136" y="2307584"/>
            <a:ext cx="545078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3200" b="1" i="0" u="none" strike="noStrike" baseline="0" dirty="0">
                <a:solidFill>
                  <a:srgbClr val="000000"/>
                </a:solidFill>
                <a:latin typeface="Lotus-Bold"/>
              </a:rPr>
              <a:t>أَنْظُرُ إِلَى الرُسُومِ أَدْنَاهُ.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92931B64-DC12-4720-AB48-20C42340FA7D}"/>
              </a:ext>
            </a:extLst>
          </p:cNvPr>
          <p:cNvSpPr txBox="1"/>
          <p:nvPr/>
        </p:nvSpPr>
        <p:spPr>
          <a:xfrm>
            <a:off x="11272923" y="2324966"/>
            <a:ext cx="386644" cy="523220"/>
          </a:xfrm>
          <a:prstGeom prst="rect">
            <a:avLst/>
          </a:prstGeom>
          <a:solidFill>
            <a:srgbClr val="00B050"/>
          </a:solidFill>
        </p:spPr>
        <p:txBody>
          <a:bodyPr wrap="none" rtlCol="1">
            <a:spAutoFit/>
          </a:bodyPr>
          <a:lstStyle/>
          <a:p>
            <a:r>
              <a:rPr lang="ar-EG" sz="2800" b="1" dirty="0">
                <a:solidFill>
                  <a:schemeClr val="bg1"/>
                </a:solidFill>
              </a:rPr>
              <a:t>2</a:t>
            </a:r>
            <a:endParaRPr lang="ar-SA" sz="2800" b="1" dirty="0">
              <a:solidFill>
                <a:schemeClr val="bg1"/>
              </a:solidFill>
            </a:endParaRPr>
          </a:p>
        </p:txBody>
      </p:sp>
      <p:pic>
        <p:nvPicPr>
          <p:cNvPr id="21" name="Picture 5">
            <a:extLst>
              <a:ext uri="{FF2B5EF4-FFF2-40B4-BE49-F238E27FC236}">
                <a16:creationId xmlns:a16="http://schemas.microsoft.com/office/drawing/2014/main" id="{E7F54F68-EC74-457A-AFB7-3BFB87149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33" y="1774883"/>
            <a:ext cx="7328847" cy="18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مربع نص 22">
            <a:extLst>
              <a:ext uri="{FF2B5EF4-FFF2-40B4-BE49-F238E27FC236}">
                <a16:creationId xmlns:a16="http://schemas.microsoft.com/office/drawing/2014/main" id="{4C8DD7F5-7E6B-47B3-9333-A24746DC82D7}"/>
              </a:ext>
            </a:extLst>
          </p:cNvPr>
          <p:cNvSpPr txBox="1"/>
          <p:nvPr/>
        </p:nvSpPr>
        <p:spPr>
          <a:xfrm>
            <a:off x="6095999" y="3470087"/>
            <a:ext cx="55528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800" b="1" dirty="0"/>
              <a:t>أَيُّ الأَدَوَاتِ يُمْكِنُ اسْتِخْدَامُهَا لِقِيَاسَ الحَجْمُ؟ </a:t>
            </a:r>
          </a:p>
        </p:txBody>
      </p:sp>
      <p:sp>
        <p:nvSpPr>
          <p:cNvPr id="8" name="مخطط انسيابي: رابط 7">
            <a:extLst>
              <a:ext uri="{FF2B5EF4-FFF2-40B4-BE49-F238E27FC236}">
                <a16:creationId xmlns:a16="http://schemas.microsoft.com/office/drawing/2014/main" id="{BA355FAE-0B20-4656-B61E-77D67F6B9157}"/>
              </a:ext>
            </a:extLst>
          </p:cNvPr>
          <p:cNvSpPr/>
          <p:nvPr/>
        </p:nvSpPr>
        <p:spPr>
          <a:xfrm>
            <a:off x="8622507" y="4571035"/>
            <a:ext cx="573078" cy="584775"/>
          </a:xfrm>
          <a:prstGeom prst="flowChartConnector">
            <a:avLst/>
          </a:prstGeom>
          <a:noFill/>
          <a:ln w="34925">
            <a:solidFill>
              <a:srgbClr val="169A8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28989869-581E-4DEF-83FE-ADA85EA6F01A}"/>
              </a:ext>
            </a:extLst>
          </p:cNvPr>
          <p:cNvSpPr txBox="1"/>
          <p:nvPr/>
        </p:nvSpPr>
        <p:spPr>
          <a:xfrm>
            <a:off x="3015017" y="4142376"/>
            <a:ext cx="616196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800" b="1" dirty="0"/>
              <a:t>أ - خَيْطٌ.</a:t>
            </a:r>
          </a:p>
          <a:p>
            <a:pPr algn="r" rtl="1"/>
            <a:r>
              <a:rPr lang="ar-SA" sz="2800" b="1" dirty="0"/>
              <a:t>ب - كَأْسَ قِيَاسٍ.</a:t>
            </a:r>
          </a:p>
          <a:p>
            <a:pPr algn="r" rtl="1"/>
            <a:r>
              <a:rPr lang="ar-SA" sz="2800" b="1" dirty="0"/>
              <a:t>ج - المِسْطَرَةُ.</a:t>
            </a:r>
          </a:p>
          <a:p>
            <a:pPr algn="r" rtl="1"/>
            <a:r>
              <a:rPr lang="ar-SA" sz="2800" b="1" dirty="0"/>
              <a:t>د - المِيزَانُ </a:t>
            </a:r>
            <a:r>
              <a:rPr lang="ar-SA" sz="2800" b="1" dirty="0" err="1"/>
              <a:t>ذُوالْكِفَّتَيْنِ</a:t>
            </a:r>
            <a:r>
              <a:rPr lang="ar-SA" sz="2800" b="1" dirty="0"/>
              <a:t>.</a:t>
            </a: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42571B53-0535-4756-8981-6E1006CE1B44}"/>
              </a:ext>
            </a:extLst>
          </p:cNvPr>
          <p:cNvSpPr txBox="1"/>
          <p:nvPr/>
        </p:nvSpPr>
        <p:spPr>
          <a:xfrm>
            <a:off x="4191365" y="371123"/>
            <a:ext cx="347796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3200" b="1" dirty="0">
                <a:solidFill>
                  <a:schemeClr val="accent6">
                    <a:lumMod val="50000"/>
                  </a:schemeClr>
                </a:solidFill>
              </a:rPr>
              <a:t>مُرَاجَعَةُ الفَصلِ التَّاِسعُ</a:t>
            </a:r>
          </a:p>
        </p:txBody>
      </p:sp>
    </p:spTree>
    <p:extLst>
      <p:ext uri="{BB962C8B-B14F-4D97-AF65-F5344CB8AC3E}">
        <p14:creationId xmlns:p14="http://schemas.microsoft.com/office/powerpoint/2010/main" val="200437627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Cha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10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10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مربع نص 18">
            <a:extLst>
              <a:ext uri="{FF2B5EF4-FFF2-40B4-BE49-F238E27FC236}">
                <a16:creationId xmlns:a16="http://schemas.microsoft.com/office/drawing/2014/main" id="{38AF8629-BC39-49CD-8AA4-7BA95F0F6039}"/>
              </a:ext>
            </a:extLst>
          </p:cNvPr>
          <p:cNvSpPr txBox="1"/>
          <p:nvPr/>
        </p:nvSpPr>
        <p:spPr>
          <a:xfrm>
            <a:off x="3624227" y="1592948"/>
            <a:ext cx="4943546" cy="715089"/>
          </a:xfrm>
          <a:prstGeom prst="round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BH" sz="3600" b="1" dirty="0">
                <a:solidFill>
                  <a:srgbClr val="169A8D"/>
                </a:solidFill>
                <a:latin typeface="Calibri" panose="020F0502020204030204" pitchFamily="34" charset="0"/>
              </a:rPr>
              <a:t>الدرس الأول</a:t>
            </a:r>
            <a:r>
              <a:rPr lang="ar-SA" sz="3600" b="1" dirty="0">
                <a:solidFill>
                  <a:srgbClr val="169A8D"/>
                </a:solidFill>
                <a:latin typeface="Calibri" panose="020F0502020204030204" pitchFamily="34" charset="0"/>
              </a:rPr>
              <a:t> </a:t>
            </a:r>
            <a:r>
              <a:rPr lang="ar-BH" sz="3600" b="1" dirty="0">
                <a:solidFill>
                  <a:srgbClr val="169A8D"/>
                </a:solidFill>
                <a:latin typeface="Calibri" panose="020F0502020204030204" pitchFamily="34" charset="0"/>
              </a:rPr>
              <a:t>المواد الصلبة</a:t>
            </a:r>
          </a:p>
        </p:txBody>
      </p:sp>
      <p:pic>
        <p:nvPicPr>
          <p:cNvPr id="6" name="!!صلبة1">
            <a:extLst>
              <a:ext uri="{FF2B5EF4-FFF2-40B4-BE49-F238E27FC236}">
                <a16:creationId xmlns:a16="http://schemas.microsoft.com/office/drawing/2014/main" id="{47CB8385-A953-4449-BF95-EED2B37D71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159" y="2407704"/>
            <a:ext cx="4203081" cy="2748496"/>
          </a:xfrm>
          <a:prstGeom prst="rect">
            <a:avLst/>
          </a:prstGeom>
        </p:spPr>
      </p:pic>
      <p:pic>
        <p:nvPicPr>
          <p:cNvPr id="43" name="!!صلبة11">
            <a:extLst>
              <a:ext uri="{FF2B5EF4-FFF2-40B4-BE49-F238E27FC236}">
                <a16:creationId xmlns:a16="http://schemas.microsoft.com/office/drawing/2014/main" id="{01F6591E-5FB0-4EDB-87E8-6B182E7F9A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5762" y="2790276"/>
            <a:ext cx="3035070" cy="252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01197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Char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ربع نص 10">
            <a:extLst>
              <a:ext uri="{FF2B5EF4-FFF2-40B4-BE49-F238E27FC236}">
                <a16:creationId xmlns:a16="http://schemas.microsoft.com/office/drawing/2014/main" id="{7A336925-AF99-49EC-B337-7C3B87DA8C14}"/>
              </a:ext>
            </a:extLst>
          </p:cNvPr>
          <p:cNvSpPr txBox="1"/>
          <p:nvPr/>
        </p:nvSpPr>
        <p:spPr>
          <a:xfrm>
            <a:off x="4442450" y="396674"/>
            <a:ext cx="3177608" cy="715089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3600" b="1" i="0" u="none" strike="noStrike" baseline="0" dirty="0">
                <a:solidFill>
                  <a:srgbClr val="169A8D"/>
                </a:solidFill>
                <a:latin typeface="Calibri" panose="020F0502020204030204" pitchFamily="34" charset="0"/>
              </a:rPr>
              <a:t>مَا الْمَادَّةُ الصُّلْبَةُ؟</a:t>
            </a:r>
            <a:endParaRPr lang="ar-SA" sz="3600" dirty="0">
              <a:solidFill>
                <a:srgbClr val="169A8D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DDB8759A-1821-45C4-85DF-9D747E916E3E}"/>
              </a:ext>
            </a:extLst>
          </p:cNvPr>
          <p:cNvSpPr txBox="1"/>
          <p:nvPr/>
        </p:nvSpPr>
        <p:spPr>
          <a:xfrm>
            <a:off x="8909678" y="1144719"/>
            <a:ext cx="2427814" cy="783193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4000" b="1" i="0" u="none" strike="noStrike" baseline="0" dirty="0">
                <a:solidFill>
                  <a:srgbClr val="C00000"/>
                </a:solidFill>
                <a:latin typeface="Calibri" panose="020F0502020204030204" pitchFamily="34" charset="0"/>
              </a:rPr>
              <a:t>الْمَادَّةُ الصُّلْبَةُ</a:t>
            </a:r>
            <a:endParaRPr lang="ar-SA" sz="400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F2514F8F-2F98-4AA0-93F2-FA0B59CE49BD}"/>
              </a:ext>
            </a:extLst>
          </p:cNvPr>
          <p:cNvSpPr txBox="1"/>
          <p:nvPr/>
        </p:nvSpPr>
        <p:spPr>
          <a:xfrm>
            <a:off x="4762500" y="2114871"/>
            <a:ext cx="6670300" cy="715089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600" b="1" dirty="0">
                <a:solidFill>
                  <a:srgbClr val="169A8D"/>
                </a:solidFill>
                <a:latin typeface="Calibri" panose="020F0502020204030204" pitchFamily="34" charset="0"/>
              </a:rPr>
              <a:t>هي </a:t>
            </a:r>
            <a:r>
              <a:rPr lang="ar-SA" sz="3600" b="1" dirty="0">
                <a:solidFill>
                  <a:srgbClr val="00B0F0"/>
                </a:solidFill>
                <a:latin typeface="Calibri" panose="020F0502020204030204" pitchFamily="34" charset="0"/>
              </a:rPr>
              <a:t>المَادةُ</a:t>
            </a:r>
            <a:r>
              <a:rPr lang="ar-SA" sz="3600" b="1" dirty="0">
                <a:solidFill>
                  <a:srgbClr val="169A8D"/>
                </a:solidFill>
                <a:latin typeface="Calibri" panose="020F0502020204030204" pitchFamily="34" charset="0"/>
              </a:rPr>
              <a:t> التي لَها </a:t>
            </a:r>
            <a:r>
              <a:rPr lang="ar-SA" sz="3600" b="1" dirty="0">
                <a:solidFill>
                  <a:srgbClr val="00B0F0"/>
                </a:solidFill>
                <a:latin typeface="Calibri" panose="020F0502020204030204" pitchFamily="34" charset="0"/>
              </a:rPr>
              <a:t>شَكلٌ مُحَدَّدُ </a:t>
            </a:r>
            <a:r>
              <a:rPr lang="ar-SA" sz="3600" b="1" dirty="0">
                <a:solidFill>
                  <a:srgbClr val="169A8D"/>
                </a:solidFill>
                <a:latin typeface="Calibri" panose="020F0502020204030204" pitchFamily="34" charset="0"/>
              </a:rPr>
              <a:t>خاصُّ بِها </a:t>
            </a:r>
            <a:endParaRPr lang="ar-BH" sz="3600" b="1" dirty="0">
              <a:solidFill>
                <a:srgbClr val="169A8D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19550650-058A-4AED-9969-DE5F833B521B}"/>
              </a:ext>
            </a:extLst>
          </p:cNvPr>
          <p:cNvSpPr txBox="1"/>
          <p:nvPr/>
        </p:nvSpPr>
        <p:spPr>
          <a:xfrm>
            <a:off x="6498453" y="3551240"/>
            <a:ext cx="4822450" cy="715089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600" b="1" dirty="0">
                <a:solidFill>
                  <a:srgbClr val="169A8D"/>
                </a:solidFill>
                <a:latin typeface="Calibri" panose="020F0502020204030204" pitchFamily="34" charset="0"/>
              </a:rPr>
              <a:t>ولَها خواصٌ مثل بَقِية المَوادِّ</a:t>
            </a:r>
            <a:r>
              <a:rPr lang="ar-BH" sz="3600" b="1" dirty="0">
                <a:solidFill>
                  <a:srgbClr val="169A8D"/>
                </a:solidFill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24" name="!!صلبة11">
            <a:extLst>
              <a:ext uri="{FF2B5EF4-FFF2-40B4-BE49-F238E27FC236}">
                <a16:creationId xmlns:a16="http://schemas.microsoft.com/office/drawing/2014/main" id="{C59A0859-B6D9-4F91-8C72-50FA2BF572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822" y="1643880"/>
            <a:ext cx="4285500" cy="3630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55944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Char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ربع نص 10">
            <a:extLst>
              <a:ext uri="{FF2B5EF4-FFF2-40B4-BE49-F238E27FC236}">
                <a16:creationId xmlns:a16="http://schemas.microsoft.com/office/drawing/2014/main" id="{7A336925-AF99-49EC-B337-7C3B87DA8C14}"/>
              </a:ext>
            </a:extLst>
          </p:cNvPr>
          <p:cNvSpPr txBox="1"/>
          <p:nvPr/>
        </p:nvSpPr>
        <p:spPr>
          <a:xfrm>
            <a:off x="4442450" y="396674"/>
            <a:ext cx="3177608" cy="715089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3600" b="1" i="0" u="none" strike="noStrike" baseline="0" dirty="0">
                <a:solidFill>
                  <a:srgbClr val="169A8D"/>
                </a:solidFill>
                <a:latin typeface="Calibri" panose="020F0502020204030204" pitchFamily="34" charset="0"/>
              </a:rPr>
              <a:t>مَا الْمَادَّةُ الصُّلْبَةُ؟</a:t>
            </a:r>
            <a:endParaRPr lang="ar-SA" sz="3600" dirty="0">
              <a:solidFill>
                <a:srgbClr val="169A8D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DDB8759A-1821-45C4-85DF-9D747E916E3E}"/>
              </a:ext>
            </a:extLst>
          </p:cNvPr>
          <p:cNvSpPr txBox="1"/>
          <p:nvPr/>
        </p:nvSpPr>
        <p:spPr>
          <a:xfrm>
            <a:off x="8909678" y="1144719"/>
            <a:ext cx="2427814" cy="783193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4000" b="1" i="0" u="none" strike="noStrike" baseline="0" dirty="0">
                <a:solidFill>
                  <a:srgbClr val="C00000"/>
                </a:solidFill>
                <a:latin typeface="Calibri" panose="020F0502020204030204" pitchFamily="34" charset="0"/>
              </a:rPr>
              <a:t>الْمَادَّةُ الصُّلْبَةُ</a:t>
            </a:r>
            <a:endParaRPr lang="ar-SA" sz="400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F6C24BCB-0355-4CF5-91E9-CD2B0CAEE13A}"/>
              </a:ext>
            </a:extLst>
          </p:cNvPr>
          <p:cNvSpPr txBox="1"/>
          <p:nvPr/>
        </p:nvSpPr>
        <p:spPr>
          <a:xfrm>
            <a:off x="6031696" y="3040201"/>
            <a:ext cx="5965392" cy="777597"/>
          </a:xfrm>
          <a:prstGeom prst="roundRect">
            <a:avLst>
              <a:gd name="adj" fmla="val 29099"/>
            </a:avLst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600" b="1" i="0" u="none" strike="noStrike" baseline="0" dirty="0">
                <a:solidFill>
                  <a:srgbClr val="7030A0"/>
                </a:solidFill>
                <a:latin typeface="Calibri" panose="020F0502020204030204" pitchFamily="34" charset="0"/>
              </a:rPr>
              <a:t>لَيْسَتْ</a:t>
            </a:r>
            <a:r>
              <a:rPr lang="ar-SA" sz="3600" b="1" i="0" u="none" strike="noStrike" baseline="0" dirty="0">
                <a:solidFill>
                  <a:srgbClr val="169A8D"/>
                </a:solidFill>
                <a:latin typeface="Calibri" panose="020F0502020204030204" pitchFamily="34" charset="0"/>
              </a:rPr>
              <a:t> كُلُّ المَوَادِّ الصُّلْبةِ </a:t>
            </a:r>
            <a:r>
              <a:rPr lang="ar-SA" sz="3600" b="1" i="0" u="none" strike="noStrike" baseline="0" dirty="0">
                <a:solidFill>
                  <a:srgbClr val="7030A0"/>
                </a:solidFill>
                <a:latin typeface="Calibri" panose="020F0502020204030204" pitchFamily="34" charset="0"/>
              </a:rPr>
              <a:t>قَاسِيَةً.</a:t>
            </a:r>
            <a:endParaRPr lang="ar-BH" sz="3600" b="1" dirty="0">
              <a:solidFill>
                <a:srgbClr val="7030A0"/>
              </a:solidFill>
              <a:latin typeface="Calibri" panose="020F0502020204030204" pitchFamily="34" charset="0"/>
            </a:endParaRPr>
          </a:p>
        </p:txBody>
      </p:sp>
      <p:pic>
        <p:nvPicPr>
          <p:cNvPr id="2048" name="!!صلبة11">
            <a:extLst>
              <a:ext uri="{FF2B5EF4-FFF2-40B4-BE49-F238E27FC236}">
                <a16:creationId xmlns:a16="http://schemas.microsoft.com/office/drawing/2014/main" id="{7C6D3D93-42A7-4D69-9A49-9535DBBC8F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71063" y="1364335"/>
            <a:ext cx="3571387" cy="2695625"/>
          </a:xfrm>
          <a:prstGeom prst="rect">
            <a:avLst/>
          </a:prstGeom>
        </p:spPr>
      </p:pic>
      <p:pic>
        <p:nvPicPr>
          <p:cNvPr id="22" name="!!صلبة1">
            <a:extLst>
              <a:ext uri="{FF2B5EF4-FFF2-40B4-BE49-F238E27FC236}">
                <a16:creationId xmlns:a16="http://schemas.microsoft.com/office/drawing/2014/main" id="{4508806D-BD91-42ED-8263-FF47FA44F5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8062" y="3579706"/>
            <a:ext cx="3158002" cy="270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22097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Char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ربع نص 10">
            <a:extLst>
              <a:ext uri="{FF2B5EF4-FFF2-40B4-BE49-F238E27FC236}">
                <a16:creationId xmlns:a16="http://schemas.microsoft.com/office/drawing/2014/main" id="{7A336925-AF99-49EC-B337-7C3B87DA8C14}"/>
              </a:ext>
            </a:extLst>
          </p:cNvPr>
          <p:cNvSpPr txBox="1"/>
          <p:nvPr/>
        </p:nvSpPr>
        <p:spPr>
          <a:xfrm>
            <a:off x="4442450" y="396674"/>
            <a:ext cx="3177608" cy="715089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3600" b="1" i="0" u="none" strike="noStrike" baseline="0" dirty="0">
                <a:solidFill>
                  <a:srgbClr val="169A8D"/>
                </a:solidFill>
                <a:latin typeface="Calibri" panose="020F0502020204030204" pitchFamily="34" charset="0"/>
              </a:rPr>
              <a:t>مَا الْمَادَّةُ الصُّلْبَةُ؟</a:t>
            </a:r>
            <a:endParaRPr lang="ar-SA" sz="3600" dirty="0">
              <a:solidFill>
                <a:srgbClr val="169A8D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DDB8759A-1821-45C4-85DF-9D747E916E3E}"/>
              </a:ext>
            </a:extLst>
          </p:cNvPr>
          <p:cNvSpPr txBox="1"/>
          <p:nvPr/>
        </p:nvSpPr>
        <p:spPr>
          <a:xfrm>
            <a:off x="8909678" y="1144719"/>
            <a:ext cx="2427814" cy="783193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4000" b="1" i="0" u="none" strike="noStrike" baseline="0" dirty="0">
                <a:solidFill>
                  <a:srgbClr val="C00000"/>
                </a:solidFill>
                <a:latin typeface="Calibri" panose="020F0502020204030204" pitchFamily="34" charset="0"/>
              </a:rPr>
              <a:t>الْمَادَّةُ الصُّلْبَةُ</a:t>
            </a:r>
            <a:endParaRPr lang="ar-SA" sz="400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B6ABF223-37A1-4AE6-934D-872783AF8439}"/>
              </a:ext>
            </a:extLst>
          </p:cNvPr>
          <p:cNvSpPr/>
          <p:nvPr/>
        </p:nvSpPr>
        <p:spPr>
          <a:xfrm>
            <a:off x="6325314" y="2066991"/>
            <a:ext cx="3177609" cy="715090"/>
          </a:xfrm>
          <a:prstGeom prst="roundRect">
            <a:avLst>
              <a:gd name="adj" fmla="val 8799"/>
            </a:avLst>
          </a:prstGeom>
          <a:noFill/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t"/>
          <a:lstStyle/>
          <a:p>
            <a:pPr algn="ctr">
              <a:lnSpc>
                <a:spcPct val="150000"/>
              </a:lnSpc>
            </a:pPr>
            <a:r>
              <a:rPr lang="ar-SA" sz="3600" b="1" dirty="0">
                <a:solidFill>
                  <a:srgbClr val="169A8D"/>
                </a:solidFill>
                <a:latin typeface="Calibri" panose="020F0502020204030204" pitchFamily="34" charset="0"/>
              </a:rPr>
              <a:t>بَعضُ المَوادِّ يَنثَني  </a:t>
            </a:r>
          </a:p>
        </p:txBody>
      </p:sp>
      <p:sp>
        <p:nvSpPr>
          <p:cNvPr id="21" name="Rounded Rectangle 14">
            <a:extLst>
              <a:ext uri="{FF2B5EF4-FFF2-40B4-BE49-F238E27FC236}">
                <a16:creationId xmlns:a16="http://schemas.microsoft.com/office/drawing/2014/main" id="{C07D764D-5CFF-46A7-8770-9944FE8C1292}"/>
              </a:ext>
            </a:extLst>
          </p:cNvPr>
          <p:cNvSpPr/>
          <p:nvPr/>
        </p:nvSpPr>
        <p:spPr>
          <a:xfrm>
            <a:off x="6485921" y="4159702"/>
            <a:ext cx="4544758" cy="715090"/>
          </a:xfrm>
          <a:prstGeom prst="roundRect">
            <a:avLst>
              <a:gd name="adj" fmla="val 8799"/>
            </a:avLst>
          </a:prstGeom>
          <a:noFill/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t"/>
          <a:lstStyle/>
          <a:p>
            <a:pPr algn="ctr">
              <a:lnSpc>
                <a:spcPct val="150000"/>
              </a:lnSpc>
            </a:pPr>
            <a:r>
              <a:rPr lang="ar-SA" sz="3600" b="1" dirty="0">
                <a:solidFill>
                  <a:srgbClr val="169A8D"/>
                </a:solidFill>
                <a:latin typeface="Calibri" panose="020F0502020204030204" pitchFamily="34" charset="0"/>
              </a:rPr>
              <a:t>وبَعضُها يتَكسَّر عند ثَنيه</a:t>
            </a:r>
          </a:p>
        </p:txBody>
      </p:sp>
      <p:pic>
        <p:nvPicPr>
          <p:cNvPr id="2067" name="!!صلبة1" descr="Break - Break Verb Transparent PNG - 1085x651 - Free Download on NicePNG">
            <a:extLst>
              <a:ext uri="{FF2B5EF4-FFF2-40B4-BE49-F238E27FC236}">
                <a16:creationId xmlns:a16="http://schemas.microsoft.com/office/drawing/2014/main" id="{8ECF37A6-9445-4081-9A30-F5AEACF60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814" y="4213897"/>
            <a:ext cx="3013059" cy="2038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" name="!!صلبة11">
            <a:extLst>
              <a:ext uri="{FF2B5EF4-FFF2-40B4-BE49-F238E27FC236}">
                <a16:creationId xmlns:a16="http://schemas.microsoft.com/office/drawing/2014/main" id="{7C6D3D93-42A7-4D69-9A49-9535DBBC8F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89" y="1343781"/>
            <a:ext cx="4130011" cy="254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96044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Char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ربع نص 10">
            <a:extLst>
              <a:ext uri="{FF2B5EF4-FFF2-40B4-BE49-F238E27FC236}">
                <a16:creationId xmlns:a16="http://schemas.microsoft.com/office/drawing/2014/main" id="{7A336925-AF99-49EC-B337-7C3B87DA8C14}"/>
              </a:ext>
            </a:extLst>
          </p:cNvPr>
          <p:cNvSpPr txBox="1"/>
          <p:nvPr/>
        </p:nvSpPr>
        <p:spPr>
          <a:xfrm>
            <a:off x="4442450" y="396674"/>
            <a:ext cx="3177608" cy="715089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3600" b="1" i="0" u="none" strike="noStrike" baseline="0" dirty="0">
                <a:solidFill>
                  <a:srgbClr val="169A8D"/>
                </a:solidFill>
                <a:latin typeface="Calibri" panose="020F0502020204030204" pitchFamily="34" charset="0"/>
              </a:rPr>
              <a:t>مَا الْمَادَّةُ الصُّلْبَةُ؟</a:t>
            </a:r>
            <a:endParaRPr lang="ar-SA" sz="3600" dirty="0">
              <a:solidFill>
                <a:srgbClr val="169A8D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DDB8759A-1821-45C4-85DF-9D747E916E3E}"/>
              </a:ext>
            </a:extLst>
          </p:cNvPr>
          <p:cNvSpPr txBox="1"/>
          <p:nvPr/>
        </p:nvSpPr>
        <p:spPr>
          <a:xfrm>
            <a:off x="8909678" y="1144719"/>
            <a:ext cx="2427814" cy="783193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4000" b="1" i="0" u="none" strike="noStrike" baseline="0" dirty="0">
                <a:solidFill>
                  <a:srgbClr val="C00000"/>
                </a:solidFill>
                <a:latin typeface="Calibri" panose="020F0502020204030204" pitchFamily="34" charset="0"/>
              </a:rPr>
              <a:t>الْمَادَّةُ الصُّلْبَةُ</a:t>
            </a:r>
            <a:endParaRPr lang="ar-SA" sz="400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Rounded Rectangle 14">
            <a:extLst>
              <a:ext uri="{FF2B5EF4-FFF2-40B4-BE49-F238E27FC236}">
                <a16:creationId xmlns:a16="http://schemas.microsoft.com/office/drawing/2014/main" id="{10DF526E-DFF7-4A24-862C-EC086CA4DEFA}"/>
              </a:ext>
            </a:extLst>
          </p:cNvPr>
          <p:cNvSpPr/>
          <p:nvPr/>
        </p:nvSpPr>
        <p:spPr>
          <a:xfrm>
            <a:off x="7160879" y="1710619"/>
            <a:ext cx="4669172" cy="1155345"/>
          </a:xfrm>
          <a:prstGeom prst="roundRect">
            <a:avLst>
              <a:gd name="adj" fmla="val 8799"/>
            </a:avLst>
          </a:prstGeom>
          <a:noFill/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t"/>
          <a:lstStyle/>
          <a:p>
            <a:pPr algn="ctr">
              <a:lnSpc>
                <a:spcPct val="150000"/>
              </a:lnSpc>
            </a:pPr>
            <a:r>
              <a:rPr lang="ar-SA" sz="3600" b="1" dirty="0">
                <a:solidFill>
                  <a:srgbClr val="169A8D"/>
                </a:solidFill>
                <a:latin typeface="Calibri" panose="020F0502020204030204" pitchFamily="34" charset="0"/>
              </a:rPr>
              <a:t>وبعضُها </a:t>
            </a:r>
            <a:r>
              <a:rPr lang="ar-SA" sz="3600" b="1" dirty="0">
                <a:solidFill>
                  <a:srgbClr val="00B050"/>
                </a:solidFill>
                <a:latin typeface="Calibri" panose="020F0502020204030204" pitchFamily="34" charset="0"/>
              </a:rPr>
              <a:t>يَطْفو</a:t>
            </a:r>
            <a:r>
              <a:rPr lang="ar-SA" sz="3600" b="1" dirty="0">
                <a:solidFill>
                  <a:srgbClr val="169A8D"/>
                </a:solidFill>
                <a:latin typeface="Calibri" panose="020F0502020204030204" pitchFamily="34" charset="0"/>
              </a:rPr>
              <a:t> على الماءِ</a:t>
            </a:r>
            <a:endParaRPr lang="ar-BH" sz="3600" b="1" dirty="0">
              <a:solidFill>
                <a:srgbClr val="169A8D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ounded Rectangle 14">
            <a:extLst>
              <a:ext uri="{FF2B5EF4-FFF2-40B4-BE49-F238E27FC236}">
                <a16:creationId xmlns:a16="http://schemas.microsoft.com/office/drawing/2014/main" id="{9D096C21-C4A5-4576-9472-ED66F2DD0771}"/>
              </a:ext>
            </a:extLst>
          </p:cNvPr>
          <p:cNvSpPr/>
          <p:nvPr/>
        </p:nvSpPr>
        <p:spPr>
          <a:xfrm>
            <a:off x="828005" y="1710619"/>
            <a:ext cx="4669172" cy="1155345"/>
          </a:xfrm>
          <a:prstGeom prst="roundRect">
            <a:avLst>
              <a:gd name="adj" fmla="val 8799"/>
            </a:avLst>
          </a:prstGeom>
          <a:noFill/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t"/>
          <a:lstStyle/>
          <a:p>
            <a:pPr algn="ctr">
              <a:lnSpc>
                <a:spcPct val="150000"/>
              </a:lnSpc>
            </a:pPr>
            <a:r>
              <a:rPr lang="ar-SA" sz="3600" b="1" dirty="0">
                <a:solidFill>
                  <a:srgbClr val="169A8D"/>
                </a:solidFill>
                <a:latin typeface="Calibri" panose="020F0502020204030204" pitchFamily="34" charset="0"/>
              </a:rPr>
              <a:t>وبَعضُها الآخَر </a:t>
            </a:r>
            <a:r>
              <a:rPr lang="ar-SA" sz="3600" b="1" dirty="0">
                <a:solidFill>
                  <a:srgbClr val="00B0F0"/>
                </a:solidFill>
                <a:latin typeface="Calibri" panose="020F0502020204030204" pitchFamily="34" charset="0"/>
              </a:rPr>
              <a:t>يغُوصُ</a:t>
            </a:r>
            <a:r>
              <a:rPr lang="ar-SA" sz="3600" b="1" dirty="0">
                <a:solidFill>
                  <a:srgbClr val="169A8D"/>
                </a:solidFill>
                <a:latin typeface="Calibri" panose="020F0502020204030204" pitchFamily="34" charset="0"/>
              </a:rPr>
              <a:t> </a:t>
            </a:r>
            <a:endParaRPr lang="ar-BH" sz="3600" b="1" dirty="0">
              <a:solidFill>
                <a:srgbClr val="169A8D"/>
              </a:solidFill>
              <a:latin typeface="Calibri" panose="020F0502020204030204" pitchFamily="34" charset="0"/>
            </a:endParaRPr>
          </a:p>
        </p:txBody>
      </p:sp>
      <p:pic>
        <p:nvPicPr>
          <p:cNvPr id="3074" name="!!صلبة11" descr="لماذا يطفو طوق الإنقاذ فوق سطح الماء | سواح هوست">
            <a:extLst>
              <a:ext uri="{FF2B5EF4-FFF2-40B4-BE49-F238E27FC236}">
                <a16:creationId xmlns:a16="http://schemas.microsoft.com/office/drawing/2014/main" id="{4097A30C-8FE2-418B-94D2-6FAFB6FF77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1123" y="2708123"/>
            <a:ext cx="4248683" cy="318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!!صلبة1" descr="Illustration Of Metallic Anchor Sinking In Water Waves Sticker">
            <a:extLst>
              <a:ext uri="{FF2B5EF4-FFF2-40B4-BE49-F238E27FC236}">
                <a16:creationId xmlns:a16="http://schemas.microsoft.com/office/drawing/2014/main" id="{AFC6F864-C3DF-4018-9C5E-9DEBCC2AE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816" y="2708123"/>
            <a:ext cx="3332184" cy="3332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200945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Char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ربع نص 10">
            <a:extLst>
              <a:ext uri="{FF2B5EF4-FFF2-40B4-BE49-F238E27FC236}">
                <a16:creationId xmlns:a16="http://schemas.microsoft.com/office/drawing/2014/main" id="{7A336925-AF99-49EC-B337-7C3B87DA8C14}"/>
              </a:ext>
            </a:extLst>
          </p:cNvPr>
          <p:cNvSpPr txBox="1"/>
          <p:nvPr/>
        </p:nvSpPr>
        <p:spPr>
          <a:xfrm>
            <a:off x="4442450" y="396674"/>
            <a:ext cx="3177608" cy="715089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3600" b="1" i="0" u="none" strike="noStrike" baseline="0" dirty="0">
                <a:solidFill>
                  <a:srgbClr val="169A8D"/>
                </a:solidFill>
                <a:latin typeface="Calibri" panose="020F0502020204030204" pitchFamily="34" charset="0"/>
              </a:rPr>
              <a:t>مَا الْمَادَّةُ الصُّلْبَةُ؟</a:t>
            </a:r>
            <a:endParaRPr lang="ar-SA" sz="3600" dirty="0">
              <a:solidFill>
                <a:srgbClr val="169A8D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DDB8759A-1821-45C4-85DF-9D747E916E3E}"/>
              </a:ext>
            </a:extLst>
          </p:cNvPr>
          <p:cNvSpPr txBox="1"/>
          <p:nvPr/>
        </p:nvSpPr>
        <p:spPr>
          <a:xfrm>
            <a:off x="8909678" y="1144719"/>
            <a:ext cx="2427814" cy="783193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4000" b="1" i="0" u="none" strike="noStrike" baseline="0" dirty="0">
                <a:solidFill>
                  <a:srgbClr val="C00000"/>
                </a:solidFill>
                <a:latin typeface="Calibri" panose="020F0502020204030204" pitchFamily="34" charset="0"/>
              </a:rPr>
              <a:t>الْمَادَّةُ الصُّلْبَةُ</a:t>
            </a:r>
            <a:endParaRPr lang="ar-SA" sz="400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Rounded Rectangle 14">
            <a:extLst>
              <a:ext uri="{FF2B5EF4-FFF2-40B4-BE49-F238E27FC236}">
                <a16:creationId xmlns:a16="http://schemas.microsoft.com/office/drawing/2014/main" id="{0F360A5D-04D8-409A-83EA-80D564CC6F4E}"/>
              </a:ext>
            </a:extLst>
          </p:cNvPr>
          <p:cNvSpPr/>
          <p:nvPr/>
        </p:nvSpPr>
        <p:spPr>
          <a:xfrm>
            <a:off x="5455507" y="2753211"/>
            <a:ext cx="6133777" cy="488602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t"/>
          <a:lstStyle/>
          <a:p>
            <a:pPr algn="ctr" rtl="1"/>
            <a:r>
              <a:rPr lang="ar-SA" sz="3600" b="1" dirty="0">
                <a:solidFill>
                  <a:srgbClr val="169A8D"/>
                </a:solidFill>
                <a:latin typeface="Calibri" panose="020F0502020204030204" pitchFamily="34" charset="0"/>
              </a:rPr>
              <a:t>تَتكوَّن </a:t>
            </a:r>
            <a:r>
              <a:rPr lang="ar-SA" sz="3600" b="1" dirty="0">
                <a:solidFill>
                  <a:srgbClr val="7030A0"/>
                </a:solidFill>
                <a:latin typeface="Calibri" panose="020F0502020204030204" pitchFamily="34" charset="0"/>
              </a:rPr>
              <a:t>المَوادُّ الصُّلبةُ </a:t>
            </a:r>
            <a:r>
              <a:rPr lang="ar-SA" sz="3600" b="1" dirty="0">
                <a:solidFill>
                  <a:srgbClr val="169A8D"/>
                </a:solidFill>
                <a:latin typeface="Calibri" panose="020F0502020204030204" pitchFamily="34" charset="0"/>
              </a:rPr>
              <a:t>مِن مَوادَّ مُختَلفة </a:t>
            </a:r>
            <a:r>
              <a:rPr lang="ar-BH" sz="3600" b="1" dirty="0">
                <a:solidFill>
                  <a:srgbClr val="169A8D"/>
                </a:solidFill>
                <a:latin typeface="Calibri" panose="020F0502020204030204" pitchFamily="34" charset="0"/>
              </a:rPr>
              <a:t>،</a:t>
            </a:r>
            <a:r>
              <a:rPr lang="ar-SA" sz="3600" b="1" dirty="0">
                <a:solidFill>
                  <a:srgbClr val="169A8D"/>
                </a:solidFill>
                <a:latin typeface="Calibri" panose="020F0502020204030204" pitchFamily="34" charset="0"/>
              </a:rPr>
              <a:t> </a:t>
            </a:r>
            <a:endParaRPr lang="ar-BH" sz="3600" b="1" dirty="0">
              <a:solidFill>
                <a:srgbClr val="169A8D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!!صلبة1">
            <a:extLst>
              <a:ext uri="{FF2B5EF4-FFF2-40B4-BE49-F238E27FC236}">
                <a16:creationId xmlns:a16="http://schemas.microsoft.com/office/drawing/2014/main" id="{DBAF087C-BFF4-46BC-B389-509D1389EE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08" y="1717773"/>
            <a:ext cx="4039539" cy="417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61190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Char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TMPLT.potx</Template>
  <TotalTime>1144</TotalTime>
  <Words>835</Words>
  <Application>Microsoft Office PowerPoint</Application>
  <PresentationFormat>شاشة عريضة</PresentationFormat>
  <Paragraphs>178</Paragraphs>
  <Slides>35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9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35</vt:i4>
      </vt:variant>
    </vt:vector>
  </HeadingPairs>
  <TitlesOfParts>
    <vt:vector size="45" baseType="lpstr">
      <vt:lpstr>Arial</vt:lpstr>
      <vt:lpstr>AXtFadi</vt:lpstr>
      <vt:lpstr>AXtManalBLack</vt:lpstr>
      <vt:lpstr>Calibri</vt:lpstr>
      <vt:lpstr>Calibri Light</vt:lpstr>
      <vt:lpstr>Lotus-Bold</vt:lpstr>
      <vt:lpstr>Lotus-Light</vt:lpstr>
      <vt:lpstr>Sakkal Majalla</vt:lpstr>
      <vt:lpstr>Times New Roman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أ.  يوسف سليمان البلوي</dc:creator>
  <cp:lastModifiedBy>يوسف البلوي</cp:lastModifiedBy>
  <cp:revision>163</cp:revision>
  <cp:lastPrinted>2021-01-17T11:49:49Z</cp:lastPrinted>
  <dcterms:created xsi:type="dcterms:W3CDTF">2020-03-04T10:47:58Z</dcterms:created>
  <dcterms:modified xsi:type="dcterms:W3CDTF">2023-03-28T01:36:21Z</dcterms:modified>
</cp:coreProperties>
</file>