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8"/>
  </p:notesMasterIdLst>
  <p:handoutMasterIdLst>
    <p:handoutMasterId r:id="rId29"/>
  </p:handoutMasterIdLst>
  <p:sldIdLst>
    <p:sldId id="391" r:id="rId2"/>
    <p:sldId id="390" r:id="rId3"/>
    <p:sldId id="446" r:id="rId4"/>
    <p:sldId id="442" r:id="rId5"/>
    <p:sldId id="444" r:id="rId6"/>
    <p:sldId id="430" r:id="rId7"/>
    <p:sldId id="447" r:id="rId8"/>
    <p:sldId id="448" r:id="rId9"/>
    <p:sldId id="449" r:id="rId10"/>
    <p:sldId id="429" r:id="rId11"/>
    <p:sldId id="454" r:id="rId12"/>
    <p:sldId id="451" r:id="rId13"/>
    <p:sldId id="452" r:id="rId14"/>
    <p:sldId id="433" r:id="rId15"/>
    <p:sldId id="432" r:id="rId16"/>
    <p:sldId id="434" r:id="rId17"/>
    <p:sldId id="435" r:id="rId18"/>
    <p:sldId id="436" r:id="rId19"/>
    <p:sldId id="421" r:id="rId20"/>
    <p:sldId id="422" r:id="rId21"/>
    <p:sldId id="423" r:id="rId22"/>
    <p:sldId id="424" r:id="rId23"/>
    <p:sldId id="440" r:id="rId24"/>
    <p:sldId id="441" r:id="rId25"/>
    <p:sldId id="425" r:id="rId26"/>
    <p:sldId id="453" r:id="rId27"/>
  </p:sldIdLst>
  <p:sldSz cx="114300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3" id="{687F482B-68D7-4247-A3A4-8D4B91F2DA4D}">
          <p14:sldIdLst>
            <p14:sldId id="391"/>
            <p14:sldId id="390"/>
          </p14:sldIdLst>
        </p14:section>
        <p14:section name="lecture 7" id="{437A8C3F-ED6C-4E9D-9A69-27417E0D77EC}">
          <p14:sldIdLst>
            <p14:sldId id="446"/>
            <p14:sldId id="442"/>
            <p14:sldId id="444"/>
            <p14:sldId id="430"/>
            <p14:sldId id="447"/>
            <p14:sldId id="448"/>
            <p14:sldId id="449"/>
            <p14:sldId id="429"/>
            <p14:sldId id="454"/>
            <p14:sldId id="451"/>
            <p14:sldId id="452"/>
          </p14:sldIdLst>
        </p14:section>
        <p14:section name="lecutre 8" id="{2B3AD985-ABC9-4022-B483-B309DEC8817B}">
          <p14:sldIdLst>
            <p14:sldId id="433"/>
            <p14:sldId id="432"/>
            <p14:sldId id="434"/>
            <p14:sldId id="435"/>
            <p14:sldId id="436"/>
            <p14:sldId id="421"/>
            <p14:sldId id="422"/>
            <p14:sldId id="423"/>
            <p14:sldId id="424"/>
            <p14:sldId id="440"/>
            <p14:sldId id="441"/>
            <p14:sldId id="425"/>
            <p14:sldId id="4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C1E2"/>
    <a:srgbClr val="F6F0D9"/>
    <a:srgbClr val="DA62A5"/>
    <a:srgbClr val="DEA900"/>
    <a:srgbClr val="FBD976"/>
    <a:srgbClr val="61BFAD"/>
    <a:srgbClr val="91D3C7"/>
    <a:srgbClr val="B3E1D6"/>
    <a:srgbClr val="F3E2B4"/>
    <a:srgbClr val="49B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38" autoAdjust="0"/>
  </p:normalViewPr>
  <p:slideViewPr>
    <p:cSldViewPr snapToGrid="0">
      <p:cViewPr varScale="1">
        <p:scale>
          <a:sx n="56" d="100"/>
          <a:sy n="56" d="100"/>
        </p:scale>
        <p:origin x="11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Chapter 1</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A905C9-1906-445F-B017-A25ED21CF566}" type="datetimeFigureOut">
              <a:rPr lang="en-US" smtClean="0"/>
              <a:t>10/9/2017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3DABB8-E7B4-4681-BB3F-EAB02B349A8F}" type="slidenum">
              <a:rPr lang="en-US" smtClean="0"/>
              <a:t>‹#›</a:t>
            </a:fld>
            <a:endParaRPr lang="en-US"/>
          </a:p>
        </p:txBody>
      </p:sp>
    </p:spTree>
    <p:extLst>
      <p:ext uri="{BB962C8B-B14F-4D97-AF65-F5344CB8AC3E}">
        <p14:creationId xmlns:p14="http://schemas.microsoft.com/office/powerpoint/2010/main" val="89226447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Chapter 1</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9F499-C05A-450D-92B5-1B294BEDA4D1}" type="datetimeFigureOut">
              <a:rPr lang="en-US" smtClean="0"/>
              <a:t>10/9/2017</a:t>
            </a:fld>
            <a:endParaRPr lang="en-US"/>
          </a:p>
        </p:txBody>
      </p:sp>
      <p:sp>
        <p:nvSpPr>
          <p:cNvPr id="4" name="Slide Image Placeholder 3"/>
          <p:cNvSpPr>
            <a:spLocks noGrp="1" noRot="1" noChangeAspect="1"/>
          </p:cNvSpPr>
          <p:nvPr>
            <p:ph type="sldImg" idx="2"/>
          </p:nvPr>
        </p:nvSpPr>
        <p:spPr>
          <a:xfrm>
            <a:off x="1017588" y="1143000"/>
            <a:ext cx="4822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A878A-9B86-4214-8763-1B7961D610E0}" type="slidenum">
              <a:rPr lang="en-US" smtClean="0"/>
              <a:t>‹#›</a:t>
            </a:fld>
            <a:endParaRPr lang="en-US"/>
          </a:p>
        </p:txBody>
      </p:sp>
    </p:spTree>
    <p:extLst>
      <p:ext uri="{BB962C8B-B14F-4D97-AF65-F5344CB8AC3E}">
        <p14:creationId xmlns:p14="http://schemas.microsoft.com/office/powerpoint/2010/main" val="1342212425"/>
      </p:ext>
    </p:extLst>
  </p:cSld>
  <p:clrMap bg1="lt1" tx1="dk1" bg2="lt2" tx2="dk2" accent1="accent1" accent2="accent2" accent3="accent3" accent4="accent4" accent5="accent5" accent6="accent6" hlink="hlink" folHlink="folHlink"/>
  <p:hf ftr="0" dt="0"/>
  <p:notesStyle>
    <a:lvl1pPr marL="0" algn="l" defTabSz="961217" rtl="0" eaLnBrk="1" latinLnBrk="0" hangingPunct="1">
      <a:defRPr sz="1261" kern="1200">
        <a:solidFill>
          <a:schemeClr val="tx1"/>
        </a:solidFill>
        <a:latin typeface="+mn-lt"/>
        <a:ea typeface="+mn-ea"/>
        <a:cs typeface="+mn-cs"/>
      </a:defRPr>
    </a:lvl1pPr>
    <a:lvl2pPr marL="480609" algn="l" defTabSz="961217" rtl="0" eaLnBrk="1" latinLnBrk="0" hangingPunct="1">
      <a:defRPr sz="1261" kern="1200">
        <a:solidFill>
          <a:schemeClr val="tx1"/>
        </a:solidFill>
        <a:latin typeface="+mn-lt"/>
        <a:ea typeface="+mn-ea"/>
        <a:cs typeface="+mn-cs"/>
      </a:defRPr>
    </a:lvl2pPr>
    <a:lvl3pPr marL="961217" algn="l" defTabSz="961217" rtl="0" eaLnBrk="1" latinLnBrk="0" hangingPunct="1">
      <a:defRPr sz="1261" kern="1200">
        <a:solidFill>
          <a:schemeClr val="tx1"/>
        </a:solidFill>
        <a:latin typeface="+mn-lt"/>
        <a:ea typeface="+mn-ea"/>
        <a:cs typeface="+mn-cs"/>
      </a:defRPr>
    </a:lvl3pPr>
    <a:lvl4pPr marL="1441826" algn="l" defTabSz="961217" rtl="0" eaLnBrk="1" latinLnBrk="0" hangingPunct="1">
      <a:defRPr sz="1261" kern="1200">
        <a:solidFill>
          <a:schemeClr val="tx1"/>
        </a:solidFill>
        <a:latin typeface="+mn-lt"/>
        <a:ea typeface="+mn-ea"/>
        <a:cs typeface="+mn-cs"/>
      </a:defRPr>
    </a:lvl4pPr>
    <a:lvl5pPr marL="1922435" algn="l" defTabSz="961217" rtl="0" eaLnBrk="1" latinLnBrk="0" hangingPunct="1">
      <a:defRPr sz="1261" kern="1200">
        <a:solidFill>
          <a:schemeClr val="tx1"/>
        </a:solidFill>
        <a:latin typeface="+mn-lt"/>
        <a:ea typeface="+mn-ea"/>
        <a:cs typeface="+mn-cs"/>
      </a:defRPr>
    </a:lvl5pPr>
    <a:lvl6pPr marL="2403043" algn="l" defTabSz="961217" rtl="0" eaLnBrk="1" latinLnBrk="0" hangingPunct="1">
      <a:defRPr sz="1261" kern="1200">
        <a:solidFill>
          <a:schemeClr val="tx1"/>
        </a:solidFill>
        <a:latin typeface="+mn-lt"/>
        <a:ea typeface="+mn-ea"/>
        <a:cs typeface="+mn-cs"/>
      </a:defRPr>
    </a:lvl6pPr>
    <a:lvl7pPr marL="2883652" algn="l" defTabSz="961217" rtl="0" eaLnBrk="1" latinLnBrk="0" hangingPunct="1">
      <a:defRPr sz="1261" kern="1200">
        <a:solidFill>
          <a:schemeClr val="tx1"/>
        </a:solidFill>
        <a:latin typeface="+mn-lt"/>
        <a:ea typeface="+mn-ea"/>
        <a:cs typeface="+mn-cs"/>
      </a:defRPr>
    </a:lvl7pPr>
    <a:lvl8pPr marL="3364260" algn="l" defTabSz="961217" rtl="0" eaLnBrk="1" latinLnBrk="0" hangingPunct="1">
      <a:defRPr sz="1261" kern="1200">
        <a:solidFill>
          <a:schemeClr val="tx1"/>
        </a:solidFill>
        <a:latin typeface="+mn-lt"/>
        <a:ea typeface="+mn-ea"/>
        <a:cs typeface="+mn-cs"/>
      </a:defRPr>
    </a:lvl8pPr>
    <a:lvl9pPr marL="3844869" algn="l" defTabSz="961217" rtl="0" eaLnBrk="1" latinLnBrk="0" hangingPunct="1">
      <a:defRPr sz="12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E55AD5D0-6C3F-4F2F-8435-FCE9018B0778}" type="slidenum">
              <a:rPr lang="en-US" altLang="en-US" sz="1200" smtClean="0"/>
              <a:pPr/>
              <a:t>4</a:t>
            </a:fld>
            <a:endParaRPr lang="en-US" altLang="en-US" sz="1200" smtClean="0"/>
          </a:p>
        </p:txBody>
      </p:sp>
    </p:spTree>
    <p:extLst>
      <p:ext uri="{BB962C8B-B14F-4D97-AF65-F5344CB8AC3E}">
        <p14:creationId xmlns:p14="http://schemas.microsoft.com/office/powerpoint/2010/main" val="429149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BD68D-E55A-43D2-A864-29C4E11169FD}" type="slidenum">
              <a:rPr lang="en-US"/>
              <a:pPr/>
              <a:t>18</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981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4E04E69F-EDE0-4E39-BB88-F7C7BC0E4560}" type="slidenum">
              <a:rPr lang="en-US" sz="1200"/>
              <a:pPr/>
              <a:t>19</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4575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A6AD6E84-6B4F-47F5-B6E5-E9AF9F7335BC}" type="slidenum">
              <a:rPr lang="en-US" sz="1200"/>
              <a:pPr/>
              <a:t>20</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7878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8B30874A-90DD-4330-BD0C-9E8005BF5D79}" type="slidenum">
              <a:rPr lang="en-US" sz="1200"/>
              <a:pPr/>
              <a:t>21</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02793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81E34298-ECBD-4FC2-A234-F0AD2B58C7EA}" type="slidenum">
              <a:rPr lang="en-US" sz="1200"/>
              <a:pPr/>
              <a:t>22</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10590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861BBA21-A473-4D33-B87A-AAE41870629C}" type="slidenum">
              <a:rPr lang="en-US" sz="1200"/>
              <a:pPr/>
              <a:t>23</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606232" indent="-182886" algn="ctr">
              <a:buNone/>
            </a:pPr>
            <a:r>
              <a:rPr lang="en-US" dirty="0" smtClean="0"/>
              <a:t>	2 </a:t>
            </a:r>
            <a:r>
              <a:rPr lang="en-US" sz="1400" dirty="0" smtClean="0">
                <a:solidFill>
                  <a:srgbClr val="0000FF"/>
                </a:solidFill>
              </a:rPr>
              <a:t>Co</a:t>
            </a:r>
            <a:r>
              <a:rPr lang="en-US" sz="1400" baseline="-25000" dirty="0" smtClean="0">
                <a:solidFill>
                  <a:srgbClr val="0000FF"/>
                </a:solidFill>
              </a:rPr>
              <a:t>2</a:t>
            </a:r>
            <a:r>
              <a:rPr lang="en-US" sz="1400" dirty="0" smtClean="0">
                <a:solidFill>
                  <a:srgbClr val="0000FF"/>
                </a:solidFill>
              </a:rPr>
              <a:t>O</a:t>
            </a:r>
            <a:r>
              <a:rPr lang="en-US" sz="1400" baseline="-25000" dirty="0" smtClean="0">
                <a:solidFill>
                  <a:srgbClr val="0000FF"/>
                </a:solidFill>
              </a:rPr>
              <a:t>3</a:t>
            </a:r>
            <a:r>
              <a:rPr lang="en-US" sz="1400" dirty="0" smtClean="0">
                <a:solidFill>
                  <a:srgbClr val="0000FF"/>
                </a:solidFill>
              </a:rPr>
              <a:t>(</a:t>
            </a:r>
            <a:r>
              <a:rPr lang="en-US" sz="1400" i="1" dirty="0" smtClean="0">
                <a:solidFill>
                  <a:srgbClr val="0000FF"/>
                </a:solidFill>
              </a:rPr>
              <a:t>s</a:t>
            </a:r>
            <a:r>
              <a:rPr lang="en-US" sz="1400" dirty="0" smtClean="0">
                <a:solidFill>
                  <a:srgbClr val="0000FF"/>
                </a:solidFill>
              </a:rPr>
              <a:t>)   +   3C(</a:t>
            </a:r>
            <a:r>
              <a:rPr lang="en-US" sz="1400" i="1" dirty="0" smtClean="0">
                <a:solidFill>
                  <a:srgbClr val="0000FF"/>
                </a:solidFill>
              </a:rPr>
              <a:t>s</a:t>
            </a:r>
            <a:r>
              <a:rPr lang="en-US" sz="1400" dirty="0" smtClean="0">
                <a:solidFill>
                  <a:srgbClr val="0000FF"/>
                </a:solidFill>
              </a:rPr>
              <a:t>)   </a:t>
            </a:r>
            <a:r>
              <a:rPr lang="en-US" sz="1400" dirty="0" smtClean="0">
                <a:solidFill>
                  <a:srgbClr val="0000FF"/>
                </a:solidFill>
                <a:sym typeface="Symbol" pitchFamily="18" charset="2"/>
              </a:rPr>
              <a:t></a:t>
            </a:r>
            <a:r>
              <a:rPr lang="en-US" sz="1400" dirty="0" smtClean="0">
                <a:solidFill>
                  <a:srgbClr val="0000FF"/>
                </a:solidFill>
              </a:rPr>
              <a:t>   4Co(s)+ 3 CO</a:t>
            </a:r>
            <a:r>
              <a:rPr lang="en-US" sz="1400" baseline="-25000" dirty="0" smtClean="0">
                <a:solidFill>
                  <a:srgbClr val="0000FF"/>
                </a:solidFill>
              </a:rPr>
              <a:t>2</a:t>
            </a:r>
            <a:r>
              <a:rPr lang="en-US" sz="1400" dirty="0" smtClean="0">
                <a:solidFill>
                  <a:srgbClr val="0000FF"/>
                </a:solidFill>
              </a:rPr>
              <a:t>(</a:t>
            </a:r>
            <a:r>
              <a:rPr lang="en-US" sz="1400" i="1" dirty="0" smtClean="0">
                <a:solidFill>
                  <a:srgbClr val="0000FF"/>
                </a:solidFill>
              </a:rPr>
              <a:t>g</a:t>
            </a:r>
            <a:r>
              <a:rPr lang="en-US" sz="1400" dirty="0" smtClean="0">
                <a:solidFill>
                  <a:srgbClr val="0000FF"/>
                </a:solidFill>
              </a:rPr>
              <a:t>)</a:t>
            </a:r>
            <a:endParaRPr lang="en-US" sz="1400" dirty="0">
              <a:solidFill>
                <a:srgbClr val="0000FF"/>
              </a:solidFill>
            </a:endParaRPr>
          </a:p>
        </p:txBody>
      </p:sp>
    </p:spTree>
    <p:extLst>
      <p:ext uri="{BB962C8B-B14F-4D97-AF65-F5344CB8AC3E}">
        <p14:creationId xmlns:p14="http://schemas.microsoft.com/office/powerpoint/2010/main" val="78708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861BBA21-A473-4D33-B87A-AAE41870629C}" type="slidenum">
              <a:rPr lang="en-US" sz="1200"/>
              <a:pPr/>
              <a:t>24</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606232" indent="-182886" algn="ctr">
              <a:buNone/>
            </a:pPr>
            <a:r>
              <a:rPr lang="en-US" dirty="0" smtClean="0"/>
              <a:t>	2 </a:t>
            </a:r>
            <a:r>
              <a:rPr lang="en-US" sz="1400" dirty="0" smtClean="0">
                <a:solidFill>
                  <a:srgbClr val="0000FF"/>
                </a:solidFill>
              </a:rPr>
              <a:t>C</a:t>
            </a:r>
            <a:r>
              <a:rPr lang="en-US" sz="1400" baseline="-25000" dirty="0" smtClean="0">
                <a:solidFill>
                  <a:srgbClr val="0000FF"/>
                </a:solidFill>
              </a:rPr>
              <a:t>4</a:t>
            </a:r>
            <a:r>
              <a:rPr lang="en-US" sz="1400" dirty="0" smtClean="0">
                <a:solidFill>
                  <a:srgbClr val="0000FF"/>
                </a:solidFill>
              </a:rPr>
              <a:t>H</a:t>
            </a:r>
            <a:r>
              <a:rPr lang="en-US" sz="1400" baseline="-25000" dirty="0" smtClean="0">
                <a:solidFill>
                  <a:srgbClr val="0000FF"/>
                </a:solidFill>
              </a:rPr>
              <a:t>10</a:t>
            </a:r>
            <a:r>
              <a:rPr lang="en-US" sz="1400" dirty="0" smtClean="0">
                <a:solidFill>
                  <a:srgbClr val="0000FF"/>
                </a:solidFill>
              </a:rPr>
              <a:t>(</a:t>
            </a:r>
            <a:r>
              <a:rPr lang="en-US" sz="1400" i="1" dirty="0" smtClean="0">
                <a:solidFill>
                  <a:srgbClr val="0000FF"/>
                </a:solidFill>
              </a:rPr>
              <a:t>s</a:t>
            </a:r>
            <a:r>
              <a:rPr lang="en-US" sz="1400" dirty="0" smtClean="0">
                <a:solidFill>
                  <a:srgbClr val="0000FF"/>
                </a:solidFill>
              </a:rPr>
              <a:t>)   +   13 O</a:t>
            </a:r>
            <a:r>
              <a:rPr lang="en-US" sz="1400" baseline="-25000" dirty="0" smtClean="0">
                <a:solidFill>
                  <a:srgbClr val="0000FF"/>
                </a:solidFill>
              </a:rPr>
              <a:t>2</a:t>
            </a:r>
            <a:r>
              <a:rPr lang="en-US" sz="1400" dirty="0" smtClean="0">
                <a:solidFill>
                  <a:srgbClr val="0000FF"/>
                </a:solidFill>
              </a:rPr>
              <a:t>(</a:t>
            </a:r>
            <a:r>
              <a:rPr lang="en-US" sz="1400" i="1" dirty="0" smtClean="0">
                <a:solidFill>
                  <a:srgbClr val="0000FF"/>
                </a:solidFill>
              </a:rPr>
              <a:t>s</a:t>
            </a:r>
            <a:r>
              <a:rPr lang="en-US" sz="1400" dirty="0" smtClean="0">
                <a:solidFill>
                  <a:srgbClr val="0000FF"/>
                </a:solidFill>
              </a:rPr>
              <a:t>)   </a:t>
            </a:r>
            <a:r>
              <a:rPr lang="en-US" sz="1400" dirty="0" smtClean="0">
                <a:solidFill>
                  <a:srgbClr val="0000FF"/>
                </a:solidFill>
                <a:sym typeface="Symbol" pitchFamily="18" charset="2"/>
              </a:rPr>
              <a:t></a:t>
            </a:r>
            <a:r>
              <a:rPr lang="en-US" sz="1400" dirty="0" smtClean="0">
                <a:solidFill>
                  <a:srgbClr val="0000FF"/>
                </a:solidFill>
              </a:rPr>
              <a:t>  8 CO</a:t>
            </a:r>
            <a:r>
              <a:rPr lang="en-US" sz="1400" baseline="-25000" dirty="0" smtClean="0">
                <a:solidFill>
                  <a:srgbClr val="0000FF"/>
                </a:solidFill>
              </a:rPr>
              <a:t>2</a:t>
            </a:r>
            <a:r>
              <a:rPr lang="en-US" sz="1400" dirty="0" smtClean="0">
                <a:solidFill>
                  <a:srgbClr val="0000FF"/>
                </a:solidFill>
              </a:rPr>
              <a:t>(s)+ 10 H</a:t>
            </a:r>
            <a:r>
              <a:rPr lang="en-US" sz="1400" baseline="-25000" dirty="0" smtClean="0">
                <a:solidFill>
                  <a:srgbClr val="0000FF"/>
                </a:solidFill>
              </a:rPr>
              <a:t>2</a:t>
            </a:r>
            <a:r>
              <a:rPr lang="en-US" sz="1400" dirty="0" smtClean="0">
                <a:solidFill>
                  <a:srgbClr val="0000FF"/>
                </a:solidFill>
              </a:rPr>
              <a:t>O(</a:t>
            </a:r>
            <a:r>
              <a:rPr lang="en-US" sz="1400" i="1" dirty="0" smtClean="0">
                <a:solidFill>
                  <a:srgbClr val="0000FF"/>
                </a:solidFill>
              </a:rPr>
              <a:t>g</a:t>
            </a:r>
            <a:r>
              <a:rPr lang="en-US" sz="1400" dirty="0" smtClean="0">
                <a:solidFill>
                  <a:srgbClr val="0000FF"/>
                </a:solidFill>
              </a:rPr>
              <a:t>)</a:t>
            </a:r>
            <a:endParaRPr lang="en-US" sz="1400" dirty="0">
              <a:solidFill>
                <a:srgbClr val="0000FF"/>
              </a:solidFill>
            </a:endParaRPr>
          </a:p>
        </p:txBody>
      </p:sp>
    </p:spTree>
    <p:extLst>
      <p:ext uri="{BB962C8B-B14F-4D97-AF65-F5344CB8AC3E}">
        <p14:creationId xmlns:p14="http://schemas.microsoft.com/office/powerpoint/2010/main" val="146495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861BBA21-A473-4D33-B87A-AAE41870629C}" type="slidenum">
              <a:rPr lang="en-US" sz="1200"/>
              <a:pPr/>
              <a:t>25</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smtClean="0"/>
              <a:t>The answer is c. The balanced equation is:</a:t>
            </a:r>
          </a:p>
          <a:p>
            <a:pPr eaLnBrk="1" hangingPunct="1"/>
            <a:r>
              <a:rPr lang="en-US" smtClean="0"/>
              <a:t>4FeO(</a:t>
            </a:r>
            <a:r>
              <a:rPr lang="en-US" i="1" smtClean="0"/>
              <a:t>s</a:t>
            </a:r>
            <a:r>
              <a:rPr lang="en-US" smtClean="0"/>
              <a:t>)  +  O</a:t>
            </a:r>
            <a:r>
              <a:rPr lang="en-US" baseline="-25000" smtClean="0"/>
              <a:t>2</a:t>
            </a:r>
            <a:r>
              <a:rPr lang="en-US" smtClean="0"/>
              <a:t>(</a:t>
            </a:r>
            <a:r>
              <a:rPr lang="en-US" i="1" smtClean="0"/>
              <a:t>g</a:t>
            </a:r>
            <a:r>
              <a:rPr lang="en-US" smtClean="0"/>
              <a:t>)  </a:t>
            </a:r>
            <a:r>
              <a:rPr lang="en-US" smtClean="0">
                <a:sym typeface="Symbol" pitchFamily="18" charset="2"/>
              </a:rPr>
              <a:t></a:t>
            </a:r>
            <a:r>
              <a:rPr lang="en-US" smtClean="0"/>
              <a:t>  2Fe</a:t>
            </a:r>
            <a:r>
              <a:rPr lang="en-US" baseline="-25000" smtClean="0"/>
              <a:t>2</a:t>
            </a:r>
            <a:r>
              <a:rPr lang="en-US" smtClean="0"/>
              <a:t>O</a:t>
            </a:r>
            <a:r>
              <a:rPr lang="en-US" baseline="-25000" smtClean="0"/>
              <a:t>3</a:t>
            </a:r>
            <a:r>
              <a:rPr lang="en-US" smtClean="0"/>
              <a:t>(</a:t>
            </a:r>
            <a:r>
              <a:rPr lang="en-US" i="1" smtClean="0"/>
              <a:t>s</a:t>
            </a:r>
            <a:r>
              <a:rPr lang="en-US" smtClean="0"/>
              <a:t>).</a:t>
            </a:r>
            <a:r>
              <a:rPr lang="es-ES_tradnl" smtClean="0"/>
              <a:t> </a:t>
            </a:r>
            <a:r>
              <a:rPr lang="en-US" smtClean="0"/>
              <a:t>The sum of the coefficients is therefore 4 + 1 + 2 = 7. </a:t>
            </a:r>
          </a:p>
        </p:txBody>
      </p:sp>
    </p:spTree>
    <p:extLst>
      <p:ext uri="{BB962C8B-B14F-4D97-AF65-F5344CB8AC3E}">
        <p14:creationId xmlns:p14="http://schemas.microsoft.com/office/powerpoint/2010/main" val="827662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861BBA21-A473-4D33-B87A-AAE41870629C}" type="slidenum">
              <a:rPr lang="en-US" sz="1200"/>
              <a:pPr/>
              <a:t>26</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2904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E55AD5D0-6C3F-4F2F-8435-FCE9018B0778}" type="slidenum">
              <a:rPr lang="en-US" altLang="en-US" sz="1200" smtClean="0"/>
              <a:pPr/>
              <a:t>5</a:t>
            </a:fld>
            <a:endParaRPr lang="en-US" altLang="en-US" sz="1200" smtClean="0"/>
          </a:p>
        </p:txBody>
      </p:sp>
    </p:spTree>
    <p:extLst>
      <p:ext uri="{BB962C8B-B14F-4D97-AF65-F5344CB8AC3E}">
        <p14:creationId xmlns:p14="http://schemas.microsoft.com/office/powerpoint/2010/main" val="148071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a:t>
            </a:r>
            <a:endParaRPr lang="en-US"/>
          </a:p>
        </p:txBody>
      </p:sp>
      <p:sp>
        <p:nvSpPr>
          <p:cNvPr id="5" name="Slide Number Placeholder 4"/>
          <p:cNvSpPr>
            <a:spLocks noGrp="1"/>
          </p:cNvSpPr>
          <p:nvPr>
            <p:ph type="sldNum" sz="quarter" idx="11"/>
          </p:nvPr>
        </p:nvSpPr>
        <p:spPr/>
        <p:txBody>
          <a:bodyPr/>
          <a:lstStyle/>
          <a:p>
            <a:fld id="{8E5A878A-9B86-4214-8763-1B7961D610E0}" type="slidenum">
              <a:rPr lang="en-US" smtClean="0"/>
              <a:t>8</a:t>
            </a:fld>
            <a:endParaRPr lang="en-US"/>
          </a:p>
        </p:txBody>
      </p:sp>
    </p:spTree>
    <p:extLst>
      <p:ext uri="{BB962C8B-B14F-4D97-AF65-F5344CB8AC3E}">
        <p14:creationId xmlns:p14="http://schemas.microsoft.com/office/powerpoint/2010/main" val="243636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a:t>
            </a:r>
            <a:endParaRPr lang="en-US"/>
          </a:p>
        </p:txBody>
      </p:sp>
      <p:sp>
        <p:nvSpPr>
          <p:cNvPr id="5" name="Slide Number Placeholder 4"/>
          <p:cNvSpPr>
            <a:spLocks noGrp="1"/>
          </p:cNvSpPr>
          <p:nvPr>
            <p:ph type="sldNum" sz="quarter" idx="11"/>
          </p:nvPr>
        </p:nvSpPr>
        <p:spPr/>
        <p:txBody>
          <a:bodyPr/>
          <a:lstStyle/>
          <a:p>
            <a:fld id="{8E5A878A-9B86-4214-8763-1B7961D610E0}" type="slidenum">
              <a:rPr lang="en-US" smtClean="0"/>
              <a:t>9</a:t>
            </a:fld>
            <a:endParaRPr lang="en-US"/>
          </a:p>
        </p:txBody>
      </p:sp>
    </p:spTree>
    <p:extLst>
      <p:ext uri="{BB962C8B-B14F-4D97-AF65-F5344CB8AC3E}">
        <p14:creationId xmlns:p14="http://schemas.microsoft.com/office/powerpoint/2010/main" val="35781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BBC1E99A-F262-46C1-9970-8B32D910DD77}" type="slidenum">
              <a:rPr lang="en-US" altLang="en-US" sz="1200" smtClean="0"/>
              <a:pPr/>
              <a:t>10</a:t>
            </a:fld>
            <a:endParaRPr lang="en-US" altLang="en-US" sz="1200" smtClean="0"/>
          </a:p>
        </p:txBody>
      </p:sp>
    </p:spTree>
    <p:extLst>
      <p:ext uri="{BB962C8B-B14F-4D97-AF65-F5344CB8AC3E}">
        <p14:creationId xmlns:p14="http://schemas.microsoft.com/office/powerpoint/2010/main" val="126449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48" charset="-128"/>
              </a:defRPr>
            </a:lvl1pPr>
            <a:lvl2pPr marL="742855" indent="-285713">
              <a:defRPr sz="2400">
                <a:solidFill>
                  <a:schemeClr val="tx1"/>
                </a:solidFill>
                <a:latin typeface="Arial" charset="0"/>
                <a:ea typeface="ＭＳ Ｐゴシック" pitchFamily="48" charset="-128"/>
              </a:defRPr>
            </a:lvl2pPr>
            <a:lvl3pPr marL="1142853" indent="-228571">
              <a:defRPr sz="2400">
                <a:solidFill>
                  <a:schemeClr val="tx1"/>
                </a:solidFill>
                <a:latin typeface="Arial" charset="0"/>
                <a:ea typeface="ＭＳ Ｐゴシック" pitchFamily="48" charset="-128"/>
              </a:defRPr>
            </a:lvl3pPr>
            <a:lvl4pPr marL="1599993" indent="-228571">
              <a:defRPr sz="2400">
                <a:solidFill>
                  <a:schemeClr val="tx1"/>
                </a:solidFill>
                <a:latin typeface="Arial" charset="0"/>
                <a:ea typeface="ＭＳ Ｐゴシック" pitchFamily="48" charset="-128"/>
              </a:defRPr>
            </a:lvl4pPr>
            <a:lvl5pPr marL="2057135" indent="-228571">
              <a:defRPr sz="2400">
                <a:solidFill>
                  <a:schemeClr val="tx1"/>
                </a:solidFill>
                <a:latin typeface="Arial" charset="0"/>
                <a:ea typeface="ＭＳ Ｐゴシック" pitchFamily="48" charset="-128"/>
              </a:defRPr>
            </a:lvl5pPr>
            <a:lvl6pPr marL="2514276" indent="-228571" eaLnBrk="0" fontAlgn="base" hangingPunct="0">
              <a:spcBef>
                <a:spcPct val="0"/>
              </a:spcBef>
              <a:spcAft>
                <a:spcPct val="0"/>
              </a:spcAft>
              <a:defRPr sz="2400">
                <a:solidFill>
                  <a:schemeClr val="tx1"/>
                </a:solidFill>
                <a:latin typeface="Arial" charset="0"/>
                <a:ea typeface="ＭＳ Ｐゴシック" pitchFamily="48" charset="-128"/>
              </a:defRPr>
            </a:lvl6pPr>
            <a:lvl7pPr marL="2971417" indent="-228571" eaLnBrk="0" fontAlgn="base" hangingPunct="0">
              <a:spcBef>
                <a:spcPct val="0"/>
              </a:spcBef>
              <a:spcAft>
                <a:spcPct val="0"/>
              </a:spcAft>
              <a:defRPr sz="2400">
                <a:solidFill>
                  <a:schemeClr val="tx1"/>
                </a:solidFill>
                <a:latin typeface="Arial" charset="0"/>
                <a:ea typeface="ＭＳ Ｐゴシック" pitchFamily="48" charset="-128"/>
              </a:defRPr>
            </a:lvl7pPr>
            <a:lvl8pPr marL="3428558" indent="-228571" eaLnBrk="0" fontAlgn="base" hangingPunct="0">
              <a:spcBef>
                <a:spcPct val="0"/>
              </a:spcBef>
              <a:spcAft>
                <a:spcPct val="0"/>
              </a:spcAft>
              <a:defRPr sz="2400">
                <a:solidFill>
                  <a:schemeClr val="tx1"/>
                </a:solidFill>
                <a:latin typeface="Arial" charset="0"/>
                <a:ea typeface="ＭＳ Ｐゴシック" pitchFamily="48" charset="-128"/>
              </a:defRPr>
            </a:lvl8pPr>
            <a:lvl9pPr marL="3885699" indent="-228571" eaLnBrk="0" fontAlgn="base" hangingPunct="0">
              <a:spcBef>
                <a:spcPct val="0"/>
              </a:spcBef>
              <a:spcAft>
                <a:spcPct val="0"/>
              </a:spcAft>
              <a:defRPr sz="2400">
                <a:solidFill>
                  <a:schemeClr val="tx1"/>
                </a:solidFill>
                <a:latin typeface="Arial" charset="0"/>
                <a:ea typeface="ＭＳ Ｐゴシック" pitchFamily="48" charset="-128"/>
              </a:defRPr>
            </a:lvl9pPr>
          </a:lstStyle>
          <a:p>
            <a:fld id="{861BBA21-A473-4D33-B87A-AAE41870629C}" type="slidenum">
              <a:rPr lang="en-US" sz="1200"/>
              <a:pPr/>
              <a:t>13</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2452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A07DCA1-3960-49E3-8940-8B10DB070314}" type="slidenum">
              <a:rPr lang="en-US" altLang="en-US" sz="1200" smtClean="0"/>
              <a:pPr/>
              <a:t>15</a:t>
            </a:fld>
            <a:endParaRPr lang="en-US" altLang="en-US" sz="1200" smtClean="0"/>
          </a:p>
        </p:txBody>
      </p:sp>
    </p:spTree>
    <p:extLst>
      <p:ext uri="{BB962C8B-B14F-4D97-AF65-F5344CB8AC3E}">
        <p14:creationId xmlns:p14="http://schemas.microsoft.com/office/powerpoint/2010/main" val="17929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83E1E6B-132F-4E93-BCAC-3EFA3A5BE078}" type="slidenum">
              <a:rPr lang="en-US" altLang="en-US" sz="1200" smtClean="0"/>
              <a:pPr/>
              <a:t>16</a:t>
            </a:fld>
            <a:endParaRPr lang="en-US" altLang="en-US" sz="1200" smtClean="0"/>
          </a:p>
        </p:txBody>
      </p:sp>
    </p:spTree>
    <p:extLst>
      <p:ext uri="{BB962C8B-B14F-4D97-AF65-F5344CB8AC3E}">
        <p14:creationId xmlns:p14="http://schemas.microsoft.com/office/powerpoint/2010/main" val="321198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71F81-4E37-45F5-A963-B2CE5F13866E}" type="slidenum">
              <a:rPr lang="en-US"/>
              <a:pPr/>
              <a:t>17</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42127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863282" y="1436743"/>
            <a:ext cx="9584055" cy="8606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63282" y="4586343"/>
            <a:ext cx="9584055" cy="8606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63282" y="1583764"/>
            <a:ext cx="9584055" cy="292608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046139" y="4340185"/>
            <a:ext cx="1013348" cy="115296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985838" y="1527705"/>
            <a:ext cx="9344025" cy="3238195"/>
          </a:xfrm>
        </p:spPr>
        <p:txBody>
          <a:bodyPr anchor="ctr">
            <a:noAutofit/>
          </a:bodyPr>
          <a:lstStyle>
            <a:lvl1pPr algn="l">
              <a:lnSpc>
                <a:spcPct val="80000"/>
              </a:lnSpc>
              <a:defRPr sz="90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02982" y="4681728"/>
            <a:ext cx="7398068" cy="1141171"/>
          </a:xfrm>
        </p:spPr>
        <p:txBody>
          <a:bodyPr>
            <a:normAutofit/>
          </a:bodyPr>
          <a:lstStyle>
            <a:lvl1pPr marL="0" indent="0" algn="l">
              <a:buNone/>
              <a:defRPr sz="2063">
                <a:solidFill>
                  <a:schemeClr val="tx1"/>
                </a:solidFill>
              </a:defRPr>
            </a:lvl1pPr>
            <a:lvl2pPr marL="428625" indent="0" algn="ctr">
              <a:buNone/>
              <a:defRPr sz="2063"/>
            </a:lvl2pPr>
            <a:lvl3pPr marL="857250" indent="0" algn="ctr">
              <a:buNone/>
              <a:defRPr sz="2063"/>
            </a:lvl3pPr>
            <a:lvl4pPr marL="1285875" indent="0" algn="ctr">
              <a:buNone/>
              <a:defRPr sz="1875"/>
            </a:lvl4pPr>
            <a:lvl5pPr marL="1714500" indent="0" algn="ctr">
              <a:buNone/>
              <a:defRPr sz="1875"/>
            </a:lvl5pPr>
            <a:lvl6pPr marL="2143125" indent="0" algn="ctr">
              <a:buNone/>
              <a:defRPr sz="1875"/>
            </a:lvl6pPr>
            <a:lvl7pPr marL="2571750" indent="0" algn="ctr">
              <a:buNone/>
              <a:defRPr sz="1875"/>
            </a:lvl7pPr>
            <a:lvl8pPr marL="3000375" indent="0" algn="ctr">
              <a:buNone/>
              <a:defRPr sz="1875"/>
            </a:lvl8pPr>
            <a:lvl9pPr marL="3429000" indent="0" algn="ctr">
              <a:buNone/>
              <a:defRPr sz="187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4FAC52-8350-4965-A10F-FB722A1F302D}" type="datetime1">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993187" y="4575290"/>
            <a:ext cx="1119251" cy="682752"/>
          </a:xfrm>
        </p:spPr>
        <p:txBody>
          <a:bodyPr/>
          <a:lstStyle>
            <a:lvl1pPr>
              <a:defRPr sz="2625"/>
            </a:lvl1pPr>
          </a:lstStyle>
          <a:p>
            <a:fld id="{610F96AB-83DF-4AF5-BF46-4A27F3A041FE}" type="slidenum">
              <a:rPr lang="en-US" smtClean="0"/>
              <a:t>‹#›</a:t>
            </a:fld>
            <a:endParaRPr lang="en-US"/>
          </a:p>
        </p:txBody>
      </p:sp>
    </p:spTree>
    <p:extLst>
      <p:ext uri="{BB962C8B-B14F-4D97-AF65-F5344CB8AC3E}">
        <p14:creationId xmlns:p14="http://schemas.microsoft.com/office/powerpoint/2010/main" val="22007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4C1E2-8CBA-4F16-BF41-09287F0855B1}" type="datetime1">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24942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568960"/>
            <a:ext cx="2393156" cy="60147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0125" y="568960"/>
            <a:ext cx="7036594" cy="601472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85C4B9-8DC0-49CE-ADEF-CEAC08721573}" type="datetime1">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58662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2560"/>
            <a:ext cx="114300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57250" y="1706880"/>
            <a:ext cx="9715500" cy="2113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7250" y="3982720"/>
            <a:ext cx="9715500" cy="2113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191500" y="6664960"/>
            <a:ext cx="2381250" cy="487680"/>
          </a:xfrm>
          <a:prstGeom prst="rect">
            <a:avLst/>
          </a:prstGeom>
        </p:spPr>
        <p:txBody>
          <a:bodyPr/>
          <a:lstStyle>
            <a:lvl1pPr>
              <a:defRPr/>
            </a:lvl1pPr>
          </a:lstStyle>
          <a:p>
            <a:fld id="{3796BD5B-3011-49A4-B321-7EE2DD37F03A}" type="slidenum">
              <a:rPr lang="en-US"/>
              <a:pPr/>
              <a:t>‹#›</a:t>
            </a:fld>
            <a:endParaRPr lang="en-US"/>
          </a:p>
        </p:txBody>
      </p:sp>
      <p:sp>
        <p:nvSpPr>
          <p:cNvPr id="6" name="Date Placeholder 5"/>
          <p:cNvSpPr>
            <a:spLocks noGrp="1"/>
          </p:cNvSpPr>
          <p:nvPr>
            <p:ph type="dt" sz="half" idx="11"/>
          </p:nvPr>
        </p:nvSpPr>
        <p:spPr>
          <a:xfrm>
            <a:off x="857250" y="6664960"/>
            <a:ext cx="2381250" cy="487680"/>
          </a:xfrm>
          <a:prstGeom prst="rect">
            <a:avLst/>
          </a:prstGeom>
        </p:spPr>
        <p:txBody>
          <a:bodyPr/>
          <a:lstStyle>
            <a:lvl1pPr>
              <a:defRPr/>
            </a:lvl1pPr>
          </a:lstStyle>
          <a:p>
            <a:endParaRPr lang="en-US"/>
          </a:p>
        </p:txBody>
      </p:sp>
      <p:sp>
        <p:nvSpPr>
          <p:cNvPr id="7" name="Footer Placeholder 6"/>
          <p:cNvSpPr>
            <a:spLocks noGrp="1"/>
          </p:cNvSpPr>
          <p:nvPr>
            <p:ph type="ftr" sz="quarter" idx="12"/>
          </p:nvPr>
        </p:nvSpPr>
        <p:spPr>
          <a:xfrm>
            <a:off x="2762250" y="6664960"/>
            <a:ext cx="5905500" cy="487680"/>
          </a:xfrm>
          <a:prstGeom prst="rect">
            <a:avLst/>
          </a:prstGeom>
        </p:spPr>
        <p:txBody>
          <a:bodyPr/>
          <a:lstStyle>
            <a:lvl1pPr>
              <a:defRPr/>
            </a:lvl1pPr>
          </a:lstStyle>
          <a:p>
            <a:r>
              <a:rPr lang="en-US"/>
              <a:t>© 2012 Pearson Education, Inc.</a:t>
            </a:r>
          </a:p>
        </p:txBody>
      </p:sp>
    </p:spTree>
    <p:extLst>
      <p:ext uri="{BB962C8B-B14F-4D97-AF65-F5344CB8AC3E}">
        <p14:creationId xmlns:p14="http://schemas.microsoft.com/office/powerpoint/2010/main" val="296546937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62560"/>
            <a:ext cx="114300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57250" y="1706880"/>
            <a:ext cx="9715500" cy="2113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7250" y="3982720"/>
            <a:ext cx="9715500" cy="2113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191500" y="6664960"/>
            <a:ext cx="2381250" cy="487680"/>
          </a:xfrm>
          <a:prstGeom prst="rect">
            <a:avLst/>
          </a:prstGeom>
        </p:spPr>
        <p:txBody>
          <a:bodyPr/>
          <a:lstStyle>
            <a:lvl1pPr>
              <a:defRPr/>
            </a:lvl1pPr>
          </a:lstStyle>
          <a:p>
            <a:fld id="{1A37BF9B-5C8C-4837-AF5F-1D960E8CBF64}" type="slidenum">
              <a:rPr lang="en-US"/>
              <a:pPr/>
              <a:t>‹#›</a:t>
            </a:fld>
            <a:endParaRPr lang="en-US"/>
          </a:p>
        </p:txBody>
      </p:sp>
      <p:sp>
        <p:nvSpPr>
          <p:cNvPr id="6" name="Date Placeholder 5"/>
          <p:cNvSpPr>
            <a:spLocks noGrp="1"/>
          </p:cNvSpPr>
          <p:nvPr>
            <p:ph type="dt" sz="half" idx="11"/>
          </p:nvPr>
        </p:nvSpPr>
        <p:spPr>
          <a:xfrm>
            <a:off x="857250" y="6664960"/>
            <a:ext cx="2381250" cy="487680"/>
          </a:xfrm>
          <a:prstGeom prst="rect">
            <a:avLst/>
          </a:prstGeom>
        </p:spPr>
        <p:txBody>
          <a:bodyPr/>
          <a:lstStyle>
            <a:lvl1pPr>
              <a:defRPr/>
            </a:lvl1pPr>
          </a:lstStyle>
          <a:p>
            <a:endParaRPr lang="en-US"/>
          </a:p>
        </p:txBody>
      </p:sp>
      <p:sp>
        <p:nvSpPr>
          <p:cNvPr id="7" name="Footer Placeholder 6"/>
          <p:cNvSpPr>
            <a:spLocks noGrp="1"/>
          </p:cNvSpPr>
          <p:nvPr>
            <p:ph type="ftr" sz="quarter" idx="12"/>
          </p:nvPr>
        </p:nvSpPr>
        <p:spPr>
          <a:xfrm>
            <a:off x="2762250" y="6664960"/>
            <a:ext cx="5905500" cy="487680"/>
          </a:xfrm>
          <a:prstGeom prst="rect">
            <a:avLst/>
          </a:prstGeom>
        </p:spPr>
        <p:txBody>
          <a:bodyPr/>
          <a:lstStyle>
            <a:lvl1pPr>
              <a:defRPr/>
            </a:lvl1pPr>
          </a:lstStyle>
          <a:p>
            <a:r>
              <a:rPr lang="en-US"/>
              <a:t>© 2012 Pearson Education, Inc.</a:t>
            </a:r>
          </a:p>
        </p:txBody>
      </p:sp>
    </p:spTree>
    <p:extLst>
      <p:ext uri="{BB962C8B-B14F-4D97-AF65-F5344CB8AC3E}">
        <p14:creationId xmlns:p14="http://schemas.microsoft.com/office/powerpoint/2010/main" val="327171360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F228F-53B5-434E-AD33-DE89E065CEE2}" type="datetime1">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9567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5245855"/>
            <a:ext cx="11430000" cy="206934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31682" y="1306982"/>
            <a:ext cx="8701088" cy="3755136"/>
          </a:xfrm>
        </p:spPr>
        <p:txBody>
          <a:bodyPr anchor="ctr">
            <a:normAutofit/>
          </a:bodyPr>
          <a:lstStyle>
            <a:lvl1pPr>
              <a:lnSpc>
                <a:spcPct val="80000"/>
              </a:lnSpc>
              <a:defRPr sz="7500" b="0"/>
            </a:lvl1pPr>
          </a:lstStyle>
          <a:p>
            <a:r>
              <a:rPr lang="en-US" smtClean="0"/>
              <a:t>Click to edit Master title style</a:t>
            </a:r>
            <a:endParaRPr lang="en-US" dirty="0"/>
          </a:p>
        </p:txBody>
      </p:sp>
      <p:sp>
        <p:nvSpPr>
          <p:cNvPr id="3" name="Text Placeholder 2"/>
          <p:cNvSpPr>
            <a:spLocks noGrp="1"/>
          </p:cNvSpPr>
          <p:nvPr>
            <p:ph type="body" idx="1"/>
          </p:nvPr>
        </p:nvSpPr>
        <p:spPr>
          <a:xfrm>
            <a:off x="2030413" y="5354726"/>
            <a:ext cx="8486775" cy="1137920"/>
          </a:xfrm>
        </p:spPr>
        <p:txBody>
          <a:bodyPr anchor="t">
            <a:normAutofit/>
          </a:bodyPr>
          <a:lstStyle>
            <a:lvl1pPr marL="0" indent="0">
              <a:buNone/>
              <a:defRPr sz="1875">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56563" y="6690970"/>
            <a:ext cx="2479040" cy="389467"/>
          </a:xfrm>
        </p:spPr>
        <p:txBody>
          <a:bodyPr/>
          <a:lstStyle/>
          <a:p>
            <a:fld id="{80D2439E-611C-439C-9029-48015CBEC4E2}" type="datetime1">
              <a:rPr lang="en-US" smtClean="0"/>
              <a:t>10/9/2017</a:t>
            </a:fld>
            <a:endParaRPr lang="en-US"/>
          </a:p>
        </p:txBody>
      </p:sp>
      <p:sp>
        <p:nvSpPr>
          <p:cNvPr id="5" name="Footer Placeholder 4"/>
          <p:cNvSpPr>
            <a:spLocks noGrp="1"/>
          </p:cNvSpPr>
          <p:nvPr>
            <p:ph type="ftr" sz="quarter" idx="11"/>
          </p:nvPr>
        </p:nvSpPr>
        <p:spPr>
          <a:xfrm>
            <a:off x="2046289" y="6690970"/>
            <a:ext cx="5932170" cy="389467"/>
          </a:xfrm>
        </p:spPr>
        <p:txBody>
          <a:bodyPr/>
          <a:lstStyle/>
          <a:p>
            <a:endParaRPr lang="en-US"/>
          </a:p>
        </p:txBody>
      </p:sp>
      <p:grpSp>
        <p:nvGrpSpPr>
          <p:cNvPr id="8" name="Group 7"/>
          <p:cNvGrpSpPr/>
          <p:nvPr/>
        </p:nvGrpSpPr>
        <p:grpSpPr>
          <a:xfrm>
            <a:off x="841311" y="2480905"/>
            <a:ext cx="1013348" cy="115296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790971" y="2673209"/>
            <a:ext cx="1114029" cy="768354"/>
          </a:xfrm>
        </p:spPr>
        <p:txBody>
          <a:bodyPr/>
          <a:lstStyle>
            <a:lvl1pPr>
              <a:defRPr sz="2625"/>
            </a:lvl1pPr>
          </a:lstStyle>
          <a:p>
            <a:fld id="{610F96AB-83DF-4AF5-BF46-4A27F3A041FE}" type="slidenum">
              <a:rPr lang="en-US" smtClean="0"/>
              <a:t>‹#›</a:t>
            </a:fld>
            <a:endParaRPr lang="en-US"/>
          </a:p>
        </p:txBody>
      </p:sp>
    </p:spTree>
    <p:extLst>
      <p:ext uri="{BB962C8B-B14F-4D97-AF65-F5344CB8AC3E}">
        <p14:creationId xmlns:p14="http://schemas.microsoft.com/office/powerpoint/2010/main" val="16311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2983" y="2340864"/>
            <a:ext cx="4457700" cy="424281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66460" y="2340864"/>
            <a:ext cx="4457700" cy="424281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B7B9E3-6119-4025-9D35-16EDB6A5ACD8}" type="datetime1">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18648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0125" y="2184806"/>
            <a:ext cx="4457700" cy="682752"/>
          </a:xfrm>
        </p:spPr>
        <p:txBody>
          <a:bodyPr anchor="ctr">
            <a:normAutofit/>
          </a:bodyPr>
          <a:lstStyle>
            <a:lvl1pPr marL="0" indent="0">
              <a:buNone/>
              <a:defRPr sz="1875" b="1">
                <a:solidFill>
                  <a:schemeClr val="accent1">
                    <a:lumMod val="75000"/>
                  </a:schemeClr>
                </a:solidFill>
              </a:defRPr>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Edit Master text styles</a:t>
            </a:r>
          </a:p>
        </p:txBody>
      </p:sp>
      <p:sp>
        <p:nvSpPr>
          <p:cNvPr id="4" name="Content Placeholder 3"/>
          <p:cNvSpPr>
            <a:spLocks noGrp="1"/>
          </p:cNvSpPr>
          <p:nvPr>
            <p:ph sz="half" idx="2"/>
          </p:nvPr>
        </p:nvSpPr>
        <p:spPr>
          <a:xfrm>
            <a:off x="1002983" y="2926080"/>
            <a:ext cx="4457700" cy="351129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66460" y="2184806"/>
            <a:ext cx="4457700" cy="682752"/>
          </a:xfrm>
        </p:spPr>
        <p:txBody>
          <a:bodyPr anchor="ctr">
            <a:normAutofit/>
          </a:bodyPr>
          <a:lstStyle>
            <a:lvl1pPr marL="0" indent="0">
              <a:buNone/>
              <a:defRPr sz="1875" b="1">
                <a:solidFill>
                  <a:schemeClr val="accent1">
                    <a:lumMod val="75000"/>
                  </a:schemeClr>
                </a:solidFill>
              </a:defRPr>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Edit Master text styles</a:t>
            </a:r>
          </a:p>
        </p:txBody>
      </p:sp>
      <p:sp>
        <p:nvSpPr>
          <p:cNvPr id="6" name="Content Placeholder 5"/>
          <p:cNvSpPr>
            <a:spLocks noGrp="1"/>
          </p:cNvSpPr>
          <p:nvPr>
            <p:ph sz="quarter" idx="4"/>
          </p:nvPr>
        </p:nvSpPr>
        <p:spPr>
          <a:xfrm>
            <a:off x="5966460" y="2926080"/>
            <a:ext cx="4457700" cy="351129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FE94FC-869A-455D-9FAB-BDBED27D6DA7}" type="datetime1">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53033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8E3018-711E-44B9-877E-81C344E93587}" type="datetime1">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232170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694A4-4F28-4A24-9314-69A92C468CE3}" type="datetime1">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12894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7784757" y="1"/>
            <a:ext cx="3645243" cy="73151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15288" y="731520"/>
            <a:ext cx="3000375" cy="1853184"/>
          </a:xfrm>
        </p:spPr>
        <p:txBody>
          <a:bodyPr anchor="b">
            <a:normAutofit/>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785812" y="731520"/>
            <a:ext cx="6292215" cy="535472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15288" y="2584704"/>
            <a:ext cx="3000375" cy="3511296"/>
          </a:xfrm>
        </p:spPr>
        <p:txBody>
          <a:bodyPr>
            <a:normAutofit/>
          </a:bodyPr>
          <a:lstStyle>
            <a:lvl1pPr marL="0" indent="0">
              <a:lnSpc>
                <a:spcPct val="100000"/>
              </a:lnSpc>
              <a:spcBef>
                <a:spcPts val="938"/>
              </a:spcBef>
              <a:buNone/>
              <a:defRPr sz="1313">
                <a:solidFill>
                  <a:schemeClr val="accent1">
                    <a:lumMod val="75000"/>
                  </a:schemeClr>
                </a:solidFill>
              </a:defRPr>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smtClean="0"/>
              <a:t>Edit Master text styles</a:t>
            </a:r>
          </a:p>
        </p:txBody>
      </p:sp>
      <p:sp>
        <p:nvSpPr>
          <p:cNvPr id="5" name="Date Placeholder 4"/>
          <p:cNvSpPr>
            <a:spLocks noGrp="1"/>
          </p:cNvSpPr>
          <p:nvPr>
            <p:ph type="dt" sz="half" idx="10"/>
          </p:nvPr>
        </p:nvSpPr>
        <p:spPr/>
        <p:txBody>
          <a:bodyPr/>
          <a:lstStyle/>
          <a:p>
            <a:fld id="{9194AD0D-D094-4B61-9A7F-CF86C9939F8C}" type="datetime1">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0689117" y="6644993"/>
            <a:ext cx="428625" cy="48768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365683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7784757" y="1"/>
            <a:ext cx="3645243" cy="73151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15288" y="731520"/>
            <a:ext cx="3000375" cy="1853184"/>
          </a:xfrm>
        </p:spPr>
        <p:txBody>
          <a:bodyPr anchor="b">
            <a:normAutofit/>
          </a:bodyPr>
          <a:lstStyle>
            <a:lvl1pPr>
              <a:defRPr sz="30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7784756" cy="7315200"/>
          </a:xfrm>
          <a:solidFill>
            <a:schemeClr val="tx2">
              <a:lumMod val="20000"/>
              <a:lumOff val="80000"/>
            </a:schemeClr>
          </a:solidFill>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smtClean="0"/>
              <a:t>Click icon to add picture</a:t>
            </a:r>
            <a:endParaRPr lang="en-US" dirty="0"/>
          </a:p>
        </p:txBody>
      </p:sp>
      <p:sp>
        <p:nvSpPr>
          <p:cNvPr id="4" name="Text Placeholder 3"/>
          <p:cNvSpPr>
            <a:spLocks noGrp="1"/>
          </p:cNvSpPr>
          <p:nvPr>
            <p:ph type="body" sz="half" idx="2"/>
          </p:nvPr>
        </p:nvSpPr>
        <p:spPr>
          <a:xfrm>
            <a:off x="8015288" y="2584704"/>
            <a:ext cx="3000375" cy="3511296"/>
          </a:xfrm>
        </p:spPr>
        <p:txBody>
          <a:bodyPr>
            <a:normAutofit/>
          </a:bodyPr>
          <a:lstStyle>
            <a:lvl1pPr marL="0" indent="0">
              <a:lnSpc>
                <a:spcPct val="100000"/>
              </a:lnSpc>
              <a:spcBef>
                <a:spcPts val="938"/>
              </a:spcBef>
              <a:buNone/>
              <a:defRPr sz="1313">
                <a:solidFill>
                  <a:schemeClr val="accent1">
                    <a:lumMod val="75000"/>
                  </a:schemeClr>
                </a:solidFill>
              </a:defRPr>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smtClean="0"/>
              <a:t>Edit Master text styles</a:t>
            </a:r>
          </a:p>
        </p:txBody>
      </p:sp>
      <p:sp>
        <p:nvSpPr>
          <p:cNvPr id="5" name="Date Placeholder 4"/>
          <p:cNvSpPr>
            <a:spLocks noGrp="1"/>
          </p:cNvSpPr>
          <p:nvPr>
            <p:ph type="dt" sz="half" idx="10"/>
          </p:nvPr>
        </p:nvSpPr>
        <p:spPr/>
        <p:txBody>
          <a:bodyPr/>
          <a:lstStyle/>
          <a:p>
            <a:fld id="{602B5B1F-048B-4380-9B7F-9D4B8351B91B}" type="datetime1">
              <a:rPr lang="en-US" smtClean="0"/>
              <a:t>10/9/2017</a:t>
            </a:fld>
            <a:endParaRPr lang="en-US"/>
          </a:p>
        </p:txBody>
      </p:sp>
      <p:grpSp>
        <p:nvGrpSpPr>
          <p:cNvPr id="8" name="Group 7"/>
          <p:cNvGrpSpPr>
            <a:grpSpLocks noChangeAspect="1"/>
          </p:cNvGrpSpPr>
          <p:nvPr/>
        </p:nvGrpSpPr>
        <p:grpSpPr>
          <a:xfrm>
            <a:off x="10689117" y="6644993"/>
            <a:ext cx="428625" cy="48768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10F96AB-83DF-4AF5-BF46-4A27F3A041FE}" type="slidenum">
              <a:rPr lang="en-US" smtClean="0"/>
              <a:t>‹#›</a:t>
            </a:fld>
            <a:endParaRPr lang="en-US"/>
          </a:p>
        </p:txBody>
      </p:sp>
    </p:spTree>
    <p:extLst>
      <p:ext uri="{BB962C8B-B14F-4D97-AF65-F5344CB8AC3E}">
        <p14:creationId xmlns:p14="http://schemas.microsoft.com/office/powerpoint/2010/main" val="75033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2983" y="516941"/>
            <a:ext cx="9429750" cy="17166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2983" y="2262835"/>
            <a:ext cx="9429750" cy="432084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66648" y="6690970"/>
            <a:ext cx="3068955" cy="389467"/>
          </a:xfrm>
          <a:prstGeom prst="rect">
            <a:avLst/>
          </a:prstGeom>
        </p:spPr>
        <p:txBody>
          <a:bodyPr vert="horz" lIns="91440" tIns="45720" rIns="91440" bIns="45720" rtlCol="0" anchor="ctr"/>
          <a:lstStyle>
            <a:lvl1pPr algn="r">
              <a:defRPr sz="1031">
                <a:solidFill>
                  <a:schemeClr val="tx2"/>
                </a:solidFill>
              </a:defRPr>
            </a:lvl1pPr>
          </a:lstStyle>
          <a:p>
            <a:fld id="{04EE1B05-C5E3-448E-8112-7A7626A8835F}" type="datetime1">
              <a:rPr lang="en-US" smtClean="0"/>
              <a:t>10/9/2017</a:t>
            </a:fld>
            <a:endParaRPr lang="en-US"/>
          </a:p>
        </p:txBody>
      </p:sp>
      <p:sp>
        <p:nvSpPr>
          <p:cNvPr id="5" name="Footer Placeholder 4"/>
          <p:cNvSpPr>
            <a:spLocks noGrp="1"/>
          </p:cNvSpPr>
          <p:nvPr>
            <p:ph type="ftr" sz="quarter" idx="3"/>
          </p:nvPr>
        </p:nvSpPr>
        <p:spPr>
          <a:xfrm>
            <a:off x="1020128" y="6690970"/>
            <a:ext cx="5932170" cy="389467"/>
          </a:xfrm>
          <a:prstGeom prst="rect">
            <a:avLst/>
          </a:prstGeom>
        </p:spPr>
        <p:txBody>
          <a:bodyPr vert="horz" lIns="91440" tIns="45720" rIns="91440" bIns="45720" rtlCol="0" anchor="ctr"/>
          <a:lstStyle>
            <a:lvl1pPr algn="l">
              <a:defRPr sz="1031">
                <a:solidFill>
                  <a:schemeClr val="tx2"/>
                </a:solidFill>
              </a:defRPr>
            </a:lvl1pPr>
          </a:lstStyle>
          <a:p>
            <a:endParaRPr lang="en-US"/>
          </a:p>
        </p:txBody>
      </p:sp>
      <p:grpSp>
        <p:nvGrpSpPr>
          <p:cNvPr id="7" name="Group 6"/>
          <p:cNvGrpSpPr>
            <a:grpSpLocks noChangeAspect="1"/>
          </p:cNvGrpSpPr>
          <p:nvPr/>
        </p:nvGrpSpPr>
        <p:grpSpPr>
          <a:xfrm>
            <a:off x="10689117" y="6644993"/>
            <a:ext cx="428625" cy="48768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0604183" y="6690970"/>
            <a:ext cx="600075" cy="389467"/>
          </a:xfrm>
          <a:prstGeom prst="rect">
            <a:avLst/>
          </a:prstGeom>
        </p:spPr>
        <p:txBody>
          <a:bodyPr vert="horz" lIns="91440" tIns="45720" rIns="91440" bIns="45720" rtlCol="0" anchor="ctr"/>
          <a:lstStyle>
            <a:lvl1pPr algn="ctr">
              <a:defRPr sz="1313" b="1">
                <a:solidFill>
                  <a:srgbClr val="FFFFFF"/>
                </a:solidFill>
                <a:latin typeface="+mj-lt"/>
              </a:defRPr>
            </a:lvl1pPr>
          </a:lstStyle>
          <a:p>
            <a:fld id="{610F96AB-83DF-4AF5-BF46-4A27F3A041FE}" type="slidenum">
              <a:rPr lang="en-US" smtClean="0"/>
              <a:t>‹#›</a:t>
            </a:fld>
            <a:endParaRPr lang="en-US"/>
          </a:p>
        </p:txBody>
      </p:sp>
    </p:spTree>
    <p:extLst>
      <p:ext uri="{BB962C8B-B14F-4D97-AF65-F5344CB8AC3E}">
        <p14:creationId xmlns:p14="http://schemas.microsoft.com/office/powerpoint/2010/main" val="12612700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l" defTabSz="857250" rtl="0" eaLnBrk="1" latinLnBrk="0" hangingPunct="1">
        <a:lnSpc>
          <a:spcPct val="90000"/>
        </a:lnSpc>
        <a:spcBef>
          <a:spcPct val="0"/>
        </a:spcBef>
        <a:buNone/>
        <a:defRPr sz="5063"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71450" indent="-171450" algn="l" defTabSz="857250" rtl="0" eaLnBrk="1" latinLnBrk="0" hangingPunct="1">
        <a:lnSpc>
          <a:spcPct val="90000"/>
        </a:lnSpc>
        <a:spcBef>
          <a:spcPts val="1125"/>
        </a:spcBef>
        <a:buClr>
          <a:schemeClr val="accent1">
            <a:lumMod val="75000"/>
          </a:schemeClr>
        </a:buClr>
        <a:buSzPct val="85000"/>
        <a:buFont typeface="Wingdings" pitchFamily="2" charset="2"/>
        <a:buChar char="§"/>
        <a:defRPr sz="1875" kern="1200">
          <a:solidFill>
            <a:schemeClr val="tx1"/>
          </a:solidFill>
          <a:latin typeface="+mn-lt"/>
          <a:ea typeface="+mn-ea"/>
          <a:cs typeface="+mn-cs"/>
        </a:defRPr>
      </a:lvl1pPr>
      <a:lvl2pPr marL="42862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688" kern="1200">
          <a:solidFill>
            <a:schemeClr val="tx1"/>
          </a:solidFill>
          <a:latin typeface="+mn-lt"/>
          <a:ea typeface="+mn-ea"/>
          <a:cs typeface="+mn-cs"/>
        </a:defRPr>
      </a:lvl2pPr>
      <a:lvl3pPr marL="68580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3pPr>
      <a:lvl4pPr marL="94297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4pPr>
      <a:lvl5pPr marL="120015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5pPr>
      <a:lvl6pPr marL="15000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6pPr>
      <a:lvl7pPr marL="17812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7pPr>
      <a:lvl8pPr marL="20625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8pPr>
      <a:lvl9pPr marL="23437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3.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861850" y="2291243"/>
            <a:ext cx="9427778" cy="1870577"/>
          </a:xfrm>
          <a:prstGeom prst="rect">
            <a:avLst/>
          </a:prstGeom>
          <a:noFill/>
        </p:spPr>
        <p:txBody>
          <a:bodyPr wrap="square">
            <a:spAutoFit/>
          </a:bodyPr>
          <a:lstStyle/>
          <a:p>
            <a:pPr algn="ctr">
              <a:lnSpc>
                <a:spcPct val="90000"/>
              </a:lnSpc>
            </a:pPr>
            <a:r>
              <a:rPr lang="en-US" altLang="en-US" sz="4800" b="1" dirty="0">
                <a:solidFill>
                  <a:srgbClr val="0070C0"/>
                </a:solidFill>
                <a:effectLst>
                  <a:outerShdw blurRad="38100" dist="38100" dir="2700000" algn="tl">
                    <a:srgbClr val="000000">
                      <a:alpha val="43137"/>
                    </a:srgbClr>
                  </a:outerShdw>
                </a:effectLst>
              </a:rPr>
              <a:t>Chapter </a:t>
            </a:r>
            <a:r>
              <a:rPr lang="en-US" altLang="en-US" sz="4800" b="1" dirty="0" smtClean="0">
                <a:solidFill>
                  <a:srgbClr val="0070C0"/>
                </a:solidFill>
                <a:effectLst>
                  <a:outerShdw blurRad="38100" dist="38100" dir="2700000" algn="tl">
                    <a:srgbClr val="000000">
                      <a:alpha val="43137"/>
                    </a:srgbClr>
                  </a:outerShdw>
                </a:effectLst>
              </a:rPr>
              <a:t>3</a:t>
            </a:r>
            <a:endParaRPr lang="en-US" altLang="en-US" sz="4800" b="1" dirty="0">
              <a:solidFill>
                <a:srgbClr val="0070C0"/>
              </a:solidFill>
              <a:effectLst>
                <a:outerShdw blurRad="38100" dist="38100" dir="2700000" algn="tl">
                  <a:srgbClr val="000000">
                    <a:alpha val="43137"/>
                  </a:srgbClr>
                </a:outerShdw>
              </a:effectLst>
            </a:endParaRPr>
          </a:p>
          <a:p>
            <a:pPr algn="ctr">
              <a:lnSpc>
                <a:spcPct val="90000"/>
              </a:lnSpc>
            </a:pPr>
            <a:r>
              <a:rPr lang="en-US" altLang="en-US" sz="4000" b="1" dirty="0">
                <a:solidFill>
                  <a:srgbClr val="0070C0"/>
                </a:solidFill>
                <a:effectLst>
                  <a:outerShdw blurRad="38100" dist="38100" dir="2700000" algn="tl">
                    <a:srgbClr val="000000">
                      <a:alpha val="43137"/>
                    </a:srgbClr>
                  </a:outerShdw>
                </a:effectLst>
              </a:rPr>
              <a:t>Stoichiometry: calculations with chemical formulas and equations </a:t>
            </a:r>
          </a:p>
        </p:txBody>
      </p:sp>
      <p:sp>
        <p:nvSpPr>
          <p:cNvPr id="2" name="Slide Number Placeholder 1"/>
          <p:cNvSpPr>
            <a:spLocks noGrp="1"/>
          </p:cNvSpPr>
          <p:nvPr>
            <p:ph type="sldNum" sz="quarter" idx="12"/>
          </p:nvPr>
        </p:nvSpPr>
        <p:spPr/>
        <p:txBody>
          <a:bodyPr/>
          <a:lstStyle/>
          <a:p>
            <a:fld id="{610F96AB-83DF-4AF5-BF46-4A27F3A041FE}" type="slidenum">
              <a:rPr lang="en-US" smtClean="0"/>
              <a:t>1</a:t>
            </a:fld>
            <a:endParaRPr lang="en-US"/>
          </a:p>
        </p:txBody>
      </p:sp>
      <p:pic>
        <p:nvPicPr>
          <p:cNvPr id="6" name="صورة 7"/>
          <p:cNvPicPr/>
          <p:nvPr/>
        </p:nvPicPr>
        <p:blipFill>
          <a:blip r:embed="rId2">
            <a:extLst>
              <a:ext uri="{28A0092B-C50C-407E-A947-70E740481C1C}">
                <a14:useLocalDpi xmlns:a14="http://schemas.microsoft.com/office/drawing/2010/main" val="0"/>
              </a:ext>
            </a:extLst>
          </a:blip>
          <a:stretch>
            <a:fillRect/>
          </a:stretch>
        </p:blipFill>
        <p:spPr>
          <a:xfrm>
            <a:off x="10247971" y="-57149"/>
            <a:ext cx="999903" cy="1427356"/>
          </a:xfrm>
          <a:prstGeom prst="rect">
            <a:avLst/>
          </a:prstGeom>
        </p:spPr>
      </p:pic>
    </p:spTree>
    <p:extLst>
      <p:ext uri="{BB962C8B-B14F-4D97-AF65-F5344CB8AC3E}">
        <p14:creationId xmlns:p14="http://schemas.microsoft.com/office/powerpoint/2010/main" val="416121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50810" y="1365865"/>
            <a:ext cx="9753600" cy="406201"/>
          </a:xfrm>
          <a:prstGeom prst="rect">
            <a:avLst/>
          </a:prstGeom>
          <a:noFill/>
          <a:ln>
            <a:noFill/>
            <a:miter lim="800000"/>
            <a:headEnd/>
            <a:tailEnd/>
          </a:ln>
        </p:spPr>
        <p:txBody>
          <a:bodyPr vert="horz" wrap="square" lIns="487680" tIns="48768" rIns="97536" bIns="48768" numCol="1" rtlCol="0" anchor="t" anchorCtr="0" compatLnSpc="1">
            <a:prstTxWarp prst="textNoShape">
              <a:avLst/>
            </a:prstTxWarp>
            <a:spAutoFit/>
          </a:bodyPr>
          <a:lstStyle/>
          <a:p>
            <a:r>
              <a:rPr lang="pt-BR" altLang="en-US" sz="2200" b="1" cap="none" dirty="0" smtClean="0">
                <a:solidFill>
                  <a:srgbClr val="00B050"/>
                </a:solidFill>
              </a:rPr>
              <a:t>Determining Molecular Formulas For Compounds</a:t>
            </a:r>
            <a:endParaRPr lang="en-US" altLang="en-US" sz="2200" b="1" cap="none" dirty="0" smtClean="0">
              <a:solidFill>
                <a:srgbClr val="00B050"/>
              </a:solidFill>
            </a:endParaRPr>
          </a:p>
        </p:txBody>
      </p:sp>
      <p:sp>
        <p:nvSpPr>
          <p:cNvPr id="87043" name="Content Placeholder 2"/>
          <p:cNvSpPr>
            <a:spLocks noGrp="1"/>
          </p:cNvSpPr>
          <p:nvPr>
            <p:ph idx="1"/>
          </p:nvPr>
        </p:nvSpPr>
        <p:spPr>
          <a:xfrm>
            <a:off x="219730" y="2016748"/>
            <a:ext cx="10939264" cy="3368307"/>
          </a:xfrm>
        </p:spPr>
        <p:txBody>
          <a:bodyPr>
            <a:normAutofit/>
          </a:bodyPr>
          <a:lstStyle/>
          <a:p>
            <a:pPr marL="369158" indent="-369158">
              <a:buSzPct val="120000"/>
            </a:pPr>
            <a:r>
              <a:rPr lang="en-US" altLang="en-US" sz="2200" dirty="0"/>
              <a:t>The molecular formula is a multiple of the empirical formula.</a:t>
            </a:r>
          </a:p>
          <a:p>
            <a:pPr marL="369158" indent="-369158">
              <a:buSzPct val="120000"/>
            </a:pPr>
            <a:r>
              <a:rPr lang="en-US" altLang="en-US" sz="2200" dirty="0"/>
              <a:t>To determine the molecular formula you need to know the empirical formula and the molar mass of the compound.</a:t>
            </a:r>
          </a:p>
          <a:p>
            <a:pPr marL="1131182" lvl="1" indent="-704449">
              <a:buSzPct val="120000"/>
              <a:buNone/>
            </a:pPr>
            <a:endParaRPr lang="en-US" altLang="en-US" sz="2200" dirty="0"/>
          </a:p>
          <a:p>
            <a:pPr marL="1131182" lvl="1" indent="-704449" algn="ctr">
              <a:buSzPct val="120000"/>
              <a:buNone/>
            </a:pPr>
            <a:r>
              <a:rPr lang="en-US" altLang="en-US" sz="2200" dirty="0">
                <a:solidFill>
                  <a:srgbClr val="333399"/>
                </a:solidFill>
              </a:rPr>
              <a:t>Molecular formula = (empirical formula)</a:t>
            </a:r>
            <a:r>
              <a:rPr lang="en-US" altLang="en-US" sz="2200" b="1" i="1" dirty="0">
                <a:solidFill>
                  <a:srgbClr val="333399"/>
                </a:solidFill>
              </a:rPr>
              <a:t>n</a:t>
            </a:r>
            <a:r>
              <a:rPr lang="en-US" altLang="en-US" sz="2200" dirty="0">
                <a:solidFill>
                  <a:srgbClr val="333399"/>
                </a:solidFill>
              </a:rPr>
              <a:t>,</a:t>
            </a:r>
          </a:p>
          <a:p>
            <a:pPr marL="1131182" lvl="1" indent="-704449" algn="ctr">
              <a:buSzPct val="120000"/>
              <a:buNone/>
            </a:pPr>
            <a:r>
              <a:rPr lang="en-US" altLang="en-US" sz="2200" dirty="0"/>
              <a:t>where </a:t>
            </a:r>
            <a:r>
              <a:rPr lang="en-US" altLang="en-US" sz="2200" b="1" dirty="0"/>
              <a:t>n</a:t>
            </a:r>
            <a:r>
              <a:rPr lang="en-US" altLang="en-US" sz="2200" dirty="0"/>
              <a:t> is a positive integer</a:t>
            </a:r>
            <a:r>
              <a:rPr lang="en-US" altLang="en-US" sz="2200" i="1" dirty="0">
                <a:solidFill>
                  <a:srgbClr val="333399"/>
                </a:solidFill>
              </a:rPr>
              <a:t>.</a:t>
            </a:r>
          </a:p>
        </p:txBody>
      </p:sp>
      <p:sp>
        <p:nvSpPr>
          <p:cNvPr id="87044" name="Rectangle 2"/>
          <p:cNvSpPr>
            <a:spLocks noChangeArrowheads="1"/>
          </p:cNvSpPr>
          <p:nvPr/>
        </p:nvSpPr>
        <p:spPr bwMode="auto">
          <a:xfrm>
            <a:off x="838201" y="-243143"/>
            <a:ext cx="18473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en-US" altLang="en-US" sz="2560">
              <a:latin typeface="Times" pitchFamily="18" charset="0"/>
            </a:endParaRPr>
          </a:p>
        </p:txBody>
      </p:sp>
      <p:sp>
        <p:nvSpPr>
          <p:cNvPr id="87045" name="Rectangle 3"/>
          <p:cNvSpPr>
            <a:spLocks noChangeArrowheads="1"/>
          </p:cNvSpPr>
          <p:nvPr/>
        </p:nvSpPr>
        <p:spPr bwMode="auto">
          <a:xfrm>
            <a:off x="838201" y="-39943"/>
            <a:ext cx="18473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en-US" altLang="en-US" sz="2560">
              <a:latin typeface="Times" pitchFamily="18" charset="0"/>
            </a:endParaRPr>
          </a:p>
        </p:txBody>
      </p:sp>
      <p:sp>
        <p:nvSpPr>
          <p:cNvPr id="6" name="Content Placeholder 2"/>
          <p:cNvSpPr txBox="1">
            <a:spLocks/>
          </p:cNvSpPr>
          <p:nvPr/>
        </p:nvSpPr>
        <p:spPr bwMode="auto">
          <a:xfrm>
            <a:off x="106185" y="4559981"/>
            <a:ext cx="10458449"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altLang="en-US" sz="2200" kern="0" dirty="0"/>
              <a:t>The molar mass is a whole-number multiple of the </a:t>
            </a:r>
            <a:r>
              <a:rPr lang="en-US" altLang="en-US" sz="2200" b="1" kern="0" dirty="0"/>
              <a:t>empirical formula molar mass</a:t>
            </a:r>
            <a:r>
              <a:rPr lang="en-US" altLang="en-US" sz="2200" kern="0" dirty="0"/>
              <a:t>, the sum of the masses of all the atoms in the empirical formula:</a:t>
            </a:r>
          </a:p>
        </p:txBody>
      </p:sp>
      <p:grpSp>
        <p:nvGrpSpPr>
          <p:cNvPr id="7" name="Group 6"/>
          <p:cNvGrpSpPr/>
          <p:nvPr/>
        </p:nvGrpSpPr>
        <p:grpSpPr>
          <a:xfrm>
            <a:off x="3783753" y="5834695"/>
            <a:ext cx="3603989" cy="683264"/>
            <a:chOff x="2362200" y="3823900"/>
            <a:chExt cx="3562061" cy="640560"/>
          </a:xfrm>
        </p:grpSpPr>
        <p:sp>
          <p:nvSpPr>
            <p:cNvPr id="8" name="Text Box 9"/>
            <p:cNvSpPr txBox="1">
              <a:spLocks noChangeArrowheads="1"/>
            </p:cNvSpPr>
            <p:nvPr/>
          </p:nvSpPr>
          <p:spPr bwMode="auto">
            <a:xfrm>
              <a:off x="2362200" y="3962400"/>
              <a:ext cx="476693" cy="36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920" i="1" dirty="0">
                  <a:latin typeface="Times" charset="0"/>
                  <a:ea typeface="ＭＳ Ｐゴシック" charset="0"/>
                </a:rPr>
                <a:t>n</a:t>
              </a:r>
              <a:r>
                <a:rPr lang="en-US" sz="1920" dirty="0">
                  <a:latin typeface="Times" charset="0"/>
                  <a:ea typeface="ＭＳ Ｐゴシック" charset="0"/>
                </a:rPr>
                <a:t> =</a:t>
              </a:r>
              <a:endParaRPr lang="en-US" sz="1920" i="1" dirty="0">
                <a:latin typeface="Times" charset="0"/>
                <a:ea typeface="ＭＳ Ｐゴシック" charset="0"/>
              </a:endParaRPr>
            </a:p>
          </p:txBody>
        </p:sp>
        <p:sp>
          <p:nvSpPr>
            <p:cNvPr id="9" name="Text Box 10"/>
            <p:cNvSpPr txBox="1">
              <a:spLocks noChangeArrowheads="1"/>
            </p:cNvSpPr>
            <p:nvPr/>
          </p:nvSpPr>
          <p:spPr bwMode="auto">
            <a:xfrm>
              <a:off x="2978440" y="3823900"/>
              <a:ext cx="2945819" cy="6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920" dirty="0">
                  <a:latin typeface="Times" charset="0"/>
                  <a:ea typeface="ＭＳ Ｐゴシック" charset="0"/>
                </a:rPr>
                <a:t>	molar mass</a:t>
              </a:r>
            </a:p>
            <a:p>
              <a:pPr>
                <a:defRPr/>
              </a:pPr>
              <a:r>
                <a:rPr lang="en-US" sz="1920" dirty="0">
                  <a:latin typeface="Times" charset="0"/>
                  <a:ea typeface="ＭＳ Ｐゴシック" charset="0"/>
                </a:rPr>
                <a:t>empirical formula molar mass</a:t>
              </a:r>
            </a:p>
          </p:txBody>
        </p:sp>
        <p:sp>
          <p:nvSpPr>
            <p:cNvPr id="10" name="Line 11"/>
            <p:cNvSpPr>
              <a:spLocks noChangeShapeType="1"/>
            </p:cNvSpPr>
            <p:nvPr/>
          </p:nvSpPr>
          <p:spPr bwMode="auto">
            <a:xfrm>
              <a:off x="2838894" y="4144179"/>
              <a:ext cx="3085367" cy="68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920">
                <a:latin typeface="Times" charset="0"/>
                <a:ea typeface="ＭＳ Ｐゴシック" charset="0"/>
              </a:endParaRPr>
            </a:p>
          </p:txBody>
        </p:sp>
      </p:grpSp>
      <p:sp>
        <p:nvSpPr>
          <p:cNvPr id="11" name="Rectangle 10"/>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12"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3" name="Rectangle 12"/>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spTree>
    <p:extLst>
      <p:ext uri="{BB962C8B-B14F-4D97-AF65-F5344CB8AC3E}">
        <p14:creationId xmlns:p14="http://schemas.microsoft.com/office/powerpoint/2010/main" val="358456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3"/>
          <p:cNvSpPr>
            <a:spLocks noGrp="1" noChangeArrowheads="1"/>
          </p:cNvSpPr>
          <p:nvPr>
            <p:ph type="body" idx="1"/>
          </p:nvPr>
        </p:nvSpPr>
        <p:spPr>
          <a:xfrm>
            <a:off x="217170" y="1816259"/>
            <a:ext cx="11212830" cy="1339069"/>
          </a:xfrm>
        </p:spPr>
        <p:txBody>
          <a:bodyPr>
            <a:normAutofit/>
          </a:bodyPr>
          <a:lstStyle/>
          <a:p>
            <a:pPr eaLnBrk="1" hangingPunct="1">
              <a:buFont typeface="Wingdings" panose="05000000000000000000" pitchFamily="2" charset="2"/>
              <a:buNone/>
            </a:pPr>
            <a:r>
              <a:rPr lang="en-GB" altLang="en-US" sz="2200" b="1" u="sng" dirty="0" smtClean="0">
                <a:solidFill>
                  <a:srgbClr val="FF0000"/>
                </a:solidFill>
              </a:rPr>
              <a:t>Example:</a:t>
            </a:r>
            <a:endParaRPr lang="en-GB" altLang="en-US" sz="2200" b="1" u="sng" dirty="0">
              <a:solidFill>
                <a:srgbClr val="FF0000"/>
              </a:solidFill>
            </a:endParaRPr>
          </a:p>
          <a:p>
            <a:pPr eaLnBrk="1" hangingPunct="1">
              <a:buFont typeface="Wingdings" panose="05000000000000000000" pitchFamily="2" charset="2"/>
              <a:buNone/>
            </a:pPr>
            <a:r>
              <a:rPr lang="en-GB" altLang="en-US" sz="2200" dirty="0">
                <a:solidFill>
                  <a:srgbClr val="FF0000"/>
                </a:solidFill>
              </a:rPr>
              <a:t>A sample compound contains 1.52g of N and 3.47g </a:t>
            </a:r>
            <a:r>
              <a:rPr lang="en-GB" altLang="en-US" sz="2200" dirty="0" smtClean="0">
                <a:solidFill>
                  <a:srgbClr val="FF0000"/>
                </a:solidFill>
              </a:rPr>
              <a:t>of O</a:t>
            </a:r>
            <a:r>
              <a:rPr lang="en-GB" altLang="en-US" sz="2200" dirty="0">
                <a:solidFill>
                  <a:srgbClr val="FF0000"/>
                </a:solidFill>
              </a:rPr>
              <a:t>. The molar mass of this compound is between </a:t>
            </a:r>
            <a:r>
              <a:rPr lang="en-GB" altLang="en-US" sz="2200" dirty="0" smtClean="0">
                <a:solidFill>
                  <a:srgbClr val="FF0000"/>
                </a:solidFill>
              </a:rPr>
              <a:t>90g/</a:t>
            </a:r>
            <a:r>
              <a:rPr lang="en-GB" altLang="en-US" sz="2200" dirty="0" err="1" smtClean="0">
                <a:solidFill>
                  <a:srgbClr val="FF0000"/>
                </a:solidFill>
              </a:rPr>
              <a:t>mol</a:t>
            </a:r>
            <a:r>
              <a:rPr lang="en-GB" altLang="en-US" sz="2200" dirty="0" smtClean="0">
                <a:solidFill>
                  <a:srgbClr val="FF0000"/>
                </a:solidFill>
              </a:rPr>
              <a:t> and 95g/mol. </a:t>
            </a:r>
            <a:r>
              <a:rPr lang="en-GB" altLang="en-US" sz="2200" dirty="0">
                <a:solidFill>
                  <a:srgbClr val="FF0000"/>
                </a:solidFill>
              </a:rPr>
              <a:t>Determine the molecular formula. </a:t>
            </a:r>
          </a:p>
        </p:txBody>
      </p:sp>
      <p:sp>
        <p:nvSpPr>
          <p:cNvPr id="22535" name="Text Box 5"/>
          <p:cNvSpPr txBox="1">
            <a:spLocks noChangeArrowheads="1"/>
          </p:cNvSpPr>
          <p:nvPr/>
        </p:nvSpPr>
        <p:spPr bwMode="auto">
          <a:xfrm>
            <a:off x="217170" y="3155328"/>
            <a:ext cx="737446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200" b="1" u="sng" dirty="0">
                <a:latin typeface="+mn-lt"/>
              </a:rPr>
              <a:t>Solution:</a:t>
            </a:r>
          </a:p>
          <a:p>
            <a:pPr eaLnBrk="1" hangingPunct="1">
              <a:spcBef>
                <a:spcPct val="50000"/>
              </a:spcBef>
              <a:buFontTx/>
              <a:buAutoNum type="arabicPeriod"/>
            </a:pPr>
            <a:r>
              <a:rPr lang="en-GB" altLang="en-US" sz="2200" dirty="0">
                <a:latin typeface="+mn-lt"/>
              </a:rPr>
              <a:t> </a:t>
            </a:r>
          </a:p>
          <a:p>
            <a:pPr eaLnBrk="1" hangingPunct="1">
              <a:spcBef>
                <a:spcPct val="50000"/>
              </a:spcBef>
            </a:pPr>
            <a:endParaRPr lang="en-GB" altLang="en-US" sz="2200" dirty="0">
              <a:latin typeface="+mn-lt"/>
            </a:endParaRPr>
          </a:p>
          <a:p>
            <a:pPr eaLnBrk="1" hangingPunct="1">
              <a:spcBef>
                <a:spcPct val="50000"/>
              </a:spcBef>
            </a:pPr>
            <a:r>
              <a:rPr lang="en-GB" altLang="en-US" sz="2200" dirty="0" smtClean="0">
                <a:latin typeface="+mn-lt"/>
              </a:rPr>
              <a:t>2</a:t>
            </a:r>
            <a:r>
              <a:rPr lang="en-GB" altLang="en-US" sz="2200" dirty="0">
                <a:latin typeface="+mn-lt"/>
              </a:rPr>
              <a:t>.</a:t>
            </a:r>
          </a:p>
          <a:p>
            <a:pPr eaLnBrk="1" hangingPunct="1">
              <a:spcBef>
                <a:spcPct val="50000"/>
              </a:spcBef>
            </a:pPr>
            <a:endParaRPr lang="en-GB" altLang="en-US" sz="2200" dirty="0">
              <a:latin typeface="+mn-lt"/>
            </a:endParaRPr>
          </a:p>
          <a:p>
            <a:pPr eaLnBrk="1" hangingPunct="1">
              <a:spcBef>
                <a:spcPct val="50000"/>
              </a:spcBef>
            </a:pPr>
            <a:r>
              <a:rPr lang="en-GB" altLang="en-US" sz="2200" dirty="0" smtClean="0">
                <a:latin typeface="+mn-lt"/>
              </a:rPr>
              <a:t>3. </a:t>
            </a:r>
          </a:p>
          <a:p>
            <a:pPr algn="ctr" eaLnBrk="1" hangingPunct="1">
              <a:spcBef>
                <a:spcPct val="50000"/>
              </a:spcBef>
            </a:pPr>
            <a:r>
              <a:rPr lang="en-GB" altLang="en-US" sz="2200" dirty="0" smtClean="0">
                <a:latin typeface="+mn-lt"/>
              </a:rPr>
              <a:t>Thus </a:t>
            </a:r>
            <a:r>
              <a:rPr lang="en-GB" altLang="en-US" sz="2200" dirty="0">
                <a:latin typeface="+mn-lt"/>
              </a:rPr>
              <a:t>the empirical formula is: NO</a:t>
            </a:r>
            <a:r>
              <a:rPr lang="en-GB" altLang="en-US" sz="2200" baseline="-25000" dirty="0">
                <a:latin typeface="+mn-lt"/>
              </a:rPr>
              <a:t>2</a:t>
            </a:r>
            <a:r>
              <a:rPr lang="en-GB" altLang="en-US" sz="2200" dirty="0">
                <a:latin typeface="+mn-lt"/>
              </a:rPr>
              <a:t>  </a:t>
            </a:r>
          </a:p>
        </p:txBody>
      </p:sp>
      <p:sp>
        <p:nvSpPr>
          <p:cNvPr id="22536" name="Rectangle 7"/>
          <p:cNvSpPr>
            <a:spLocks noChangeArrowheads="1"/>
          </p:cNvSpPr>
          <p:nvPr/>
        </p:nvSpPr>
        <p:spPr bwMode="auto">
          <a:xfrm>
            <a:off x="838201" y="3031901"/>
            <a:ext cx="18473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1920"/>
          </a:p>
        </p:txBody>
      </p:sp>
      <p:graphicFrame>
        <p:nvGraphicFramePr>
          <p:cNvPr id="22530" name="Object 6"/>
          <p:cNvGraphicFramePr>
            <a:graphicFrameLocks noChangeAspect="1"/>
          </p:cNvGraphicFramePr>
          <p:nvPr>
            <p:extLst/>
          </p:nvPr>
        </p:nvGraphicFramePr>
        <p:xfrm>
          <a:off x="889795" y="3589950"/>
          <a:ext cx="3189321" cy="1459363"/>
        </p:xfrm>
        <a:graphic>
          <a:graphicData uri="http://schemas.openxmlformats.org/presentationml/2006/ole">
            <mc:AlternateContent xmlns:mc="http://schemas.openxmlformats.org/markup-compatibility/2006">
              <mc:Choice xmlns:v="urn:schemas-microsoft-com:vml" Requires="v">
                <p:oleObj spid="_x0000_s3076" name="Equation" r:id="rId3" imgW="1790700" imgH="812800" progId="Equation.3">
                  <p:embed/>
                </p:oleObj>
              </mc:Choice>
              <mc:Fallback>
                <p:oleObj name="Equation" r:id="rId3" imgW="1790700" imgH="812800" progId="Equation.3">
                  <p:embed/>
                  <p:pic>
                    <p:nvPicPr>
                      <p:cNvPr id="2253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95" y="3589950"/>
                        <a:ext cx="3189321" cy="1459363"/>
                      </a:xfrm>
                      <a:prstGeom prst="rect">
                        <a:avLst/>
                      </a:prstGeom>
                      <a:noFill/>
                    </p:spPr>
                  </p:pic>
                </p:oleObj>
              </mc:Fallback>
            </mc:AlternateContent>
          </a:graphicData>
        </a:graphic>
      </p:graphicFrame>
      <p:sp>
        <p:nvSpPr>
          <p:cNvPr id="22537" name="Rectangle 9"/>
          <p:cNvSpPr>
            <a:spLocks noChangeArrowheads="1"/>
          </p:cNvSpPr>
          <p:nvPr/>
        </p:nvSpPr>
        <p:spPr bwMode="auto">
          <a:xfrm>
            <a:off x="838201" y="-193900"/>
            <a:ext cx="18473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1920"/>
          </a:p>
        </p:txBody>
      </p:sp>
      <p:graphicFrame>
        <p:nvGraphicFramePr>
          <p:cNvPr id="22531" name="Object 8"/>
          <p:cNvGraphicFramePr>
            <a:graphicFrameLocks noChangeAspect="1"/>
          </p:cNvGraphicFramePr>
          <p:nvPr>
            <p:extLst/>
          </p:nvPr>
        </p:nvGraphicFramePr>
        <p:xfrm>
          <a:off x="930566" y="5483935"/>
          <a:ext cx="4802187" cy="684813"/>
        </p:xfrm>
        <a:graphic>
          <a:graphicData uri="http://schemas.openxmlformats.org/presentationml/2006/ole">
            <mc:AlternateContent xmlns:mc="http://schemas.openxmlformats.org/markup-compatibility/2006">
              <mc:Choice xmlns:v="urn:schemas-microsoft-com:vml" Requires="v">
                <p:oleObj spid="_x0000_s3077" name="Equation" r:id="rId5" imgW="2743200" imgH="393480" progId="Equation.3">
                  <p:embed/>
                </p:oleObj>
              </mc:Choice>
              <mc:Fallback>
                <p:oleObj name="Equation" r:id="rId5" imgW="2743200" imgH="393480" progId="Equation.3">
                  <p:embed/>
                  <p:pic>
                    <p:nvPicPr>
                      <p:cNvPr id="22531" name="Object 8"/>
                      <p:cNvPicPr>
                        <a:picLocks noChangeAspect="1" noChangeArrowheads="1"/>
                      </p:cNvPicPr>
                      <p:nvPr/>
                    </p:nvPicPr>
                    <p:blipFill>
                      <a:blip r:embed="rId6"/>
                      <a:srcRect/>
                      <a:stretch>
                        <a:fillRect/>
                      </a:stretch>
                    </p:blipFill>
                    <p:spPr bwMode="auto">
                      <a:xfrm>
                        <a:off x="930566" y="5483935"/>
                        <a:ext cx="4802187" cy="684813"/>
                      </a:xfrm>
                      <a:prstGeom prst="rect">
                        <a:avLst/>
                      </a:prstGeom>
                      <a:noFill/>
                    </p:spPr>
                  </p:pic>
                </p:oleObj>
              </mc:Fallback>
            </mc:AlternateContent>
          </a:graphicData>
        </a:graphic>
      </p:graphicFrame>
      <p:sp>
        <p:nvSpPr>
          <p:cNvPr id="22538" name="Text Box 10"/>
          <p:cNvSpPr txBox="1">
            <a:spLocks noChangeArrowheads="1"/>
          </p:cNvSpPr>
          <p:nvPr/>
        </p:nvSpPr>
        <p:spPr bwMode="auto">
          <a:xfrm>
            <a:off x="8591271" y="3792280"/>
            <a:ext cx="2650067" cy="2554545"/>
          </a:xfrm>
          <a:prstGeom prst="rect">
            <a:avLst/>
          </a:prstGeom>
          <a:solidFill>
            <a:srgbClr val="FFFF00"/>
          </a:solidFill>
          <a:ln w="12700">
            <a:solidFill>
              <a:srgbClr val="C00000"/>
            </a:solidFill>
            <a:prstDash val="dash"/>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000">
                <a:latin typeface="+mn-lt"/>
              </a:rPr>
              <a:t>Present Composition by Mass</a:t>
            </a:r>
          </a:p>
          <a:p>
            <a:pPr algn="ctr" eaLnBrk="1" hangingPunct="1">
              <a:spcBef>
                <a:spcPct val="50000"/>
              </a:spcBef>
            </a:pPr>
            <a:r>
              <a:rPr lang="en-GB" altLang="en-US" sz="2000">
                <a:latin typeface="+mn-lt"/>
              </a:rPr>
              <a:t>↓</a:t>
            </a:r>
          </a:p>
          <a:p>
            <a:pPr algn="ctr" eaLnBrk="1" hangingPunct="1">
              <a:spcBef>
                <a:spcPct val="50000"/>
              </a:spcBef>
            </a:pPr>
            <a:r>
              <a:rPr lang="en-GB" altLang="en-US" sz="2000">
                <a:latin typeface="+mn-lt"/>
              </a:rPr>
              <a:t>Empirical Formula</a:t>
            </a:r>
          </a:p>
          <a:p>
            <a:pPr algn="ctr" eaLnBrk="1" hangingPunct="1">
              <a:spcBef>
                <a:spcPct val="50000"/>
              </a:spcBef>
            </a:pPr>
            <a:r>
              <a:rPr lang="en-GB" altLang="en-US" sz="2000">
                <a:latin typeface="+mn-lt"/>
              </a:rPr>
              <a:t>↓</a:t>
            </a:r>
          </a:p>
          <a:p>
            <a:pPr algn="ctr" eaLnBrk="1" hangingPunct="1">
              <a:spcBef>
                <a:spcPct val="50000"/>
              </a:spcBef>
            </a:pPr>
            <a:r>
              <a:rPr lang="en-GB" altLang="en-US" sz="2000">
                <a:latin typeface="+mn-lt"/>
              </a:rPr>
              <a:t>Molecular Formula</a:t>
            </a:r>
          </a:p>
        </p:txBody>
      </p:sp>
      <p:sp>
        <p:nvSpPr>
          <p:cNvPr id="12" name="Rectangle 3"/>
          <p:cNvSpPr>
            <a:spLocks noChangeArrowheads="1"/>
          </p:cNvSpPr>
          <p:nvPr/>
        </p:nvSpPr>
        <p:spPr bwMode="auto">
          <a:xfrm>
            <a:off x="838201" y="-39943"/>
            <a:ext cx="18473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en-US" altLang="en-US" sz="2560">
              <a:latin typeface="Times" pitchFamily="18" charset="0"/>
            </a:endParaRPr>
          </a:p>
        </p:txBody>
      </p:sp>
      <p:sp>
        <p:nvSpPr>
          <p:cNvPr id="13" name="Rectangle 12"/>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14" name="صورة 7"/>
          <p:cNvPicPr/>
          <p:nvPr/>
        </p:nvPicPr>
        <p:blipFill>
          <a:blip r:embed="rId7">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5" name="Rectangle 14"/>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sp>
        <p:nvSpPr>
          <p:cNvPr id="16" name="Title 1"/>
          <p:cNvSpPr txBox="1">
            <a:spLocks/>
          </p:cNvSpPr>
          <p:nvPr/>
        </p:nvSpPr>
        <p:spPr bwMode="auto">
          <a:xfrm>
            <a:off x="50810" y="1365865"/>
            <a:ext cx="9753600" cy="406201"/>
          </a:xfrm>
          <a:prstGeom prst="rect">
            <a:avLst/>
          </a:prstGeom>
          <a:noFill/>
          <a:ln>
            <a:noFill/>
            <a:miter lim="800000"/>
            <a:headEnd/>
            <a:tailEnd/>
          </a:ln>
        </p:spPr>
        <p:txBody>
          <a:bodyPr vert="horz" wrap="square" lIns="487680" tIns="48768" rIns="97536" bIns="48768" numCol="1" rtlCol="0" anchor="t" anchorCtr="0" compatLnSpc="1">
            <a:prstTxWarp prst="textNoShape">
              <a:avLst/>
            </a:prstTxWarp>
            <a:spAutoFit/>
          </a:bodyPr>
          <a:lstStyle>
            <a:lvl1pPr algn="l" defTabSz="857250" rtl="0" eaLnBrk="1" latinLnBrk="0" hangingPunct="1">
              <a:lnSpc>
                <a:spcPct val="90000"/>
              </a:lnSpc>
              <a:spcBef>
                <a:spcPct val="0"/>
              </a:spcBef>
              <a:buNone/>
              <a:defRPr sz="5063"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pt-BR" altLang="en-US" sz="2200" b="1" cap="none" smtClean="0">
                <a:solidFill>
                  <a:srgbClr val="00B050"/>
                </a:solidFill>
              </a:rPr>
              <a:t>Determining Molecular Formulas For Compounds</a:t>
            </a:r>
            <a:endParaRPr lang="en-US" altLang="en-US" sz="2200" b="1" cap="none" dirty="0" smtClean="0">
              <a:solidFill>
                <a:srgbClr val="00B050"/>
              </a:solidFill>
            </a:endParaRPr>
          </a:p>
        </p:txBody>
      </p:sp>
      <p:pic>
        <p:nvPicPr>
          <p:cNvPr id="18" name="Picture 2" descr="نتيجة بحث الصور عن ‪light clip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892819">
            <a:off x="9460307" y="2993718"/>
            <a:ext cx="503953" cy="59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9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type="body" idx="1"/>
          </p:nvPr>
        </p:nvSpPr>
        <p:spPr>
          <a:xfrm>
            <a:off x="431138" y="2140374"/>
            <a:ext cx="10595610" cy="5672667"/>
          </a:xfrm>
        </p:spPr>
        <p:txBody>
          <a:bodyPr>
            <a:normAutofit/>
          </a:bodyPr>
          <a:lstStyle/>
          <a:p>
            <a:pPr eaLnBrk="1" hangingPunct="1">
              <a:buFont typeface="Wingdings" panose="05000000000000000000" pitchFamily="2" charset="2"/>
              <a:buNone/>
            </a:pPr>
            <a:r>
              <a:rPr lang="en-GB" altLang="en-US" sz="2200" dirty="0" smtClean="0"/>
              <a:t>4. The molar mass of the empirical formula NO</a:t>
            </a:r>
            <a:r>
              <a:rPr lang="en-GB" altLang="en-US" sz="2200" baseline="-25000" dirty="0" smtClean="0"/>
              <a:t>2</a:t>
            </a:r>
            <a:r>
              <a:rPr lang="en-GB" altLang="en-US" sz="2200" dirty="0" smtClean="0"/>
              <a:t> = 14.01 + (2x16.00) = 46.01g</a:t>
            </a:r>
          </a:p>
          <a:p>
            <a:pPr eaLnBrk="1" hangingPunct="1">
              <a:buFont typeface="Wingdings" panose="05000000000000000000" pitchFamily="2" charset="2"/>
              <a:buNone/>
            </a:pPr>
            <a:r>
              <a:rPr lang="en-GB" altLang="en-US" sz="2200" dirty="0" smtClean="0"/>
              <a:t>5. The ratio between the empirical formula and the molecular formula:</a:t>
            </a:r>
            <a:endParaRPr lang="ar-SA" altLang="en-US" sz="2200" dirty="0" smtClean="0"/>
          </a:p>
          <a:p>
            <a:pPr eaLnBrk="1" hangingPunct="1">
              <a:buFont typeface="Wingdings" panose="05000000000000000000" pitchFamily="2" charset="2"/>
              <a:buNone/>
            </a:pPr>
            <a:endParaRPr lang="en-GB" altLang="en-US" sz="2200" dirty="0" smtClean="0"/>
          </a:p>
          <a:p>
            <a:pPr eaLnBrk="1" hangingPunct="1">
              <a:buFont typeface="Wingdings" panose="05000000000000000000" pitchFamily="2" charset="2"/>
              <a:buNone/>
            </a:pPr>
            <a:endParaRPr lang="en-GB" altLang="en-US" sz="2200" dirty="0" smtClean="0"/>
          </a:p>
          <a:p>
            <a:pPr eaLnBrk="1" hangingPunct="1">
              <a:buFont typeface="Wingdings" panose="05000000000000000000" pitchFamily="2" charset="2"/>
              <a:buNone/>
            </a:pPr>
            <a:endParaRPr lang="en-GB" altLang="en-US" sz="2200" dirty="0" smtClean="0"/>
          </a:p>
          <a:p>
            <a:pPr eaLnBrk="1" hangingPunct="1">
              <a:buFont typeface="Wingdings" panose="05000000000000000000" pitchFamily="2" charset="2"/>
              <a:buNone/>
            </a:pPr>
            <a:endParaRPr lang="en-GB" altLang="en-US" sz="2200" dirty="0" smtClean="0"/>
          </a:p>
          <a:p>
            <a:pPr eaLnBrk="1" hangingPunct="1">
              <a:buFont typeface="Wingdings" panose="05000000000000000000" pitchFamily="2" charset="2"/>
              <a:buNone/>
            </a:pPr>
            <a:endParaRPr lang="en-GB" altLang="en-US" sz="2200" dirty="0"/>
          </a:p>
          <a:p>
            <a:pPr eaLnBrk="1" hangingPunct="1">
              <a:buFont typeface="Wingdings" panose="05000000000000000000" pitchFamily="2" charset="2"/>
              <a:buNone/>
            </a:pPr>
            <a:endParaRPr lang="en-GB" altLang="en-US" sz="2200" dirty="0" smtClean="0"/>
          </a:p>
          <a:p>
            <a:pPr eaLnBrk="1" hangingPunct="1">
              <a:buFont typeface="Wingdings" panose="05000000000000000000" pitchFamily="2" charset="2"/>
              <a:buNone/>
            </a:pPr>
            <a:r>
              <a:rPr lang="en-GB" altLang="en-US" sz="2200" dirty="0" smtClean="0"/>
              <a:t>6. The molecular formula is (NO</a:t>
            </a:r>
            <a:r>
              <a:rPr lang="en-GB" altLang="en-US" sz="2200" baseline="-25000" dirty="0" smtClean="0"/>
              <a:t>2</a:t>
            </a:r>
            <a:r>
              <a:rPr lang="en-GB" altLang="en-US" sz="2200" dirty="0" smtClean="0"/>
              <a:t>)</a:t>
            </a:r>
            <a:r>
              <a:rPr lang="en-GB" altLang="en-US" sz="2200" baseline="-25000" dirty="0" smtClean="0"/>
              <a:t>2</a:t>
            </a:r>
            <a:r>
              <a:rPr lang="en-GB" altLang="en-US" sz="2200" dirty="0" smtClean="0"/>
              <a:t> = N</a:t>
            </a:r>
            <a:r>
              <a:rPr lang="en-GB" altLang="en-US" sz="2200" baseline="-25000" dirty="0" smtClean="0"/>
              <a:t>2</a:t>
            </a:r>
            <a:r>
              <a:rPr lang="en-GB" altLang="en-US" sz="2200" dirty="0" smtClean="0"/>
              <a:t>O</a:t>
            </a:r>
            <a:r>
              <a:rPr lang="en-GB" altLang="en-US" sz="2200" baseline="-25000" dirty="0" smtClean="0"/>
              <a:t>4</a:t>
            </a:r>
          </a:p>
          <a:p>
            <a:pPr eaLnBrk="1" hangingPunct="1">
              <a:buFont typeface="Wingdings" panose="05000000000000000000" pitchFamily="2" charset="2"/>
              <a:buNone/>
            </a:pPr>
            <a:endParaRPr lang="en-GB" altLang="en-US" sz="2200" dirty="0" smtClean="0"/>
          </a:p>
        </p:txBody>
      </p:sp>
      <p:sp>
        <p:nvSpPr>
          <p:cNvPr id="23558" name="Rectangle 5"/>
          <p:cNvSpPr>
            <a:spLocks noChangeArrowheads="1"/>
          </p:cNvSpPr>
          <p:nvPr/>
        </p:nvSpPr>
        <p:spPr bwMode="auto">
          <a:xfrm>
            <a:off x="838201" y="3240181"/>
            <a:ext cx="18473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1920"/>
          </a:p>
        </p:txBody>
      </p:sp>
      <p:graphicFrame>
        <p:nvGraphicFramePr>
          <p:cNvPr id="23554" name="Object 4"/>
          <p:cNvGraphicFramePr>
            <a:graphicFrameLocks noChangeAspect="1"/>
          </p:cNvGraphicFramePr>
          <p:nvPr>
            <p:extLst>
              <p:ext uri="{D42A27DB-BD31-4B8C-83A1-F6EECF244321}">
                <p14:modId xmlns:p14="http://schemas.microsoft.com/office/powerpoint/2010/main" val="2307853537"/>
              </p:ext>
            </p:extLst>
          </p:nvPr>
        </p:nvGraphicFramePr>
        <p:xfrm>
          <a:off x="3891754" y="3170044"/>
          <a:ext cx="4082283" cy="821047"/>
        </p:xfrm>
        <a:graphic>
          <a:graphicData uri="http://schemas.openxmlformats.org/presentationml/2006/ole">
            <mc:AlternateContent xmlns:mc="http://schemas.openxmlformats.org/markup-compatibility/2006">
              <mc:Choice xmlns:v="urn:schemas-microsoft-com:vml" Requires="v">
                <p:oleObj spid="_x0000_s2062" name="Equation" r:id="rId3" imgW="2082600" imgH="419040" progId="Equation.3">
                  <p:embed/>
                </p:oleObj>
              </mc:Choice>
              <mc:Fallback>
                <p:oleObj name="Equation" r:id="rId3" imgW="2082600" imgH="419040" progId="Equation.3">
                  <p:embed/>
                  <p:pic>
                    <p:nvPicPr>
                      <p:cNvPr id="235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754" y="3170044"/>
                        <a:ext cx="4082283" cy="821047"/>
                      </a:xfrm>
                      <a:prstGeom prst="rect">
                        <a:avLst/>
                      </a:prstGeom>
                      <a:noFill/>
                    </p:spPr>
                  </p:pic>
                </p:oleObj>
              </mc:Fallback>
            </mc:AlternateContent>
          </a:graphicData>
        </a:graphic>
      </p:graphicFrame>
      <p:sp>
        <p:nvSpPr>
          <p:cNvPr id="23559" name="Rectangle 7"/>
          <p:cNvSpPr>
            <a:spLocks noChangeArrowheads="1"/>
          </p:cNvSpPr>
          <p:nvPr/>
        </p:nvSpPr>
        <p:spPr bwMode="auto">
          <a:xfrm>
            <a:off x="838201" y="3255421"/>
            <a:ext cx="18473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1920"/>
          </a:p>
        </p:txBody>
      </p:sp>
      <p:graphicFrame>
        <p:nvGraphicFramePr>
          <p:cNvPr id="23555" name="Object 6"/>
          <p:cNvGraphicFramePr>
            <a:graphicFrameLocks noChangeAspect="1"/>
          </p:cNvGraphicFramePr>
          <p:nvPr>
            <p:extLst>
              <p:ext uri="{D42A27DB-BD31-4B8C-83A1-F6EECF244321}">
                <p14:modId xmlns:p14="http://schemas.microsoft.com/office/powerpoint/2010/main" val="2993943885"/>
              </p:ext>
            </p:extLst>
          </p:nvPr>
        </p:nvGraphicFramePr>
        <p:xfrm>
          <a:off x="3891754" y="4321580"/>
          <a:ext cx="2131856" cy="753026"/>
        </p:xfrm>
        <a:graphic>
          <a:graphicData uri="http://schemas.openxmlformats.org/presentationml/2006/ole">
            <mc:AlternateContent xmlns:mc="http://schemas.openxmlformats.org/markup-compatibility/2006">
              <mc:Choice xmlns:v="urn:schemas-microsoft-com:vml" Requires="v">
                <p:oleObj spid="_x0000_s2063" name="Equation" r:id="rId5" imgW="1104900" imgH="393700" progId="Equation.3">
                  <p:embed/>
                </p:oleObj>
              </mc:Choice>
              <mc:Fallback>
                <p:oleObj name="Equation" r:id="rId5" imgW="1104900" imgH="393700" progId="Equation.3">
                  <p:embed/>
                  <p:pic>
                    <p:nvPicPr>
                      <p:cNvPr id="23555"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754" y="4321580"/>
                        <a:ext cx="2131856" cy="753026"/>
                      </a:xfrm>
                      <a:prstGeom prst="rect">
                        <a:avLst/>
                      </a:prstGeom>
                      <a:noFill/>
                    </p:spPr>
                  </p:pic>
                </p:oleObj>
              </mc:Fallback>
            </mc:AlternateContent>
          </a:graphicData>
        </a:graphic>
      </p:graphicFrame>
      <p:sp>
        <p:nvSpPr>
          <p:cNvPr id="9" name="Rectangle 9"/>
          <p:cNvSpPr>
            <a:spLocks noChangeArrowheads="1"/>
          </p:cNvSpPr>
          <p:nvPr/>
        </p:nvSpPr>
        <p:spPr bwMode="auto">
          <a:xfrm>
            <a:off x="838201" y="-193900"/>
            <a:ext cx="18473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sz="1920"/>
          </a:p>
        </p:txBody>
      </p:sp>
      <p:sp>
        <p:nvSpPr>
          <p:cNvPr id="10" name="Rectangle 3"/>
          <p:cNvSpPr>
            <a:spLocks noChangeArrowheads="1"/>
          </p:cNvSpPr>
          <p:nvPr/>
        </p:nvSpPr>
        <p:spPr bwMode="auto">
          <a:xfrm>
            <a:off x="838201" y="-39943"/>
            <a:ext cx="18473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en-US" altLang="en-US" sz="2560">
              <a:latin typeface="Times" pitchFamily="18" charset="0"/>
            </a:endParaRPr>
          </a:p>
        </p:txBody>
      </p:sp>
      <p:sp>
        <p:nvSpPr>
          <p:cNvPr id="11" name="Rectangle 10"/>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12" name="صورة 7"/>
          <p:cNvPicPr/>
          <p:nvPr/>
        </p:nvPicPr>
        <p:blipFill>
          <a:blip r:embed="rId7">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3" name="Rectangle 12"/>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sp>
        <p:nvSpPr>
          <p:cNvPr id="14" name="Title 1"/>
          <p:cNvSpPr txBox="1">
            <a:spLocks/>
          </p:cNvSpPr>
          <p:nvPr/>
        </p:nvSpPr>
        <p:spPr bwMode="auto">
          <a:xfrm>
            <a:off x="50810" y="1365865"/>
            <a:ext cx="9753600" cy="406201"/>
          </a:xfrm>
          <a:prstGeom prst="rect">
            <a:avLst/>
          </a:prstGeom>
          <a:noFill/>
          <a:ln>
            <a:noFill/>
            <a:miter lim="800000"/>
            <a:headEnd/>
            <a:tailEnd/>
          </a:ln>
        </p:spPr>
        <p:txBody>
          <a:bodyPr vert="horz" wrap="square" lIns="487680" tIns="48768" rIns="97536" bIns="48768" numCol="1" rtlCol="0" anchor="t" anchorCtr="0" compatLnSpc="1">
            <a:prstTxWarp prst="textNoShape">
              <a:avLst/>
            </a:prstTxWarp>
            <a:spAutoFit/>
          </a:bodyPr>
          <a:lstStyle>
            <a:lvl1pPr algn="l" defTabSz="857250" rtl="0" eaLnBrk="1" latinLnBrk="0" hangingPunct="1">
              <a:lnSpc>
                <a:spcPct val="90000"/>
              </a:lnSpc>
              <a:spcBef>
                <a:spcPct val="0"/>
              </a:spcBef>
              <a:buNone/>
              <a:defRPr sz="5063"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pt-BR" altLang="en-US" sz="2200" b="1" cap="none" smtClean="0">
                <a:solidFill>
                  <a:srgbClr val="00B050"/>
                </a:solidFill>
              </a:rPr>
              <a:t>Determining Molecular Formulas For Compounds</a:t>
            </a:r>
            <a:endParaRPr lang="en-US" altLang="en-US" sz="2200" b="1" cap="none" dirty="0" smtClean="0">
              <a:solidFill>
                <a:srgbClr val="00B050"/>
              </a:solidFill>
            </a:endParaRPr>
          </a:p>
        </p:txBody>
      </p:sp>
    </p:spTree>
    <p:extLst>
      <p:ext uri="{BB962C8B-B14F-4D97-AF65-F5344CB8AC3E}">
        <p14:creationId xmlns:p14="http://schemas.microsoft.com/office/powerpoint/2010/main" val="120342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0" y="2150728"/>
            <a:ext cx="10908444" cy="1426451"/>
          </a:xfrm>
        </p:spPr>
        <p:txBody>
          <a:bodyPr/>
          <a:lstStyle/>
          <a:p>
            <a:pPr marL="606232" indent="-182886" algn="ctr">
              <a:buNone/>
            </a:pPr>
            <a:r>
              <a:rPr lang="en-US" sz="2400" dirty="0" smtClean="0">
                <a:solidFill>
                  <a:srgbClr val="00B050"/>
                </a:solidFill>
              </a:rPr>
              <a:t>H.W</a:t>
            </a:r>
          </a:p>
          <a:p>
            <a:pPr marL="606232" indent="-182886" algn="ctr">
              <a:buNone/>
            </a:pPr>
            <a:r>
              <a:rPr lang="en-US" sz="2400" dirty="0" smtClean="0">
                <a:solidFill>
                  <a:srgbClr val="00B050"/>
                </a:solidFill>
              </a:rPr>
              <a:t>18 (b and c) p73</a:t>
            </a:r>
          </a:p>
          <a:p>
            <a:pPr marL="606232" indent="-182886" algn="ctr">
              <a:buNone/>
            </a:pPr>
            <a:r>
              <a:rPr lang="en-US" sz="2400" dirty="0" smtClean="0">
                <a:solidFill>
                  <a:srgbClr val="00B050"/>
                </a:solidFill>
              </a:rPr>
              <a:t>25, (b), 26(a), 28 p74</a:t>
            </a:r>
          </a:p>
          <a:p>
            <a:pPr marL="606232" indent="-182886">
              <a:buNone/>
            </a:pPr>
            <a:endParaRPr lang="en-US" sz="2200" dirty="0">
              <a:solidFill>
                <a:srgbClr val="0000FF"/>
              </a:solidFill>
            </a:endParaRPr>
          </a:p>
        </p:txBody>
      </p:sp>
      <p:sp>
        <p:nvSpPr>
          <p:cNvPr id="20484" name="Rectangle 5"/>
          <p:cNvSpPr>
            <a:spLocks noChangeArrowheads="1"/>
          </p:cNvSpPr>
          <p:nvPr/>
        </p:nvSpPr>
        <p:spPr bwMode="auto">
          <a:xfrm>
            <a:off x="838201" y="-193900"/>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5" name="Rectangle 6"/>
          <p:cNvSpPr>
            <a:spLocks noChangeArrowheads="1"/>
          </p:cNvSpPr>
          <p:nvPr/>
        </p:nvSpPr>
        <p:spPr bwMode="auto">
          <a:xfrm>
            <a:off x="838201" y="31893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6" name="Rectangle 7"/>
          <p:cNvSpPr>
            <a:spLocks noChangeArrowheads="1"/>
          </p:cNvSpPr>
          <p:nvPr/>
        </p:nvSpPr>
        <p:spPr bwMode="auto">
          <a:xfrm>
            <a:off x="838201" y="31385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8"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0" name="Rectangle 9"/>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spTree>
    <p:extLst>
      <p:ext uri="{BB962C8B-B14F-4D97-AF65-F5344CB8AC3E}">
        <p14:creationId xmlns:p14="http://schemas.microsoft.com/office/powerpoint/2010/main" val="268070751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9" name="صورة 7"/>
          <p:cNvPicPr/>
          <p:nvPr/>
        </p:nvPicPr>
        <p:blipFill>
          <a:blip r:embed="rId2">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2" name="Slide Number Placeholder 1"/>
          <p:cNvSpPr>
            <a:spLocks noGrp="1"/>
          </p:cNvSpPr>
          <p:nvPr>
            <p:ph type="sldNum" sz="quarter" idx="12"/>
          </p:nvPr>
        </p:nvSpPr>
        <p:spPr/>
        <p:txBody>
          <a:bodyPr/>
          <a:lstStyle/>
          <a:p>
            <a:fld id="{610F96AB-83DF-4AF5-BF46-4A27F3A041FE}" type="slidenum">
              <a:rPr lang="en-US" smtClean="0"/>
              <a:t>14</a:t>
            </a:fld>
            <a:endParaRPr lang="en-US"/>
          </a:p>
        </p:txBody>
      </p:sp>
      <p:sp>
        <p:nvSpPr>
          <p:cNvPr id="11" name="Rectangle 10"/>
          <p:cNvSpPr/>
          <p:nvPr/>
        </p:nvSpPr>
        <p:spPr>
          <a:xfrm>
            <a:off x="110388" y="816704"/>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
        <p:nvSpPr>
          <p:cNvPr id="6" name="Rectangle 5"/>
          <p:cNvSpPr/>
          <p:nvPr/>
        </p:nvSpPr>
        <p:spPr>
          <a:xfrm>
            <a:off x="368047" y="1647382"/>
            <a:ext cx="9714391" cy="2075889"/>
          </a:xfrm>
          <a:prstGeom prst="rect">
            <a:avLst/>
          </a:prstGeom>
        </p:spPr>
        <p:txBody>
          <a:bodyPr wrap="none">
            <a:spAutoFit/>
          </a:bodyPr>
          <a:lstStyle/>
          <a:p>
            <a:pPr>
              <a:lnSpc>
                <a:spcPct val="150000"/>
              </a:lnSpc>
            </a:pPr>
            <a:r>
              <a:rPr lang="en-US" altLang="en-US" sz="2200" b="1" dirty="0">
                <a:solidFill>
                  <a:srgbClr val="00B050"/>
                </a:solidFill>
              </a:rPr>
              <a:t>Chemical Reactions</a:t>
            </a:r>
          </a:p>
          <a:p>
            <a:pPr marL="342900" indent="-342900">
              <a:lnSpc>
                <a:spcPct val="150000"/>
              </a:lnSpc>
              <a:buFont typeface="Arial" panose="020B0604020202020204" pitchFamily="34" charset="0"/>
              <a:buChar char="•"/>
            </a:pPr>
            <a:r>
              <a:rPr lang="en-US" altLang="en-US" sz="2200" dirty="0"/>
              <a:t>Reactions involve chemical changes in matter resulting in new substances.</a:t>
            </a:r>
          </a:p>
          <a:p>
            <a:pPr marL="342900" indent="-342900">
              <a:lnSpc>
                <a:spcPct val="150000"/>
              </a:lnSpc>
              <a:buFont typeface="Arial" panose="020B0604020202020204" pitchFamily="34" charset="0"/>
              <a:buChar char="•"/>
            </a:pPr>
            <a:r>
              <a:rPr lang="en-US" altLang="en-US" sz="2200" dirty="0"/>
              <a:t>Reactions involve rearrangement and exchange of atoms to produce new molecules.</a:t>
            </a:r>
          </a:p>
          <a:p>
            <a:pPr marL="342900" indent="-342900">
              <a:lnSpc>
                <a:spcPct val="150000"/>
              </a:lnSpc>
              <a:buFont typeface="Arial" panose="020B0604020202020204" pitchFamily="34" charset="0"/>
              <a:buChar char="•"/>
            </a:pPr>
            <a:r>
              <a:rPr lang="en-US" altLang="en-US" sz="2200" dirty="0"/>
              <a:t>Elements are not transmuted during a reaction.</a:t>
            </a:r>
          </a:p>
        </p:txBody>
      </p:sp>
      <p:sp>
        <p:nvSpPr>
          <p:cNvPr id="8" name="Rectangle 4"/>
          <p:cNvSpPr>
            <a:spLocks noChangeArrowheads="1"/>
          </p:cNvSpPr>
          <p:nvPr/>
        </p:nvSpPr>
        <p:spPr bwMode="auto">
          <a:xfrm>
            <a:off x="1869202" y="4323707"/>
            <a:ext cx="7640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a:spcBef>
                <a:spcPct val="0"/>
              </a:spcBef>
              <a:buFontTx/>
              <a:buNone/>
            </a:pPr>
            <a:r>
              <a:rPr lang="en-US" altLang="en-US" b="1" dirty="0">
                <a:solidFill>
                  <a:schemeClr val="tx2"/>
                </a:solidFill>
                <a:latin typeface="Times" pitchFamily="18" charset="0"/>
                <a:cs typeface="Arial" charset="0"/>
              </a:rPr>
              <a:t>Reactants    </a:t>
            </a:r>
            <a:r>
              <a:rPr lang="en-US" altLang="en-US" b="1" dirty="0">
                <a:solidFill>
                  <a:schemeClr val="tx2"/>
                </a:solidFill>
                <a:latin typeface="Times" pitchFamily="18" charset="0"/>
                <a:cs typeface="Arial" charset="0"/>
                <a:sym typeface="Symbol" pitchFamily="18" charset="2"/>
              </a:rPr>
              <a:t></a:t>
            </a:r>
            <a:r>
              <a:rPr lang="en-US" altLang="en-US" b="1" dirty="0">
                <a:solidFill>
                  <a:schemeClr val="tx2"/>
                </a:solidFill>
                <a:latin typeface="Times" pitchFamily="18" charset="0"/>
                <a:cs typeface="Arial" charset="0"/>
              </a:rPr>
              <a:t>      Products</a:t>
            </a:r>
          </a:p>
        </p:txBody>
      </p:sp>
    </p:spTree>
    <p:extLst>
      <p:ext uri="{BB962C8B-B14F-4D97-AF65-F5344CB8AC3E}">
        <p14:creationId xmlns:p14="http://schemas.microsoft.com/office/powerpoint/2010/main" val="219482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83922" y="1981250"/>
            <a:ext cx="8564982" cy="5129033"/>
          </a:xfrm>
          <a:prstGeom prst="rect">
            <a:avLst/>
          </a:prstGeom>
          <a:noFill/>
          <a:ln>
            <a:solidFill>
              <a:srgbClr val="FFFFFF"/>
            </a:solidFill>
            <a:miter lim="800000"/>
            <a:headEnd/>
            <a:tailEnd/>
          </a:ln>
        </p:spPr>
        <p:txBody>
          <a:bodyPr vert="horz" wrap="square" lIns="487680" tIns="48768" rIns="97536" bIns="48768" numCol="1" rtlCol="0" anchor="t" anchorCtr="0" compatLnSpc="1">
            <a:prstTxWarp prst="textNoShape">
              <a:avLst/>
            </a:prstTxWarp>
            <a:spAutoFit/>
          </a:bodyPr>
          <a:lstStyle/>
          <a:p>
            <a:pPr>
              <a:lnSpc>
                <a:spcPct val="150000"/>
              </a:lnSpc>
            </a:pPr>
            <a:r>
              <a:rPr lang="en-US" altLang="en-US" sz="2200" b="1" cap="none" dirty="0" smtClean="0">
                <a:solidFill>
                  <a:srgbClr val="00B050"/>
                </a:solidFill>
                <a:latin typeface="+mn-lt"/>
              </a:rPr>
              <a:t>Chemical equations</a:t>
            </a:r>
            <a:r>
              <a:rPr lang="en-US" altLang="en-US" sz="2200" cap="none" dirty="0" smtClean="0">
                <a:latin typeface="+mn-lt"/>
              </a:rPr>
              <a:t>: it shorthand way of describing a reaction</a:t>
            </a:r>
            <a:br>
              <a:rPr lang="en-US" altLang="en-US" sz="2200" cap="none" dirty="0" smtClean="0">
                <a:latin typeface="+mn-lt"/>
              </a:rPr>
            </a:br>
            <a:r>
              <a:rPr lang="en-US" altLang="en-US" sz="2200" cap="none" dirty="0" smtClean="0">
                <a:latin typeface="+mn-lt"/>
              </a:rPr>
              <a:t/>
            </a:r>
            <a:br>
              <a:rPr lang="en-US" altLang="en-US" sz="2200" cap="none" dirty="0" smtClean="0">
                <a:latin typeface="+mn-lt"/>
              </a:rPr>
            </a:br>
            <a:r>
              <a:rPr lang="en-US" altLang="en-US" sz="2200" cap="none" dirty="0" smtClean="0">
                <a:latin typeface="+mn-lt"/>
              </a:rPr>
              <a:t>1. provide information about the reaction</a:t>
            </a:r>
            <a:br>
              <a:rPr lang="en-US" altLang="en-US" sz="2200" cap="none" dirty="0" smtClean="0">
                <a:latin typeface="+mn-lt"/>
              </a:rPr>
            </a:br>
            <a:r>
              <a:rPr lang="en-US" altLang="en-US" sz="2200" cap="none" dirty="0" smtClean="0">
                <a:latin typeface="+mn-lt"/>
              </a:rPr>
              <a:t>2. formulas of reactants and products</a:t>
            </a:r>
            <a:br>
              <a:rPr lang="en-US" altLang="en-US" sz="2200" cap="none" dirty="0" smtClean="0">
                <a:latin typeface="+mn-lt"/>
              </a:rPr>
            </a:br>
            <a:r>
              <a:rPr lang="en-US" altLang="en-US" sz="2200" cap="none" dirty="0" smtClean="0">
                <a:latin typeface="+mn-lt"/>
              </a:rPr>
              <a:t>3. states of reactants and products</a:t>
            </a:r>
            <a:br>
              <a:rPr lang="en-US" altLang="en-US" sz="2200" cap="none" dirty="0" smtClean="0">
                <a:latin typeface="+mn-lt"/>
              </a:rPr>
            </a:br>
            <a:r>
              <a:rPr lang="en-US" altLang="en-US" sz="2200" cap="none" dirty="0" smtClean="0">
                <a:latin typeface="+mn-lt"/>
              </a:rPr>
              <a:t>4. relative numbers of reactant and product molecules that are required</a:t>
            </a:r>
            <a:br>
              <a:rPr lang="en-US" altLang="en-US" sz="2200" cap="none" dirty="0" smtClean="0">
                <a:latin typeface="+mn-lt"/>
              </a:rPr>
            </a:br>
            <a:r>
              <a:rPr lang="en-US" altLang="en-US" sz="2200" cap="none" dirty="0" smtClean="0">
                <a:latin typeface="+mn-lt"/>
              </a:rPr>
              <a:t>5. can be used to determine weights of reactants used and products that can be made</a:t>
            </a:r>
            <a:br>
              <a:rPr lang="en-US" altLang="en-US" sz="2200" cap="none" dirty="0" smtClean="0">
                <a:latin typeface="+mn-lt"/>
              </a:rPr>
            </a:br>
            <a:r>
              <a:rPr lang="en-US" altLang="en-US" sz="2200" cap="none" dirty="0" smtClean="0">
                <a:latin typeface="+mn-lt"/>
              </a:rPr>
              <a:t/>
            </a:r>
            <a:br>
              <a:rPr lang="en-US" altLang="en-US" sz="2200" cap="none" dirty="0" smtClean="0">
                <a:latin typeface="+mn-lt"/>
              </a:rPr>
            </a:br>
            <a:endParaRPr lang="en-US" altLang="en-US" sz="2200" cap="none" dirty="0">
              <a:latin typeface="+mn-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41" r="7483"/>
          <a:stretch/>
        </p:blipFill>
        <p:spPr bwMode="auto">
          <a:xfrm>
            <a:off x="8642341" y="2709911"/>
            <a:ext cx="2689335" cy="306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6" name="صورة 7"/>
          <p:cNvPicPr/>
          <p:nvPr/>
        </p:nvPicPr>
        <p:blipFill>
          <a:blip r:embed="rId4">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9" name="Rectangle 8"/>
          <p:cNvSpPr/>
          <p:nvPr/>
        </p:nvSpPr>
        <p:spPr>
          <a:xfrm>
            <a:off x="110388" y="816704"/>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Tree>
    <p:extLst>
      <p:ext uri="{BB962C8B-B14F-4D97-AF65-F5344CB8AC3E}">
        <p14:creationId xmlns:p14="http://schemas.microsoft.com/office/powerpoint/2010/main" val="3099566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a:xfrm>
            <a:off x="350540" y="2044429"/>
            <a:ext cx="11079460" cy="3020907"/>
          </a:xfrm>
        </p:spPr>
        <p:txBody>
          <a:bodyPr>
            <a:normAutofit/>
          </a:bodyPr>
          <a:lstStyle/>
          <a:p>
            <a:pPr>
              <a:lnSpc>
                <a:spcPct val="150000"/>
              </a:lnSpc>
            </a:pPr>
            <a:r>
              <a:rPr lang="en-US" altLang="en-US" sz="2200" dirty="0"/>
              <a:t>Methane gas </a:t>
            </a:r>
            <a:r>
              <a:rPr lang="en-US" altLang="en-US" sz="2200" dirty="0" smtClean="0"/>
              <a:t>(</a:t>
            </a:r>
            <a:r>
              <a:rPr lang="en-US" altLang="en-US" sz="2200" dirty="0"/>
              <a:t>CH</a:t>
            </a:r>
            <a:r>
              <a:rPr lang="en-US" altLang="en-US" sz="2200" baseline="-25000" dirty="0"/>
              <a:t>4</a:t>
            </a:r>
            <a:r>
              <a:rPr lang="en-US" altLang="en-US" sz="2200" dirty="0"/>
              <a:t>(</a:t>
            </a:r>
            <a:r>
              <a:rPr lang="en-US" altLang="en-US" sz="2200" i="1" dirty="0"/>
              <a:t>g</a:t>
            </a:r>
            <a:r>
              <a:rPr lang="en-US" altLang="en-US" sz="2200" dirty="0"/>
              <a:t>) </a:t>
            </a:r>
            <a:r>
              <a:rPr lang="en-US" altLang="en-US" sz="2200" dirty="0" smtClean="0"/>
              <a:t>)burns </a:t>
            </a:r>
            <a:r>
              <a:rPr lang="en-US" altLang="en-US" sz="2200" dirty="0"/>
              <a:t>to produce carbon dioxide </a:t>
            </a:r>
            <a:r>
              <a:rPr lang="en-US" altLang="en-US" sz="2200" dirty="0" smtClean="0"/>
              <a:t>gas (CO</a:t>
            </a:r>
            <a:r>
              <a:rPr lang="en-US" altLang="en-US" sz="2200" baseline="-25000" dirty="0" smtClean="0"/>
              <a:t>2</a:t>
            </a:r>
            <a:r>
              <a:rPr lang="en-US" altLang="en-US" sz="2200" dirty="0" smtClean="0"/>
              <a:t>(</a:t>
            </a:r>
            <a:r>
              <a:rPr lang="en-US" altLang="en-US" sz="2200" i="1" dirty="0" smtClean="0"/>
              <a:t>g</a:t>
            </a:r>
            <a:r>
              <a:rPr lang="en-US" altLang="en-US" sz="2200" dirty="0" smtClean="0"/>
              <a:t>)) </a:t>
            </a:r>
            <a:r>
              <a:rPr lang="en-US" altLang="en-US" sz="2200" dirty="0"/>
              <a:t>and gaseous </a:t>
            </a:r>
            <a:r>
              <a:rPr lang="en-US" altLang="en-US" sz="2200" dirty="0" smtClean="0"/>
              <a:t>water (</a:t>
            </a:r>
            <a:r>
              <a:rPr lang="en-US" altLang="en-US" sz="2200" dirty="0"/>
              <a:t>H</a:t>
            </a:r>
            <a:r>
              <a:rPr lang="en-US" altLang="en-US" sz="2200" baseline="-25000" dirty="0"/>
              <a:t>2</a:t>
            </a:r>
            <a:r>
              <a:rPr lang="en-US" altLang="en-US" sz="2200" dirty="0"/>
              <a:t>O(</a:t>
            </a:r>
            <a:r>
              <a:rPr lang="en-US" altLang="en-US" sz="2200" i="1" dirty="0"/>
              <a:t>g</a:t>
            </a:r>
            <a:r>
              <a:rPr lang="en-US" altLang="en-US" sz="2200" dirty="0" smtClean="0"/>
              <a:t>)).</a:t>
            </a:r>
            <a:endParaRPr lang="en-US" altLang="en-US" sz="2200" dirty="0"/>
          </a:p>
          <a:p>
            <a:pPr lvl="1">
              <a:lnSpc>
                <a:spcPct val="150000"/>
              </a:lnSpc>
            </a:pPr>
            <a:r>
              <a:rPr lang="en-US" altLang="en-US" sz="2200" dirty="0">
                <a:solidFill>
                  <a:srgbClr val="333399"/>
                </a:solidFill>
              </a:rPr>
              <a:t>Whenever something burns it combines with O</a:t>
            </a:r>
            <a:r>
              <a:rPr lang="en-US" altLang="en-US" sz="2200" baseline="-25000" dirty="0">
                <a:solidFill>
                  <a:srgbClr val="333399"/>
                </a:solidFill>
              </a:rPr>
              <a:t>2</a:t>
            </a:r>
            <a:r>
              <a:rPr lang="en-US" altLang="en-US" sz="2200" dirty="0">
                <a:solidFill>
                  <a:srgbClr val="333399"/>
                </a:solidFill>
              </a:rPr>
              <a:t>(</a:t>
            </a:r>
            <a:r>
              <a:rPr lang="en-US" altLang="en-US" sz="2200" i="1" dirty="0">
                <a:solidFill>
                  <a:srgbClr val="333399"/>
                </a:solidFill>
              </a:rPr>
              <a:t>g</a:t>
            </a:r>
            <a:r>
              <a:rPr lang="en-US" altLang="en-US" sz="2200" dirty="0">
                <a:solidFill>
                  <a:srgbClr val="333399"/>
                </a:solidFill>
              </a:rPr>
              <a:t>)</a:t>
            </a:r>
            <a:r>
              <a:rPr lang="en-US" altLang="en-US" sz="2200" dirty="0"/>
              <a:t>.</a:t>
            </a:r>
          </a:p>
          <a:p>
            <a:pPr algn="ctr">
              <a:lnSpc>
                <a:spcPct val="150000"/>
              </a:lnSpc>
              <a:buFontTx/>
              <a:buNone/>
            </a:pPr>
            <a:r>
              <a:rPr lang="en-US" altLang="en-US" sz="2200" dirty="0"/>
              <a:t>CH</a:t>
            </a:r>
            <a:r>
              <a:rPr lang="en-US" altLang="en-US" sz="2200" baseline="-25000" dirty="0"/>
              <a:t>4</a:t>
            </a:r>
            <a:r>
              <a:rPr lang="en-US" altLang="en-US" sz="2200" dirty="0"/>
              <a:t>(</a:t>
            </a:r>
            <a:r>
              <a:rPr lang="en-US" altLang="en-US" sz="2200" i="1" dirty="0"/>
              <a:t>g</a:t>
            </a:r>
            <a:r>
              <a:rPr lang="en-US" altLang="en-US" sz="2200" dirty="0"/>
              <a:t>) + O</a:t>
            </a:r>
            <a:r>
              <a:rPr lang="en-US" altLang="en-US" sz="2200" baseline="-25000" dirty="0"/>
              <a:t>2</a:t>
            </a:r>
            <a:r>
              <a:rPr lang="en-US" altLang="en-US" sz="2200" dirty="0"/>
              <a:t>(</a:t>
            </a:r>
            <a:r>
              <a:rPr lang="en-US" altLang="en-US" sz="2200" i="1" dirty="0"/>
              <a:t>g</a:t>
            </a:r>
            <a:r>
              <a:rPr lang="en-US" altLang="en-US" sz="2200" dirty="0"/>
              <a:t>) </a:t>
            </a:r>
            <a:r>
              <a:rPr lang="en-US" altLang="en-US" sz="2200" dirty="0">
                <a:latin typeface="Symbol" pitchFamily="18" charset="2"/>
              </a:rPr>
              <a:t>®</a:t>
            </a:r>
            <a:r>
              <a:rPr lang="en-US" altLang="en-US" sz="2200" dirty="0"/>
              <a:t>  CO</a:t>
            </a:r>
            <a:r>
              <a:rPr lang="en-US" altLang="en-US" sz="2200" baseline="-25000" dirty="0"/>
              <a:t>2</a:t>
            </a:r>
            <a:r>
              <a:rPr lang="en-US" altLang="en-US" sz="2200" dirty="0"/>
              <a:t>(</a:t>
            </a:r>
            <a:r>
              <a:rPr lang="en-US" altLang="en-US" sz="2200" i="1" dirty="0"/>
              <a:t>g</a:t>
            </a:r>
            <a:r>
              <a:rPr lang="en-US" altLang="en-US" sz="2200" dirty="0"/>
              <a:t>) + H</a:t>
            </a:r>
            <a:r>
              <a:rPr lang="en-US" altLang="en-US" sz="2200" baseline="-25000" dirty="0"/>
              <a:t>2</a:t>
            </a:r>
            <a:r>
              <a:rPr lang="en-US" altLang="en-US" sz="2200" dirty="0"/>
              <a:t>O(</a:t>
            </a:r>
            <a:r>
              <a:rPr lang="en-US" altLang="en-US" sz="2200" i="1" dirty="0"/>
              <a:t>g</a:t>
            </a:r>
            <a:r>
              <a:rPr lang="en-US" altLang="en-US" sz="2200" dirty="0"/>
              <a:t>)</a:t>
            </a:r>
          </a:p>
          <a:p>
            <a:pPr>
              <a:lnSpc>
                <a:spcPct val="150000"/>
              </a:lnSpc>
            </a:pPr>
            <a:r>
              <a:rPr lang="en-US" altLang="en-US" sz="2200" dirty="0" smtClean="0"/>
              <a:t>If you look closely, you should immediately spot a </a:t>
            </a:r>
            <a:r>
              <a:rPr lang="en-US" altLang="en-US" sz="2200" b="1" dirty="0" smtClean="0"/>
              <a:t>problem</a:t>
            </a:r>
            <a:r>
              <a:rPr lang="en-US" altLang="en-US" sz="2200" dirty="0" smtClean="0"/>
              <a:t>.</a:t>
            </a:r>
          </a:p>
        </p:txBody>
      </p:sp>
      <p:sp>
        <p:nvSpPr>
          <p:cNvPr id="5" name="Rectangle 4"/>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6"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7" name="Rectangle 6"/>
          <p:cNvSpPr/>
          <p:nvPr/>
        </p:nvSpPr>
        <p:spPr>
          <a:xfrm>
            <a:off x="110388" y="816704"/>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
        <p:nvSpPr>
          <p:cNvPr id="2" name="Rectangle 1"/>
          <p:cNvSpPr/>
          <p:nvPr/>
        </p:nvSpPr>
        <p:spPr>
          <a:xfrm>
            <a:off x="570230" y="1381637"/>
            <a:ext cx="3136436" cy="430887"/>
          </a:xfrm>
          <a:prstGeom prst="rect">
            <a:avLst/>
          </a:prstGeom>
        </p:spPr>
        <p:txBody>
          <a:bodyPr wrap="none">
            <a:spAutoFit/>
          </a:bodyPr>
          <a:lstStyle/>
          <a:p>
            <a:r>
              <a:rPr lang="en-US" altLang="en-US" sz="2200" b="1" dirty="0">
                <a:solidFill>
                  <a:srgbClr val="00B050"/>
                </a:solidFill>
              </a:rPr>
              <a:t>Combustion of Methane</a:t>
            </a:r>
            <a:endParaRPr lang="en-US" sz="2200" b="1" dirty="0">
              <a:solidFill>
                <a:srgbClr val="00B050"/>
              </a:solidFill>
            </a:endParaRPr>
          </a:p>
        </p:txBody>
      </p:sp>
      <p:grpSp>
        <p:nvGrpSpPr>
          <p:cNvPr id="20" name="Group 19"/>
          <p:cNvGrpSpPr/>
          <p:nvPr/>
        </p:nvGrpSpPr>
        <p:grpSpPr>
          <a:xfrm>
            <a:off x="3332480" y="4751495"/>
            <a:ext cx="6238240" cy="1304636"/>
            <a:chOff x="3332480" y="4751495"/>
            <a:chExt cx="6238240" cy="1304636"/>
          </a:xfrm>
        </p:grpSpPr>
        <p:pic>
          <p:nvPicPr>
            <p:cNvPr id="942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2406" y="4751495"/>
              <a:ext cx="4294334" cy="13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32480" y="5431286"/>
              <a:ext cx="1188720" cy="353943"/>
            </a:xfrm>
            <a:prstGeom prst="rect">
              <a:avLst/>
            </a:prstGeom>
            <a:solidFill>
              <a:srgbClr val="F6F0D9"/>
            </a:solidFill>
            <a:ln>
              <a:solidFill>
                <a:srgbClr val="F6F0D9"/>
              </a:solidFill>
            </a:ln>
          </p:spPr>
          <p:txBody>
            <a:bodyPr wrap="square" rtlCol="0">
              <a:spAutoFit/>
            </a:bodyPr>
            <a:lstStyle/>
            <a:p>
              <a:r>
                <a:rPr lang="en-US" sz="1700" b="1" dirty="0" smtClean="0"/>
                <a:t>4 H atoms</a:t>
              </a:r>
              <a:endParaRPr lang="en-US" sz="1700" b="1" dirty="0"/>
            </a:p>
          </p:txBody>
        </p:sp>
        <p:sp>
          <p:nvSpPr>
            <p:cNvPr id="10" name="TextBox 9"/>
            <p:cNvSpPr txBox="1"/>
            <p:nvPr/>
          </p:nvSpPr>
          <p:spPr>
            <a:xfrm>
              <a:off x="8390011" y="5376067"/>
              <a:ext cx="1180709" cy="353943"/>
            </a:xfrm>
            <a:prstGeom prst="rect">
              <a:avLst/>
            </a:prstGeom>
            <a:solidFill>
              <a:srgbClr val="F6F0D9"/>
            </a:solidFill>
            <a:ln>
              <a:solidFill>
                <a:srgbClr val="F6F0D9"/>
              </a:solidFill>
            </a:ln>
          </p:spPr>
          <p:txBody>
            <a:bodyPr wrap="square" rtlCol="0">
              <a:spAutoFit/>
            </a:bodyPr>
            <a:lstStyle/>
            <a:p>
              <a:r>
                <a:rPr lang="en-US" sz="1700" b="1" dirty="0" smtClean="0"/>
                <a:t>2 H atoms</a:t>
              </a:r>
              <a:endParaRPr lang="en-US" sz="1700" b="1" dirty="0"/>
            </a:p>
          </p:txBody>
        </p:sp>
        <p:cxnSp>
          <p:nvCxnSpPr>
            <p:cNvPr id="8" name="Curved Connector 7"/>
            <p:cNvCxnSpPr>
              <a:stCxn id="94212" idx="1"/>
            </p:cNvCxnSpPr>
            <p:nvPr/>
          </p:nvCxnSpPr>
          <p:spPr>
            <a:xfrm rot="10800000" flipH="1">
              <a:off x="3912406" y="5065337"/>
              <a:ext cx="334474" cy="338477"/>
            </a:xfrm>
            <a:prstGeom prst="curvedConnector4">
              <a:avLst>
                <a:gd name="adj1" fmla="val 19745"/>
                <a:gd name="adj2" fmla="val -2114"/>
              </a:avLst>
            </a:prstGeom>
            <a:ln w="19050">
              <a:solidFill>
                <a:srgbClr val="5AC1E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0800000">
              <a:off x="7352778" y="5065336"/>
              <a:ext cx="1193858" cy="286098"/>
            </a:xfrm>
            <a:prstGeom prst="curvedConnector3">
              <a:avLst>
                <a:gd name="adj1" fmla="val 106167"/>
              </a:avLst>
            </a:prstGeom>
            <a:ln w="19050">
              <a:solidFill>
                <a:srgbClr val="5AC1E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6918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9" name="Rectangle 7"/>
          <p:cNvSpPr>
            <a:spLocks noChangeArrowheads="1"/>
          </p:cNvSpPr>
          <p:nvPr/>
        </p:nvSpPr>
        <p:spPr bwMode="auto">
          <a:xfrm>
            <a:off x="2063286" y="4872494"/>
            <a:ext cx="3286760" cy="733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65771" indent="-365771" algn="ctr">
              <a:spcBef>
                <a:spcPct val="20000"/>
              </a:spcBef>
            </a:pPr>
            <a:r>
              <a:rPr lang="en-US" sz="1920" dirty="0">
                <a:solidFill>
                  <a:srgbClr val="000080"/>
                </a:solidFill>
              </a:rPr>
              <a:t>	</a:t>
            </a:r>
            <a:r>
              <a:rPr lang="en-US" sz="1920" b="1" dirty="0"/>
              <a:t>Reactants</a:t>
            </a:r>
            <a:r>
              <a:rPr lang="en-US" sz="1920" dirty="0"/>
              <a:t> appear on the left side of the equation.</a:t>
            </a:r>
          </a:p>
        </p:txBody>
      </p:sp>
      <p:pic>
        <p:nvPicPr>
          <p:cNvPr id="136200" name="Picture 8" descr="03_05_Figure_L"/>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770929" y="2541976"/>
            <a:ext cx="5400463" cy="22453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5374640" y="4844169"/>
            <a:ext cx="3007360" cy="75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65771" indent="-365771" algn="ctr">
              <a:spcBef>
                <a:spcPct val="20000"/>
              </a:spcBef>
            </a:pPr>
            <a:r>
              <a:rPr lang="en-US" sz="1920" dirty="0">
                <a:solidFill>
                  <a:srgbClr val="000080"/>
                </a:solidFill>
              </a:rPr>
              <a:t>	</a:t>
            </a:r>
            <a:r>
              <a:rPr lang="en-US" sz="1920" b="1" dirty="0"/>
              <a:t>Products</a:t>
            </a:r>
            <a:r>
              <a:rPr lang="en-US" sz="1920" dirty="0"/>
              <a:t> appear on the right side of the equation.</a:t>
            </a:r>
          </a:p>
        </p:txBody>
      </p:sp>
      <p:sp>
        <p:nvSpPr>
          <p:cNvPr id="10" name="Rectangle 6"/>
          <p:cNvSpPr>
            <a:spLocks noChangeArrowheads="1"/>
          </p:cNvSpPr>
          <p:nvPr/>
        </p:nvSpPr>
        <p:spPr bwMode="auto">
          <a:xfrm>
            <a:off x="141351" y="5873913"/>
            <a:ext cx="10812780" cy="97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65771" indent="-365771">
              <a:spcBef>
                <a:spcPct val="20000"/>
              </a:spcBef>
              <a:tabLst>
                <a:tab pos="917815" algn="l"/>
              </a:tabLst>
            </a:pPr>
            <a:r>
              <a:rPr lang="en-US" sz="2200" dirty="0"/>
              <a:t>	The </a:t>
            </a:r>
            <a:r>
              <a:rPr lang="en-US" sz="2200" b="1" dirty="0"/>
              <a:t>states</a:t>
            </a:r>
            <a:r>
              <a:rPr lang="en-US" sz="2200" dirty="0"/>
              <a:t> </a:t>
            </a:r>
            <a:r>
              <a:rPr lang="en-US" sz="2200" dirty="0" smtClean="0"/>
              <a:t>(</a:t>
            </a:r>
            <a:r>
              <a:rPr lang="en-US" sz="2200" i="1" dirty="0" smtClean="0"/>
              <a:t>g, </a:t>
            </a:r>
            <a:r>
              <a:rPr lang="en-US" sz="2200" i="1" dirty="0" err="1" smtClean="0"/>
              <a:t>aq</a:t>
            </a:r>
            <a:r>
              <a:rPr lang="en-US" sz="2200" i="1" dirty="0" smtClean="0"/>
              <a:t>, s and l</a:t>
            </a:r>
            <a:r>
              <a:rPr lang="en-US" sz="2200" dirty="0" smtClean="0"/>
              <a:t>) of </a:t>
            </a:r>
            <a:r>
              <a:rPr lang="en-US" sz="2200" dirty="0"/>
              <a:t>the reactants and products are written in parentheses to the right of each compound</a:t>
            </a:r>
            <a:r>
              <a:rPr lang="en-US" sz="2200" dirty="0" smtClean="0"/>
              <a:t>.</a:t>
            </a:r>
          </a:p>
          <a:p>
            <a:pPr marL="365771" indent="-365771">
              <a:spcBef>
                <a:spcPct val="20000"/>
              </a:spcBef>
              <a:tabLst>
                <a:tab pos="917815" algn="l"/>
              </a:tabLst>
            </a:pPr>
            <a:r>
              <a:rPr lang="en-US" sz="2200" dirty="0"/>
              <a:t>	</a:t>
            </a:r>
            <a:r>
              <a:rPr lang="en-US" sz="2200" b="1" dirty="0"/>
              <a:t>Coefficients</a:t>
            </a:r>
            <a:r>
              <a:rPr lang="en-US" sz="2200" dirty="0"/>
              <a:t> are inserted to balance the equation.</a:t>
            </a:r>
          </a:p>
          <a:p>
            <a:pPr marL="365771" indent="-365771">
              <a:spcBef>
                <a:spcPct val="20000"/>
              </a:spcBef>
              <a:tabLst>
                <a:tab pos="917815" algn="l"/>
              </a:tabLst>
            </a:pPr>
            <a:endParaRPr lang="en-US" sz="2200" dirty="0"/>
          </a:p>
        </p:txBody>
      </p:sp>
      <p:sp>
        <p:nvSpPr>
          <p:cNvPr id="11" name="Rectangle 6"/>
          <p:cNvSpPr>
            <a:spLocks noChangeArrowheads="1"/>
          </p:cNvSpPr>
          <p:nvPr/>
        </p:nvSpPr>
        <p:spPr bwMode="auto">
          <a:xfrm>
            <a:off x="1000760" y="6217920"/>
            <a:ext cx="8290560" cy="52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65771" indent="-365771">
              <a:spcBef>
                <a:spcPct val="20000"/>
              </a:spcBef>
            </a:pPr>
            <a:endParaRPr lang="en-US" sz="1920" dirty="0">
              <a:solidFill>
                <a:srgbClr val="000080"/>
              </a:solidFill>
            </a:endParaRPr>
          </a:p>
        </p:txBody>
      </p:sp>
      <p:sp>
        <p:nvSpPr>
          <p:cNvPr id="12" name="Rectangle 11"/>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13" name="صورة 7"/>
          <p:cNvPicPr/>
          <p:nvPr/>
        </p:nvPicPr>
        <p:blipFill>
          <a:blip r:embed="rId4">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4" name="Rectangle 13"/>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
        <p:nvSpPr>
          <p:cNvPr id="15" name="Rectangle 14"/>
          <p:cNvSpPr/>
          <p:nvPr/>
        </p:nvSpPr>
        <p:spPr>
          <a:xfrm>
            <a:off x="570230" y="1381637"/>
            <a:ext cx="3136436" cy="430887"/>
          </a:xfrm>
          <a:prstGeom prst="rect">
            <a:avLst/>
          </a:prstGeom>
        </p:spPr>
        <p:txBody>
          <a:bodyPr wrap="none">
            <a:spAutoFit/>
          </a:bodyPr>
          <a:lstStyle/>
          <a:p>
            <a:r>
              <a:rPr lang="en-US" altLang="en-US" sz="2200" b="1" dirty="0">
                <a:solidFill>
                  <a:srgbClr val="00B050"/>
                </a:solidFill>
              </a:rPr>
              <a:t>Combustion of Methane</a:t>
            </a:r>
            <a:endParaRPr lang="en-US" sz="2200" b="1" dirty="0">
              <a:solidFill>
                <a:srgbClr val="00B050"/>
              </a:solidFill>
            </a:endParaRPr>
          </a:p>
        </p:txBody>
      </p:sp>
      <p:sp>
        <p:nvSpPr>
          <p:cNvPr id="5" name="Rectangle 4"/>
          <p:cNvSpPr/>
          <p:nvPr/>
        </p:nvSpPr>
        <p:spPr>
          <a:xfrm>
            <a:off x="2783840" y="3806730"/>
            <a:ext cx="5387552" cy="2775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93865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2"/>
          </p:nvPr>
        </p:nvSpPr>
        <p:spPr>
          <a:xfrm>
            <a:off x="314825" y="5520690"/>
            <a:ext cx="10933049" cy="914400"/>
          </a:xfrm>
        </p:spPr>
        <p:txBody>
          <a:bodyPr>
            <a:normAutofit/>
          </a:bodyPr>
          <a:lstStyle/>
          <a:p>
            <a:r>
              <a:rPr lang="en-US" sz="2200" b="1" dirty="0">
                <a:solidFill>
                  <a:srgbClr val="00B050"/>
                </a:solidFill>
              </a:rPr>
              <a:t>Subscripts </a:t>
            </a:r>
            <a:r>
              <a:rPr lang="ar-SA" sz="2200" b="1" dirty="0" smtClean="0">
                <a:solidFill>
                  <a:srgbClr val="00B050"/>
                </a:solidFill>
              </a:rPr>
              <a:t>(الرمز السفلي)</a:t>
            </a:r>
            <a:r>
              <a:rPr lang="en-US" sz="2200" dirty="0" smtClean="0"/>
              <a:t> tell </a:t>
            </a:r>
            <a:r>
              <a:rPr lang="en-US" sz="2200" dirty="0"/>
              <a:t>the number of atoms of each element in a molecule.</a:t>
            </a:r>
          </a:p>
          <a:p>
            <a:r>
              <a:rPr lang="en-US" sz="2200" b="1" dirty="0">
                <a:solidFill>
                  <a:srgbClr val="00B050"/>
                </a:solidFill>
              </a:rPr>
              <a:t>Coefficients </a:t>
            </a:r>
            <a:r>
              <a:rPr lang="ar-SA" sz="2200" b="1" dirty="0" smtClean="0">
                <a:solidFill>
                  <a:srgbClr val="00B050"/>
                </a:solidFill>
              </a:rPr>
              <a:t>(المعاملات)</a:t>
            </a:r>
            <a:r>
              <a:rPr lang="en-US" sz="2200" dirty="0" smtClean="0"/>
              <a:t> tell </a:t>
            </a:r>
            <a:r>
              <a:rPr lang="en-US" sz="2200" dirty="0"/>
              <a:t>the number of molecules.</a:t>
            </a:r>
          </a:p>
        </p:txBody>
      </p:sp>
      <p:sp>
        <p:nvSpPr>
          <p:cNvPr id="116741" name="Rectangle 5"/>
          <p:cNvSpPr>
            <a:spLocks noChangeArrowheads="1"/>
          </p:cNvSpPr>
          <p:nvPr/>
        </p:nvSpPr>
        <p:spPr bwMode="auto">
          <a:xfrm>
            <a:off x="1569720" y="2682240"/>
            <a:ext cx="7965440" cy="975360"/>
          </a:xfrm>
          <a:prstGeom prst="rect">
            <a:avLst/>
          </a:prstGeom>
          <a:solidFill>
            <a:schemeClr val="bg1">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1920"/>
          </a:p>
        </p:txBody>
      </p:sp>
      <p:pic>
        <p:nvPicPr>
          <p:cNvPr id="116744" name="Picture 8" descr="03_03_Figure_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76587" y="2526563"/>
            <a:ext cx="7918873" cy="22620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7" name="صورة 7"/>
          <p:cNvPicPr/>
          <p:nvPr/>
        </p:nvPicPr>
        <p:blipFill>
          <a:blip r:embed="rId4">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8" name="Rectangle 7"/>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
        <p:nvSpPr>
          <p:cNvPr id="9" name="Rectangle 8"/>
          <p:cNvSpPr/>
          <p:nvPr/>
        </p:nvSpPr>
        <p:spPr>
          <a:xfrm>
            <a:off x="1896110" y="1781452"/>
            <a:ext cx="6742808" cy="430887"/>
          </a:xfrm>
          <a:prstGeom prst="rect">
            <a:avLst/>
          </a:prstGeom>
        </p:spPr>
        <p:txBody>
          <a:bodyPr wrap="none">
            <a:spAutoFit/>
          </a:bodyPr>
          <a:lstStyle/>
          <a:p>
            <a:r>
              <a:rPr lang="en-US" altLang="en-US" sz="2200" b="1" dirty="0">
                <a:solidFill>
                  <a:srgbClr val="00B050"/>
                </a:solidFill>
              </a:rPr>
              <a:t>Subscripts and Coefficients Give Different Information</a:t>
            </a:r>
            <a:endParaRPr lang="en-US" sz="2200" b="1" dirty="0">
              <a:solidFill>
                <a:srgbClr val="00B050"/>
              </a:solidFill>
            </a:endParaRPr>
          </a:p>
        </p:txBody>
      </p:sp>
    </p:spTree>
    <p:extLst>
      <p:ext uri="{BB962C8B-B14F-4D97-AF65-F5344CB8AC3E}">
        <p14:creationId xmlns:p14="http://schemas.microsoft.com/office/powerpoint/2010/main" val="375323001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body" idx="1"/>
          </p:nvPr>
        </p:nvSpPr>
        <p:spPr>
          <a:xfrm>
            <a:off x="262890" y="1640840"/>
            <a:ext cx="10984984" cy="5527040"/>
          </a:xfrm>
        </p:spPr>
        <p:txBody>
          <a:bodyPr>
            <a:normAutofit/>
          </a:bodyPr>
          <a:lstStyle/>
          <a:p>
            <a:pPr marL="0" indent="0">
              <a:buNone/>
              <a:defRPr/>
            </a:pPr>
            <a:r>
              <a:rPr lang="en-US" sz="2200" b="1" dirty="0">
                <a:solidFill>
                  <a:srgbClr val="00B050"/>
                </a:solidFill>
                <a:cs typeface="Times New Roman" pitchFamily="18" charset="0"/>
              </a:rPr>
              <a:t>Balancing Chemical Equations</a:t>
            </a:r>
          </a:p>
          <a:p>
            <a:pPr marL="285750" indent="-285750">
              <a:lnSpc>
                <a:spcPct val="150000"/>
              </a:lnSpc>
              <a:defRPr/>
            </a:pPr>
            <a:r>
              <a:rPr lang="en-US" sz="2200" dirty="0">
                <a:cs typeface="Times New Roman" pitchFamily="18" charset="0"/>
              </a:rPr>
              <a:t>The principle that lies at the heart of the balancing process is that atoms are conserved in a chemical reaction.</a:t>
            </a:r>
          </a:p>
          <a:p>
            <a:pPr marL="285750" indent="-285750">
              <a:lnSpc>
                <a:spcPct val="150000"/>
              </a:lnSpc>
              <a:defRPr/>
            </a:pPr>
            <a:r>
              <a:rPr lang="en-US" sz="2200" dirty="0">
                <a:cs typeface="Times New Roman" pitchFamily="18" charset="0"/>
              </a:rPr>
              <a:t>Atoms are neither created nor destroyed.</a:t>
            </a:r>
          </a:p>
          <a:p>
            <a:pPr marL="285750" indent="-285750">
              <a:lnSpc>
                <a:spcPct val="150000"/>
              </a:lnSpc>
              <a:defRPr/>
            </a:pPr>
            <a:r>
              <a:rPr lang="en-US" sz="2200" dirty="0">
                <a:cs typeface="Times New Roman" pitchFamily="18" charset="0"/>
              </a:rPr>
              <a:t>The same number of each type of atom is found among the reactants and among the products.</a:t>
            </a:r>
          </a:p>
          <a:p>
            <a:pPr marL="285750" indent="-285750">
              <a:lnSpc>
                <a:spcPct val="150000"/>
              </a:lnSpc>
              <a:defRPr/>
            </a:pPr>
            <a:r>
              <a:rPr lang="en-US" sz="2200" dirty="0">
                <a:cs typeface="Times New Roman" pitchFamily="18" charset="0"/>
              </a:rPr>
              <a:t>The identities (formulas) of the compounds must never be changed in balancing a chemical equation.</a:t>
            </a:r>
          </a:p>
          <a:p>
            <a:pPr marL="568978" indent="-568978">
              <a:defRPr/>
            </a:pPr>
            <a:endParaRPr lang="en-US" sz="2200" dirty="0"/>
          </a:p>
        </p:txBody>
      </p:sp>
      <p:sp>
        <p:nvSpPr>
          <p:cNvPr id="3" name="Rectangle 2"/>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4"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5" name="Rectangle 4"/>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Tree>
    <p:extLst>
      <p:ext uri="{BB962C8B-B14F-4D97-AF65-F5344CB8AC3E}">
        <p14:creationId xmlns:p14="http://schemas.microsoft.com/office/powerpoint/2010/main" val="36152654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71" y="1092747"/>
            <a:ext cx="10006232" cy="2308324"/>
          </a:xfrm>
          <a:prstGeom prst="rect">
            <a:avLst/>
          </a:prstGeom>
        </p:spPr>
        <p:txBody>
          <a:bodyPr wrap="square">
            <a:spAutoFit/>
          </a:bodyPr>
          <a:lstStyle/>
          <a:p>
            <a:pPr algn="ctr">
              <a:lnSpc>
                <a:spcPct val="90000"/>
              </a:lnSpc>
            </a:pPr>
            <a:r>
              <a:rPr lang="en-US" altLang="en-US" sz="4000" b="1" dirty="0">
                <a:solidFill>
                  <a:srgbClr val="0070C0"/>
                </a:solidFill>
                <a:effectLst>
                  <a:outerShdw blurRad="38100" dist="38100" dir="2700000" algn="tl">
                    <a:srgbClr val="000000">
                      <a:alpha val="43137"/>
                    </a:srgbClr>
                  </a:outerShdw>
                </a:effectLst>
              </a:rPr>
              <a:t>Chapter 3</a:t>
            </a:r>
            <a:endParaRPr lang="en-US" altLang="en-US" sz="4000" b="1" dirty="0" smtClean="0">
              <a:solidFill>
                <a:srgbClr val="0070C0"/>
              </a:solidFill>
              <a:effectLst>
                <a:outerShdw blurRad="38100" dist="38100" dir="2700000" algn="tl">
                  <a:srgbClr val="000000">
                    <a:alpha val="43137"/>
                  </a:srgbClr>
                </a:outerShdw>
              </a:effectLst>
            </a:endParaRPr>
          </a:p>
          <a:p>
            <a:pPr algn="ctr">
              <a:lnSpc>
                <a:spcPct val="90000"/>
              </a:lnSpc>
            </a:pPr>
            <a:r>
              <a:rPr lang="en-US" altLang="en-US" sz="4000" b="1" dirty="0" smtClean="0">
                <a:solidFill>
                  <a:srgbClr val="0070C0"/>
                </a:solidFill>
                <a:effectLst>
                  <a:outerShdw blurRad="38100" dist="38100" dir="2700000" algn="tl">
                    <a:srgbClr val="000000">
                      <a:alpha val="43137"/>
                    </a:srgbClr>
                  </a:outerShdw>
                </a:effectLst>
              </a:rPr>
              <a:t>Stoichiometry: calculations with chemical formulas and equations </a:t>
            </a:r>
          </a:p>
          <a:p>
            <a:pPr algn="ctr">
              <a:lnSpc>
                <a:spcPct val="90000"/>
              </a:lnSpc>
            </a:pPr>
            <a:r>
              <a:rPr lang="en-US" sz="4000" dirty="0" smtClean="0">
                <a:solidFill>
                  <a:srgbClr val="C00000"/>
                </a:solidFill>
              </a:rPr>
              <a:t>Page:54-64</a:t>
            </a:r>
            <a:r>
              <a:rPr lang="en-US" altLang="en-US" sz="4000" b="1" dirty="0" smtClean="0">
                <a:solidFill>
                  <a:srgbClr val="0070C0"/>
                </a:solidFill>
                <a:effectLst>
                  <a:outerShdw blurRad="38100" dist="38100" dir="2700000" algn="tl">
                    <a:srgbClr val="000000">
                      <a:alpha val="43137"/>
                    </a:srgbClr>
                  </a:outerShdw>
                </a:effectLst>
              </a:rPr>
              <a:t> </a:t>
            </a:r>
            <a:endParaRPr lang="en-US" altLang="en-US" sz="4000" b="1" dirty="0">
              <a:solidFill>
                <a:srgbClr val="0070C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10F96AB-83DF-4AF5-BF46-4A27F3A041FE}" type="slidenum">
              <a:rPr lang="en-US" smtClean="0"/>
              <a:t>2</a:t>
            </a:fld>
            <a:endParaRPr lang="en-US"/>
          </a:p>
        </p:txBody>
      </p:sp>
      <p:sp>
        <p:nvSpPr>
          <p:cNvPr id="4" name="Rectangle 3"/>
          <p:cNvSpPr/>
          <p:nvPr/>
        </p:nvSpPr>
        <p:spPr>
          <a:xfrm>
            <a:off x="341171" y="3597816"/>
            <a:ext cx="7783326" cy="3093154"/>
          </a:xfrm>
          <a:prstGeom prst="rect">
            <a:avLst/>
          </a:prstGeom>
        </p:spPr>
        <p:txBody>
          <a:bodyPr wrap="square">
            <a:spAutoFit/>
          </a:bodyPr>
          <a:lstStyle/>
          <a:p>
            <a:pPr marL="457200" indent="-457200">
              <a:lnSpc>
                <a:spcPct val="150000"/>
              </a:lnSpc>
              <a:buFont typeface="Arial" panose="020B0604020202020204" pitchFamily="34" charset="0"/>
              <a:buChar char="•"/>
            </a:pPr>
            <a:r>
              <a:rPr lang="en-US" altLang="en-US" sz="2600" dirty="0" smtClean="0"/>
              <a:t>Representing compounds.</a:t>
            </a:r>
          </a:p>
          <a:p>
            <a:pPr marL="457200" indent="-457200">
              <a:lnSpc>
                <a:spcPct val="150000"/>
              </a:lnSpc>
              <a:buFont typeface="Arial" panose="020B0604020202020204" pitchFamily="34" charset="0"/>
              <a:buChar char="•"/>
            </a:pPr>
            <a:r>
              <a:rPr lang="en-US" altLang="en-US" sz="2600" dirty="0" smtClean="0"/>
              <a:t>An atomic level view of elements and compounds</a:t>
            </a:r>
          </a:p>
          <a:p>
            <a:pPr marL="457200" indent="-457200">
              <a:lnSpc>
                <a:spcPct val="150000"/>
              </a:lnSpc>
              <a:buFont typeface="Arial" panose="020B0604020202020204" pitchFamily="34" charset="0"/>
              <a:buChar char="•"/>
            </a:pPr>
            <a:r>
              <a:rPr lang="en-US" altLang="en-US" sz="2600" dirty="0" smtClean="0"/>
              <a:t>Ionic compounds</a:t>
            </a:r>
          </a:p>
          <a:p>
            <a:pPr marL="457200" indent="-457200">
              <a:lnSpc>
                <a:spcPct val="150000"/>
              </a:lnSpc>
              <a:buFont typeface="Arial" panose="020B0604020202020204" pitchFamily="34" charset="0"/>
              <a:buChar char="•"/>
            </a:pPr>
            <a:r>
              <a:rPr lang="en-US" altLang="en-US" sz="2600" dirty="0" smtClean="0"/>
              <a:t>Molecular compounds</a:t>
            </a:r>
          </a:p>
          <a:p>
            <a:pPr marL="457200" indent="-457200">
              <a:lnSpc>
                <a:spcPct val="150000"/>
              </a:lnSpc>
              <a:buFont typeface="Arial" panose="020B0604020202020204" pitchFamily="34" charset="0"/>
              <a:buChar char="•"/>
            </a:pPr>
            <a:r>
              <a:rPr lang="en-US" altLang="en-US" sz="2600" dirty="0" smtClean="0"/>
              <a:t>Writing and balancing chemical equation.</a:t>
            </a:r>
            <a:endParaRPr lang="en-US" altLang="en-US" sz="2600" dirty="0"/>
          </a:p>
        </p:txBody>
      </p:sp>
      <p:pic>
        <p:nvPicPr>
          <p:cNvPr id="6" name="صورة 7"/>
          <p:cNvPicPr/>
          <p:nvPr/>
        </p:nvPicPr>
        <p:blipFill>
          <a:blip r:embed="rId2">
            <a:extLst>
              <a:ext uri="{28A0092B-C50C-407E-A947-70E740481C1C}">
                <a14:useLocalDpi xmlns:a14="http://schemas.microsoft.com/office/drawing/2010/main" val="0"/>
              </a:ext>
            </a:extLst>
          </a:blip>
          <a:stretch>
            <a:fillRect/>
          </a:stretch>
        </p:blipFill>
        <p:spPr>
          <a:xfrm>
            <a:off x="10247971" y="-57149"/>
            <a:ext cx="999903" cy="1427356"/>
          </a:xfrm>
          <a:prstGeom prst="rect">
            <a:avLst/>
          </a:prstGeom>
        </p:spPr>
      </p:pic>
    </p:spTree>
    <p:extLst>
      <p:ext uri="{BB962C8B-B14F-4D97-AF65-F5344CB8AC3E}">
        <p14:creationId xmlns:p14="http://schemas.microsoft.com/office/powerpoint/2010/main" val="1296635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354330" y="2361951"/>
            <a:ext cx="10469880" cy="4739468"/>
          </a:xfrm>
        </p:spPr>
        <p:txBody>
          <a:bodyPr>
            <a:normAutofit/>
          </a:bodyPr>
          <a:lstStyle/>
          <a:p>
            <a:pPr marL="568978" indent="-568978">
              <a:lnSpc>
                <a:spcPct val="150000"/>
              </a:lnSpc>
              <a:buFontTx/>
              <a:buAutoNum type="arabicPeriod"/>
            </a:pPr>
            <a:r>
              <a:rPr lang="en-US" sz="2200" dirty="0"/>
              <a:t>Read the description of the chemical reaction. What are the reactants, the products, and their states? Write the appropriate formulas.</a:t>
            </a:r>
          </a:p>
          <a:p>
            <a:pPr marL="568978" indent="-568978">
              <a:lnSpc>
                <a:spcPct val="150000"/>
              </a:lnSpc>
              <a:buNone/>
            </a:pPr>
            <a:r>
              <a:rPr lang="en-US" sz="2200" dirty="0" smtClean="0"/>
              <a:t>		</a:t>
            </a:r>
            <a:r>
              <a:rPr lang="en-US" sz="2200" dirty="0" smtClean="0">
                <a:solidFill>
                  <a:srgbClr val="0000FF"/>
                </a:solidFill>
              </a:rPr>
              <a:t>Hydrogen gas (H</a:t>
            </a:r>
            <a:r>
              <a:rPr lang="en-US" sz="2200" baseline="-25000" dirty="0" smtClean="0">
                <a:solidFill>
                  <a:srgbClr val="0000FF"/>
                </a:solidFill>
              </a:rPr>
              <a:t>2</a:t>
            </a:r>
            <a:r>
              <a:rPr lang="en-US" sz="2200" dirty="0" smtClean="0">
                <a:solidFill>
                  <a:srgbClr val="0000FF"/>
                </a:solidFill>
              </a:rPr>
              <a:t>) and oxygen gas (O</a:t>
            </a:r>
            <a:r>
              <a:rPr lang="en-US" sz="2200" baseline="-25000" dirty="0" smtClean="0">
                <a:solidFill>
                  <a:srgbClr val="0000FF"/>
                </a:solidFill>
              </a:rPr>
              <a:t>2</a:t>
            </a:r>
            <a:r>
              <a:rPr lang="en-US" sz="2200" dirty="0" smtClean="0">
                <a:solidFill>
                  <a:srgbClr val="0000FF"/>
                </a:solidFill>
              </a:rPr>
              <a:t>) 	combine to form liquid water (H</a:t>
            </a:r>
            <a:r>
              <a:rPr lang="en-US" sz="2200" baseline="-25000" dirty="0" smtClean="0">
                <a:solidFill>
                  <a:srgbClr val="0000FF"/>
                </a:solidFill>
              </a:rPr>
              <a:t>2</a:t>
            </a:r>
            <a:r>
              <a:rPr lang="en-US" sz="2200" dirty="0" smtClean="0">
                <a:solidFill>
                  <a:srgbClr val="0000FF"/>
                </a:solidFill>
              </a:rPr>
              <a:t>O).</a:t>
            </a:r>
          </a:p>
          <a:p>
            <a:pPr marL="568978" indent="-568978">
              <a:lnSpc>
                <a:spcPct val="150000"/>
              </a:lnSpc>
              <a:buNone/>
            </a:pPr>
            <a:endParaRPr lang="en-US" sz="2200" dirty="0">
              <a:solidFill>
                <a:srgbClr val="0000FF"/>
              </a:solidFill>
            </a:endParaRPr>
          </a:p>
          <a:p>
            <a:pPr marL="568978" indent="-568978">
              <a:lnSpc>
                <a:spcPct val="150000"/>
              </a:lnSpc>
              <a:buFontTx/>
              <a:buAutoNum type="arabicPeriod" startAt="2"/>
            </a:pPr>
            <a:r>
              <a:rPr lang="en-US" sz="2200" dirty="0"/>
              <a:t>Write the </a:t>
            </a:r>
            <a:r>
              <a:rPr lang="en-US" sz="2200" b="1" u="sng" dirty="0"/>
              <a:t>unbalanced</a:t>
            </a:r>
            <a:r>
              <a:rPr lang="en-US" sz="2200" dirty="0"/>
              <a:t> equation that summarizes the information from step 1.</a:t>
            </a:r>
          </a:p>
          <a:p>
            <a:pPr marL="568978" indent="-568978">
              <a:lnSpc>
                <a:spcPct val="150000"/>
              </a:lnSpc>
              <a:buNone/>
            </a:pPr>
            <a:r>
              <a:rPr lang="en-US" sz="2200" dirty="0">
                <a:solidFill>
                  <a:srgbClr val="669900"/>
                </a:solidFill>
              </a:rPr>
              <a:t>		 </a:t>
            </a:r>
            <a:r>
              <a:rPr lang="en-US" sz="2200" dirty="0" smtClean="0">
                <a:solidFill>
                  <a:srgbClr val="0000FF"/>
                </a:solidFill>
              </a:rPr>
              <a:t>H</a:t>
            </a:r>
            <a:r>
              <a:rPr lang="en-US" sz="2200" baseline="-25000" dirty="0" smtClean="0">
                <a:solidFill>
                  <a:srgbClr val="0000FF"/>
                </a:solidFill>
              </a:rPr>
              <a:t>2</a:t>
            </a:r>
            <a:r>
              <a:rPr lang="en-US" sz="2200" i="1" dirty="0" smtClean="0">
                <a:solidFill>
                  <a:srgbClr val="0000FF"/>
                </a:solidFill>
              </a:rPr>
              <a:t>(g)</a:t>
            </a:r>
            <a:r>
              <a:rPr lang="en-US" sz="2200" dirty="0" smtClean="0">
                <a:solidFill>
                  <a:srgbClr val="0000FF"/>
                </a:solidFill>
              </a:rPr>
              <a:t>  +  O</a:t>
            </a:r>
            <a:r>
              <a:rPr lang="en-US" sz="2200" baseline="-25000" dirty="0" smtClean="0">
                <a:solidFill>
                  <a:srgbClr val="0000FF"/>
                </a:solidFill>
              </a:rPr>
              <a:t>2</a:t>
            </a:r>
            <a:r>
              <a:rPr lang="en-US" sz="2200" i="1" dirty="0" smtClean="0">
                <a:solidFill>
                  <a:srgbClr val="0000FF"/>
                </a:solidFill>
              </a:rPr>
              <a:t>(g)</a:t>
            </a:r>
            <a:r>
              <a:rPr lang="en-US" sz="2200" dirty="0" smtClean="0">
                <a:solidFill>
                  <a:srgbClr val="0000FF"/>
                </a:solidFill>
              </a:rPr>
              <a:t>  </a:t>
            </a:r>
            <a:r>
              <a:rPr lang="en-US" sz="2200" dirty="0" smtClean="0">
                <a:solidFill>
                  <a:srgbClr val="0000FF"/>
                </a:solidFill>
                <a:sym typeface="Symbol" pitchFamily="18" charset="2"/>
              </a:rPr>
              <a:t></a:t>
            </a:r>
            <a:r>
              <a:rPr lang="en-US" sz="2200" dirty="0" smtClean="0">
                <a:solidFill>
                  <a:srgbClr val="0000FF"/>
                </a:solidFill>
              </a:rPr>
              <a:t>  H</a:t>
            </a:r>
            <a:r>
              <a:rPr lang="en-US" sz="2200" baseline="-25000" dirty="0" smtClean="0">
                <a:solidFill>
                  <a:srgbClr val="0000FF"/>
                </a:solidFill>
              </a:rPr>
              <a:t>2</a:t>
            </a:r>
            <a:r>
              <a:rPr lang="en-US" sz="2200" dirty="0" smtClean="0">
                <a:solidFill>
                  <a:srgbClr val="0000FF"/>
                </a:solidFill>
              </a:rPr>
              <a:t>O</a:t>
            </a:r>
            <a:r>
              <a:rPr lang="en-US" sz="2200" i="1" dirty="0" smtClean="0">
                <a:solidFill>
                  <a:srgbClr val="0000FF"/>
                </a:solidFill>
              </a:rPr>
              <a:t>(l)</a:t>
            </a:r>
            <a:r>
              <a:rPr lang="en-US" sz="2200" dirty="0" smtClean="0"/>
              <a:t> 	</a:t>
            </a:r>
          </a:p>
        </p:txBody>
      </p:sp>
      <p:sp>
        <p:nvSpPr>
          <p:cNvPr id="181251" name="Rectangle 3"/>
          <p:cNvSpPr>
            <a:spLocks noGrp="1" noChangeArrowheads="1"/>
          </p:cNvSpPr>
          <p:nvPr>
            <p:ph type="title"/>
          </p:nvPr>
        </p:nvSpPr>
        <p:spPr>
          <a:xfrm>
            <a:off x="1082040" y="1792990"/>
            <a:ext cx="8453120" cy="568960"/>
          </a:xfrm>
        </p:spPr>
        <p:txBody>
          <a:bodyPr>
            <a:normAutofit/>
          </a:bodyPr>
          <a:lstStyle/>
          <a:p>
            <a:pPr algn="ctr" eaLnBrk="1" hangingPunct="1"/>
            <a:r>
              <a:rPr lang="en-US" sz="2200" b="1" cap="none" dirty="0" smtClean="0">
                <a:solidFill>
                  <a:srgbClr val="00B050"/>
                </a:solidFill>
              </a:rPr>
              <a:t>How to write and balance equations?</a:t>
            </a:r>
          </a:p>
        </p:txBody>
      </p:sp>
      <p:sp>
        <p:nvSpPr>
          <p:cNvPr id="4" name="Rectangle 3"/>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5"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6" name="Rectangle 5"/>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Tree>
    <p:extLst>
      <p:ext uri="{BB962C8B-B14F-4D97-AF65-F5344CB8AC3E}">
        <p14:creationId xmlns:p14="http://schemas.microsoft.com/office/powerpoint/2010/main" val="79901799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a:xfrm>
            <a:off x="180395" y="2325018"/>
            <a:ext cx="10457180" cy="841160"/>
          </a:xfrm>
        </p:spPr>
        <p:txBody>
          <a:bodyPr>
            <a:normAutofit/>
          </a:bodyPr>
          <a:lstStyle/>
          <a:p>
            <a:pPr marL="568978" indent="-568978">
              <a:buFontTx/>
              <a:buAutoNum type="arabicPeriod" startAt="3"/>
            </a:pPr>
            <a:r>
              <a:rPr lang="en-US" sz="2200" dirty="0"/>
              <a:t>Balance the equation by inspection, starting with the most complicated molecule.		</a:t>
            </a:r>
            <a:endParaRPr lang="en-US" sz="2200" dirty="0" smtClean="0"/>
          </a:p>
        </p:txBody>
      </p:sp>
      <p:sp>
        <p:nvSpPr>
          <p:cNvPr id="9" name="Rectangle 3"/>
          <p:cNvSpPr>
            <a:spLocks noGrp="1" noChangeArrowheads="1"/>
          </p:cNvSpPr>
          <p:nvPr>
            <p:ph type="title"/>
          </p:nvPr>
        </p:nvSpPr>
        <p:spPr>
          <a:xfrm>
            <a:off x="1082040" y="1792990"/>
            <a:ext cx="8453120" cy="568960"/>
          </a:xfrm>
        </p:spPr>
        <p:txBody>
          <a:bodyPr>
            <a:normAutofit/>
          </a:bodyPr>
          <a:lstStyle/>
          <a:p>
            <a:pPr algn="ctr" eaLnBrk="1" hangingPunct="1"/>
            <a:r>
              <a:rPr lang="en-US" sz="2200" b="1" cap="none" dirty="0" smtClean="0">
                <a:solidFill>
                  <a:srgbClr val="00B050"/>
                </a:solidFill>
              </a:rPr>
              <a:t>How to write and balance equations?</a:t>
            </a:r>
          </a:p>
        </p:txBody>
      </p:sp>
      <p:sp>
        <p:nvSpPr>
          <p:cNvPr id="10" name="Rectangle 9"/>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11"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2" name="Rectangle 11"/>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
        <p:nvSpPr>
          <p:cNvPr id="13" name="Rectangle 12"/>
          <p:cNvSpPr/>
          <p:nvPr/>
        </p:nvSpPr>
        <p:spPr>
          <a:xfrm>
            <a:off x="8087794" y="3754093"/>
            <a:ext cx="3248978" cy="923330"/>
          </a:xfrm>
          <a:prstGeom prst="rect">
            <a:avLst/>
          </a:prstGeom>
          <a:solidFill>
            <a:srgbClr val="FFFF00"/>
          </a:solidFill>
          <a:ln>
            <a:solidFill>
              <a:schemeClr val="tx1"/>
            </a:solidFill>
            <a:prstDash val="lgDash"/>
          </a:ln>
        </p:spPr>
        <p:txBody>
          <a:bodyPr wrap="square">
            <a:spAutoFit/>
          </a:bodyPr>
          <a:lstStyle/>
          <a:p>
            <a:pPr marL="0" lvl="2" algn="ctr">
              <a:spcBef>
                <a:spcPct val="50000"/>
              </a:spcBef>
            </a:pPr>
            <a:r>
              <a:rPr lang="en-US" altLang="en-US" dirty="0"/>
              <a:t>We must balance the equation by adding </a:t>
            </a:r>
            <a:r>
              <a:rPr lang="en-US" altLang="en-US" b="1" dirty="0"/>
              <a:t>more</a:t>
            </a:r>
            <a:r>
              <a:rPr lang="en-US" altLang="en-US" dirty="0"/>
              <a:t> molecules of reactants and/or products.</a:t>
            </a:r>
          </a:p>
        </p:txBody>
      </p:sp>
      <p:grpSp>
        <p:nvGrpSpPr>
          <p:cNvPr id="4" name="Group 3"/>
          <p:cNvGrpSpPr/>
          <p:nvPr/>
        </p:nvGrpSpPr>
        <p:grpSpPr>
          <a:xfrm>
            <a:off x="1422484" y="3308590"/>
            <a:ext cx="5594948" cy="2961952"/>
            <a:chOff x="2195862" y="3090590"/>
            <a:chExt cx="5282529" cy="2514682"/>
          </a:xfrm>
        </p:grpSpPr>
        <p:pic>
          <p:nvPicPr>
            <p:cNvPr id="305156" name="Picture 4" descr="06p151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9" b="81966"/>
            <a:stretch/>
          </p:blipFill>
          <p:spPr bwMode="auto">
            <a:xfrm>
              <a:off x="2497614" y="3090590"/>
              <a:ext cx="3082694" cy="27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06p152a"/>
            <p:cNvPicPr>
              <a:picLocks noChangeAspect="1" noChangeArrowheads="1"/>
            </p:cNvPicPr>
            <p:nvPr/>
          </p:nvPicPr>
          <p:blipFill rotWithShape="1">
            <a:blip r:embed="rId5">
              <a:extLst>
                <a:ext uri="{28A0092B-C50C-407E-A947-70E740481C1C}">
                  <a14:useLocalDpi xmlns:a14="http://schemas.microsoft.com/office/drawing/2010/main" val="0"/>
                </a:ext>
              </a:extLst>
            </a:blip>
            <a:srcRect l="7531" b="84963"/>
            <a:stretch/>
          </p:blipFill>
          <p:spPr bwMode="auto">
            <a:xfrm>
              <a:off x="2283625" y="3572598"/>
              <a:ext cx="4355251" cy="28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06p152b"/>
            <p:cNvPicPr>
              <a:picLocks noChangeAspect="1" noChangeArrowheads="1"/>
            </p:cNvPicPr>
            <p:nvPr/>
          </p:nvPicPr>
          <p:blipFill rotWithShape="1">
            <a:blip r:embed="rId6">
              <a:extLst>
                <a:ext uri="{28A0092B-C50C-407E-A947-70E740481C1C}">
                  <a14:useLocalDpi xmlns:a14="http://schemas.microsoft.com/office/drawing/2010/main" val="0"/>
                </a:ext>
              </a:extLst>
            </a:blip>
            <a:srcRect l="476" b="84692"/>
            <a:stretch/>
          </p:blipFill>
          <p:spPr bwMode="auto">
            <a:xfrm>
              <a:off x="2436875" y="4707090"/>
              <a:ext cx="5015410" cy="25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06p152a"/>
            <p:cNvPicPr>
              <a:picLocks noChangeAspect="1" noChangeArrowheads="1"/>
            </p:cNvPicPr>
            <p:nvPr/>
          </p:nvPicPr>
          <p:blipFill rotWithShape="1">
            <a:blip r:embed="rId5">
              <a:extLst>
                <a:ext uri="{28A0092B-C50C-407E-A947-70E740481C1C}">
                  <a14:useLocalDpi xmlns:a14="http://schemas.microsoft.com/office/drawing/2010/main" val="0"/>
                </a:ext>
              </a:extLst>
            </a:blip>
            <a:srcRect l="10723" t="74269" r="-1553" b="1680"/>
            <a:stretch/>
          </p:blipFill>
          <p:spPr bwMode="auto">
            <a:xfrm>
              <a:off x="2195862" y="3860771"/>
              <a:ext cx="4530778" cy="50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06p152b"/>
            <p:cNvPicPr>
              <a:picLocks noChangeAspect="1" noChangeArrowheads="1"/>
            </p:cNvPicPr>
            <p:nvPr/>
          </p:nvPicPr>
          <p:blipFill rotWithShape="1">
            <a:blip r:embed="rId6">
              <a:extLst>
                <a:ext uri="{28A0092B-C50C-407E-A947-70E740481C1C}">
                  <a14:useLocalDpi xmlns:a14="http://schemas.microsoft.com/office/drawing/2010/main" val="0"/>
                </a:ext>
              </a:extLst>
            </a:blip>
            <a:srcRect l="8176" t="73714" r="-2540" b="1531"/>
            <a:stretch/>
          </p:blipFill>
          <p:spPr bwMode="auto">
            <a:xfrm>
              <a:off x="2723042" y="5048991"/>
              <a:ext cx="4755349" cy="4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30946" y="5344726"/>
              <a:ext cx="612648" cy="24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5732806">
              <a:off x="4950186" y="5175504"/>
              <a:ext cx="612648" cy="24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732806">
              <a:off x="4154926" y="4037276"/>
              <a:ext cx="612648" cy="24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descr="نتيجة بحث الصور عن ‪light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92819">
            <a:off x="9460307" y="2993718"/>
            <a:ext cx="503953" cy="59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46804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body" sz="half" idx="1"/>
          </p:nvPr>
        </p:nvSpPr>
        <p:spPr>
          <a:xfrm>
            <a:off x="216555" y="2558715"/>
            <a:ext cx="10945614" cy="4245187"/>
          </a:xfrm>
        </p:spPr>
        <p:txBody>
          <a:bodyPr>
            <a:normAutofit/>
          </a:bodyPr>
          <a:lstStyle/>
          <a:p>
            <a:pPr marL="568978" indent="-568978">
              <a:buAutoNum type="arabicPeriod" startAt="4"/>
            </a:pPr>
            <a:r>
              <a:rPr lang="en-US" sz="2200" dirty="0" smtClean="0"/>
              <a:t>Check to see that the coefficients used give the </a:t>
            </a:r>
            <a:r>
              <a:rPr lang="en-US" sz="2200" b="1" dirty="0" smtClean="0"/>
              <a:t>same number </a:t>
            </a:r>
            <a:r>
              <a:rPr lang="en-US" sz="2200" dirty="0" smtClean="0"/>
              <a:t>of each type of atom on both sides of the arrow. </a:t>
            </a:r>
          </a:p>
          <a:p>
            <a:pPr marL="568978" indent="-568978">
              <a:buAutoNum type="arabicPeriod" startAt="4"/>
            </a:pPr>
            <a:r>
              <a:rPr lang="en-US" sz="2200" dirty="0" smtClean="0"/>
              <a:t>Also check to see that the coefficients used are the </a:t>
            </a:r>
            <a:r>
              <a:rPr lang="en-US" sz="2200" b="1" dirty="0" smtClean="0"/>
              <a:t>smallest integers </a:t>
            </a:r>
            <a:r>
              <a:rPr lang="en-US" sz="2200" dirty="0" smtClean="0"/>
              <a:t>that give the balanced equation.</a:t>
            </a:r>
          </a:p>
          <a:p>
            <a:pPr marL="568978" indent="-568978" algn="ctr">
              <a:buNone/>
            </a:pPr>
            <a:r>
              <a:rPr lang="en-US" sz="2200" dirty="0"/>
              <a:t>		</a:t>
            </a:r>
            <a:r>
              <a:rPr lang="en-US" sz="2200" b="1" dirty="0"/>
              <a:t>The balanced equation is:</a:t>
            </a:r>
          </a:p>
          <a:p>
            <a:pPr marL="568978" indent="-568978" algn="ctr">
              <a:buNone/>
            </a:pPr>
            <a:r>
              <a:rPr lang="en-US" sz="2200" dirty="0"/>
              <a:t>		 </a:t>
            </a:r>
            <a:r>
              <a:rPr lang="en-US" sz="2200" b="1" dirty="0"/>
              <a:t>2</a:t>
            </a:r>
            <a:r>
              <a:rPr lang="en-US" sz="2200" dirty="0"/>
              <a:t>H</a:t>
            </a:r>
            <a:r>
              <a:rPr lang="en-US" sz="2200" baseline="-25000" dirty="0"/>
              <a:t>2</a:t>
            </a:r>
            <a:r>
              <a:rPr lang="en-US" sz="2200" i="1" dirty="0"/>
              <a:t>(g)</a:t>
            </a:r>
            <a:r>
              <a:rPr lang="en-US" sz="2200" dirty="0"/>
              <a:t>  +  O</a:t>
            </a:r>
            <a:r>
              <a:rPr lang="en-US" sz="2200" baseline="-25000" dirty="0"/>
              <a:t>2</a:t>
            </a:r>
            <a:r>
              <a:rPr lang="en-US" sz="2200" i="1" dirty="0"/>
              <a:t>(g)</a:t>
            </a:r>
            <a:r>
              <a:rPr lang="en-US" sz="2200" dirty="0"/>
              <a:t>  </a:t>
            </a:r>
            <a:r>
              <a:rPr lang="en-US" sz="2200" dirty="0">
                <a:sym typeface="Symbol" pitchFamily="18" charset="2"/>
              </a:rPr>
              <a:t></a:t>
            </a:r>
            <a:r>
              <a:rPr lang="en-US" sz="2200" dirty="0"/>
              <a:t>  </a:t>
            </a:r>
            <a:r>
              <a:rPr lang="en-US" sz="2200" b="1" dirty="0"/>
              <a:t>2</a:t>
            </a:r>
            <a:r>
              <a:rPr lang="en-US" sz="2200" dirty="0"/>
              <a:t>H</a:t>
            </a:r>
            <a:r>
              <a:rPr lang="en-US" sz="2200" baseline="-25000" dirty="0"/>
              <a:t>2</a:t>
            </a:r>
            <a:r>
              <a:rPr lang="en-US" sz="2200" dirty="0"/>
              <a:t>O</a:t>
            </a:r>
            <a:r>
              <a:rPr lang="en-US" sz="2200" i="1" dirty="0"/>
              <a:t>(l)</a:t>
            </a:r>
            <a:r>
              <a:rPr lang="en-US" sz="2200" dirty="0"/>
              <a:t>    </a:t>
            </a:r>
          </a:p>
          <a:p>
            <a:pPr marL="568978" indent="-568978">
              <a:buNone/>
            </a:pPr>
            <a:r>
              <a:rPr lang="en-US" sz="2200" dirty="0"/>
              <a:t>		</a:t>
            </a:r>
          </a:p>
        </p:txBody>
      </p:sp>
      <p:sp>
        <p:nvSpPr>
          <p:cNvPr id="6" name="Rectangle 3"/>
          <p:cNvSpPr txBox="1">
            <a:spLocks noChangeArrowheads="1"/>
          </p:cNvSpPr>
          <p:nvPr/>
        </p:nvSpPr>
        <p:spPr>
          <a:xfrm>
            <a:off x="1082040" y="1792990"/>
            <a:ext cx="8453120" cy="568960"/>
          </a:xfrm>
          <a:prstGeom prst="rect">
            <a:avLst/>
          </a:prstGeom>
        </p:spPr>
        <p:txBody>
          <a:bodyPr vert="horz" lIns="91440" tIns="45720" rIns="91440" bIns="45720" rtlCol="0" anchor="ctr">
            <a:normAutofit/>
          </a:bodyPr>
          <a:lstStyle>
            <a:lvl1pPr algn="l" defTabSz="857250" rtl="0" eaLnBrk="1" latinLnBrk="0" hangingPunct="1">
              <a:lnSpc>
                <a:spcPct val="90000"/>
              </a:lnSpc>
              <a:spcBef>
                <a:spcPct val="0"/>
              </a:spcBef>
              <a:buNone/>
              <a:defRPr sz="5063"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200" b="1" cap="none" smtClean="0">
                <a:solidFill>
                  <a:srgbClr val="00B050"/>
                </a:solidFill>
              </a:rPr>
              <a:t>How to write and balance equations?</a:t>
            </a:r>
            <a:endParaRPr lang="en-US" sz="2200" b="1" cap="none" dirty="0" smtClean="0">
              <a:solidFill>
                <a:srgbClr val="00B050"/>
              </a:solidFill>
            </a:endParaRPr>
          </a:p>
        </p:txBody>
      </p:sp>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8" name="صورة 7"/>
          <p:cNvPicPr/>
          <p:nvPr/>
        </p:nvPicPr>
        <p:blipFill>
          <a:blip r:embed="rId4">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9" name="Rectangle 8"/>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Tree>
    <p:extLst>
      <p:ext uri="{BB962C8B-B14F-4D97-AF65-F5344CB8AC3E}">
        <p14:creationId xmlns:p14="http://schemas.microsoft.com/office/powerpoint/2010/main" val="77944335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96900" y="1581768"/>
            <a:ext cx="7559040" cy="568960"/>
          </a:xfrm>
        </p:spPr>
        <p:txBody>
          <a:bodyPr>
            <a:normAutofit/>
          </a:bodyPr>
          <a:lstStyle/>
          <a:p>
            <a:pPr eaLnBrk="1" hangingPunct="1"/>
            <a:r>
              <a:rPr lang="en-US" sz="2200" b="1" dirty="0" smtClean="0">
                <a:solidFill>
                  <a:srgbClr val="00B050"/>
                </a:solidFill>
              </a:rPr>
              <a:t>Example 3.14 p71:</a:t>
            </a:r>
          </a:p>
        </p:txBody>
      </p:sp>
      <p:sp>
        <p:nvSpPr>
          <p:cNvPr id="329731" name="Rectangle 3"/>
          <p:cNvSpPr>
            <a:spLocks noGrp="1" noChangeArrowheads="1"/>
          </p:cNvSpPr>
          <p:nvPr>
            <p:ph type="body" idx="1"/>
          </p:nvPr>
        </p:nvSpPr>
        <p:spPr>
          <a:xfrm>
            <a:off x="0" y="2150728"/>
            <a:ext cx="10908444" cy="1426451"/>
          </a:xfrm>
        </p:spPr>
        <p:txBody>
          <a:bodyPr/>
          <a:lstStyle/>
          <a:p>
            <a:pPr marL="606232" indent="-182886">
              <a:buNone/>
            </a:pPr>
            <a:r>
              <a:rPr lang="en-US" sz="2400" dirty="0">
                <a:solidFill>
                  <a:srgbClr val="00B050"/>
                </a:solidFill>
              </a:rPr>
              <a:t>	Balance the following equation in standard form (lowest multiple integers) and determine the sum of the coefficients?</a:t>
            </a:r>
          </a:p>
          <a:p>
            <a:pPr marL="606232" indent="-182886" algn="ctr">
              <a:buNone/>
            </a:pPr>
            <a:r>
              <a:rPr lang="en-US" dirty="0" smtClean="0"/>
              <a:t>	</a:t>
            </a:r>
            <a:r>
              <a:rPr lang="en-US" sz="2200" dirty="0" smtClean="0">
                <a:solidFill>
                  <a:srgbClr val="0000FF"/>
                </a:solidFill>
              </a:rPr>
              <a:t>Co</a:t>
            </a:r>
            <a:r>
              <a:rPr lang="en-US" sz="2200" baseline="-25000" dirty="0" smtClean="0">
                <a:solidFill>
                  <a:srgbClr val="0000FF"/>
                </a:solidFill>
              </a:rPr>
              <a:t>2</a:t>
            </a:r>
            <a:r>
              <a:rPr lang="en-US" sz="2200" dirty="0" smtClean="0">
                <a:solidFill>
                  <a:srgbClr val="0000FF"/>
                </a:solidFill>
              </a:rPr>
              <a:t>O</a:t>
            </a:r>
            <a:r>
              <a:rPr lang="en-US" sz="2200" baseline="-25000" dirty="0" smtClean="0">
                <a:solidFill>
                  <a:srgbClr val="0000FF"/>
                </a:solidFill>
              </a:rPr>
              <a:t>3</a:t>
            </a:r>
            <a:r>
              <a:rPr lang="en-US" sz="2200" dirty="0" smtClean="0">
                <a:solidFill>
                  <a:srgbClr val="0000FF"/>
                </a:solidFill>
              </a:rPr>
              <a:t>(</a:t>
            </a:r>
            <a:r>
              <a:rPr lang="en-US" sz="2200" i="1" dirty="0" smtClean="0">
                <a:solidFill>
                  <a:srgbClr val="0000FF"/>
                </a:solidFill>
              </a:rPr>
              <a:t>s</a:t>
            </a:r>
            <a:r>
              <a:rPr lang="en-US" sz="2200" dirty="0" smtClean="0">
                <a:solidFill>
                  <a:srgbClr val="0000FF"/>
                </a:solidFill>
              </a:rPr>
              <a:t>)   +   C(</a:t>
            </a:r>
            <a:r>
              <a:rPr lang="en-US" sz="2200" i="1" dirty="0">
                <a:solidFill>
                  <a:srgbClr val="0000FF"/>
                </a:solidFill>
              </a:rPr>
              <a:t>s</a:t>
            </a:r>
            <a:r>
              <a:rPr lang="en-US" sz="2200" dirty="0" smtClean="0">
                <a:solidFill>
                  <a:srgbClr val="0000FF"/>
                </a:solidFill>
              </a:rPr>
              <a:t>)   </a:t>
            </a:r>
            <a:r>
              <a:rPr lang="en-US" sz="2200" dirty="0" smtClean="0">
                <a:solidFill>
                  <a:srgbClr val="0000FF"/>
                </a:solidFill>
                <a:sym typeface="Symbol" pitchFamily="18" charset="2"/>
              </a:rPr>
              <a:t></a:t>
            </a:r>
            <a:r>
              <a:rPr lang="en-US" sz="2200" dirty="0" smtClean="0">
                <a:solidFill>
                  <a:srgbClr val="0000FF"/>
                </a:solidFill>
              </a:rPr>
              <a:t>   Co(s)+CO</a:t>
            </a:r>
            <a:r>
              <a:rPr lang="en-US" sz="2200" baseline="-25000" dirty="0" smtClean="0">
                <a:solidFill>
                  <a:srgbClr val="0000FF"/>
                </a:solidFill>
              </a:rPr>
              <a:t>2</a:t>
            </a:r>
            <a:r>
              <a:rPr lang="en-US" sz="2200" dirty="0" smtClean="0">
                <a:solidFill>
                  <a:srgbClr val="0000FF"/>
                </a:solidFill>
              </a:rPr>
              <a:t>(</a:t>
            </a:r>
            <a:r>
              <a:rPr lang="en-US" sz="2200" i="1" dirty="0">
                <a:solidFill>
                  <a:srgbClr val="0000FF"/>
                </a:solidFill>
              </a:rPr>
              <a:t>g</a:t>
            </a:r>
            <a:r>
              <a:rPr lang="en-US" sz="2200" dirty="0" smtClean="0">
                <a:solidFill>
                  <a:srgbClr val="0000FF"/>
                </a:solidFill>
              </a:rPr>
              <a:t>)</a:t>
            </a:r>
            <a:endParaRPr lang="en-US" sz="2200" dirty="0">
              <a:solidFill>
                <a:srgbClr val="0000FF"/>
              </a:solidFill>
            </a:endParaRPr>
          </a:p>
        </p:txBody>
      </p:sp>
      <p:sp>
        <p:nvSpPr>
          <p:cNvPr id="20484" name="Rectangle 5"/>
          <p:cNvSpPr>
            <a:spLocks noChangeArrowheads="1"/>
          </p:cNvSpPr>
          <p:nvPr/>
        </p:nvSpPr>
        <p:spPr bwMode="auto">
          <a:xfrm>
            <a:off x="838201" y="-193900"/>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5" name="Rectangle 6"/>
          <p:cNvSpPr>
            <a:spLocks noChangeArrowheads="1"/>
          </p:cNvSpPr>
          <p:nvPr/>
        </p:nvSpPr>
        <p:spPr bwMode="auto">
          <a:xfrm>
            <a:off x="838201" y="31893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6" name="Rectangle 7"/>
          <p:cNvSpPr>
            <a:spLocks noChangeArrowheads="1"/>
          </p:cNvSpPr>
          <p:nvPr/>
        </p:nvSpPr>
        <p:spPr bwMode="auto">
          <a:xfrm>
            <a:off x="838201" y="31385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8"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9" name="Rectangle 8"/>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Tree>
    <p:extLst>
      <p:ext uri="{BB962C8B-B14F-4D97-AF65-F5344CB8AC3E}">
        <p14:creationId xmlns:p14="http://schemas.microsoft.com/office/powerpoint/2010/main" val="374029140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96900" y="1581768"/>
            <a:ext cx="7559040" cy="568960"/>
          </a:xfrm>
        </p:spPr>
        <p:txBody>
          <a:bodyPr>
            <a:normAutofit/>
          </a:bodyPr>
          <a:lstStyle/>
          <a:p>
            <a:pPr eaLnBrk="1" hangingPunct="1"/>
            <a:r>
              <a:rPr lang="en-US" sz="2200" b="1" dirty="0" smtClean="0">
                <a:solidFill>
                  <a:srgbClr val="00B050"/>
                </a:solidFill>
              </a:rPr>
              <a:t>Example 3.15 p71:</a:t>
            </a:r>
          </a:p>
        </p:txBody>
      </p:sp>
      <p:sp>
        <p:nvSpPr>
          <p:cNvPr id="329731" name="Rectangle 3"/>
          <p:cNvSpPr>
            <a:spLocks noGrp="1" noChangeArrowheads="1"/>
          </p:cNvSpPr>
          <p:nvPr>
            <p:ph type="body" idx="1"/>
          </p:nvPr>
        </p:nvSpPr>
        <p:spPr>
          <a:xfrm>
            <a:off x="0" y="2150728"/>
            <a:ext cx="10908444" cy="1426451"/>
          </a:xfrm>
        </p:spPr>
        <p:txBody>
          <a:bodyPr/>
          <a:lstStyle/>
          <a:p>
            <a:pPr marL="606232" indent="-182886">
              <a:buNone/>
            </a:pPr>
            <a:r>
              <a:rPr lang="en-US" sz="2400" dirty="0">
                <a:solidFill>
                  <a:srgbClr val="00B050"/>
                </a:solidFill>
              </a:rPr>
              <a:t>	Balance the following equation in standard form (lowest multiple integers) and determine the sum of the coefficients?</a:t>
            </a:r>
          </a:p>
          <a:p>
            <a:pPr marL="606232" indent="-182886" algn="ctr">
              <a:buNone/>
            </a:pPr>
            <a:r>
              <a:rPr lang="en-US" dirty="0" smtClean="0"/>
              <a:t>	</a:t>
            </a:r>
            <a:r>
              <a:rPr lang="en-US" sz="2200" dirty="0" smtClean="0">
                <a:solidFill>
                  <a:srgbClr val="0000FF"/>
                </a:solidFill>
              </a:rPr>
              <a:t>C</a:t>
            </a:r>
            <a:r>
              <a:rPr lang="en-US" sz="2200" baseline="-25000" dirty="0" smtClean="0">
                <a:solidFill>
                  <a:srgbClr val="0000FF"/>
                </a:solidFill>
              </a:rPr>
              <a:t>4</a:t>
            </a:r>
            <a:r>
              <a:rPr lang="en-US" sz="2200" dirty="0" smtClean="0">
                <a:solidFill>
                  <a:srgbClr val="0000FF"/>
                </a:solidFill>
              </a:rPr>
              <a:t>H</a:t>
            </a:r>
            <a:r>
              <a:rPr lang="en-US" sz="2200" baseline="-25000" dirty="0" smtClean="0">
                <a:solidFill>
                  <a:srgbClr val="0000FF"/>
                </a:solidFill>
              </a:rPr>
              <a:t>10</a:t>
            </a:r>
            <a:r>
              <a:rPr lang="en-US" sz="2200" dirty="0" smtClean="0">
                <a:solidFill>
                  <a:srgbClr val="0000FF"/>
                </a:solidFill>
              </a:rPr>
              <a:t>(</a:t>
            </a:r>
            <a:r>
              <a:rPr lang="en-US" sz="2200" i="1" dirty="0" smtClean="0">
                <a:solidFill>
                  <a:srgbClr val="0000FF"/>
                </a:solidFill>
              </a:rPr>
              <a:t>s</a:t>
            </a:r>
            <a:r>
              <a:rPr lang="en-US" sz="2200" dirty="0" smtClean="0">
                <a:solidFill>
                  <a:srgbClr val="0000FF"/>
                </a:solidFill>
              </a:rPr>
              <a:t>)   +   O</a:t>
            </a:r>
            <a:r>
              <a:rPr lang="en-US" sz="2200" baseline="-25000" dirty="0" smtClean="0">
                <a:solidFill>
                  <a:srgbClr val="0000FF"/>
                </a:solidFill>
              </a:rPr>
              <a:t>2</a:t>
            </a:r>
            <a:r>
              <a:rPr lang="en-US" sz="2200" dirty="0" smtClean="0">
                <a:solidFill>
                  <a:srgbClr val="0000FF"/>
                </a:solidFill>
              </a:rPr>
              <a:t>(</a:t>
            </a:r>
            <a:r>
              <a:rPr lang="en-US" sz="2200" i="1" dirty="0" smtClean="0">
                <a:solidFill>
                  <a:srgbClr val="0000FF"/>
                </a:solidFill>
              </a:rPr>
              <a:t>s</a:t>
            </a:r>
            <a:r>
              <a:rPr lang="en-US" sz="2200" dirty="0" smtClean="0">
                <a:solidFill>
                  <a:srgbClr val="0000FF"/>
                </a:solidFill>
              </a:rPr>
              <a:t>)   </a:t>
            </a:r>
            <a:r>
              <a:rPr lang="en-US" sz="2200" dirty="0" smtClean="0">
                <a:solidFill>
                  <a:srgbClr val="0000FF"/>
                </a:solidFill>
                <a:sym typeface="Symbol" pitchFamily="18" charset="2"/>
              </a:rPr>
              <a:t></a:t>
            </a:r>
            <a:r>
              <a:rPr lang="en-US" sz="2200" dirty="0" smtClean="0">
                <a:solidFill>
                  <a:srgbClr val="0000FF"/>
                </a:solidFill>
              </a:rPr>
              <a:t>   CO</a:t>
            </a:r>
            <a:r>
              <a:rPr lang="en-US" sz="2200" baseline="-25000" dirty="0" smtClean="0">
                <a:solidFill>
                  <a:srgbClr val="0000FF"/>
                </a:solidFill>
              </a:rPr>
              <a:t>2</a:t>
            </a:r>
            <a:r>
              <a:rPr lang="en-US" sz="2200" dirty="0" smtClean="0">
                <a:solidFill>
                  <a:srgbClr val="0000FF"/>
                </a:solidFill>
              </a:rPr>
              <a:t>(s)+H</a:t>
            </a:r>
            <a:r>
              <a:rPr lang="en-US" sz="2200" baseline="-25000" dirty="0" smtClean="0">
                <a:solidFill>
                  <a:srgbClr val="0000FF"/>
                </a:solidFill>
              </a:rPr>
              <a:t>2</a:t>
            </a:r>
            <a:r>
              <a:rPr lang="en-US" sz="2200" dirty="0" smtClean="0">
                <a:solidFill>
                  <a:srgbClr val="0000FF"/>
                </a:solidFill>
              </a:rPr>
              <a:t>O(</a:t>
            </a:r>
            <a:r>
              <a:rPr lang="en-US" sz="2200" i="1" dirty="0" smtClean="0">
                <a:solidFill>
                  <a:srgbClr val="0000FF"/>
                </a:solidFill>
              </a:rPr>
              <a:t>g</a:t>
            </a:r>
            <a:r>
              <a:rPr lang="en-US" sz="2200" dirty="0" smtClean="0">
                <a:solidFill>
                  <a:srgbClr val="0000FF"/>
                </a:solidFill>
              </a:rPr>
              <a:t>)</a:t>
            </a:r>
            <a:endParaRPr lang="en-US" sz="2200" dirty="0">
              <a:solidFill>
                <a:srgbClr val="0000FF"/>
              </a:solidFill>
            </a:endParaRPr>
          </a:p>
        </p:txBody>
      </p:sp>
      <p:sp>
        <p:nvSpPr>
          <p:cNvPr id="20484" name="Rectangle 5"/>
          <p:cNvSpPr>
            <a:spLocks noChangeArrowheads="1"/>
          </p:cNvSpPr>
          <p:nvPr/>
        </p:nvSpPr>
        <p:spPr bwMode="auto">
          <a:xfrm>
            <a:off x="838201" y="-193900"/>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5" name="Rectangle 6"/>
          <p:cNvSpPr>
            <a:spLocks noChangeArrowheads="1"/>
          </p:cNvSpPr>
          <p:nvPr/>
        </p:nvSpPr>
        <p:spPr bwMode="auto">
          <a:xfrm>
            <a:off x="838201" y="31893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6" name="Rectangle 7"/>
          <p:cNvSpPr>
            <a:spLocks noChangeArrowheads="1"/>
          </p:cNvSpPr>
          <p:nvPr/>
        </p:nvSpPr>
        <p:spPr bwMode="auto">
          <a:xfrm>
            <a:off x="838201" y="31385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8"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9" name="Rectangle 8"/>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Tree>
    <p:extLst>
      <p:ext uri="{BB962C8B-B14F-4D97-AF65-F5344CB8AC3E}">
        <p14:creationId xmlns:p14="http://schemas.microsoft.com/office/powerpoint/2010/main" val="32984655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96900" y="1581768"/>
            <a:ext cx="7559040" cy="568960"/>
          </a:xfrm>
        </p:spPr>
        <p:txBody>
          <a:bodyPr>
            <a:normAutofit/>
          </a:bodyPr>
          <a:lstStyle/>
          <a:p>
            <a:pPr eaLnBrk="1" hangingPunct="1"/>
            <a:r>
              <a:rPr lang="en-US" sz="2200" b="1" dirty="0" smtClean="0">
                <a:solidFill>
                  <a:srgbClr val="00B050"/>
                </a:solidFill>
              </a:rPr>
              <a:t>Example:</a:t>
            </a:r>
          </a:p>
        </p:txBody>
      </p:sp>
      <p:sp>
        <p:nvSpPr>
          <p:cNvPr id="329731" name="Rectangle 3"/>
          <p:cNvSpPr>
            <a:spLocks noGrp="1" noChangeArrowheads="1"/>
          </p:cNvSpPr>
          <p:nvPr>
            <p:ph type="body" idx="1"/>
          </p:nvPr>
        </p:nvSpPr>
        <p:spPr>
          <a:xfrm>
            <a:off x="0" y="2150728"/>
            <a:ext cx="10908444" cy="1426451"/>
          </a:xfrm>
        </p:spPr>
        <p:txBody>
          <a:bodyPr/>
          <a:lstStyle/>
          <a:p>
            <a:pPr marL="606232" indent="-182886">
              <a:buNone/>
            </a:pPr>
            <a:r>
              <a:rPr lang="en-US" sz="2400" dirty="0">
                <a:solidFill>
                  <a:srgbClr val="00B050"/>
                </a:solidFill>
              </a:rPr>
              <a:t>	Balance the following equation in standard </a:t>
            </a:r>
            <a:r>
              <a:rPr lang="en-US" sz="2400" dirty="0" smtClean="0">
                <a:solidFill>
                  <a:srgbClr val="00B050"/>
                </a:solidFill>
              </a:rPr>
              <a:t>form and </a:t>
            </a:r>
            <a:r>
              <a:rPr lang="en-US" sz="2400" dirty="0">
                <a:solidFill>
                  <a:srgbClr val="00B050"/>
                </a:solidFill>
              </a:rPr>
              <a:t>determine the sum of the coefficients?</a:t>
            </a:r>
          </a:p>
          <a:p>
            <a:pPr marL="606232" indent="-182886" algn="ctr">
              <a:buNone/>
            </a:pPr>
            <a:r>
              <a:rPr lang="en-US" dirty="0" smtClean="0"/>
              <a:t>	</a:t>
            </a:r>
            <a:r>
              <a:rPr lang="en-US" sz="2200" dirty="0" err="1" smtClean="0">
                <a:solidFill>
                  <a:srgbClr val="0000FF"/>
                </a:solidFill>
              </a:rPr>
              <a:t>FeO</a:t>
            </a:r>
            <a:r>
              <a:rPr lang="en-US" sz="2200" dirty="0" smtClean="0">
                <a:solidFill>
                  <a:srgbClr val="0000FF"/>
                </a:solidFill>
              </a:rPr>
              <a:t>(</a:t>
            </a:r>
            <a:r>
              <a:rPr lang="en-US" sz="2200" i="1" dirty="0" smtClean="0">
                <a:solidFill>
                  <a:srgbClr val="0000FF"/>
                </a:solidFill>
              </a:rPr>
              <a:t>s</a:t>
            </a:r>
            <a:r>
              <a:rPr lang="en-US" sz="2200" dirty="0" smtClean="0">
                <a:solidFill>
                  <a:srgbClr val="0000FF"/>
                </a:solidFill>
              </a:rPr>
              <a:t>)   +   O</a:t>
            </a:r>
            <a:r>
              <a:rPr lang="en-US" sz="2200" baseline="-25000" dirty="0" smtClean="0">
                <a:solidFill>
                  <a:srgbClr val="0000FF"/>
                </a:solidFill>
              </a:rPr>
              <a:t>2</a:t>
            </a:r>
            <a:r>
              <a:rPr lang="en-US" sz="2200" dirty="0" smtClean="0">
                <a:solidFill>
                  <a:srgbClr val="0000FF"/>
                </a:solidFill>
              </a:rPr>
              <a:t>(</a:t>
            </a:r>
            <a:r>
              <a:rPr lang="en-US" sz="2200" i="1" dirty="0" smtClean="0">
                <a:solidFill>
                  <a:srgbClr val="0000FF"/>
                </a:solidFill>
              </a:rPr>
              <a:t>g</a:t>
            </a:r>
            <a:r>
              <a:rPr lang="en-US" sz="2200" dirty="0" smtClean="0">
                <a:solidFill>
                  <a:srgbClr val="0000FF"/>
                </a:solidFill>
              </a:rPr>
              <a:t>)   </a:t>
            </a:r>
            <a:r>
              <a:rPr lang="en-US" sz="2200" dirty="0" smtClean="0">
                <a:solidFill>
                  <a:srgbClr val="0000FF"/>
                </a:solidFill>
                <a:sym typeface="Symbol" pitchFamily="18" charset="2"/>
              </a:rPr>
              <a:t></a:t>
            </a:r>
            <a:r>
              <a:rPr lang="en-US" sz="2200" dirty="0" smtClean="0">
                <a:solidFill>
                  <a:srgbClr val="0000FF"/>
                </a:solidFill>
              </a:rPr>
              <a:t>   Fe</a:t>
            </a:r>
            <a:r>
              <a:rPr lang="en-US" sz="2200" baseline="-25000" dirty="0" smtClean="0">
                <a:solidFill>
                  <a:srgbClr val="0000FF"/>
                </a:solidFill>
              </a:rPr>
              <a:t>2</a:t>
            </a:r>
            <a:r>
              <a:rPr lang="en-US" sz="2200" dirty="0" smtClean="0">
                <a:solidFill>
                  <a:srgbClr val="0000FF"/>
                </a:solidFill>
              </a:rPr>
              <a:t>O</a:t>
            </a:r>
            <a:r>
              <a:rPr lang="en-US" sz="2200" baseline="-25000" dirty="0" smtClean="0">
                <a:solidFill>
                  <a:srgbClr val="0000FF"/>
                </a:solidFill>
              </a:rPr>
              <a:t>3</a:t>
            </a:r>
            <a:r>
              <a:rPr lang="en-US" sz="2200" dirty="0" smtClean="0">
                <a:solidFill>
                  <a:srgbClr val="0000FF"/>
                </a:solidFill>
              </a:rPr>
              <a:t>(</a:t>
            </a:r>
            <a:r>
              <a:rPr lang="en-US" sz="2200" i="1" dirty="0" smtClean="0">
                <a:solidFill>
                  <a:srgbClr val="0000FF"/>
                </a:solidFill>
              </a:rPr>
              <a:t>s</a:t>
            </a:r>
            <a:r>
              <a:rPr lang="en-US" sz="2200" dirty="0" smtClean="0">
                <a:solidFill>
                  <a:srgbClr val="0000FF"/>
                </a:solidFill>
              </a:rPr>
              <a:t>)</a:t>
            </a:r>
            <a:endParaRPr lang="en-US" sz="2200" dirty="0">
              <a:solidFill>
                <a:srgbClr val="0000FF"/>
              </a:solidFill>
            </a:endParaRPr>
          </a:p>
        </p:txBody>
      </p:sp>
      <p:sp>
        <p:nvSpPr>
          <p:cNvPr id="20484" name="Rectangle 5"/>
          <p:cNvSpPr>
            <a:spLocks noChangeArrowheads="1"/>
          </p:cNvSpPr>
          <p:nvPr/>
        </p:nvSpPr>
        <p:spPr bwMode="auto">
          <a:xfrm>
            <a:off x="838201" y="-193900"/>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5" name="Rectangle 6"/>
          <p:cNvSpPr>
            <a:spLocks noChangeArrowheads="1"/>
          </p:cNvSpPr>
          <p:nvPr/>
        </p:nvSpPr>
        <p:spPr bwMode="auto">
          <a:xfrm>
            <a:off x="838201" y="31893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6" name="Rectangle 7"/>
          <p:cNvSpPr>
            <a:spLocks noChangeArrowheads="1"/>
          </p:cNvSpPr>
          <p:nvPr/>
        </p:nvSpPr>
        <p:spPr bwMode="auto">
          <a:xfrm>
            <a:off x="838201" y="31385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8"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9" name="Rectangle 8"/>
          <p:cNvSpPr/>
          <p:nvPr/>
        </p:nvSpPr>
        <p:spPr>
          <a:xfrm>
            <a:off x="85471" y="962989"/>
            <a:ext cx="7242390"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3.8 Writing and Balancing </a:t>
            </a:r>
            <a:r>
              <a:rPr lang="en-US" sz="2600" b="1" dirty="0">
                <a:solidFill>
                  <a:schemeClr val="accent1"/>
                </a:solidFill>
              </a:rPr>
              <a:t>Chemical Equations</a:t>
            </a:r>
          </a:p>
        </p:txBody>
      </p:sp>
    </p:spTree>
    <p:extLst>
      <p:ext uri="{BB962C8B-B14F-4D97-AF65-F5344CB8AC3E}">
        <p14:creationId xmlns:p14="http://schemas.microsoft.com/office/powerpoint/2010/main" val="298034840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0" y="2150728"/>
            <a:ext cx="10908444" cy="1426451"/>
          </a:xfrm>
        </p:spPr>
        <p:txBody>
          <a:bodyPr/>
          <a:lstStyle/>
          <a:p>
            <a:pPr marL="606232" indent="-182886" algn="ctr">
              <a:buNone/>
            </a:pPr>
            <a:r>
              <a:rPr lang="en-US" sz="2400" dirty="0" smtClean="0">
                <a:solidFill>
                  <a:srgbClr val="00B050"/>
                </a:solidFill>
              </a:rPr>
              <a:t>H.W</a:t>
            </a:r>
          </a:p>
          <a:p>
            <a:pPr marL="606232" indent="-182886" algn="ctr">
              <a:buNone/>
            </a:pPr>
            <a:r>
              <a:rPr lang="en-US" sz="2400" dirty="0" smtClean="0">
                <a:solidFill>
                  <a:srgbClr val="00B050"/>
                </a:solidFill>
              </a:rPr>
              <a:t>18 (b and c) p73</a:t>
            </a:r>
          </a:p>
          <a:p>
            <a:pPr marL="606232" indent="-182886" algn="ctr">
              <a:buNone/>
            </a:pPr>
            <a:r>
              <a:rPr lang="en-US" sz="2400" dirty="0" smtClean="0">
                <a:solidFill>
                  <a:srgbClr val="00B050"/>
                </a:solidFill>
              </a:rPr>
              <a:t>25, (b), 26(a), 28 p74</a:t>
            </a:r>
          </a:p>
          <a:p>
            <a:pPr marL="606232" indent="-182886">
              <a:buNone/>
            </a:pPr>
            <a:endParaRPr lang="en-US" sz="2200" dirty="0">
              <a:solidFill>
                <a:srgbClr val="0000FF"/>
              </a:solidFill>
            </a:endParaRPr>
          </a:p>
        </p:txBody>
      </p:sp>
      <p:sp>
        <p:nvSpPr>
          <p:cNvPr id="20484" name="Rectangle 5"/>
          <p:cNvSpPr>
            <a:spLocks noChangeArrowheads="1"/>
          </p:cNvSpPr>
          <p:nvPr/>
        </p:nvSpPr>
        <p:spPr bwMode="auto">
          <a:xfrm>
            <a:off x="838201" y="-193900"/>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5" name="Rectangle 6"/>
          <p:cNvSpPr>
            <a:spLocks noChangeArrowheads="1"/>
          </p:cNvSpPr>
          <p:nvPr/>
        </p:nvSpPr>
        <p:spPr bwMode="auto">
          <a:xfrm>
            <a:off x="838201" y="31893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20486" name="Rectangle 7"/>
          <p:cNvSpPr>
            <a:spLocks noChangeArrowheads="1"/>
          </p:cNvSpPr>
          <p:nvPr/>
        </p:nvSpPr>
        <p:spPr bwMode="auto">
          <a:xfrm>
            <a:off x="838201" y="3138581"/>
            <a:ext cx="18473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920"/>
          </a:p>
        </p:txBody>
      </p:sp>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8"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0" name="Rectangle 9"/>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spTree>
    <p:extLst>
      <p:ext uri="{BB962C8B-B14F-4D97-AF65-F5344CB8AC3E}">
        <p14:creationId xmlns:p14="http://schemas.microsoft.com/office/powerpoint/2010/main" val="138871011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type="body" idx="1"/>
          </p:nvPr>
        </p:nvSpPr>
        <p:spPr>
          <a:xfrm>
            <a:off x="110387" y="1883797"/>
            <a:ext cx="10667425" cy="2425313"/>
          </a:xfrm>
        </p:spPr>
        <p:txBody>
          <a:bodyPr>
            <a:normAutofit/>
          </a:bodyPr>
          <a:lstStyle/>
          <a:p>
            <a:pPr eaLnBrk="1" hangingPunct="1"/>
            <a:r>
              <a:rPr lang="en-GB" altLang="en-US" sz="2200" dirty="0" smtClean="0"/>
              <a:t> </a:t>
            </a:r>
            <a:r>
              <a:rPr lang="en-GB" altLang="en-US" sz="2200" b="1" dirty="0" smtClean="0"/>
              <a:t>Percent Composition by Mass:</a:t>
            </a:r>
            <a:r>
              <a:rPr lang="en-GB" altLang="en-US" sz="2200" dirty="0" smtClean="0"/>
              <a:t> is the percent by mass of each element in a compound</a:t>
            </a:r>
          </a:p>
          <a:p>
            <a:pPr eaLnBrk="1" hangingPunct="1"/>
            <a:endParaRPr lang="en-GB" altLang="en-US" sz="2200" dirty="0" smtClean="0"/>
          </a:p>
          <a:p>
            <a:pPr eaLnBrk="1" hangingPunct="1"/>
            <a:r>
              <a:rPr lang="en-GB" altLang="en-US" sz="2200" dirty="0" smtClean="0"/>
              <a:t> </a:t>
            </a:r>
            <a:r>
              <a:rPr lang="en-GB" altLang="en-US" sz="2200" dirty="0" smtClean="0">
                <a:solidFill>
                  <a:srgbClr val="A50021"/>
                </a:solidFill>
              </a:rPr>
              <a:t>percent composition of an element in a compound =</a:t>
            </a:r>
          </a:p>
        </p:txBody>
      </p:sp>
      <p:sp>
        <p:nvSpPr>
          <p:cNvPr id="118846" name="Text Box 62"/>
          <p:cNvSpPr txBox="1">
            <a:spLocks noChangeArrowheads="1"/>
          </p:cNvSpPr>
          <p:nvPr/>
        </p:nvSpPr>
        <p:spPr bwMode="auto">
          <a:xfrm>
            <a:off x="256197" y="4244876"/>
            <a:ext cx="892725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200" dirty="0">
              <a:latin typeface="+mn-lt"/>
            </a:endParaRPr>
          </a:p>
          <a:p>
            <a:endParaRPr lang="en-US" altLang="en-US" sz="2200" dirty="0" smtClean="0">
              <a:latin typeface="+mn-lt"/>
            </a:endParaRPr>
          </a:p>
          <a:p>
            <a:pPr marL="342900" indent="-342900">
              <a:buFont typeface="Wingdings" panose="05000000000000000000" pitchFamily="2" charset="2"/>
              <a:buChar char="§"/>
            </a:pPr>
            <a:endParaRPr lang="en-US" altLang="en-US" sz="2200" dirty="0">
              <a:latin typeface="+mn-lt"/>
            </a:endParaRPr>
          </a:p>
          <a:p>
            <a:endParaRPr lang="en-US" altLang="en-US" sz="2200" dirty="0" smtClean="0">
              <a:latin typeface="+mn-lt"/>
            </a:endParaRPr>
          </a:p>
          <a:p>
            <a:endParaRPr lang="en-US" altLang="en-US" sz="2200" dirty="0" smtClean="0">
              <a:latin typeface="+mn-lt"/>
            </a:endParaRPr>
          </a:p>
          <a:p>
            <a:r>
              <a:rPr lang="en-US" altLang="en-US" sz="2200" dirty="0" smtClean="0">
                <a:latin typeface="+mn-lt"/>
              </a:rPr>
              <a:t>Where</a:t>
            </a:r>
            <a:r>
              <a:rPr lang="en-US" altLang="en-US" sz="2200" dirty="0" smtClean="0">
                <a:solidFill>
                  <a:srgbClr val="FF0000"/>
                </a:solidFill>
                <a:latin typeface="+mn-lt"/>
              </a:rPr>
              <a:t> n </a:t>
            </a:r>
            <a:r>
              <a:rPr lang="en-US" altLang="en-US" sz="2200" dirty="0">
                <a:latin typeface="+mn-lt"/>
              </a:rPr>
              <a:t>is the number of moles of the element in </a:t>
            </a:r>
            <a:r>
              <a:rPr lang="en-US" altLang="en-US" sz="2200" dirty="0">
                <a:solidFill>
                  <a:srgbClr val="FF0000"/>
                </a:solidFill>
                <a:latin typeface="+mn-lt"/>
              </a:rPr>
              <a:t>1 mole</a:t>
            </a:r>
            <a:r>
              <a:rPr lang="en-US" altLang="en-US" sz="2200" dirty="0">
                <a:latin typeface="+mn-lt"/>
              </a:rPr>
              <a:t> of the compound</a:t>
            </a:r>
            <a:endParaRPr lang="en-US" altLang="en-US" sz="2200" i="1" dirty="0">
              <a:latin typeface="+mn-lt"/>
            </a:endParaRPr>
          </a:p>
        </p:txBody>
      </p:sp>
      <p:grpSp>
        <p:nvGrpSpPr>
          <p:cNvPr id="3" name="Group 2"/>
          <p:cNvGrpSpPr/>
          <p:nvPr/>
        </p:nvGrpSpPr>
        <p:grpSpPr>
          <a:xfrm>
            <a:off x="6447114" y="4244876"/>
            <a:ext cx="4580467" cy="999067"/>
            <a:chOff x="2506133" y="3663958"/>
            <a:chExt cx="4580467" cy="999067"/>
          </a:xfrm>
        </p:grpSpPr>
        <p:sp>
          <p:nvSpPr>
            <p:cNvPr id="80903" name="Rectangle 63"/>
            <p:cNvSpPr>
              <a:spLocks noChangeArrowheads="1"/>
            </p:cNvSpPr>
            <p:nvPr/>
          </p:nvSpPr>
          <p:spPr bwMode="auto">
            <a:xfrm>
              <a:off x="2506133" y="3663958"/>
              <a:ext cx="4580467" cy="999067"/>
            </a:xfrm>
            <a:prstGeom prst="rect">
              <a:avLst/>
            </a:prstGeom>
            <a:solidFill>
              <a:srgbClr val="FFFFFF"/>
            </a:solidFill>
            <a:ln w="38100">
              <a:solidFill>
                <a:schemeClr val="tx1"/>
              </a:solidFill>
              <a:prstDash val="dash"/>
              <a:miter lim="800000"/>
              <a:headEnd/>
              <a:tailEnd/>
            </a:ln>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ar-SA" altLang="en-US" sz="2000">
                <a:latin typeface="Comic Sans MS" panose="030F0702030302020204" pitchFamily="66" charset="0"/>
              </a:endParaRPr>
            </a:p>
          </p:txBody>
        </p:sp>
        <p:grpSp>
          <p:nvGrpSpPr>
            <p:cNvPr id="80901" name="Group 4"/>
            <p:cNvGrpSpPr>
              <a:grpSpLocks/>
            </p:cNvGrpSpPr>
            <p:nvPr/>
          </p:nvGrpSpPr>
          <p:grpSpPr bwMode="auto">
            <a:xfrm>
              <a:off x="2725418" y="3663958"/>
              <a:ext cx="4111414" cy="844974"/>
              <a:chOff x="1342" y="2142"/>
              <a:chExt cx="2428" cy="499"/>
            </a:xfrm>
          </p:grpSpPr>
          <p:sp>
            <p:nvSpPr>
              <p:cNvPr id="80904" name="Text Box 5"/>
              <p:cNvSpPr txBox="1">
                <a:spLocks noChangeArrowheads="1"/>
              </p:cNvSpPr>
              <p:nvPr/>
            </p:nvSpPr>
            <p:spPr bwMode="auto">
              <a:xfrm>
                <a:off x="1382" y="2142"/>
                <a:ext cx="16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FF0000"/>
                    </a:solidFill>
                    <a:latin typeface="+mn-lt"/>
                  </a:rPr>
                  <a:t>n</a:t>
                </a:r>
                <a:r>
                  <a:rPr lang="en-US" altLang="en-US" sz="2000">
                    <a:latin typeface="+mn-lt"/>
                  </a:rPr>
                  <a:t> x molar mass of element</a:t>
                </a:r>
                <a:endParaRPr lang="en-US" altLang="en-US" sz="2000" i="1">
                  <a:latin typeface="+mn-lt"/>
                </a:endParaRPr>
              </a:p>
            </p:txBody>
          </p:sp>
          <p:sp>
            <p:nvSpPr>
              <p:cNvPr id="80905" name="Text Box 6"/>
              <p:cNvSpPr txBox="1">
                <a:spLocks noChangeArrowheads="1"/>
              </p:cNvSpPr>
              <p:nvPr/>
            </p:nvSpPr>
            <p:spPr bwMode="auto">
              <a:xfrm>
                <a:off x="1438" y="2405"/>
                <a:ext cx="163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mn-lt"/>
                  </a:rPr>
                  <a:t>molar mass of compound</a:t>
                </a:r>
              </a:p>
            </p:txBody>
          </p:sp>
          <p:sp>
            <p:nvSpPr>
              <p:cNvPr id="80906" name="Line 7"/>
              <p:cNvSpPr>
                <a:spLocks noChangeShapeType="1"/>
              </p:cNvSpPr>
              <p:nvPr/>
            </p:nvSpPr>
            <p:spPr bwMode="auto">
              <a:xfrm flipV="1">
                <a:off x="1342" y="2416"/>
                <a:ext cx="1831" cy="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80907" name="Text Box 8"/>
              <p:cNvSpPr txBox="1">
                <a:spLocks noChangeArrowheads="1"/>
              </p:cNvSpPr>
              <p:nvPr/>
            </p:nvSpPr>
            <p:spPr bwMode="auto">
              <a:xfrm>
                <a:off x="3216" y="2283"/>
                <a:ext cx="55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mn-lt"/>
                  </a:rPr>
                  <a:t>x 100%</a:t>
                </a:r>
              </a:p>
            </p:txBody>
          </p:sp>
        </p:grpSp>
      </p:grpSp>
      <p:sp>
        <p:nvSpPr>
          <p:cNvPr id="13" name="Rectangle 12"/>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14" name="صورة 7"/>
          <p:cNvPicPr/>
          <p:nvPr/>
        </p:nvPicPr>
        <p:blipFill>
          <a:blip r:embed="rId2">
            <a:extLst>
              <a:ext uri="{28A0092B-C50C-407E-A947-70E740481C1C}">
                <a14:useLocalDpi xmlns:a14="http://schemas.microsoft.com/office/drawing/2010/main" val="0"/>
              </a:ext>
            </a:extLst>
          </a:blip>
          <a:stretch>
            <a:fillRect/>
          </a:stretch>
        </p:blipFill>
        <p:spPr>
          <a:xfrm>
            <a:off x="10247971" y="-57149"/>
            <a:ext cx="999903" cy="1427356"/>
          </a:xfrm>
          <a:prstGeom prst="rect">
            <a:avLst/>
          </a:prstGeom>
        </p:spPr>
      </p:pic>
      <p:sp>
        <p:nvSpPr>
          <p:cNvPr id="15" name="Rectangle 14"/>
          <p:cNvSpPr/>
          <p:nvPr/>
        </p:nvSpPr>
        <p:spPr>
          <a:xfrm>
            <a:off x="110388" y="816704"/>
            <a:ext cx="7341972"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3.6. Composition </a:t>
            </a:r>
            <a:r>
              <a:rPr lang="en-US" sz="2600" b="1" dirty="0">
                <a:solidFill>
                  <a:schemeClr val="accent1"/>
                </a:solidFill>
              </a:rPr>
              <a:t>of Compounds</a:t>
            </a:r>
          </a:p>
        </p:txBody>
      </p:sp>
      <p:pic>
        <p:nvPicPr>
          <p:cNvPr id="17" name="Picture 9"/>
          <p:cNvPicPr>
            <a:picLocks noChangeAspect="1"/>
          </p:cNvPicPr>
          <p:nvPr/>
        </p:nvPicPr>
        <p:blipFill rotWithShape="1">
          <a:blip r:embed="rId3">
            <a:extLst>
              <a:ext uri="{28A0092B-C50C-407E-A947-70E740481C1C}">
                <a14:useLocalDpi xmlns:a14="http://schemas.microsoft.com/office/drawing/2010/main" val="0"/>
              </a:ext>
            </a:extLst>
          </a:blip>
          <a:srcRect l="38552" b="-2779"/>
          <a:stretch/>
        </p:blipFill>
        <p:spPr bwMode="auto">
          <a:xfrm>
            <a:off x="6531296" y="2700738"/>
            <a:ext cx="4412102" cy="56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4323" y="4483636"/>
            <a:ext cx="6373924" cy="430887"/>
          </a:xfrm>
          <a:prstGeom prst="rect">
            <a:avLst/>
          </a:prstGeom>
        </p:spPr>
        <p:txBody>
          <a:bodyPr wrap="none">
            <a:spAutoFit/>
          </a:bodyPr>
          <a:lstStyle/>
          <a:p>
            <a:pPr marL="342900" indent="-342900">
              <a:buFont typeface="Wingdings" panose="05000000000000000000" pitchFamily="2" charset="2"/>
              <a:buChar char="§"/>
            </a:pPr>
            <a:r>
              <a:rPr lang="en-GB" altLang="en-US" sz="2200" dirty="0">
                <a:solidFill>
                  <a:srgbClr val="A50021"/>
                </a:solidFill>
              </a:rPr>
              <a:t>percent composition of an element in a compound =</a:t>
            </a:r>
          </a:p>
        </p:txBody>
      </p:sp>
      <p:sp>
        <p:nvSpPr>
          <p:cNvPr id="5" name="Rectangle 4"/>
          <p:cNvSpPr/>
          <p:nvPr/>
        </p:nvSpPr>
        <p:spPr>
          <a:xfrm>
            <a:off x="8139574" y="3556419"/>
            <a:ext cx="1170513" cy="369332"/>
          </a:xfrm>
          <a:prstGeom prst="rect">
            <a:avLst/>
          </a:prstGeom>
        </p:spPr>
        <p:txBody>
          <a:bodyPr wrap="none">
            <a:spAutoFit/>
          </a:bodyPr>
          <a:lstStyle/>
          <a:p>
            <a:r>
              <a:rPr lang="ar-SA" altLang="en-US" dirty="0" smtClean="0"/>
              <a:t>أو بتعبير أخر</a:t>
            </a:r>
            <a:endParaRPr lang="en-US" altLang="en-US" dirty="0"/>
          </a:p>
        </p:txBody>
      </p:sp>
    </p:spTree>
    <p:extLst>
      <p:ext uri="{BB962C8B-B14F-4D97-AF65-F5344CB8AC3E}">
        <p14:creationId xmlns:p14="http://schemas.microsoft.com/office/powerpoint/2010/main" val="392566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846"/>
                                        </p:tgtEl>
                                        <p:attrNameLst>
                                          <p:attrName>style.visibility</p:attrName>
                                        </p:attrNameLst>
                                      </p:cBhvr>
                                      <p:to>
                                        <p:strVal val="visible"/>
                                      </p:to>
                                    </p:set>
                                    <p:anim calcmode="lin" valueType="num">
                                      <p:cBhvr additive="base">
                                        <p:cTn id="7" dur="500" fill="hold"/>
                                        <p:tgtEl>
                                          <p:spTgt spid="118846"/>
                                        </p:tgtEl>
                                        <p:attrNameLst>
                                          <p:attrName>ppt_x</p:attrName>
                                        </p:attrNameLst>
                                      </p:cBhvr>
                                      <p:tavLst>
                                        <p:tav tm="0">
                                          <p:val>
                                            <p:strVal val="0-#ppt_w/2"/>
                                          </p:val>
                                        </p:tav>
                                        <p:tav tm="100000">
                                          <p:val>
                                            <p:strVal val="#ppt_x"/>
                                          </p:val>
                                        </p:tav>
                                      </p:tavLst>
                                    </p:anim>
                                    <p:anim calcmode="lin" valueType="num">
                                      <p:cBhvr additive="base">
                                        <p:cTn id="8" dur="500" fill="hold"/>
                                        <p:tgtEl>
                                          <p:spTgt spid="118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4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198967" y="1617981"/>
            <a:ext cx="9184640" cy="978355"/>
          </a:xfrm>
        </p:spPr>
        <p:txBody>
          <a:bodyPr>
            <a:normAutofit/>
          </a:bodyPr>
          <a:lstStyle/>
          <a:p>
            <a:pPr marL="370648" indent="-370648">
              <a:buSzPct val="120000"/>
              <a:defRPr/>
            </a:pPr>
            <a:r>
              <a:rPr lang="en-US" sz="2200" b="1" dirty="0" smtClean="0">
                <a:solidFill>
                  <a:srgbClr val="00B050"/>
                </a:solidFill>
                <a:ea typeface="ＭＳ Ｐゴシック" pitchFamily="34" charset="-128"/>
              </a:rPr>
              <a:t>Example: </a:t>
            </a:r>
          </a:p>
          <a:p>
            <a:pPr marL="0" indent="0">
              <a:buSzPct val="120000"/>
              <a:buNone/>
              <a:defRPr/>
            </a:pPr>
            <a:r>
              <a:rPr lang="en-US" sz="2200" b="1" dirty="0" smtClean="0">
                <a:solidFill>
                  <a:srgbClr val="00B050"/>
                </a:solidFill>
                <a:ea typeface="ＭＳ Ｐゴシック" charset="0"/>
              </a:rPr>
              <a:t>Calculate the mass percent </a:t>
            </a:r>
            <a:r>
              <a:rPr lang="en-US" sz="2200" b="1" dirty="0">
                <a:solidFill>
                  <a:srgbClr val="00B050"/>
                </a:solidFill>
                <a:ea typeface="ＭＳ Ｐゴシック" charset="0"/>
              </a:rPr>
              <a:t>of carbon in </a:t>
            </a:r>
            <a:r>
              <a:rPr lang="en-US" sz="2200" b="1" dirty="0" smtClean="0">
                <a:solidFill>
                  <a:srgbClr val="00B050"/>
                </a:solidFill>
                <a:ea typeface="ＭＳ Ｐゴシック" charset="0"/>
              </a:rPr>
              <a:t>ethane (C</a:t>
            </a:r>
            <a:r>
              <a:rPr lang="en-US" sz="2200" b="1" baseline="-25000" dirty="0" smtClean="0">
                <a:solidFill>
                  <a:srgbClr val="00B050"/>
                </a:solidFill>
                <a:ea typeface="ＭＳ Ｐゴシック" charset="0"/>
              </a:rPr>
              <a:t>2</a:t>
            </a:r>
            <a:r>
              <a:rPr lang="en-US" sz="2200" b="1" dirty="0" smtClean="0">
                <a:solidFill>
                  <a:srgbClr val="00B050"/>
                </a:solidFill>
                <a:ea typeface="ＭＳ Ｐゴシック" charset="0"/>
              </a:rPr>
              <a:t>H</a:t>
            </a:r>
            <a:r>
              <a:rPr lang="en-US" sz="2200" b="1" baseline="-25000" dirty="0" smtClean="0">
                <a:solidFill>
                  <a:srgbClr val="00B050"/>
                </a:solidFill>
                <a:ea typeface="ＭＳ Ｐゴシック" charset="0"/>
              </a:rPr>
              <a:t>6</a:t>
            </a:r>
            <a:r>
              <a:rPr lang="en-US" sz="2200" b="1" dirty="0" smtClean="0">
                <a:solidFill>
                  <a:srgbClr val="00B050"/>
                </a:solidFill>
                <a:ea typeface="ＭＳ Ｐゴシック" charset="0"/>
              </a:rPr>
              <a:t>)?</a:t>
            </a:r>
            <a:endParaRPr lang="en-US" sz="2200" b="1" dirty="0">
              <a:solidFill>
                <a:srgbClr val="00B050"/>
              </a:solidFill>
              <a:ea typeface="ＭＳ Ｐゴシック" pitchFamily="34" charset="-128"/>
            </a:endParaRPr>
          </a:p>
        </p:txBody>
      </p:sp>
      <p:sp>
        <p:nvSpPr>
          <p:cNvPr id="6" name="Rectangle 5"/>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7"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8" name="Rectangle 7"/>
          <p:cNvSpPr/>
          <p:nvPr/>
        </p:nvSpPr>
        <p:spPr>
          <a:xfrm>
            <a:off x="110388" y="816704"/>
            <a:ext cx="7341972"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3.6. Composition </a:t>
            </a:r>
            <a:r>
              <a:rPr lang="en-US" sz="2600" b="1" dirty="0">
                <a:solidFill>
                  <a:schemeClr val="accent1"/>
                </a:solidFill>
              </a:rPr>
              <a:t>of Compounds</a:t>
            </a:r>
          </a:p>
        </p:txBody>
      </p:sp>
      <p:grpSp>
        <p:nvGrpSpPr>
          <p:cNvPr id="27" name="Group 26"/>
          <p:cNvGrpSpPr/>
          <p:nvPr/>
        </p:nvGrpSpPr>
        <p:grpSpPr>
          <a:xfrm>
            <a:off x="198967" y="2905170"/>
            <a:ext cx="9722273" cy="3692679"/>
            <a:chOff x="236108" y="3473381"/>
            <a:chExt cx="9296512" cy="3692679"/>
          </a:xfrm>
        </p:grpSpPr>
        <p:grpSp>
          <p:nvGrpSpPr>
            <p:cNvPr id="9" name="Group 29"/>
            <p:cNvGrpSpPr>
              <a:grpSpLocks/>
            </p:cNvGrpSpPr>
            <p:nvPr/>
          </p:nvGrpSpPr>
          <p:grpSpPr bwMode="auto">
            <a:xfrm>
              <a:off x="2498542" y="5661850"/>
              <a:ext cx="3858568" cy="1504210"/>
              <a:chOff x="1799" y="2782"/>
              <a:chExt cx="2273" cy="851"/>
            </a:xfrm>
          </p:grpSpPr>
          <p:sp>
            <p:nvSpPr>
              <p:cNvPr id="10" name="Rectangle 5"/>
              <p:cNvSpPr>
                <a:spLocks noChangeArrowheads="1"/>
              </p:cNvSpPr>
              <p:nvPr/>
            </p:nvSpPr>
            <p:spPr bwMode="auto">
              <a:xfrm>
                <a:off x="1799" y="2932"/>
                <a:ext cx="583" cy="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200" dirty="0"/>
                  <a:t>%C </a:t>
                </a:r>
                <a:r>
                  <a:rPr lang="en-US" sz="2200" dirty="0" smtClean="0"/>
                  <a:t> =</a:t>
                </a:r>
                <a:endParaRPr lang="en-US" sz="2200" dirty="0"/>
              </a:p>
            </p:txBody>
          </p:sp>
          <p:grpSp>
            <p:nvGrpSpPr>
              <p:cNvPr id="12" name="Group 28"/>
              <p:cNvGrpSpPr>
                <a:grpSpLocks/>
              </p:cNvGrpSpPr>
              <p:nvPr/>
            </p:nvGrpSpPr>
            <p:grpSpPr bwMode="auto">
              <a:xfrm>
                <a:off x="2395" y="2782"/>
                <a:ext cx="1677" cy="534"/>
                <a:chOff x="2395" y="2782"/>
                <a:chExt cx="1677" cy="534"/>
              </a:xfrm>
            </p:grpSpPr>
            <p:sp>
              <p:nvSpPr>
                <p:cNvPr id="14" name="Rectangle 11"/>
                <p:cNvSpPr>
                  <a:spLocks noChangeArrowheads="1"/>
                </p:cNvSpPr>
                <p:nvPr/>
              </p:nvSpPr>
              <p:spPr bwMode="auto">
                <a:xfrm>
                  <a:off x="2399" y="2782"/>
                  <a:ext cx="1225" cy="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200" dirty="0" smtClean="0"/>
                    <a:t>2 x (12.011g/</a:t>
                  </a:r>
                  <a:r>
                    <a:rPr lang="en-US" sz="2200" dirty="0" err="1" smtClean="0"/>
                    <a:t>mol</a:t>
                  </a:r>
                  <a:r>
                    <a:rPr lang="en-US" sz="2200" dirty="0" smtClean="0"/>
                    <a:t>)</a:t>
                  </a:r>
                  <a:endParaRPr lang="en-US" sz="2200" dirty="0"/>
                </a:p>
              </p:txBody>
            </p:sp>
            <p:sp>
              <p:nvSpPr>
                <p:cNvPr id="15" name="Rectangle 12"/>
                <p:cNvSpPr>
                  <a:spLocks noChangeArrowheads="1"/>
                </p:cNvSpPr>
                <p:nvPr/>
              </p:nvSpPr>
              <p:spPr bwMode="auto">
                <a:xfrm>
                  <a:off x="2399" y="3072"/>
                  <a:ext cx="988" cy="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200" dirty="0"/>
                    <a:t>30.070 </a:t>
                  </a:r>
                  <a:r>
                    <a:rPr lang="en-US" sz="2200" dirty="0" smtClean="0"/>
                    <a:t>g/</a:t>
                  </a:r>
                  <a:r>
                    <a:rPr lang="en-US" sz="2200" dirty="0" err="1" smtClean="0"/>
                    <a:t>mol</a:t>
                  </a:r>
                  <a:endParaRPr lang="en-US" sz="2200" dirty="0"/>
                </a:p>
              </p:txBody>
            </p:sp>
            <p:sp>
              <p:nvSpPr>
                <p:cNvPr id="16" name="Line 14"/>
                <p:cNvSpPr>
                  <a:spLocks noChangeShapeType="1"/>
                </p:cNvSpPr>
                <p:nvPr/>
              </p:nvSpPr>
              <p:spPr bwMode="auto">
                <a:xfrm>
                  <a:off x="2395" y="3072"/>
                  <a:ext cx="11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200"/>
                </a:p>
              </p:txBody>
            </p:sp>
            <p:sp>
              <p:nvSpPr>
                <p:cNvPr id="18" name="Rectangle 18"/>
                <p:cNvSpPr>
                  <a:spLocks noChangeArrowheads="1"/>
                </p:cNvSpPr>
                <p:nvPr/>
              </p:nvSpPr>
              <p:spPr bwMode="auto">
                <a:xfrm>
                  <a:off x="3542" y="2941"/>
                  <a:ext cx="530" cy="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200" dirty="0" smtClean="0"/>
                    <a:t>× </a:t>
                  </a:r>
                  <a:r>
                    <a:rPr lang="en-US" sz="2200" dirty="0"/>
                    <a:t>100</a:t>
                  </a:r>
                </a:p>
              </p:txBody>
            </p:sp>
          </p:grpSp>
          <p:sp>
            <p:nvSpPr>
              <p:cNvPr id="13" name="Rectangle 21"/>
              <p:cNvSpPr>
                <a:spLocks noChangeArrowheads="1"/>
              </p:cNvSpPr>
              <p:nvPr/>
            </p:nvSpPr>
            <p:spPr bwMode="auto">
              <a:xfrm>
                <a:off x="2179" y="3362"/>
                <a:ext cx="884" cy="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200" dirty="0"/>
                  <a:t>= 79.887%</a:t>
                </a:r>
              </a:p>
            </p:txBody>
          </p:sp>
        </p:grpSp>
        <p:grpSp>
          <p:nvGrpSpPr>
            <p:cNvPr id="24" name="Group 23"/>
            <p:cNvGrpSpPr/>
            <p:nvPr/>
          </p:nvGrpSpPr>
          <p:grpSpPr>
            <a:xfrm>
              <a:off x="236108" y="3473381"/>
              <a:ext cx="6828959" cy="889500"/>
              <a:chOff x="312091" y="3967954"/>
              <a:chExt cx="6828959" cy="889500"/>
            </a:xfrm>
          </p:grpSpPr>
          <p:sp>
            <p:nvSpPr>
              <p:cNvPr id="22" name="Rectangle 6"/>
              <p:cNvSpPr>
                <a:spLocks noChangeArrowheads="1"/>
              </p:cNvSpPr>
              <p:nvPr/>
            </p:nvSpPr>
            <p:spPr bwMode="auto">
              <a:xfrm>
                <a:off x="3586467" y="3967954"/>
                <a:ext cx="2661577"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2200" dirty="0" smtClean="0"/>
                  <a:t>(2)x(molar mass of C)</a:t>
                </a:r>
              </a:p>
              <a:p>
                <a:r>
                  <a:rPr lang="en-US" sz="2200" dirty="0"/>
                  <a:t> </a:t>
                </a:r>
                <a:r>
                  <a:rPr lang="en-US" sz="2200" dirty="0" smtClean="0"/>
                  <a:t>                                         </a:t>
                </a:r>
              </a:p>
            </p:txBody>
          </p:sp>
          <p:sp>
            <p:nvSpPr>
              <p:cNvPr id="23" name="Line 8"/>
              <p:cNvSpPr>
                <a:spLocks noChangeShapeType="1"/>
              </p:cNvSpPr>
              <p:nvPr/>
            </p:nvSpPr>
            <p:spPr bwMode="auto">
              <a:xfrm>
                <a:off x="3718110" y="4424263"/>
                <a:ext cx="2444496"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200"/>
              </a:p>
            </p:txBody>
          </p:sp>
          <p:sp>
            <p:nvSpPr>
              <p:cNvPr id="2" name="Rectangle 1"/>
              <p:cNvSpPr/>
              <p:nvPr/>
            </p:nvSpPr>
            <p:spPr>
              <a:xfrm>
                <a:off x="312091" y="4186983"/>
                <a:ext cx="3469283" cy="430887"/>
              </a:xfrm>
              <a:prstGeom prst="rect">
                <a:avLst/>
              </a:prstGeom>
            </p:spPr>
            <p:txBody>
              <a:bodyPr wrap="none">
                <a:spAutoFit/>
              </a:bodyPr>
              <a:lstStyle/>
              <a:p>
                <a:r>
                  <a:rPr lang="en-US" sz="2200" dirty="0"/>
                  <a:t>Mass </a:t>
                </a:r>
                <a:r>
                  <a:rPr lang="en-US" sz="2200" dirty="0" smtClean="0"/>
                  <a:t>percent </a:t>
                </a:r>
                <a:r>
                  <a:rPr lang="en-US" sz="2200" dirty="0"/>
                  <a:t>of C in </a:t>
                </a:r>
                <a:r>
                  <a:rPr lang="en-US" sz="2200" dirty="0">
                    <a:ea typeface="ＭＳ Ｐゴシック" charset="0"/>
                  </a:rPr>
                  <a:t>C</a:t>
                </a:r>
                <a:r>
                  <a:rPr lang="en-US" sz="2200" baseline="-25000" dirty="0">
                    <a:ea typeface="ＭＳ Ｐゴシック" charset="0"/>
                  </a:rPr>
                  <a:t>2</a:t>
                </a:r>
                <a:r>
                  <a:rPr lang="en-US" sz="2200" dirty="0">
                    <a:ea typeface="ＭＳ Ｐゴシック" charset="0"/>
                  </a:rPr>
                  <a:t>H</a:t>
                </a:r>
                <a:r>
                  <a:rPr lang="en-US" sz="2200" baseline="-25000" dirty="0">
                    <a:ea typeface="ＭＳ Ｐゴシック" charset="0"/>
                  </a:rPr>
                  <a:t>6</a:t>
                </a:r>
                <a:r>
                  <a:rPr lang="en-US" sz="2200" dirty="0"/>
                  <a:t> = </a:t>
                </a:r>
              </a:p>
            </p:txBody>
          </p:sp>
          <p:sp>
            <p:nvSpPr>
              <p:cNvPr id="3" name="Rectangle 2"/>
              <p:cNvSpPr/>
              <p:nvPr/>
            </p:nvSpPr>
            <p:spPr>
              <a:xfrm>
                <a:off x="3715044" y="4426567"/>
                <a:ext cx="2513893" cy="430887"/>
              </a:xfrm>
              <a:prstGeom prst="rect">
                <a:avLst/>
              </a:prstGeom>
            </p:spPr>
            <p:txBody>
              <a:bodyPr wrap="none">
                <a:spAutoFit/>
              </a:bodyPr>
              <a:lstStyle/>
              <a:p>
                <a:r>
                  <a:rPr lang="en-US" sz="2200" dirty="0"/>
                  <a:t>molar moss of </a:t>
                </a:r>
                <a:r>
                  <a:rPr lang="en-US" sz="2200" dirty="0">
                    <a:ea typeface="ＭＳ Ｐゴシック" charset="0"/>
                  </a:rPr>
                  <a:t>C</a:t>
                </a:r>
                <a:r>
                  <a:rPr lang="en-US" sz="2200" baseline="-25000" dirty="0">
                    <a:ea typeface="ＭＳ Ｐゴシック" charset="0"/>
                  </a:rPr>
                  <a:t>2</a:t>
                </a:r>
                <a:r>
                  <a:rPr lang="en-US" sz="2200" dirty="0">
                    <a:ea typeface="ＭＳ Ｐゴシック" charset="0"/>
                  </a:rPr>
                  <a:t>H</a:t>
                </a:r>
                <a:r>
                  <a:rPr lang="en-US" sz="2200" baseline="-25000" dirty="0">
                    <a:ea typeface="ＭＳ Ｐゴシック" charset="0"/>
                  </a:rPr>
                  <a:t>6</a:t>
                </a:r>
                <a:r>
                  <a:rPr lang="en-US" sz="2200" dirty="0"/>
                  <a:t> </a:t>
                </a:r>
              </a:p>
            </p:txBody>
          </p:sp>
          <p:sp>
            <p:nvSpPr>
              <p:cNvPr id="25" name="Rectangle 18"/>
              <p:cNvSpPr>
                <a:spLocks noChangeArrowheads="1"/>
              </p:cNvSpPr>
              <p:nvPr/>
            </p:nvSpPr>
            <p:spPr bwMode="auto">
              <a:xfrm>
                <a:off x="6241340" y="4166529"/>
                <a:ext cx="899710" cy="47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200" dirty="0" smtClean="0"/>
                  <a:t>× </a:t>
                </a:r>
                <a:r>
                  <a:rPr lang="en-US" sz="2200" dirty="0"/>
                  <a:t>100</a:t>
                </a:r>
              </a:p>
            </p:txBody>
          </p:sp>
        </p:grpSp>
        <p:grpSp>
          <p:nvGrpSpPr>
            <p:cNvPr id="26" name="Group 25"/>
            <p:cNvGrpSpPr/>
            <p:nvPr/>
          </p:nvGrpSpPr>
          <p:grpSpPr>
            <a:xfrm>
              <a:off x="820304" y="4539392"/>
              <a:ext cx="8712316" cy="1107996"/>
              <a:chOff x="820304" y="5073704"/>
              <a:chExt cx="8712316" cy="1107996"/>
            </a:xfrm>
          </p:grpSpPr>
          <p:sp>
            <p:nvSpPr>
              <p:cNvPr id="4" name="Rectangle 3"/>
              <p:cNvSpPr/>
              <p:nvPr/>
            </p:nvSpPr>
            <p:spPr>
              <a:xfrm>
                <a:off x="820304" y="5107524"/>
                <a:ext cx="2719078" cy="430887"/>
              </a:xfrm>
              <a:prstGeom prst="rect">
                <a:avLst/>
              </a:prstGeom>
            </p:spPr>
            <p:txBody>
              <a:bodyPr wrap="none">
                <a:spAutoFit/>
              </a:bodyPr>
              <a:lstStyle/>
              <a:p>
                <a:r>
                  <a:rPr lang="en-US" sz="2200" dirty="0" smtClean="0"/>
                  <a:t>Molar </a:t>
                </a:r>
                <a:r>
                  <a:rPr lang="en-US" sz="2200" dirty="0"/>
                  <a:t>moss of </a:t>
                </a:r>
                <a:r>
                  <a:rPr lang="en-US" sz="2200" dirty="0">
                    <a:ea typeface="ＭＳ Ｐゴシック" charset="0"/>
                  </a:rPr>
                  <a:t>C</a:t>
                </a:r>
                <a:r>
                  <a:rPr lang="en-US" sz="2200" baseline="-25000" dirty="0">
                    <a:ea typeface="ＭＳ Ｐゴシック" charset="0"/>
                  </a:rPr>
                  <a:t>2</a:t>
                </a:r>
                <a:r>
                  <a:rPr lang="en-US" sz="2200" dirty="0">
                    <a:ea typeface="ＭＳ Ｐゴシック" charset="0"/>
                  </a:rPr>
                  <a:t>H</a:t>
                </a:r>
                <a:r>
                  <a:rPr lang="en-US" sz="2200" baseline="-25000" dirty="0">
                    <a:ea typeface="ＭＳ Ｐゴシック" charset="0"/>
                  </a:rPr>
                  <a:t>6</a:t>
                </a:r>
                <a:r>
                  <a:rPr lang="en-US" sz="2200" dirty="0"/>
                  <a:t> </a:t>
                </a:r>
                <a:r>
                  <a:rPr lang="en-US" sz="2200" dirty="0" smtClean="0"/>
                  <a:t>=</a:t>
                </a:r>
                <a:endParaRPr lang="en-US" sz="2200" dirty="0"/>
              </a:p>
            </p:txBody>
          </p:sp>
          <p:sp>
            <p:nvSpPr>
              <p:cNvPr id="5" name="Rectangle 4"/>
              <p:cNvSpPr/>
              <p:nvPr/>
            </p:nvSpPr>
            <p:spPr>
              <a:xfrm>
                <a:off x="3143250" y="5073704"/>
                <a:ext cx="6389370" cy="1107996"/>
              </a:xfrm>
              <a:prstGeom prst="rect">
                <a:avLst/>
              </a:prstGeom>
            </p:spPr>
            <p:txBody>
              <a:bodyPr wrap="square">
                <a:spAutoFit/>
              </a:bodyPr>
              <a:lstStyle/>
              <a:p>
                <a:r>
                  <a:rPr lang="en-US" sz="2200" b="1" dirty="0" smtClean="0"/>
                  <a:t>   </a:t>
                </a:r>
                <a:r>
                  <a:rPr lang="en-US" sz="2200" b="1" dirty="0" smtClean="0">
                    <a:solidFill>
                      <a:srgbClr val="C00000"/>
                    </a:solidFill>
                  </a:rPr>
                  <a:t>(2  x (molar </a:t>
                </a:r>
                <a:r>
                  <a:rPr lang="en-US" sz="2200" b="1" dirty="0">
                    <a:solidFill>
                      <a:srgbClr val="C00000"/>
                    </a:solidFill>
                  </a:rPr>
                  <a:t>mass of </a:t>
                </a:r>
                <a:r>
                  <a:rPr lang="en-US" sz="2200" b="1" dirty="0" smtClean="0">
                    <a:solidFill>
                      <a:srgbClr val="C00000"/>
                    </a:solidFill>
                  </a:rPr>
                  <a:t>C)) </a:t>
                </a:r>
                <a:r>
                  <a:rPr lang="en-US" sz="2200" b="1" dirty="0" smtClean="0"/>
                  <a:t>+ </a:t>
                </a:r>
                <a:r>
                  <a:rPr lang="en-US" sz="2200" b="1" dirty="0">
                    <a:solidFill>
                      <a:srgbClr val="00B050"/>
                    </a:solidFill>
                  </a:rPr>
                  <a:t>(</a:t>
                </a:r>
                <a:r>
                  <a:rPr lang="en-US" sz="2200" b="1" dirty="0" smtClean="0">
                    <a:solidFill>
                      <a:srgbClr val="00B050"/>
                    </a:solidFill>
                  </a:rPr>
                  <a:t>6 x molar </a:t>
                </a:r>
                <a:r>
                  <a:rPr lang="en-US" sz="2200" b="1" dirty="0">
                    <a:solidFill>
                      <a:srgbClr val="00B050"/>
                    </a:solidFill>
                  </a:rPr>
                  <a:t>mass of </a:t>
                </a:r>
                <a:r>
                  <a:rPr lang="en-US" sz="2200" b="1" dirty="0" smtClean="0">
                    <a:solidFill>
                      <a:srgbClr val="00B050"/>
                    </a:solidFill>
                  </a:rPr>
                  <a:t>H)</a:t>
                </a:r>
              </a:p>
              <a:p>
                <a:r>
                  <a:rPr lang="en-US" sz="2200" b="1" dirty="0" smtClean="0"/>
                  <a:t>= </a:t>
                </a:r>
                <a:r>
                  <a:rPr lang="en-US" sz="2200" b="1" dirty="0" smtClean="0">
                    <a:solidFill>
                      <a:srgbClr val="C00000"/>
                    </a:solidFill>
                  </a:rPr>
                  <a:t>(2 x12.011g/</a:t>
                </a:r>
                <a:r>
                  <a:rPr lang="en-US" sz="2200" b="1" dirty="0" err="1" smtClean="0">
                    <a:solidFill>
                      <a:srgbClr val="C00000"/>
                    </a:solidFill>
                  </a:rPr>
                  <a:t>mol</a:t>
                </a:r>
                <a:r>
                  <a:rPr lang="en-US" sz="2200" b="1" dirty="0" smtClean="0">
                    <a:solidFill>
                      <a:srgbClr val="C00000"/>
                    </a:solidFill>
                  </a:rPr>
                  <a:t>) </a:t>
                </a:r>
                <a:r>
                  <a:rPr lang="en-US" sz="2200" b="1" dirty="0" smtClean="0"/>
                  <a:t>+ </a:t>
                </a:r>
                <a:r>
                  <a:rPr lang="en-US" sz="2200" b="1" dirty="0" smtClean="0">
                    <a:solidFill>
                      <a:srgbClr val="00B050"/>
                    </a:solidFill>
                  </a:rPr>
                  <a:t>(6 x 1.007g/</a:t>
                </a:r>
                <a:r>
                  <a:rPr lang="en-US" sz="2200" b="1" dirty="0" err="1" smtClean="0">
                    <a:solidFill>
                      <a:srgbClr val="00B050"/>
                    </a:solidFill>
                  </a:rPr>
                  <a:t>mol</a:t>
                </a:r>
                <a:r>
                  <a:rPr lang="en-US" sz="2200" b="1" dirty="0" smtClean="0">
                    <a:solidFill>
                      <a:srgbClr val="00B050"/>
                    </a:solidFill>
                  </a:rPr>
                  <a:t>)</a:t>
                </a:r>
                <a:r>
                  <a:rPr lang="en-US" sz="2200" b="1" dirty="0" smtClean="0"/>
                  <a:t> = 30.070 g/</a:t>
                </a:r>
                <a:r>
                  <a:rPr lang="en-US" sz="2200" b="1" dirty="0" err="1" smtClean="0"/>
                  <a:t>mol</a:t>
                </a:r>
                <a:endParaRPr lang="en-US" sz="2200" b="1" dirty="0"/>
              </a:p>
            </p:txBody>
          </p:sp>
        </p:grpSp>
      </p:grpSp>
    </p:spTree>
    <p:extLst>
      <p:ext uri="{BB962C8B-B14F-4D97-AF65-F5344CB8AC3E}">
        <p14:creationId xmlns:p14="http://schemas.microsoft.com/office/powerpoint/2010/main" val="1663076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198967" y="1617981"/>
            <a:ext cx="9184640" cy="978355"/>
          </a:xfrm>
        </p:spPr>
        <p:txBody>
          <a:bodyPr>
            <a:normAutofit/>
          </a:bodyPr>
          <a:lstStyle/>
          <a:p>
            <a:pPr marL="370648" indent="-370648">
              <a:buSzPct val="120000"/>
              <a:defRPr/>
            </a:pPr>
            <a:r>
              <a:rPr lang="en-US" sz="2200" b="1" dirty="0" smtClean="0">
                <a:solidFill>
                  <a:srgbClr val="00B050"/>
                </a:solidFill>
                <a:ea typeface="ＭＳ Ｐゴシック" pitchFamily="34" charset="-128"/>
              </a:rPr>
              <a:t>Example: </a:t>
            </a:r>
          </a:p>
          <a:p>
            <a:pPr marL="0" indent="0">
              <a:buSzPct val="120000"/>
              <a:buNone/>
              <a:defRPr/>
            </a:pPr>
            <a:r>
              <a:rPr lang="en-US" sz="2200" b="1" dirty="0" smtClean="0">
                <a:solidFill>
                  <a:srgbClr val="00B050"/>
                </a:solidFill>
                <a:ea typeface="ＭＳ Ｐゴシック" charset="0"/>
              </a:rPr>
              <a:t>Calculate the mass percent </a:t>
            </a:r>
            <a:r>
              <a:rPr lang="en-US" sz="2200" b="1" dirty="0">
                <a:solidFill>
                  <a:srgbClr val="00B050"/>
                </a:solidFill>
                <a:ea typeface="ＭＳ Ｐゴシック" charset="0"/>
              </a:rPr>
              <a:t>of </a:t>
            </a:r>
            <a:r>
              <a:rPr lang="en-US" sz="2200" b="1" dirty="0" smtClean="0">
                <a:solidFill>
                  <a:srgbClr val="00B050"/>
                </a:solidFill>
                <a:ea typeface="ＭＳ Ｐゴシック" charset="0"/>
              </a:rPr>
              <a:t>Cl </a:t>
            </a:r>
            <a:r>
              <a:rPr lang="en-US" sz="2200" b="1" dirty="0">
                <a:solidFill>
                  <a:srgbClr val="00B050"/>
                </a:solidFill>
                <a:ea typeface="ＭＳ Ｐゴシック" charset="0"/>
              </a:rPr>
              <a:t>in </a:t>
            </a:r>
            <a:r>
              <a:rPr lang="en-US" sz="2200" b="1" dirty="0" smtClean="0">
                <a:solidFill>
                  <a:srgbClr val="00B050"/>
                </a:solidFill>
                <a:ea typeface="ＭＳ Ｐゴシック" charset="0"/>
              </a:rPr>
              <a:t>CCl</a:t>
            </a:r>
            <a:r>
              <a:rPr lang="en-US" sz="2200" b="1" baseline="-25000" dirty="0" smtClean="0">
                <a:solidFill>
                  <a:srgbClr val="00B050"/>
                </a:solidFill>
                <a:ea typeface="ＭＳ Ｐゴシック" charset="0"/>
              </a:rPr>
              <a:t>2</a:t>
            </a:r>
            <a:r>
              <a:rPr lang="en-US" sz="2200" b="1" dirty="0" smtClean="0">
                <a:solidFill>
                  <a:srgbClr val="00B050"/>
                </a:solidFill>
                <a:ea typeface="ＭＳ Ｐゴシック" charset="0"/>
              </a:rPr>
              <a:t>F</a:t>
            </a:r>
            <a:r>
              <a:rPr lang="en-US" sz="2200" b="1" baseline="-25000" dirty="0" smtClean="0">
                <a:solidFill>
                  <a:srgbClr val="00B050"/>
                </a:solidFill>
                <a:ea typeface="ＭＳ Ｐゴシック" charset="0"/>
              </a:rPr>
              <a:t>2</a:t>
            </a:r>
            <a:r>
              <a:rPr lang="en-US" sz="2200" b="1" dirty="0" smtClean="0">
                <a:solidFill>
                  <a:srgbClr val="00B050"/>
                </a:solidFill>
                <a:ea typeface="ＭＳ Ｐゴシック" charset="0"/>
              </a:rPr>
              <a:t>?</a:t>
            </a:r>
            <a:endParaRPr lang="en-US" sz="2200" b="1" dirty="0">
              <a:solidFill>
                <a:srgbClr val="00B050"/>
              </a:solidFill>
              <a:ea typeface="ＭＳ Ｐゴシック" pitchFamily="34" charset="-128"/>
            </a:endParaRPr>
          </a:p>
        </p:txBody>
      </p:sp>
      <p:sp>
        <p:nvSpPr>
          <p:cNvPr id="6" name="Rectangle 5"/>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7"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8" name="Rectangle 7"/>
          <p:cNvSpPr/>
          <p:nvPr/>
        </p:nvSpPr>
        <p:spPr>
          <a:xfrm>
            <a:off x="110388" y="816704"/>
            <a:ext cx="7341972"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3.6. Composition </a:t>
            </a:r>
            <a:r>
              <a:rPr lang="en-US" sz="2600" b="1" dirty="0">
                <a:solidFill>
                  <a:schemeClr val="accent1"/>
                </a:solidFill>
              </a:rPr>
              <a:t>of Compounds</a:t>
            </a:r>
          </a:p>
        </p:txBody>
      </p:sp>
    </p:spTree>
    <p:extLst>
      <p:ext uri="{BB962C8B-B14F-4D97-AF65-F5344CB8AC3E}">
        <p14:creationId xmlns:p14="http://schemas.microsoft.com/office/powerpoint/2010/main" val="259033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9" name="صورة 7"/>
          <p:cNvPicPr/>
          <p:nvPr/>
        </p:nvPicPr>
        <p:blipFill>
          <a:blip r:embed="rId2">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2" name="Slide Number Placeholder 1"/>
          <p:cNvSpPr>
            <a:spLocks noGrp="1"/>
          </p:cNvSpPr>
          <p:nvPr>
            <p:ph type="sldNum" sz="quarter" idx="12"/>
          </p:nvPr>
        </p:nvSpPr>
        <p:spPr/>
        <p:txBody>
          <a:bodyPr/>
          <a:lstStyle/>
          <a:p>
            <a:fld id="{610F96AB-83DF-4AF5-BF46-4A27F3A041FE}" type="slidenum">
              <a:rPr lang="en-US" smtClean="0"/>
              <a:t>6</a:t>
            </a:fld>
            <a:endParaRPr lang="en-US"/>
          </a:p>
        </p:txBody>
      </p:sp>
      <p:sp>
        <p:nvSpPr>
          <p:cNvPr id="15" name="Content Placeholder 2"/>
          <p:cNvSpPr txBox="1">
            <a:spLocks/>
          </p:cNvSpPr>
          <p:nvPr/>
        </p:nvSpPr>
        <p:spPr>
          <a:xfrm>
            <a:off x="455930" y="2400697"/>
            <a:ext cx="9015307" cy="1675130"/>
          </a:xfrm>
          <a:prstGeom prst="rect">
            <a:avLst/>
          </a:prstGeom>
        </p:spPr>
        <p:txBody>
          <a:bodyPr/>
          <a:lstStyle>
            <a:lvl1pPr marL="171450" indent="-171450" algn="l" defTabSz="857250" rtl="0" eaLnBrk="1" latinLnBrk="0" hangingPunct="1">
              <a:lnSpc>
                <a:spcPct val="90000"/>
              </a:lnSpc>
              <a:spcBef>
                <a:spcPts val="1125"/>
              </a:spcBef>
              <a:buClr>
                <a:schemeClr val="accent1">
                  <a:lumMod val="75000"/>
                </a:schemeClr>
              </a:buClr>
              <a:buSzPct val="85000"/>
              <a:buFont typeface="Wingdings" pitchFamily="2" charset="2"/>
              <a:buChar char="§"/>
              <a:defRPr sz="1875" kern="1200">
                <a:solidFill>
                  <a:schemeClr val="tx1"/>
                </a:solidFill>
                <a:latin typeface="+mn-lt"/>
                <a:ea typeface="+mn-ea"/>
                <a:cs typeface="+mn-cs"/>
              </a:defRPr>
            </a:lvl1pPr>
            <a:lvl2pPr marL="42862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688" kern="1200">
                <a:solidFill>
                  <a:schemeClr val="tx1"/>
                </a:solidFill>
                <a:latin typeface="+mn-lt"/>
                <a:ea typeface="+mn-ea"/>
                <a:cs typeface="+mn-cs"/>
              </a:defRPr>
            </a:lvl2pPr>
            <a:lvl3pPr marL="68580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3pPr>
            <a:lvl4pPr marL="94297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4pPr>
            <a:lvl5pPr marL="120015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5pPr>
            <a:lvl6pPr marL="15000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6pPr>
            <a:lvl7pPr marL="17812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7pPr>
            <a:lvl8pPr marL="20625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8pPr>
            <a:lvl9pPr marL="23437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9pPr>
          </a:lstStyle>
          <a:p>
            <a:pPr marL="457200" indent="-457200">
              <a:buFont typeface="+mj-lt"/>
              <a:buAutoNum type="arabicPeriod"/>
            </a:pPr>
            <a:endParaRPr lang="en-US" altLang="en-US" sz="2200" dirty="0" smtClean="0"/>
          </a:p>
        </p:txBody>
      </p:sp>
      <p:sp>
        <p:nvSpPr>
          <p:cNvPr id="6" name="Rectangle 5"/>
          <p:cNvSpPr/>
          <p:nvPr/>
        </p:nvSpPr>
        <p:spPr>
          <a:xfrm>
            <a:off x="110387" y="1589684"/>
            <a:ext cx="10765306" cy="2154436"/>
          </a:xfrm>
          <a:prstGeom prst="rect">
            <a:avLst/>
          </a:prstGeom>
        </p:spPr>
        <p:txBody>
          <a:bodyPr wrap="square">
            <a:spAutoFit/>
          </a:bodyPr>
          <a:lstStyle/>
          <a:p>
            <a:r>
              <a:rPr lang="en-US" altLang="en-US" sz="2200" dirty="0" smtClean="0"/>
              <a:t>Can </a:t>
            </a:r>
            <a:r>
              <a:rPr lang="en-US" altLang="en-US" sz="2200" dirty="0"/>
              <a:t>be determined </a:t>
            </a:r>
            <a:r>
              <a:rPr lang="en-US" altLang="en-US" sz="2200" dirty="0" smtClean="0"/>
              <a:t>chemical formal from </a:t>
            </a:r>
            <a:r>
              <a:rPr lang="en-US" altLang="en-US" sz="2200" dirty="0"/>
              <a:t>elemental </a:t>
            </a:r>
            <a:r>
              <a:rPr lang="en-US" altLang="en-US" sz="2200" dirty="0" smtClean="0"/>
              <a:t>analysis (experimental</a:t>
            </a:r>
            <a:r>
              <a:rPr lang="ar-SA" altLang="en-US" sz="2200" dirty="0" smtClean="0"/>
              <a:t>معمليا </a:t>
            </a:r>
            <a:r>
              <a:rPr lang="en-US" altLang="en-US" sz="2200" dirty="0" smtClean="0"/>
              <a:t>) by: </a:t>
            </a:r>
            <a:endParaRPr lang="en-US" altLang="en-US" sz="2200" dirty="0"/>
          </a:p>
          <a:p>
            <a:pPr marL="914400" lvl="1" indent="-457200">
              <a:buAutoNum type="arabicPeriod"/>
            </a:pPr>
            <a:r>
              <a:rPr lang="en-US" altLang="en-US" sz="2200" dirty="0" smtClean="0">
                <a:solidFill>
                  <a:srgbClr val="333399"/>
                </a:solidFill>
              </a:rPr>
              <a:t>Masses </a:t>
            </a:r>
            <a:r>
              <a:rPr lang="en-US" altLang="en-US" sz="2200" dirty="0">
                <a:solidFill>
                  <a:srgbClr val="333399"/>
                </a:solidFill>
              </a:rPr>
              <a:t>of elements formed </a:t>
            </a:r>
            <a:endParaRPr lang="en-US" altLang="en-US" sz="2200" dirty="0" smtClean="0">
              <a:solidFill>
                <a:srgbClr val="333399"/>
              </a:solidFill>
            </a:endParaRPr>
          </a:p>
          <a:p>
            <a:pPr marL="914400" lvl="1" indent="-457200">
              <a:buAutoNum type="arabicPeriod"/>
            </a:pPr>
            <a:r>
              <a:rPr lang="en-US" altLang="en-US" sz="2200" dirty="0" smtClean="0">
                <a:solidFill>
                  <a:srgbClr val="333399"/>
                </a:solidFill>
              </a:rPr>
              <a:t>Or Percent composition</a:t>
            </a:r>
          </a:p>
          <a:p>
            <a:pPr marL="914400" lvl="1" indent="-457200">
              <a:buAutoNum type="arabicPeriod"/>
            </a:pPr>
            <a:endParaRPr lang="en-US" altLang="en-US" sz="2200" dirty="0">
              <a:solidFill>
                <a:srgbClr val="333399"/>
              </a:solidFill>
            </a:endParaRPr>
          </a:p>
          <a:p>
            <a:pPr marL="57150" lvl="1"/>
            <a:r>
              <a:rPr lang="en-US" altLang="en-US" sz="2400" b="1" dirty="0" smtClean="0">
                <a:solidFill>
                  <a:schemeClr val="accent2"/>
                </a:solidFill>
              </a:rPr>
              <a:t>How ?</a:t>
            </a:r>
            <a:endParaRPr lang="en-US" altLang="en-US" sz="2400" b="1" dirty="0">
              <a:solidFill>
                <a:schemeClr val="accent2"/>
              </a:solidFill>
            </a:endParaRPr>
          </a:p>
          <a:p>
            <a:pPr lvl="2">
              <a:buFontTx/>
              <a:buNone/>
            </a:pPr>
            <a:r>
              <a:rPr lang="en-US" altLang="en-US" sz="2200" b="1" dirty="0"/>
              <a:t>	</a:t>
            </a:r>
            <a:endParaRPr lang="en-US" altLang="en-US" sz="2200" dirty="0"/>
          </a:p>
        </p:txBody>
      </p:sp>
      <p:pic>
        <p:nvPicPr>
          <p:cNvPr id="12" name="Picture 2" descr="03_13_Figure.jpg"/>
          <p:cNvPicPr>
            <a:picLocks noChangeAspect="1"/>
          </p:cNvPicPr>
          <p:nvPr/>
        </p:nvPicPr>
        <p:blipFill>
          <a:blip r:embed="rId3" cstate="email">
            <a:extLst>
              <a:ext uri="{28A0092B-C50C-407E-A947-70E740481C1C}">
                <a14:useLocalDpi xmlns:a14="http://schemas.microsoft.com/office/drawing/2010/main" val="0"/>
              </a:ext>
            </a:extLst>
          </a:blip>
          <a:srcRect b="10593"/>
          <a:stretch>
            <a:fillRect/>
          </a:stretch>
        </p:blipFill>
        <p:spPr bwMode="auto">
          <a:xfrm>
            <a:off x="1219065" y="3670857"/>
            <a:ext cx="9103360" cy="141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spTree>
    <p:extLst>
      <p:ext uri="{BB962C8B-B14F-4D97-AF65-F5344CB8AC3E}">
        <p14:creationId xmlns:p14="http://schemas.microsoft.com/office/powerpoint/2010/main" val="1088228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9" name="صورة 7"/>
          <p:cNvPicPr/>
          <p:nvPr/>
        </p:nvPicPr>
        <p:blipFill>
          <a:blip r:embed="rId2">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2" name="Slide Number Placeholder 1"/>
          <p:cNvSpPr>
            <a:spLocks noGrp="1"/>
          </p:cNvSpPr>
          <p:nvPr>
            <p:ph type="sldNum" sz="quarter" idx="12"/>
          </p:nvPr>
        </p:nvSpPr>
        <p:spPr/>
        <p:txBody>
          <a:bodyPr/>
          <a:lstStyle/>
          <a:p>
            <a:fld id="{610F96AB-83DF-4AF5-BF46-4A27F3A041FE}" type="slidenum">
              <a:rPr lang="en-US" smtClean="0"/>
              <a:t>7</a:t>
            </a:fld>
            <a:endParaRPr lang="en-US"/>
          </a:p>
        </p:txBody>
      </p:sp>
      <p:sp>
        <p:nvSpPr>
          <p:cNvPr id="15" name="Content Placeholder 2"/>
          <p:cNvSpPr txBox="1">
            <a:spLocks/>
          </p:cNvSpPr>
          <p:nvPr/>
        </p:nvSpPr>
        <p:spPr>
          <a:xfrm>
            <a:off x="455930" y="2400697"/>
            <a:ext cx="9015307" cy="1675130"/>
          </a:xfrm>
          <a:prstGeom prst="rect">
            <a:avLst/>
          </a:prstGeom>
        </p:spPr>
        <p:txBody>
          <a:bodyPr/>
          <a:lstStyle>
            <a:lvl1pPr marL="171450" indent="-171450" algn="l" defTabSz="857250" rtl="0" eaLnBrk="1" latinLnBrk="0" hangingPunct="1">
              <a:lnSpc>
                <a:spcPct val="90000"/>
              </a:lnSpc>
              <a:spcBef>
                <a:spcPts val="1125"/>
              </a:spcBef>
              <a:buClr>
                <a:schemeClr val="accent1">
                  <a:lumMod val="75000"/>
                </a:schemeClr>
              </a:buClr>
              <a:buSzPct val="85000"/>
              <a:buFont typeface="Wingdings" pitchFamily="2" charset="2"/>
              <a:buChar char="§"/>
              <a:defRPr sz="1875" kern="1200">
                <a:solidFill>
                  <a:schemeClr val="tx1"/>
                </a:solidFill>
                <a:latin typeface="+mn-lt"/>
                <a:ea typeface="+mn-ea"/>
                <a:cs typeface="+mn-cs"/>
              </a:defRPr>
            </a:lvl1pPr>
            <a:lvl2pPr marL="42862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688" kern="1200">
                <a:solidFill>
                  <a:schemeClr val="tx1"/>
                </a:solidFill>
                <a:latin typeface="+mn-lt"/>
                <a:ea typeface="+mn-ea"/>
                <a:cs typeface="+mn-cs"/>
              </a:defRPr>
            </a:lvl2pPr>
            <a:lvl3pPr marL="68580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3pPr>
            <a:lvl4pPr marL="94297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4pPr>
            <a:lvl5pPr marL="120015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5pPr>
            <a:lvl6pPr marL="15000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6pPr>
            <a:lvl7pPr marL="17812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7pPr>
            <a:lvl8pPr marL="20625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8pPr>
            <a:lvl9pPr marL="23437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9pPr>
          </a:lstStyle>
          <a:p>
            <a:pPr marL="457200" indent="-457200">
              <a:buFont typeface="+mj-lt"/>
              <a:buAutoNum type="arabicPeriod"/>
            </a:pPr>
            <a:endParaRPr lang="en-US" altLang="en-US" sz="2200" dirty="0" smtClean="0"/>
          </a:p>
        </p:txBody>
      </p:sp>
      <p:sp>
        <p:nvSpPr>
          <p:cNvPr id="6" name="Rectangle 5"/>
          <p:cNvSpPr/>
          <p:nvPr/>
        </p:nvSpPr>
        <p:spPr>
          <a:xfrm>
            <a:off x="110387" y="1235205"/>
            <a:ext cx="10765306" cy="1138773"/>
          </a:xfrm>
          <a:prstGeom prst="rect">
            <a:avLst/>
          </a:prstGeom>
        </p:spPr>
        <p:txBody>
          <a:bodyPr wrap="square">
            <a:spAutoFit/>
          </a:bodyPr>
          <a:lstStyle/>
          <a:p>
            <a:pPr marL="914400" lvl="1" indent="-457200">
              <a:buAutoNum type="arabicPeriod"/>
            </a:pPr>
            <a:endParaRPr lang="en-US" altLang="en-US" sz="2200" dirty="0">
              <a:solidFill>
                <a:srgbClr val="333399"/>
              </a:solidFill>
            </a:endParaRPr>
          </a:p>
          <a:p>
            <a:pPr marL="57150" lvl="1"/>
            <a:r>
              <a:rPr lang="en-US" altLang="en-US" sz="2400" b="1" dirty="0" smtClean="0">
                <a:solidFill>
                  <a:schemeClr val="accent2"/>
                </a:solidFill>
              </a:rPr>
              <a:t>How ?</a:t>
            </a:r>
            <a:endParaRPr lang="en-US" altLang="en-US" sz="2400" b="1" dirty="0">
              <a:solidFill>
                <a:schemeClr val="accent2"/>
              </a:solidFill>
            </a:endParaRPr>
          </a:p>
          <a:p>
            <a:pPr lvl="2">
              <a:buFontTx/>
              <a:buNone/>
            </a:pPr>
            <a:r>
              <a:rPr lang="en-US" altLang="en-US" sz="2200" b="1" dirty="0"/>
              <a:t>	</a:t>
            </a:r>
            <a:endParaRPr lang="en-US" altLang="en-US" sz="2200" dirty="0"/>
          </a:p>
        </p:txBody>
      </p:sp>
      <p:sp>
        <p:nvSpPr>
          <p:cNvPr id="4" name="Rectangle 3"/>
          <p:cNvSpPr/>
          <p:nvPr/>
        </p:nvSpPr>
        <p:spPr>
          <a:xfrm>
            <a:off x="201692" y="2127757"/>
            <a:ext cx="8757889" cy="5016758"/>
          </a:xfrm>
          <a:prstGeom prst="rect">
            <a:avLst/>
          </a:prstGeom>
        </p:spPr>
        <p:txBody>
          <a:bodyPr wrap="square">
            <a:spAutoFit/>
          </a:bodyPr>
          <a:lstStyle/>
          <a:p>
            <a:pPr marL="489389" indent="-489389">
              <a:buNone/>
            </a:pPr>
            <a:r>
              <a:rPr lang="en-US" altLang="en-US" sz="2000" dirty="0"/>
              <a:t>1.	Convert the percentages to grams.</a:t>
            </a:r>
          </a:p>
          <a:p>
            <a:pPr marL="1215851" lvl="1" indent="-545270">
              <a:buNone/>
            </a:pPr>
            <a:r>
              <a:rPr lang="en-US" altLang="en-US" sz="2000" dirty="0">
                <a:solidFill>
                  <a:srgbClr val="333399"/>
                </a:solidFill>
              </a:rPr>
              <a:t>a)	Assume you start with 100 g of the compound.</a:t>
            </a:r>
          </a:p>
          <a:p>
            <a:pPr marL="1215851" lvl="1" indent="-545270">
              <a:buNone/>
            </a:pPr>
            <a:r>
              <a:rPr lang="en-US" altLang="en-US" sz="2000" dirty="0">
                <a:solidFill>
                  <a:srgbClr val="333399"/>
                </a:solidFill>
              </a:rPr>
              <a:t>b)	Skip if already grams.</a:t>
            </a:r>
          </a:p>
          <a:p>
            <a:pPr marL="489389" indent="-489389">
              <a:buNone/>
            </a:pPr>
            <a:r>
              <a:rPr lang="en-US" altLang="en-US" sz="2000" dirty="0"/>
              <a:t>2.	Convert grams to moles.</a:t>
            </a:r>
          </a:p>
          <a:p>
            <a:pPr marL="1215851" lvl="1" indent="-545270">
              <a:buNone/>
            </a:pPr>
            <a:r>
              <a:rPr lang="en-US" altLang="en-US" sz="2000" dirty="0">
                <a:solidFill>
                  <a:srgbClr val="333399"/>
                </a:solidFill>
              </a:rPr>
              <a:t>a)	Use molar mass of each element.</a:t>
            </a:r>
          </a:p>
          <a:p>
            <a:pPr marL="489389" indent="-489389">
              <a:buAutoNum type="arabicPeriod" startAt="3"/>
            </a:pPr>
            <a:r>
              <a:rPr lang="en-US" altLang="en-US" sz="2000" dirty="0" smtClean="0"/>
              <a:t>Write </a:t>
            </a:r>
            <a:r>
              <a:rPr lang="en-US" altLang="en-US" sz="2000" dirty="0"/>
              <a:t>a </a:t>
            </a:r>
            <a:r>
              <a:rPr lang="en-US" altLang="en-US" sz="2000" dirty="0" smtClean="0"/>
              <a:t>pseudo formula </a:t>
            </a:r>
            <a:r>
              <a:rPr lang="en-US" altLang="en-US" sz="2000" dirty="0"/>
              <a:t>using moles as subscripts</a:t>
            </a:r>
            <a:r>
              <a:rPr lang="en-US" altLang="en-US" sz="2000" dirty="0" smtClean="0"/>
              <a:t>.</a:t>
            </a:r>
          </a:p>
          <a:p>
            <a:pPr marL="489389" indent="-489389">
              <a:buFont typeface="Wingdings" pitchFamily="2" charset="2"/>
              <a:buNone/>
              <a:defRPr/>
            </a:pPr>
            <a:r>
              <a:rPr lang="en-US" sz="2000" dirty="0"/>
              <a:t>4.	Divide all by smallest number of moles.</a:t>
            </a:r>
          </a:p>
          <a:p>
            <a:pPr marL="1215851" lvl="1" indent="-545270">
              <a:buFont typeface="Wingdings" pitchFamily="2" charset="2"/>
              <a:buNone/>
              <a:defRPr/>
            </a:pPr>
            <a:r>
              <a:rPr lang="en-US" sz="2000" dirty="0">
                <a:solidFill>
                  <a:srgbClr val="333399"/>
                </a:solidFill>
                <a:ea typeface="ＭＳ Ｐゴシック" charset="0"/>
              </a:rPr>
              <a:t>a)	If the result is within 0.1 of a whole number, round to the whole number.</a:t>
            </a:r>
          </a:p>
          <a:p>
            <a:pPr marL="489389" indent="-489389">
              <a:buFont typeface="Wingdings" pitchFamily="2" charset="2"/>
              <a:buNone/>
              <a:defRPr/>
            </a:pPr>
            <a:r>
              <a:rPr lang="en-US" sz="2000" dirty="0"/>
              <a:t>5.	Multiply all mole ratios by a number to make all whole numbers.</a:t>
            </a:r>
          </a:p>
          <a:p>
            <a:pPr marL="1219238" lvl="1" indent="-548657">
              <a:buFontTx/>
              <a:buAutoNum type="alphaLcParenR"/>
              <a:defRPr/>
            </a:pPr>
            <a:r>
              <a:rPr lang="en-US" sz="2000" dirty="0">
                <a:solidFill>
                  <a:srgbClr val="333399"/>
                </a:solidFill>
                <a:ea typeface="ＭＳ Ｐゴシック" charset="0"/>
              </a:rPr>
              <a:t>If ratio </a:t>
            </a:r>
            <a:r>
              <a:rPr lang="en-US" sz="2000" dirty="0" smtClean="0">
                <a:solidFill>
                  <a:srgbClr val="333399"/>
                </a:solidFill>
                <a:ea typeface="ＭＳ Ｐゴシック" charset="0"/>
              </a:rPr>
              <a:t>0.5</a:t>
            </a:r>
            <a:r>
              <a:rPr lang="en-US" sz="2000" dirty="0">
                <a:solidFill>
                  <a:srgbClr val="333399"/>
                </a:solidFill>
                <a:ea typeface="ＭＳ Ｐゴシック" charset="0"/>
              </a:rPr>
              <a:t>, multiply all by 2.</a:t>
            </a:r>
          </a:p>
          <a:p>
            <a:pPr marL="1219238" lvl="1" indent="-548657">
              <a:buFontTx/>
              <a:buAutoNum type="alphaLcParenR"/>
              <a:defRPr/>
            </a:pPr>
            <a:r>
              <a:rPr lang="en-US" sz="2000" dirty="0">
                <a:solidFill>
                  <a:srgbClr val="333399"/>
                </a:solidFill>
                <a:ea typeface="ＭＳ Ｐゴシック" charset="0"/>
              </a:rPr>
              <a:t>if ratio </a:t>
            </a:r>
            <a:r>
              <a:rPr lang="en-US" sz="2000" dirty="0" smtClean="0">
                <a:solidFill>
                  <a:srgbClr val="333399"/>
                </a:solidFill>
                <a:ea typeface="ＭＳ Ｐゴシック" charset="0"/>
              </a:rPr>
              <a:t>0.33 </a:t>
            </a:r>
            <a:r>
              <a:rPr lang="en-US" sz="2000" dirty="0">
                <a:solidFill>
                  <a:srgbClr val="333399"/>
                </a:solidFill>
                <a:ea typeface="ＭＳ Ｐゴシック" charset="0"/>
              </a:rPr>
              <a:t>or </a:t>
            </a:r>
            <a:r>
              <a:rPr lang="en-US" sz="2000" dirty="0" smtClean="0">
                <a:solidFill>
                  <a:srgbClr val="333399"/>
                </a:solidFill>
                <a:ea typeface="ＭＳ Ｐゴシック" charset="0"/>
              </a:rPr>
              <a:t>0.66, </a:t>
            </a:r>
            <a:r>
              <a:rPr lang="en-US" sz="2000" dirty="0">
                <a:solidFill>
                  <a:srgbClr val="333399"/>
                </a:solidFill>
                <a:ea typeface="ＭＳ Ｐゴシック" charset="0"/>
              </a:rPr>
              <a:t>multiply all by 3.</a:t>
            </a:r>
          </a:p>
          <a:p>
            <a:pPr marL="1219238" lvl="1" indent="-548657">
              <a:buFontTx/>
              <a:buAutoNum type="alphaLcParenR"/>
              <a:defRPr/>
            </a:pPr>
            <a:r>
              <a:rPr lang="en-US" sz="2000" dirty="0">
                <a:solidFill>
                  <a:srgbClr val="333399"/>
                </a:solidFill>
                <a:ea typeface="ＭＳ Ｐゴシック" charset="0"/>
              </a:rPr>
              <a:t>If ratio 0.25 or 0.75, multiply all by </a:t>
            </a:r>
            <a:r>
              <a:rPr lang="en-US" sz="2000" dirty="0" smtClean="0">
                <a:solidFill>
                  <a:srgbClr val="333399"/>
                </a:solidFill>
                <a:ea typeface="ＭＳ Ｐゴシック" charset="0"/>
              </a:rPr>
              <a:t>4.</a:t>
            </a:r>
          </a:p>
          <a:p>
            <a:pPr marL="1219238" lvl="1" indent="-548657">
              <a:buFontTx/>
              <a:buAutoNum type="alphaLcParenR"/>
              <a:defRPr/>
            </a:pPr>
            <a:r>
              <a:rPr lang="en-US" sz="2000" dirty="0">
                <a:solidFill>
                  <a:srgbClr val="333399"/>
                </a:solidFill>
                <a:ea typeface="ＭＳ Ｐゴシック" charset="0"/>
              </a:rPr>
              <a:t>If ratio </a:t>
            </a:r>
            <a:r>
              <a:rPr lang="en-US" sz="2000" dirty="0" smtClean="0">
                <a:solidFill>
                  <a:srgbClr val="333399"/>
                </a:solidFill>
                <a:ea typeface="ＭＳ Ｐゴシック" charset="0"/>
              </a:rPr>
              <a:t>0.20 </a:t>
            </a:r>
            <a:r>
              <a:rPr lang="en-US" sz="2000" dirty="0">
                <a:solidFill>
                  <a:srgbClr val="333399"/>
                </a:solidFill>
                <a:ea typeface="ＭＳ Ｐゴシック" charset="0"/>
              </a:rPr>
              <a:t>or </a:t>
            </a:r>
            <a:r>
              <a:rPr lang="en-US" sz="2000" dirty="0" smtClean="0">
                <a:solidFill>
                  <a:srgbClr val="333399"/>
                </a:solidFill>
                <a:ea typeface="ＭＳ Ｐゴシック" charset="0"/>
              </a:rPr>
              <a:t>0.40 or 0.80 </a:t>
            </a:r>
            <a:r>
              <a:rPr lang="en-US" sz="2000" dirty="0">
                <a:solidFill>
                  <a:srgbClr val="333399"/>
                </a:solidFill>
                <a:ea typeface="ＭＳ Ｐゴシック" charset="0"/>
              </a:rPr>
              <a:t>multiply all </a:t>
            </a:r>
            <a:r>
              <a:rPr lang="en-US" sz="2000" dirty="0" smtClean="0">
                <a:solidFill>
                  <a:srgbClr val="333399"/>
                </a:solidFill>
                <a:ea typeface="ＭＳ Ｐゴシック" charset="0"/>
              </a:rPr>
              <a:t>by 5</a:t>
            </a:r>
            <a:endParaRPr lang="en-US" sz="2000" dirty="0">
              <a:solidFill>
                <a:srgbClr val="333399"/>
              </a:solidFill>
              <a:ea typeface="ＭＳ Ｐゴシック" charset="0"/>
            </a:endParaRPr>
          </a:p>
          <a:p>
            <a:pPr marL="1215851" lvl="1" indent="-545270">
              <a:buFont typeface="Wingdings" pitchFamily="2" charset="2"/>
              <a:buNone/>
              <a:defRPr/>
            </a:pPr>
            <a:r>
              <a:rPr lang="en-US" sz="2000" dirty="0">
                <a:solidFill>
                  <a:srgbClr val="333399"/>
                </a:solidFill>
                <a:ea typeface="ＭＳ Ｐゴシック" charset="0"/>
              </a:rPr>
              <a:t>d)	Skip if already whole numbers.</a:t>
            </a:r>
          </a:p>
          <a:p>
            <a:pPr marL="489389" indent="-489389">
              <a:buAutoNum type="arabicPeriod" startAt="3"/>
            </a:pPr>
            <a:endParaRPr lang="en-US" altLang="en-US" sz="2000" dirty="0" smtClean="0"/>
          </a:p>
          <a:p>
            <a:pPr marL="489389" indent="-489389">
              <a:buAutoNum type="arabicPeriod" startAt="3"/>
            </a:pPr>
            <a:endParaRPr lang="en-US" altLang="en-US" sz="2000" dirty="0"/>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515" y="1984673"/>
            <a:ext cx="2055359" cy="42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spTree>
    <p:extLst>
      <p:ext uri="{BB962C8B-B14F-4D97-AF65-F5344CB8AC3E}">
        <p14:creationId xmlns:p14="http://schemas.microsoft.com/office/powerpoint/2010/main" val="277077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4"/>
          <p:cNvSpPr>
            <a:spLocks noChangeArrowheads="1"/>
          </p:cNvSpPr>
          <p:nvPr/>
        </p:nvSpPr>
        <p:spPr bwMode="auto">
          <a:xfrm>
            <a:off x="110387" y="1317672"/>
            <a:ext cx="11319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smtClean="0">
                <a:solidFill>
                  <a:srgbClr val="00B050"/>
                </a:solidFill>
                <a:latin typeface="+mn-lt"/>
                <a:cs typeface="Times New Roman" panose="02020603050405020304" pitchFamily="18" charset="0"/>
              </a:rPr>
              <a:t>Q</a:t>
            </a:r>
            <a:r>
              <a:rPr lang="en-US" altLang="en-US" b="1" dirty="0">
                <a:solidFill>
                  <a:srgbClr val="00B050"/>
                </a:solidFill>
                <a:latin typeface="+mn-lt"/>
                <a:cs typeface="Times New Roman" panose="02020603050405020304" pitchFamily="18" charset="0"/>
              </a:rPr>
              <a:t>: Determine the empirical formula of a compound that has the following percent composition by mass: K 24.75, </a:t>
            </a:r>
            <a:r>
              <a:rPr lang="en-US" altLang="en-US" b="1" dirty="0" err="1">
                <a:solidFill>
                  <a:srgbClr val="00B050"/>
                </a:solidFill>
                <a:latin typeface="+mn-lt"/>
                <a:cs typeface="Times New Roman" panose="02020603050405020304" pitchFamily="18" charset="0"/>
              </a:rPr>
              <a:t>Mn</a:t>
            </a:r>
            <a:r>
              <a:rPr lang="en-US" altLang="en-US" b="1" dirty="0">
                <a:solidFill>
                  <a:srgbClr val="00B050"/>
                </a:solidFill>
                <a:latin typeface="+mn-lt"/>
                <a:cs typeface="Times New Roman" panose="02020603050405020304" pitchFamily="18" charset="0"/>
              </a:rPr>
              <a:t> 34.77, O 40.51 percent.</a:t>
            </a:r>
            <a:endParaRPr lang="en-US" altLang="en-US" b="1" dirty="0">
              <a:solidFill>
                <a:srgbClr val="00B050"/>
              </a:solidFill>
              <a:latin typeface="+mn-lt"/>
            </a:endParaRPr>
          </a:p>
        </p:txBody>
      </p:sp>
      <p:sp>
        <p:nvSpPr>
          <p:cNvPr id="83972" name="Line 126"/>
          <p:cNvSpPr>
            <a:spLocks noChangeShapeType="1"/>
          </p:cNvSpPr>
          <p:nvPr/>
        </p:nvSpPr>
        <p:spPr bwMode="auto">
          <a:xfrm>
            <a:off x="2324947" y="33494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20"/>
          </a:p>
        </p:txBody>
      </p:sp>
      <p:graphicFrame>
        <p:nvGraphicFramePr>
          <p:cNvPr id="129181" name="Group 157"/>
          <p:cNvGraphicFramePr>
            <a:graphicFrameLocks noGrp="1"/>
          </p:cNvGraphicFramePr>
          <p:nvPr>
            <p:extLst>
              <p:ext uri="{D42A27DB-BD31-4B8C-83A1-F6EECF244321}">
                <p14:modId xmlns:p14="http://schemas.microsoft.com/office/powerpoint/2010/main" val="4209067645"/>
              </p:ext>
            </p:extLst>
          </p:nvPr>
        </p:nvGraphicFramePr>
        <p:xfrm>
          <a:off x="1162949" y="2185478"/>
          <a:ext cx="8748606" cy="2870646"/>
        </p:xfrm>
        <a:graphic>
          <a:graphicData uri="http://schemas.openxmlformats.org/drawingml/2006/table">
            <a:tbl>
              <a:tblPr/>
              <a:tblGrid>
                <a:gridCol w="3113616">
                  <a:extLst>
                    <a:ext uri="{9D8B030D-6E8A-4147-A177-3AD203B41FA5}">
                      <a16:colId xmlns:a16="http://schemas.microsoft.com/office/drawing/2014/main" val="20000"/>
                    </a:ext>
                  </a:extLst>
                </a:gridCol>
                <a:gridCol w="1805940">
                  <a:extLst>
                    <a:ext uri="{9D8B030D-6E8A-4147-A177-3AD203B41FA5}">
                      <a16:colId xmlns:a16="http://schemas.microsoft.com/office/drawing/2014/main" val="20001"/>
                    </a:ext>
                  </a:extLst>
                </a:gridCol>
                <a:gridCol w="1952785">
                  <a:extLst>
                    <a:ext uri="{9D8B030D-6E8A-4147-A177-3AD203B41FA5}">
                      <a16:colId xmlns:a16="http://schemas.microsoft.com/office/drawing/2014/main" val="20002"/>
                    </a:ext>
                  </a:extLst>
                </a:gridCol>
                <a:gridCol w="1876265">
                  <a:extLst>
                    <a:ext uri="{9D8B030D-6E8A-4147-A177-3AD203B41FA5}">
                      <a16:colId xmlns:a16="http://schemas.microsoft.com/office/drawing/2014/main" val="20003"/>
                    </a:ext>
                  </a:extLst>
                </a:gridCol>
              </a:tblGrid>
              <a:tr h="55268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3000" b="0" i="0" u="none" strike="noStrike" cap="none" normalizeH="0" baseline="0" dirty="0" smtClean="0">
                        <a:ln>
                          <a:noFill/>
                        </a:ln>
                        <a:solidFill>
                          <a:schemeClr val="accent1"/>
                        </a:solidFill>
                        <a:effectLst/>
                        <a:latin typeface="+mn-lt"/>
                        <a:cs typeface="Arial" pitchFamily="34" charset="0"/>
                      </a:endParaRPr>
                    </a:p>
                  </a:txBody>
                  <a:tcPr marL="97536" marR="97536" marT="48756" marB="487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accent1"/>
                          </a:solidFill>
                          <a:effectLst/>
                          <a:latin typeface="+mn-lt"/>
                          <a:cs typeface="Times New Roman" pitchFamily="18" charset="0"/>
                        </a:rPr>
                        <a:t>K</a:t>
                      </a:r>
                      <a:endParaRPr kumimoji="0" lang="en-US" sz="1900" b="0" i="0" u="none" strike="noStrike" cap="none" normalizeH="0" baseline="0" dirty="0" smtClean="0">
                        <a:ln>
                          <a:noFill/>
                        </a:ln>
                        <a:solidFill>
                          <a:schemeClr val="accent1"/>
                        </a:solidFill>
                        <a:effectLst/>
                        <a:latin typeface="+mn-lt"/>
                        <a:cs typeface="Arial" pitchFamily="34" charset="0"/>
                      </a:endParaRPr>
                    </a:p>
                  </a:txBody>
                  <a:tcPr marL="97536" marR="97536" marT="48756" marB="487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err="1" smtClean="0">
                          <a:ln>
                            <a:noFill/>
                          </a:ln>
                          <a:solidFill>
                            <a:schemeClr val="accent1"/>
                          </a:solidFill>
                          <a:effectLst/>
                          <a:latin typeface="+mn-lt"/>
                          <a:cs typeface="Times New Roman" pitchFamily="18" charset="0"/>
                        </a:rPr>
                        <a:t>Mn</a:t>
                      </a:r>
                      <a:endParaRPr kumimoji="0" lang="en-US" sz="1900" b="0" i="0" u="none" strike="noStrike" cap="none" normalizeH="0" baseline="0" dirty="0" smtClean="0">
                        <a:ln>
                          <a:noFill/>
                        </a:ln>
                        <a:solidFill>
                          <a:schemeClr val="accent1"/>
                        </a:solidFill>
                        <a:effectLst/>
                        <a:latin typeface="+mn-lt"/>
                        <a:cs typeface="Arial" pitchFamily="34" charset="0"/>
                      </a:endParaRPr>
                    </a:p>
                  </a:txBody>
                  <a:tcPr marL="97536" marR="97536" marT="48756" marB="487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accent1"/>
                          </a:solidFill>
                          <a:effectLst/>
                          <a:latin typeface="+mn-lt"/>
                          <a:cs typeface="Times New Roman" pitchFamily="18" charset="0"/>
                        </a:rPr>
                        <a:t>O</a:t>
                      </a:r>
                      <a:endParaRPr kumimoji="0" lang="en-GB" sz="1100" b="0" i="0" u="none" strike="noStrike" cap="none" normalizeH="0" baseline="0" dirty="0" smtClean="0">
                        <a:ln>
                          <a:noFill/>
                        </a:ln>
                        <a:solidFill>
                          <a:schemeClr val="accent1"/>
                        </a:solidFill>
                        <a:effectLst/>
                        <a:latin typeface="+mn-lt"/>
                        <a:cs typeface="Times New Roman" pitchFamily="18" charset="0"/>
                      </a:endParaRPr>
                    </a:p>
                  </a:txBody>
                  <a:tcPr marL="97536" marR="97536" marT="48756" marB="487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58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C00000"/>
                          </a:solidFill>
                          <a:effectLst/>
                          <a:latin typeface="+mn-lt"/>
                          <a:cs typeface="Times New Roman" pitchFamily="18" charset="0"/>
                        </a:rPr>
                        <a:t>% </a:t>
                      </a:r>
                      <a:r>
                        <a:rPr kumimoji="0" lang="en-US" sz="1700" b="1" i="0" u="none" strike="noStrike" cap="none" normalizeH="0" baseline="0" smtClean="0">
                          <a:ln>
                            <a:noFill/>
                          </a:ln>
                          <a:solidFill>
                            <a:srgbClr val="C00000"/>
                          </a:solidFill>
                          <a:effectLst/>
                          <a:latin typeface="+mn-lt"/>
                          <a:cs typeface="Times New Roman" pitchFamily="18" charset="0"/>
                          <a:sym typeface="Symbol" pitchFamily="18" charset="2"/>
                        </a:rPr>
                        <a:t></a:t>
                      </a:r>
                      <a:r>
                        <a:rPr kumimoji="0" lang="en-US" sz="1700" b="1" i="0" u="none" strike="noStrike" cap="none" normalizeH="0" baseline="0" smtClean="0">
                          <a:ln>
                            <a:noFill/>
                          </a:ln>
                          <a:solidFill>
                            <a:srgbClr val="C00000"/>
                          </a:solidFill>
                          <a:effectLst/>
                          <a:latin typeface="+mn-lt"/>
                          <a:cs typeface="Times New Roman" pitchFamily="18" charset="0"/>
                        </a:rPr>
                        <a:t>100g</a:t>
                      </a:r>
                      <a:endParaRPr kumimoji="0" lang="en-US" sz="1700" b="1" i="0" u="none" strike="noStrike" cap="none" normalizeH="0" baseline="0" smtClean="0">
                        <a:ln>
                          <a:noFill/>
                        </a:ln>
                        <a:solidFill>
                          <a:srgbClr val="C00000"/>
                        </a:solidFill>
                        <a:effectLst/>
                        <a:latin typeface="+mn-lt"/>
                        <a:cs typeface="Times New Roman" pitchFamily="18" charset="0"/>
                        <a:sym typeface="Symbol" pitchFamily="18" charset="2"/>
                      </a:endParaRPr>
                    </a:p>
                  </a:txBody>
                  <a:tcPr marL="97536" marR="97536" marT="48756" marB="487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24.75g</a:t>
                      </a:r>
                      <a:endParaRPr kumimoji="0" lang="en-GB" sz="1100" b="0" i="0" u="none" strike="noStrike" cap="none" normalizeH="0" baseline="0" smtClean="0">
                        <a:ln>
                          <a:noFill/>
                        </a:ln>
                        <a:solidFill>
                          <a:schemeClr val="tx1"/>
                        </a:solidFill>
                        <a:effectLst/>
                        <a:latin typeface="+mn-lt"/>
                        <a:cs typeface="Times New Roman" pitchFamily="18"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34.77g</a:t>
                      </a:r>
                      <a:endParaRPr kumimoji="0" lang="en-US" sz="1900" b="0" i="0" u="none" strike="noStrike" cap="none" normalizeH="0" baseline="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40.51g</a:t>
                      </a:r>
                      <a:endParaRPr kumimoji="0" lang="en-US" sz="1900" b="0" i="0" u="none" strike="noStrike" cap="none" normalizeH="0" baseline="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96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C00000"/>
                          </a:solidFill>
                          <a:effectLst/>
                          <a:latin typeface="+mn-lt"/>
                          <a:cs typeface="Times New Roman" pitchFamily="18" charset="0"/>
                        </a:rPr>
                        <a:t>n=m/M</a:t>
                      </a:r>
                      <a:endParaRPr kumimoji="0" lang="en-US" sz="1900" b="0" i="0" u="none" strike="noStrike" cap="none" normalizeH="0" baseline="0" dirty="0" smtClean="0">
                        <a:ln>
                          <a:noFill/>
                        </a:ln>
                        <a:solidFill>
                          <a:schemeClr val="tx1"/>
                        </a:solidFill>
                        <a:effectLst/>
                        <a:latin typeface="+mn-lt"/>
                        <a:cs typeface="Arial" pitchFamily="34" charset="0"/>
                      </a:endParaRPr>
                    </a:p>
                  </a:txBody>
                  <a:tcPr marL="97536" marR="97536" marT="48756" marB="487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24.75/39.10</a:t>
                      </a:r>
                      <a:endParaRPr kumimoji="0" lang="en-GB" sz="1100" b="0" i="0" u="none" strike="noStrike" cap="none" normalizeH="0" baseline="0" smtClean="0">
                        <a:ln>
                          <a:noFill/>
                        </a:ln>
                        <a:solidFill>
                          <a:schemeClr val="tx1"/>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=0.633mol</a:t>
                      </a:r>
                      <a:endParaRPr kumimoji="0" lang="en-GB" sz="1100" b="0" i="0" u="none" strike="noStrike" cap="none" normalizeH="0" baseline="0" smtClean="0">
                        <a:ln>
                          <a:noFill/>
                        </a:ln>
                        <a:solidFill>
                          <a:schemeClr val="tx1"/>
                        </a:solidFill>
                        <a:effectLst/>
                        <a:latin typeface="+mn-lt"/>
                        <a:cs typeface="Times New Roman" pitchFamily="18"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34.77/54.94</a:t>
                      </a:r>
                      <a:endParaRPr kumimoji="0" lang="en-GB" sz="1100" b="0" i="0" u="none" strike="noStrike" cap="none" normalizeH="0" baseline="0" smtClean="0">
                        <a:ln>
                          <a:noFill/>
                        </a:ln>
                        <a:solidFill>
                          <a:schemeClr val="tx1"/>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a:t>
                      </a:r>
                      <a:r>
                        <a:rPr kumimoji="0" lang="en-US" sz="1700" b="1" i="0" u="none" strike="noStrike" cap="none" normalizeH="0" baseline="0" smtClean="0">
                          <a:ln>
                            <a:noFill/>
                          </a:ln>
                          <a:solidFill>
                            <a:srgbClr val="FF0000"/>
                          </a:solidFill>
                          <a:effectLst/>
                          <a:latin typeface="+mn-lt"/>
                          <a:cs typeface="Times New Roman" pitchFamily="18" charset="0"/>
                        </a:rPr>
                        <a:t>0.6329mol</a:t>
                      </a:r>
                      <a:endParaRPr kumimoji="0" lang="en-US" sz="1900" b="0" i="0" u="none" strike="noStrike" cap="none" normalizeH="0" baseline="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40.51/16.00</a:t>
                      </a:r>
                      <a:endParaRPr kumimoji="0" lang="en-GB" sz="1100" b="0" i="0" u="none" strike="noStrike" cap="none" normalizeH="0" baseline="0" smtClean="0">
                        <a:ln>
                          <a:noFill/>
                        </a:ln>
                        <a:solidFill>
                          <a:schemeClr val="tx1"/>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 2.532mol</a:t>
                      </a:r>
                      <a:endParaRPr kumimoji="0" lang="en-US" sz="1900" b="0" i="0" u="none" strike="noStrike" cap="none" normalizeH="0" baseline="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96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C00000"/>
                          </a:solidFill>
                          <a:effectLst/>
                          <a:latin typeface="+mn-lt"/>
                          <a:cs typeface="Times New Roman" pitchFamily="18" charset="0"/>
                          <a:sym typeface="Symbol" pitchFamily="18" charset="2"/>
                        </a:rPr>
                        <a:t></a:t>
                      </a:r>
                      <a:r>
                        <a:rPr kumimoji="0" lang="en-US" sz="1700" b="1" i="0" u="none" strike="noStrike" cap="none" normalizeH="0" baseline="0" dirty="0" smtClean="0">
                          <a:ln>
                            <a:noFill/>
                          </a:ln>
                          <a:solidFill>
                            <a:srgbClr val="C00000"/>
                          </a:solidFill>
                          <a:effectLst/>
                          <a:latin typeface="+mn-lt"/>
                          <a:cs typeface="Times New Roman" pitchFamily="18" charset="0"/>
                        </a:rPr>
                        <a:t> on smallest no. of mole</a:t>
                      </a:r>
                      <a:endParaRPr kumimoji="0" lang="en-US" sz="1700" b="1" i="0" u="none" strike="noStrike" cap="none" normalizeH="0" baseline="0" dirty="0" smtClean="0">
                        <a:ln>
                          <a:noFill/>
                        </a:ln>
                        <a:solidFill>
                          <a:srgbClr val="C00000"/>
                        </a:solidFill>
                        <a:effectLst/>
                        <a:latin typeface="+mn-lt"/>
                        <a:cs typeface="Times New Roman" pitchFamily="18" charset="0"/>
                        <a:sym typeface="Symbol" pitchFamily="18" charset="2"/>
                      </a:endParaRPr>
                    </a:p>
                  </a:txBody>
                  <a:tcPr marL="97536" marR="97536" marT="48756" marB="487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0.633/0.632</a:t>
                      </a:r>
                      <a:endParaRPr kumimoji="0" lang="en-GB" sz="1100" b="0" i="0" u="none" strike="noStrike" cap="none" normalizeH="0" baseline="0" smtClean="0">
                        <a:ln>
                          <a:noFill/>
                        </a:ln>
                        <a:solidFill>
                          <a:schemeClr val="tx1"/>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=1</a:t>
                      </a:r>
                      <a:endParaRPr kumimoji="0" lang="en-GB" sz="1100" b="0" i="0" u="none" strike="noStrike" cap="none" normalizeH="0" baseline="0" smtClean="0">
                        <a:ln>
                          <a:noFill/>
                        </a:ln>
                        <a:solidFill>
                          <a:schemeClr val="tx1"/>
                        </a:solidFill>
                        <a:effectLst/>
                        <a:latin typeface="+mn-lt"/>
                        <a:cs typeface="Times New Roman" pitchFamily="18"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0.6329/0.632</a:t>
                      </a:r>
                      <a:endParaRPr kumimoji="0" lang="en-GB" sz="1100" b="0" i="0" u="none" strike="noStrike" cap="none" normalizeH="0" baseline="0" smtClean="0">
                        <a:ln>
                          <a:noFill/>
                        </a:ln>
                        <a:solidFill>
                          <a:schemeClr val="tx1"/>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 1</a:t>
                      </a:r>
                      <a:endParaRPr kumimoji="0" lang="en-US" sz="1900" b="0" i="0" u="none" strike="noStrike" cap="none" normalizeH="0" baseline="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mn-lt"/>
                          <a:cs typeface="Times New Roman" pitchFamily="18" charset="0"/>
                        </a:rPr>
                        <a:t>2.532/0.632</a:t>
                      </a:r>
                      <a:endParaRPr kumimoji="0" lang="en-GB" sz="11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mn-lt"/>
                          <a:cs typeface="Times New Roman" pitchFamily="18" charset="0"/>
                        </a:rPr>
                        <a:t>=4</a:t>
                      </a:r>
                      <a:endParaRPr kumimoji="0" lang="en-US" sz="1900" b="0" i="0" u="none" strike="noStrike" cap="none" normalizeH="0" baseline="0" dirty="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890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C00000"/>
                          </a:solidFill>
                          <a:effectLst/>
                          <a:latin typeface="+mn-lt"/>
                          <a:cs typeface="Times New Roman" pitchFamily="18" charset="0"/>
                        </a:rPr>
                        <a:t>The empirical formula is</a:t>
                      </a:r>
                      <a:endParaRPr kumimoji="0" lang="en-US" sz="1900" b="0" i="0" u="none" strike="noStrike" cap="none" normalizeH="0" baseline="0" dirty="0" smtClean="0">
                        <a:ln>
                          <a:noFill/>
                        </a:ln>
                        <a:solidFill>
                          <a:schemeClr val="tx1"/>
                        </a:solidFill>
                        <a:effectLst/>
                        <a:latin typeface="+mn-lt"/>
                        <a:cs typeface="Arial" pitchFamily="34" charset="0"/>
                      </a:endParaRPr>
                    </a:p>
                  </a:txBody>
                  <a:tcPr marL="97536" marR="97536" marT="48756" marB="487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K</a:t>
                      </a:r>
                      <a:r>
                        <a:rPr kumimoji="0" lang="en-US" sz="1700" b="0" i="0" u="none" strike="noStrike" cap="none" normalizeH="0" baseline="-30000" smtClean="0">
                          <a:ln>
                            <a:noFill/>
                          </a:ln>
                          <a:solidFill>
                            <a:schemeClr val="tx1"/>
                          </a:solidFill>
                          <a:effectLst/>
                          <a:latin typeface="+mn-lt"/>
                          <a:cs typeface="Times New Roman" pitchFamily="18" charset="0"/>
                        </a:rPr>
                        <a:t>1</a:t>
                      </a:r>
                      <a:endParaRPr kumimoji="0" lang="en-US" sz="1900" b="0" i="0" u="none" strike="noStrike" cap="none" normalizeH="0" baseline="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Mn</a:t>
                      </a:r>
                      <a:r>
                        <a:rPr kumimoji="0" lang="en-US" sz="1700" b="0" i="0" u="none" strike="noStrike" cap="none" normalizeH="0" baseline="-30000" smtClean="0">
                          <a:ln>
                            <a:noFill/>
                          </a:ln>
                          <a:solidFill>
                            <a:schemeClr val="tx1"/>
                          </a:solidFill>
                          <a:effectLst/>
                          <a:latin typeface="+mn-lt"/>
                          <a:cs typeface="Times New Roman" pitchFamily="18" charset="0"/>
                        </a:rPr>
                        <a:t>1</a:t>
                      </a:r>
                      <a:endParaRPr kumimoji="0" lang="en-US" sz="1900" b="0" i="0" u="none" strike="noStrike" cap="none" normalizeH="0" baseline="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mn-lt"/>
                          <a:cs typeface="Times New Roman" pitchFamily="18" charset="0"/>
                        </a:rPr>
                        <a:t>O</a:t>
                      </a:r>
                      <a:r>
                        <a:rPr kumimoji="0" lang="en-US" sz="1700" b="0" i="0" u="none" strike="noStrike" cap="none" normalizeH="0" baseline="-30000" smtClean="0">
                          <a:ln>
                            <a:noFill/>
                          </a:ln>
                          <a:solidFill>
                            <a:schemeClr val="tx1"/>
                          </a:solidFill>
                          <a:effectLst/>
                          <a:latin typeface="+mn-lt"/>
                          <a:cs typeface="Times New Roman" pitchFamily="18" charset="0"/>
                        </a:rPr>
                        <a:t>4</a:t>
                      </a:r>
                      <a:endParaRPr kumimoji="0" lang="en-US" sz="1900" b="0" i="0" u="none" strike="noStrike" cap="none" normalizeH="0" baseline="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8902">
                <a:tc vMerge="1">
                  <a:txBody>
                    <a:bodyPr/>
                    <a:lstStyle/>
                    <a:p>
                      <a:pPr rtl="1"/>
                      <a:endParaRPr lang="ar-SA"/>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mn-lt"/>
                          <a:cs typeface="Times New Roman" pitchFamily="18" charset="0"/>
                        </a:rPr>
                        <a:t>KMnO</a:t>
                      </a:r>
                      <a:r>
                        <a:rPr kumimoji="0" lang="en-US" sz="1700" b="0" i="0" u="none" strike="noStrike" cap="none" normalizeH="0" baseline="-30000" dirty="0" smtClean="0">
                          <a:ln>
                            <a:noFill/>
                          </a:ln>
                          <a:solidFill>
                            <a:schemeClr val="tx1"/>
                          </a:solidFill>
                          <a:effectLst/>
                          <a:latin typeface="+mn-lt"/>
                          <a:cs typeface="Times New Roman" pitchFamily="18" charset="0"/>
                        </a:rPr>
                        <a:t>4</a:t>
                      </a:r>
                      <a:endParaRPr kumimoji="0" lang="en-US" sz="1900" b="0" i="0" u="none" strike="noStrike" cap="none" normalizeH="0" baseline="0" dirty="0" smtClean="0">
                        <a:ln>
                          <a:noFill/>
                        </a:ln>
                        <a:solidFill>
                          <a:schemeClr val="tx1"/>
                        </a:solidFill>
                        <a:effectLst/>
                        <a:latin typeface="+mn-lt"/>
                        <a:cs typeface="Arial" pitchFamily="34" charset="0"/>
                      </a:endParaRPr>
                    </a:p>
                  </a:txBody>
                  <a:tcPr marL="97536" marR="97536" marT="48756" marB="487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5"/>
                  </a:ext>
                </a:extLst>
              </a:tr>
            </a:tbl>
          </a:graphicData>
        </a:graphic>
      </p:graphicFrame>
      <p:sp>
        <p:nvSpPr>
          <p:cNvPr id="84007" name="Rectangle 151"/>
          <p:cNvSpPr>
            <a:spLocks noChangeArrowheads="1"/>
          </p:cNvSpPr>
          <p:nvPr/>
        </p:nvSpPr>
        <p:spPr bwMode="auto">
          <a:xfrm>
            <a:off x="1748790" y="5522266"/>
            <a:ext cx="8675122" cy="1600438"/>
          </a:xfrm>
          <a:prstGeom prst="rect">
            <a:avLst/>
          </a:prstGeom>
          <a:solidFill>
            <a:srgbClr val="FFFF00"/>
          </a:solidFill>
          <a:ln w="12700">
            <a:solidFill>
              <a:schemeClr val="tx1"/>
            </a:solidFill>
            <a:prstDash val="sysDash"/>
          </a:ln>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altLang="en-US" sz="1400" b="1" dirty="0">
                <a:solidFill>
                  <a:srgbClr val="C00000"/>
                </a:solidFill>
                <a:latin typeface="Comic Sans MS" panose="030F0702030302020204" pitchFamily="66" charset="0"/>
                <a:cs typeface="Times New Roman" panose="02020603050405020304" pitchFamily="18" charset="0"/>
              </a:rPr>
              <a:t>خطوات الحل</a:t>
            </a:r>
            <a:endParaRPr lang="en-GB" altLang="en-US" sz="1400" dirty="0"/>
          </a:p>
          <a:p>
            <a:pPr algn="r" rtl="1">
              <a:buFontTx/>
              <a:buAutoNum type="arabicPeriod"/>
            </a:pPr>
            <a:r>
              <a:rPr lang="en-GB" altLang="en-US" sz="1400" dirty="0">
                <a:latin typeface="Comic Sans MS" panose="030F0702030302020204" pitchFamily="66" charset="0"/>
                <a:cs typeface="Times New Roman" panose="02020603050405020304" pitchFamily="18" charset="0"/>
              </a:rPr>
              <a:t> </a:t>
            </a:r>
            <a:r>
              <a:rPr lang="ar-SA" altLang="en-US" sz="1400" dirty="0">
                <a:latin typeface="Comic Sans MS" panose="030F0702030302020204" pitchFamily="66" charset="0"/>
                <a:cs typeface="Times New Roman" panose="02020603050405020304" pitchFamily="18" charset="0"/>
              </a:rPr>
              <a:t>ننشأ جدول نضع فيه العناصر المذكورة في السؤال</a:t>
            </a:r>
            <a:endParaRPr lang="en-GB" altLang="en-US" sz="1400" dirty="0"/>
          </a:p>
          <a:p>
            <a:pPr algn="r" rtl="1">
              <a:buFontTx/>
              <a:buAutoNum type="arabicPeriod"/>
            </a:pPr>
            <a:r>
              <a:rPr lang="en-GB" altLang="en-US" sz="1400" dirty="0">
                <a:latin typeface="Comic Sans MS" panose="030F0702030302020204" pitchFamily="66" charset="0"/>
                <a:cs typeface="Times New Roman" panose="02020603050405020304" pitchFamily="18" charset="0"/>
              </a:rPr>
              <a:t> </a:t>
            </a:r>
            <a:r>
              <a:rPr lang="ar-SA" altLang="en-US" sz="1400" dirty="0">
                <a:latin typeface="Comic Sans MS" panose="030F0702030302020204" pitchFamily="66" charset="0"/>
                <a:cs typeface="Times New Roman" panose="02020603050405020304" pitchFamily="18" charset="0"/>
              </a:rPr>
              <a:t>نعتبر أن النسبة المئوية معبر عنها بالجرام فلو كان عندنا 100 جرام من المركب فهذه ال 100 جرام موزعة على العناصر حسب نسبتها.</a:t>
            </a:r>
            <a:endParaRPr lang="en-GB" altLang="en-US" sz="1400" dirty="0"/>
          </a:p>
          <a:p>
            <a:pPr algn="r" rtl="1">
              <a:buFontTx/>
              <a:buAutoNum type="arabicPeriod"/>
            </a:pPr>
            <a:r>
              <a:rPr lang="en-GB" altLang="en-US" sz="1400" dirty="0">
                <a:latin typeface="Comic Sans MS" panose="030F0702030302020204" pitchFamily="66" charset="0"/>
                <a:cs typeface="Times New Roman" panose="02020603050405020304" pitchFamily="18" charset="0"/>
              </a:rPr>
              <a:t> </a:t>
            </a:r>
            <a:r>
              <a:rPr lang="ar-SA" altLang="en-US" sz="1400" dirty="0">
                <a:latin typeface="Comic Sans MS" panose="030F0702030302020204" pitchFamily="66" charset="0"/>
                <a:cs typeface="Times New Roman" panose="02020603050405020304" pitchFamily="18" charset="0"/>
              </a:rPr>
              <a:t>نوجد عدد المولات </a:t>
            </a:r>
            <a:r>
              <a:rPr lang="en-US" altLang="en-US" sz="1400" dirty="0">
                <a:latin typeface="Comic Sans MS" panose="030F0702030302020204" pitchFamily="66" charset="0"/>
                <a:cs typeface="Times New Roman" panose="02020603050405020304" pitchFamily="18" charset="0"/>
              </a:rPr>
              <a:t>n </a:t>
            </a:r>
            <a:r>
              <a:rPr lang="ar-SA" altLang="en-US" sz="1400" dirty="0">
                <a:latin typeface="Comic Sans MS" panose="030F0702030302020204" pitchFamily="66" charset="0"/>
                <a:cs typeface="Times New Roman" panose="02020603050405020304" pitchFamily="18" charset="0"/>
              </a:rPr>
              <a:t>لكل عنصر باستخدام القانون </a:t>
            </a:r>
            <a:r>
              <a:rPr lang="en-US" altLang="en-US" sz="1400" dirty="0">
                <a:latin typeface="Comic Sans MS" panose="030F0702030302020204" pitchFamily="66" charset="0"/>
                <a:cs typeface="Times New Roman" panose="02020603050405020304" pitchFamily="18" charset="0"/>
              </a:rPr>
              <a:t>n=m/M</a:t>
            </a:r>
            <a:r>
              <a:rPr lang="ar-SA" altLang="en-US" sz="1400" dirty="0">
                <a:latin typeface="Comic Sans MS" panose="030F0702030302020204" pitchFamily="66" charset="0"/>
                <a:cs typeface="Times New Roman" panose="02020603050405020304" pitchFamily="18" charset="0"/>
              </a:rPr>
              <a:t> .</a:t>
            </a:r>
            <a:endParaRPr lang="en-GB" altLang="en-US" sz="1400" dirty="0"/>
          </a:p>
          <a:p>
            <a:pPr algn="r" rtl="1">
              <a:buFontTx/>
              <a:buAutoNum type="arabicPeriod"/>
            </a:pPr>
            <a:r>
              <a:rPr lang="en-GB" altLang="en-US" sz="1400" dirty="0">
                <a:latin typeface="Comic Sans MS" panose="030F0702030302020204" pitchFamily="66" charset="0"/>
                <a:cs typeface="Times New Roman" panose="02020603050405020304" pitchFamily="18" charset="0"/>
              </a:rPr>
              <a:t> </a:t>
            </a:r>
            <a:r>
              <a:rPr lang="ar-SA" altLang="en-US" sz="1400" dirty="0">
                <a:latin typeface="Comic Sans MS" panose="030F0702030302020204" pitchFamily="66" charset="0"/>
                <a:cs typeface="Times New Roman" panose="02020603050405020304" pitchFamily="18" charset="0"/>
              </a:rPr>
              <a:t>نقسم عدد المولات على أصغر مول من العناصر.</a:t>
            </a:r>
            <a:endParaRPr lang="en-GB" altLang="en-US" sz="1400" dirty="0"/>
          </a:p>
          <a:p>
            <a:pPr algn="r" rtl="1">
              <a:buFontTx/>
              <a:buAutoNum type="arabicPeriod"/>
            </a:pPr>
            <a:r>
              <a:rPr lang="en-GB" altLang="en-US" sz="1400" dirty="0">
                <a:latin typeface="Comic Sans MS" panose="030F0702030302020204" pitchFamily="66" charset="0"/>
                <a:cs typeface="Times New Roman" panose="02020603050405020304" pitchFamily="18" charset="0"/>
              </a:rPr>
              <a:t> </a:t>
            </a:r>
            <a:r>
              <a:rPr lang="ar-SA" altLang="en-US" sz="1400" dirty="0">
                <a:latin typeface="Comic Sans MS" panose="030F0702030302020204" pitchFamily="66" charset="0"/>
                <a:cs typeface="Times New Roman" panose="02020603050405020304" pitchFamily="18" charset="0"/>
              </a:rPr>
              <a:t>الأرقام التي نحصل عليها تمثل </a:t>
            </a:r>
            <a:r>
              <a:rPr lang="en-US" altLang="en-US" sz="1400" dirty="0">
                <a:latin typeface="Comic Sans MS" panose="030F0702030302020204" pitchFamily="66" charset="0"/>
                <a:cs typeface="Times New Roman" panose="02020603050405020304" pitchFamily="18" charset="0"/>
              </a:rPr>
              <a:t>empirical formula </a:t>
            </a:r>
            <a:r>
              <a:rPr lang="ar-SA" altLang="en-US" sz="1400" dirty="0">
                <a:latin typeface="Comic Sans MS" panose="030F0702030302020204" pitchFamily="66" charset="0"/>
                <a:cs typeface="Times New Roman" panose="02020603050405020304" pitchFamily="18" charset="0"/>
              </a:rPr>
              <a:t>بشرط أن تكون أعداد صحيحة كما في المثال السابق.</a:t>
            </a:r>
            <a:endParaRPr lang="en-GB" altLang="en-US" sz="1400" dirty="0"/>
          </a:p>
          <a:p>
            <a:pPr algn="r" rtl="1">
              <a:buFontTx/>
              <a:buAutoNum type="arabicPeriod"/>
            </a:pPr>
            <a:r>
              <a:rPr lang="en-US" altLang="en-US" sz="1400" dirty="0">
                <a:latin typeface="Comic Sans MS" panose="030F0702030302020204" pitchFamily="66" charset="0"/>
                <a:cs typeface="Times New Roman" panose="02020603050405020304" pitchFamily="18" charset="0"/>
              </a:rPr>
              <a:t>  </a:t>
            </a:r>
            <a:r>
              <a:rPr lang="ar-SA" altLang="en-US" sz="1400" dirty="0">
                <a:latin typeface="Comic Sans MS" panose="030F0702030302020204" pitchFamily="66" charset="0"/>
                <a:cs typeface="Times New Roman" panose="02020603050405020304" pitchFamily="18" charset="0"/>
              </a:rPr>
              <a:t>في حالة ظهور أعداد عشرية نقوم بضرب الأرقام التي في الأسفل الموجودة في الصيغة بأعداد بدأ من 2، 3....... حتى نحصل على أعداد صحيحة .  </a:t>
            </a:r>
            <a:endParaRPr lang="ar-SA" altLang="en-US" sz="1400" dirty="0"/>
          </a:p>
        </p:txBody>
      </p:sp>
      <p:sp>
        <p:nvSpPr>
          <p:cNvPr id="84008" name="Text Box 154"/>
          <p:cNvSpPr txBox="1">
            <a:spLocks noChangeArrowheads="1"/>
          </p:cNvSpPr>
          <p:nvPr/>
        </p:nvSpPr>
        <p:spPr bwMode="auto">
          <a:xfrm>
            <a:off x="0" y="7022677"/>
            <a:ext cx="3992880" cy="2000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700" b="1" dirty="0">
                <a:solidFill>
                  <a:sysClr val="windowText" lastClr="000000"/>
                </a:solidFill>
                <a:latin typeface="Comic Sans MS" panose="030F0702030302020204" pitchFamily="66" charset="0"/>
              </a:rPr>
              <a:t>Courtesy of </a:t>
            </a:r>
            <a:r>
              <a:rPr lang="en-GB" altLang="en-US" sz="700" b="1" dirty="0" err="1">
                <a:solidFill>
                  <a:sysClr val="windowText" lastClr="000000"/>
                </a:solidFill>
                <a:latin typeface="Comic Sans MS" panose="030F0702030302020204" pitchFamily="66" charset="0"/>
              </a:rPr>
              <a:t>Dr.</a:t>
            </a:r>
            <a:r>
              <a:rPr lang="en-GB" altLang="en-US" sz="700" b="1" dirty="0">
                <a:solidFill>
                  <a:sysClr val="windowText" lastClr="000000"/>
                </a:solidFill>
                <a:latin typeface="Comic Sans MS" panose="030F0702030302020204" pitchFamily="66" charset="0"/>
              </a:rPr>
              <a:t> </a:t>
            </a:r>
            <a:r>
              <a:rPr lang="en-GB" altLang="en-US" sz="700" b="1" dirty="0" err="1">
                <a:solidFill>
                  <a:sysClr val="windowText" lastClr="000000"/>
                </a:solidFill>
                <a:latin typeface="Comic Sans MS" panose="030F0702030302020204" pitchFamily="66" charset="0"/>
              </a:rPr>
              <a:t>Fawzia</a:t>
            </a:r>
            <a:r>
              <a:rPr lang="en-GB" altLang="en-US" sz="700" b="1" dirty="0">
                <a:solidFill>
                  <a:sysClr val="windowText" lastClr="000000"/>
                </a:solidFill>
                <a:latin typeface="Comic Sans MS" panose="030F0702030302020204" pitchFamily="66" charset="0"/>
              </a:rPr>
              <a:t> </a:t>
            </a:r>
            <a:r>
              <a:rPr lang="en-GB" altLang="en-US" sz="700" b="1" dirty="0" err="1">
                <a:solidFill>
                  <a:sysClr val="windowText" lastClr="000000"/>
                </a:solidFill>
                <a:latin typeface="Comic Sans MS" panose="030F0702030302020204" pitchFamily="66" charset="0"/>
              </a:rPr>
              <a:t>Albelwi</a:t>
            </a:r>
            <a:endParaRPr lang="en-GB" altLang="en-US" sz="700" b="1" dirty="0">
              <a:solidFill>
                <a:sysClr val="windowText" lastClr="000000"/>
              </a:solidFill>
              <a:latin typeface="Comic Sans MS" panose="030F0702030302020204" pitchFamily="66" charset="0"/>
            </a:endParaRPr>
          </a:p>
        </p:txBody>
      </p:sp>
      <p:sp>
        <p:nvSpPr>
          <p:cNvPr id="8" name="Rectangle 7"/>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9"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0" name="Rectangle 9"/>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pic>
        <p:nvPicPr>
          <p:cNvPr id="11" name="Picture 2" descr="نتيجة بحث الصور عن ‪light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92819">
            <a:off x="10688375" y="5567454"/>
            <a:ext cx="503953" cy="59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16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4"/>
          <p:cNvSpPr>
            <a:spLocks noChangeArrowheads="1"/>
          </p:cNvSpPr>
          <p:nvPr/>
        </p:nvSpPr>
        <p:spPr bwMode="auto">
          <a:xfrm>
            <a:off x="110387" y="1558011"/>
            <a:ext cx="113196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200" b="1" dirty="0" smtClean="0">
                <a:solidFill>
                  <a:srgbClr val="00B050"/>
                </a:solidFill>
                <a:latin typeface="+mn-lt"/>
                <a:cs typeface="Times New Roman" panose="02020603050405020304" pitchFamily="18" charset="0"/>
              </a:rPr>
              <a:t>Q/ Ascorbic </a:t>
            </a:r>
            <a:r>
              <a:rPr lang="en-US" altLang="en-US" sz="2200" b="1" dirty="0">
                <a:solidFill>
                  <a:srgbClr val="00B050"/>
                </a:solidFill>
                <a:latin typeface="+mn-lt"/>
                <a:cs typeface="Times New Roman" panose="02020603050405020304" pitchFamily="18" charset="0"/>
              </a:rPr>
              <a:t>acid composed of 40.92% C, 4.58% H, and </a:t>
            </a:r>
            <a:r>
              <a:rPr lang="en-US" altLang="en-US" sz="2200" b="1" dirty="0" smtClean="0">
                <a:solidFill>
                  <a:srgbClr val="00B050"/>
                </a:solidFill>
                <a:latin typeface="+mn-lt"/>
                <a:cs typeface="Times New Roman" panose="02020603050405020304" pitchFamily="18" charset="0"/>
              </a:rPr>
              <a:t>54.50% O </a:t>
            </a:r>
            <a:r>
              <a:rPr lang="en-US" altLang="en-US" sz="2200" b="1" dirty="0">
                <a:solidFill>
                  <a:srgbClr val="00B050"/>
                </a:solidFill>
                <a:latin typeface="+mn-lt"/>
                <a:cs typeface="Times New Roman" panose="02020603050405020304" pitchFamily="18" charset="0"/>
              </a:rPr>
              <a:t>by mass. Determine its empirical formula.</a:t>
            </a:r>
          </a:p>
        </p:txBody>
      </p:sp>
      <p:sp>
        <p:nvSpPr>
          <p:cNvPr id="83972" name="Line 126"/>
          <p:cNvSpPr>
            <a:spLocks noChangeShapeType="1"/>
          </p:cNvSpPr>
          <p:nvPr/>
        </p:nvSpPr>
        <p:spPr bwMode="auto">
          <a:xfrm>
            <a:off x="2324947" y="33494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920"/>
          </a:p>
        </p:txBody>
      </p:sp>
      <p:sp>
        <p:nvSpPr>
          <p:cNvPr id="8" name="Rectangle 7"/>
          <p:cNvSpPr/>
          <p:nvPr/>
        </p:nvSpPr>
        <p:spPr>
          <a:xfrm>
            <a:off x="2497614" y="135781"/>
            <a:ext cx="6383496" cy="4801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smtClean="0">
                <a:solidFill>
                  <a:srgbClr val="0070C0"/>
                </a:solidFill>
                <a:effectLst>
                  <a:outerShdw blurRad="38100" dist="38100" dir="2700000" algn="tl">
                    <a:srgbClr val="000000">
                      <a:alpha val="43137"/>
                    </a:srgbClr>
                  </a:outerShdw>
                </a:effectLst>
              </a:rPr>
              <a:t>Chapter 3/Stoichiometry</a:t>
            </a:r>
            <a:endParaRPr lang="en-US" altLang="en-US" sz="2800" b="1" dirty="0">
              <a:solidFill>
                <a:srgbClr val="0070C0"/>
              </a:solidFill>
              <a:effectLst>
                <a:outerShdw blurRad="38100" dist="38100" dir="2700000" algn="tl">
                  <a:srgbClr val="000000">
                    <a:alpha val="43137"/>
                  </a:srgbClr>
                </a:outerShdw>
              </a:effectLst>
            </a:endParaRPr>
          </a:p>
        </p:txBody>
      </p:sp>
      <p:pic>
        <p:nvPicPr>
          <p:cNvPr id="9" name="صورة 7"/>
          <p:cNvPicPr/>
          <p:nvPr/>
        </p:nvPicPr>
        <p:blipFill>
          <a:blip r:embed="rId3">
            <a:extLst>
              <a:ext uri="{28A0092B-C50C-407E-A947-70E740481C1C}">
                <a14:useLocalDpi xmlns:a14="http://schemas.microsoft.com/office/drawing/2010/main" val="0"/>
              </a:ext>
            </a:extLst>
          </a:blip>
          <a:stretch>
            <a:fillRect/>
          </a:stretch>
        </p:blipFill>
        <p:spPr>
          <a:xfrm>
            <a:off x="10247971" y="-45719"/>
            <a:ext cx="999903" cy="1427356"/>
          </a:xfrm>
          <a:prstGeom prst="rect">
            <a:avLst/>
          </a:prstGeom>
        </p:spPr>
      </p:pic>
      <p:sp>
        <p:nvSpPr>
          <p:cNvPr id="10" name="Rectangle 9"/>
          <p:cNvSpPr/>
          <p:nvPr/>
        </p:nvSpPr>
        <p:spPr>
          <a:xfrm>
            <a:off x="0" y="698452"/>
            <a:ext cx="9360849"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600" b="1" dirty="0" smtClean="0">
                <a:solidFill>
                  <a:schemeClr val="accent1"/>
                </a:solidFill>
              </a:rPr>
              <a:t>3.7. Determining </a:t>
            </a:r>
            <a:r>
              <a:rPr lang="en-US" sz="2600" b="1" dirty="0">
                <a:solidFill>
                  <a:schemeClr val="accent1"/>
                </a:solidFill>
              </a:rPr>
              <a:t>a Chemical Formula from Experimental </a:t>
            </a:r>
            <a:r>
              <a:rPr lang="en-US" sz="2600" b="1" dirty="0" smtClean="0">
                <a:solidFill>
                  <a:schemeClr val="accent1"/>
                </a:solidFill>
              </a:rPr>
              <a:t>Data</a:t>
            </a:r>
            <a:endParaRPr lang="en-US" sz="2600" b="1" dirty="0">
              <a:solidFill>
                <a:schemeClr val="accent1"/>
              </a:solidFill>
            </a:endParaRPr>
          </a:p>
        </p:txBody>
      </p:sp>
      <p:graphicFrame>
        <p:nvGraphicFramePr>
          <p:cNvPr id="11" name="Group 56"/>
          <p:cNvGraphicFramePr>
            <a:graphicFrameLocks noGrp="1"/>
          </p:cNvGraphicFramePr>
          <p:nvPr>
            <p:extLst>
              <p:ext uri="{D42A27DB-BD31-4B8C-83A1-F6EECF244321}">
                <p14:modId xmlns:p14="http://schemas.microsoft.com/office/powerpoint/2010/main" val="3635254503"/>
              </p:ext>
            </p:extLst>
          </p:nvPr>
        </p:nvGraphicFramePr>
        <p:xfrm>
          <a:off x="1363107" y="2694568"/>
          <a:ext cx="8652510" cy="3893149"/>
        </p:xfrm>
        <a:graphic>
          <a:graphicData uri="http://schemas.openxmlformats.org/drawingml/2006/table">
            <a:tbl>
              <a:tblPr/>
              <a:tblGrid>
                <a:gridCol w="3092704">
                  <a:extLst>
                    <a:ext uri="{9D8B030D-6E8A-4147-A177-3AD203B41FA5}">
                      <a16:colId xmlns:a16="http://schemas.microsoft.com/office/drawing/2014/main" val="20000"/>
                    </a:ext>
                  </a:extLst>
                </a:gridCol>
                <a:gridCol w="1802279">
                  <a:extLst>
                    <a:ext uri="{9D8B030D-6E8A-4147-A177-3AD203B41FA5}">
                      <a16:colId xmlns:a16="http://schemas.microsoft.com/office/drawing/2014/main" val="20001"/>
                    </a:ext>
                  </a:extLst>
                </a:gridCol>
                <a:gridCol w="1955248">
                  <a:extLst>
                    <a:ext uri="{9D8B030D-6E8A-4147-A177-3AD203B41FA5}">
                      <a16:colId xmlns:a16="http://schemas.microsoft.com/office/drawing/2014/main" val="20002"/>
                    </a:ext>
                  </a:extLst>
                </a:gridCol>
                <a:gridCol w="1802279">
                  <a:extLst>
                    <a:ext uri="{9D8B030D-6E8A-4147-A177-3AD203B41FA5}">
                      <a16:colId xmlns:a16="http://schemas.microsoft.com/office/drawing/2014/main" val="20003"/>
                    </a:ext>
                  </a:extLst>
                </a:gridCol>
              </a:tblGrid>
              <a:tr h="55269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3600" b="0" i="0" u="none" strike="noStrike" cap="none" normalizeH="0" baseline="0" dirty="0" smtClean="0">
                        <a:ln>
                          <a:noFill/>
                        </a:ln>
                        <a:solidFill>
                          <a:schemeClr val="tx1"/>
                        </a:solidFill>
                        <a:effectLst/>
                        <a:latin typeface="+mn-lt"/>
                        <a:cs typeface="Arial" pitchFamily="34" charset="0"/>
                      </a:endParaRPr>
                    </a:p>
                  </a:txBody>
                  <a:tcPr marL="97536" marR="97536" marT="48764" marB="487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1"/>
                          </a:solidFill>
                          <a:effectLst/>
                          <a:latin typeface="+mn-lt"/>
                          <a:cs typeface="Times New Roman" pitchFamily="18" charset="0"/>
                        </a:rPr>
                        <a:t>C</a:t>
                      </a:r>
                      <a:endParaRPr kumimoji="0" lang="en-US" sz="2400" b="0" i="0" u="none" strike="noStrike" cap="none" normalizeH="0" baseline="0" dirty="0" smtClean="0">
                        <a:ln>
                          <a:noFill/>
                        </a:ln>
                        <a:solidFill>
                          <a:schemeClr val="accent1"/>
                        </a:solidFill>
                        <a:effectLst/>
                        <a:latin typeface="+mn-lt"/>
                        <a:cs typeface="Arial" pitchFamily="34" charset="0"/>
                      </a:endParaRPr>
                    </a:p>
                  </a:txBody>
                  <a:tcPr marL="97536" marR="97536" marT="48764" marB="487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1"/>
                          </a:solidFill>
                          <a:effectLst/>
                          <a:latin typeface="+mn-lt"/>
                          <a:cs typeface="Times New Roman" pitchFamily="18" charset="0"/>
                        </a:rPr>
                        <a:t>H</a:t>
                      </a:r>
                      <a:endParaRPr kumimoji="0" lang="en-US" sz="2400" b="0" i="0" u="none" strike="noStrike" cap="none" normalizeH="0" baseline="0" dirty="0" smtClean="0">
                        <a:ln>
                          <a:noFill/>
                        </a:ln>
                        <a:solidFill>
                          <a:schemeClr val="accent1"/>
                        </a:solidFill>
                        <a:effectLst/>
                        <a:latin typeface="+mn-lt"/>
                        <a:cs typeface="Arial" pitchFamily="34" charset="0"/>
                      </a:endParaRPr>
                    </a:p>
                  </a:txBody>
                  <a:tcPr marL="97536" marR="97536" marT="48764" marB="487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1"/>
                          </a:solidFill>
                          <a:effectLst/>
                          <a:latin typeface="+mn-lt"/>
                          <a:cs typeface="Times New Roman" pitchFamily="18" charset="0"/>
                        </a:rPr>
                        <a:t>O</a:t>
                      </a:r>
                      <a:endParaRPr kumimoji="0" lang="en-GB" sz="1400" b="0" i="0" u="none" strike="noStrike" cap="none" normalizeH="0" baseline="0" dirty="0" smtClean="0">
                        <a:ln>
                          <a:noFill/>
                        </a:ln>
                        <a:solidFill>
                          <a:schemeClr val="accent1"/>
                        </a:solidFill>
                        <a:effectLst/>
                        <a:latin typeface="+mn-lt"/>
                        <a:cs typeface="Times New Roman" pitchFamily="18" charset="0"/>
                      </a:endParaRPr>
                    </a:p>
                  </a:txBody>
                  <a:tcPr marL="97536" marR="97536" marT="48764" marB="487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589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mn-lt"/>
                          <a:cs typeface="Times New Roman" pitchFamily="18" charset="0"/>
                        </a:rPr>
                        <a:t>% </a:t>
                      </a:r>
                      <a:r>
                        <a:rPr kumimoji="0" lang="en-US" sz="2000" b="1" i="0" u="none" strike="noStrike" cap="none" normalizeH="0" baseline="0" smtClean="0">
                          <a:ln>
                            <a:noFill/>
                          </a:ln>
                          <a:solidFill>
                            <a:srgbClr val="C00000"/>
                          </a:solidFill>
                          <a:effectLst/>
                          <a:latin typeface="+mn-lt"/>
                          <a:cs typeface="Times New Roman" pitchFamily="18" charset="0"/>
                          <a:sym typeface="Symbol" pitchFamily="18" charset="2"/>
                        </a:rPr>
                        <a:t></a:t>
                      </a:r>
                      <a:r>
                        <a:rPr kumimoji="0" lang="en-US" sz="2000" b="1" i="0" u="none" strike="noStrike" cap="none" normalizeH="0" baseline="0" smtClean="0">
                          <a:ln>
                            <a:noFill/>
                          </a:ln>
                          <a:solidFill>
                            <a:srgbClr val="C00000"/>
                          </a:solidFill>
                          <a:effectLst/>
                          <a:latin typeface="+mn-lt"/>
                          <a:cs typeface="Times New Roman" pitchFamily="18" charset="0"/>
                        </a:rPr>
                        <a:t>100g</a:t>
                      </a:r>
                      <a:endParaRPr kumimoji="0" lang="en-US" sz="2000" b="1" i="0" u="none" strike="noStrike" cap="none" normalizeH="0" baseline="0" smtClean="0">
                        <a:ln>
                          <a:noFill/>
                        </a:ln>
                        <a:solidFill>
                          <a:srgbClr val="C00000"/>
                        </a:solidFill>
                        <a:effectLst/>
                        <a:latin typeface="+mn-lt"/>
                        <a:cs typeface="Times New Roman" pitchFamily="18" charset="0"/>
                        <a:sym typeface="Symbol" pitchFamily="18" charset="2"/>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mn-lt"/>
                        <a:cs typeface="Times New Roman" pitchFamily="18"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96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mn-lt"/>
                          <a:cs typeface="Times New Roman" pitchFamily="18" charset="0"/>
                        </a:rPr>
                        <a:t>n=m/M</a:t>
                      </a:r>
                      <a:endParaRPr kumimoji="0" lang="en-US" sz="2400" b="0" i="0" u="none" strike="noStrike" cap="none" normalizeH="0" baseline="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mn-lt"/>
                        <a:cs typeface="Times New Roman" pitchFamily="18"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96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mn-lt"/>
                          <a:cs typeface="Times New Roman" pitchFamily="18" charset="0"/>
                          <a:sym typeface="Symbol" pitchFamily="18" charset="2"/>
                        </a:rPr>
                        <a:t></a:t>
                      </a:r>
                      <a:r>
                        <a:rPr kumimoji="0" lang="en-US" sz="2000" b="1" i="0" u="none" strike="noStrike" cap="none" normalizeH="0" baseline="0" smtClean="0">
                          <a:ln>
                            <a:noFill/>
                          </a:ln>
                          <a:solidFill>
                            <a:srgbClr val="C00000"/>
                          </a:solidFill>
                          <a:effectLst/>
                          <a:latin typeface="+mn-lt"/>
                          <a:cs typeface="Times New Roman" pitchFamily="18" charset="0"/>
                        </a:rPr>
                        <a:t> on smallest no. of mole</a:t>
                      </a:r>
                      <a:endParaRPr kumimoji="0" lang="en-US" sz="2000" b="1" i="0" u="none" strike="noStrike" cap="none" normalizeH="0" baseline="0" smtClean="0">
                        <a:ln>
                          <a:noFill/>
                        </a:ln>
                        <a:solidFill>
                          <a:srgbClr val="C00000"/>
                        </a:solidFill>
                        <a:effectLst/>
                        <a:latin typeface="+mn-lt"/>
                        <a:cs typeface="Times New Roman" pitchFamily="18" charset="0"/>
                        <a:sym typeface="Symbol" pitchFamily="18" charset="2"/>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mn-lt"/>
                        <a:cs typeface="Times New Roman" pitchFamily="18"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77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C00000"/>
                          </a:solidFill>
                          <a:effectLst/>
                          <a:latin typeface="+mn-lt"/>
                          <a:cs typeface="Times New Roman" pitchFamily="18" charset="0"/>
                          <a:sym typeface="Symbol" pitchFamily="18" charset="2"/>
                        </a:rPr>
                        <a:t>Convert into integer x 3</a:t>
                      </a: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mn-lt"/>
                        <a:cs typeface="Times New Roman" pitchFamily="18"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mn-lt"/>
                        <a:cs typeface="Times New Roman" pitchFamily="18"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cs typeface="Times New Roman" pitchFamily="18"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895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mn-lt"/>
                          <a:cs typeface="Times New Roman" pitchFamily="18" charset="0"/>
                        </a:rPr>
                        <a:t>The empirical formula is</a:t>
                      </a:r>
                      <a:endParaRPr kumimoji="0" lang="en-US" sz="2400" b="0" i="0" u="none" strike="noStrike" cap="none" normalizeH="0" baseline="0" dirty="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8951">
                <a:tc vMerge="1">
                  <a:txBody>
                    <a:bodyPr/>
                    <a:lstStyle/>
                    <a:p>
                      <a:pPr rtl="1"/>
                      <a:endParaRPr lang="ar-SA"/>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marL="97536" marR="97536" marT="48764" marB="487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3581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5565</TotalTime>
  <Words>1293</Words>
  <Application>Microsoft Office PowerPoint</Application>
  <PresentationFormat>Custom</PresentationFormat>
  <Paragraphs>276</Paragraphs>
  <Slides>26</Slides>
  <Notes>18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ＭＳ Ｐゴシック</vt:lpstr>
      <vt:lpstr>ＭＳ Ｐゴシック</vt:lpstr>
      <vt:lpstr>Arial</vt:lpstr>
      <vt:lpstr>Calibri</vt:lpstr>
      <vt:lpstr>Comic Sans MS</vt:lpstr>
      <vt:lpstr>Garamond</vt:lpstr>
      <vt:lpstr>Symbol</vt:lpstr>
      <vt:lpstr>Times</vt:lpstr>
      <vt:lpstr>Times New Roman</vt:lpstr>
      <vt:lpstr>Wingdings</vt:lpstr>
      <vt:lpstr>Wood Type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Molecular Formulas For Compounds</vt:lpstr>
      <vt:lpstr>PowerPoint Presentation</vt:lpstr>
      <vt:lpstr>PowerPoint Presentation</vt:lpstr>
      <vt:lpstr>PowerPoint Presentation</vt:lpstr>
      <vt:lpstr>PowerPoint Presentation</vt:lpstr>
      <vt:lpstr>Chemical equations: it shorthand way of describing a reaction  1. provide information about the reaction 2. formulas of reactants and products 3. states of reactants and products 4. relative numbers of reactant and product molecules that are required 5. can be used to determine weights of reactants used and products that can be made  </vt:lpstr>
      <vt:lpstr>PowerPoint Presentation</vt:lpstr>
      <vt:lpstr>PowerPoint Presentation</vt:lpstr>
      <vt:lpstr>PowerPoint Presentation</vt:lpstr>
      <vt:lpstr>PowerPoint Presentation</vt:lpstr>
      <vt:lpstr>How to write and balance equations?</vt:lpstr>
      <vt:lpstr>How to write and balance equations?</vt:lpstr>
      <vt:lpstr>PowerPoint Presentation</vt:lpstr>
      <vt:lpstr>Example 3.14 p71:</vt:lpstr>
      <vt:lpstr>Example 3.15 p71:</vt:lpstr>
      <vt:lpstr>Example:</vt:lpstr>
      <vt:lpstr>PowerPoint 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Ohoud Al-Qurashi</dc:creator>
  <cp:lastModifiedBy>Ohoud Al-Qurashi</cp:lastModifiedBy>
  <cp:revision>304</cp:revision>
  <dcterms:created xsi:type="dcterms:W3CDTF">2017-09-11T08:43:17Z</dcterms:created>
  <dcterms:modified xsi:type="dcterms:W3CDTF">2017-10-09T14:18:43Z</dcterms:modified>
</cp:coreProperties>
</file>