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3" r:id="rId2"/>
    <p:sldId id="364" r:id="rId3"/>
    <p:sldId id="365" r:id="rId4"/>
    <p:sldId id="335" r:id="rId5"/>
    <p:sldId id="368" r:id="rId6"/>
    <p:sldId id="260" r:id="rId7"/>
    <p:sldId id="369" r:id="rId8"/>
    <p:sldId id="334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46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رؤية المملكة 2030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51200" y="797866"/>
            <a:ext cx="6647946" cy="1735147"/>
            <a:chOff x="2398487" y="739333"/>
            <a:chExt cx="5481203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561286" y="1258820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</a:rPr>
                <a:t>رؤية المملكة 2030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553139" y="2859068"/>
            <a:ext cx="5931808" cy="1735145"/>
            <a:chOff x="2404439" y="2800534"/>
            <a:chExt cx="5143152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4"/>
              <a:ext cx="5143152" cy="1750082"/>
              <a:chOff x="2404439" y="2800534"/>
              <a:chExt cx="5143152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4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797944" y="3246070"/>
              <a:ext cx="4488215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الرؤيـــة: هي الخطة التي تســـاعد علـــى تحقيق أهداف نريدها في المســـتقبل أنحاء المملكة العربية السعودية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2621786" y="4920265"/>
            <a:ext cx="6859790" cy="1735147"/>
            <a:chOff x="662358" y="4861732"/>
            <a:chExt cx="6881855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662358" y="4861732"/>
              <a:ext cx="6881855" cy="1750084"/>
              <a:chOff x="662358" y="4861732"/>
              <a:chExt cx="6881855" cy="175008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711245" y="5045955"/>
                <a:ext cx="6759945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662358" y="4861732"/>
                <a:ext cx="6881855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722189" y="5199691"/>
              <a:ext cx="6409348" cy="102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في عام 1437 ه -2016 م - أطلـــق خـــادم الحرمين عـــام الشـــريفين الملـــك ســـلمان بـــن عبدالعزيـــز آل ســـعود  رؤية  2030 لتطوير المملكة العربية السعودية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أولا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8971951" y="2598036"/>
            <a:ext cx="2634548" cy="1727752"/>
            <a:chOff x="7018102" y="2539502"/>
            <a:chExt cx="2643023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3F0DB4-D963-4110-B4B4-BC3726FC31B7}"/>
                </a:ext>
              </a:extLst>
            </p:cNvPr>
            <p:cNvSpPr txBox="1"/>
            <p:nvPr/>
          </p:nvSpPr>
          <p:spPr>
            <a:xfrm>
              <a:off x="7521596" y="295883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7018102" y="3521201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ثانيا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8937317" y="4659235"/>
            <a:ext cx="2662855" cy="1687576"/>
            <a:chOff x="6983469" y="4600701"/>
            <a:chExt cx="2671421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Wallet">
              <a:extLst>
                <a:ext uri="{FF2B5EF4-FFF2-40B4-BE49-F238E27FC236}">
                  <a16:creationId xmlns:a16="http://schemas.microsoft.com/office/drawing/2014/main" id="{1801A0D1-68D3-49EC-9655-C3003F73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8594" y="5045955"/>
              <a:ext cx="548640" cy="5486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0AEEA8-0071-4E62-9027-38165A36AC6E}"/>
                </a:ext>
              </a:extLst>
            </p:cNvPr>
            <p:cNvSpPr txBox="1"/>
            <p:nvPr/>
          </p:nvSpPr>
          <p:spPr>
            <a:xfrm>
              <a:off x="7444686" y="5104209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3FB38-F776-4473-A151-A5CB3289EB4E}"/>
                </a:ext>
              </a:extLst>
            </p:cNvPr>
            <p:cNvSpPr txBox="1"/>
            <p:nvPr/>
          </p:nvSpPr>
          <p:spPr>
            <a:xfrm>
              <a:off x="6983469" y="5646519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ثالثا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58" y="2557772"/>
            <a:ext cx="2244048" cy="166980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46095" y="1481634"/>
            <a:ext cx="2140050" cy="1037584"/>
            <a:chOff x="746095" y="1481634"/>
            <a:chExt cx="2140050" cy="1037584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48001" y="1872887"/>
              <a:ext cx="1473786" cy="646331"/>
              <a:chOff x="3659640" y="5330678"/>
              <a:chExt cx="1473786" cy="64633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59640" y="5330678"/>
                <a:ext cx="1302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latin typeface="Century Gothic" panose="020B0502020202020204" pitchFamily="34" charset="0"/>
                  </a:rPr>
                  <a:t>رؤية المملكة 2030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4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51200" y="797866"/>
            <a:ext cx="6351773" cy="1735148"/>
            <a:chOff x="2398487" y="739333"/>
            <a:chExt cx="5237010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7093" y="1106265"/>
              <a:ext cx="4318404" cy="83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أطلق الملك عبدالعزيز مشروع توطين البادية وإنشاء الهجر في أول تأسيس المملكة. 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553139" y="2859068"/>
            <a:ext cx="6489280" cy="1735145"/>
            <a:chOff x="2404439" y="2800534"/>
            <a:chExt cx="5626506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4"/>
              <a:ext cx="5143152" cy="1750082"/>
              <a:chOff x="2404439" y="2800534"/>
              <a:chExt cx="5143152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4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3542730" y="3375372"/>
              <a:ext cx="4488215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أ- ما الهدف من هذا المشروع؟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2621786" y="4920269"/>
            <a:ext cx="6859790" cy="1735143"/>
            <a:chOff x="662358" y="4861736"/>
            <a:chExt cx="6881855" cy="1750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662358" y="4861736"/>
              <a:ext cx="6881855" cy="1750080"/>
              <a:chOff x="662358" y="4861736"/>
              <a:chExt cx="6881855" cy="175008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711245" y="5045955"/>
                <a:ext cx="6759945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662358" y="4861736"/>
                <a:ext cx="6881855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722189" y="5199691"/>
              <a:ext cx="6409348" cy="102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لتحقيق الوحدة الوطنية التي تساهم في الأمن و الاستقرار و تحقيق مبدأ العدل و التكافل بين المواطنين و تحسين أحوالهم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8971951" y="2598036"/>
            <a:ext cx="2634548" cy="1727752"/>
            <a:chOff x="7018102" y="2539502"/>
            <a:chExt cx="2643023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7018102" y="3521201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8937317" y="4659235"/>
            <a:ext cx="2662855" cy="1687576"/>
            <a:chOff x="6983469" y="4600701"/>
            <a:chExt cx="2671421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Wallet">
              <a:extLst>
                <a:ext uri="{FF2B5EF4-FFF2-40B4-BE49-F238E27FC236}">
                  <a16:creationId xmlns:a16="http://schemas.microsoft.com/office/drawing/2014/main" id="{1801A0D1-68D3-49EC-9655-C3003F73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8594" y="5045955"/>
              <a:ext cx="548640" cy="5486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3FB38-F776-4473-A151-A5CB3289EB4E}"/>
                </a:ext>
              </a:extLst>
            </p:cNvPr>
            <p:cNvSpPr txBox="1"/>
            <p:nvPr/>
          </p:nvSpPr>
          <p:spPr>
            <a:xfrm>
              <a:off x="6983469" y="5646519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الجواب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58" y="2557772"/>
            <a:ext cx="2244048" cy="166980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46095" y="1481634"/>
            <a:ext cx="2140050" cy="1037584"/>
            <a:chOff x="746095" y="1481634"/>
            <a:chExt cx="2140050" cy="1037584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48001" y="1872887"/>
              <a:ext cx="1473786" cy="646331"/>
              <a:chOff x="3659640" y="5330678"/>
              <a:chExt cx="1473786" cy="64633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59640" y="5330678"/>
                <a:ext cx="1302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latin typeface="Century Gothic" panose="020B0502020202020204" pitchFamily="34" charset="0"/>
                  </a:rPr>
                  <a:t>رؤية المملكة 2030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2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75EEA2-4A0E-4FE5-A70E-3F690FCF2577}"/>
              </a:ext>
            </a:extLst>
          </p:cNvPr>
          <p:cNvCxnSpPr/>
          <p:nvPr/>
        </p:nvCxnSpPr>
        <p:spPr>
          <a:xfrm flipV="1">
            <a:off x="6167852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D1F9B1-D80B-4F12-8303-433B22B4689D}"/>
              </a:ext>
            </a:extLst>
          </p:cNvPr>
          <p:cNvCxnSpPr/>
          <p:nvPr/>
        </p:nvCxnSpPr>
        <p:spPr>
          <a:xfrm flipV="1">
            <a:off x="9004466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52F199-D566-4614-BF91-6506E2D3FBA7}"/>
              </a:ext>
            </a:extLst>
          </p:cNvPr>
          <p:cNvSpPr txBox="1"/>
          <p:nvPr/>
        </p:nvSpPr>
        <p:spPr>
          <a:xfrm>
            <a:off x="0" y="4599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عوامل نجاح رؤية 2030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42D67D1-6E30-4773-B8C0-12B78E96934D}"/>
              </a:ext>
            </a:extLst>
          </p:cNvPr>
          <p:cNvSpPr/>
          <p:nvPr/>
        </p:nvSpPr>
        <p:spPr>
          <a:xfrm flipH="1">
            <a:off x="9169698" y="5282418"/>
            <a:ext cx="3022302" cy="1239078"/>
          </a:xfrm>
          <a:custGeom>
            <a:avLst/>
            <a:gdLst>
              <a:gd name="connsiteX0" fmla="*/ 0 w 3022302"/>
              <a:gd name="connsiteY0" fmla="*/ 0 h 1239078"/>
              <a:gd name="connsiteX1" fmla="*/ 2687635 w 3022302"/>
              <a:gd name="connsiteY1" fmla="*/ 0 h 1239078"/>
              <a:gd name="connsiteX2" fmla="*/ 3022302 w 3022302"/>
              <a:gd name="connsiteY2" fmla="*/ 619539 h 1239078"/>
              <a:gd name="connsiteX3" fmla="*/ 2687635 w 3022302"/>
              <a:gd name="connsiteY3" fmla="*/ 1239078 h 1239078"/>
              <a:gd name="connsiteX4" fmla="*/ 0 w 3022302"/>
              <a:gd name="connsiteY4" fmla="*/ 1239078 h 1239078"/>
              <a:gd name="connsiteX5" fmla="*/ 0 w 3022302"/>
              <a:gd name="connsiteY5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302" h="1239078">
                <a:moveTo>
                  <a:pt x="0" y="0"/>
                </a:moveTo>
                <a:lnTo>
                  <a:pt x="2687635" y="0"/>
                </a:lnTo>
                <a:lnTo>
                  <a:pt x="3022302" y="619539"/>
                </a:lnTo>
                <a:lnTo>
                  <a:pt x="2687635" y="1239078"/>
                </a:lnTo>
                <a:lnTo>
                  <a:pt x="0" y="1239078"/>
                </a:lnTo>
                <a:lnTo>
                  <a:pt x="0" y="0"/>
                </a:lnTo>
                <a:close/>
              </a:path>
            </a:pathLst>
          </a:custGeom>
          <a:solidFill>
            <a:srgbClr val="1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704A1C22-0FD7-4FEB-BC9D-D75DCBF3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1625" y="4575556"/>
            <a:ext cx="2233754" cy="1251564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3829E032-6080-4E1B-BA6F-DE30D0B2648F}"/>
              </a:ext>
            </a:extLst>
          </p:cNvPr>
          <p:cNvSpPr/>
          <p:nvPr/>
        </p:nvSpPr>
        <p:spPr>
          <a:xfrm flipH="1">
            <a:off x="9311389" y="5712510"/>
            <a:ext cx="2943494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8BD94B-D949-4221-B7E1-0228F1687E03}"/>
              </a:ext>
            </a:extLst>
          </p:cNvPr>
          <p:cNvGrpSpPr/>
          <p:nvPr/>
        </p:nvGrpSpPr>
        <p:grpSpPr>
          <a:xfrm flipH="1">
            <a:off x="8939463" y="1680746"/>
            <a:ext cx="3315420" cy="2464718"/>
            <a:chOff x="823280" y="1477109"/>
            <a:chExt cx="3315420" cy="24647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181B89-50B0-4603-A0B5-AD0302F2218D}"/>
                </a:ext>
              </a:extLst>
            </p:cNvPr>
            <p:cNvSpPr txBox="1"/>
            <p:nvPr/>
          </p:nvSpPr>
          <p:spPr>
            <a:xfrm>
              <a:off x="823280" y="147710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732ABDE-95A9-4572-BCA3-29CE5E070EC8}"/>
                </a:ext>
              </a:extLst>
            </p:cNvPr>
            <p:cNvSpPr txBox="1"/>
            <p:nvPr/>
          </p:nvSpPr>
          <p:spPr>
            <a:xfrm>
              <a:off x="823280" y="1904130"/>
              <a:ext cx="2294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عامل النجاح الأول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0564694-3368-4A4D-8FF3-E7789DC5E9FC}"/>
                </a:ext>
              </a:extLst>
            </p:cNvPr>
            <p:cNvSpPr txBox="1"/>
            <p:nvPr/>
          </p:nvSpPr>
          <p:spPr>
            <a:xfrm>
              <a:off x="1116397" y="2310611"/>
              <a:ext cx="30223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وجـــود الحرميـــن الشـــريفين، أطهـــر بقـــاع الأرض، وكون الكعبة المشـــرفة فـــي مكـــة المكرمـــة قبلـــة أكثـــر من مليار مســـلم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88E41FF-4183-4B63-8B30-ACCDAC0AB772}"/>
              </a:ext>
            </a:extLst>
          </p:cNvPr>
          <p:cNvSpPr/>
          <p:nvPr/>
        </p:nvSpPr>
        <p:spPr>
          <a:xfrm flipH="1">
            <a:off x="6378113" y="5282418"/>
            <a:ext cx="2821469" cy="1239078"/>
          </a:xfrm>
          <a:custGeom>
            <a:avLst/>
            <a:gdLst>
              <a:gd name="connsiteX0" fmla="*/ 0 w 2188569"/>
              <a:gd name="connsiteY0" fmla="*/ 0 h 1239078"/>
              <a:gd name="connsiteX1" fmla="*/ 1853902 w 2188569"/>
              <a:gd name="connsiteY1" fmla="*/ 0 h 1239078"/>
              <a:gd name="connsiteX2" fmla="*/ 2188569 w 2188569"/>
              <a:gd name="connsiteY2" fmla="*/ 619539 h 1239078"/>
              <a:gd name="connsiteX3" fmla="*/ 1853902 w 2188569"/>
              <a:gd name="connsiteY3" fmla="*/ 1239078 h 1239078"/>
              <a:gd name="connsiteX4" fmla="*/ 0 w 2188569"/>
              <a:gd name="connsiteY4" fmla="*/ 1239078 h 1239078"/>
              <a:gd name="connsiteX5" fmla="*/ 334667 w 2188569"/>
              <a:gd name="connsiteY5" fmla="*/ 619539 h 1239078"/>
              <a:gd name="connsiteX6" fmla="*/ 0 w 2188569"/>
              <a:gd name="connsiteY6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569" h="1239078">
                <a:moveTo>
                  <a:pt x="0" y="0"/>
                </a:moveTo>
                <a:lnTo>
                  <a:pt x="1853902" y="0"/>
                </a:lnTo>
                <a:lnTo>
                  <a:pt x="2188569" y="619539"/>
                </a:lnTo>
                <a:lnTo>
                  <a:pt x="1853902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218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B2F3DE9A-7A47-4D8B-979F-28CDF547B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46712" y="4593076"/>
            <a:ext cx="1977637" cy="1234044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B5706836-09C5-43CF-8CA4-BB448708F2C7}"/>
              </a:ext>
            </a:extLst>
          </p:cNvPr>
          <p:cNvSpPr/>
          <p:nvPr/>
        </p:nvSpPr>
        <p:spPr>
          <a:xfrm flipH="1">
            <a:off x="6822189" y="5707342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7B1E3FB-CBD7-4ACC-83EF-B997873160D6}"/>
              </a:ext>
            </a:extLst>
          </p:cNvPr>
          <p:cNvGrpSpPr/>
          <p:nvPr/>
        </p:nvGrpSpPr>
        <p:grpSpPr>
          <a:xfrm flipH="1">
            <a:off x="6316094" y="1668336"/>
            <a:ext cx="2823098" cy="2532312"/>
            <a:chOff x="823280" y="1477109"/>
            <a:chExt cx="2823098" cy="253231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3C44A3-3C9D-46B1-A5F9-A0348635CA5C}"/>
                </a:ext>
              </a:extLst>
            </p:cNvPr>
            <p:cNvSpPr txBox="1"/>
            <p:nvPr/>
          </p:nvSpPr>
          <p:spPr>
            <a:xfrm>
              <a:off x="823280" y="147710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4C5921C-9B9E-445A-A9DE-BFAFCA4EC4E3}"/>
                </a:ext>
              </a:extLst>
            </p:cNvPr>
            <p:cNvSpPr txBox="1"/>
            <p:nvPr/>
          </p:nvSpPr>
          <p:spPr>
            <a:xfrm>
              <a:off x="1053990" y="1910999"/>
              <a:ext cx="2592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عامل النجاح الثاني: 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83CA971-A355-4D7A-B0B9-49493C5E3F8F}"/>
                </a:ext>
              </a:extLst>
            </p:cNvPr>
            <p:cNvSpPr txBox="1"/>
            <p:nvPr/>
          </p:nvSpPr>
          <p:spPr>
            <a:xfrm>
              <a:off x="1003965" y="2378205"/>
              <a:ext cx="24651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امتـــلاك المملكة العربية الســـعودية قدرات استثماريـــــة ضخمـــة ُّتعُد داعمة للاقتصاد ومـــوردا إضافياً للبلاد.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82E5984-88CB-4F75-A285-EBEE064253B7}"/>
              </a:ext>
            </a:extLst>
          </p:cNvPr>
          <p:cNvCxnSpPr/>
          <p:nvPr/>
        </p:nvCxnSpPr>
        <p:spPr>
          <a:xfrm flipV="1">
            <a:off x="3422228" y="1452168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7E0CFEBF-8602-40FB-B9B8-58F7416CCF75}"/>
              </a:ext>
            </a:extLst>
          </p:cNvPr>
          <p:cNvSpPr/>
          <p:nvPr/>
        </p:nvSpPr>
        <p:spPr>
          <a:xfrm flipH="1">
            <a:off x="3327399" y="5282418"/>
            <a:ext cx="3027733" cy="1239078"/>
          </a:xfrm>
          <a:custGeom>
            <a:avLst/>
            <a:gdLst>
              <a:gd name="connsiteX0" fmla="*/ 0 w 2188569"/>
              <a:gd name="connsiteY0" fmla="*/ 0 h 1239078"/>
              <a:gd name="connsiteX1" fmla="*/ 1853902 w 2188569"/>
              <a:gd name="connsiteY1" fmla="*/ 0 h 1239078"/>
              <a:gd name="connsiteX2" fmla="*/ 2188569 w 2188569"/>
              <a:gd name="connsiteY2" fmla="*/ 619539 h 1239078"/>
              <a:gd name="connsiteX3" fmla="*/ 1853902 w 2188569"/>
              <a:gd name="connsiteY3" fmla="*/ 1239078 h 1239078"/>
              <a:gd name="connsiteX4" fmla="*/ 0 w 2188569"/>
              <a:gd name="connsiteY4" fmla="*/ 1239078 h 1239078"/>
              <a:gd name="connsiteX5" fmla="*/ 334667 w 2188569"/>
              <a:gd name="connsiteY5" fmla="*/ 619539 h 1239078"/>
              <a:gd name="connsiteX6" fmla="*/ 0 w 2188569"/>
              <a:gd name="connsiteY6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569" h="1239078">
                <a:moveTo>
                  <a:pt x="0" y="0"/>
                </a:moveTo>
                <a:lnTo>
                  <a:pt x="1853902" y="0"/>
                </a:lnTo>
                <a:lnTo>
                  <a:pt x="2188569" y="619539"/>
                </a:lnTo>
                <a:lnTo>
                  <a:pt x="1853902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218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735A3EE5-4903-4CAD-A8E8-DF3AF99DE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48814" y="4500521"/>
            <a:ext cx="1399032" cy="1316965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FF5AD0DF-CBA6-40E2-ACED-DD913B3E7902}"/>
              </a:ext>
            </a:extLst>
          </p:cNvPr>
          <p:cNvSpPr/>
          <p:nvPr/>
        </p:nvSpPr>
        <p:spPr>
          <a:xfrm flipH="1">
            <a:off x="3886334" y="5623964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1DA6808-D6A7-4ECD-8227-7C09686E5FE8}"/>
              </a:ext>
            </a:extLst>
          </p:cNvPr>
          <p:cNvGrpSpPr/>
          <p:nvPr/>
        </p:nvGrpSpPr>
        <p:grpSpPr>
          <a:xfrm flipH="1">
            <a:off x="3507529" y="1622800"/>
            <a:ext cx="2823098" cy="2840088"/>
            <a:chOff x="823280" y="1477109"/>
            <a:chExt cx="2823098" cy="284008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B74B6DE-3300-4BCA-9072-9BB2E1205883}"/>
                </a:ext>
              </a:extLst>
            </p:cNvPr>
            <p:cNvSpPr txBox="1"/>
            <p:nvPr/>
          </p:nvSpPr>
          <p:spPr>
            <a:xfrm>
              <a:off x="823280" y="147710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3662502-6E50-45D9-BE5D-2C7BDFC5A52A}"/>
                </a:ext>
              </a:extLst>
            </p:cNvPr>
            <p:cNvSpPr txBox="1"/>
            <p:nvPr/>
          </p:nvSpPr>
          <p:spPr>
            <a:xfrm>
              <a:off x="1053990" y="1910999"/>
              <a:ext cx="2592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عامل النجاح الثالث: 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822556-9D5F-4042-A997-82CABBE7F1B2}"/>
                </a:ext>
              </a:extLst>
            </p:cNvPr>
            <p:cNvSpPr txBox="1"/>
            <p:nvPr/>
          </p:nvSpPr>
          <p:spPr>
            <a:xfrm>
              <a:off x="1003965" y="2378205"/>
              <a:ext cx="24651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الموقـــع الجغرافي الإســـتراتيجي للمملكة العربيـــة الســـعودية، فهـــي مركـــز ربـــط للقارات الثلاث، وتحيـــط بها أكثر المعابر المائيـــة أهمية.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9D2AA8F-3847-4D1F-B805-9F2B5C049ABE}"/>
              </a:ext>
            </a:extLst>
          </p:cNvPr>
          <p:cNvSpPr/>
          <p:nvPr/>
        </p:nvSpPr>
        <p:spPr>
          <a:xfrm flipH="1">
            <a:off x="-26643" y="5277655"/>
            <a:ext cx="3361879" cy="1243841"/>
          </a:xfrm>
          <a:custGeom>
            <a:avLst/>
            <a:gdLst>
              <a:gd name="connsiteX0" fmla="*/ 0 w 3415795"/>
              <a:gd name="connsiteY0" fmla="*/ 0 h 1239078"/>
              <a:gd name="connsiteX1" fmla="*/ 3415795 w 3415795"/>
              <a:gd name="connsiteY1" fmla="*/ 0 h 1239078"/>
              <a:gd name="connsiteX2" fmla="*/ 3415795 w 3415795"/>
              <a:gd name="connsiteY2" fmla="*/ 1239078 h 1239078"/>
              <a:gd name="connsiteX3" fmla="*/ 0 w 3415795"/>
              <a:gd name="connsiteY3" fmla="*/ 1239078 h 1239078"/>
              <a:gd name="connsiteX4" fmla="*/ 334667 w 3415795"/>
              <a:gd name="connsiteY4" fmla="*/ 619539 h 1239078"/>
              <a:gd name="connsiteX5" fmla="*/ 0 w 3415795"/>
              <a:gd name="connsiteY5" fmla="*/ 0 h 1239078"/>
              <a:gd name="connsiteX0" fmla="*/ 0 w 3536725"/>
              <a:gd name="connsiteY0" fmla="*/ 14287 h 1239078"/>
              <a:gd name="connsiteX1" fmla="*/ 3536725 w 3536725"/>
              <a:gd name="connsiteY1" fmla="*/ 0 h 1239078"/>
              <a:gd name="connsiteX2" fmla="*/ 3536725 w 3536725"/>
              <a:gd name="connsiteY2" fmla="*/ 1239078 h 1239078"/>
              <a:gd name="connsiteX3" fmla="*/ 120930 w 3536725"/>
              <a:gd name="connsiteY3" fmla="*/ 1239078 h 1239078"/>
              <a:gd name="connsiteX4" fmla="*/ 455597 w 3536725"/>
              <a:gd name="connsiteY4" fmla="*/ 619539 h 1239078"/>
              <a:gd name="connsiteX5" fmla="*/ 0 w 3536725"/>
              <a:gd name="connsiteY5" fmla="*/ 14287 h 1239078"/>
              <a:gd name="connsiteX0" fmla="*/ 20155 w 3556880"/>
              <a:gd name="connsiteY0" fmla="*/ 14287 h 1243841"/>
              <a:gd name="connsiteX1" fmla="*/ 3556880 w 3556880"/>
              <a:gd name="connsiteY1" fmla="*/ 0 h 1243841"/>
              <a:gd name="connsiteX2" fmla="*/ 3556880 w 3556880"/>
              <a:gd name="connsiteY2" fmla="*/ 1239078 h 1243841"/>
              <a:gd name="connsiteX3" fmla="*/ 0 w 3556880"/>
              <a:gd name="connsiteY3" fmla="*/ 1243841 h 1243841"/>
              <a:gd name="connsiteX4" fmla="*/ 475752 w 3556880"/>
              <a:gd name="connsiteY4" fmla="*/ 619539 h 1243841"/>
              <a:gd name="connsiteX5" fmla="*/ 20155 w 3556880"/>
              <a:gd name="connsiteY5" fmla="*/ 14287 h 1243841"/>
              <a:gd name="connsiteX0" fmla="*/ 0 w 3556880"/>
              <a:gd name="connsiteY0" fmla="*/ 4762 h 1243841"/>
              <a:gd name="connsiteX1" fmla="*/ 3556880 w 3556880"/>
              <a:gd name="connsiteY1" fmla="*/ 0 h 1243841"/>
              <a:gd name="connsiteX2" fmla="*/ 3556880 w 3556880"/>
              <a:gd name="connsiteY2" fmla="*/ 1239078 h 1243841"/>
              <a:gd name="connsiteX3" fmla="*/ 0 w 3556880"/>
              <a:gd name="connsiteY3" fmla="*/ 1243841 h 1243841"/>
              <a:gd name="connsiteX4" fmla="*/ 475752 w 3556880"/>
              <a:gd name="connsiteY4" fmla="*/ 619539 h 1243841"/>
              <a:gd name="connsiteX5" fmla="*/ 0 w 3556880"/>
              <a:gd name="connsiteY5" fmla="*/ 4762 h 12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880" h="1243841">
                <a:moveTo>
                  <a:pt x="0" y="4762"/>
                </a:moveTo>
                <a:lnTo>
                  <a:pt x="3556880" y="0"/>
                </a:lnTo>
                <a:lnTo>
                  <a:pt x="3556880" y="1239078"/>
                </a:lnTo>
                <a:lnTo>
                  <a:pt x="0" y="1243841"/>
                </a:lnTo>
                <a:lnTo>
                  <a:pt x="475752" y="619539"/>
                </a:lnTo>
                <a:lnTo>
                  <a:pt x="0" y="4762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BF5BC5DB-7A6D-4F99-9783-B21173478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70" y="4257675"/>
            <a:ext cx="2556250" cy="1577822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F9E5883D-2B41-45A0-B72D-A52FDD6CE7FA}"/>
              </a:ext>
            </a:extLst>
          </p:cNvPr>
          <p:cNvSpPr/>
          <p:nvPr/>
        </p:nvSpPr>
        <p:spPr>
          <a:xfrm flipH="1">
            <a:off x="464915" y="5728771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0105A7-95E2-433F-8CD3-4B1B1D8DB558}"/>
              </a:ext>
            </a:extLst>
          </p:cNvPr>
          <p:cNvGrpSpPr/>
          <p:nvPr/>
        </p:nvGrpSpPr>
        <p:grpSpPr>
          <a:xfrm flipH="1">
            <a:off x="675904" y="1622800"/>
            <a:ext cx="2753700" cy="2216080"/>
            <a:chOff x="798108" y="1431573"/>
            <a:chExt cx="2753700" cy="221608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F5412A2-FF8A-477A-BDCD-402D8D632097}"/>
                </a:ext>
              </a:extLst>
            </p:cNvPr>
            <p:cNvSpPr txBox="1"/>
            <p:nvPr/>
          </p:nvSpPr>
          <p:spPr>
            <a:xfrm>
              <a:off x="824033" y="1431573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4569A5-DE0A-4AD3-ACD0-D6813E27F808}"/>
                </a:ext>
              </a:extLst>
            </p:cNvPr>
            <p:cNvSpPr txBox="1"/>
            <p:nvPr/>
          </p:nvSpPr>
          <p:spPr>
            <a:xfrm>
              <a:off x="823280" y="1860167"/>
              <a:ext cx="2249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عامل النجاح الرابع: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34F462A-B784-4EE8-97E6-F6B4524CC304}"/>
                </a:ext>
              </a:extLst>
            </p:cNvPr>
            <p:cNvSpPr txBox="1"/>
            <p:nvPr/>
          </p:nvSpPr>
          <p:spPr>
            <a:xfrm>
              <a:off x="798108" y="2324214"/>
              <a:ext cx="2753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قـــدرات المواطنيـــن الســـعوديين واستعدادهـــــــــم للإسهــــــام فــي تحقيـــق ريـــادة الوطـــن.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013D3D8-BA78-42B2-99DC-761E4E10121B}"/>
              </a:ext>
            </a:extLst>
          </p:cNvPr>
          <p:cNvCxnSpPr/>
          <p:nvPr/>
        </p:nvCxnSpPr>
        <p:spPr>
          <a:xfrm flipV="1">
            <a:off x="11975379" y="1407330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5" grpId="0" animBg="1"/>
      <p:bldP spid="81" grpId="0" animBg="1"/>
      <p:bldP spid="83" grpId="0" animBg="1"/>
      <p:bldP spid="90" grpId="0" animBg="1"/>
      <p:bldP spid="92" grpId="0" animBg="1"/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6B0F68B0-9799-4DA6-9C84-6F4945FABDDF}"/>
              </a:ext>
            </a:extLst>
          </p:cNvPr>
          <p:cNvSpPr/>
          <p:nvPr/>
        </p:nvSpPr>
        <p:spPr>
          <a:xfrm rot="5400000">
            <a:off x="2525728" y="-2492249"/>
            <a:ext cx="6148737" cy="11229225"/>
          </a:xfrm>
          <a:custGeom>
            <a:avLst/>
            <a:gdLst>
              <a:gd name="connsiteX0" fmla="*/ 0 w 4760688"/>
              <a:gd name="connsiteY0" fmla="*/ 9224394 h 9224394"/>
              <a:gd name="connsiteX1" fmla="*/ 1944931 w 4760688"/>
              <a:gd name="connsiteY1" fmla="*/ 0 h 9224394"/>
              <a:gd name="connsiteX2" fmla="*/ 2815757 w 4760688"/>
              <a:gd name="connsiteY2" fmla="*/ 0 h 9224394"/>
              <a:gd name="connsiteX3" fmla="*/ 4760688 w 4760688"/>
              <a:gd name="connsiteY3" fmla="*/ 9224394 h 9224394"/>
              <a:gd name="connsiteX4" fmla="*/ 0 w 4760688"/>
              <a:gd name="connsiteY4" fmla="*/ 9224394 h 9224394"/>
              <a:gd name="connsiteX0" fmla="*/ 0 w 4760688"/>
              <a:gd name="connsiteY0" fmla="*/ 9384051 h 9384051"/>
              <a:gd name="connsiteX1" fmla="*/ 1146645 w 4760688"/>
              <a:gd name="connsiteY1" fmla="*/ 0 h 9384051"/>
              <a:gd name="connsiteX2" fmla="*/ 2815757 w 4760688"/>
              <a:gd name="connsiteY2" fmla="*/ 159657 h 9384051"/>
              <a:gd name="connsiteX3" fmla="*/ 4760688 w 4760688"/>
              <a:gd name="connsiteY3" fmla="*/ 9384051 h 9384051"/>
              <a:gd name="connsiteX4" fmla="*/ 0 w 4760688"/>
              <a:gd name="connsiteY4" fmla="*/ 9384051 h 9384051"/>
              <a:gd name="connsiteX0" fmla="*/ 0 w 4760688"/>
              <a:gd name="connsiteY0" fmla="*/ 9804968 h 9804968"/>
              <a:gd name="connsiteX1" fmla="*/ 1146645 w 4760688"/>
              <a:gd name="connsiteY1" fmla="*/ 420917 h 9804968"/>
              <a:gd name="connsiteX2" fmla="*/ 1465928 w 4760688"/>
              <a:gd name="connsiteY2" fmla="*/ 0 h 9804968"/>
              <a:gd name="connsiteX3" fmla="*/ 4760688 w 4760688"/>
              <a:gd name="connsiteY3" fmla="*/ 9804968 h 9804968"/>
              <a:gd name="connsiteX4" fmla="*/ 0 w 4760688"/>
              <a:gd name="connsiteY4" fmla="*/ 9804968 h 9804968"/>
              <a:gd name="connsiteX0" fmla="*/ 0 w 4760688"/>
              <a:gd name="connsiteY0" fmla="*/ 9804968 h 9804968"/>
              <a:gd name="connsiteX1" fmla="*/ 1146645 w 4760688"/>
              <a:gd name="connsiteY1" fmla="*/ 420917 h 9804968"/>
              <a:gd name="connsiteX2" fmla="*/ 1465928 w 4760688"/>
              <a:gd name="connsiteY2" fmla="*/ 0 h 9804968"/>
              <a:gd name="connsiteX3" fmla="*/ 4760688 w 4760688"/>
              <a:gd name="connsiteY3" fmla="*/ 9804968 h 9804968"/>
              <a:gd name="connsiteX4" fmla="*/ 0 w 4760688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  <a:gd name="connsiteX0" fmla="*/ 0 w 5261793"/>
              <a:gd name="connsiteY0" fmla="*/ 9834370 h 9834370"/>
              <a:gd name="connsiteX1" fmla="*/ 1596588 w 5261793"/>
              <a:gd name="connsiteY1" fmla="*/ 435804 h 9834370"/>
              <a:gd name="connsiteX2" fmla="*/ 1915871 w 5261793"/>
              <a:gd name="connsiteY2" fmla="*/ 14887 h 9834370"/>
              <a:gd name="connsiteX3" fmla="*/ 5210631 w 5261793"/>
              <a:gd name="connsiteY3" fmla="*/ 9819855 h 9834370"/>
              <a:gd name="connsiteX4" fmla="*/ 0 w 5261793"/>
              <a:gd name="connsiteY4" fmla="*/ 9834370 h 9834370"/>
              <a:gd name="connsiteX0" fmla="*/ 0 w 5250533"/>
              <a:gd name="connsiteY0" fmla="*/ 10033452 h 10033452"/>
              <a:gd name="connsiteX1" fmla="*/ 1596588 w 5250533"/>
              <a:gd name="connsiteY1" fmla="*/ 634886 h 10033452"/>
              <a:gd name="connsiteX2" fmla="*/ 1732142 w 5250533"/>
              <a:gd name="connsiteY2" fmla="*/ 14516 h 10033452"/>
              <a:gd name="connsiteX3" fmla="*/ 5210631 w 5250533"/>
              <a:gd name="connsiteY3" fmla="*/ 10018937 h 10033452"/>
              <a:gd name="connsiteX4" fmla="*/ 0 w 5250533"/>
              <a:gd name="connsiteY4" fmla="*/ 10033452 h 10033452"/>
              <a:gd name="connsiteX0" fmla="*/ 0 w 5250533"/>
              <a:gd name="connsiteY0" fmla="*/ 10033452 h 10033452"/>
              <a:gd name="connsiteX1" fmla="*/ 1711419 w 5250533"/>
              <a:gd name="connsiteY1" fmla="*/ 508917 h 10033452"/>
              <a:gd name="connsiteX2" fmla="*/ 1732142 w 5250533"/>
              <a:gd name="connsiteY2" fmla="*/ 14516 h 10033452"/>
              <a:gd name="connsiteX3" fmla="*/ 5210631 w 5250533"/>
              <a:gd name="connsiteY3" fmla="*/ 10018937 h 10033452"/>
              <a:gd name="connsiteX4" fmla="*/ 0 w 5250533"/>
              <a:gd name="connsiteY4" fmla="*/ 10033452 h 10033452"/>
              <a:gd name="connsiteX0" fmla="*/ 0 w 5258049"/>
              <a:gd name="connsiteY0" fmla="*/ 10018936 h 10018936"/>
              <a:gd name="connsiteX1" fmla="*/ 1711419 w 5258049"/>
              <a:gd name="connsiteY1" fmla="*/ 494401 h 10018936"/>
              <a:gd name="connsiteX2" fmla="*/ 1732142 w 5258049"/>
              <a:gd name="connsiteY2" fmla="*/ 0 h 10018936"/>
              <a:gd name="connsiteX3" fmla="*/ 5210631 w 5258049"/>
              <a:gd name="connsiteY3" fmla="*/ 10004421 h 10018936"/>
              <a:gd name="connsiteX4" fmla="*/ 0 w 5258049"/>
              <a:gd name="connsiteY4" fmla="*/ 10018936 h 10018936"/>
              <a:gd name="connsiteX0" fmla="*/ 0 w 5322289"/>
              <a:gd name="connsiteY0" fmla="*/ 9696143 h 9696143"/>
              <a:gd name="connsiteX1" fmla="*/ 1711419 w 5322289"/>
              <a:gd name="connsiteY1" fmla="*/ 171608 h 9696143"/>
              <a:gd name="connsiteX2" fmla="*/ 2291939 w 5322289"/>
              <a:gd name="connsiteY2" fmla="*/ 0 h 9696143"/>
              <a:gd name="connsiteX3" fmla="*/ 5210631 w 5322289"/>
              <a:gd name="connsiteY3" fmla="*/ 9681628 h 9696143"/>
              <a:gd name="connsiteX4" fmla="*/ 0 w 5322289"/>
              <a:gd name="connsiteY4" fmla="*/ 9696143 h 9696143"/>
              <a:gd name="connsiteX0" fmla="*/ 0 w 5262151"/>
              <a:gd name="connsiteY0" fmla="*/ 9696143 h 9696143"/>
              <a:gd name="connsiteX1" fmla="*/ 1711419 w 5262151"/>
              <a:gd name="connsiteY1" fmla="*/ 171608 h 9696143"/>
              <a:gd name="connsiteX2" fmla="*/ 2291939 w 5262151"/>
              <a:gd name="connsiteY2" fmla="*/ 0 h 9696143"/>
              <a:gd name="connsiteX3" fmla="*/ 5210631 w 5262151"/>
              <a:gd name="connsiteY3" fmla="*/ 9681628 h 9696143"/>
              <a:gd name="connsiteX4" fmla="*/ 0 w 5262151"/>
              <a:gd name="connsiteY4" fmla="*/ 9696143 h 9696143"/>
              <a:gd name="connsiteX0" fmla="*/ 0 w 5262151"/>
              <a:gd name="connsiteY0" fmla="*/ 9696143 h 9696143"/>
              <a:gd name="connsiteX1" fmla="*/ 1823379 w 5262151"/>
              <a:gd name="connsiteY1" fmla="*/ 935295 h 9696143"/>
              <a:gd name="connsiteX2" fmla="*/ 2291939 w 5262151"/>
              <a:gd name="connsiteY2" fmla="*/ 0 h 9696143"/>
              <a:gd name="connsiteX3" fmla="*/ 5210631 w 5262151"/>
              <a:gd name="connsiteY3" fmla="*/ 9681628 h 9696143"/>
              <a:gd name="connsiteX4" fmla="*/ 0 w 5262151"/>
              <a:gd name="connsiteY4" fmla="*/ 9696143 h 9696143"/>
              <a:gd name="connsiteX0" fmla="*/ 0 w 5250675"/>
              <a:gd name="connsiteY0" fmla="*/ 9184394 h 9184394"/>
              <a:gd name="connsiteX1" fmla="*/ 1823379 w 5250675"/>
              <a:gd name="connsiteY1" fmla="*/ 423546 h 9184394"/>
              <a:gd name="connsiteX2" fmla="*/ 2111081 w 5250675"/>
              <a:gd name="connsiteY2" fmla="*/ 0 h 9184394"/>
              <a:gd name="connsiteX3" fmla="*/ 5210631 w 5250675"/>
              <a:gd name="connsiteY3" fmla="*/ 9169879 h 9184394"/>
              <a:gd name="connsiteX4" fmla="*/ 0 w 5250675"/>
              <a:gd name="connsiteY4" fmla="*/ 9184394 h 9184394"/>
              <a:gd name="connsiteX0" fmla="*/ 0 w 5266344"/>
              <a:gd name="connsiteY0" fmla="*/ 9236639 h 9236639"/>
              <a:gd name="connsiteX1" fmla="*/ 1823379 w 5266344"/>
              <a:gd name="connsiteY1" fmla="*/ 475791 h 9236639"/>
              <a:gd name="connsiteX2" fmla="*/ 2111081 w 5266344"/>
              <a:gd name="connsiteY2" fmla="*/ 52245 h 9236639"/>
              <a:gd name="connsiteX3" fmla="*/ 5210631 w 5266344"/>
              <a:gd name="connsiteY3" fmla="*/ 9222124 h 9236639"/>
              <a:gd name="connsiteX4" fmla="*/ 0 w 5266344"/>
              <a:gd name="connsiteY4" fmla="*/ 9236639 h 9236639"/>
              <a:gd name="connsiteX0" fmla="*/ 0 w 5266344"/>
              <a:gd name="connsiteY0" fmla="*/ 9236639 h 9236639"/>
              <a:gd name="connsiteX1" fmla="*/ 1445023 w 5266344"/>
              <a:gd name="connsiteY1" fmla="*/ 655137 h 9236639"/>
              <a:gd name="connsiteX2" fmla="*/ 2111081 w 5266344"/>
              <a:gd name="connsiteY2" fmla="*/ 52245 h 9236639"/>
              <a:gd name="connsiteX3" fmla="*/ 5210631 w 5266344"/>
              <a:gd name="connsiteY3" fmla="*/ 9222124 h 9236639"/>
              <a:gd name="connsiteX4" fmla="*/ 0 w 5266344"/>
              <a:gd name="connsiteY4" fmla="*/ 9236639 h 9236639"/>
              <a:gd name="connsiteX0" fmla="*/ 0 w 5239707"/>
              <a:gd name="connsiteY0" fmla="*/ 9184394 h 9184394"/>
              <a:gd name="connsiteX1" fmla="*/ 1445023 w 5239707"/>
              <a:gd name="connsiteY1" fmla="*/ 602892 h 9184394"/>
              <a:gd name="connsiteX2" fmla="*/ 2111081 w 5239707"/>
              <a:gd name="connsiteY2" fmla="*/ 0 h 9184394"/>
              <a:gd name="connsiteX3" fmla="*/ 5210631 w 5239707"/>
              <a:gd name="connsiteY3" fmla="*/ 9169879 h 9184394"/>
              <a:gd name="connsiteX4" fmla="*/ 0 w 5239707"/>
              <a:gd name="connsiteY4" fmla="*/ 9184394 h 9184394"/>
              <a:gd name="connsiteX0" fmla="*/ 0 w 5239707"/>
              <a:gd name="connsiteY0" fmla="*/ 9184394 h 9184394"/>
              <a:gd name="connsiteX1" fmla="*/ 1667656 w 5239707"/>
              <a:gd name="connsiteY1" fmla="*/ 377338 h 9184394"/>
              <a:gd name="connsiteX2" fmla="*/ 2111081 w 5239707"/>
              <a:gd name="connsiteY2" fmla="*/ 0 h 9184394"/>
              <a:gd name="connsiteX3" fmla="*/ 5210631 w 5239707"/>
              <a:gd name="connsiteY3" fmla="*/ 9169879 h 9184394"/>
              <a:gd name="connsiteX4" fmla="*/ 0 w 5239707"/>
              <a:gd name="connsiteY4" fmla="*/ 9184394 h 91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707" h="9184394">
                <a:moveTo>
                  <a:pt x="0" y="9184394"/>
                </a:moveTo>
                <a:cubicBezTo>
                  <a:pt x="1949758" y="7086890"/>
                  <a:pt x="3549669" y="3563413"/>
                  <a:pt x="1667656" y="377338"/>
                </a:cubicBezTo>
                <a:lnTo>
                  <a:pt x="2111081" y="0"/>
                </a:lnTo>
                <a:cubicBezTo>
                  <a:pt x="4788274" y="572467"/>
                  <a:pt x="5389635" y="6467613"/>
                  <a:pt x="5210631" y="9169879"/>
                </a:cubicBezTo>
                <a:lnTo>
                  <a:pt x="0" y="9184394"/>
                </a:lnTo>
                <a:close/>
              </a:path>
            </a:pathLst>
          </a:custGeom>
          <a:solidFill>
            <a:srgbClr val="9BB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ABBD538-A45B-44CD-9993-91B98D9D331A}"/>
              </a:ext>
            </a:extLst>
          </p:cNvPr>
          <p:cNvSpPr/>
          <p:nvPr/>
        </p:nvSpPr>
        <p:spPr>
          <a:xfrm rot="5400000">
            <a:off x="10413874" y="2237850"/>
            <a:ext cx="628136" cy="658053"/>
          </a:xfrm>
          <a:custGeom>
            <a:avLst/>
            <a:gdLst>
              <a:gd name="connsiteX0" fmla="*/ 0 w 885552"/>
              <a:gd name="connsiteY0" fmla="*/ 420917 h 927729"/>
              <a:gd name="connsiteX1" fmla="*/ 319283 w 885552"/>
              <a:gd name="connsiteY1" fmla="*/ 0 h 927729"/>
              <a:gd name="connsiteX2" fmla="*/ 619973 w 885552"/>
              <a:gd name="connsiteY2" fmla="*/ 218622 h 927729"/>
              <a:gd name="connsiteX3" fmla="*/ 885552 w 885552"/>
              <a:gd name="connsiteY3" fmla="*/ 437387 h 927729"/>
              <a:gd name="connsiteX4" fmla="*/ 265244 w 885552"/>
              <a:gd name="connsiteY4" fmla="*/ 927729 h 927729"/>
              <a:gd name="connsiteX5" fmla="*/ 166537 w 885552"/>
              <a:gd name="connsiteY5" fmla="*/ 722243 h 927729"/>
              <a:gd name="connsiteX6" fmla="*/ 0 w 885552"/>
              <a:gd name="connsiteY6" fmla="*/ 420917 h 9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552" h="927729">
                <a:moveTo>
                  <a:pt x="0" y="420917"/>
                </a:moveTo>
                <a:lnTo>
                  <a:pt x="319283" y="0"/>
                </a:lnTo>
                <a:cubicBezTo>
                  <a:pt x="422546" y="70385"/>
                  <a:pt x="522748" y="143307"/>
                  <a:pt x="619973" y="218622"/>
                </a:cubicBezTo>
                <a:lnTo>
                  <a:pt x="885552" y="437387"/>
                </a:lnTo>
                <a:lnTo>
                  <a:pt x="265244" y="927729"/>
                </a:lnTo>
                <a:lnTo>
                  <a:pt x="166537" y="722243"/>
                </a:lnTo>
                <a:cubicBezTo>
                  <a:pt x="114295" y="620954"/>
                  <a:pt x="58813" y="520482"/>
                  <a:pt x="0" y="420917"/>
                </a:cubicBezTo>
                <a:close/>
              </a:path>
            </a:pathLst>
          </a:custGeom>
          <a:gradFill flip="none" rotWithShape="1">
            <a:gsLst>
              <a:gs pos="60000">
                <a:schemeClr val="bg1">
                  <a:alpha val="0"/>
                </a:schemeClr>
              </a:gs>
              <a:gs pos="36000">
                <a:srgbClr val="FFFF0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7A8F73-85B3-4C8C-B179-4FD71593EC4E}"/>
              </a:ext>
            </a:extLst>
          </p:cNvPr>
          <p:cNvGrpSpPr/>
          <p:nvPr/>
        </p:nvGrpSpPr>
        <p:grpSpPr>
          <a:xfrm rot="2255230">
            <a:off x="10653079" y="848600"/>
            <a:ext cx="1436892" cy="1841436"/>
            <a:chOff x="8889380" y="216764"/>
            <a:chExt cx="2025742" cy="259607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BF199B96-2F00-44A4-847D-9D14034740D4}"/>
                </a:ext>
              </a:extLst>
            </p:cNvPr>
            <p:cNvSpPr/>
            <p:nvPr/>
          </p:nvSpPr>
          <p:spPr>
            <a:xfrm>
              <a:off x="9537929" y="2523016"/>
              <a:ext cx="728644" cy="116874"/>
            </a:xfrm>
            <a:prstGeom prst="trapezoid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9BB4AB-9C08-49C2-99A1-E3F765AA4E01}"/>
                </a:ext>
              </a:extLst>
            </p:cNvPr>
            <p:cNvGrpSpPr/>
            <p:nvPr/>
          </p:nvGrpSpPr>
          <p:grpSpPr>
            <a:xfrm>
              <a:off x="8889380" y="216764"/>
              <a:ext cx="2025742" cy="2596072"/>
              <a:chOff x="4846319" y="1195753"/>
              <a:chExt cx="2499364" cy="3203039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F5B427AD-84A8-40DB-A02C-69494228BA93}"/>
                  </a:ext>
                </a:extLst>
              </p:cNvPr>
              <p:cNvSpPr/>
              <p:nvPr/>
            </p:nvSpPr>
            <p:spPr>
              <a:xfrm flipH="1">
                <a:off x="4846319" y="2560320"/>
                <a:ext cx="829994" cy="1316862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2159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58B00823-2899-4DCE-A31F-9DFF4425C511}"/>
                  </a:ext>
                </a:extLst>
              </p:cNvPr>
              <p:cNvSpPr/>
              <p:nvPr/>
            </p:nvSpPr>
            <p:spPr>
              <a:xfrm>
                <a:off x="6515689" y="2560320"/>
                <a:ext cx="829994" cy="1316862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2159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7725A11-4E98-4DBF-B070-E52494BB0B74}"/>
                  </a:ext>
                </a:extLst>
              </p:cNvPr>
              <p:cNvSpPr/>
              <p:nvPr/>
            </p:nvSpPr>
            <p:spPr>
              <a:xfrm>
                <a:off x="5445092" y="1856935"/>
                <a:ext cx="1301816" cy="2242892"/>
              </a:xfrm>
              <a:custGeom>
                <a:avLst/>
                <a:gdLst>
                  <a:gd name="connsiteX0" fmla="*/ 278392 w 1301816"/>
                  <a:gd name="connsiteY0" fmla="*/ 0 h 2242892"/>
                  <a:gd name="connsiteX1" fmla="*/ 650908 w 1301816"/>
                  <a:gd name="connsiteY1" fmla="*/ 0 h 2242892"/>
                  <a:gd name="connsiteX2" fmla="*/ 1023424 w 1301816"/>
                  <a:gd name="connsiteY2" fmla="*/ 0 h 2242892"/>
                  <a:gd name="connsiteX3" fmla="*/ 1153550 w 1301816"/>
                  <a:gd name="connsiteY3" fmla="*/ 2236762 h 2242892"/>
                  <a:gd name="connsiteX4" fmla="*/ 650908 w 1301816"/>
                  <a:gd name="connsiteY4" fmla="*/ 2242892 h 2242892"/>
                  <a:gd name="connsiteX5" fmla="*/ 148266 w 1301816"/>
                  <a:gd name="connsiteY5" fmla="*/ 2236762 h 2242892"/>
                  <a:gd name="connsiteX6" fmla="*/ 278392 w 1301816"/>
                  <a:gd name="connsiteY6" fmla="*/ 0 h 224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816" h="2242892">
                    <a:moveTo>
                      <a:pt x="278392" y="0"/>
                    </a:moveTo>
                    <a:lnTo>
                      <a:pt x="650908" y="0"/>
                    </a:lnTo>
                    <a:lnTo>
                      <a:pt x="1023424" y="0"/>
                    </a:lnTo>
                    <a:cubicBezTo>
                      <a:pt x="1376288" y="722141"/>
                      <a:pt x="1363393" y="1528688"/>
                      <a:pt x="1153550" y="2236762"/>
                    </a:cubicBezTo>
                    <a:lnTo>
                      <a:pt x="650908" y="2242892"/>
                    </a:lnTo>
                    <a:lnTo>
                      <a:pt x="148266" y="2236762"/>
                    </a:lnTo>
                    <a:cubicBezTo>
                      <a:pt x="-61577" y="1528688"/>
                      <a:pt x="-74472" y="722141"/>
                      <a:pt x="27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489A2B44-7C87-4746-A086-1321F67CD188}"/>
                  </a:ext>
                </a:extLst>
              </p:cNvPr>
              <p:cNvSpPr/>
              <p:nvPr/>
            </p:nvSpPr>
            <p:spPr>
              <a:xfrm>
                <a:off x="5727940" y="1195753"/>
                <a:ext cx="741872" cy="661181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93EDA23-89FE-4861-B545-FFADEFF6E1EA}"/>
                  </a:ext>
                </a:extLst>
              </p:cNvPr>
              <p:cNvSpPr/>
              <p:nvPr/>
            </p:nvSpPr>
            <p:spPr>
              <a:xfrm>
                <a:off x="5905511" y="2006604"/>
                <a:ext cx="380977" cy="3809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E730F0C-C265-4397-9BD9-28C33296539B}"/>
                  </a:ext>
                </a:extLst>
              </p:cNvPr>
              <p:cNvSpPr/>
              <p:nvPr/>
            </p:nvSpPr>
            <p:spPr>
              <a:xfrm>
                <a:off x="5536553" y="3877181"/>
                <a:ext cx="1116242" cy="69118"/>
              </a:xfrm>
              <a:custGeom>
                <a:avLst/>
                <a:gdLst>
                  <a:gd name="connsiteX0" fmla="*/ 0 w 1116242"/>
                  <a:gd name="connsiteY0" fmla="*/ 0 h 69118"/>
                  <a:gd name="connsiteX1" fmla="*/ 1116242 w 1116242"/>
                  <a:gd name="connsiteY1" fmla="*/ 0 h 69118"/>
                  <a:gd name="connsiteX2" fmla="*/ 1098532 w 1116242"/>
                  <a:gd name="connsiteY2" fmla="*/ 69118 h 69118"/>
                  <a:gd name="connsiteX3" fmla="*/ 17711 w 1116242"/>
                  <a:gd name="connsiteY3" fmla="*/ 69118 h 69118"/>
                  <a:gd name="connsiteX4" fmla="*/ 0 w 1116242"/>
                  <a:gd name="connsiteY4" fmla="*/ 0 h 6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242" h="69118">
                    <a:moveTo>
                      <a:pt x="0" y="0"/>
                    </a:moveTo>
                    <a:lnTo>
                      <a:pt x="1116242" y="0"/>
                    </a:lnTo>
                    <a:lnTo>
                      <a:pt x="1098532" y="69118"/>
                    </a:lnTo>
                    <a:lnTo>
                      <a:pt x="17711" y="69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3D22BD-52F0-4267-BC9F-441BDA08DDEE}"/>
                  </a:ext>
                </a:extLst>
              </p:cNvPr>
              <p:cNvSpPr/>
              <p:nvPr/>
            </p:nvSpPr>
            <p:spPr>
              <a:xfrm>
                <a:off x="5575894" y="4030710"/>
                <a:ext cx="1037563" cy="69117"/>
              </a:xfrm>
              <a:custGeom>
                <a:avLst/>
                <a:gdLst>
                  <a:gd name="connsiteX0" fmla="*/ 0 w 1037563"/>
                  <a:gd name="connsiteY0" fmla="*/ 0 h 69117"/>
                  <a:gd name="connsiteX1" fmla="*/ 1037563 w 1037563"/>
                  <a:gd name="connsiteY1" fmla="*/ 0 h 69117"/>
                  <a:gd name="connsiteX2" fmla="*/ 1021423 w 1037563"/>
                  <a:gd name="connsiteY2" fmla="*/ 62987 h 69117"/>
                  <a:gd name="connsiteX3" fmla="*/ 518781 w 1037563"/>
                  <a:gd name="connsiteY3" fmla="*/ 69117 h 69117"/>
                  <a:gd name="connsiteX4" fmla="*/ 16139 w 1037563"/>
                  <a:gd name="connsiteY4" fmla="*/ 62987 h 69117"/>
                  <a:gd name="connsiteX5" fmla="*/ 0 w 1037563"/>
                  <a:gd name="connsiteY5" fmla="*/ 0 h 6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7563" h="69117">
                    <a:moveTo>
                      <a:pt x="0" y="0"/>
                    </a:moveTo>
                    <a:lnTo>
                      <a:pt x="1037563" y="0"/>
                    </a:lnTo>
                    <a:lnTo>
                      <a:pt x="1021423" y="62987"/>
                    </a:lnTo>
                    <a:lnTo>
                      <a:pt x="518781" y="69117"/>
                    </a:lnTo>
                    <a:lnTo>
                      <a:pt x="16139" y="629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1BE96A3B-1D30-483C-9AD6-89353F1168C3}"/>
                  </a:ext>
                </a:extLst>
              </p:cNvPr>
              <p:cNvSpPr/>
              <p:nvPr/>
            </p:nvSpPr>
            <p:spPr>
              <a:xfrm>
                <a:off x="5988602" y="3147122"/>
                <a:ext cx="165739" cy="1251670"/>
              </a:xfrm>
              <a:prstGeom prst="trapezoid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B9E298-DB9F-46EC-AF04-06BD3521D5FC}"/>
              </a:ext>
            </a:extLst>
          </p:cNvPr>
          <p:cNvSpPr/>
          <p:nvPr/>
        </p:nvSpPr>
        <p:spPr>
          <a:xfrm>
            <a:off x="1595069" y="923925"/>
            <a:ext cx="1635542" cy="5886082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C96105-9B9B-4B01-A5B8-E4A3E745C9B2}"/>
              </a:ext>
            </a:extLst>
          </p:cNvPr>
          <p:cNvSpPr/>
          <p:nvPr/>
        </p:nvSpPr>
        <p:spPr>
          <a:xfrm>
            <a:off x="5553449" y="2590975"/>
            <a:ext cx="1635542" cy="3516829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C82D09-5824-4353-A7D4-A8DF3E6E3BD6}"/>
              </a:ext>
            </a:extLst>
          </p:cNvPr>
          <p:cNvGrpSpPr/>
          <p:nvPr/>
        </p:nvGrpSpPr>
        <p:grpSpPr>
          <a:xfrm>
            <a:off x="326690" y="2162770"/>
            <a:ext cx="2556024" cy="3521244"/>
            <a:chOff x="326690" y="2162770"/>
            <a:chExt cx="2556024" cy="35212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B3194B-B96C-4EF3-A153-BFD6F37128D8}"/>
                </a:ext>
              </a:extLst>
            </p:cNvPr>
            <p:cNvSpPr txBox="1"/>
            <p:nvPr/>
          </p:nvSpPr>
          <p:spPr>
            <a:xfrm>
              <a:off x="1025956" y="2162770"/>
              <a:ext cx="87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162219-A1BF-4B6A-A371-C7D198135049}"/>
                </a:ext>
              </a:extLst>
            </p:cNvPr>
            <p:cNvSpPr txBox="1"/>
            <p:nvPr/>
          </p:nvSpPr>
          <p:spPr>
            <a:xfrm>
              <a:off x="326690" y="262852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accent2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مجتمع حيوي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89F333-5E06-4FB0-9985-050E22F15080}"/>
                </a:ext>
              </a:extLst>
            </p:cNvPr>
            <p:cNvSpPr txBox="1"/>
            <p:nvPr/>
          </p:nvSpPr>
          <p:spPr>
            <a:xfrm>
              <a:off x="374990" y="3114080"/>
              <a:ext cx="2507724" cy="256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قيم راسخة </a:t>
              </a:r>
              <a:endParaRPr lang="ar-SY" sz="105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الإسلام          الوحدة الوطنية</a:t>
              </a:r>
            </a:p>
            <a:p>
              <a:pPr algn="ctr"/>
              <a:endParaRPr lang="ar-SY" sz="105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r>
                <a:rPr lang="ar-SY" sz="1050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sz="2000" dirty="0">
                  <a:solidFill>
                    <a:srgbClr val="FF0000"/>
                  </a:solidFill>
                  <a:ea typeface="Hand Of Sean" panose="02000500000000000000" pitchFamily="2" charset="-128"/>
                </a:rPr>
                <a:t>بيئة عامرة </a:t>
              </a:r>
              <a:endParaRPr lang="ar-SY" sz="105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ثقافة وترفيه      حياة صحية     بيئة مستدامة </a:t>
              </a:r>
            </a:p>
            <a:p>
              <a:pPr algn="ctr"/>
              <a:r>
                <a:rPr lang="ar-SY" sz="105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</a:p>
            <a:p>
              <a:pPr algn="ctr"/>
              <a:r>
                <a:rPr lang="ar-SY" sz="2000" dirty="0">
                  <a:solidFill>
                    <a:srgbClr val="FF0000"/>
                  </a:solidFill>
                  <a:ea typeface="Hand Of Sean" panose="02000500000000000000" pitchFamily="2" charset="-128"/>
                </a:rPr>
                <a:t>بنيان متين</a:t>
              </a: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      الأســـــــرة      الشخصية</a:t>
              </a: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         المجتمع</a:t>
              </a:r>
              <a:r>
                <a:rPr lang="en-US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                             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6E89D4-4BD8-4D0E-B925-556D815D96F4}"/>
              </a:ext>
            </a:extLst>
          </p:cNvPr>
          <p:cNvGrpSpPr/>
          <p:nvPr/>
        </p:nvGrpSpPr>
        <p:grpSpPr>
          <a:xfrm>
            <a:off x="2927118" y="2801390"/>
            <a:ext cx="3721176" cy="2815153"/>
            <a:chOff x="2927118" y="2801390"/>
            <a:chExt cx="3721176" cy="28151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404BF3-6559-4F38-BE99-A2EED317F50F}"/>
                </a:ext>
              </a:extLst>
            </p:cNvPr>
            <p:cNvSpPr txBox="1"/>
            <p:nvPr/>
          </p:nvSpPr>
          <p:spPr>
            <a:xfrm>
              <a:off x="4349536" y="2801390"/>
              <a:ext cx="876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9C6BCA-05EF-4E2D-AA9C-8335797CA0F1}"/>
                </a:ext>
              </a:extLst>
            </p:cNvPr>
            <p:cNvSpPr txBox="1"/>
            <p:nvPr/>
          </p:nvSpPr>
          <p:spPr>
            <a:xfrm>
              <a:off x="3437525" y="3004535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accent2"/>
                  </a:solidFill>
                  <a:ea typeface="Hand Of Sean" panose="02000500000000000000" pitchFamily="2" charset="-128"/>
                </a:rPr>
                <a:t>اقتصاد مزدهر </a:t>
              </a:r>
              <a:endParaRPr lang="en-US" sz="2400" dirty="0">
                <a:solidFill>
                  <a:schemeClr val="accent2"/>
                </a:solidFill>
                <a:ea typeface="Hand Of Sean" panose="02000500000000000000" pitchFamily="2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32E538-A533-4FB1-8104-C9A2B6A56138}"/>
                </a:ext>
              </a:extLst>
            </p:cNvPr>
            <p:cNvSpPr txBox="1"/>
            <p:nvPr/>
          </p:nvSpPr>
          <p:spPr>
            <a:xfrm>
              <a:off x="2927118" y="3431329"/>
              <a:ext cx="37211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استغلال الموقع </a:t>
              </a: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خدمات                       تكامل</a:t>
              </a:r>
            </a:p>
            <a:p>
              <a:pPr algn="ctr"/>
              <a:r>
                <a:rPr lang="ar-SY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تنافس جاذب </a:t>
              </a:r>
              <a:endParaRPr lang="en-US" dirty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بيئة عمل        طاقة       مدن اقتصادية</a:t>
              </a:r>
            </a:p>
            <a:p>
              <a:pPr algn="ctr"/>
              <a:r>
                <a:rPr lang="ar-SY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استثمار فاعل</a:t>
              </a: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تخصيص     قدرات استثمارية   قطاعات واعدة</a:t>
              </a:r>
            </a:p>
            <a:p>
              <a:pPr algn="ctr"/>
              <a:r>
                <a:rPr lang="ar-SY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فرص مثمرة</a:t>
              </a:r>
            </a:p>
            <a:p>
              <a:pPr algn="ct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كفاءات        أسر منتجة منشآت        تعليم وتدريب</a:t>
              </a:r>
              <a:endParaRPr lang="en-US" sz="16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B59628-C6AC-4D61-A253-9557D0B05C6D}"/>
              </a:ext>
            </a:extLst>
          </p:cNvPr>
          <p:cNvGrpSpPr/>
          <p:nvPr/>
        </p:nvGrpSpPr>
        <p:grpSpPr>
          <a:xfrm>
            <a:off x="6315121" y="2727296"/>
            <a:ext cx="4822482" cy="2127765"/>
            <a:chOff x="6394950" y="3044805"/>
            <a:chExt cx="4822482" cy="21277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6219B8-A05C-40E4-B583-7D013F980D08}"/>
                </a:ext>
              </a:extLst>
            </p:cNvPr>
            <p:cNvSpPr txBox="1"/>
            <p:nvPr/>
          </p:nvSpPr>
          <p:spPr>
            <a:xfrm>
              <a:off x="8451830" y="3044805"/>
              <a:ext cx="876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CE7A54-1FBC-47D2-9621-C58D02E3262A}"/>
                </a:ext>
              </a:extLst>
            </p:cNvPr>
            <p:cNvSpPr txBox="1"/>
            <p:nvPr/>
          </p:nvSpPr>
          <p:spPr>
            <a:xfrm rot="33748">
              <a:off x="7813629" y="3213699"/>
              <a:ext cx="1985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accent2"/>
                  </a:solidFill>
                  <a:ea typeface="Hand Of Sean" panose="02000500000000000000" pitchFamily="2" charset="-128"/>
                </a:rPr>
                <a:t>وطن طموح</a:t>
              </a:r>
              <a:endParaRPr lang="en-US" sz="2400" dirty="0">
                <a:solidFill>
                  <a:schemeClr val="accent2"/>
                </a:solidFill>
                <a:ea typeface="Hand Of Sean" panose="02000500000000000000" pitchFamily="2" charset="-12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C173EE-59E1-4BE7-B706-871DD3CFBC21}"/>
                </a:ext>
              </a:extLst>
            </p:cNvPr>
            <p:cNvSpPr txBox="1"/>
            <p:nvPr/>
          </p:nvSpPr>
          <p:spPr>
            <a:xfrm>
              <a:off x="6394950" y="3541354"/>
              <a:ext cx="48224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rgbClr val="FF0000"/>
                  </a:solidFill>
                  <a:ea typeface="Hand Of Sean" panose="02000500000000000000" pitchFamily="2" charset="-128"/>
                </a:rPr>
                <a:t>حكومة فاعلة</a:t>
              </a:r>
            </a:p>
            <a:p>
              <a:pPr algn="ctr"/>
              <a:r>
                <a:rPr lang="ar-SY" sz="1600" dirty="0">
                  <a:ea typeface="Hand Of Sean" panose="02000500000000000000" pitchFamily="2" charset="-128"/>
                </a:rPr>
                <a:t>    شفافية    كفاءة إنفاق     مخزونات إستراتيجية </a:t>
              </a:r>
            </a:p>
            <a:p>
              <a:pPr algn="ctr"/>
              <a:r>
                <a:rPr lang="ar-SY" sz="1600" dirty="0">
                  <a:ea typeface="Hand Of Sean" panose="02000500000000000000" pitchFamily="2" charset="-128"/>
                </a:rPr>
                <a:t>تعزيز خدمة المواطن</a:t>
              </a:r>
            </a:p>
            <a:p>
              <a:pPr algn="ctr"/>
              <a:r>
                <a:rPr lang="ar-SY" dirty="0">
                  <a:solidFill>
                    <a:srgbClr val="FF0000"/>
                  </a:solidFill>
                  <a:ea typeface="Hand Of Sean" panose="02000500000000000000" pitchFamily="2" charset="-128"/>
                </a:rPr>
                <a:t>مواطن مسؤول</a:t>
              </a:r>
            </a:p>
            <a:p>
              <a:pPr algn="ctr"/>
              <a:r>
                <a:rPr lang="ar-SY" sz="1600" dirty="0">
                  <a:ea typeface="Hand Of Sean" panose="02000500000000000000" pitchFamily="2" charset="-128"/>
                </a:rPr>
                <a:t>                 مسؤولية في الحياة    مسؤولية في العمل     </a:t>
              </a:r>
            </a:p>
            <a:p>
              <a:pPr algn="ctr"/>
              <a:r>
                <a:rPr lang="ar-SY" sz="1600" dirty="0">
                  <a:ea typeface="Hand Of Sean" panose="02000500000000000000" pitchFamily="2" charset="-128"/>
                </a:rPr>
                <a:t>  مسؤولية في المجتمع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F11979C-C71E-4DD7-BB21-00C2737021BF}"/>
              </a:ext>
            </a:extLst>
          </p:cNvPr>
          <p:cNvSpPr/>
          <p:nvPr/>
        </p:nvSpPr>
        <p:spPr>
          <a:xfrm rot="774286">
            <a:off x="-1204767" y="793835"/>
            <a:ext cx="1946219" cy="5074803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F5F7886-792C-47B7-9565-118FB727438C}"/>
              </a:ext>
            </a:extLst>
          </p:cNvPr>
          <p:cNvSpPr/>
          <p:nvPr/>
        </p:nvSpPr>
        <p:spPr>
          <a:xfrm rot="774286">
            <a:off x="-865079" y="5115694"/>
            <a:ext cx="1455237" cy="1566604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C3DAEBD-4F2D-4A32-9B9B-A442002B8C05}"/>
              </a:ext>
            </a:extLst>
          </p:cNvPr>
          <p:cNvSpPr/>
          <p:nvPr/>
        </p:nvSpPr>
        <p:spPr>
          <a:xfrm rot="774286">
            <a:off x="-706094" y="-43641"/>
            <a:ext cx="1500057" cy="1573831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2569E-1201-406E-8460-51FB309E9E48}"/>
              </a:ext>
            </a:extLst>
          </p:cNvPr>
          <p:cNvSpPr/>
          <p:nvPr/>
        </p:nvSpPr>
        <p:spPr>
          <a:xfrm rot="20132430">
            <a:off x="9445790" y="2203376"/>
            <a:ext cx="1249825" cy="2030108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1AE87-7875-42BD-94A6-9D631E6DA52E}"/>
              </a:ext>
            </a:extLst>
          </p:cNvPr>
          <p:cNvSpPr txBox="1"/>
          <p:nvPr/>
        </p:nvSpPr>
        <p:spPr>
          <a:xfrm>
            <a:off x="0" y="4599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أسس رؤية 2030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901 0.2419 C -0.89505 0.29097 -0.83763 0.36181 -0.74817 0.38935 C -0.65911 0.4169 -0.52851 0.42454 -0.43255 0.40695 C -0.33685 0.38935 -0.20807 0.33079 -0.172 0.2838 C -0.13646 0.23727 -0.02812 0.09884 -0.00013 -1.85185E-6 " pathEditMode="relative" rAng="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16" grpId="0" animBg="1"/>
      <p:bldP spid="17" grpId="0" animBg="1"/>
      <p:bldP spid="38" grpId="0" animBg="1"/>
      <p:bldP spid="39" grpId="0" animBg="1"/>
      <p:bldP spid="40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chemeClr val="bg1"/>
                </a:solidFill>
              </a:rPr>
              <a:t>او نشرها في المواقع الاخرى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305</Words>
  <Application>Microsoft Office PowerPoint</Application>
  <PresentationFormat>شاشة عريضة</PresentationFormat>
  <Paragraphs>67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Economica</vt:lpstr>
      <vt:lpstr>Hand Of Sean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298</cp:revision>
  <dcterms:created xsi:type="dcterms:W3CDTF">2020-10-10T04:32:51Z</dcterms:created>
  <dcterms:modified xsi:type="dcterms:W3CDTF">2021-01-16T10:24:19Z</dcterms:modified>
</cp:coreProperties>
</file>