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75" r:id="rId5"/>
    <p:sldId id="277" r:id="rId6"/>
    <p:sldId id="278" r:id="rId7"/>
    <p:sldId id="258" r:id="rId8"/>
    <p:sldId id="259" r:id="rId9"/>
    <p:sldId id="260" r:id="rId10"/>
    <p:sldId id="276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484126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3" y="266700"/>
            <a:ext cx="7162801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F2"/>
            </a:gs>
            <a:gs pos="39000">
              <a:srgbClr val="FFFFFF"/>
            </a:gs>
            <a:gs pos="78000">
              <a:srgbClr val="ECECEC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4650" y="376238"/>
            <a:ext cx="163830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pixabay.com/en/tick-mark-checked-check-okay-yes-296754/" TargetMode="External"/><Relationship Id="rId7" Type="http://schemas.openxmlformats.org/officeDocument/2006/relationships/image" Target="../media/image8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oy-happy-afro-american-black-man-303808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pixabay.com/en/tick-mark-checked-check-okay-yes-296754/" TargetMode="External"/><Relationship Id="rId7" Type="http://schemas.openxmlformats.org/officeDocument/2006/relationships/image" Target="../media/image8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oy-happy-afro-american-black-man-303808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"/>
          <p:cNvSpPr txBox="1"/>
          <p:nvPr/>
        </p:nvSpPr>
        <p:spPr>
          <a:xfrm>
            <a:off x="232127" y="1880633"/>
            <a:ext cx="5637119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400" dirty="0">
                <a:solidFill>
                  <a:schemeClr val="tx1"/>
                </a:solidFill>
              </a:rPr>
              <a:t>Family and Friends </a:t>
            </a:r>
            <a:r>
              <a:rPr sz="4400" dirty="0">
                <a:solidFill>
                  <a:srgbClr val="FF0000"/>
                </a:solidFill>
              </a:rPr>
              <a:t>2</a:t>
            </a:r>
            <a:endParaRPr lang="en-US" sz="4400" dirty="0">
              <a:solidFill>
                <a:srgbClr val="FF0000"/>
              </a:solidFill>
            </a:endParaRPr>
          </a:p>
          <a:p>
            <a:pPr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400" dirty="0">
                <a:solidFill>
                  <a:srgbClr val="C00000"/>
                </a:solidFill>
              </a:rPr>
              <a:t>Grade 2</a:t>
            </a:r>
          </a:p>
          <a:p>
            <a:pPr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br>
              <a:rPr sz="4400" dirty="0"/>
            </a:b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232127" y="3853519"/>
            <a:ext cx="7208539" cy="16557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defRPr sz="5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/>
              <a:t>Unit </a:t>
            </a:r>
            <a:r>
              <a:rPr b="1" dirty="0">
                <a:solidFill>
                  <a:srgbClr val="C00000"/>
                </a:solidFill>
              </a:rPr>
              <a:t>6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b="1" dirty="0">
                <a:solidFill>
                  <a:srgbClr val="C00000"/>
                </a:solidFill>
              </a:rPr>
              <a:t>eview</a:t>
            </a:r>
            <a:br>
              <a:rPr lang="ar-BH" b="1" dirty="0">
                <a:solidFill>
                  <a:srgbClr val="C00000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P. 61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-2016817" y="5756681"/>
            <a:ext cx="8715251" cy="1655762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A new friend!</a:t>
            </a:r>
          </a:p>
        </p:txBody>
      </p:sp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245" y="330312"/>
            <a:ext cx="7180190" cy="114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6EA55F6B-6454-4778-8555-D80A76F0A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12" y="1324191"/>
            <a:ext cx="6109288" cy="5659824"/>
          </a:xfrm>
          <a:prstGeom prst="rect">
            <a:avLst/>
          </a:prstGeom>
        </p:spPr>
      </p:pic>
    </p:spTree>
  </p:cSld>
  <p:clrMapOvr>
    <a:masterClrMapping/>
  </p:clrMapOvr>
  <p:transition spd="med" advTm="197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5BDC4-AB03-4B24-B07B-C39CB7AB9262}"/>
              </a:ext>
            </a:extLst>
          </p:cNvPr>
          <p:cNvSpPr txBox="1">
            <a:spLocks/>
          </p:cNvSpPr>
          <p:nvPr/>
        </p:nvSpPr>
        <p:spPr>
          <a:xfrm>
            <a:off x="5739999" y="1579224"/>
            <a:ext cx="6394298" cy="170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marL="685800" marR="0" indent="-685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262626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dirty="0"/>
              <a:t>End of unit 6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0DEFFD8-4DB5-495E-B6C6-5F8DD8EC9920}"/>
              </a:ext>
            </a:extLst>
          </p:cNvPr>
          <p:cNvSpPr txBox="1"/>
          <p:nvPr/>
        </p:nvSpPr>
        <p:spPr>
          <a:xfrm>
            <a:off x="6231118" y="3421459"/>
            <a:ext cx="5412059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600"/>
              </a:spcBef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Good job dear !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31D4A0C-BBBF-476E-9F5D-0C523A826CB1}"/>
              </a:ext>
            </a:extLst>
          </p:cNvPr>
          <p:cNvSpPr txBox="1">
            <a:spLocks/>
          </p:cNvSpPr>
          <p:nvPr/>
        </p:nvSpPr>
        <p:spPr>
          <a:xfrm>
            <a:off x="442174" y="6343868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3A3BB6-15BB-481F-A983-563309B3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4" y="337626"/>
            <a:ext cx="5491439" cy="52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7838"/>
      </p:ext>
    </p:extLst>
  </p:cSld>
  <p:clrMapOvr>
    <a:masterClrMapping/>
  </p:clrMapOvr>
  <p:transition spd="med" advTm="114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title"/>
          </p:nvPr>
        </p:nvSpPr>
        <p:spPr>
          <a:xfrm>
            <a:off x="402100" y="403658"/>
            <a:ext cx="2864893" cy="932774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defRPr sz="36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Objectives</a:t>
            </a:r>
            <a:endParaRPr sz="3200" b="0" dirty="0"/>
          </a:p>
        </p:txBody>
      </p:sp>
      <p:sp>
        <p:nvSpPr>
          <p:cNvPr id="10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47592" y="1109196"/>
            <a:ext cx="11789899" cy="5185100"/>
          </a:xfrm>
          <a:prstGeom prst="rect">
            <a:avLst/>
          </a:prstGeom>
        </p:spPr>
        <p:txBody>
          <a:bodyPr/>
          <a:lstStyle/>
          <a:p>
            <a:pPr algn="l"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b="1" dirty="0"/>
          </a:p>
          <a:p>
            <a:pPr marL="0" indent="0" algn="l">
              <a:buSzTx/>
              <a:buNone/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 dirty="0"/>
              <a:t>1-</a:t>
            </a:r>
            <a:r>
              <a:rPr lang="en-US" b="1" dirty="0"/>
              <a:t> Revise unit’s words. </a:t>
            </a:r>
          </a:p>
          <a:p>
            <a:pPr marL="0" indent="0" algn="l">
              <a:buSzTx/>
              <a:buNone/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b="1" dirty="0"/>
          </a:p>
          <a:p>
            <a:pPr marL="0" indent="0" algn="l">
              <a:buSzTx/>
              <a:buNone/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b="1" dirty="0"/>
              <a:t>2- </a:t>
            </a:r>
            <a:r>
              <a:rPr b="1" dirty="0"/>
              <a:t>Revise using </a:t>
            </a:r>
            <a:r>
              <a:rPr b="1" dirty="0">
                <a:solidFill>
                  <a:srgbClr val="FF0000"/>
                </a:solidFill>
              </a:rPr>
              <a:t>‘s – hasn’t  got – ‘ve got</a:t>
            </a:r>
            <a:r>
              <a:rPr b="1" dirty="0">
                <a:solidFill>
                  <a:schemeClr val="tx1"/>
                </a:solidFill>
              </a:rPr>
              <a:t>.</a:t>
            </a:r>
          </a:p>
          <a:p>
            <a:pPr marL="0" indent="0" algn="l">
              <a:buSzTx/>
              <a:buNone/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b="1" dirty="0">
              <a:solidFill>
                <a:srgbClr val="FF0000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FF0EA94-0117-4EF2-B38D-586B12F5377B}"/>
              </a:ext>
            </a:extLst>
          </p:cNvPr>
          <p:cNvSpPr txBox="1">
            <a:spLocks/>
          </p:cNvSpPr>
          <p:nvPr/>
        </p:nvSpPr>
        <p:spPr>
          <a:xfrm>
            <a:off x="528033" y="6214682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</p:cSld>
  <p:clrMapOvr>
    <a:masterClrMapping/>
  </p:clrMapOvr>
  <p:transition spd="med" advTm="18744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31092-9797-4C0B-9CA3-7F641FDA5B5E}"/>
              </a:ext>
            </a:extLst>
          </p:cNvPr>
          <p:cNvSpPr/>
          <p:nvPr/>
        </p:nvSpPr>
        <p:spPr>
          <a:xfrm>
            <a:off x="284900" y="38876"/>
            <a:ext cx="487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Let’s practice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F082E-969F-4E19-885C-042C2CB82024}"/>
              </a:ext>
            </a:extLst>
          </p:cNvPr>
          <p:cNvSpPr/>
          <p:nvPr/>
        </p:nvSpPr>
        <p:spPr>
          <a:xfrm>
            <a:off x="0" y="962206"/>
            <a:ext cx="94019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Look at the pictures, read about their </a:t>
            </a:r>
            <a:r>
              <a:rPr lang="en-US" sz="2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hair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 and put     :</a:t>
            </a: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933AD692-5097-4FEE-886E-8C1AA028C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20559"/>
              </p:ext>
            </p:extLst>
          </p:nvPr>
        </p:nvGraphicFramePr>
        <p:xfrm>
          <a:off x="2411828" y="2315009"/>
          <a:ext cx="812800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12237641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9877574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9089225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643938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3320436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9136819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865159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Blond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Brown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Short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4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765083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050CAC45-E5A6-4145-96A2-1020AF793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55139" y="2661375"/>
            <a:ext cx="562708" cy="428186"/>
          </a:xfrm>
          <a:prstGeom prst="rect">
            <a:avLst/>
          </a:prstGeom>
        </p:spPr>
      </p:pic>
      <p:graphicFrame>
        <p:nvGraphicFramePr>
          <p:cNvPr id="29" name="Table 24">
            <a:extLst>
              <a:ext uri="{FF2B5EF4-FFF2-40B4-BE49-F238E27FC236}">
                <a16:creationId xmlns:a16="http://schemas.microsoft.com/office/drawing/2014/main" id="{EB30A60C-C6E0-4FA3-B7E4-CD123F951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133226"/>
              </p:ext>
            </p:extLst>
          </p:nvPr>
        </p:nvGraphicFramePr>
        <p:xfrm>
          <a:off x="2411827" y="3852181"/>
          <a:ext cx="812800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12237641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9877574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9089225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643938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3320436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9136819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865159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Blond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Brown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Short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4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765083"/>
                  </a:ext>
                </a:extLst>
              </a:tr>
            </a:tbl>
          </a:graphicData>
        </a:graphic>
      </p:graphicFrame>
      <p:graphicFrame>
        <p:nvGraphicFramePr>
          <p:cNvPr id="30" name="Table 24">
            <a:extLst>
              <a:ext uri="{FF2B5EF4-FFF2-40B4-BE49-F238E27FC236}">
                <a16:creationId xmlns:a16="http://schemas.microsoft.com/office/drawing/2014/main" id="{7C053C8D-F373-4392-9D70-5507611A0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25544"/>
              </p:ext>
            </p:extLst>
          </p:nvPr>
        </p:nvGraphicFramePr>
        <p:xfrm>
          <a:off x="2411827" y="5589713"/>
          <a:ext cx="812800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12237641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9877574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9089225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643938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3320436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9136819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865159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Blond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Brown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Short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4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765083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DEE074F9-B87B-415C-A874-DC3D3BEC6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6633" y="1163501"/>
            <a:ext cx="371214" cy="282471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51489C9-BF7A-452A-AB29-9CE706C3C235}"/>
              </a:ext>
            </a:extLst>
          </p:cNvPr>
          <p:cNvSpPr txBox="1">
            <a:spLocks/>
          </p:cNvSpPr>
          <p:nvPr/>
        </p:nvSpPr>
        <p:spPr>
          <a:xfrm>
            <a:off x="442174" y="6343868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1A10809-12A6-40FD-A213-68D5EF68AA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1981" y="1683580"/>
            <a:ext cx="1340721" cy="154204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29A25E-D7F2-4D7E-A44B-60CB080591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9404" y="2171087"/>
            <a:ext cx="5223791" cy="3646859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E1E605-D2F3-49CF-BA18-7EB537DDB6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1" t="4932" r="7678" b="56220"/>
          <a:stretch/>
        </p:blipFill>
        <p:spPr>
          <a:xfrm>
            <a:off x="551981" y="4961563"/>
            <a:ext cx="1499698" cy="15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45978"/>
      </p:ext>
    </p:extLst>
  </p:cSld>
  <p:clrMapOvr>
    <a:masterClrMapping/>
  </p:clrMapOvr>
  <p:transition spd="med" advTm="364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331092-9797-4C0B-9CA3-7F641FDA5B5E}"/>
              </a:ext>
            </a:extLst>
          </p:cNvPr>
          <p:cNvSpPr/>
          <p:nvPr/>
        </p:nvSpPr>
        <p:spPr>
          <a:xfrm>
            <a:off x="284900" y="38876"/>
            <a:ext cx="487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Let’s practice </a:t>
            </a: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933AD692-5097-4FEE-886E-8C1AA028C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78751"/>
              </p:ext>
            </p:extLst>
          </p:nvPr>
        </p:nvGraphicFramePr>
        <p:xfrm>
          <a:off x="2411828" y="2315009"/>
          <a:ext cx="812800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12237641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9877574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9089225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643938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3320436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9136819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865159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Blond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Brown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Short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4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765083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050CAC45-E5A6-4145-96A2-1020AF793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15223" y="2642236"/>
            <a:ext cx="562708" cy="428186"/>
          </a:xfrm>
          <a:prstGeom prst="rect">
            <a:avLst/>
          </a:prstGeom>
        </p:spPr>
      </p:pic>
      <p:graphicFrame>
        <p:nvGraphicFramePr>
          <p:cNvPr id="29" name="Table 24">
            <a:extLst>
              <a:ext uri="{FF2B5EF4-FFF2-40B4-BE49-F238E27FC236}">
                <a16:creationId xmlns:a16="http://schemas.microsoft.com/office/drawing/2014/main" id="{EB30A60C-C6E0-4FA3-B7E4-CD123F951CEA}"/>
              </a:ext>
            </a:extLst>
          </p:cNvPr>
          <p:cNvGraphicFramePr>
            <a:graphicFrameLocks noGrp="1"/>
          </p:cNvGraphicFramePr>
          <p:nvPr/>
        </p:nvGraphicFramePr>
        <p:xfrm>
          <a:off x="2411827" y="3852181"/>
          <a:ext cx="812800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12237641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9877574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9089225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643938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3320436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9136819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865159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Blond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Brown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Short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4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765083"/>
                  </a:ext>
                </a:extLst>
              </a:tr>
            </a:tbl>
          </a:graphicData>
        </a:graphic>
      </p:graphicFrame>
      <p:graphicFrame>
        <p:nvGraphicFramePr>
          <p:cNvPr id="30" name="Table 24">
            <a:extLst>
              <a:ext uri="{FF2B5EF4-FFF2-40B4-BE49-F238E27FC236}">
                <a16:creationId xmlns:a16="http://schemas.microsoft.com/office/drawing/2014/main" id="{7C053C8D-F373-4392-9D70-5507611A0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52505"/>
              </p:ext>
            </p:extLst>
          </p:nvPr>
        </p:nvGraphicFramePr>
        <p:xfrm>
          <a:off x="2411827" y="5323659"/>
          <a:ext cx="812800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12237641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9877574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9089225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643938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3320436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9136819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865159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Blond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Brown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Black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Short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4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76508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0067BF3-E10A-45B9-AE54-0193C0F17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4473" y="2642236"/>
            <a:ext cx="562708" cy="428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8A0485-4B72-46E7-B105-5B425D8E0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49685" y="2627123"/>
            <a:ext cx="562708" cy="4281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53E2DD-F46E-4D12-9DE6-602322A17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66916" y="4141205"/>
            <a:ext cx="562708" cy="4281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0AC42D-2824-414A-8A5B-C178C2692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1024" y="4212618"/>
            <a:ext cx="562708" cy="428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083624-EF78-421E-9056-DA5334005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62856" y="4178796"/>
            <a:ext cx="562708" cy="4281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D14C1-0286-40CB-B338-400279EF3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20022" y="5694499"/>
            <a:ext cx="562708" cy="4281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9C345A-3C7D-434F-A3A4-C4209334C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1024" y="5715822"/>
            <a:ext cx="562708" cy="4281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D56AB7-3CAB-49ED-808B-405BD4B53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4756" y="5715822"/>
            <a:ext cx="562708" cy="4281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5C6D406-4FB0-4E11-8DBD-9C07B99BD982}"/>
              </a:ext>
            </a:extLst>
          </p:cNvPr>
          <p:cNvSpPr/>
          <p:nvPr/>
        </p:nvSpPr>
        <p:spPr>
          <a:xfrm>
            <a:off x="0" y="962206"/>
            <a:ext cx="94019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Look at the pictures, read about their </a:t>
            </a:r>
            <a:r>
              <a:rPr lang="en-US" sz="28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hair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 and put     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93AF14-1C8C-447A-A57E-436F25EDE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6633" y="1163501"/>
            <a:ext cx="371214" cy="282471"/>
          </a:xfrm>
          <a:prstGeom prst="rect">
            <a:avLst/>
          </a:prstGeom>
        </p:spPr>
      </p:pic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84A559A6-FDF1-4053-9105-9B682E827093}"/>
              </a:ext>
            </a:extLst>
          </p:cNvPr>
          <p:cNvSpPr txBox="1">
            <a:spLocks/>
          </p:cNvSpPr>
          <p:nvPr/>
        </p:nvSpPr>
        <p:spPr>
          <a:xfrm>
            <a:off x="442174" y="6343868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C5EC9D91-3A14-412B-884B-B9B8A2E2D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1981" y="1807571"/>
            <a:ext cx="1340721" cy="1542044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1AE246-9927-4FAB-9463-833C9456A1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174" y="2272876"/>
            <a:ext cx="5223791" cy="3646859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227AD4-D630-4960-901C-BCF6AC7235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1" t="4932" r="7678" b="56220"/>
          <a:stretch/>
        </p:blipFill>
        <p:spPr>
          <a:xfrm>
            <a:off x="551981" y="4961563"/>
            <a:ext cx="1499698" cy="15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04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2B1F66-A3D6-4542-AFC8-4FB2031D4F6A}"/>
              </a:ext>
            </a:extLst>
          </p:cNvPr>
          <p:cNvSpPr/>
          <p:nvPr/>
        </p:nvSpPr>
        <p:spPr>
          <a:xfrm>
            <a:off x="194513" y="45788"/>
            <a:ext cx="487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Let’s practice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2A771-20EB-4F50-9E4F-BD3D404094CE}"/>
              </a:ext>
            </a:extLst>
          </p:cNvPr>
          <p:cNvSpPr/>
          <p:nvPr/>
        </p:nvSpPr>
        <p:spPr>
          <a:xfrm>
            <a:off x="0" y="969118"/>
            <a:ext cx="104518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Look at the pictures and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write (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has got – hasn’t got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FE8FE-5469-445F-9EC6-053FCA24FA85}"/>
              </a:ext>
            </a:extLst>
          </p:cNvPr>
          <p:cNvSpPr/>
          <p:nvPr/>
        </p:nvSpPr>
        <p:spPr>
          <a:xfrm>
            <a:off x="2271250" y="2525459"/>
            <a:ext cx="88056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She has got…….. . She hasn’t got……  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AD193D-149A-4E58-8AFF-DEFD717F7B8D}"/>
              </a:ext>
            </a:extLst>
          </p:cNvPr>
          <p:cNvSpPr/>
          <p:nvPr/>
        </p:nvSpPr>
        <p:spPr>
          <a:xfrm>
            <a:off x="2271250" y="3886264"/>
            <a:ext cx="88056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He has got……...……  ……………..…  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3D72B9-F64C-4E05-B855-D380ECC6F20B}"/>
              </a:ext>
            </a:extLst>
          </p:cNvPr>
          <p:cNvSpPr/>
          <p:nvPr/>
        </p:nvSpPr>
        <p:spPr>
          <a:xfrm>
            <a:off x="2271250" y="5247069"/>
            <a:ext cx="88056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……………….……..……  ……………………  .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0EB5E9F-7B2B-464F-9637-8A9BB71B0EEB}"/>
              </a:ext>
            </a:extLst>
          </p:cNvPr>
          <p:cNvSpPr txBox="1">
            <a:spLocks/>
          </p:cNvSpPr>
          <p:nvPr/>
        </p:nvSpPr>
        <p:spPr>
          <a:xfrm>
            <a:off x="442174" y="6343868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2" b="56796" l="18139" r="51158">
                        <a14:foregroundMark x1="30446" y1="55583" x2="41724" y2="55947"/>
                        <a14:foregroundMark x1="25000" y1="55765" x2="30274" y2="55583"/>
                        <a14:foregroundMark x1="43010" y1="49879" x2="43868" y2="56189"/>
                        <a14:foregroundMark x1="37436" y1="29672" x2="35592" y2="39806"/>
                        <a14:foregroundMark x1="39880" y1="30097" x2="42710" y2="34951"/>
                        <a14:foregroundMark x1="41852" y1="27670" x2="42839" y2="34769"/>
                        <a14:foregroundMark x1="40866" y1="30097" x2="41552" y2="28701"/>
                        <a14:foregroundMark x1="34563" y1="37197" x2="35849" y2="31917"/>
                        <a14:foregroundMark x1="36578" y1="31311" x2="35292" y2="40413"/>
                        <a14:foregroundMark x1="38165" y1="43204" x2="41552" y2="42233"/>
                        <a14:foregroundMark x1="40566" y1="45267" x2="37436" y2="45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1" t="6060" r="48572" b="43636"/>
          <a:stretch/>
        </p:blipFill>
        <p:spPr>
          <a:xfrm>
            <a:off x="305454" y="1844442"/>
            <a:ext cx="1274513" cy="1362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109" y1="47654" x2="72423" y2="51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6" y="3462665"/>
            <a:ext cx="1166461" cy="1436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17" b="46389" l="55588" r="91153">
                        <a14:foregroundMark x1="65308" y1="23264" x2="75786" y2="23750"/>
                        <a14:foregroundMark x1="73458" y1="23750" x2="72875" y2="26944"/>
                        <a14:foregroundMark x1="66473" y1="23056" x2="67055" y2="2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21" t="4979" r="9253" b="54051"/>
          <a:stretch/>
        </p:blipFill>
        <p:spPr>
          <a:xfrm>
            <a:off x="302565" y="4978664"/>
            <a:ext cx="1388344" cy="13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73532"/>
      </p:ext>
    </p:extLst>
  </p:cSld>
  <p:clrMapOvr>
    <a:masterClrMapping/>
  </p:clrMapOvr>
  <p:transition spd="med" advTm="36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2B1F66-A3D6-4542-AFC8-4FB2031D4F6A}"/>
              </a:ext>
            </a:extLst>
          </p:cNvPr>
          <p:cNvSpPr/>
          <p:nvPr/>
        </p:nvSpPr>
        <p:spPr>
          <a:xfrm>
            <a:off x="194513" y="45788"/>
            <a:ext cx="487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entury Gothic" panose="020B0502020202020204" pitchFamily="34" charset="0"/>
              </a:rPr>
              <a:t>Let’s practice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2A771-20EB-4F50-9E4F-BD3D404094CE}"/>
              </a:ext>
            </a:extLst>
          </p:cNvPr>
          <p:cNvSpPr/>
          <p:nvPr/>
        </p:nvSpPr>
        <p:spPr>
          <a:xfrm>
            <a:off x="0" y="969118"/>
            <a:ext cx="104518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Look at the pictures and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write (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has got – hasn’t got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FE8FE-5469-445F-9EC6-053FCA24FA85}"/>
              </a:ext>
            </a:extLst>
          </p:cNvPr>
          <p:cNvSpPr/>
          <p:nvPr/>
        </p:nvSpPr>
        <p:spPr>
          <a:xfrm>
            <a:off x="2092652" y="2420688"/>
            <a:ext cx="9783447" cy="569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1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She has got</a:t>
            </a:r>
            <a:r>
              <a:rPr lang="en-US" sz="31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 straight hair. </a:t>
            </a:r>
            <a:r>
              <a:rPr lang="en-US" sz="31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She hasn’t got </a:t>
            </a:r>
            <a:r>
              <a:rPr lang="en-US" sz="31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curly hair.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AD193D-149A-4E58-8AFF-DEFD717F7B8D}"/>
              </a:ext>
            </a:extLst>
          </p:cNvPr>
          <p:cNvSpPr/>
          <p:nvPr/>
        </p:nvSpPr>
        <p:spPr>
          <a:xfrm>
            <a:off x="2092653" y="3935809"/>
            <a:ext cx="97834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He has got 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black hair.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He hasn’t got blond hair.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 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3D72B9-F64C-4E05-B855-D380ECC6F20B}"/>
              </a:ext>
            </a:extLst>
          </p:cNvPr>
          <p:cNvSpPr/>
          <p:nvPr/>
        </p:nvSpPr>
        <p:spPr>
          <a:xfrm>
            <a:off x="2092653" y="5176907"/>
            <a:ext cx="97834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She has got long hair. She hasn’t got short hair.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131E65E-243E-4366-918C-6C8AE76A7C75}"/>
              </a:ext>
            </a:extLst>
          </p:cNvPr>
          <p:cNvSpPr txBox="1">
            <a:spLocks/>
          </p:cNvSpPr>
          <p:nvPr/>
        </p:nvSpPr>
        <p:spPr>
          <a:xfrm>
            <a:off x="442174" y="6343868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2" b="56796" l="18139" r="51158">
                        <a14:foregroundMark x1="30446" y1="55583" x2="41724" y2="55947"/>
                        <a14:foregroundMark x1="25000" y1="55765" x2="30274" y2="55583"/>
                        <a14:foregroundMark x1="43010" y1="49879" x2="43868" y2="56189"/>
                        <a14:foregroundMark x1="37436" y1="29672" x2="35592" y2="39806"/>
                        <a14:foregroundMark x1="39880" y1="30097" x2="42710" y2="34951"/>
                        <a14:foregroundMark x1="41852" y1="27670" x2="42839" y2="34769"/>
                        <a14:foregroundMark x1="40866" y1="30097" x2="41552" y2="28701"/>
                        <a14:foregroundMark x1="34563" y1="37197" x2="35849" y2="31917"/>
                        <a14:foregroundMark x1="36578" y1="31311" x2="35292" y2="40413"/>
                        <a14:foregroundMark x1="38165" y1="43204" x2="41552" y2="42233"/>
                        <a14:foregroundMark x1="40566" y1="45267" x2="37436" y2="45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1" t="6060" r="48572" b="43636"/>
          <a:stretch/>
        </p:blipFill>
        <p:spPr>
          <a:xfrm>
            <a:off x="318343" y="1726506"/>
            <a:ext cx="1274513" cy="1362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109" y1="47654" x2="72423" y2="51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" y="3230777"/>
            <a:ext cx="1026852" cy="1436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17" b="46389" l="55588" r="91153">
                        <a14:foregroundMark x1="65308" y1="23264" x2="75786" y2="23750"/>
                        <a14:foregroundMark x1="73458" y1="23750" x2="72875" y2="26944"/>
                        <a14:foregroundMark x1="66473" y1="23056" x2="67055" y2="2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21" t="4979" r="9253" b="54051"/>
          <a:stretch/>
        </p:blipFill>
        <p:spPr>
          <a:xfrm>
            <a:off x="261427" y="4749624"/>
            <a:ext cx="1388344" cy="13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49234"/>
      </p:ext>
    </p:extLst>
  </p:cSld>
  <p:clrMapOvr>
    <a:masterClrMapping/>
  </p:clrMapOvr>
  <p:transition spd="med" advTm="277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2"/>
          <p:cNvSpPr txBox="1"/>
          <p:nvPr/>
        </p:nvSpPr>
        <p:spPr>
          <a:xfrm>
            <a:off x="241239" y="520700"/>
            <a:ext cx="473965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12700" cap="flat">
                  <a:solidFill>
                    <a:srgbClr val="535353"/>
                  </a:solidFill>
                  <a:prstDash val="solid"/>
                  <a:round/>
                </a:ln>
                <a:blipFill rotWithShape="1">
                  <a:blip r:embed="rId2"/>
                  <a:srcRect/>
                  <a:tile tx="0" ty="0" sx="100000" sy="100000" flip="none" algn="tl"/>
                </a:blip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Let’s practice </a:t>
            </a:r>
          </a:p>
        </p:txBody>
      </p:sp>
      <p:sp>
        <p:nvSpPr>
          <p:cNvPr id="108" name="TextBox 4"/>
          <p:cNvSpPr txBox="1"/>
          <p:nvPr/>
        </p:nvSpPr>
        <p:spPr>
          <a:xfrm>
            <a:off x="192590" y="1682790"/>
            <a:ext cx="1178996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sz="4400" dirty="0"/>
              <a:t>Answer the activities </a:t>
            </a:r>
            <a:r>
              <a:rPr lang="en-US" sz="4400" dirty="0"/>
              <a:t>(</a:t>
            </a:r>
            <a:r>
              <a:rPr lang="en-US" sz="4400" dirty="0">
                <a:solidFill>
                  <a:srgbClr val="FF0000"/>
                </a:solidFill>
              </a:rPr>
              <a:t>Q2 – Q3</a:t>
            </a:r>
            <a:r>
              <a:rPr lang="en-US" sz="4400" dirty="0"/>
              <a:t>)</a:t>
            </a:r>
          </a:p>
          <a:p>
            <a:pPr algn="ctr"/>
            <a:r>
              <a:rPr sz="4400" dirty="0"/>
              <a:t>in your workbook page </a:t>
            </a:r>
            <a:r>
              <a:rPr sz="4400" dirty="0">
                <a:solidFill>
                  <a:srgbClr val="FF0000"/>
                </a:solidFill>
              </a:rPr>
              <a:t>59</a:t>
            </a:r>
            <a:r>
              <a:rPr sz="4400" dirty="0"/>
              <a:t>.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18B9D51-F60D-40E3-B0AF-B19964CC3B13}"/>
              </a:ext>
            </a:extLst>
          </p:cNvPr>
          <p:cNvSpPr txBox="1">
            <a:spLocks/>
          </p:cNvSpPr>
          <p:nvPr/>
        </p:nvSpPr>
        <p:spPr>
          <a:xfrm>
            <a:off x="442174" y="6343868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393" r="89987">
                        <a14:foregroundMark x1="41737" y1="35169" x2="56491" y2="53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57" y="3361789"/>
            <a:ext cx="4001723" cy="2928563"/>
          </a:xfrm>
          <a:prstGeom prst="rect">
            <a:avLst/>
          </a:prstGeom>
        </p:spPr>
      </p:pic>
    </p:spTree>
  </p:cSld>
  <p:clrMapOvr>
    <a:masterClrMapping/>
  </p:clrMapOvr>
  <p:transition spd="med" advTm="11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442174" y="14900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Q2 - Model Answers</a:t>
            </a:r>
          </a:p>
        </p:txBody>
      </p:sp>
      <p:sp>
        <p:nvSpPr>
          <p:cNvPr id="11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989364" y="1474570"/>
            <a:ext cx="6083104" cy="472928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14350" indent="-514350" algn="l">
              <a:lnSpc>
                <a:spcPct val="160000"/>
              </a:lnSpc>
              <a:buFontTx/>
              <a:buAutoNum type="arabicPeriod"/>
            </a:pPr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s got </a:t>
            </a:r>
          </a:p>
          <a:p>
            <a:pPr marL="514350" indent="-514350" algn="l">
              <a:lnSpc>
                <a:spcPct val="160000"/>
              </a:lnSpc>
              <a:buFontTx/>
              <a:buAutoNum type="arabicPeriod"/>
            </a:pPr>
            <a:r>
              <a:rPr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Hasn’t got </a:t>
            </a:r>
          </a:p>
          <a:p>
            <a:pPr marL="514350" indent="-514350" algn="l">
              <a:lnSpc>
                <a:spcPct val="160000"/>
              </a:lnSpc>
              <a:buFontTx/>
              <a:buAutoNum type="arabicPeriod"/>
            </a:pPr>
            <a:r>
              <a:rPr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Hasn’t got</a:t>
            </a:r>
          </a:p>
          <a:p>
            <a:pPr marL="514350" indent="-514350" algn="l">
              <a:lnSpc>
                <a:spcPct val="160000"/>
              </a:lnSpc>
              <a:buFontTx/>
              <a:buAutoNum type="arabicPeriod"/>
            </a:pPr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s got </a:t>
            </a:r>
          </a:p>
          <a:p>
            <a:pPr marL="514350" indent="-514350" algn="l">
              <a:lnSpc>
                <a:spcPct val="160000"/>
              </a:lnSpc>
              <a:buFontTx/>
              <a:buAutoNum type="arabicPeriod"/>
            </a:pPr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s got</a:t>
            </a:r>
          </a:p>
          <a:p>
            <a:pPr marL="514350" indent="-514350" algn="l">
              <a:lnSpc>
                <a:spcPct val="160000"/>
              </a:lnSpc>
              <a:buFontTx/>
              <a:buAutoNum type="arabicPeriod"/>
            </a:pPr>
            <a:r>
              <a:rPr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Hasn’t got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11227CA-1FCD-4980-9375-33C4334E15C9}"/>
              </a:ext>
            </a:extLst>
          </p:cNvPr>
          <p:cNvSpPr txBox="1">
            <a:spLocks/>
          </p:cNvSpPr>
          <p:nvPr/>
        </p:nvSpPr>
        <p:spPr>
          <a:xfrm>
            <a:off x="442174" y="6343868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</p:cSld>
  <p:clrMapOvr>
    <a:masterClrMapping/>
  </p:clrMapOvr>
  <p:transition spd="med" advTm="2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xfrm>
            <a:off x="546100" y="14900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Q3 - Model Answers</a:t>
            </a:r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110153" y="1901728"/>
            <a:ext cx="8721969" cy="36831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He’s got </a:t>
            </a:r>
            <a:r>
              <a:rPr 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blond </a:t>
            </a:r>
            <a:r>
              <a:rPr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curly hair.</a:t>
            </a:r>
          </a:p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She’s got long straight hair.</a:t>
            </a:r>
          </a:p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He hasn’t got short curly hair.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746F5E3-7865-4042-9750-6F1D3561A17C}"/>
              </a:ext>
            </a:extLst>
          </p:cNvPr>
          <p:cNvSpPr txBox="1">
            <a:spLocks/>
          </p:cNvSpPr>
          <p:nvPr/>
        </p:nvSpPr>
        <p:spPr>
          <a:xfrm>
            <a:off x="442174" y="6343868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</p:spTree>
  </p:cSld>
  <p:clrMapOvr>
    <a:masterClrMapping/>
  </p:clrMapOvr>
  <p:transition spd="med" advTm="2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 animBg="1"/>
    </p:bldLst>
  </p:timing>
</p:sld>
</file>

<file path=ppt/theme/theme1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297</Words>
  <Application>Microsoft Office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Helvetica</vt:lpstr>
      <vt:lpstr>Presentation2</vt:lpstr>
      <vt:lpstr>Unit 6 review P. 61  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Q2 - Model Answers</vt:lpstr>
      <vt:lpstr>Q3 - Model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Review </dc:title>
  <cp:lastModifiedBy>Nayla alkaabi</cp:lastModifiedBy>
  <cp:revision>21</cp:revision>
  <dcterms:modified xsi:type="dcterms:W3CDTF">2020-04-06T19:14:07Z</dcterms:modified>
</cp:coreProperties>
</file>