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337" r:id="rId3"/>
    <p:sldId id="326" r:id="rId4"/>
    <p:sldId id="304" r:id="rId5"/>
    <p:sldId id="305" r:id="rId6"/>
    <p:sldId id="307" r:id="rId7"/>
    <p:sldId id="338" r:id="rId8"/>
    <p:sldId id="334" r:id="rId9"/>
    <p:sldId id="335" r:id="rId10"/>
    <p:sldId id="339" r:id="rId11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8FE2FF"/>
    <a:srgbClr val="8FD7FF"/>
    <a:srgbClr val="E1F4FF"/>
    <a:srgbClr val="9ED600"/>
    <a:srgbClr val="FFAFAF"/>
    <a:srgbClr val="FF962D"/>
    <a:srgbClr val="FFFFFF"/>
    <a:srgbClr val="FF9933"/>
    <a:srgbClr val="E6A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985" autoAdjust="0"/>
    <p:restoredTop sz="94660"/>
  </p:normalViewPr>
  <p:slideViewPr>
    <p:cSldViewPr>
      <p:cViewPr varScale="1">
        <p:scale>
          <a:sx n="70" d="100"/>
          <a:sy n="70" d="100"/>
        </p:scale>
        <p:origin x="44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E1036AF-71C2-44C2-9EF6-6CB4A45FB8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18F3574-E815-41EB-BEC0-87B81D36E1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137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F3574-E815-41EB-BEC0-87B81D36E10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745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" name="Freeform 40"/>
          <p:cNvSpPr>
            <a:spLocks/>
          </p:cNvSpPr>
          <p:nvPr/>
        </p:nvSpPr>
        <p:spPr bwMode="gray">
          <a:xfrm>
            <a:off x="0" y="6048375"/>
            <a:ext cx="2762250" cy="809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510"/>
              </a:cxn>
              <a:cxn ang="0">
                <a:pos x="1740" y="510"/>
              </a:cxn>
              <a:cxn ang="0">
                <a:pos x="1595" y="30"/>
              </a:cxn>
              <a:cxn ang="0">
                <a:pos x="0" y="0"/>
              </a:cxn>
            </a:cxnLst>
            <a:rect l="0" t="0" r="r" b="b"/>
            <a:pathLst>
              <a:path w="1740" h="510">
                <a:moveTo>
                  <a:pt x="0" y="0"/>
                </a:moveTo>
                <a:lnTo>
                  <a:pt x="0" y="510"/>
                </a:lnTo>
                <a:cubicBezTo>
                  <a:pt x="0" y="510"/>
                  <a:pt x="870" y="510"/>
                  <a:pt x="1740" y="510"/>
                </a:cubicBezTo>
                <a:cubicBezTo>
                  <a:pt x="1650" y="258"/>
                  <a:pt x="1595" y="30"/>
                  <a:pt x="1595" y="30"/>
                </a:cubicBezTo>
                <a:cubicBezTo>
                  <a:pt x="798" y="54"/>
                  <a:pt x="0" y="0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3113" name="Freeform 41"/>
          <p:cNvSpPr>
            <a:spLocks/>
          </p:cNvSpPr>
          <p:nvPr/>
        </p:nvSpPr>
        <p:spPr bwMode="gray">
          <a:xfrm>
            <a:off x="2590800" y="4705350"/>
            <a:ext cx="6400800" cy="2152650"/>
          </a:xfrm>
          <a:custGeom>
            <a:avLst/>
            <a:gdLst/>
            <a:ahLst/>
            <a:cxnLst>
              <a:cxn ang="0">
                <a:pos x="1116" y="0"/>
              </a:cxn>
              <a:cxn ang="0">
                <a:pos x="3840" y="636"/>
              </a:cxn>
              <a:cxn ang="0">
                <a:pos x="4032" y="1356"/>
              </a:cxn>
              <a:cxn ang="0">
                <a:pos x="288" y="1356"/>
              </a:cxn>
              <a:cxn ang="0">
                <a:pos x="0" y="828"/>
              </a:cxn>
              <a:cxn ang="0">
                <a:pos x="1116" y="0"/>
              </a:cxn>
            </a:cxnLst>
            <a:rect l="0" t="0" r="r" b="b"/>
            <a:pathLst>
              <a:path w="4032" h="1356">
                <a:moveTo>
                  <a:pt x="1116" y="0"/>
                </a:moveTo>
                <a:cubicBezTo>
                  <a:pt x="2370" y="1254"/>
                  <a:pt x="3840" y="636"/>
                  <a:pt x="3840" y="636"/>
                </a:cubicBezTo>
                <a:cubicBezTo>
                  <a:pt x="4032" y="966"/>
                  <a:pt x="4032" y="1356"/>
                  <a:pt x="4032" y="1356"/>
                </a:cubicBezTo>
                <a:cubicBezTo>
                  <a:pt x="4032" y="1356"/>
                  <a:pt x="2160" y="1356"/>
                  <a:pt x="288" y="1356"/>
                </a:cubicBezTo>
                <a:cubicBezTo>
                  <a:pt x="120" y="1140"/>
                  <a:pt x="0" y="828"/>
                  <a:pt x="0" y="828"/>
                </a:cubicBezTo>
                <a:lnTo>
                  <a:pt x="1116" y="0"/>
                </a:ln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3114" name="Freeform 42"/>
          <p:cNvSpPr>
            <a:spLocks/>
          </p:cNvSpPr>
          <p:nvPr/>
        </p:nvSpPr>
        <p:spPr bwMode="gray">
          <a:xfrm>
            <a:off x="4400550" y="781050"/>
            <a:ext cx="4743450" cy="5048250"/>
          </a:xfrm>
          <a:custGeom>
            <a:avLst/>
            <a:gdLst/>
            <a:ahLst/>
            <a:cxnLst>
              <a:cxn ang="0">
                <a:pos x="510" y="1098"/>
              </a:cxn>
              <a:cxn ang="0">
                <a:pos x="2280" y="0"/>
              </a:cxn>
              <a:cxn ang="0">
                <a:pos x="2988" y="342"/>
              </a:cxn>
              <a:cxn ang="0">
                <a:pos x="2988" y="2772"/>
              </a:cxn>
              <a:cxn ang="0">
                <a:pos x="1452" y="3060"/>
              </a:cxn>
              <a:cxn ang="0">
                <a:pos x="0" y="2406"/>
              </a:cxn>
              <a:cxn ang="0">
                <a:pos x="510" y="1098"/>
              </a:cxn>
            </a:cxnLst>
            <a:rect l="0" t="0" r="r" b="b"/>
            <a:pathLst>
              <a:path w="2988" h="3180">
                <a:moveTo>
                  <a:pt x="510" y="1098"/>
                </a:moveTo>
                <a:cubicBezTo>
                  <a:pt x="1710" y="840"/>
                  <a:pt x="2280" y="0"/>
                  <a:pt x="2280" y="0"/>
                </a:cubicBezTo>
                <a:cubicBezTo>
                  <a:pt x="2700" y="96"/>
                  <a:pt x="2988" y="342"/>
                  <a:pt x="2988" y="342"/>
                </a:cubicBezTo>
                <a:lnTo>
                  <a:pt x="2988" y="2772"/>
                </a:lnTo>
                <a:cubicBezTo>
                  <a:pt x="2988" y="2772"/>
                  <a:pt x="2202" y="3180"/>
                  <a:pt x="1452" y="3060"/>
                </a:cubicBezTo>
                <a:cubicBezTo>
                  <a:pt x="636" y="2940"/>
                  <a:pt x="0" y="2406"/>
                  <a:pt x="0" y="2406"/>
                </a:cubicBezTo>
                <a:lnTo>
                  <a:pt x="510" y="1098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3115" name="Freeform 43"/>
          <p:cNvSpPr>
            <a:spLocks/>
          </p:cNvSpPr>
          <p:nvPr/>
        </p:nvSpPr>
        <p:spPr bwMode="gray">
          <a:xfrm>
            <a:off x="4800600" y="0"/>
            <a:ext cx="3276600" cy="24098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76" y="1518"/>
              </a:cxn>
              <a:cxn ang="0">
                <a:pos x="2064" y="0"/>
              </a:cxn>
              <a:cxn ang="0">
                <a:pos x="0" y="0"/>
              </a:cxn>
            </a:cxnLst>
            <a:rect l="0" t="0" r="r" b="b"/>
            <a:pathLst>
              <a:path w="2064" h="1518">
                <a:moveTo>
                  <a:pt x="0" y="0"/>
                </a:moveTo>
                <a:cubicBezTo>
                  <a:pt x="0" y="0"/>
                  <a:pt x="138" y="759"/>
                  <a:pt x="276" y="1518"/>
                </a:cubicBezTo>
                <a:cubicBezTo>
                  <a:pt x="1518" y="1194"/>
                  <a:pt x="2064" y="0"/>
                  <a:pt x="206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3151" name="Freeform 79"/>
          <p:cNvSpPr>
            <a:spLocks/>
          </p:cNvSpPr>
          <p:nvPr/>
        </p:nvSpPr>
        <p:spPr bwMode="gray">
          <a:xfrm>
            <a:off x="0" y="0"/>
            <a:ext cx="6583363" cy="72675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612" y="0"/>
              </a:cxn>
              <a:cxn ang="0">
                <a:pos x="3222" y="3042"/>
              </a:cxn>
              <a:cxn ang="0">
                <a:pos x="0" y="3744"/>
              </a:cxn>
              <a:cxn ang="0">
                <a:pos x="0" y="0"/>
              </a:cxn>
            </a:cxnLst>
            <a:rect l="0" t="0" r="r" b="b"/>
            <a:pathLst>
              <a:path w="4014" h="4455">
                <a:moveTo>
                  <a:pt x="0" y="0"/>
                </a:moveTo>
                <a:lnTo>
                  <a:pt x="3612" y="0"/>
                </a:lnTo>
                <a:cubicBezTo>
                  <a:pt x="4014" y="984"/>
                  <a:pt x="3812" y="2307"/>
                  <a:pt x="3222" y="3042"/>
                </a:cubicBezTo>
                <a:cubicBezTo>
                  <a:pt x="1988" y="4455"/>
                  <a:pt x="0" y="3744"/>
                  <a:pt x="0" y="3744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3117" name="Freeform 45"/>
          <p:cNvSpPr>
            <a:spLocks/>
          </p:cNvSpPr>
          <p:nvPr/>
        </p:nvSpPr>
        <p:spPr bwMode="gray">
          <a:xfrm>
            <a:off x="0" y="0"/>
            <a:ext cx="6372225" cy="70723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612" y="0"/>
              </a:cxn>
              <a:cxn ang="0">
                <a:pos x="3222" y="3042"/>
              </a:cxn>
              <a:cxn ang="0">
                <a:pos x="0" y="3744"/>
              </a:cxn>
              <a:cxn ang="0">
                <a:pos x="0" y="0"/>
              </a:cxn>
            </a:cxnLst>
            <a:rect l="0" t="0" r="r" b="b"/>
            <a:pathLst>
              <a:path w="4014" h="4455">
                <a:moveTo>
                  <a:pt x="0" y="0"/>
                </a:moveTo>
                <a:lnTo>
                  <a:pt x="3612" y="0"/>
                </a:lnTo>
                <a:cubicBezTo>
                  <a:pt x="4014" y="984"/>
                  <a:pt x="3812" y="2307"/>
                  <a:pt x="3222" y="3042"/>
                </a:cubicBezTo>
                <a:cubicBezTo>
                  <a:pt x="1988" y="4455"/>
                  <a:pt x="0" y="3744"/>
                  <a:pt x="0" y="3744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25490"/>
                  <a:invGamma/>
                </a:schemeClr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3119" name="Line 47"/>
          <p:cNvSpPr>
            <a:spLocks noChangeShapeType="1"/>
          </p:cNvSpPr>
          <p:nvPr/>
        </p:nvSpPr>
        <p:spPr bwMode="gray">
          <a:xfrm>
            <a:off x="250825" y="1588"/>
            <a:ext cx="0" cy="6015037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0" name="Line 48"/>
          <p:cNvSpPr>
            <a:spLocks noChangeShapeType="1"/>
          </p:cNvSpPr>
          <p:nvPr/>
        </p:nvSpPr>
        <p:spPr bwMode="gray">
          <a:xfrm>
            <a:off x="1293813" y="1588"/>
            <a:ext cx="0" cy="62071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1" name="Line 49"/>
          <p:cNvSpPr>
            <a:spLocks noChangeShapeType="1"/>
          </p:cNvSpPr>
          <p:nvPr/>
        </p:nvSpPr>
        <p:spPr bwMode="gray">
          <a:xfrm>
            <a:off x="2338388" y="1588"/>
            <a:ext cx="0" cy="6183312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2" name="Line 50"/>
          <p:cNvSpPr>
            <a:spLocks noChangeShapeType="1"/>
          </p:cNvSpPr>
          <p:nvPr/>
        </p:nvSpPr>
        <p:spPr bwMode="gray">
          <a:xfrm>
            <a:off x="3382963" y="1588"/>
            <a:ext cx="0" cy="597217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3" name="Line 51"/>
          <p:cNvSpPr>
            <a:spLocks noChangeShapeType="1"/>
          </p:cNvSpPr>
          <p:nvPr/>
        </p:nvSpPr>
        <p:spPr bwMode="gray">
          <a:xfrm>
            <a:off x="4427538" y="1588"/>
            <a:ext cx="0" cy="5449887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5" name="Line 53"/>
          <p:cNvSpPr>
            <a:spLocks noChangeShapeType="1"/>
          </p:cNvSpPr>
          <p:nvPr/>
        </p:nvSpPr>
        <p:spPr bwMode="gray">
          <a:xfrm rot="5400000">
            <a:off x="2913063" y="-2654300"/>
            <a:ext cx="0" cy="58134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6" name="Line 54"/>
          <p:cNvSpPr>
            <a:spLocks noChangeShapeType="1"/>
          </p:cNvSpPr>
          <p:nvPr/>
        </p:nvSpPr>
        <p:spPr bwMode="gray">
          <a:xfrm rot="5400000">
            <a:off x="3006725" y="-1682750"/>
            <a:ext cx="0" cy="600075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7" name="Line 55"/>
          <p:cNvSpPr>
            <a:spLocks noChangeShapeType="1"/>
          </p:cNvSpPr>
          <p:nvPr/>
        </p:nvSpPr>
        <p:spPr bwMode="gray">
          <a:xfrm rot="5400000">
            <a:off x="3011488" y="-622300"/>
            <a:ext cx="0" cy="601027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8" name="Line 56"/>
          <p:cNvSpPr>
            <a:spLocks noChangeShapeType="1"/>
          </p:cNvSpPr>
          <p:nvPr/>
        </p:nvSpPr>
        <p:spPr bwMode="gray">
          <a:xfrm rot="5400000">
            <a:off x="2907507" y="548481"/>
            <a:ext cx="0" cy="580231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9" name="Line 57"/>
          <p:cNvSpPr>
            <a:spLocks noChangeShapeType="1"/>
          </p:cNvSpPr>
          <p:nvPr/>
        </p:nvSpPr>
        <p:spPr bwMode="gray">
          <a:xfrm rot="5400000">
            <a:off x="2666207" y="1854993"/>
            <a:ext cx="0" cy="531971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30" name="Line 58"/>
          <p:cNvSpPr>
            <a:spLocks noChangeShapeType="1"/>
          </p:cNvSpPr>
          <p:nvPr/>
        </p:nvSpPr>
        <p:spPr bwMode="gray">
          <a:xfrm rot="5400000">
            <a:off x="2115344" y="3472656"/>
            <a:ext cx="0" cy="4217988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31" name="Rectangle 59"/>
          <p:cNvSpPr>
            <a:spLocks noChangeArrowheads="1"/>
          </p:cNvSpPr>
          <p:nvPr/>
        </p:nvSpPr>
        <p:spPr bwMode="gray">
          <a:xfrm>
            <a:off x="2362200" y="277813"/>
            <a:ext cx="1012825" cy="1025525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3132" name="Rectangle 60"/>
          <p:cNvSpPr>
            <a:spLocks noChangeArrowheads="1"/>
          </p:cNvSpPr>
          <p:nvPr/>
        </p:nvSpPr>
        <p:spPr bwMode="gray">
          <a:xfrm>
            <a:off x="285750" y="2427288"/>
            <a:ext cx="1012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3133" name="Rectangle 61"/>
          <p:cNvSpPr>
            <a:spLocks noChangeArrowheads="1"/>
          </p:cNvSpPr>
          <p:nvPr/>
        </p:nvSpPr>
        <p:spPr bwMode="gray">
          <a:xfrm>
            <a:off x="0" y="271463"/>
            <a:ext cx="250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3134" name="Rectangle 62"/>
          <p:cNvSpPr>
            <a:spLocks noChangeArrowheads="1"/>
          </p:cNvSpPr>
          <p:nvPr/>
        </p:nvSpPr>
        <p:spPr bwMode="gray">
          <a:xfrm>
            <a:off x="1331913" y="1588"/>
            <a:ext cx="1012825" cy="234950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3136" name="Freeform 64"/>
          <p:cNvSpPr>
            <a:spLocks/>
          </p:cNvSpPr>
          <p:nvPr/>
        </p:nvSpPr>
        <p:spPr bwMode="gray">
          <a:xfrm>
            <a:off x="2365375" y="4541838"/>
            <a:ext cx="1009650" cy="10334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645"/>
              </a:cxn>
              <a:cxn ang="0">
                <a:pos x="636" y="651"/>
              </a:cxn>
              <a:cxn ang="0">
                <a:pos x="632" y="0"/>
              </a:cxn>
              <a:cxn ang="0">
                <a:pos x="0" y="0"/>
              </a:cxn>
            </a:cxnLst>
            <a:rect l="0" t="0" r="r" b="b"/>
            <a:pathLst>
              <a:path w="636" h="651">
                <a:moveTo>
                  <a:pt x="0" y="0"/>
                </a:moveTo>
                <a:lnTo>
                  <a:pt x="0" y="645"/>
                </a:lnTo>
                <a:lnTo>
                  <a:pt x="636" y="651"/>
                </a:lnTo>
                <a:lnTo>
                  <a:pt x="63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3103" name="Rectangle 31"/>
          <p:cNvSpPr>
            <a:spLocks noChangeArrowheads="1"/>
          </p:cNvSpPr>
          <p:nvPr/>
        </p:nvSpPr>
        <p:spPr bwMode="gray">
          <a:xfrm>
            <a:off x="285750" y="2435225"/>
            <a:ext cx="1012825" cy="1025525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3375" y="5084763"/>
            <a:ext cx="6400800" cy="457200"/>
          </a:xfrm>
        </p:spPr>
        <p:txBody>
          <a:bodyPr/>
          <a:lstStyle>
            <a:lvl1pPr marL="0" indent="0">
              <a:buFontTx/>
              <a:buNone/>
              <a:defRPr sz="1600">
                <a:latin typeface="Times New Roman" pitchFamily="18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407150"/>
            <a:ext cx="2133600" cy="3143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07150"/>
            <a:ext cx="2895600" cy="3143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07150"/>
            <a:ext cx="2133600" cy="314325"/>
          </a:xfrm>
        </p:spPr>
        <p:txBody>
          <a:bodyPr/>
          <a:lstStyle>
            <a:lvl1pPr>
              <a:defRPr/>
            </a:lvl1pPr>
          </a:lstStyle>
          <a:p>
            <a:fld id="{6698A559-8E82-445F-8EB9-DBAF670F1A9E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3143" name="Group 71"/>
          <p:cNvGrpSpPr>
            <a:grpSpLocks/>
          </p:cNvGrpSpPr>
          <p:nvPr/>
        </p:nvGrpSpPr>
        <p:grpSpPr bwMode="auto">
          <a:xfrm>
            <a:off x="8077200" y="0"/>
            <a:ext cx="1076325" cy="6858000"/>
            <a:chOff x="5088" y="0"/>
            <a:chExt cx="678" cy="4320"/>
          </a:xfrm>
        </p:grpSpPr>
        <p:sp>
          <p:nvSpPr>
            <p:cNvPr id="3138" name="Freeform 66"/>
            <p:cNvSpPr>
              <a:spLocks/>
            </p:cNvSpPr>
            <p:nvPr userDrawn="1"/>
          </p:nvSpPr>
          <p:spPr bwMode="gray">
            <a:xfrm>
              <a:off x="5088" y="0"/>
              <a:ext cx="672" cy="702"/>
            </a:xfrm>
            <a:custGeom>
              <a:avLst/>
              <a:gdLst/>
              <a:ahLst/>
              <a:cxnLst>
                <a:cxn ang="0">
                  <a:pos x="0" y="432"/>
                </a:cxn>
                <a:cxn ang="0">
                  <a:pos x="288" y="0"/>
                </a:cxn>
                <a:cxn ang="0">
                  <a:pos x="672" y="0"/>
                </a:cxn>
                <a:cxn ang="0">
                  <a:pos x="672" y="720"/>
                </a:cxn>
                <a:cxn ang="0">
                  <a:pos x="0" y="432"/>
                </a:cxn>
              </a:cxnLst>
              <a:rect l="0" t="0" r="r" b="b"/>
              <a:pathLst>
                <a:path w="672" h="720">
                  <a:moveTo>
                    <a:pt x="0" y="432"/>
                  </a:moveTo>
                  <a:cubicBezTo>
                    <a:pt x="186" y="216"/>
                    <a:pt x="288" y="0"/>
                    <a:pt x="288" y="0"/>
                  </a:cubicBezTo>
                  <a:lnTo>
                    <a:pt x="672" y="0"/>
                  </a:lnTo>
                  <a:lnTo>
                    <a:pt x="672" y="720"/>
                  </a:lnTo>
                  <a:cubicBezTo>
                    <a:pt x="672" y="720"/>
                    <a:pt x="384" y="516"/>
                    <a:pt x="0" y="432"/>
                  </a:cubicBez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ar-BH"/>
            </a:p>
          </p:txBody>
        </p:sp>
        <p:sp>
          <p:nvSpPr>
            <p:cNvPr id="3139" name="Freeform 67"/>
            <p:cNvSpPr>
              <a:spLocks/>
            </p:cNvSpPr>
            <p:nvPr userDrawn="1"/>
          </p:nvSpPr>
          <p:spPr bwMode="gray">
            <a:xfrm>
              <a:off x="5602" y="3496"/>
              <a:ext cx="164" cy="824"/>
            </a:xfrm>
            <a:custGeom>
              <a:avLst/>
              <a:gdLst/>
              <a:ahLst/>
              <a:cxnLst>
                <a:cxn ang="0">
                  <a:pos x="206" y="0"/>
                </a:cxn>
                <a:cxn ang="0">
                  <a:pos x="0" y="82"/>
                </a:cxn>
                <a:cxn ang="0">
                  <a:pos x="168" y="824"/>
                </a:cxn>
                <a:cxn ang="0">
                  <a:pos x="212" y="822"/>
                </a:cxn>
                <a:cxn ang="0">
                  <a:pos x="206" y="0"/>
                </a:cxn>
              </a:cxnLst>
              <a:rect l="0" t="0" r="r" b="b"/>
              <a:pathLst>
                <a:path w="212" h="824">
                  <a:moveTo>
                    <a:pt x="206" y="0"/>
                  </a:moveTo>
                  <a:cubicBezTo>
                    <a:pt x="104" y="54"/>
                    <a:pt x="0" y="82"/>
                    <a:pt x="0" y="82"/>
                  </a:cubicBezTo>
                  <a:cubicBezTo>
                    <a:pt x="0" y="82"/>
                    <a:pt x="148" y="378"/>
                    <a:pt x="168" y="824"/>
                  </a:cubicBezTo>
                  <a:lnTo>
                    <a:pt x="212" y="822"/>
                  </a:lnTo>
                  <a:cubicBezTo>
                    <a:pt x="212" y="822"/>
                    <a:pt x="209" y="411"/>
                    <a:pt x="206" y="0"/>
                  </a:cubicBez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ar-BH"/>
            </a:p>
          </p:txBody>
        </p:sp>
      </p:grpSp>
      <p:sp>
        <p:nvSpPr>
          <p:cNvPr id="3152" name="Rectangle 80"/>
          <p:cNvSpPr>
            <a:spLocks noChangeArrowheads="1"/>
          </p:cNvSpPr>
          <p:nvPr/>
        </p:nvSpPr>
        <p:spPr bwMode="gray">
          <a:xfrm>
            <a:off x="5495925" y="1333500"/>
            <a:ext cx="660400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3153" name="Line 81"/>
          <p:cNvSpPr>
            <a:spLocks noChangeShapeType="1"/>
          </p:cNvSpPr>
          <p:nvPr/>
        </p:nvSpPr>
        <p:spPr bwMode="gray">
          <a:xfrm>
            <a:off x="5480050" y="1588"/>
            <a:ext cx="0" cy="42386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54" name="Rectangle 82"/>
          <p:cNvSpPr>
            <a:spLocks noChangeArrowheads="1"/>
          </p:cNvSpPr>
          <p:nvPr/>
        </p:nvSpPr>
        <p:spPr bwMode="gray">
          <a:xfrm>
            <a:off x="4457700" y="3495675"/>
            <a:ext cx="1012825" cy="1025525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333375" y="1884363"/>
            <a:ext cx="8229600" cy="1470025"/>
          </a:xfrm>
          <a:effectLst/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155" name="Picture 83" descr="water"/>
          <p:cNvPicPr>
            <a:picLocks noChangeAspect="1" noChangeArrowheads="1"/>
          </p:cNvPicPr>
          <p:nvPr/>
        </p:nvPicPr>
        <p:blipFill>
          <a:blip r:embed="rId2" cstate="print"/>
          <a:srcRect l="22409" t="16374" b="27486"/>
          <a:stretch>
            <a:fillRect/>
          </a:stretch>
        </p:blipFill>
        <p:spPr bwMode="gray">
          <a:xfrm rot="393398">
            <a:off x="2667000" y="609600"/>
            <a:ext cx="2663825" cy="21971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 tmFilter="0, 0; .2, .5; .8, .5; 1, 0"/>
                                        <p:tgtEl>
                                          <p:spTgt spid="31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1000" autoRev="1" fill="hold"/>
                                        <p:tgtEl>
                                          <p:spTgt spid="31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 tmFilter="0, 0; .2, .5; .8, .5; 1, 0"/>
                                        <p:tgtEl>
                                          <p:spTgt spid="31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1000" autoRev="1" fill="hold"/>
                                        <p:tgtEl>
                                          <p:spTgt spid="31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 tmFilter="0, 0; .2, .5; .8, .5; 1, 0"/>
                                        <p:tgtEl>
                                          <p:spTgt spid="31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1000" autoRev="1" fill="hold"/>
                                        <p:tgtEl>
                                          <p:spTgt spid="31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 tmFilter="0, 0; .2, .5; .8, .5; 1, 0"/>
                                        <p:tgtEl>
                                          <p:spTgt spid="31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1000" autoRev="1" fill="hold"/>
                                        <p:tgtEl>
                                          <p:spTgt spid="31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600"/>
                            </p:stCondLst>
                            <p:childTnLst>
                              <p:par>
                                <p:cTn id="31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33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34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38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39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9" presetClass="emph" presetSubtype="0" fill="hold" grpId="2" nodeType="withEffect">
                                  <p:stCondLst>
                                    <p:cond delay="9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 dir="cw">
                                      <p:cBhvr>
                                        <p:cTn id="43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4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mph" presetSubtype="0" fill="hold" grpId="2" nodeType="withEffect">
                                  <p:stCondLst>
                                    <p:cond delay="14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8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000"/>
                            </p:stCondLst>
                            <p:childTnLst>
                              <p:par>
                                <p:cTn id="52" presetID="19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54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55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9" presetClass="emph" presetSubtype="0" fill="hold" grpId="3" nodeType="withEffect">
                                  <p:stCondLst>
                                    <p:cond delay="7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 dir="cw">
                                      <p:cBhvr>
                                        <p:cTn id="59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0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9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4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5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9" presetClass="emph" presetSubtype="0" fill="hold" grpId="3" nodeType="withEffect">
                                  <p:stCondLst>
                                    <p:cond delay="7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69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70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2" grpId="0" animBg="1"/>
      <p:bldP spid="3112" grpId="1" animBg="1"/>
      <p:bldP spid="3112" grpId="2" animBg="1"/>
      <p:bldP spid="3112" grpId="3" animBg="1"/>
      <p:bldP spid="3113" grpId="0" animBg="1"/>
      <p:bldP spid="3113" grpId="1" animBg="1"/>
      <p:bldP spid="3113" grpId="2" animBg="1"/>
      <p:bldP spid="3113" grpId="3" animBg="1"/>
      <p:bldP spid="3114" grpId="0" animBg="1"/>
      <p:bldP spid="3114" grpId="1" animBg="1"/>
      <p:bldP spid="3114" grpId="2" animBg="1"/>
      <p:bldP spid="3114" grpId="3" animBg="1"/>
      <p:bldP spid="3115" grpId="0" animBg="1"/>
      <p:bldP spid="3115" grpId="1" animBg="1"/>
      <p:bldP spid="3115" grpId="2" animBg="1"/>
      <p:bldP spid="3115" grpId="3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3F2615-D402-4384-8AD6-466DA0997AC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25438"/>
            <a:ext cx="2057400" cy="58007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25438"/>
            <a:ext cx="6019800" cy="58007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D6C5FF-84ED-441D-A8B9-EA06757884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6FFA178-271B-4700-89CD-4FF7F856459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77FC2E9-5BE0-4108-AC7D-F3EDF07C988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/>
              <a:t>Click icon to add table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8DBA261-7FE2-45A6-A0F6-085CAAC660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/>
              <a:t>Click icon to add chart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D70EA4C-9A86-4C69-BE2B-2942AEE96BA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4877AB0-8248-4A74-B62E-15E3ED78410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D0C1A4-A7CC-4AB6-92BF-991F7C417B4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EA1695-41E7-43C2-ABE8-16E3F4F9B8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7FE49B-83AD-4052-84E7-4A0339DBE70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A2FAA0-0363-4C5F-857A-4B0F43816E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D86C9C-5098-48FF-8C29-D0D52D5D0F6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F0CCFA-A5A7-478F-8823-5CBE8F5C08D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7063E5-38C0-45C0-974E-E9202C59690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ar-B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9C6589-7352-4C34-B4D0-8C943DF603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Freeform 7"/>
          <p:cNvSpPr>
            <a:spLocks/>
          </p:cNvSpPr>
          <p:nvPr/>
        </p:nvSpPr>
        <p:spPr bwMode="gray">
          <a:xfrm>
            <a:off x="-9525" y="-9525"/>
            <a:ext cx="9156700" cy="6872288"/>
          </a:xfrm>
          <a:custGeom>
            <a:avLst/>
            <a:gdLst/>
            <a:ahLst/>
            <a:cxnLst>
              <a:cxn ang="0">
                <a:pos x="5766" y="605"/>
              </a:cxn>
              <a:cxn ang="0">
                <a:pos x="5768" y="4325"/>
              </a:cxn>
              <a:cxn ang="0">
                <a:pos x="1082" y="4329"/>
              </a:cxn>
              <a:cxn ang="0">
                <a:pos x="13" y="3351"/>
              </a:cxn>
              <a:cxn ang="0">
                <a:pos x="0" y="0"/>
              </a:cxn>
              <a:cxn ang="0">
                <a:pos x="2428" y="7"/>
              </a:cxn>
              <a:cxn ang="0">
                <a:pos x="5766" y="605"/>
              </a:cxn>
            </a:cxnLst>
            <a:rect l="0" t="0" r="r" b="b"/>
            <a:pathLst>
              <a:path w="5768" h="4329">
                <a:moveTo>
                  <a:pt x="5766" y="605"/>
                </a:moveTo>
                <a:cubicBezTo>
                  <a:pt x="5767" y="2464"/>
                  <a:pt x="5768" y="4325"/>
                  <a:pt x="5768" y="4325"/>
                </a:cubicBezTo>
                <a:lnTo>
                  <a:pt x="1082" y="4329"/>
                </a:lnTo>
                <a:cubicBezTo>
                  <a:pt x="318" y="3809"/>
                  <a:pt x="9" y="3349"/>
                  <a:pt x="13" y="3351"/>
                </a:cubicBezTo>
                <a:lnTo>
                  <a:pt x="0" y="0"/>
                </a:lnTo>
                <a:lnTo>
                  <a:pt x="2428" y="7"/>
                </a:lnTo>
                <a:cubicBezTo>
                  <a:pt x="2428" y="12"/>
                  <a:pt x="3096" y="401"/>
                  <a:pt x="5766" y="605"/>
                </a:cubicBez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3137"/>
                  <a:invGamma/>
                </a:schemeClr>
              </a:gs>
              <a:gs pos="100000">
                <a:schemeClr val="bg1">
                  <a:alpha val="70000"/>
                </a:scheme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1033" name="Freeform 9"/>
          <p:cNvSpPr>
            <a:spLocks/>
          </p:cNvSpPr>
          <p:nvPr/>
        </p:nvSpPr>
        <p:spPr bwMode="gray">
          <a:xfrm>
            <a:off x="-4763" y="5500688"/>
            <a:ext cx="1441451" cy="13589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100"/>
              </a:cxn>
              <a:cxn ang="0">
                <a:pos x="1089" y="1100"/>
              </a:cxn>
              <a:cxn ang="0">
                <a:pos x="0" y="0"/>
              </a:cxn>
            </a:cxnLst>
            <a:rect l="0" t="0" r="r" b="b"/>
            <a:pathLst>
              <a:path w="1089" h="1100">
                <a:moveTo>
                  <a:pt x="0" y="0"/>
                </a:moveTo>
                <a:cubicBezTo>
                  <a:pt x="0" y="550"/>
                  <a:pt x="0" y="1100"/>
                  <a:pt x="0" y="1100"/>
                </a:cubicBezTo>
                <a:lnTo>
                  <a:pt x="1089" y="1100"/>
                </a:lnTo>
                <a:cubicBezTo>
                  <a:pt x="1089" y="1100"/>
                  <a:pt x="596" y="865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1037" name="Line 13"/>
          <p:cNvSpPr>
            <a:spLocks noChangeShapeType="1"/>
          </p:cNvSpPr>
          <p:nvPr/>
        </p:nvSpPr>
        <p:spPr bwMode="gray">
          <a:xfrm>
            <a:off x="527050" y="0"/>
            <a:ext cx="0" cy="5910263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gray">
          <a:xfrm>
            <a:off x="1677988" y="0"/>
            <a:ext cx="0" cy="683260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gray">
          <a:xfrm>
            <a:off x="2830513" y="0"/>
            <a:ext cx="0" cy="686117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gray">
          <a:xfrm>
            <a:off x="3983038" y="0"/>
            <a:ext cx="0" cy="6875463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gray">
          <a:xfrm>
            <a:off x="5133975" y="388938"/>
            <a:ext cx="0" cy="64865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2" name="Line 18"/>
          <p:cNvSpPr>
            <a:spLocks noChangeShapeType="1"/>
          </p:cNvSpPr>
          <p:nvPr/>
        </p:nvSpPr>
        <p:spPr bwMode="gray">
          <a:xfrm>
            <a:off x="6286500" y="619125"/>
            <a:ext cx="0" cy="6256338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3" name="Line 19"/>
          <p:cNvSpPr>
            <a:spLocks noChangeShapeType="1"/>
          </p:cNvSpPr>
          <p:nvPr/>
        </p:nvSpPr>
        <p:spPr bwMode="gray">
          <a:xfrm>
            <a:off x="7439025" y="773113"/>
            <a:ext cx="0" cy="610235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gray">
          <a:xfrm>
            <a:off x="8591550" y="900113"/>
            <a:ext cx="0" cy="597535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6" name="Line 22"/>
          <p:cNvSpPr>
            <a:spLocks noChangeShapeType="1"/>
          </p:cNvSpPr>
          <p:nvPr/>
        </p:nvSpPr>
        <p:spPr bwMode="gray">
          <a:xfrm rot="5400000">
            <a:off x="2595563" y="-2176463"/>
            <a:ext cx="0" cy="51911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7" name="Line 23"/>
          <p:cNvSpPr>
            <a:spLocks noChangeShapeType="1"/>
          </p:cNvSpPr>
          <p:nvPr/>
        </p:nvSpPr>
        <p:spPr bwMode="gray">
          <a:xfrm rot="5400000">
            <a:off x="4578350" y="-3036887"/>
            <a:ext cx="0" cy="915670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8" name="Line 24"/>
          <p:cNvSpPr>
            <a:spLocks noChangeShapeType="1"/>
          </p:cNvSpPr>
          <p:nvPr/>
        </p:nvSpPr>
        <p:spPr bwMode="gray">
          <a:xfrm rot="5400000">
            <a:off x="4578350" y="-1912937"/>
            <a:ext cx="0" cy="915670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9" name="Line 25"/>
          <p:cNvSpPr>
            <a:spLocks noChangeShapeType="1"/>
          </p:cNvSpPr>
          <p:nvPr/>
        </p:nvSpPr>
        <p:spPr bwMode="gray">
          <a:xfrm rot="5400000">
            <a:off x="4579938" y="-788988"/>
            <a:ext cx="0" cy="91535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50" name="Line 26"/>
          <p:cNvSpPr>
            <a:spLocks noChangeShapeType="1"/>
          </p:cNvSpPr>
          <p:nvPr/>
        </p:nvSpPr>
        <p:spPr bwMode="gray">
          <a:xfrm rot="5400000">
            <a:off x="4579938" y="334962"/>
            <a:ext cx="0" cy="91535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51" name="Line 27"/>
          <p:cNvSpPr>
            <a:spLocks noChangeShapeType="1"/>
          </p:cNvSpPr>
          <p:nvPr/>
        </p:nvSpPr>
        <p:spPr bwMode="gray">
          <a:xfrm rot="5400000">
            <a:off x="4905376" y="1824037"/>
            <a:ext cx="0" cy="842327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gray">
          <a:xfrm>
            <a:off x="4005263" y="2692400"/>
            <a:ext cx="1128712" cy="1079500"/>
          </a:xfrm>
          <a:prstGeom prst="rect">
            <a:avLst/>
          </a:prstGeom>
          <a:solidFill>
            <a:srgbClr val="FFFFFF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gray">
          <a:xfrm>
            <a:off x="7459663" y="4937125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gray">
          <a:xfrm>
            <a:off x="549275" y="3808413"/>
            <a:ext cx="1128713" cy="1079500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1055" name="Rectangle 31"/>
          <p:cNvSpPr>
            <a:spLocks noChangeArrowheads="1"/>
          </p:cNvSpPr>
          <p:nvPr/>
        </p:nvSpPr>
        <p:spPr bwMode="gray">
          <a:xfrm>
            <a:off x="6307138" y="6064250"/>
            <a:ext cx="1128712" cy="796925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>
            <a:off x="2846388" y="0"/>
            <a:ext cx="1128712" cy="404813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gray">
          <a:xfrm>
            <a:off x="2852738" y="4938713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gray">
          <a:xfrm>
            <a:off x="6300788" y="1566863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C48D540-5E43-44EB-A90F-D783B8EBDC6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60" name="Freeform 36"/>
          <p:cNvSpPr>
            <a:spLocks/>
          </p:cNvSpPr>
          <p:nvPr/>
        </p:nvSpPr>
        <p:spPr bwMode="gray">
          <a:xfrm>
            <a:off x="4041775" y="0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325438"/>
            <a:ext cx="82296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061" name="Picture 37" descr="water"/>
          <p:cNvPicPr>
            <a:picLocks noChangeAspect="1" noChangeArrowheads="1"/>
          </p:cNvPicPr>
          <p:nvPr/>
        </p:nvPicPr>
        <p:blipFill>
          <a:blip r:embed="rId18" cstate="print"/>
          <a:srcRect l="22409" t="16374" b="27486"/>
          <a:stretch>
            <a:fillRect/>
          </a:stretch>
        </p:blipFill>
        <p:spPr bwMode="gray">
          <a:xfrm rot="786797">
            <a:off x="6629400" y="-381000"/>
            <a:ext cx="2417763" cy="1995488"/>
          </a:xfrm>
          <a:prstGeom prst="rect">
            <a:avLst/>
          </a:prstGeom>
          <a:noFill/>
        </p:spPr>
      </p:pic>
      <p:pic>
        <p:nvPicPr>
          <p:cNvPr id="1062" name="Picture 38" descr="3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gray">
          <a:xfrm rot="20740733" flipH="1">
            <a:off x="49213" y="5726113"/>
            <a:ext cx="1223962" cy="13716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100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24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3" grpId="0" animBg="1"/>
      <p:bldP spid="1060" grpId="0" animBg="1"/>
      <p:bldP spid="1026" grpId="0"/>
    </p:bldLst>
  </p:timing>
  <p:txStyles>
    <p:titleStyle>
      <a:lvl1pPr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ar-BH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1780069" y="1905681"/>
            <a:ext cx="5131683" cy="1944216"/>
          </a:xfrm>
        </p:spPr>
        <p:txBody>
          <a:bodyPr/>
          <a:lstStyle/>
          <a:p>
            <a:pPr algn="ctr"/>
            <a:r>
              <a:rPr lang="ar-SA" sz="7200" dirty="0" smtClean="0">
                <a:solidFill>
                  <a:srgbClr val="FF0000"/>
                </a:solidFill>
              </a:rPr>
              <a:t>عِلْمُ اللهِ تعالى</a:t>
            </a:r>
            <a:endParaRPr lang="en-US" sz="54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542285" y="227038"/>
            <a:ext cx="7992888" cy="118221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339752" y="3825667"/>
            <a:ext cx="4572000" cy="130516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ar-BH" sz="2800" b="1" dirty="0"/>
              <a:t>التربية الإسلامية</a:t>
            </a:r>
            <a:r>
              <a:rPr lang="ar-SA" sz="2800" b="1" dirty="0"/>
              <a:t/>
            </a:r>
            <a:br>
              <a:rPr lang="ar-SA" sz="2800" b="1" dirty="0"/>
            </a:br>
            <a:r>
              <a:rPr lang="ar-SA" sz="2800" b="1" dirty="0" smtClean="0"/>
              <a:t>الصف الثالث</a:t>
            </a:r>
            <a:r>
              <a:rPr lang="ar-BH" sz="2800" b="1" dirty="0" smtClean="0"/>
              <a:t> </a:t>
            </a:r>
            <a:r>
              <a:rPr lang="ar-BH" sz="2800" b="1" dirty="0" smtClean="0"/>
              <a:t>الابتدائي</a:t>
            </a:r>
            <a:endParaRPr lang="ar-BH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 bwMode="auto">
          <a:xfrm>
            <a:off x="1992412" y="2996952"/>
            <a:ext cx="5159175" cy="187220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انتهى الدرس</a:t>
            </a:r>
            <a:endParaRPr kumimoji="0" lang="ar-BH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638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7504" y="301625"/>
            <a:ext cx="7344816" cy="5847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E1F4F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ar-SA" sz="32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كوِّن جملة من خلال الحروف الآتية المرتبطة </a:t>
            </a:r>
            <a:r>
              <a:rPr lang="ar-SA" sz="3200" b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بالرموز</a:t>
            </a:r>
            <a:r>
              <a:rPr lang="ar-BH" sz="3200" b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32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6920912"/>
              </p:ext>
            </p:extLst>
          </p:nvPr>
        </p:nvGraphicFramePr>
        <p:xfrm>
          <a:off x="2664032" y="1005988"/>
          <a:ext cx="4218780" cy="1920875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8437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437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437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4375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437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006173"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 smtClean="0"/>
                        <a:t>∆</a:t>
                      </a:r>
                      <a:endParaRPr lang="en-US" sz="6000" b="1" dirty="0"/>
                    </a:p>
                  </a:txBody>
                  <a:tcPr marL="91436" marR="91436" marT="45730" marB="457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 smtClean="0"/>
                        <a:t>⌂</a:t>
                      </a:r>
                      <a:endParaRPr lang="en-US" sz="6000" b="1" dirty="0"/>
                    </a:p>
                  </a:txBody>
                  <a:tcPr marL="91436" marR="91436" marT="45730" marB="457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 smtClean="0"/>
                        <a:t>∏</a:t>
                      </a:r>
                      <a:endParaRPr lang="en-US" sz="6000" b="1" dirty="0"/>
                    </a:p>
                  </a:txBody>
                  <a:tcPr marL="91436" marR="91436" marT="45730" marB="457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 smtClean="0"/>
                        <a:t>∑</a:t>
                      </a:r>
                      <a:endParaRPr lang="en-US" sz="6000" b="1" dirty="0"/>
                    </a:p>
                  </a:txBody>
                  <a:tcPr marL="91436" marR="91436" marT="45730" marB="4573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0" b="1" dirty="0" smtClean="0"/>
                        <a:t>♥</a:t>
                      </a:r>
                    </a:p>
                  </a:txBody>
                  <a:tcPr marL="91436" marR="91436" marT="45730" marB="4573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14702">
                <a:tc>
                  <a:txBody>
                    <a:bodyPr/>
                    <a:lstStyle/>
                    <a:p>
                      <a:pPr algn="ctr"/>
                      <a:r>
                        <a:rPr lang="ar-SA" sz="5400" b="1" dirty="0" smtClean="0"/>
                        <a:t>هـ</a:t>
                      </a:r>
                      <a:endParaRPr lang="en-US" sz="5400" b="1" dirty="0"/>
                    </a:p>
                  </a:txBody>
                  <a:tcPr marL="91436" marR="91436" marT="45730" marB="45730" anchor="ctr">
                    <a:solidFill>
                      <a:srgbClr val="CDF2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5400" b="1" dirty="0" smtClean="0"/>
                        <a:t>ا</a:t>
                      </a:r>
                      <a:endParaRPr lang="en-US" sz="5400" b="1" dirty="0"/>
                    </a:p>
                  </a:txBody>
                  <a:tcPr marL="91436" marR="91436" marT="45730" marB="45730" anchor="ctr">
                    <a:solidFill>
                      <a:srgbClr val="CDF2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5400" b="1" dirty="0" smtClean="0"/>
                        <a:t>م</a:t>
                      </a:r>
                      <a:endParaRPr lang="en-US" sz="5400" b="1" dirty="0"/>
                    </a:p>
                  </a:txBody>
                  <a:tcPr marL="91436" marR="91436" marT="45730" marB="45730" anchor="ctr">
                    <a:solidFill>
                      <a:srgbClr val="CDF2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5400" b="1" dirty="0" smtClean="0"/>
                        <a:t>ع</a:t>
                      </a:r>
                      <a:endParaRPr lang="en-US" sz="5400" b="1" dirty="0"/>
                    </a:p>
                  </a:txBody>
                  <a:tcPr marL="91436" marR="91436" marT="45730" marB="45730" anchor="ctr">
                    <a:solidFill>
                      <a:srgbClr val="CDF2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5400" b="1" dirty="0" smtClean="0"/>
                        <a:t>ل </a:t>
                      </a:r>
                      <a:endParaRPr lang="en-US" sz="5400" b="1" dirty="0"/>
                    </a:p>
                  </a:txBody>
                  <a:tcPr marL="91436" marR="91436" marT="45730" marB="45730" anchor="ctr">
                    <a:solidFill>
                      <a:srgbClr val="CDF2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524108"/>
              </p:ext>
            </p:extLst>
          </p:nvPr>
        </p:nvGraphicFramePr>
        <p:xfrm>
          <a:off x="1638360" y="3186434"/>
          <a:ext cx="5917408" cy="1920875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8453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453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453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4534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4534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4534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4534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006175"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 smtClean="0"/>
                        <a:t>∆</a:t>
                      </a:r>
                      <a:endParaRPr lang="en-US" sz="6000" b="1" dirty="0"/>
                    </a:p>
                  </a:txBody>
                  <a:tcPr marL="91420" marR="91420" marT="45714" marB="4571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 smtClean="0"/>
                        <a:t>♥</a:t>
                      </a:r>
                      <a:endParaRPr lang="en-US" sz="6000" b="1" dirty="0"/>
                    </a:p>
                  </a:txBody>
                  <a:tcPr marL="91420" marR="91420" marT="45714" marB="45714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0" b="1" dirty="0" smtClean="0"/>
                        <a:t>♥</a:t>
                      </a:r>
                    </a:p>
                  </a:txBody>
                  <a:tcPr marL="91420" marR="91420" marT="45714" marB="45714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0" b="1" dirty="0" smtClean="0"/>
                        <a:t>⌂</a:t>
                      </a:r>
                    </a:p>
                  </a:txBody>
                  <a:tcPr marL="91420" marR="91420" marT="45714" marB="45714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0" b="1" dirty="0" smtClean="0"/>
                        <a:t>∏</a:t>
                      </a:r>
                    </a:p>
                  </a:txBody>
                  <a:tcPr marL="91420" marR="91420" marT="45714" marB="45714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0" b="1" dirty="0" smtClean="0"/>
                        <a:t>♥</a:t>
                      </a:r>
                      <a:endParaRPr lang="en-US" sz="6000" b="1" dirty="0"/>
                    </a:p>
                  </a:txBody>
                  <a:tcPr marL="91420" marR="91420" marT="45714" marB="45714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0" b="1" dirty="0" smtClean="0"/>
                        <a:t>∑</a:t>
                      </a:r>
                    </a:p>
                  </a:txBody>
                  <a:tcPr marL="91420" marR="91420" marT="45714" marB="45714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14700">
                <a:tc>
                  <a:txBody>
                    <a:bodyPr/>
                    <a:lstStyle/>
                    <a:p>
                      <a:pPr algn="ctr"/>
                      <a:endParaRPr lang="en-US" sz="5400" b="1" dirty="0"/>
                    </a:p>
                  </a:txBody>
                  <a:tcPr marL="91420" marR="91420" marT="45714" marB="45714" anchor="ctr"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/>
                    </a:p>
                  </a:txBody>
                  <a:tcPr marL="91420" marR="91420" marT="45714" marB="45714" anchor="ctr"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/>
                    </a:p>
                  </a:txBody>
                  <a:tcPr marL="91420" marR="91420" marT="45714" marB="45714" anchor="ctr"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/>
                    </a:p>
                  </a:txBody>
                  <a:tcPr marL="91420" marR="91420" marT="45714" marB="45714" anchor="ctr"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/>
                    </a:p>
                  </a:txBody>
                  <a:tcPr marL="91420" marR="91420" marT="45714" marB="45714" anchor="ctr"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/>
                    </a:p>
                  </a:txBody>
                  <a:tcPr marL="91420" marR="91420" marT="45714" marB="45714" anchor="ctr"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/>
                    </a:p>
                  </a:txBody>
                  <a:tcPr marL="91420" marR="91420" marT="45714" marB="45714" anchor="ctr">
                    <a:solidFill>
                      <a:srgbClr val="92D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3103575" y="5407397"/>
            <a:ext cx="2986978" cy="1200329"/>
          </a:xfrm>
          <a:prstGeom prst="rect">
            <a:avLst/>
          </a:prstGeom>
          <a:solidFill>
            <a:srgbClr val="99FFCC"/>
          </a:solidFill>
          <a:ln>
            <a:solidFill>
              <a:srgbClr val="E1F4F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ar-SA" sz="72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علم الله</a:t>
            </a:r>
            <a:endParaRPr lang="en-US" sz="72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15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r="13123" b="11357"/>
          <a:stretch>
            <a:fillRect/>
          </a:stretch>
        </p:blipFill>
        <p:spPr bwMode="auto">
          <a:xfrm>
            <a:off x="7596188" y="0"/>
            <a:ext cx="1296987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784700" y="4218880"/>
            <a:ext cx="48923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400" b="1" dirty="0">
                <a:solidFill>
                  <a:srgbClr val="FF0000"/>
                </a:solidFill>
              </a:rPr>
              <a:t>ع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64032" y="4249365"/>
            <a:ext cx="43954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400" b="1" dirty="0" smtClean="0">
                <a:solidFill>
                  <a:srgbClr val="FF0000"/>
                </a:solidFill>
              </a:rPr>
              <a:t>ل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385142" y="4249364"/>
            <a:ext cx="30649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400" b="1" dirty="0" smtClean="0">
                <a:solidFill>
                  <a:srgbClr val="FF0000"/>
                </a:solidFill>
              </a:rPr>
              <a:t>ا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457662" y="4277683"/>
            <a:ext cx="43954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400" b="1" dirty="0" smtClean="0">
                <a:solidFill>
                  <a:srgbClr val="FF0000"/>
                </a:solidFill>
              </a:rPr>
              <a:t>ل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90553" y="4268241"/>
            <a:ext cx="43954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400" b="1" dirty="0" smtClean="0">
                <a:solidFill>
                  <a:srgbClr val="FF0000"/>
                </a:solidFill>
              </a:rPr>
              <a:t>ل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157646" y="4146872"/>
            <a:ext cx="38824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400" b="1" dirty="0">
                <a:solidFill>
                  <a:srgbClr val="FF0000"/>
                </a:solidFill>
              </a:rPr>
              <a:t>م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62879" y="4290888"/>
            <a:ext cx="56137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400" b="1" dirty="0">
                <a:solidFill>
                  <a:srgbClr val="FF0000"/>
                </a:solidFill>
              </a:rPr>
              <a:t>هـ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306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2" grpId="0"/>
      <p:bldP spid="9" grpId="0"/>
      <p:bldP spid="10" grpId="0"/>
      <p:bldP spid="11" grpId="0"/>
      <p:bldP spid="12" grpId="0"/>
      <p:bldP spid="13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Callout 1"/>
          <p:cNvSpPr/>
          <p:nvPr/>
        </p:nvSpPr>
        <p:spPr>
          <a:xfrm>
            <a:off x="2627784" y="1484784"/>
            <a:ext cx="3960440" cy="1555909"/>
          </a:xfrm>
          <a:prstGeom prst="downArrowCallou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SA" sz="60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</a:t>
            </a:r>
            <a:r>
              <a:rPr lang="ar-BH" sz="60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تعلم </a:t>
            </a:r>
            <a:r>
              <a:rPr lang="ar-BH" sz="60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اليوم </a:t>
            </a:r>
            <a:endParaRPr lang="en-US" sz="60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Frame 4"/>
          <p:cNvSpPr/>
          <p:nvPr/>
        </p:nvSpPr>
        <p:spPr bwMode="auto">
          <a:xfrm>
            <a:off x="611560" y="3645024"/>
            <a:ext cx="7992888" cy="1728192"/>
          </a:xfrm>
          <a:prstGeom prst="frame">
            <a:avLst/>
          </a:prstGeom>
          <a:solidFill>
            <a:srgbClr val="99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الفرق بين علم الله تعالى وعلم الإنسان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043608" y="6165304"/>
            <a:ext cx="7981766" cy="432048"/>
            <a:chOff x="1043608" y="6165304"/>
            <a:chExt cx="7981766" cy="432048"/>
          </a:xfrm>
        </p:grpSpPr>
        <p:cxnSp>
          <p:nvCxnSpPr>
            <p:cNvPr id="7" name="Straight Connector 6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 smtClean="0"/>
                <a:t>وزارة التربية والتعليم – 2020م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21415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77" t="44856" r="26342" b="36285"/>
          <a:stretch/>
        </p:blipFill>
        <p:spPr>
          <a:xfrm>
            <a:off x="907498" y="2209056"/>
            <a:ext cx="7498468" cy="3816424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043608" y="6165304"/>
            <a:ext cx="7981766" cy="432048"/>
            <a:chOff x="1043608" y="6165304"/>
            <a:chExt cx="7981766" cy="432048"/>
          </a:xfrm>
        </p:grpSpPr>
        <p:cxnSp>
          <p:nvCxnSpPr>
            <p:cNvPr id="12" name="Straight Connector 11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 smtClean="0"/>
                <a:t>وزارة التربية والتعليم – 2020م</a:t>
              </a:r>
              <a:endParaRPr lang="en-US" b="1" dirty="0"/>
            </a:p>
          </p:txBody>
        </p:sp>
      </p:grpSp>
      <p:sp>
        <p:nvSpPr>
          <p:cNvPr id="2" name="Rectangle 1"/>
          <p:cNvSpPr/>
          <p:nvPr/>
        </p:nvSpPr>
        <p:spPr>
          <a:xfrm>
            <a:off x="120228" y="885617"/>
            <a:ext cx="90730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1"/>
            <a:r>
              <a:rPr lang="ar-BH" sz="3600" b="1" dirty="0" smtClean="0">
                <a:solidFill>
                  <a:srgbClr val="002060"/>
                </a:solidFill>
              </a:rPr>
              <a:t>1- </a:t>
            </a:r>
            <a:r>
              <a:rPr lang="ar-SA" sz="3600" b="1" dirty="0" smtClean="0">
                <a:solidFill>
                  <a:srgbClr val="002060"/>
                </a:solidFill>
              </a:rPr>
              <a:t>خَلقَ </a:t>
            </a:r>
            <a:r>
              <a:rPr lang="ar-SA" sz="3600" b="1" dirty="0">
                <a:solidFill>
                  <a:srgbClr val="002060"/>
                </a:solidFill>
              </a:rPr>
              <a:t>اللهُ تعالى السماواتِ. فهو الذي يعلمُ ما فيها من مخلوقاتٍ مثلُ: النُّجوم والكواكب والملائكة وغيرها</a:t>
            </a:r>
            <a:r>
              <a:rPr lang="ar-BH" sz="3600" b="1" dirty="0">
                <a:solidFill>
                  <a:srgbClr val="002060"/>
                </a:solidFill>
                <a:sym typeface="AGA Arabesque" panose="05010101010101010101" pitchFamily="2" charset="2"/>
              </a:rPr>
              <a:t>.</a:t>
            </a:r>
            <a:endParaRPr lang="en-US" sz="3600" dirty="0"/>
          </a:p>
        </p:txBody>
      </p:sp>
      <p:sp>
        <p:nvSpPr>
          <p:cNvPr id="7" name="Rounded Rectangle 6"/>
          <p:cNvSpPr/>
          <p:nvPr/>
        </p:nvSpPr>
        <p:spPr>
          <a:xfrm>
            <a:off x="1979712" y="170528"/>
            <a:ext cx="5112568" cy="715089"/>
          </a:xfrm>
          <a:prstGeom prst="roundRect">
            <a:avLst/>
          </a:prstGeom>
          <a:solidFill>
            <a:srgbClr val="99FFCC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BH" sz="36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من الأشياء الدَّالة على علم الله </a:t>
            </a:r>
            <a:endParaRPr lang="en-US" sz="36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72878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repeatCount="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2" t="73451" r="37348" b="10026"/>
          <a:stretch/>
        </p:blipFill>
        <p:spPr>
          <a:xfrm>
            <a:off x="196458" y="1062029"/>
            <a:ext cx="8712968" cy="504056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512" y="1196752"/>
            <a:ext cx="8712968" cy="193407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ar-BH" sz="3600" b="1" dirty="0" smtClean="0">
                <a:latin typeface="+mj-lt"/>
                <a:ea typeface="+mj-ea"/>
                <a:cs typeface="+mj-cs"/>
              </a:rPr>
              <a:t>2- </a:t>
            </a:r>
            <a:r>
              <a:rPr lang="ar-SA" sz="3600" b="1" dirty="0" smtClean="0">
                <a:latin typeface="+mj-lt"/>
                <a:ea typeface="+mj-ea"/>
                <a:cs typeface="+mj-cs"/>
              </a:rPr>
              <a:t>خلقَ اللهُ </a:t>
            </a:r>
            <a:r>
              <a:rPr lang="ar-SA" sz="3600" b="1" dirty="0">
                <a:latin typeface="+mj-lt"/>
                <a:ea typeface="+mj-ea"/>
                <a:cs typeface="+mj-cs"/>
              </a:rPr>
              <a:t>تعالى </a:t>
            </a:r>
            <a:r>
              <a:rPr lang="ar-SA" sz="3600" b="1" dirty="0" smtClean="0">
                <a:latin typeface="+mj-lt"/>
                <a:ea typeface="+mj-ea"/>
                <a:cs typeface="+mj-cs"/>
              </a:rPr>
              <a:t>الأرضَ</a:t>
            </a:r>
            <a:r>
              <a:rPr lang="ar-BH" sz="3600" b="1" dirty="0" smtClean="0">
                <a:latin typeface="+mj-lt"/>
                <a:ea typeface="+mj-ea"/>
                <a:cs typeface="+mj-cs"/>
              </a:rPr>
              <a:t>، </a:t>
            </a:r>
            <a:r>
              <a:rPr lang="ar-SA" sz="3600" b="1" dirty="0" smtClean="0">
                <a:latin typeface="+mj-lt"/>
                <a:ea typeface="+mj-ea"/>
                <a:cs typeface="+mj-cs"/>
              </a:rPr>
              <a:t>فهو </a:t>
            </a:r>
            <a:r>
              <a:rPr lang="ar-SA" sz="3600" b="1" dirty="0">
                <a:latin typeface="+mj-lt"/>
                <a:ea typeface="+mj-ea"/>
                <a:cs typeface="+mj-cs"/>
              </a:rPr>
              <a:t>الذي </a:t>
            </a:r>
            <a:r>
              <a:rPr lang="ar-SA" sz="3600" b="1" dirty="0" smtClean="0">
                <a:latin typeface="+mj-lt"/>
                <a:ea typeface="+mj-ea"/>
                <a:cs typeface="+mj-cs"/>
              </a:rPr>
              <a:t>يَعلمُ </a:t>
            </a:r>
            <a:r>
              <a:rPr lang="ar-SA" sz="3600" b="1" dirty="0">
                <a:latin typeface="+mj-lt"/>
                <a:ea typeface="+mj-ea"/>
                <a:cs typeface="+mj-cs"/>
              </a:rPr>
              <a:t>ما فيها من </a:t>
            </a:r>
            <a:r>
              <a:rPr lang="ar-SA" sz="3600" b="1" dirty="0" smtClean="0">
                <a:latin typeface="+mj-lt"/>
                <a:ea typeface="+mj-ea"/>
                <a:cs typeface="+mj-cs"/>
              </a:rPr>
              <a:t>ترابٍ وصخورٍ ومعادنَ، وما عليها من جبالٍ وبحارٍ وأنهارٍ ونباتٍ وحيوانٍ وغيرها.</a:t>
            </a:r>
            <a:endParaRPr lang="en-US" sz="3600" b="1" dirty="0">
              <a:latin typeface="+mj-lt"/>
              <a:ea typeface="+mj-ea"/>
              <a:cs typeface="+mj-cs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043608" y="6165304"/>
            <a:ext cx="7981766" cy="432048"/>
            <a:chOff x="1043608" y="6165304"/>
            <a:chExt cx="7981766" cy="432048"/>
          </a:xfrm>
        </p:grpSpPr>
        <p:cxnSp>
          <p:nvCxnSpPr>
            <p:cNvPr id="13" name="Straight Connector 12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 smtClean="0"/>
                <a:t>وزارة التربية والتعليم – 2020م</a:t>
              </a:r>
              <a:endParaRPr lang="en-US" b="1" dirty="0"/>
            </a:p>
          </p:txBody>
        </p:sp>
      </p:grpSp>
      <p:sp>
        <p:nvSpPr>
          <p:cNvPr id="7" name="Rounded Rectangle 6"/>
          <p:cNvSpPr/>
          <p:nvPr/>
        </p:nvSpPr>
        <p:spPr>
          <a:xfrm>
            <a:off x="2123728" y="275810"/>
            <a:ext cx="5040561" cy="715089"/>
          </a:xfrm>
          <a:prstGeom prst="roundRect">
            <a:avLst/>
          </a:prstGeom>
          <a:solidFill>
            <a:srgbClr val="99FFCC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BH" sz="36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من الأشياء الدَّالة على علم الله </a:t>
            </a:r>
            <a:endParaRPr lang="en-US" sz="36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62309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repeatCount="6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528" y="1257050"/>
            <a:ext cx="8546001" cy="1781608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pPr marL="0" indent="0" algn="just" rtl="1">
              <a:buNone/>
            </a:pPr>
            <a:r>
              <a:rPr lang="ar-BH" sz="3200" b="1" dirty="0" smtClean="0">
                <a:latin typeface="+mj-lt"/>
                <a:ea typeface="+mj-ea"/>
                <a:cs typeface="+mj-cs"/>
              </a:rPr>
              <a:t>3- </a:t>
            </a:r>
            <a:r>
              <a:rPr lang="ar-SA" sz="3200" b="1" dirty="0" smtClean="0">
                <a:latin typeface="+mj-lt"/>
                <a:ea typeface="+mj-ea"/>
                <a:cs typeface="+mj-cs"/>
              </a:rPr>
              <a:t>خَلقَ اللهُ تعالى الإنسانَ، فهو الذي يَعلمُ رِزْقَه، وما يَصدرُ عنه من أقوالٍ وأفعالٍ</a:t>
            </a:r>
            <a:r>
              <a:rPr lang="ar-BH" sz="3200" b="1" dirty="0" smtClean="0">
                <a:latin typeface="+mj-lt"/>
                <a:ea typeface="+mj-ea"/>
                <a:cs typeface="+mj-cs"/>
              </a:rPr>
              <a:t>.</a:t>
            </a:r>
            <a:r>
              <a:rPr lang="ar-SA" sz="3200" b="1" dirty="0" smtClean="0">
                <a:latin typeface="+mj-lt"/>
                <a:ea typeface="+mj-ea"/>
                <a:cs typeface="+mj-cs"/>
              </a:rPr>
              <a:t> ويَعلمُ وقتَ موتِه، وكذلك إن كانَ مِنْ أهْلِ السَّعَادةِ فيدخلُ الجنةَ، أو كان من أهلِ الشقَاوةِ فيدخلُ النارَ. </a:t>
            </a:r>
            <a:endParaRPr lang="en-US" sz="3200" b="1" dirty="0" smtClean="0"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043608" y="6165304"/>
            <a:ext cx="7981766" cy="432048"/>
            <a:chOff x="1043608" y="6165304"/>
            <a:chExt cx="7981766" cy="432048"/>
          </a:xfrm>
        </p:grpSpPr>
        <p:cxnSp>
          <p:nvCxnSpPr>
            <p:cNvPr id="8" name="Straight Connector 7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 smtClean="0"/>
                <a:t>وزارة التربية والتعليم – 2020م</a:t>
              </a:r>
              <a:endParaRPr lang="en-US" b="1" dirty="0"/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1968236" y="261581"/>
            <a:ext cx="5256584" cy="715089"/>
          </a:xfrm>
          <a:prstGeom prst="roundRect">
            <a:avLst/>
          </a:prstGeom>
          <a:solidFill>
            <a:srgbClr val="99FFCC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BH" sz="36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من الأشياء الدَّالة على علم الله </a:t>
            </a:r>
            <a:endParaRPr lang="en-US" sz="36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374544" y="3387141"/>
            <a:ext cx="8546001" cy="1296144"/>
          </a:xfr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pPr marL="0" indent="0" algn="just" rtl="1">
              <a:buNone/>
            </a:pPr>
            <a:r>
              <a:rPr lang="ar-BH" sz="3200" b="1" dirty="0" smtClean="0"/>
              <a:t>4- </a:t>
            </a:r>
            <a:r>
              <a:rPr lang="ar-SA" sz="3200" b="1" dirty="0" smtClean="0"/>
              <a:t>عِلْمُ </a:t>
            </a:r>
            <a:r>
              <a:rPr lang="ar-SA" sz="3200" b="1" dirty="0"/>
              <a:t>اللهِ تعالى واسِعٌ شَامِلٌ</a:t>
            </a:r>
            <a:r>
              <a:rPr lang="ar-SA" sz="3200" b="1" dirty="0" smtClean="0"/>
              <a:t>. </a:t>
            </a:r>
            <a:r>
              <a:rPr lang="ar-SA" sz="3200" b="1" dirty="0"/>
              <a:t>فهو سبحانه وتعالى يَعْلمُ الأمورَ الظاهرةِ والأمورَ الخفيةِ التي لا يعلمها الناسُ</a:t>
            </a:r>
            <a:r>
              <a:rPr lang="ar-BH" sz="3200" b="1" dirty="0" smtClean="0"/>
              <a:t>.</a:t>
            </a:r>
            <a:r>
              <a:rPr lang="ar-SA" sz="3200" b="1" dirty="0" smtClean="0"/>
              <a:t> </a:t>
            </a:r>
            <a:endParaRPr lang="ar-BH" sz="3200" b="1" dirty="0" smtClean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323528" y="5031768"/>
            <a:ext cx="8546001" cy="872716"/>
          </a:xfr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ar-BH" sz="3600" b="1" dirty="0" smtClean="0"/>
              <a:t>5- </a:t>
            </a:r>
            <a:r>
              <a:rPr lang="ar-SA" sz="3600" b="1" dirty="0" smtClean="0"/>
              <a:t>أنْعَمَ </a:t>
            </a:r>
            <a:r>
              <a:rPr lang="ar-SA" sz="3600" b="1" dirty="0"/>
              <a:t>اللهُ تعالى على الإنْسَانِ بالعقلِ؛ ليتعلمَ ما ينفَعُه. </a:t>
            </a:r>
            <a:endParaRPr lang="en-US" sz="3600" b="1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34856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6" grpId="0" animBg="1"/>
      <p:bldP spid="10" grpId="0" build="p" animBg="1"/>
      <p:bldP spid="11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99592" y="908720"/>
            <a:ext cx="7772671" cy="4536504"/>
            <a:chOff x="899592" y="908720"/>
            <a:chExt cx="7772671" cy="4536504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89" t="21250" r="74341" b="41990"/>
            <a:stretch/>
          </p:blipFill>
          <p:spPr bwMode="auto">
            <a:xfrm>
              <a:off x="899592" y="908720"/>
              <a:ext cx="643379" cy="453650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828" t="21250" r="20133" b="43147"/>
            <a:stretch/>
          </p:blipFill>
          <p:spPr bwMode="auto">
            <a:xfrm>
              <a:off x="1185706" y="925865"/>
              <a:ext cx="7486557" cy="439379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8" name="Group 7"/>
          <p:cNvGrpSpPr/>
          <p:nvPr/>
        </p:nvGrpSpPr>
        <p:grpSpPr>
          <a:xfrm>
            <a:off x="1043608" y="6165304"/>
            <a:ext cx="7981766" cy="432048"/>
            <a:chOff x="1043608" y="6165304"/>
            <a:chExt cx="7981766" cy="432048"/>
          </a:xfrm>
        </p:grpSpPr>
        <p:cxnSp>
          <p:nvCxnSpPr>
            <p:cNvPr id="9" name="Straight Connector 8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 smtClean="0"/>
                <a:t>وزارة التربية والتعليم – 2020م</a:t>
              </a:r>
              <a:endParaRPr lang="en-US" b="1" dirty="0"/>
            </a:p>
          </p:txBody>
        </p:sp>
      </p:grpSp>
      <p:sp>
        <p:nvSpPr>
          <p:cNvPr id="11" name="Rounded Rectangle 10"/>
          <p:cNvSpPr/>
          <p:nvPr/>
        </p:nvSpPr>
        <p:spPr>
          <a:xfrm>
            <a:off x="1043608" y="247652"/>
            <a:ext cx="7200800" cy="715089"/>
          </a:xfrm>
          <a:prstGeom prst="roundRect">
            <a:avLst/>
          </a:prstGeom>
          <a:solidFill>
            <a:srgbClr val="99FFCC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rtl="1"/>
            <a:r>
              <a:rPr lang="ar-BH" sz="3600" b="1" dirty="0" smtClean="0">
                <a:solidFill>
                  <a:schemeClr val="tx1"/>
                </a:solidFill>
                <a:latin typeface="Arial" charset="0"/>
              </a:rPr>
              <a:t>ما </a:t>
            </a:r>
            <a:r>
              <a:rPr lang="ar-SA" sz="3600" b="1" dirty="0" smtClean="0">
                <a:solidFill>
                  <a:schemeClr val="tx1"/>
                </a:solidFill>
                <a:latin typeface="Arial" charset="0"/>
              </a:rPr>
              <a:t>الفرق </a:t>
            </a:r>
            <a:r>
              <a:rPr lang="ar-SA" sz="3600" b="1" dirty="0">
                <a:solidFill>
                  <a:schemeClr val="tx1"/>
                </a:solidFill>
                <a:latin typeface="Arial" charset="0"/>
              </a:rPr>
              <a:t>بين علم الله تعالى وعلم </a:t>
            </a:r>
            <a:r>
              <a:rPr lang="ar-SA" sz="3600" b="1" dirty="0" smtClean="0">
                <a:solidFill>
                  <a:schemeClr val="tx1"/>
                </a:solidFill>
                <a:latin typeface="Arial" charset="0"/>
              </a:rPr>
              <a:t>الإنسان</a:t>
            </a:r>
            <a:r>
              <a:rPr lang="ar-BH" sz="3600" b="1" dirty="0" smtClean="0">
                <a:solidFill>
                  <a:schemeClr val="tx1"/>
                </a:solidFill>
                <a:latin typeface="Arial" charset="0"/>
              </a:rPr>
              <a:t>؟</a:t>
            </a:r>
            <a:endParaRPr lang="en-US" sz="3600" b="1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735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 bwMode="auto">
          <a:xfrm>
            <a:off x="7956376" y="1713384"/>
            <a:ext cx="1008112" cy="519296"/>
          </a:xfrm>
          <a:prstGeom prst="roundRect">
            <a:avLst/>
          </a:prstGeom>
          <a:solidFill>
            <a:srgbClr val="8FE2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طلب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6840252" y="1641376"/>
            <a:ext cx="936104" cy="576064"/>
          </a:xfrm>
          <a:prstGeom prst="roundRect">
            <a:avLst/>
          </a:prstGeom>
          <a:solidFill>
            <a:srgbClr val="8FE2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عمر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142287" y="1618362"/>
            <a:ext cx="1584176" cy="576064"/>
          </a:xfrm>
          <a:prstGeom prst="roundRect">
            <a:avLst/>
          </a:prstGeom>
          <a:solidFill>
            <a:srgbClr val="8FE2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غير محدود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3156796" y="1629869"/>
            <a:ext cx="936104" cy="576064"/>
          </a:xfrm>
          <a:prstGeom prst="roundRect">
            <a:avLst/>
          </a:prstGeom>
          <a:solidFill>
            <a:srgbClr val="8FE2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أعماله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2004668" y="1628800"/>
            <a:ext cx="936104" cy="576064"/>
          </a:xfrm>
          <a:prstGeom prst="roundRect">
            <a:avLst/>
          </a:prstGeom>
          <a:solidFill>
            <a:srgbClr val="8FE2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العلم</a:t>
            </a:r>
          </a:p>
        </p:txBody>
      </p:sp>
      <p:sp>
        <p:nvSpPr>
          <p:cNvPr id="12" name="Rounded Rectangle 11"/>
          <p:cNvSpPr/>
          <p:nvPr/>
        </p:nvSpPr>
        <p:spPr bwMode="auto">
          <a:xfrm>
            <a:off x="4360168" y="1645108"/>
            <a:ext cx="1110600" cy="572331"/>
          </a:xfrm>
          <a:prstGeom prst="roundRect">
            <a:avLst/>
          </a:prstGeom>
          <a:solidFill>
            <a:srgbClr val="8FE2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خفاياها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5652120" y="1656616"/>
            <a:ext cx="936104" cy="576064"/>
          </a:xfrm>
          <a:prstGeom prst="roundRect">
            <a:avLst/>
          </a:prstGeom>
          <a:solidFill>
            <a:srgbClr val="8FE2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محدود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6087" y="2158376"/>
            <a:ext cx="9001713" cy="5015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0000" indent="-5715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sz="3600" b="1" dirty="0" smtClean="0"/>
              <a:t>يشمل علم الله تعالى ظواهر الأشياء و...................</a:t>
            </a:r>
          </a:p>
          <a:p>
            <a:pPr marL="720000" indent="-5715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sz="3600" b="1" dirty="0" smtClean="0"/>
              <a:t>يعلم الله ..................... الإنسان ورزقه.         </a:t>
            </a:r>
          </a:p>
          <a:p>
            <a:pPr marL="720000" indent="-5715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sz="3600" b="1" dirty="0" smtClean="0"/>
              <a:t>حثنا الإسلام على ............. العلم.                       </a:t>
            </a:r>
          </a:p>
          <a:p>
            <a:pPr marL="720000" indent="-5715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sz="3600" b="1" dirty="0" smtClean="0"/>
              <a:t>علم الإنسان .......... وعلم الله تعالى ..................</a:t>
            </a:r>
          </a:p>
          <a:p>
            <a:pPr marL="720000" indent="-5715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sz="3600" b="1" dirty="0" smtClean="0"/>
              <a:t>يؤمن المسلم أن الله تعالى يراقبه في ...................</a:t>
            </a:r>
            <a:endParaRPr lang="en-US" sz="2800" b="1" dirty="0"/>
          </a:p>
        </p:txBody>
      </p:sp>
      <p:grpSp>
        <p:nvGrpSpPr>
          <p:cNvPr id="15" name="Group 14"/>
          <p:cNvGrpSpPr/>
          <p:nvPr/>
        </p:nvGrpSpPr>
        <p:grpSpPr>
          <a:xfrm>
            <a:off x="1043608" y="6381328"/>
            <a:ext cx="7981766" cy="432048"/>
            <a:chOff x="1043608" y="6165304"/>
            <a:chExt cx="7981766" cy="432048"/>
          </a:xfrm>
        </p:grpSpPr>
        <p:cxnSp>
          <p:nvCxnSpPr>
            <p:cNvPr id="16" name="Straight Connector 15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 smtClean="0"/>
                <a:t>وزارة التربية والتعليم – 2020م</a:t>
              </a:r>
              <a:endParaRPr lang="en-US" b="1" dirty="0"/>
            </a:p>
          </p:txBody>
        </p:sp>
      </p:grpSp>
      <p:sp>
        <p:nvSpPr>
          <p:cNvPr id="3" name="Rectangle 2"/>
          <p:cNvSpPr/>
          <p:nvPr/>
        </p:nvSpPr>
        <p:spPr>
          <a:xfrm>
            <a:off x="516595" y="618542"/>
            <a:ext cx="8149988" cy="64633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ar-SA" sz="3600" b="1" dirty="0">
                <a:solidFill>
                  <a:srgbClr val="002060"/>
                </a:solidFill>
              </a:rPr>
              <a:t>أختارُ الكلمةَ المناسبةَ مما يأتي لأملأ الفراغ بالعبارات:</a:t>
            </a:r>
            <a:endParaRPr lang="en-US" sz="3600" b="1" dirty="0"/>
          </a:p>
        </p:txBody>
      </p:sp>
      <p:sp>
        <p:nvSpPr>
          <p:cNvPr id="18" name="Rounded Rectangle 17"/>
          <p:cNvSpPr/>
          <p:nvPr/>
        </p:nvSpPr>
        <p:spPr bwMode="auto">
          <a:xfrm>
            <a:off x="1170816" y="2276872"/>
            <a:ext cx="1429112" cy="572331"/>
          </a:xfrm>
          <a:prstGeom prst="roundRect">
            <a:avLst/>
          </a:prstGeom>
          <a:solidFill>
            <a:srgbClr val="99FF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خفاياها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Rounded Rectangle 18"/>
          <p:cNvSpPr/>
          <p:nvPr/>
        </p:nvSpPr>
        <p:spPr bwMode="auto">
          <a:xfrm>
            <a:off x="5311276" y="3042672"/>
            <a:ext cx="936104" cy="576064"/>
          </a:xfrm>
          <a:prstGeom prst="roundRect">
            <a:avLst/>
          </a:prstGeom>
          <a:solidFill>
            <a:srgbClr val="99FF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عُمْر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4483184" y="3860880"/>
            <a:ext cx="1008112" cy="519296"/>
          </a:xfrm>
          <a:prstGeom prst="roundRect">
            <a:avLst/>
          </a:prstGeom>
          <a:solidFill>
            <a:srgbClr val="99FF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طلب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Rounded Rectangle 20"/>
          <p:cNvSpPr/>
          <p:nvPr/>
        </p:nvSpPr>
        <p:spPr bwMode="auto">
          <a:xfrm>
            <a:off x="1043608" y="4714096"/>
            <a:ext cx="1584176" cy="576064"/>
          </a:xfrm>
          <a:prstGeom prst="roundRect">
            <a:avLst/>
          </a:prstGeom>
          <a:solidFill>
            <a:srgbClr val="99FF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غير محدود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1417320" y="5517232"/>
            <a:ext cx="936104" cy="576064"/>
          </a:xfrm>
          <a:prstGeom prst="roundRect">
            <a:avLst/>
          </a:prstGeom>
          <a:solidFill>
            <a:srgbClr val="99FF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أعماله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5460816" y="4698856"/>
            <a:ext cx="936104" cy="576064"/>
          </a:xfrm>
          <a:prstGeom prst="roundRect">
            <a:avLst/>
          </a:prstGeom>
          <a:solidFill>
            <a:srgbClr val="99FF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محدود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57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3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3824210" y="4741846"/>
            <a:ext cx="1611886" cy="1063418"/>
          </a:xfrm>
          <a:prstGeom prst="ellipse">
            <a:avLst/>
          </a:prstGeom>
          <a:solidFill>
            <a:srgbClr val="99FFCC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2290" name="TextBox 2"/>
          <p:cNvSpPr txBox="1">
            <a:spLocks noChangeArrowheads="1"/>
          </p:cNvSpPr>
          <p:nvPr/>
        </p:nvSpPr>
        <p:spPr bwMode="auto">
          <a:xfrm>
            <a:off x="1433855" y="458009"/>
            <a:ext cx="6286500" cy="64633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rtl="1" eaLnBrk="1" hangingPunct="1"/>
            <a:r>
              <a:rPr lang="ar-BH" sz="3600" b="1" dirty="0">
                <a:latin typeface="Calibri" pitchFamily="34" charset="0"/>
              </a:rPr>
              <a:t> </a:t>
            </a:r>
            <a:r>
              <a:rPr lang="ar-SA" sz="3600" b="1" dirty="0">
                <a:latin typeface="Calibri" pitchFamily="34" charset="0"/>
              </a:rPr>
              <a:t>اِختر</a:t>
            </a:r>
            <a:r>
              <a:rPr lang="ar-BH" sz="3600" b="1" dirty="0">
                <a:latin typeface="Calibri" pitchFamily="34" charset="0"/>
              </a:rPr>
              <a:t> الإجابة الصحيحة</a:t>
            </a:r>
            <a:r>
              <a:rPr lang="ar-SA" sz="3600" b="1" dirty="0">
                <a:latin typeface="Calibri" pitchFamily="34" charset="0"/>
              </a:rPr>
              <a:t> فيما يلي</a:t>
            </a:r>
            <a:r>
              <a:rPr lang="ar-BH" sz="3600" b="1" dirty="0">
                <a:latin typeface="Calibri" pitchFamily="34" charset="0"/>
              </a:rPr>
              <a:t>: </a:t>
            </a:r>
          </a:p>
        </p:txBody>
      </p:sp>
      <p:sp>
        <p:nvSpPr>
          <p:cNvPr id="12291" name="TextBox 3"/>
          <p:cNvSpPr txBox="1">
            <a:spLocks noChangeArrowheads="1"/>
          </p:cNvSpPr>
          <p:nvPr/>
        </p:nvSpPr>
        <p:spPr bwMode="auto">
          <a:xfrm>
            <a:off x="218638" y="1628800"/>
            <a:ext cx="8351837" cy="584200"/>
          </a:xfrm>
          <a:prstGeom prst="rect">
            <a:avLst/>
          </a:prstGeom>
          <a:solidFill>
            <a:srgbClr val="E1F4FF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/>
            <a:r>
              <a:rPr lang="ar-SA" sz="3200" b="1" dirty="0" smtClean="0">
                <a:latin typeface="Calibri" pitchFamily="34" charset="0"/>
              </a:rPr>
              <a:t>قول الله تعالى (</a:t>
            </a:r>
            <a:r>
              <a:rPr lang="ar-SA" sz="3200" b="1" dirty="0"/>
              <a:t>يَعْلَمُ السِّرَّ وَأَخْفَى</a:t>
            </a:r>
            <a:r>
              <a:rPr lang="ar-SA" sz="3200" b="1" dirty="0" smtClean="0">
                <a:latin typeface="Calibri" pitchFamily="34" charset="0"/>
              </a:rPr>
              <a:t>) يعني أن علم الله يشمل:</a:t>
            </a:r>
            <a:endParaRPr lang="en-US" sz="3200" b="1" dirty="0">
              <a:latin typeface="Calibri" pitchFamily="34" charset="0"/>
            </a:endParaRPr>
          </a:p>
        </p:txBody>
      </p:sp>
      <p:sp>
        <p:nvSpPr>
          <p:cNvPr id="12292" name="TextBox 4"/>
          <p:cNvSpPr txBox="1">
            <a:spLocks noChangeArrowheads="1"/>
          </p:cNvSpPr>
          <p:nvPr/>
        </p:nvSpPr>
        <p:spPr bwMode="auto">
          <a:xfrm>
            <a:off x="3806527" y="2820723"/>
            <a:ext cx="16295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rtl="1" eaLnBrk="1" hangingPunct="1"/>
            <a:r>
              <a:rPr lang="ar-SA" sz="2800" b="1" dirty="0" smtClean="0">
                <a:latin typeface="Calibri" pitchFamily="34" charset="0"/>
              </a:rPr>
              <a:t>باطن الأمور</a:t>
            </a:r>
            <a:endParaRPr lang="en-US" sz="2800" b="1" dirty="0">
              <a:latin typeface="Calibri" pitchFamily="34" charset="0"/>
            </a:endParaRPr>
          </a:p>
        </p:txBody>
      </p:sp>
      <p:sp>
        <p:nvSpPr>
          <p:cNvPr id="12294" name="TextBox 6"/>
          <p:cNvSpPr txBox="1">
            <a:spLocks noChangeArrowheads="1"/>
          </p:cNvSpPr>
          <p:nvPr/>
        </p:nvSpPr>
        <p:spPr bwMode="auto">
          <a:xfrm>
            <a:off x="1187624" y="2814373"/>
            <a:ext cx="210175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rtl="1" eaLnBrk="1" hangingPunct="1"/>
            <a:r>
              <a:rPr lang="ar-SA" sz="2800" b="1" dirty="0">
                <a:latin typeface="Calibri" pitchFamily="34" charset="0"/>
              </a:rPr>
              <a:t>ظاهر الأمور</a:t>
            </a:r>
            <a:endParaRPr lang="en-US" sz="2800" b="1" dirty="0">
              <a:latin typeface="Calibri" pitchFamily="34" charset="0"/>
            </a:endParaRPr>
          </a:p>
        </p:txBody>
      </p:sp>
      <p:sp>
        <p:nvSpPr>
          <p:cNvPr id="12296" name="TextBox 8"/>
          <p:cNvSpPr txBox="1">
            <a:spLocks noChangeArrowheads="1"/>
          </p:cNvSpPr>
          <p:nvPr/>
        </p:nvSpPr>
        <p:spPr bwMode="auto">
          <a:xfrm>
            <a:off x="329763" y="4095063"/>
            <a:ext cx="8194675" cy="585787"/>
          </a:xfrm>
          <a:prstGeom prst="rect">
            <a:avLst/>
          </a:prstGeom>
          <a:solidFill>
            <a:srgbClr val="E1F4FF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/>
            <a:r>
              <a:rPr lang="ar-SA" sz="3200" b="1" dirty="0" smtClean="0">
                <a:latin typeface="Calibri" pitchFamily="34" charset="0"/>
              </a:rPr>
              <a:t>علم الله بشؤون الإنسان يشمل:</a:t>
            </a:r>
            <a:endParaRPr lang="en-US" sz="3200" b="1" dirty="0">
              <a:latin typeface="Calibri" pitchFamily="34" charset="0"/>
            </a:endParaRPr>
          </a:p>
        </p:txBody>
      </p:sp>
      <p:sp>
        <p:nvSpPr>
          <p:cNvPr id="12297" name="TextBox 9"/>
          <p:cNvSpPr txBox="1">
            <a:spLocks noChangeArrowheads="1"/>
          </p:cNvSpPr>
          <p:nvPr/>
        </p:nvSpPr>
        <p:spPr bwMode="auto">
          <a:xfrm>
            <a:off x="7244283" y="5011945"/>
            <a:ext cx="10001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rtl="1" eaLnBrk="1" hangingPunct="1"/>
            <a:r>
              <a:rPr lang="ar-SA" sz="2800" b="1" dirty="0">
                <a:latin typeface="Calibri" pitchFamily="34" charset="0"/>
              </a:rPr>
              <a:t>رزقه</a:t>
            </a:r>
            <a:endParaRPr lang="en-US" sz="2800" b="1" dirty="0">
              <a:latin typeface="Calibri" pitchFamily="34" charset="0"/>
            </a:endParaRPr>
          </a:p>
        </p:txBody>
      </p:sp>
      <p:sp>
        <p:nvSpPr>
          <p:cNvPr id="12298" name="TextBox 10"/>
          <p:cNvSpPr txBox="1">
            <a:spLocks noChangeArrowheads="1"/>
          </p:cNvSpPr>
          <p:nvPr/>
        </p:nvSpPr>
        <p:spPr bwMode="auto">
          <a:xfrm>
            <a:off x="3851920" y="5001961"/>
            <a:ext cx="14503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rtl="1" eaLnBrk="1" hangingPunct="1"/>
            <a:r>
              <a:rPr lang="ar-SA" sz="2800" b="1" dirty="0">
                <a:latin typeface="Calibri" pitchFamily="34" charset="0"/>
              </a:rPr>
              <a:t>كل شيء</a:t>
            </a:r>
            <a:endParaRPr lang="en-US" sz="2800" b="1" dirty="0">
              <a:latin typeface="Calibri" pitchFamily="34" charset="0"/>
            </a:endParaRPr>
          </a:p>
        </p:txBody>
      </p:sp>
      <p:sp>
        <p:nvSpPr>
          <p:cNvPr id="12299" name="TextBox 11"/>
          <p:cNvSpPr txBox="1">
            <a:spLocks noChangeArrowheads="1"/>
          </p:cNvSpPr>
          <p:nvPr/>
        </p:nvSpPr>
        <p:spPr bwMode="auto">
          <a:xfrm>
            <a:off x="1331640" y="4967647"/>
            <a:ext cx="15841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rtl="1" eaLnBrk="1" hangingPunct="1"/>
            <a:r>
              <a:rPr lang="ar-SA" sz="2800" b="1" dirty="0">
                <a:latin typeface="Calibri" pitchFamily="34" charset="0"/>
              </a:rPr>
              <a:t>عمره</a:t>
            </a:r>
            <a:endParaRPr lang="en-US" sz="2800" b="1" dirty="0">
              <a:latin typeface="Calibri" pitchFamily="34" charset="0"/>
            </a:endParaRPr>
          </a:p>
        </p:txBody>
      </p:sp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6156177" y="2558784"/>
            <a:ext cx="2569358" cy="1086239"/>
          </a:xfrm>
          <a:prstGeom prst="ellipse">
            <a:avLst/>
          </a:prstGeom>
          <a:solidFill>
            <a:srgbClr val="99FFCC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2293" name="TextBox 5"/>
          <p:cNvSpPr txBox="1">
            <a:spLocks noChangeArrowheads="1"/>
          </p:cNvSpPr>
          <p:nvPr/>
        </p:nvSpPr>
        <p:spPr bwMode="auto">
          <a:xfrm>
            <a:off x="6145843" y="2855648"/>
            <a:ext cx="25796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rtl="1" eaLnBrk="1" hangingPunct="1"/>
            <a:r>
              <a:rPr lang="ar-SA" sz="2800" b="1" dirty="0">
                <a:latin typeface="Calibri" pitchFamily="34" charset="0"/>
              </a:rPr>
              <a:t>ظاهر الأمور وباطنها</a:t>
            </a:r>
            <a:endParaRPr lang="en-US" sz="2800" b="1" dirty="0">
              <a:latin typeface="Calibri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043608" y="6165304"/>
            <a:ext cx="7981766" cy="432048"/>
            <a:chOff x="1043608" y="6165304"/>
            <a:chExt cx="7981766" cy="432048"/>
          </a:xfrm>
        </p:grpSpPr>
        <p:cxnSp>
          <p:nvCxnSpPr>
            <p:cNvPr id="22" name="Straight Connector 21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 smtClean="0"/>
                <a:t>وزارة التربية والتعليم – 2020م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53246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2290" grpId="0" animBg="1"/>
      <p:bldP spid="12291" grpId="0" animBg="1"/>
      <p:bldP spid="12292" grpId="0"/>
      <p:bldP spid="12294" grpId="0"/>
      <p:bldP spid="12296" grpId="0" animBg="1"/>
      <p:bldP spid="12297" grpId="0"/>
      <p:bldP spid="12298" grpId="0"/>
      <p:bldP spid="12299" grpId="0"/>
      <p:bldP spid="2" grpId="0" animBg="1"/>
      <p:bldP spid="12293" grpId="0"/>
    </p:bldLst>
  </p:timing>
</p:sld>
</file>

<file path=ppt/theme/theme1.xml><?xml version="1.0" encoding="utf-8"?>
<a:theme xmlns:a="http://schemas.openxmlformats.org/drawingml/2006/main" name="580TGp_general_light_ani">
  <a:themeElements>
    <a:clrScheme name="Default Design 1">
      <a:dk1>
        <a:srgbClr val="000000"/>
      </a:dk1>
      <a:lt1>
        <a:srgbClr val="FDF58D"/>
      </a:lt1>
      <a:dk2>
        <a:srgbClr val="CC3300"/>
      </a:dk2>
      <a:lt2>
        <a:srgbClr val="808080"/>
      </a:lt2>
      <a:accent1>
        <a:srgbClr val="FF6161"/>
      </a:accent1>
      <a:accent2>
        <a:srgbClr val="FFC319"/>
      </a:accent2>
      <a:accent3>
        <a:srgbClr val="FEF9C5"/>
      </a:accent3>
      <a:accent4>
        <a:srgbClr val="000000"/>
      </a:accent4>
      <a:accent5>
        <a:srgbClr val="FFB7B7"/>
      </a:accent5>
      <a:accent6>
        <a:srgbClr val="E7B016"/>
      </a:accent6>
      <a:hlink>
        <a:srgbClr val="A8D02A"/>
      </a:hlink>
      <a:folHlink>
        <a:srgbClr val="5CB1FE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DF58D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EF9C5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E1F4D8"/>
        </a:lt1>
        <a:dk2>
          <a:srgbClr val="003366"/>
        </a:dk2>
        <a:lt2>
          <a:srgbClr val="808080"/>
        </a:lt2>
        <a:accent1>
          <a:srgbClr val="FFC319"/>
        </a:accent1>
        <a:accent2>
          <a:srgbClr val="A8D02A"/>
        </a:accent2>
        <a:accent3>
          <a:srgbClr val="EEF8E9"/>
        </a:accent3>
        <a:accent4>
          <a:srgbClr val="000000"/>
        </a:accent4>
        <a:accent5>
          <a:srgbClr val="FFDEAB"/>
        </a:accent5>
        <a:accent6>
          <a:srgbClr val="98BC25"/>
        </a:accent6>
        <a:hlink>
          <a:srgbClr val="5CB1FE"/>
        </a:hlink>
        <a:folHlink>
          <a:srgbClr val="FF61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EE9DE"/>
        </a:lt1>
        <a:dk2>
          <a:srgbClr val="000066"/>
        </a:dk2>
        <a:lt2>
          <a:srgbClr val="808080"/>
        </a:lt2>
        <a:accent1>
          <a:srgbClr val="5CB1FE"/>
        </a:accent1>
        <a:accent2>
          <a:srgbClr val="FF7575"/>
        </a:accent2>
        <a:accent3>
          <a:srgbClr val="FEF2EC"/>
        </a:accent3>
        <a:accent4>
          <a:srgbClr val="000000"/>
        </a:accent4>
        <a:accent5>
          <a:srgbClr val="B5D5FE"/>
        </a:accent5>
        <a:accent6>
          <a:srgbClr val="E76969"/>
        </a:accent6>
        <a:hlink>
          <a:srgbClr val="FFC319"/>
        </a:hlink>
        <a:folHlink>
          <a:srgbClr val="A8D02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2341</TotalTime>
  <Words>329</Words>
  <Application>Microsoft Office PowerPoint</Application>
  <PresentationFormat>On-screen Show (4:3)</PresentationFormat>
  <Paragraphs>76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AGA Arabesque</vt:lpstr>
      <vt:lpstr>Arial</vt:lpstr>
      <vt:lpstr>Calibri</vt:lpstr>
      <vt:lpstr>Times New Roman</vt:lpstr>
      <vt:lpstr>Wingdings</vt:lpstr>
      <vt:lpstr>580TGp_general_light_ani</vt:lpstr>
      <vt:lpstr>عِلْمُ اللهِ تعالى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Mostafa</dc:creator>
  <cp:lastModifiedBy>user</cp:lastModifiedBy>
  <cp:revision>324</cp:revision>
  <dcterms:created xsi:type="dcterms:W3CDTF">2012-06-23T13:34:36Z</dcterms:created>
  <dcterms:modified xsi:type="dcterms:W3CDTF">2020-03-18T06:43:03Z</dcterms:modified>
</cp:coreProperties>
</file>