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95"/>
    <p:restoredTop sz="94696"/>
  </p:normalViewPr>
  <p:slideViewPr>
    <p:cSldViewPr snapToGrid="0" snapToObjects="1">
      <p:cViewPr varScale="1">
        <p:scale>
          <a:sx n="53" d="100"/>
          <a:sy n="53" d="100"/>
        </p:scale>
        <p:origin x="168" y="10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E24369-E7CB-6249-858A-6485875725CB}" type="datetimeFigureOut">
              <a:rPr lang="en-US" smtClean="0"/>
              <a:t>10/10/18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B7C4E-BD9C-3643-A505-979A38E0A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331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10/10/18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10/10/18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10/10/18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10/10/18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10/10/18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545" y="355600"/>
            <a:ext cx="8104909" cy="55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7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 smtClean="0"/>
              <a:t>نطاق الاشراف و حجم الهرم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+mj-lt"/>
              <a:buAutoNum type="romanLcPeriod"/>
            </a:pPr>
            <a:r>
              <a:rPr lang="ar-SA" dirty="0" smtClean="0"/>
              <a:t>مبدأ التسلسل الرئاسي</a:t>
            </a:r>
          </a:p>
          <a:p>
            <a:pPr marL="514350" indent="-51435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+mj-lt"/>
              <a:buAutoNum type="romanLcPeriod"/>
            </a:pPr>
            <a:endParaRPr lang="ar-SA" dirty="0"/>
          </a:p>
          <a:p>
            <a:pPr marL="514350" indent="-51435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+mj-lt"/>
              <a:buAutoNum type="romanLcPeriod"/>
            </a:pPr>
            <a:r>
              <a:rPr lang="ar-SA" dirty="0" smtClean="0"/>
              <a:t>مبدأ وحدة الرئاسة </a:t>
            </a:r>
          </a:p>
          <a:p>
            <a:pPr marL="514350" indent="-51435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+mj-lt"/>
              <a:buAutoNum type="romanLcPeriod"/>
            </a:pPr>
            <a:endParaRPr lang="ar-SA" dirty="0"/>
          </a:p>
          <a:p>
            <a:pPr marL="514350" indent="-51435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+mj-lt"/>
              <a:buAutoNum type="romanLcPeriod"/>
            </a:pPr>
            <a:r>
              <a:rPr lang="ar-SA" dirty="0" smtClean="0"/>
              <a:t>مبدأ تركيز السلطة في شخص واحد ثم التفويض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95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ar-SA" sz="3600" dirty="0"/>
              <a:t>أساليب إدارة العلاقات العامة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ar-SA" dirty="0" smtClean="0"/>
              <a:t> هل </a:t>
            </a:r>
            <a:r>
              <a:rPr lang="ar-SA" dirty="0"/>
              <a:t>ن</a:t>
            </a:r>
            <a:r>
              <a:rPr lang="ar-SA" dirty="0" smtClean="0"/>
              <a:t>ستطيع رسم نظام معين لإدارة العلاقات العامة في </a:t>
            </a:r>
            <a:r>
              <a:rPr lang="ar-SA" dirty="0" err="1" smtClean="0"/>
              <a:t>أى</a:t>
            </a:r>
            <a:r>
              <a:rPr lang="ar-SA" dirty="0" smtClean="0"/>
              <a:t> منظمة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54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 smtClean="0"/>
              <a:t>يمر إعداد الهيكل التنظيمي لإدارة العاقات العامة بعدة خطوات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ar-SA" dirty="0" smtClean="0"/>
              <a:t> تحديد الأهداف والأنشطة المباشرة. </a:t>
            </a:r>
          </a:p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ar-SA" dirty="0"/>
              <a:t> </a:t>
            </a:r>
            <a:r>
              <a:rPr lang="ar-SA" dirty="0" smtClean="0"/>
              <a:t>تحديد الأنشطة المساعدة : </a:t>
            </a:r>
          </a:p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ar-SA" dirty="0" smtClean="0"/>
              <a:t>       أي تدريب الموظفين تقديم برامج لرفع كفاءتهم </a:t>
            </a:r>
          </a:p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ar-SA" dirty="0"/>
              <a:t> </a:t>
            </a:r>
            <a:r>
              <a:rPr lang="ar-SA" dirty="0" smtClean="0"/>
              <a:t>تجميع أو تجزئة الأنشطة :</a:t>
            </a:r>
          </a:p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ar-SA" dirty="0"/>
              <a:t> </a:t>
            </a:r>
            <a:r>
              <a:rPr lang="ar-SA" dirty="0" smtClean="0"/>
              <a:t>      أي تقسيم العمل حسب حجمه بين الأشخاص </a:t>
            </a:r>
          </a:p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ar-SA" dirty="0"/>
              <a:t> </a:t>
            </a:r>
            <a:r>
              <a:rPr lang="ar-SA" dirty="0" smtClean="0"/>
              <a:t>خلق التقسيمات التنظيمية : </a:t>
            </a:r>
          </a:p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ar-SA" dirty="0"/>
              <a:t> </a:t>
            </a:r>
            <a:r>
              <a:rPr lang="ar-SA" dirty="0" smtClean="0"/>
              <a:t>     وهي تقسيم المنظمة الى إدارات كلا على حسب مهامه.  </a:t>
            </a:r>
          </a:p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ar-SA" dirty="0" smtClean="0"/>
          </a:p>
        </p:txBody>
      </p:sp>
    </p:spTree>
    <p:extLst>
      <p:ext uri="{BB962C8B-B14F-4D97-AF65-F5344CB8AC3E}">
        <p14:creationId xmlns:p14="http://schemas.microsoft.com/office/powerpoint/2010/main" val="6353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 smtClean="0"/>
              <a:t>تقسم إدارة العلاقات العامة تبعا لواحد أو اكثر من التقسيمات التالية</a:t>
            </a:r>
            <a:br>
              <a:rPr lang="ar-SA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ar-SA" dirty="0" smtClean="0"/>
              <a:t> الأسلوب </a:t>
            </a:r>
            <a:r>
              <a:rPr lang="ar-SA" dirty="0" err="1" smtClean="0"/>
              <a:t>الاتصالى</a:t>
            </a:r>
            <a:r>
              <a:rPr lang="ar-SA" dirty="0" smtClean="0"/>
              <a:t> العام:  </a:t>
            </a:r>
          </a:p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ar-SA" dirty="0"/>
              <a:t> </a:t>
            </a:r>
            <a:r>
              <a:rPr lang="ar-SA" dirty="0" smtClean="0"/>
              <a:t>   هو ان يكون داخل المؤسسة عدة أقسام ( صحافة </a:t>
            </a:r>
            <a:r>
              <a:rPr lang="mr-IN" dirty="0" smtClean="0"/>
              <a:t>–</a:t>
            </a:r>
            <a:r>
              <a:rPr lang="ar-SA" dirty="0" smtClean="0"/>
              <a:t> تلفزيون </a:t>
            </a:r>
            <a:r>
              <a:rPr lang="mr-IN" dirty="0" smtClean="0"/>
              <a:t>–</a:t>
            </a:r>
            <a:r>
              <a:rPr lang="ar-SA" dirty="0" smtClean="0"/>
              <a:t> مطبوعات ) </a:t>
            </a:r>
          </a:p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ar-SA" dirty="0"/>
              <a:t> </a:t>
            </a:r>
            <a:r>
              <a:rPr lang="ar-SA" dirty="0" smtClean="0"/>
              <a:t>الأسلوب </a:t>
            </a:r>
            <a:r>
              <a:rPr lang="ar-SA" dirty="0" err="1" smtClean="0"/>
              <a:t>الاتصالى</a:t>
            </a:r>
            <a:r>
              <a:rPr lang="ar-SA" dirty="0" smtClean="0"/>
              <a:t> النوعي : </a:t>
            </a:r>
          </a:p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ar-SA" dirty="0"/>
              <a:t> </a:t>
            </a:r>
            <a:r>
              <a:rPr lang="ar-SA" dirty="0" smtClean="0"/>
              <a:t>  ويكون داخل المؤسسة عدة أقسام ( قسم الاتصال بالمستثمرين </a:t>
            </a:r>
            <a:r>
              <a:rPr lang="mr-IN" dirty="0" smtClean="0"/>
              <a:t>–</a:t>
            </a:r>
            <a:r>
              <a:rPr lang="ar-SA" dirty="0" smtClean="0"/>
              <a:t> المستهلكين </a:t>
            </a:r>
            <a:r>
              <a:rPr lang="mr-IN" dirty="0" smtClean="0"/>
              <a:t>–</a:t>
            </a:r>
            <a:r>
              <a:rPr lang="ar-SA" dirty="0" smtClean="0"/>
              <a:t> </a:t>
            </a:r>
            <a:r>
              <a:rPr lang="ar-SA" dirty="0" err="1" smtClean="0"/>
              <a:t>المورديين</a:t>
            </a:r>
            <a:r>
              <a:rPr lang="ar-SA" dirty="0" smtClean="0"/>
              <a:t> ) </a:t>
            </a:r>
          </a:p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ar-SA" dirty="0" smtClean="0"/>
              <a:t>الأسلوب </a:t>
            </a:r>
            <a:r>
              <a:rPr lang="ar-SA" dirty="0" err="1" smtClean="0"/>
              <a:t>الاتصالى</a:t>
            </a:r>
            <a:r>
              <a:rPr lang="ar-SA" dirty="0" smtClean="0"/>
              <a:t> المزدوج : </a:t>
            </a:r>
          </a:p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ar-SA" dirty="0"/>
              <a:t> </a:t>
            </a:r>
            <a:r>
              <a:rPr lang="ar-SA" dirty="0" smtClean="0"/>
              <a:t>  يعتمد هذا الأسلوب على تخصيص بعض أقسام الإدارة للاتصال بقطاعات الجماهير المؤثرة على المؤسسة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22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91309" y="2212257"/>
            <a:ext cx="9748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457200" rtl="1" eaLnBrk="1" latinLnBrk="0" hangingPunct="1"/>
            <a:r>
              <a:rPr lang="ar-SA" sz="3600" dirty="0" smtClean="0"/>
              <a:t>أي الأساليب الثلاثة السابقة هي الأفضل في نظرك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190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 smtClean="0"/>
              <a:t>عملية </a:t>
            </a:r>
            <a:r>
              <a:rPr lang="ar-SA" dirty="0" err="1" smtClean="0"/>
              <a:t>التتنظم</a:t>
            </a:r>
            <a:r>
              <a:rPr lang="ar-SA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898371"/>
          </a:xfrm>
        </p:spPr>
        <p:txBody>
          <a:bodyPr>
            <a:normAutofit/>
          </a:bodyPr>
          <a:lstStyle/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ar-SA" dirty="0" smtClean="0"/>
              <a:t>يعني السلطة </a:t>
            </a:r>
          </a:p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ar-SA" dirty="0" smtClean="0"/>
              <a:t>تحديد الاختصاصات</a:t>
            </a:r>
          </a:p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ar-SA" dirty="0" smtClean="0"/>
              <a:t>وحدة الهدف </a:t>
            </a:r>
          </a:p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ar-SA" dirty="0" smtClean="0"/>
              <a:t>تسلسل خطوط السلطة </a:t>
            </a:r>
            <a:endParaRPr lang="ar-SA" dirty="0" smtClean="0"/>
          </a:p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ar-SA" dirty="0" smtClean="0"/>
              <a:t>لمركزية </a:t>
            </a:r>
            <a:r>
              <a:rPr lang="ar-SA" dirty="0" smtClean="0"/>
              <a:t>واللامركزية </a:t>
            </a:r>
          </a:p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ar-SA" dirty="0" smtClean="0"/>
              <a:t>لتنسيق </a:t>
            </a:r>
            <a:r>
              <a:rPr lang="mr-IN" dirty="0" smtClean="0"/>
              <a:t>–</a:t>
            </a:r>
            <a:r>
              <a:rPr lang="ar-SA" dirty="0" smtClean="0"/>
              <a:t> الاشراف </a:t>
            </a:r>
            <a:endParaRPr lang="ar-SA" dirty="0" smtClean="0"/>
          </a:p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ar-SA" dirty="0" smtClean="0"/>
              <a:t>تناسب </a:t>
            </a:r>
            <a:r>
              <a:rPr lang="ar-SA" dirty="0" err="1" smtClean="0"/>
              <a:t>السلطه</a:t>
            </a:r>
            <a:r>
              <a:rPr lang="ar-SA" dirty="0" smtClean="0"/>
              <a:t> </a:t>
            </a:r>
            <a:r>
              <a:rPr lang="ar-SA" dirty="0" err="1" smtClean="0"/>
              <a:t>والمسوليه</a:t>
            </a:r>
            <a:r>
              <a:rPr lang="ar-SA" smtClean="0"/>
              <a:t> </a:t>
            </a:r>
            <a:r>
              <a:rPr lang="ar-SA" smtClean="0"/>
              <a:t>  </a:t>
            </a:r>
            <a:endParaRPr lang="ar-SA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3367" y="2168132"/>
            <a:ext cx="3995417" cy="318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66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 smtClean="0"/>
              <a:t>الأسس المرتبطة بعملية التنظيم داخل </a:t>
            </a:r>
            <a:r>
              <a:rPr lang="ar-SA" dirty="0" err="1" smtClean="0"/>
              <a:t>المؤنشأه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Wingdings" charset="2"/>
              <a:buChar char="v"/>
            </a:pPr>
            <a:r>
              <a:rPr lang="ar-SA" dirty="0"/>
              <a:t> </a:t>
            </a:r>
            <a:r>
              <a:rPr lang="ar-SA" dirty="0" smtClean="0"/>
              <a:t>التخصص وتقسيم العمل : </a:t>
            </a:r>
          </a:p>
          <a:p>
            <a:pPr marL="457200" indent="-4572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+mj-lt"/>
              <a:buAutoNum type="arabicPeriod"/>
            </a:pPr>
            <a:endParaRPr lang="ar-SA" dirty="0"/>
          </a:p>
          <a:p>
            <a:pPr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Wingdings" charset="2"/>
              <a:buChar char="v"/>
            </a:pPr>
            <a:r>
              <a:rPr lang="ar-SA" dirty="0" smtClean="0"/>
              <a:t>وحدة الهدف :   </a:t>
            </a:r>
          </a:p>
          <a:p>
            <a:pPr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Wingdings" charset="2"/>
              <a:buChar char="v"/>
            </a:pPr>
            <a:r>
              <a:rPr lang="ar-SA" dirty="0" smtClean="0"/>
              <a:t>وهو الربط بين الموظفين و الإدارة نفسها .         عن طريق ماذا؟ </a:t>
            </a:r>
          </a:p>
          <a:p>
            <a:pPr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Wingdings" charset="2"/>
              <a:buChar char="v"/>
            </a:pPr>
            <a:endParaRPr lang="ar-SA" dirty="0"/>
          </a:p>
          <a:p>
            <a:pPr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Wingdings" charset="2"/>
              <a:buChar char="v"/>
            </a:pPr>
            <a:r>
              <a:rPr lang="ar-SA" dirty="0" smtClean="0"/>
              <a:t>تسلسل خطوط السلطة : </a:t>
            </a:r>
          </a:p>
          <a:p>
            <a:pPr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Wingdings" charset="2"/>
              <a:buChar char="v"/>
            </a:pPr>
            <a:r>
              <a:rPr lang="ar-SA" dirty="0" smtClean="0"/>
              <a:t>  ان يعرف الشخص ماهي صلاحياته و متى وأين يتوقف. </a:t>
            </a:r>
            <a:endParaRPr lang="ar-SA" dirty="0"/>
          </a:p>
          <a:p>
            <a:pPr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Wingdings" charset="2"/>
              <a:buChar char="v"/>
            </a:pPr>
            <a:endParaRPr lang="ar-SA" dirty="0" smtClean="0"/>
          </a:p>
          <a:p>
            <a:pPr marL="457200" indent="-4572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+mj-lt"/>
              <a:buAutoNum type="arabicPeriod"/>
            </a:pPr>
            <a:endParaRPr lang="ar-SA" dirty="0"/>
          </a:p>
          <a:p>
            <a:pPr marL="457200" indent="-4572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+mj-lt"/>
              <a:buAutoNum type="arabicPeriod"/>
            </a:pP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96399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Wingdings" charset="2"/>
              <a:buChar char="v"/>
            </a:pPr>
            <a:r>
              <a:rPr lang="ar-SA" dirty="0"/>
              <a:t> </a:t>
            </a:r>
            <a:r>
              <a:rPr lang="ar-SA" dirty="0" smtClean="0"/>
              <a:t>وحدة الامر : </a:t>
            </a:r>
          </a:p>
          <a:p>
            <a:pPr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Wingdings" charset="2"/>
              <a:buChar char="v"/>
            </a:pPr>
            <a:r>
              <a:rPr lang="ar-SA" dirty="0"/>
              <a:t> </a:t>
            </a:r>
            <a:r>
              <a:rPr lang="ar-SA" sz="2400" dirty="0" smtClean="0"/>
              <a:t>يتلقى الموظفين أوامرهم من المدير </a:t>
            </a:r>
          </a:p>
          <a:p>
            <a:pPr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Wingdings" charset="2"/>
              <a:buChar char="v"/>
            </a:pPr>
            <a:endParaRPr lang="ar-SA" dirty="0"/>
          </a:p>
          <a:p>
            <a:pPr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Wingdings" charset="2"/>
              <a:buChar char="v"/>
            </a:pPr>
            <a:r>
              <a:rPr lang="ar-SA" sz="2800" dirty="0" smtClean="0"/>
              <a:t>   ماذا لو تلقى الموظفين أوامرهم من أكثر من رئيس ؟ 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7718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ar-SA" dirty="0" smtClean="0"/>
              <a:t>تحديد الاختصاصات :</a:t>
            </a:r>
          </a:p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ar-SA" sz="2400" dirty="0"/>
              <a:t> </a:t>
            </a:r>
            <a:r>
              <a:rPr lang="ar-SA" sz="2400" dirty="0" smtClean="0"/>
              <a:t>وهي إعطاء كل موظف مهام وواجبات يقوم بها</a:t>
            </a:r>
            <a:r>
              <a:rPr lang="ar-SA" dirty="0" smtClean="0"/>
              <a:t>. </a:t>
            </a:r>
            <a:endParaRPr lang="ar-SA" dirty="0"/>
          </a:p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ar-SA" dirty="0" smtClean="0"/>
              <a:t>المركزية واللامركزية: </a:t>
            </a:r>
          </a:p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ar-SA" sz="2200" dirty="0" smtClean="0"/>
              <a:t>المركزية: تأخذ بعض المؤسسات بالأسلوب المركزي لإدارة العلاقات العامة حيث يتركز جميع العاملين بالإدارة والمقر الرئيسي. </a:t>
            </a:r>
          </a:p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ar-SA" sz="2200" dirty="0" smtClean="0"/>
              <a:t>اللامركزية: هي فلسفة تشير الى ما </a:t>
            </a:r>
            <a:r>
              <a:rPr lang="ar-SA" sz="2200" dirty="0" err="1" smtClean="0"/>
              <a:t>تعتقدة</a:t>
            </a:r>
            <a:r>
              <a:rPr lang="ar-SA" sz="2200" dirty="0" smtClean="0"/>
              <a:t> انه الإدارة العليا من انه ينبغي ان تتاح لجميع العاملين الفرصة لتنمية مواهبهم.  </a:t>
            </a:r>
          </a:p>
        </p:txBody>
      </p:sp>
    </p:spTree>
    <p:extLst>
      <p:ext uri="{BB962C8B-B14F-4D97-AF65-F5344CB8AC3E}">
        <p14:creationId xmlns:p14="http://schemas.microsoft.com/office/powerpoint/2010/main" val="6571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117</TotalTime>
  <Words>308</Words>
  <Application>Microsoft Macintosh PowerPoint</Application>
  <PresentationFormat>Widescreen</PresentationFormat>
  <Paragraphs>50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Gill Sans MT</vt:lpstr>
      <vt:lpstr>Mangal</vt:lpstr>
      <vt:lpstr>Times New Roman</vt:lpstr>
      <vt:lpstr>Wingdings</vt:lpstr>
      <vt:lpstr>Gallery</vt:lpstr>
      <vt:lpstr>PowerPoint Presentation</vt:lpstr>
      <vt:lpstr>أساليب إدارة العلاقات العامة</vt:lpstr>
      <vt:lpstr>يمر إعداد الهيكل التنظيمي لإدارة العاقات العامة بعدة خطوات</vt:lpstr>
      <vt:lpstr>تقسم إدارة العلاقات العامة تبعا لواحد أو اكثر من التقسيمات التالية </vt:lpstr>
      <vt:lpstr>PowerPoint Presentation</vt:lpstr>
      <vt:lpstr>عملية التتنظم </vt:lpstr>
      <vt:lpstr>الأسس المرتبطة بعملية التنظيم داخل المؤنشأه</vt:lpstr>
      <vt:lpstr>PowerPoint Presentation</vt:lpstr>
      <vt:lpstr>PowerPoint Presentation</vt:lpstr>
      <vt:lpstr>نطاق الاشراف و حجم الهرم</vt:lpstr>
    </vt:vector>
  </TitlesOfParts>
  <Company/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MOHAMMAD TALAL A MESAWA</dc:creator>
  <cp:lastModifiedBy>MOHAMMAD TALAL A MESAWA</cp:lastModifiedBy>
  <cp:revision>11</cp:revision>
  <dcterms:created xsi:type="dcterms:W3CDTF">2018-09-18T17:49:16Z</dcterms:created>
  <dcterms:modified xsi:type="dcterms:W3CDTF">2018-10-10T17:45:44Z</dcterms:modified>
</cp:coreProperties>
</file>