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17.jpg" ContentType="image/jpe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272" r:id="rId4"/>
    <p:sldId id="273" r:id="rId5"/>
    <p:sldId id="274" r:id="rId6"/>
    <p:sldId id="275" r:id="rId7"/>
    <p:sldId id="276" r:id="rId8"/>
    <p:sldId id="283" r:id="rId9"/>
    <p:sldId id="277" r:id="rId10"/>
    <p:sldId id="278" r:id="rId11"/>
    <p:sldId id="284" r:id="rId12"/>
    <p:sldId id="279" r:id="rId13"/>
    <p:sldId id="280" r:id="rId14"/>
    <p:sldId id="281" r:id="rId15"/>
    <p:sldId id="282" r:id="rId16"/>
    <p:sldId id="285" r:id="rId17"/>
    <p:sldId id="288" r:id="rId18"/>
    <p:sldId id="286" r:id="rId19"/>
    <p:sldId id="287" r:id="rId20"/>
    <p:sldId id="293" r:id="rId21"/>
    <p:sldId id="290" r:id="rId22"/>
    <p:sldId id="295" r:id="rId23"/>
    <p:sldId id="291" r:id="rId24"/>
    <p:sldId id="294" r:id="rId25"/>
    <p:sldId id="296" r:id="rId26"/>
    <p:sldId id="297" r:id="rId27"/>
    <p:sldId id="265" r:id="rId28"/>
    <p:sldId id="299" r:id="rId29"/>
    <p:sldId id="298" r:id="rId30"/>
    <p:sldId id="300" r:id="rId31"/>
    <p:sldId id="267" r:id="rId32"/>
    <p:sldId id="268" r:id="rId33"/>
    <p:sldId id="25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00"/>
    <a:srgbClr val="00FF99"/>
    <a:srgbClr val="CCFFFF"/>
    <a:srgbClr val="FFFFCC"/>
    <a:srgbClr val="FFFFF3"/>
    <a:srgbClr val="F3F3F3"/>
    <a:srgbClr val="FF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2EA2F-9268-49AA-9AE1-6CC5C6F32A59}" v="1" dt="2023-03-18T19:51:30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اجد الحكمي" userId="c15e6e485a5a4051" providerId="LiveId" clId="{D702EA2F-9268-49AA-9AE1-6CC5C6F32A59}"/>
    <pc:docChg chg="custSel modSld">
      <pc:chgData name="ماجد الحكمي" userId="c15e6e485a5a4051" providerId="LiveId" clId="{D702EA2F-9268-49AA-9AE1-6CC5C6F32A59}" dt="2023-03-18T19:51:30.352" v="1"/>
      <pc:docMkLst>
        <pc:docMk/>
      </pc:docMkLst>
      <pc:sldChg chg="addSp delSp modSp mod">
        <pc:chgData name="ماجد الحكمي" userId="c15e6e485a5a4051" providerId="LiveId" clId="{D702EA2F-9268-49AA-9AE1-6CC5C6F32A59}" dt="2023-03-18T19:51:30.352" v="1"/>
        <pc:sldMkLst>
          <pc:docMk/>
          <pc:sldMk cId="3793017343" sldId="257"/>
        </pc:sldMkLst>
        <pc:spChg chg="del">
          <ac:chgData name="ماجد الحكمي" userId="c15e6e485a5a4051" providerId="LiveId" clId="{D702EA2F-9268-49AA-9AE1-6CC5C6F32A59}" dt="2023-03-18T19:51:29.872" v="0" actId="478"/>
          <ac:spMkLst>
            <pc:docMk/>
            <pc:sldMk cId="3793017343" sldId="257"/>
            <ac:spMk id="4" creationId="{00000000-0000-0000-0000-000000000000}"/>
          </ac:spMkLst>
        </pc:spChg>
        <pc:spChg chg="add mod">
          <ac:chgData name="ماجد الحكمي" userId="c15e6e485a5a4051" providerId="LiveId" clId="{D702EA2F-9268-49AA-9AE1-6CC5C6F32A59}" dt="2023-03-18T19:51:30.352" v="1"/>
          <ac:spMkLst>
            <pc:docMk/>
            <pc:sldMk cId="3793017343" sldId="257"/>
            <ac:spMk id="6" creationId="{D6186B79-115D-987C-0B60-A4690B148793}"/>
          </ac:spMkLst>
        </pc:spChg>
        <pc:spChg chg="add mod">
          <ac:chgData name="ماجد الحكمي" userId="c15e6e485a5a4051" providerId="LiveId" clId="{D702EA2F-9268-49AA-9AE1-6CC5C6F32A59}" dt="2023-03-18T19:51:30.352" v="1"/>
          <ac:spMkLst>
            <pc:docMk/>
            <pc:sldMk cId="3793017343" sldId="257"/>
            <ac:spMk id="11" creationId="{BE81F754-F911-50F8-515F-5252BDF165F7}"/>
          </ac:spMkLst>
        </pc:spChg>
        <pc:spChg chg="add mod">
          <ac:chgData name="ماجد الحكمي" userId="c15e6e485a5a4051" providerId="LiveId" clId="{D702EA2F-9268-49AA-9AE1-6CC5C6F32A59}" dt="2023-03-18T19:51:30.352" v="1"/>
          <ac:spMkLst>
            <pc:docMk/>
            <pc:sldMk cId="3793017343" sldId="257"/>
            <ac:spMk id="12" creationId="{B48811E8-AA02-EBCE-49FA-1947C9BCA925}"/>
          </ac:spMkLst>
        </pc:spChg>
        <pc:spChg chg="del">
          <ac:chgData name="ماجد الحكمي" userId="c15e6e485a5a4051" providerId="LiveId" clId="{D702EA2F-9268-49AA-9AE1-6CC5C6F32A59}" dt="2023-03-18T19:51:29.872" v="0" actId="478"/>
          <ac:spMkLst>
            <pc:docMk/>
            <pc:sldMk cId="3793017343" sldId="257"/>
            <ac:spMk id="21" creationId="{00000000-0000-0000-0000-000000000000}"/>
          </ac:spMkLst>
        </pc:spChg>
        <pc:spChg chg="del">
          <ac:chgData name="ماجد الحكمي" userId="c15e6e485a5a4051" providerId="LiveId" clId="{D702EA2F-9268-49AA-9AE1-6CC5C6F32A59}" dt="2023-03-18T19:51:29.872" v="0" actId="478"/>
          <ac:spMkLst>
            <pc:docMk/>
            <pc:sldMk cId="3793017343" sldId="257"/>
            <ac:spMk id="2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95E68-ADAB-41A6-B692-A6EA9C37A927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869B5-3D80-4517-B09B-1A0E28BB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8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37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95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3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84E2-278E-4856-80A3-15F0ABC1B181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0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8AF2-A7AE-48EB-86AB-2211D558CF03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9E01-AAC4-473B-BD0B-228B8962C566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7086-9313-4CA4-9F2A-A027C56CB91F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D3AB-7C69-4B7D-BA63-534FEEBA7815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AC26-7F73-43A6-80B3-3DE7629DC360}" type="datetime1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0F18-06A8-4575-9AB6-A5F91DE55615}" type="datetime1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F0A4-9F11-4E65-9DC2-D770DD639B7D}" type="datetime1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7F3-D305-4BCE-8174-D36A7523EF08}" type="datetime1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8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3B61-CA2C-4385-B481-D8A93DA27702}" type="datetime1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27AE-7E4E-4227-A8BB-27405F3D6A0A}" type="datetime1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EEF56-3AD5-4EA9-9F08-CC29E8C8ABFF}" type="datetime1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4296" y="115909"/>
            <a:ext cx="12200592" cy="6634562"/>
            <a:chOff x="-4296" y="115909"/>
            <a:chExt cx="12200592" cy="6634562"/>
          </a:xfrm>
        </p:grpSpPr>
        <p:grpSp>
          <p:nvGrpSpPr>
            <p:cNvPr id="27" name="Group 26"/>
            <p:cNvGrpSpPr/>
            <p:nvPr/>
          </p:nvGrpSpPr>
          <p:grpSpPr>
            <a:xfrm>
              <a:off x="-4296" y="115909"/>
              <a:ext cx="12196296" cy="137373"/>
              <a:chOff x="-4296" y="141667"/>
              <a:chExt cx="12196296" cy="137373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7830355" y="1682354"/>
            <a:ext cx="199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المرحلة/ الصف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1843" y="6235163"/>
            <a:ext cx="3022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الحقوق محفوظة لشركة تطوير للخدمات التعليمية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0355" y="3228585"/>
            <a:ext cx="199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0355" y="3967765"/>
            <a:ext cx="199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0355" y="4768404"/>
            <a:ext cx="199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38019" y="3896775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SA" sz="32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itchFamily="2" charset="-78"/>
              </a:rPr>
              <a:t>الليبيدات </a:t>
            </a:r>
            <a:endParaRPr lang="en-US" sz="3200" b="1" dirty="0">
              <a:solidFill>
                <a:srgbClr val="0000CC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38019" y="4665415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أ/ ماجد الحكمي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0355" y="2454291"/>
            <a:ext cx="199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059" y="614571"/>
            <a:ext cx="1463544" cy="840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8" y="540720"/>
            <a:ext cx="1794510" cy="914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33" y="5411260"/>
            <a:ext cx="1580862" cy="783847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6186B79-115D-987C-0B60-A4690B148793}"/>
              </a:ext>
            </a:extLst>
          </p:cNvPr>
          <p:cNvSpPr/>
          <p:nvPr/>
        </p:nvSpPr>
        <p:spPr>
          <a:xfrm>
            <a:off x="2638020" y="1606059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  الثاني ثانوي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BE81F754-F911-50F8-515F-5252BDF165F7}"/>
              </a:ext>
            </a:extLst>
          </p:cNvPr>
          <p:cNvSpPr/>
          <p:nvPr/>
        </p:nvSpPr>
        <p:spPr>
          <a:xfrm>
            <a:off x="2638020" y="3155182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كيمياء2-3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B48811E8-AA02-EBCE-49FA-1947C9BCA925}"/>
              </a:ext>
            </a:extLst>
          </p:cNvPr>
          <p:cNvSpPr/>
          <p:nvPr/>
        </p:nvSpPr>
        <p:spPr>
          <a:xfrm>
            <a:off x="2638020" y="2380888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itchFamily="2" charset="-78"/>
              </a:rPr>
              <a:t>الثالث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301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8488906" y="1037229"/>
            <a:ext cx="3299465" cy="750627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latin typeface="ae_AlMateen" panose="02060803050605020204" pitchFamily="18" charset="-78"/>
              </a:rPr>
              <a:t> الجلسريد الثلاثي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595396" y="2494528"/>
            <a:ext cx="52186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SA" sz="4000" b="1" dirty="0">
                <a:latin typeface="ae_AlMateen" panose="02060803050605020204" pitchFamily="18" charset="-78"/>
              </a:rPr>
              <a:t>مركب ناتج عن ارتباط </a:t>
            </a:r>
            <a:r>
              <a:rPr lang="en-US" sz="4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3</a:t>
            </a:r>
            <a:r>
              <a:rPr lang="ar-SA" sz="4000" b="1" dirty="0">
                <a:latin typeface="ae_AlMateen" panose="02060803050605020204" pitchFamily="18" charset="-78"/>
              </a:rPr>
              <a:t> أحماض دهنية </a:t>
            </a:r>
            <a:r>
              <a:rPr lang="ar-SA" sz="4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بالجليسرول</a:t>
            </a:r>
            <a:r>
              <a:rPr lang="ar-SA" sz="4000" b="1" dirty="0">
                <a:latin typeface="ae_AlMateen" panose="02060803050605020204" pitchFamily="18" charset="-78"/>
              </a:rPr>
              <a:t> بروابط </a:t>
            </a:r>
            <a:r>
              <a:rPr lang="ar-SA" sz="4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استر</a:t>
            </a:r>
            <a:r>
              <a:rPr lang="ar-SA" sz="4000" b="1" dirty="0">
                <a:latin typeface="ae_AlMateen" panose="02060803050605020204" pitchFamily="18" charset="-78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6" y="1552011"/>
            <a:ext cx="5364900" cy="186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16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878472" y="2192446"/>
            <a:ext cx="4909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يكون الجلسريد الثلاثي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صلب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أو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سائل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في درجة حرارة الغرفة</a:t>
            </a:r>
            <a:r>
              <a:rPr lang="ar-SA" sz="3200" b="1" dirty="0">
                <a:latin typeface="ae_AlMateen" panose="02060803050605020204" pitchFamily="18" charset="-78"/>
              </a:rPr>
              <a:t>.</a:t>
            </a:r>
          </a:p>
        </p:txBody>
      </p:sp>
      <p:pic>
        <p:nvPicPr>
          <p:cNvPr id="18" name="صورة 17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15" y="1297349"/>
            <a:ext cx="2540000" cy="2400300"/>
          </a:xfrm>
          <a:prstGeom prst="rect">
            <a:avLst/>
          </a:prstGeom>
        </p:spPr>
      </p:pic>
      <p:pic>
        <p:nvPicPr>
          <p:cNvPr id="19" name="صورة 18" descr="download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72" y="3931165"/>
            <a:ext cx="2639616" cy="1847850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488906" y="1037229"/>
            <a:ext cx="3299465" cy="750627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latin typeface="ae_AlMateen" panose="02060803050605020204" pitchFamily="18" charset="-78"/>
              </a:rPr>
              <a:t> الجلسريد الثلاثي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7218995" y="3628028"/>
            <a:ext cx="4569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عندما يكون </a:t>
            </a:r>
            <a:r>
              <a:rPr lang="ar-SA" sz="3200" b="1" dirty="0" err="1">
                <a:solidFill>
                  <a:srgbClr val="0000CC"/>
                </a:solidFill>
                <a:latin typeface="ae_AlMateen" panose="02060803050605020204" pitchFamily="18" charset="-78"/>
              </a:rPr>
              <a:t>الجلسريد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الثلاثي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سائل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يكون على شكل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زيت</a:t>
            </a:r>
            <a:endParaRPr lang="ar-SA" sz="3200" b="1" dirty="0">
              <a:latin typeface="ae_AlMateen" panose="02060803050605020204" pitchFamily="18" charset="-78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7218995" y="5018866"/>
            <a:ext cx="4301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latin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عندما يكون </a:t>
            </a:r>
            <a:r>
              <a:rPr lang="ar-SA" sz="3200" b="1" dirty="0" err="1">
                <a:solidFill>
                  <a:srgbClr val="0000CC"/>
                </a:solidFill>
                <a:latin typeface="ae_AlMateen" panose="02060803050605020204" pitchFamily="18" charset="-78"/>
              </a:rPr>
              <a:t>الجلسريد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الثلاثي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صلبا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يكون على شكل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دهن</a:t>
            </a:r>
            <a:r>
              <a:rPr lang="ar-SA" sz="3200" b="1" dirty="0">
                <a:latin typeface="ae_AlMateen" panose="02060803050605020204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7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7014949" y="1037229"/>
            <a:ext cx="4773423" cy="859809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latin typeface="ae_AlMateen" panose="02060803050605020204" pitchFamily="18" charset="-78"/>
              </a:rPr>
              <a:t> تخزين الجلسريد الثلاثي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431809" y="2377352"/>
            <a:ext cx="6356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تختزن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الأحماض الدهنية في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الخلايا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الدهنية في الجسم على شكل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جلسريد ثلاثي </a:t>
            </a:r>
            <a:r>
              <a:rPr lang="ar-SA" sz="3200" b="1" dirty="0"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5540991" y="3278127"/>
            <a:ext cx="6247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itchFamily="34" charset="0"/>
              <a:buChar char="•"/>
            </a:pPr>
            <a:endParaRPr lang="ar-SA" sz="3200" b="1" dirty="0">
              <a:latin typeface="ae_AlMateen" panose="02060803050605020204" pitchFamily="18" charset="-78"/>
            </a:endParaRPr>
          </a:p>
          <a:p>
            <a:pPr marL="285750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عندما تكون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الطاقة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متوافرة بكثرة تقوم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الخلايا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الدهنية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بتخزين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الطاقة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الفائضة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في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الأحماض الدهنية على شكل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جلسريد ثلاثي </a:t>
            </a:r>
            <a:r>
              <a:rPr lang="ar-SA" sz="3200" b="1" dirty="0">
                <a:latin typeface="ae_AlMateen" panose="02060803050605020204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01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7519916" y="1037230"/>
            <a:ext cx="4268456" cy="764274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latin typeface="ae_AlMateen" panose="02060803050605020204" pitchFamily="18" charset="-78"/>
              </a:rPr>
              <a:t> تحلل الجلسريد الثلاثي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940541" y="2341056"/>
            <a:ext cx="3798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الإنزيمات</a:t>
            </a:r>
            <a:r>
              <a:rPr lang="ar-SA" sz="3200" b="1" dirty="0">
                <a:latin typeface="ae_AlMateen" panose="02060803050605020204" pitchFamily="18" charset="-78"/>
              </a:rPr>
              <a:t> تحلل الجلسريد ثلاثي داخل الخلايا الحية.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19916" y="3842329"/>
            <a:ext cx="4047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latin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latin typeface="ae_AlMateen" panose="02060803050605020204" pitchFamily="18" charset="-78"/>
              </a:rPr>
              <a:t>عندما تصبح الطاقة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قليلة</a:t>
            </a:r>
            <a:r>
              <a:rPr lang="ar-SA" sz="3200" b="1" dirty="0">
                <a:latin typeface="ae_AlMateen" panose="02060803050605020204" pitchFamily="18" charset="-78"/>
              </a:rPr>
              <a:t> تقوم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الخلايا</a:t>
            </a:r>
            <a:r>
              <a:rPr lang="ar-SA" sz="3200" b="1" dirty="0">
                <a:latin typeface="ae_AlMateen" panose="02060803050605020204" pitchFamily="18" charset="-78"/>
              </a:rPr>
              <a:t> بتحليل </a:t>
            </a:r>
            <a:r>
              <a:rPr lang="ar-SA" sz="3200" b="1" dirty="0" err="1">
                <a:latin typeface="ae_AlMateen" panose="02060803050605020204" pitchFamily="18" charset="-78"/>
              </a:rPr>
              <a:t>الجلسريد</a:t>
            </a:r>
            <a:r>
              <a:rPr lang="ar-SA" sz="3200" b="1" dirty="0">
                <a:latin typeface="ae_AlMateen" panose="02060803050605020204" pitchFamily="18" charset="-78"/>
              </a:rPr>
              <a:t> ثلاثي ، مطلقة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الطاقة</a:t>
            </a:r>
            <a:r>
              <a:rPr lang="ar-SA" sz="3200" b="1" dirty="0">
                <a:latin typeface="ae_AlMateen" panose="02060803050605020204" pitchFamily="18" charset="-78"/>
              </a:rPr>
              <a:t> التي استعملت في تكوينها .</a:t>
            </a:r>
          </a:p>
        </p:txBody>
      </p:sp>
    </p:spTree>
    <p:extLst>
      <p:ext uri="{BB962C8B-B14F-4D97-AF65-F5344CB8AC3E}">
        <p14:creationId xmlns:p14="http://schemas.microsoft.com/office/powerpoint/2010/main" val="200016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878472" y="2237644"/>
            <a:ext cx="5079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latin typeface="ae_AlMateen" panose="02060803050605020204" pitchFamily="18" charset="-78"/>
              </a:rPr>
              <a:t>عبارة عن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أملاح</a:t>
            </a:r>
            <a:r>
              <a:rPr lang="ar-SA" sz="3200" b="1" dirty="0">
                <a:latin typeface="ae_AlMateen" panose="02060803050605020204" pitchFamily="18" charset="-78"/>
              </a:rPr>
              <a:t> الصوديوم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للأحماض</a:t>
            </a:r>
            <a:r>
              <a:rPr lang="ar-SA" sz="3200" b="1" dirty="0">
                <a:latin typeface="ae_AlMateen" panose="02060803050605020204" pitchFamily="18" charset="-78"/>
              </a:rPr>
              <a:t> الدهنية , </a:t>
            </a:r>
            <a:r>
              <a:rPr lang="ar-SA" sz="3200" b="1" dirty="0" err="1">
                <a:latin typeface="ae_AlMateen" panose="02060803050605020204" pitchFamily="18" charset="-78"/>
              </a:rPr>
              <a:t>ولجزئ</a:t>
            </a:r>
            <a:r>
              <a:rPr lang="ar-SA" sz="3200" b="1" dirty="0">
                <a:latin typeface="ae_AlMateen" panose="02060803050605020204" pitchFamily="18" charset="-78"/>
              </a:rPr>
              <a:t> الصابون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طرفان</a:t>
            </a:r>
            <a:r>
              <a:rPr lang="ar-SA" sz="3200" b="1" dirty="0">
                <a:latin typeface="ae_AlMateen" panose="02060803050605020204" pitchFamily="18" charset="-78"/>
              </a:rPr>
              <a:t> :</a:t>
            </a: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9" y="2091348"/>
            <a:ext cx="3761795" cy="2385118"/>
          </a:xfrm>
          <a:prstGeom prst="rect">
            <a:avLst/>
          </a:prstGeom>
        </p:spPr>
      </p:pic>
      <p:sp>
        <p:nvSpPr>
          <p:cNvPr id="19" name="مستطيل مستدير الزوايا 18"/>
          <p:cNvSpPr/>
          <p:nvPr/>
        </p:nvSpPr>
        <p:spPr>
          <a:xfrm>
            <a:off x="9144000" y="871250"/>
            <a:ext cx="2376012" cy="857606"/>
          </a:xfrm>
          <a:prstGeom prst="roundRect">
            <a:avLst/>
          </a:prstGeom>
          <a:noFill/>
          <a:ln w="57150">
            <a:solidFill>
              <a:srgbClr val="00FF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>
                    <a:lumMod val="50000"/>
                  </a:schemeClr>
                </a:solidFill>
                <a:latin typeface="ae_AlMateen" panose="02060803050605020204" pitchFamily="18" charset="-78"/>
              </a:rPr>
              <a:t>التصبن</a:t>
            </a:r>
            <a:endParaRPr lang="ar-SA" sz="3600" b="1" dirty="0">
              <a:solidFill>
                <a:schemeClr val="tx1">
                  <a:lumMod val="50000"/>
                </a:schemeClr>
              </a:solidFill>
              <a:latin typeface="ae_AlMateen" panose="02060803050605020204" pitchFamily="18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206018" y="3411372"/>
            <a:ext cx="475187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1- طرف قطبي .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7206018" y="4325788"/>
            <a:ext cx="475187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2- طرف غير قطبي.</a:t>
            </a:r>
          </a:p>
        </p:txBody>
      </p:sp>
    </p:spTree>
    <p:extLst>
      <p:ext uri="{BB962C8B-B14F-4D97-AF65-F5344CB8AC3E}">
        <p14:creationId xmlns:p14="http://schemas.microsoft.com/office/powerpoint/2010/main" val="20001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100295" y="2030647"/>
            <a:ext cx="5857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ينتج الصابون من خلال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تميُّه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الجليسريد الثلاثي مع وجود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محلول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مائي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لقاعدة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قوية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لتكوين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أملاح الكربوكسيلات والصوديوم 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9144000" y="871250"/>
            <a:ext cx="2376012" cy="857606"/>
          </a:xfrm>
          <a:prstGeom prst="roundRect">
            <a:avLst/>
          </a:prstGeom>
          <a:noFill/>
          <a:ln w="57150">
            <a:solidFill>
              <a:srgbClr val="00FF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>
                    <a:lumMod val="50000"/>
                  </a:schemeClr>
                </a:solidFill>
                <a:latin typeface="ae_AlMateen" panose="02060803050605020204" pitchFamily="18" charset="-78"/>
              </a:rPr>
              <a:t>التصبن</a:t>
            </a:r>
            <a:endParaRPr lang="ar-SA" sz="3600" b="1" dirty="0">
              <a:solidFill>
                <a:schemeClr val="tx1">
                  <a:lumMod val="50000"/>
                </a:schemeClr>
              </a:solidFill>
              <a:latin typeface="ae_AlMateen" panose="02060803050605020204" pitchFamily="18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4" t="23634" r="22694" b="27239"/>
          <a:stretch/>
        </p:blipFill>
        <p:spPr bwMode="auto">
          <a:xfrm>
            <a:off x="2816241" y="3648025"/>
            <a:ext cx="6550925" cy="271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1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تدريب1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996045" y="871648"/>
            <a:ext cx="770114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كيف تتم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إزالة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الأوساخ باستعمال الماء والصابون؟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5651262" y="1692322"/>
            <a:ext cx="88517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الحل </a:t>
            </a:r>
          </a:p>
        </p:txBody>
      </p:sp>
      <p:pic>
        <p:nvPicPr>
          <p:cNvPr id="11266" name="Picture 2" descr="نتيجة بحث الصور عن ‪Remove dirt using soap and water‬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6" y="2280798"/>
            <a:ext cx="4222678" cy="28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7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212390" y="10372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تدريب1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091579" y="870590"/>
            <a:ext cx="770114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كيف تتم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إزالة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الأوساخ باستعمال الماء والصابون؟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5590411" y="2960973"/>
            <a:ext cx="61979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من خلال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ارتباط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الطرف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غير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القطبي لجزيئات الصابون بجزيئات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الأوساخ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والزيوت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غير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القطبية  في حين يكون الطرف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القطبي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لجزيئات الصابون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قابلًا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للذوبان في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الماء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.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5540991" y="1691264"/>
            <a:ext cx="88517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الحل </a:t>
            </a:r>
          </a:p>
        </p:txBody>
      </p:sp>
      <p:pic>
        <p:nvPicPr>
          <p:cNvPr id="9218" name="Picture 2" descr="صورة ذات صل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7" y="2669595"/>
            <a:ext cx="4821956" cy="3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3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4"/>
          <p:cNvSpPr txBox="1"/>
          <p:nvPr/>
        </p:nvSpPr>
        <p:spPr>
          <a:xfrm>
            <a:off x="7870074" y="2103295"/>
            <a:ext cx="399170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جلسريدات ثلاثية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استبدل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فيها أحد الأحماض الدهنية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بمجموعة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فوسفات قطبية.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0097679" y="3926418"/>
            <a:ext cx="1656223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مكوناتها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085663" y="4666172"/>
            <a:ext cx="2653290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</a:rPr>
              <a:t>تتكون من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جزأين</a:t>
            </a:r>
            <a:r>
              <a:rPr lang="ar-SA" sz="3200" b="1" dirty="0">
                <a:latin typeface="ae_AlMateen" panose="02060803050605020204" pitchFamily="18" charset="-78"/>
              </a:rPr>
              <a:t> :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8229600" y="871250"/>
            <a:ext cx="3604888" cy="857606"/>
          </a:xfrm>
          <a:prstGeom prst="roundRect">
            <a:avLst/>
          </a:prstGeom>
          <a:noFill/>
          <a:ln w="57150">
            <a:solidFill>
              <a:srgbClr val="00FF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50000"/>
                  </a:schemeClr>
                </a:solidFill>
                <a:latin typeface="ae_AlMateen" panose="02060803050605020204" pitchFamily="18" charset="-78"/>
              </a:rPr>
              <a:t>الليبيدات الفسفورية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25933" r="25412" b="21269"/>
          <a:stretch/>
        </p:blipFill>
        <p:spPr bwMode="auto">
          <a:xfrm>
            <a:off x="132182" y="1475666"/>
            <a:ext cx="6306591" cy="262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446705" y="5362220"/>
            <a:ext cx="4360488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رأس قطبي وذيلين غير قطبيين</a:t>
            </a:r>
          </a:p>
        </p:txBody>
      </p:sp>
    </p:spTree>
    <p:extLst>
      <p:ext uri="{BB962C8B-B14F-4D97-AF65-F5344CB8AC3E}">
        <p14:creationId xmlns:p14="http://schemas.microsoft.com/office/powerpoint/2010/main" val="41360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4"/>
          <p:cNvSpPr txBox="1"/>
          <p:nvPr/>
        </p:nvSpPr>
        <p:spPr>
          <a:xfrm>
            <a:off x="5936776" y="2267593"/>
            <a:ext cx="6015875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2800" b="1" dirty="0">
                <a:latin typeface="ae_AlMateen" panose="02060803050605020204" pitchFamily="18" charset="-78"/>
              </a:rPr>
              <a:t>يتكون من طبقتين من الليبيد الفسفوري، تكون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ذيولها</a:t>
            </a:r>
            <a:r>
              <a:rPr lang="ar-SA" sz="2800" b="1" dirty="0">
                <a:latin typeface="ae_AlMateen" panose="02060803050605020204" pitchFamily="18" charset="-78"/>
              </a:rPr>
              <a:t> غير القطبية متجهة نحو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 الداخل</a:t>
            </a:r>
            <a:r>
              <a:rPr lang="ar-SA" sz="2800" b="1" dirty="0">
                <a:latin typeface="ae_AlMateen" panose="02060803050605020204" pitchFamily="18" charset="-78"/>
              </a:rPr>
              <a:t>. و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رؤوسها</a:t>
            </a:r>
            <a:r>
              <a:rPr lang="ar-SA" sz="2800" b="1" dirty="0">
                <a:latin typeface="ae_AlMateen" panose="02060803050605020204" pitchFamily="18" charset="-78"/>
              </a:rPr>
              <a:t> القطبية متجهة إلى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الخارج</a:t>
            </a:r>
            <a:r>
              <a:rPr lang="ar-SA" sz="2800" b="1" dirty="0"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7629098" y="871250"/>
            <a:ext cx="4205389" cy="857606"/>
          </a:xfrm>
          <a:prstGeom prst="roundRect">
            <a:avLst/>
          </a:prstGeom>
          <a:noFill/>
          <a:ln w="57150">
            <a:solidFill>
              <a:srgbClr val="00FF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الغشاء البلازمي </a:t>
            </a:r>
            <a:r>
              <a:rPr lang="ar-SA" sz="3600" b="1" dirty="0" err="1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لليبيدات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 </a:t>
            </a:r>
          </a:p>
        </p:txBody>
      </p:sp>
      <p:sp>
        <p:nvSpPr>
          <p:cNvPr id="21" name="مربع نص 4"/>
          <p:cNvSpPr txBox="1"/>
          <p:nvPr/>
        </p:nvSpPr>
        <p:spPr>
          <a:xfrm>
            <a:off x="6525716" y="4709777"/>
            <a:ext cx="542693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2800" b="1" dirty="0">
                <a:latin typeface="ae_AlMateen" panose="02060803050605020204" pitchFamily="18" charset="-78"/>
              </a:rPr>
              <a:t>يعمل هذا الليبيد كحاجز في الخلية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ينظم المواد </a:t>
            </a:r>
            <a:r>
              <a:rPr lang="ar-SA" sz="2800" b="1" dirty="0">
                <a:latin typeface="ae_AlMateen" panose="02060803050605020204" pitchFamily="18" charset="-78"/>
              </a:rPr>
              <a:t>التي تدخل الغشاء وتخرج منه 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25933" r="25412" b="21269"/>
          <a:stretch/>
        </p:blipFill>
        <p:spPr bwMode="auto">
          <a:xfrm>
            <a:off x="4296" y="3058806"/>
            <a:ext cx="6306591" cy="262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0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7463" y="976235"/>
            <a:ext cx="3369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اليوم كيف :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4" name="Group 3"/>
            <p:cNvGrpSpPr/>
            <p:nvPr/>
          </p:nvGrpSpPr>
          <p:grpSpPr>
            <a:xfrm>
              <a:off x="-4296" y="553791"/>
              <a:ext cx="12200592" cy="6196680"/>
              <a:chOff x="-4296" y="553791"/>
              <a:chExt cx="12200592" cy="619668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4296" y="553791"/>
                <a:ext cx="12196296" cy="137373"/>
                <a:chOff x="-4296" y="141667"/>
                <a:chExt cx="12196296" cy="13737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141667"/>
                  <a:ext cx="12192000" cy="0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-2148" y="203914"/>
                  <a:ext cx="1219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-4296" y="279040"/>
                  <a:ext cx="12192000" cy="0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 flipV="1">
                <a:off x="0" y="6613098"/>
                <a:ext cx="12196296" cy="137373"/>
                <a:chOff x="-4296" y="141667"/>
                <a:chExt cx="12196296" cy="13737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0" y="141667"/>
                  <a:ext cx="12192000" cy="0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-2148" y="203914"/>
                  <a:ext cx="1219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-4296" y="279040"/>
                  <a:ext cx="12192000" cy="0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98"/>
            <a:stretch/>
          </p:blipFill>
          <p:spPr>
            <a:xfrm>
              <a:off x="273356" y="6163298"/>
              <a:ext cx="962263" cy="39401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30" y="929068"/>
            <a:ext cx="740664" cy="7406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1" name="مربع نص 4"/>
          <p:cNvSpPr txBox="1"/>
          <p:nvPr/>
        </p:nvSpPr>
        <p:spPr>
          <a:xfrm>
            <a:off x="1433001" y="1767007"/>
            <a:ext cx="94878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</a:rPr>
              <a:t>1-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تصف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تراكيب الأحماض الدهنية، والجلسريدات الثلاثية.</a:t>
            </a:r>
          </a:p>
        </p:txBody>
      </p:sp>
      <p:sp>
        <p:nvSpPr>
          <p:cNvPr id="22" name="مربع نص 4"/>
          <p:cNvSpPr txBox="1"/>
          <p:nvPr/>
        </p:nvSpPr>
        <p:spPr>
          <a:xfrm>
            <a:off x="1433001" y="2572239"/>
            <a:ext cx="94878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</a:rPr>
              <a:t>2-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تصف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تراكيب الليبيدات الفوسفورية والشموع </a:t>
            </a:r>
            <a:r>
              <a:rPr lang="ar-SA" sz="3200" b="1" dirty="0" err="1">
                <a:solidFill>
                  <a:srgbClr val="0000CC"/>
                </a:solidFill>
                <a:latin typeface="ae_AlMateen" panose="02060803050605020204" pitchFamily="18" charset="-78"/>
              </a:rPr>
              <a:t>والستيرويدات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23" name="مربع نص 4"/>
          <p:cNvSpPr txBox="1"/>
          <p:nvPr/>
        </p:nvSpPr>
        <p:spPr>
          <a:xfrm>
            <a:off x="1433001" y="3295583"/>
            <a:ext cx="94878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</a:rPr>
              <a:t>3-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تشرح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وظيفة الليبيدات  في الخلايا.</a:t>
            </a:r>
          </a:p>
        </p:txBody>
      </p:sp>
      <p:sp>
        <p:nvSpPr>
          <p:cNvPr id="24" name="مربع نص 4"/>
          <p:cNvSpPr txBox="1"/>
          <p:nvPr/>
        </p:nvSpPr>
        <p:spPr>
          <a:xfrm>
            <a:off x="1433001" y="4073519"/>
            <a:ext cx="94878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</a:rPr>
              <a:t>4-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تحدد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بعض تفاعلات الأحماض الدهنية.</a:t>
            </a:r>
          </a:p>
        </p:txBody>
      </p:sp>
      <p:sp>
        <p:nvSpPr>
          <p:cNvPr id="25" name="مربع نص 4"/>
          <p:cNvSpPr txBox="1"/>
          <p:nvPr/>
        </p:nvSpPr>
        <p:spPr>
          <a:xfrm>
            <a:off x="1433001" y="4878751"/>
            <a:ext cx="94878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</a:rPr>
              <a:t>5-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تربط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بين تركيب الأغشية الحيوية ووظيفتها.</a:t>
            </a:r>
          </a:p>
        </p:txBody>
      </p:sp>
    </p:spTree>
    <p:extLst>
      <p:ext uri="{BB962C8B-B14F-4D97-AF65-F5344CB8AC3E}">
        <p14:creationId xmlns:p14="http://schemas.microsoft.com/office/powerpoint/2010/main" val="35888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810233" y="2678796"/>
            <a:ext cx="49781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3600" b="1" dirty="0">
                <a:latin typeface="ae_AlMateen" panose="02060803050605020204" pitchFamily="18" charset="-78"/>
              </a:rPr>
              <a:t>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عبارة عن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أنزيم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يوجد في سم الأفاعي، يعمل كعامل محفز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لتحليل</a:t>
            </a:r>
            <a:r>
              <a:rPr lang="ar-SA" sz="3600" b="1" dirty="0">
                <a:latin typeface="ae_AlMateen" panose="02060803050605020204" pitchFamily="18" charset="-78"/>
              </a:rPr>
              <a:t>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الليبيد الفسفوري.</a:t>
            </a:r>
          </a:p>
        </p:txBody>
      </p:sp>
      <p:pic>
        <p:nvPicPr>
          <p:cNvPr id="23" name="صورة 22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004" y="4445371"/>
            <a:ext cx="3253701" cy="1717927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115" y="2747036"/>
            <a:ext cx="3112036" cy="164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مستطيل مستدير الزوايا 20"/>
          <p:cNvSpPr/>
          <p:nvPr/>
        </p:nvSpPr>
        <p:spPr>
          <a:xfrm>
            <a:off x="7451679" y="928046"/>
            <a:ext cx="4068334" cy="857606"/>
          </a:xfrm>
          <a:prstGeom prst="roundRect">
            <a:avLst/>
          </a:prstGeom>
          <a:noFill/>
          <a:ln w="57150">
            <a:solidFill>
              <a:srgbClr val="00FF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err="1">
                <a:solidFill>
                  <a:schemeClr val="tx1">
                    <a:lumMod val="50000"/>
                  </a:schemeClr>
                </a:solidFill>
                <a:latin typeface="ae_AlMateen" panose="02060803050605020204" pitchFamily="18" charset="-78"/>
              </a:rPr>
              <a:t>الليبيز</a:t>
            </a: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latin typeface="ae_AlMateen" panose="02060803050605020204" pitchFamily="18" charset="-78"/>
              </a:rPr>
              <a:t> الفسفوري</a:t>
            </a:r>
          </a:p>
        </p:txBody>
      </p:sp>
      <p:pic>
        <p:nvPicPr>
          <p:cNvPr id="8194" name="Picture 2" descr="نتيجة بحث الصور عن سم الأفاعي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5" y="773796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0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4"/>
          <p:cNvSpPr txBox="1"/>
          <p:nvPr/>
        </p:nvSpPr>
        <p:spPr>
          <a:xfrm>
            <a:off x="4804012" y="2182785"/>
            <a:ext cx="71538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Low">
              <a:buFont typeface="Wingdings" pitchFamily="2" charset="2"/>
              <a:buChar char="q"/>
            </a:pPr>
            <a:r>
              <a:rPr lang="ar-SA" sz="2800" b="1" dirty="0">
                <a:latin typeface="ae_AlMateen" panose="02060803050605020204" pitchFamily="18" charset="-78"/>
              </a:rPr>
              <a:t>عبارة عن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ليبيدات</a:t>
            </a:r>
            <a:r>
              <a:rPr lang="ar-SA" sz="2800" b="1" dirty="0">
                <a:latin typeface="ae_AlMateen" panose="02060803050605020204" pitchFamily="18" charset="-78"/>
              </a:rPr>
              <a:t> تحتوي على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أحماض</a:t>
            </a:r>
            <a:r>
              <a:rPr lang="ar-SA" sz="2800" b="1" dirty="0">
                <a:latin typeface="ae_AlMateen" panose="02060803050605020204" pitchFamily="18" charset="-78"/>
              </a:rPr>
              <a:t> دهنية.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9591540" y="3934550"/>
            <a:ext cx="2366353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الصيغة العامة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659959" y="5782455"/>
            <a:ext cx="492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تمثل </a:t>
            </a:r>
            <a:r>
              <a:rPr lang="en-US" sz="2400" b="1" dirty="0">
                <a:solidFill>
                  <a:srgbClr val="FF0000"/>
                </a:solidFill>
                <a:latin typeface="ae_AlMateen" panose="02060803050605020204" pitchFamily="18" charset="-78"/>
              </a:rPr>
              <a:t>X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e_AlMateen" panose="02060803050605020204" pitchFamily="18" charset="-78"/>
              </a:rPr>
              <a:t>Y</a:t>
            </a:r>
            <a:r>
              <a:rPr lang="en-US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,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أعدادًا مختلفة من مجموعات </a:t>
            </a:r>
            <a:r>
              <a:rPr lang="en-US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CH</a:t>
            </a:r>
            <a:r>
              <a:rPr lang="en-US" b="1" dirty="0">
                <a:solidFill>
                  <a:srgbClr val="0000CC"/>
                </a:solidFill>
                <a:latin typeface="ae_AlMateen" panose="02060803050605020204" pitchFamily="18" charset="-78"/>
              </a:rPr>
              <a:t>2</a:t>
            </a:r>
            <a:endParaRPr lang="ar-SA" b="1" dirty="0">
              <a:solidFill>
                <a:srgbClr val="0000CC"/>
              </a:solidFill>
              <a:latin typeface="ae_AlMateen" panose="02060803050605020204" pitchFamily="18" charset="-78"/>
            </a:endParaRPr>
          </a:p>
        </p:txBody>
      </p:sp>
      <p:pic>
        <p:nvPicPr>
          <p:cNvPr id="11269" name="Picture 5" descr="نتيجة بحث الصور عن الشموع النباتي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1436834"/>
            <a:ext cx="3696158" cy="30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مستدير الزوايا 20"/>
          <p:cNvSpPr/>
          <p:nvPr/>
        </p:nvSpPr>
        <p:spPr>
          <a:xfrm>
            <a:off x="8976950" y="800299"/>
            <a:ext cx="2543062" cy="821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200000"/>
              </a:lnSpc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latin typeface="ae_AlMateen" panose="02060803050605020204" pitchFamily="18" charset="-78"/>
              </a:rPr>
              <a:t>الشموع</a:t>
            </a:r>
            <a:endParaRPr lang="ar-SA" sz="4000" b="1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8886424" y="928046"/>
            <a:ext cx="2633588" cy="857606"/>
          </a:xfrm>
          <a:prstGeom prst="roundRect">
            <a:avLst/>
          </a:prstGeom>
          <a:noFill/>
          <a:ln w="57150">
            <a:solidFill>
              <a:srgbClr val="00FF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ربع نص 4"/>
          <p:cNvSpPr txBox="1"/>
          <p:nvPr/>
        </p:nvSpPr>
        <p:spPr>
          <a:xfrm>
            <a:off x="7274256" y="2865185"/>
            <a:ext cx="46836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Low">
              <a:buFont typeface="Wingdings" pitchFamily="2" charset="2"/>
              <a:buChar char="q"/>
            </a:pP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ae_AlMateen" panose="02060803050605020204" pitchFamily="18" charset="-78"/>
              </a:rPr>
              <a:t>تتكون من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اتحاد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ae_AlMateen" panose="02060803050605020204" pitchFamily="18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حمض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ae_AlMateen" panose="02060803050605020204" pitchFamily="18" charset="-78"/>
              </a:rPr>
              <a:t> دهني مع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كحول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ae_AlMateen" panose="02060803050605020204" pitchFamily="18" charset="-78"/>
              </a:rPr>
              <a:t> ذي سلسلة طويلة.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t="43470" r="25316" b="30597"/>
          <a:stretch/>
        </p:blipFill>
        <p:spPr bwMode="auto">
          <a:xfrm>
            <a:off x="5255586" y="4503764"/>
            <a:ext cx="4955098" cy="122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4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4"/>
          <p:cNvSpPr txBox="1"/>
          <p:nvPr/>
        </p:nvSpPr>
        <p:spPr>
          <a:xfrm>
            <a:off x="10085696" y="1978069"/>
            <a:ext cx="1872198" cy="820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Low">
              <a:lnSpc>
                <a:spcPct val="200000"/>
              </a:lnSpc>
              <a:buFont typeface="Wingdings" pitchFamily="2" charset="2"/>
              <a:buChar char="q"/>
            </a:pP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مصدرها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485193" y="2810666"/>
            <a:ext cx="2253759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latin typeface="ae_AlMateen" panose="02060803050605020204" pitchFamily="18" charset="-78"/>
              </a:rPr>
              <a:t>1- النباتات :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6" t="23834" r="27858" b="17828"/>
          <a:stretch/>
        </p:blipFill>
        <p:spPr bwMode="auto">
          <a:xfrm>
            <a:off x="1161990" y="798094"/>
            <a:ext cx="2411794" cy="29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مستطيل مستدير الزوايا 20"/>
          <p:cNvSpPr/>
          <p:nvPr/>
        </p:nvSpPr>
        <p:spPr>
          <a:xfrm>
            <a:off x="8976950" y="800299"/>
            <a:ext cx="2543062" cy="821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200000"/>
              </a:lnSpc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latin typeface="ae_AlMateen" panose="02060803050605020204" pitchFamily="18" charset="-78"/>
              </a:rPr>
              <a:t>الشموع</a:t>
            </a:r>
            <a:endParaRPr lang="ar-SA" sz="4000" b="1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</a:endParaRP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8886424" y="928046"/>
            <a:ext cx="2633588" cy="857606"/>
          </a:xfrm>
          <a:prstGeom prst="roundRect">
            <a:avLst/>
          </a:prstGeom>
          <a:noFill/>
          <a:ln w="57150">
            <a:solidFill>
              <a:srgbClr val="00FF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8830103" y="4707738"/>
            <a:ext cx="3045329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latin typeface="ae_AlMateen" panose="02060803050605020204" pitchFamily="18" charset="-78"/>
              </a:rPr>
              <a:t>2- الحيوانات :</a:t>
            </a:r>
            <a:endParaRPr lang="ar-DZ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6687401" y="3574954"/>
            <a:ext cx="4915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حيث تنتج النباتات شمعًا يغطي أوراقها ويحميها من الجفاف .</a:t>
            </a:r>
          </a:p>
        </p:txBody>
      </p:sp>
      <p:sp>
        <p:nvSpPr>
          <p:cNvPr id="36" name="مستطيل 35"/>
          <p:cNvSpPr/>
          <p:nvPr/>
        </p:nvSpPr>
        <p:spPr>
          <a:xfrm>
            <a:off x="8435617" y="5431082"/>
            <a:ext cx="3084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مثل شمع النحل </a:t>
            </a:r>
            <a:endParaRPr lang="ar-DZ" sz="3200" dirty="0">
              <a:solidFill>
                <a:srgbClr val="0000CC"/>
              </a:solidFill>
            </a:endParaRPr>
          </a:p>
        </p:txBody>
      </p:sp>
      <p:pic>
        <p:nvPicPr>
          <p:cNvPr id="5122" name="Picture 2" descr="نتيجة بحث الصور عن ‪beeswax candles‬‏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8" t="14250" r="14075" b="3676"/>
          <a:stretch/>
        </p:blipFill>
        <p:spPr bwMode="auto">
          <a:xfrm>
            <a:off x="1441010" y="3913998"/>
            <a:ext cx="1853753" cy="256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008729" y="2172817"/>
            <a:ext cx="6949165" cy="924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أقراص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العسل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مصنوعة من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الشمع</a:t>
            </a:r>
            <a:r>
              <a:rPr lang="ar-SA" sz="3200" b="1" dirty="0"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8908710" y="786651"/>
            <a:ext cx="2543062" cy="821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200000"/>
              </a:lnSpc>
            </a:pPr>
            <a:r>
              <a:rPr lang="ar-SA" sz="4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شمع النحل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8886424" y="928046"/>
            <a:ext cx="2633588" cy="857606"/>
          </a:xfrm>
          <a:prstGeom prst="roundRect">
            <a:avLst/>
          </a:prstGeom>
          <a:noFill/>
          <a:ln w="57150">
            <a:solidFill>
              <a:srgbClr val="00FF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5131559" y="3578561"/>
            <a:ext cx="6826336" cy="221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يتكون من اتحاد حمض البالمتيك المكون من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حمض دهني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مكون من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16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ذرة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كربون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مع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كحول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يحتوي على سلسلة من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30</a:t>
            </a:r>
            <a:r>
              <a:rPr lang="ar-SA" sz="3200" b="1" dirty="0">
                <a:latin typeface="ae_AlMateen" panose="02060803050605020204" pitchFamily="18" charset="-78"/>
              </a:rPr>
              <a:t> ذرة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كربون</a:t>
            </a:r>
            <a:r>
              <a:rPr lang="ar-SA" sz="3200" b="1" dirty="0">
                <a:latin typeface="ae_AlMateen" panose="02060803050605020204" pitchFamily="18" charset="-78"/>
              </a:rPr>
              <a:t>.</a:t>
            </a:r>
          </a:p>
        </p:txBody>
      </p:sp>
      <p:pic>
        <p:nvPicPr>
          <p:cNvPr id="4098" name="Picture 2" descr="صورة ذات صلة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857067"/>
            <a:ext cx="4007299" cy="307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صورة ذات صلة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15" y="3934645"/>
            <a:ext cx="2288029" cy="25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8976950" y="816639"/>
            <a:ext cx="2543062" cy="821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200000"/>
              </a:lnSpc>
            </a:pPr>
            <a:r>
              <a:rPr lang="ar-SA" sz="40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السترويدات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043326" y="3965973"/>
            <a:ext cx="1656223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مكوناتها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378588" y="2100204"/>
            <a:ext cx="6320961" cy="1030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ar-SA" sz="3600" b="1" dirty="0">
                <a:latin typeface="ae_AlMateen" panose="02060803050605020204" pitchFamily="18" charset="-78"/>
                <a:sym typeface="Wingdings"/>
              </a:rPr>
              <a:t>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هي</a:t>
            </a:r>
            <a:r>
              <a:rPr lang="ar-SA" sz="3600" b="1" dirty="0">
                <a:latin typeface="ae_AlMateen" panose="02060803050605020204" pitchFamily="18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ليبيدات</a:t>
            </a:r>
            <a:r>
              <a:rPr lang="ar-SA" sz="3600" b="1" dirty="0">
                <a:latin typeface="ae_AlMateen" panose="02060803050605020204" pitchFamily="18" charset="-78"/>
              </a:rPr>
              <a:t>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تحتوي على حلقات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متعددة</a:t>
            </a:r>
            <a:r>
              <a:rPr lang="ar-SA" sz="3600" b="1" dirty="0"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21" name="مربع نص 14"/>
          <p:cNvSpPr txBox="1"/>
          <p:nvPr/>
        </p:nvSpPr>
        <p:spPr>
          <a:xfrm>
            <a:off x="6620127" y="4976813"/>
            <a:ext cx="507942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/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تتكون جميع السترويدات من تركيب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السترويد</a:t>
            </a:r>
            <a:r>
              <a:rPr lang="ar-SA" sz="2800" b="1" dirty="0">
                <a:latin typeface="ae_AlMateen" panose="02060803050605020204" pitchFamily="18" charset="-78"/>
              </a:rPr>
              <a:t>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الأساسي المكون من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الحلقات</a:t>
            </a:r>
            <a:r>
              <a:rPr lang="ar-SA" sz="2800" b="1" dirty="0"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8886424" y="928046"/>
            <a:ext cx="2633588" cy="857606"/>
          </a:xfrm>
          <a:prstGeom prst="roundRect">
            <a:avLst/>
          </a:prstGeom>
          <a:noFill/>
          <a:ln w="57150">
            <a:solidFill>
              <a:srgbClr val="00FF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33056" r="41574" b="22016"/>
          <a:stretch/>
        </p:blipFill>
        <p:spPr bwMode="auto">
          <a:xfrm>
            <a:off x="273356" y="1881188"/>
            <a:ext cx="4168551" cy="26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2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0318021" y="1762739"/>
            <a:ext cx="1284326" cy="9244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أمثلة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8313686" y="2696343"/>
            <a:ext cx="3206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</a:rPr>
              <a:t>الهرمونات الجنسية: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070511" y="4747534"/>
            <a:ext cx="244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</a:rPr>
              <a:t>2-الكوليسترول :</a:t>
            </a:r>
            <a:endParaRPr lang="ar-DZ" sz="3200" dirty="0">
              <a:solidFill>
                <a:srgbClr val="C00000"/>
              </a:solidFill>
            </a:endParaRPr>
          </a:p>
        </p:txBody>
      </p:sp>
      <p:pic>
        <p:nvPicPr>
          <p:cNvPr id="19458" name="Picture 2" descr="نتيجة بحث الصور عن البروجسترو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1125057"/>
            <a:ext cx="3369661" cy="248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نتيجة بحث الصور عن الكوليسترو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5" y="4285397"/>
            <a:ext cx="3486612" cy="18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مستدير الزوايا 20"/>
          <p:cNvSpPr/>
          <p:nvPr/>
        </p:nvSpPr>
        <p:spPr>
          <a:xfrm>
            <a:off x="8976950" y="816639"/>
            <a:ext cx="2543062" cy="821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200000"/>
              </a:lnSpc>
            </a:pPr>
            <a:r>
              <a:rPr lang="ar-SA" sz="40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السترويدات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8886424" y="928046"/>
            <a:ext cx="2633588" cy="857606"/>
          </a:xfrm>
          <a:prstGeom prst="roundRect">
            <a:avLst/>
          </a:prstGeom>
          <a:noFill/>
          <a:ln w="57150">
            <a:solidFill>
              <a:srgbClr val="00FF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8232113" y="3319802"/>
            <a:ext cx="3140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تنظم عمليات الأيض </a:t>
            </a:r>
          </a:p>
        </p:txBody>
      </p:sp>
      <p:sp>
        <p:nvSpPr>
          <p:cNvPr id="35" name="مستطيل 34"/>
          <p:cNvSpPr/>
          <p:nvPr/>
        </p:nvSpPr>
        <p:spPr>
          <a:xfrm>
            <a:off x="8568159" y="3951959"/>
            <a:ext cx="2706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latin typeface="ae_AlMateen" panose="02060803050605020204" pitchFamily="18" charset="-78"/>
              </a:rPr>
              <a:t>مثل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البروجسترون</a:t>
            </a:r>
            <a:r>
              <a:rPr lang="ar-SA" sz="3200" b="1" dirty="0"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36" name="مستطيل 35"/>
          <p:cNvSpPr/>
          <p:nvPr/>
        </p:nvSpPr>
        <p:spPr>
          <a:xfrm>
            <a:off x="7490549" y="5484526"/>
            <a:ext cx="3898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مكوناً مهماً للأغشية الخلوية</a:t>
            </a:r>
            <a:endParaRPr lang="ar-DZ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617860" y="2922700"/>
            <a:ext cx="2121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3- </a:t>
            </a:r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</a:rPr>
              <a:t>فيتامين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د</a:t>
            </a:r>
            <a:r>
              <a:rPr lang="ar-SA" sz="3200" b="1" dirty="0">
                <a:latin typeface="ae_AlMateen" panose="02060803050605020204" pitchFamily="18" charset="-78"/>
              </a:rPr>
              <a:t> :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978317" y="4516895"/>
            <a:ext cx="394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</a:rPr>
              <a:t>4- العلجوم البحري العملاق:</a:t>
            </a:r>
          </a:p>
        </p:txBody>
      </p:sp>
      <p:pic>
        <p:nvPicPr>
          <p:cNvPr id="18434" name="Picture 2" descr="نتيجة بحث الصور عن العظا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8" y="802945"/>
            <a:ext cx="2214563" cy="268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مستدير الزوايا 20"/>
          <p:cNvSpPr/>
          <p:nvPr/>
        </p:nvSpPr>
        <p:spPr>
          <a:xfrm>
            <a:off x="8976950" y="816639"/>
            <a:ext cx="2543062" cy="821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200000"/>
              </a:lnSpc>
            </a:pPr>
            <a:r>
              <a:rPr lang="ar-SA" sz="40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السترويدات</a:t>
            </a: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8886424" y="928046"/>
            <a:ext cx="2633588" cy="857606"/>
          </a:xfrm>
          <a:prstGeom prst="roundRect">
            <a:avLst/>
          </a:prstGeom>
          <a:noFill/>
          <a:ln w="57150">
            <a:solidFill>
              <a:srgbClr val="00FF9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0318021" y="1762739"/>
            <a:ext cx="1284326" cy="924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 algn="justLow" rtl="1">
              <a:lnSpc>
                <a:spcPct val="200000"/>
              </a:lnSpc>
              <a:buFont typeface="Wingdings" pitchFamily="2" charset="2"/>
              <a:buChar char="q"/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أمثلة</a:t>
            </a:r>
          </a:p>
        </p:txBody>
      </p:sp>
      <p:sp>
        <p:nvSpPr>
          <p:cNvPr id="36" name="مستطيل 35"/>
          <p:cNvSpPr/>
          <p:nvPr/>
        </p:nvSpPr>
        <p:spPr>
          <a:xfrm>
            <a:off x="7779779" y="3591452"/>
            <a:ext cx="3746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له أهمية في تركيب العظام</a:t>
            </a:r>
          </a:p>
        </p:txBody>
      </p:sp>
      <p:sp>
        <p:nvSpPr>
          <p:cNvPr id="37" name="مستطيل 36"/>
          <p:cNvSpPr/>
          <p:nvPr/>
        </p:nvSpPr>
        <p:spPr>
          <a:xfrm>
            <a:off x="6897574" y="5379055"/>
            <a:ext cx="484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(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</a:rPr>
              <a:t>ينتج البوفوتوكسين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</a:rPr>
              <a:t>) مادة دفاعية سامة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t="24097" r="48077" b="13053"/>
          <a:stretch/>
        </p:blipFill>
        <p:spPr bwMode="auto">
          <a:xfrm>
            <a:off x="612819" y="3514330"/>
            <a:ext cx="3126668" cy="283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35" grpId="0"/>
      <p:bldP spid="3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5" name="Group 2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1547792" y="6195436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98546" y="9762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411" y="933640"/>
            <a:ext cx="768263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2819" y="948939"/>
            <a:ext cx="9538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تختلف الليبيدات عن البروتينات والكربوهيدرات في أنها ليست... 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7519903" y="2254617"/>
            <a:ext cx="204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أحماض.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7490336" y="3046201"/>
            <a:ext cx="204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 err="1">
                <a:solidFill>
                  <a:srgbClr val="0000CC"/>
                </a:solidFill>
                <a:latin typeface="ae_AlMateen" panose="02060803050605020204" pitchFamily="18" charset="-78"/>
              </a:rPr>
              <a:t>كحولات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7519904" y="3840057"/>
            <a:ext cx="204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بوليمرات.</a:t>
            </a:r>
          </a:p>
        </p:txBody>
      </p:sp>
      <p:sp>
        <p:nvSpPr>
          <p:cNvPr id="34" name="مستطيل 33"/>
          <p:cNvSpPr/>
          <p:nvPr/>
        </p:nvSpPr>
        <p:spPr>
          <a:xfrm>
            <a:off x="7656380" y="4715801"/>
            <a:ext cx="1910004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 err="1">
                <a:solidFill>
                  <a:srgbClr val="0000CC"/>
                </a:solidFill>
                <a:latin typeface="ae_AlMateen" panose="02060803050605020204" pitchFamily="18" charset="-78"/>
              </a:rPr>
              <a:t>استرات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9566384" y="2442949"/>
            <a:ext cx="691504" cy="5049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9582304" y="3209509"/>
            <a:ext cx="691504" cy="5049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9598224" y="3976069"/>
            <a:ext cx="691504" cy="5049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9614144" y="4906405"/>
            <a:ext cx="691504" cy="5049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3611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5" name="Group 2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1547792" y="6195436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98546" y="9762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411" y="933640"/>
            <a:ext cx="768263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316421" y="948939"/>
            <a:ext cx="6835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تتميز الليبيدات بأنها جزيئات حيوية كبير و ... 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3845034" y="2254617"/>
            <a:ext cx="6510661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1- قطبية وبالتالي  تذوب في الماء.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3815467" y="3046201"/>
            <a:ext cx="6510661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2- غير قطبية وبالتالي لا تذوب في الماء.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3845035" y="3840057"/>
            <a:ext cx="6510661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3- غير قطبية وبالتالي تذوب في الماء.</a:t>
            </a:r>
          </a:p>
        </p:txBody>
      </p:sp>
      <p:sp>
        <p:nvSpPr>
          <p:cNvPr id="34" name="مستطيل 33"/>
          <p:cNvSpPr/>
          <p:nvPr/>
        </p:nvSpPr>
        <p:spPr>
          <a:xfrm>
            <a:off x="3847307" y="4715801"/>
            <a:ext cx="6510661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4- قطبية وبالتالي لا تذوب في الماء.</a:t>
            </a:r>
          </a:p>
        </p:txBody>
      </p:sp>
    </p:spTree>
    <p:extLst>
      <p:ext uri="{BB962C8B-B14F-4D97-AF65-F5344CB8AC3E}">
        <p14:creationId xmlns:p14="http://schemas.microsoft.com/office/powerpoint/2010/main" val="3276563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5" name="Group 2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1547792" y="6195436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98546" y="9762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411" y="933640"/>
            <a:ext cx="768263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89776" y="853536"/>
            <a:ext cx="7220246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تؤدي الليبيدات وظيفتين رئيستين في المخلوقات الحية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747227" y="2254617"/>
            <a:ext cx="6510661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(        )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تختزن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الطاقة بشكل فعال.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3815467" y="3046201"/>
            <a:ext cx="6510661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(         )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مصدراً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رئيساً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للطاقة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الفورية للجسم.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3845035" y="3840057"/>
            <a:ext cx="6510661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(         )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تكوّن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معظم تركيب الأغشية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الخلوية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34" name="مستطيل 33"/>
          <p:cNvSpPr/>
          <p:nvPr/>
        </p:nvSpPr>
        <p:spPr>
          <a:xfrm>
            <a:off x="2889777" y="4633913"/>
            <a:ext cx="7495488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(         ) يكون الجدران القاسية للخلية النباتية.</a:t>
            </a:r>
          </a:p>
        </p:txBody>
      </p:sp>
    </p:spTree>
    <p:extLst>
      <p:ext uri="{BB962C8B-B14F-4D97-AF65-F5344CB8AC3E}">
        <p14:creationId xmlns:p14="http://schemas.microsoft.com/office/powerpoint/2010/main" val="374395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9397504" y="1112665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2"/>
          <p:cNvSpPr txBox="1"/>
          <p:nvPr/>
        </p:nvSpPr>
        <p:spPr>
          <a:xfrm>
            <a:off x="5582451" y="2265096"/>
            <a:ext cx="593756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ما الشيء المشترك بين الشمع الذي يستعمل ف</a:t>
            </a:r>
            <a:r>
              <a:rPr lang="ar-SA" sz="3200" b="1" dirty="0">
                <a:latin typeface="ae_AlMateen" panose="02060803050605020204" pitchFamily="18" charset="-78"/>
              </a:rPr>
              <a:t>ي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تلميع</a:t>
            </a:r>
            <a:r>
              <a:rPr lang="ar-SA" sz="3200" b="1" dirty="0">
                <a:latin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السيارات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، والدهن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الذي يقطر من اللحم المشوي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، وفيتامين: د“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الذي يضاف إلى الحليب الذي يشربه الناس ؟</a:t>
            </a:r>
          </a:p>
        </p:txBody>
      </p:sp>
      <p:pic>
        <p:nvPicPr>
          <p:cNvPr id="19" name="صورة 18" descr="135141306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48" y="3616657"/>
            <a:ext cx="4217783" cy="2047164"/>
          </a:xfrm>
          <a:prstGeom prst="rect">
            <a:avLst/>
          </a:prstGeom>
        </p:spPr>
      </p:pic>
      <p:pic>
        <p:nvPicPr>
          <p:cNvPr id="21" name="صورة 20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447" y="1112665"/>
            <a:ext cx="4306177" cy="225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5" name="Group 2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1547792" y="6195436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98546" y="9762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411" y="933640"/>
            <a:ext cx="768263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2819" y="948939"/>
            <a:ext cx="9538839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وحدات البناء في  الليبيدات هي... 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7519903" y="2254617"/>
            <a:ext cx="2044208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الجلوكوز.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5240740" y="3046201"/>
            <a:ext cx="4293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الأحماض الدهنية.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7519904" y="3840057"/>
            <a:ext cx="2044208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السكروز.</a:t>
            </a:r>
          </a:p>
        </p:txBody>
      </p:sp>
      <p:sp>
        <p:nvSpPr>
          <p:cNvPr id="34" name="مستطيل 33"/>
          <p:cNvSpPr/>
          <p:nvPr/>
        </p:nvSpPr>
        <p:spPr>
          <a:xfrm>
            <a:off x="7656380" y="4715801"/>
            <a:ext cx="1910004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الفركتوز.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9566384" y="2442949"/>
            <a:ext cx="691504" cy="5049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9582304" y="3209509"/>
            <a:ext cx="691504" cy="5049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9598224" y="3976069"/>
            <a:ext cx="691504" cy="5049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9614144" y="4906405"/>
            <a:ext cx="691504" cy="5049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5821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5" name="Group 2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1547792" y="6230648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88" y="947462"/>
            <a:ext cx="742686" cy="7426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98546" y="9762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AutoShape 4"/>
          <p:cNvSpPr>
            <a:spLocks noChangeAspect="1" noChangeArrowheads="1" noTextEdit="1"/>
          </p:cNvSpPr>
          <p:nvPr/>
        </p:nvSpPr>
        <p:spPr bwMode="auto">
          <a:xfrm>
            <a:off x="3273085" y="1767866"/>
            <a:ext cx="662473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3600" dirty="0"/>
          </a:p>
        </p:txBody>
      </p:sp>
      <p:sp>
        <p:nvSpPr>
          <p:cNvPr id="22" name="مستطيل 21"/>
          <p:cNvSpPr/>
          <p:nvPr/>
        </p:nvSpPr>
        <p:spPr>
          <a:xfrm>
            <a:off x="4394580" y="832513"/>
            <a:ext cx="2334890" cy="704251"/>
          </a:xfrm>
          <a:prstGeom prst="rect">
            <a:avLst/>
          </a:prstGeom>
          <a:solidFill>
            <a:srgbClr val="FFFFCC"/>
          </a:solidFill>
          <a:ln w="3175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</a:rPr>
              <a:t>الليبيدات</a:t>
            </a:r>
            <a:endParaRPr lang="ar-SA" sz="2800" b="1" dirty="0">
              <a:solidFill>
                <a:schemeClr val="tx1"/>
              </a:solidFill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 flipH="1">
            <a:off x="5526901" y="1622566"/>
            <a:ext cx="5956" cy="1453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flipH="1">
            <a:off x="1256861" y="1782045"/>
            <a:ext cx="7320" cy="5117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/>
          <p:cNvSpPr/>
          <p:nvPr/>
        </p:nvSpPr>
        <p:spPr>
          <a:xfrm>
            <a:off x="10497150" y="2550481"/>
            <a:ext cx="1440160" cy="576064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rgbClr val="C00000"/>
                </a:solidFill>
              </a:rPr>
              <a:t>تعريفها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8265640" y="2559954"/>
            <a:ext cx="1728192" cy="576064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rgbClr val="C00000"/>
                </a:solidFill>
              </a:rPr>
              <a:t>الأحماض الدهنية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37" name="رابط مستقيم 36"/>
          <p:cNvCxnSpPr/>
          <p:nvPr/>
        </p:nvCxnSpPr>
        <p:spPr>
          <a:xfrm>
            <a:off x="1256861" y="1782045"/>
            <a:ext cx="100980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>
            <a:off x="11375113" y="1754749"/>
            <a:ext cx="0" cy="5390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/>
          <p:nvPr/>
        </p:nvCxnSpPr>
        <p:spPr>
          <a:xfrm>
            <a:off x="4702971" y="1821015"/>
            <a:ext cx="10274" cy="47962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/>
          <p:cNvSpPr/>
          <p:nvPr/>
        </p:nvSpPr>
        <p:spPr>
          <a:xfrm>
            <a:off x="3849149" y="2559954"/>
            <a:ext cx="1728192" cy="576064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rgbClr val="C00000"/>
                </a:solidFill>
              </a:rPr>
              <a:t>الليبيدات الفوسفورية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8457661" y="3280034"/>
            <a:ext cx="1248139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rgbClr val="C00000"/>
                </a:solidFill>
              </a:rPr>
              <a:t>أنواعها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6057395" y="2559954"/>
            <a:ext cx="1632181" cy="576064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 err="1">
                <a:solidFill>
                  <a:srgbClr val="C00000"/>
                </a:solidFill>
              </a:rPr>
              <a:t>الجلسريدات</a:t>
            </a:r>
            <a:r>
              <a:rPr lang="ar-SA" sz="2000" b="1" dirty="0">
                <a:solidFill>
                  <a:srgbClr val="C00000"/>
                </a:solidFill>
              </a:rPr>
              <a:t> الثلاثية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43" name="رابط كسهم مستقيم 42"/>
          <p:cNvCxnSpPr/>
          <p:nvPr/>
        </p:nvCxnSpPr>
        <p:spPr>
          <a:xfrm>
            <a:off x="2697021" y="1782045"/>
            <a:ext cx="0" cy="53224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2120957" y="2559954"/>
            <a:ext cx="1152128" cy="576064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rgbClr val="C00000"/>
                </a:solidFill>
              </a:rPr>
              <a:t>الشموع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45" name="رابط كسهم مستقيم 44"/>
          <p:cNvCxnSpPr/>
          <p:nvPr/>
        </p:nvCxnSpPr>
        <p:spPr>
          <a:xfrm>
            <a:off x="6729469" y="1819068"/>
            <a:ext cx="0" cy="49522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9129736" y="1817770"/>
            <a:ext cx="0" cy="4939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0957" y="3415666"/>
            <a:ext cx="1152129" cy="12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5084" y="3665052"/>
            <a:ext cx="124813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8189" y="3614726"/>
            <a:ext cx="1829564" cy="98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صورة 50" descr="downloa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4638" y="3280034"/>
            <a:ext cx="1704207" cy="1656184"/>
          </a:xfrm>
          <a:prstGeom prst="rect">
            <a:avLst/>
          </a:prstGeom>
        </p:spPr>
      </p:pic>
      <p:sp>
        <p:nvSpPr>
          <p:cNvPr id="52" name="مستطيل 51"/>
          <p:cNvSpPr/>
          <p:nvPr/>
        </p:nvSpPr>
        <p:spPr>
          <a:xfrm>
            <a:off x="8215296" y="4176031"/>
            <a:ext cx="1773875" cy="375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1400" b="1" dirty="0">
                <a:latin typeface="ae_AlMateen" panose="02060803050605020204" pitchFamily="18" charset="-78"/>
              </a:rPr>
              <a:t>الأحماض الدهنية المشبعة</a:t>
            </a:r>
          </a:p>
        </p:txBody>
      </p:sp>
      <p:sp>
        <p:nvSpPr>
          <p:cNvPr id="53" name="مستطيل 52"/>
          <p:cNvSpPr/>
          <p:nvPr/>
        </p:nvSpPr>
        <p:spPr>
          <a:xfrm>
            <a:off x="8046974" y="4863708"/>
            <a:ext cx="1974464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1400" b="1" dirty="0">
                <a:latin typeface="ae_AlMateen" panose="02060803050605020204" pitchFamily="18" charset="-78"/>
              </a:rPr>
              <a:t>الأحماض الدهنية </a:t>
            </a:r>
            <a:r>
              <a:rPr lang="ar-SA" sz="1400" b="1" dirty="0" err="1">
                <a:solidFill>
                  <a:srgbClr val="FF0000"/>
                </a:solidFill>
                <a:latin typeface="ae_AlMateen" panose="02060803050605020204" pitchFamily="18" charset="-78"/>
              </a:rPr>
              <a:t>غير</a:t>
            </a:r>
            <a:r>
              <a:rPr lang="ar-SA" sz="1400" b="1" dirty="0" err="1">
                <a:latin typeface="ae_AlMateen" panose="02060803050605020204" pitchFamily="18" charset="-78"/>
              </a:rPr>
              <a:t>المشبعة</a:t>
            </a:r>
            <a:endParaRPr lang="ar-SA" sz="1400" b="1" dirty="0">
              <a:latin typeface="ae_AlMateen" panose="02060803050605020204" pitchFamily="18" charset="-78"/>
            </a:endParaRPr>
          </a:p>
        </p:txBody>
      </p:sp>
      <p:sp>
        <p:nvSpPr>
          <p:cNvPr id="54" name="مستطيل 53"/>
          <p:cNvSpPr/>
          <p:nvPr/>
        </p:nvSpPr>
        <p:spPr>
          <a:xfrm>
            <a:off x="135528" y="2564904"/>
            <a:ext cx="1583499" cy="576064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 err="1">
                <a:solidFill>
                  <a:srgbClr val="C00000"/>
                </a:solidFill>
              </a:rPr>
              <a:t>السترويدات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0222484" y="3498781"/>
            <a:ext cx="1952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جزيئات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حيوية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كبيرة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غير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قطبية.</a:t>
            </a:r>
          </a:p>
        </p:txBody>
      </p:sp>
    </p:spTree>
    <p:extLst>
      <p:ext uri="{BB962C8B-B14F-4D97-AF65-F5344CB8AC3E}">
        <p14:creationId xmlns:p14="http://schemas.microsoft.com/office/powerpoint/2010/main" val="2192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4" grpId="0" animBg="1"/>
      <p:bldP spid="52" grpId="0" animBg="1"/>
      <p:bldP spid="53" grpId="0" animBg="1"/>
      <p:bldP spid="54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5" name="Group 24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1154779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98546" y="9762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010" y="929068"/>
            <a:ext cx="740664" cy="7406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287354" y="2602031"/>
            <a:ext cx="11617291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كتاب الكيمياء للصف الثالث ثانوي - طبعة العبيكان 2016</a:t>
            </a:r>
          </a:p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الفصل الدراسي الثاني</a:t>
            </a:r>
          </a:p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للعام الدراسي 1437/ 1438هـ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9093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296" y="115909"/>
            <a:ext cx="12200592" cy="6634562"/>
            <a:chOff x="-4296" y="115909"/>
            <a:chExt cx="12200592" cy="6634562"/>
          </a:xfrm>
        </p:grpSpPr>
        <p:grpSp>
          <p:nvGrpSpPr>
            <p:cNvPr id="15" name="Group 14"/>
            <p:cNvGrpSpPr/>
            <p:nvPr/>
          </p:nvGrpSpPr>
          <p:grpSpPr>
            <a:xfrm>
              <a:off x="-4296" y="115909"/>
              <a:ext cx="12196296" cy="137373"/>
              <a:chOff x="-4296" y="141667"/>
              <a:chExt cx="12196296" cy="13737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4208172" y="986890"/>
            <a:ext cx="377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للتواصل أو لمزيد من الدروس 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4126" y="2612922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IEN_Edu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6665077" y="1585750"/>
            <a:ext cx="466868" cy="60349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86159" y="1724050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ien.edu.com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7" y="2543824"/>
            <a:ext cx="525082" cy="5250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18" y="3346780"/>
            <a:ext cx="922986" cy="92298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28253" y="3451919"/>
            <a:ext cx="143500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8004422220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40" y="4378114"/>
            <a:ext cx="3095321" cy="6686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84879" y="6233376"/>
            <a:ext cx="3022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الحقوق محفوظة لشركة تطوير للخدمات التعليمية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53" y="5265446"/>
            <a:ext cx="1839494" cy="81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6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9867331" y="1037230"/>
            <a:ext cx="1921041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الليبيدات 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4"/>
          <p:cNvSpPr txBox="1"/>
          <p:nvPr/>
        </p:nvSpPr>
        <p:spPr>
          <a:xfrm>
            <a:off x="5322627" y="2117466"/>
            <a:ext cx="6635267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جزيئات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حيوية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كبيرة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غير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قطبية.</a:t>
            </a:r>
          </a:p>
        </p:txBody>
      </p:sp>
      <p:pic>
        <p:nvPicPr>
          <p:cNvPr id="1026" name="Picture 2" descr="نتيجة بحث الصور عن الليبيد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2" y="1641141"/>
            <a:ext cx="3950797" cy="38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4"/>
          <p:cNvSpPr txBox="1"/>
          <p:nvPr/>
        </p:nvSpPr>
        <p:spPr>
          <a:xfrm>
            <a:off x="5322627" y="2977290"/>
            <a:ext cx="6635267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غير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قابلة للذوبان في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الماء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21" name="مربع نص 4"/>
          <p:cNvSpPr txBox="1"/>
          <p:nvPr/>
        </p:nvSpPr>
        <p:spPr>
          <a:xfrm>
            <a:off x="7656394" y="3959946"/>
            <a:ext cx="43015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تختلف عن الكربوهيدرات والبروتينات في أنها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ليست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بوليمرات ذات وحدات بناء أساسية متكررة .</a:t>
            </a:r>
          </a:p>
        </p:txBody>
      </p:sp>
    </p:spTree>
    <p:extLst>
      <p:ext uri="{BB962C8B-B14F-4D97-AF65-F5344CB8AC3E}">
        <p14:creationId xmlns:p14="http://schemas.microsoft.com/office/powerpoint/2010/main" val="357154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8202304" y="1037230"/>
            <a:ext cx="3586068" cy="655092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ae_AlMateen" panose="02060803050605020204" pitchFamily="18" charset="-78"/>
              </a:rPr>
              <a:t>الأحماض الدهنية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724633" y="2227641"/>
            <a:ext cx="4063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latin typeface="ae_AlMateen" panose="02060803050605020204" pitchFamily="18" charset="-78"/>
              </a:rPr>
              <a:t>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هي أحماض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كربوكسيلية</a:t>
            </a:r>
            <a:r>
              <a:rPr lang="ar-SA" sz="3600" b="1" dirty="0">
                <a:latin typeface="ae_AlMateen" panose="02060803050605020204" pitchFamily="18" charset="-78"/>
              </a:rPr>
              <a:t>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ذات سلاسل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طويلة</a:t>
            </a:r>
            <a:r>
              <a:rPr lang="ar-SA" sz="3600" b="1" dirty="0">
                <a:latin typeface="ae_AlMateen" panose="02060803050605020204" pitchFamily="18" charset="-78"/>
              </a:rPr>
              <a:t> 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039846" y="4021951"/>
            <a:ext cx="2480166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 الصيغة العامة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724633" y="5051901"/>
            <a:ext cx="3687228" cy="823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CH</a:t>
            </a:r>
            <a:r>
              <a:rPr lang="en-US" sz="2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3</a:t>
            </a:r>
            <a:r>
              <a:rPr lang="en-US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(CH</a:t>
            </a:r>
            <a:r>
              <a:rPr lang="en-US" sz="2000" b="1" dirty="0">
                <a:solidFill>
                  <a:srgbClr val="0000CC"/>
                </a:solidFill>
                <a:latin typeface="ae_AlMateen" panose="02060803050605020204" pitchFamily="18" charset="-78"/>
              </a:rPr>
              <a:t>2</a:t>
            </a:r>
            <a:r>
              <a:rPr lang="en-US" sz="3600" b="1" dirty="0">
                <a:solidFill>
                  <a:srgbClr val="0000CC"/>
                </a:solidFill>
                <a:latin typeface="ae_AlMateen" panose="02060803050605020204" pitchFamily="18" charset="-78"/>
              </a:rPr>
              <a:t>)</a:t>
            </a:r>
            <a:r>
              <a:rPr lang="en-US" sz="2000" b="1" dirty="0" err="1">
                <a:solidFill>
                  <a:srgbClr val="0000CC"/>
                </a:solidFill>
                <a:latin typeface="ae_AlMateen" panose="02060803050605020204" pitchFamily="18" charset="-78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ae_AlMateen" panose="02060803050605020204" pitchFamily="18" charset="-78"/>
              </a:rPr>
              <a:t>COOH</a:t>
            </a:r>
            <a:endParaRPr lang="ar-SA" sz="3600" b="1" dirty="0">
              <a:solidFill>
                <a:srgbClr val="0000CC"/>
              </a:solidFill>
              <a:latin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016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7814572" y="1037230"/>
            <a:ext cx="3973800" cy="655092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</a:rPr>
              <a:t>مكونات الأحماض الدهنية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مربع نص 22"/>
          <p:cNvSpPr txBox="1"/>
          <p:nvPr/>
        </p:nvSpPr>
        <p:spPr>
          <a:xfrm>
            <a:off x="6537279" y="2090170"/>
            <a:ext cx="542061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v"/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ليست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من البوليمرات ، ولكن لديها وحدة بناء أساسية متكررة .</a:t>
            </a:r>
          </a:p>
        </p:txBody>
      </p:sp>
      <p:sp>
        <p:nvSpPr>
          <p:cNvPr id="21" name="مربع نص 22"/>
          <p:cNvSpPr txBox="1"/>
          <p:nvPr/>
        </p:nvSpPr>
        <p:spPr>
          <a:xfrm>
            <a:off x="6864824" y="3564154"/>
            <a:ext cx="509307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v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تتكون الأحماض الدهنية الطبيعية من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12-24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ذرة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كربون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6537279" y="4997194"/>
            <a:ext cx="542061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v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تحتوي معظم الأحماض الدهنية من عدد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زوجي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من ذرات الكربون.</a:t>
            </a:r>
          </a:p>
        </p:txBody>
      </p:sp>
      <p:pic>
        <p:nvPicPr>
          <p:cNvPr id="16386" name="Picture 2" descr="صورة ذات صلة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8"/>
          <a:stretch/>
        </p:blipFill>
        <p:spPr bwMode="auto">
          <a:xfrm>
            <a:off x="273356" y="2090170"/>
            <a:ext cx="4850308" cy="36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6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7397087" y="1037230"/>
            <a:ext cx="4391285" cy="655092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أنواع الأحماض الدهنية 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4"/>
          <p:cNvSpPr txBox="1"/>
          <p:nvPr/>
        </p:nvSpPr>
        <p:spPr>
          <a:xfrm>
            <a:off x="7124131" y="3226217"/>
            <a:ext cx="48625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v"/>
            </a:pPr>
            <a:r>
              <a:rPr lang="ar-SA" sz="3200" b="1" dirty="0">
                <a:latin typeface="ae_AlMateen" panose="02060803050605020204" pitchFamily="18" charset="-78"/>
              </a:rPr>
              <a:t>وهي التي </a:t>
            </a:r>
            <a:r>
              <a:rPr lang="ar-SA" sz="3200" b="1" dirty="0">
                <a:solidFill>
                  <a:srgbClr val="0070C0"/>
                </a:solidFill>
                <a:latin typeface="ae_AlMateen" panose="02060803050605020204" pitchFamily="18" charset="-78"/>
              </a:rPr>
              <a:t>لا تحتوي </a:t>
            </a:r>
            <a:r>
              <a:rPr lang="ar-SA" sz="3200" b="1" dirty="0">
                <a:latin typeface="ae_AlMateen" panose="02060803050605020204" pitchFamily="18" charset="-78"/>
              </a:rPr>
              <a:t>على روابط ثنائية بين ذرات الكربون.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8099542" y="2042321"/>
            <a:ext cx="3688830" cy="65883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rgbClr val="002060"/>
                </a:solidFill>
                <a:latin typeface="ae_AlMateen" panose="02060803050605020204" pitchFamily="18" charset="-78"/>
              </a:rPr>
              <a:t>1- الأحماض الدهنية المشبعة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269349" y="4560927"/>
            <a:ext cx="1250663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مثال: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9103492" y="5503773"/>
            <a:ext cx="218040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latin typeface="ae_AlMateen" panose="02060803050605020204" pitchFamily="18" charset="-78"/>
              </a:rPr>
              <a:t>حمض الستريك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30970" r="28778" b="15747"/>
          <a:stretch/>
        </p:blipFill>
        <p:spPr bwMode="auto">
          <a:xfrm>
            <a:off x="590142" y="3382335"/>
            <a:ext cx="5818348" cy="249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1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4"/>
          <p:cNvSpPr txBox="1"/>
          <p:nvPr/>
        </p:nvSpPr>
        <p:spPr>
          <a:xfrm>
            <a:off x="7315200" y="2766423"/>
            <a:ext cx="460530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v"/>
            </a:pPr>
            <a:r>
              <a:rPr lang="ar-SA" sz="2800" b="1" dirty="0">
                <a:latin typeface="ae_AlMateen" panose="02060803050605020204" pitchFamily="18" charset="-78"/>
              </a:rPr>
              <a:t>وهي التي</a:t>
            </a:r>
            <a:r>
              <a:rPr lang="ar-SA" sz="2800" b="1" dirty="0">
                <a:solidFill>
                  <a:srgbClr val="0070C0"/>
                </a:solidFill>
                <a:latin typeface="ae_AlMateen" panose="02060803050605020204" pitchFamily="18" charset="-78"/>
              </a:rPr>
              <a:t> تحتوي </a:t>
            </a:r>
            <a:r>
              <a:rPr lang="ar-SA" sz="2800" b="1" dirty="0">
                <a:latin typeface="ae_AlMateen" panose="02060803050605020204" pitchFamily="18" charset="-78"/>
              </a:rPr>
              <a:t>على روابط ثنائية أو اكثر بين ذرات الكربون.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7784437" y="1752746"/>
            <a:ext cx="4136068" cy="65883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rgbClr val="002060"/>
                </a:solidFill>
                <a:latin typeface="ae_AlMateen" panose="02060803050605020204" pitchFamily="18" charset="-78"/>
              </a:rPr>
              <a:t>2- الأحماض الدهنية غيرالمشبعة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193695" y="4028664"/>
            <a:ext cx="1250663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مثال: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9417841" y="5449687"/>
            <a:ext cx="2026517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latin typeface="ae_AlMateen" panose="02060803050605020204" pitchFamily="18" charset="-78"/>
              </a:rPr>
              <a:t>حمض الأوليك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7656829" y="900752"/>
            <a:ext cx="4391285" cy="655092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أنواع الأحماض الدهنية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30970" r="28778" b="15747"/>
          <a:stretch/>
        </p:blipFill>
        <p:spPr bwMode="auto">
          <a:xfrm>
            <a:off x="273356" y="3243476"/>
            <a:ext cx="6574933" cy="281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7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296" y="553791"/>
            <a:ext cx="12200592" cy="6196680"/>
            <a:chOff x="-4296" y="553791"/>
            <a:chExt cx="12200592" cy="6196680"/>
          </a:xfrm>
        </p:grpSpPr>
        <p:grpSp>
          <p:nvGrpSpPr>
            <p:cNvPr id="24" name="Group 23"/>
            <p:cNvGrpSpPr/>
            <p:nvPr/>
          </p:nvGrpSpPr>
          <p:grpSpPr>
            <a:xfrm>
              <a:off x="-4296" y="553791"/>
              <a:ext cx="12196296" cy="137373"/>
              <a:chOff x="-4296" y="141667"/>
              <a:chExt cx="12196296" cy="13737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V="1">
              <a:off x="0" y="6613098"/>
              <a:ext cx="12196296" cy="137373"/>
              <a:chOff x="-4296" y="141667"/>
              <a:chExt cx="12196296" cy="13737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141667"/>
                <a:ext cx="12192000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2148" y="203914"/>
                <a:ext cx="12192000" cy="0"/>
              </a:xfrm>
              <a:prstGeom prst="line">
                <a:avLst/>
              </a:prstGeom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-4296" y="279040"/>
                <a:ext cx="12192000" cy="0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>
          <a:xfrm>
            <a:off x="298361" y="12879"/>
            <a:ext cx="628917" cy="6782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98"/>
          <a:stretch/>
        </p:blipFill>
        <p:spPr>
          <a:xfrm>
            <a:off x="273356" y="6163298"/>
            <a:ext cx="962263" cy="394015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9212239" y="996287"/>
            <a:ext cx="2576133" cy="818865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chemeClr val="tx1">
                    <a:lumMod val="50000"/>
                  </a:schemeClr>
                </a:solidFill>
                <a:latin typeface="ae_AlMateen" panose="02060803050605020204" pitchFamily="18" charset="-78"/>
              </a:rPr>
              <a:t> الجليسرول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3930556" y="-15257"/>
            <a:ext cx="495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الليبيدات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641075" y="2434083"/>
            <a:ext cx="6147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SA" sz="3200" b="1" dirty="0">
                <a:latin typeface="ae_AlMateen" panose="02060803050605020204" pitchFamily="18" charset="-78"/>
              </a:rPr>
              <a:t>هو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جزيء</a:t>
            </a:r>
            <a:r>
              <a:rPr lang="ar-SA" sz="3200" b="1" dirty="0">
                <a:latin typeface="ae_AlMateen" panose="02060803050605020204" pitchFamily="18" charset="-78"/>
              </a:rPr>
              <a:t> يتكون من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ثلاث</a:t>
            </a:r>
            <a:r>
              <a:rPr lang="ar-SA" sz="3200" b="1" dirty="0">
                <a:latin typeface="ae_AlMateen" panose="02060803050605020204" pitchFamily="18" charset="-78"/>
              </a:rPr>
              <a:t> ذرات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كربون </a:t>
            </a:r>
            <a:r>
              <a:rPr lang="ar-SA" sz="3200" b="1" dirty="0">
                <a:latin typeface="ae_AlMateen" panose="02060803050605020204" pitchFamily="18" charset="-78"/>
              </a:rPr>
              <a:t>ترتبط كل منها بمجموعة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هيدروكسيل </a:t>
            </a:r>
            <a:r>
              <a:rPr lang="ar-SA" sz="3200" b="1" dirty="0">
                <a:latin typeface="ae_AlMateen" panose="02060803050605020204" pitchFamily="18" charset="-78"/>
              </a:rPr>
              <a:t>.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10142042" y="3897734"/>
            <a:ext cx="1596911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</a:rPr>
              <a:t> الصيغة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7163341" y="5535641"/>
            <a:ext cx="2978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cs typeface="ae_AlMateen" panose="02060803050605020204" pitchFamily="18" charset="-78"/>
              </a:rPr>
              <a:t>CH</a:t>
            </a:r>
            <a:r>
              <a:rPr lang="en-US" sz="4000" b="1" baseline="-25000" dirty="0">
                <a:cs typeface="ae_AlMateen" panose="02060803050605020204" pitchFamily="18" charset="-78"/>
              </a:rPr>
              <a:t>2</a:t>
            </a:r>
            <a:r>
              <a:rPr lang="en-US" sz="4000" b="1" dirty="0">
                <a:cs typeface="ae_AlMateen" panose="02060803050605020204" pitchFamily="18" charset="-78"/>
              </a:rPr>
              <a:t>CH</a:t>
            </a:r>
            <a:r>
              <a:rPr lang="en-US" sz="4000" b="1" baseline="-25000" dirty="0">
                <a:cs typeface="ae_AlMateen" panose="02060803050605020204" pitchFamily="18" charset="-78"/>
              </a:rPr>
              <a:t>2</a:t>
            </a:r>
            <a:r>
              <a:rPr lang="en-US" sz="4000" b="1" dirty="0">
                <a:cs typeface="ae_AlMateen" panose="02060803050605020204" pitchFamily="18" charset="-78"/>
              </a:rPr>
              <a:t>CH</a:t>
            </a:r>
            <a:r>
              <a:rPr lang="en-US" sz="4000" b="1" baseline="-25000" dirty="0">
                <a:cs typeface="ae_AlMateen" panose="02060803050605020204" pitchFamily="18" charset="-78"/>
              </a:rPr>
              <a:t>2</a:t>
            </a:r>
            <a:endParaRPr lang="en-US" sz="4000" b="1" dirty="0">
              <a:solidFill>
                <a:srgbClr val="FF0000"/>
              </a:solidFill>
              <a:cs typeface="ae_AlMateen" panose="02060803050605020204" pitchFamily="18" charset="-78"/>
            </a:endParaRPr>
          </a:p>
        </p:txBody>
      </p:sp>
      <p:cxnSp>
        <p:nvCxnSpPr>
          <p:cNvPr id="4" name="رابط مستقيم 3"/>
          <p:cNvCxnSpPr/>
          <p:nvPr/>
        </p:nvCxnSpPr>
        <p:spPr>
          <a:xfrm flipV="1">
            <a:off x="9273750" y="5478253"/>
            <a:ext cx="0" cy="17706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V="1">
            <a:off x="8334329" y="5478253"/>
            <a:ext cx="0" cy="1606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flipV="1">
            <a:off x="7435851" y="5478253"/>
            <a:ext cx="0" cy="1606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9028091" y="5016588"/>
            <a:ext cx="7848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OH</a:t>
            </a:r>
            <a:endParaRPr lang="ar-DZ" sz="2400" b="1" dirty="0">
              <a:solidFill>
                <a:srgbClr val="FF000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8092040" y="5019384"/>
            <a:ext cx="6903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OH</a:t>
            </a:r>
            <a:endParaRPr lang="ar-DZ" sz="2400" b="1" dirty="0">
              <a:solidFill>
                <a:srgbClr val="FF0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7098616" y="5016587"/>
            <a:ext cx="674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OH</a:t>
            </a:r>
            <a:endParaRPr lang="ar-DZ" sz="2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نتيجة بحث الصور عن ‪glycerol‬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803020"/>
            <a:ext cx="4883785" cy="270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نتيجة بحث الصور عن ‪glycerol‬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18" y="4267611"/>
            <a:ext cx="3176070" cy="179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1" grpId="0"/>
      <p:bldP spid="37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دروس">
      <a:dk1>
        <a:srgbClr val="1F386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951</Words>
  <Application>Microsoft Office PowerPoint</Application>
  <PresentationFormat>شاشة عريضة</PresentationFormat>
  <Paragraphs>253</Paragraphs>
  <Slides>33</Slides>
  <Notes>31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0" baseType="lpstr">
      <vt:lpstr>ae_AlMateen</vt:lpstr>
      <vt:lpstr>Arial</vt:lpstr>
      <vt:lpstr>Arial Black</vt:lpstr>
      <vt:lpstr>Calibri</vt:lpstr>
      <vt:lpstr>Sakkal Majalla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Shahera Al-Zahib</dc:creator>
  <cp:lastModifiedBy>ماجد الحكمي</cp:lastModifiedBy>
  <cp:revision>70</cp:revision>
  <dcterms:created xsi:type="dcterms:W3CDTF">2016-09-07T07:56:44Z</dcterms:created>
  <dcterms:modified xsi:type="dcterms:W3CDTF">2023-03-18T19:51:32Z</dcterms:modified>
</cp:coreProperties>
</file>