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56" r:id="rId9"/>
    <p:sldId id="258" r:id="rId10"/>
    <p:sldId id="302" r:id="rId11"/>
    <p:sldId id="288" r:id="rId12"/>
    <p:sldId id="303" r:id="rId13"/>
    <p:sldId id="304" r:id="rId14"/>
    <p:sldId id="305" r:id="rId15"/>
    <p:sldId id="307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3" r:id="rId28"/>
    <p:sldId id="321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99FF"/>
    <a:srgbClr val="FF6699"/>
    <a:srgbClr val="33CC33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0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3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9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8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20873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291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78495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8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2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52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9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604891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35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2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71309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741664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61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39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8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8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9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2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79884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3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30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05732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652757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38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6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37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0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78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1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51481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06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90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616109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585406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8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3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73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2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09445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62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941949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7557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25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56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26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1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7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2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2211211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4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8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1628663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DC9E1F"/>
                </a:solidFill>
              </a:rPr>
              <a:pPr/>
              <a:t>26/12/36</a:t>
            </a:fld>
            <a:endParaRPr lang="ar-SA">
              <a:solidFill>
                <a:srgbClr val="DC9E1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797033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949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773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200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458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95866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0841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4638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284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2397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3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302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4301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358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9CD1D2-C3E9-4F73-83D9-79B86F30AF1C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/>
              <a:t>26/12/36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5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2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1F2123"/>
                </a:solidFill>
              </a:rPr>
              <a:pPr/>
              <a:t>26/12/36</a:t>
            </a:fld>
            <a:endParaRPr lang="ar-SA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69CD1D2-C3E9-4F73-83D9-79B86F30AF1C}" type="slidenum">
              <a:rPr lang="ar-SA" smtClean="0">
                <a:solidFill>
                  <a:srgbClr val="1F2123"/>
                </a:solidFill>
              </a:rPr>
              <a:pPr/>
              <a:t>‹#›</a:t>
            </a:fld>
            <a:endParaRPr lang="ar-SA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7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9CD1D2-C3E9-4F73-83D9-79B86F30AF1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>
              <a:solidFill>
                <a:srgbClr val="FBEEC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526D7D-58E2-4111-966E-5215A42EF059}" type="datetimeFigureOut">
              <a:rPr lang="ar-SA" smtClean="0">
                <a:solidFill>
                  <a:srgbClr val="FBEEC9"/>
                </a:solidFill>
              </a:rPr>
              <a:pPr/>
              <a:t>26/12/36</a:t>
            </a:fld>
            <a:endParaRPr lang="ar-SA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2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ifted\Desktop\شعار_جامعة_طيبة.gif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1414"/>
            <a:ext cx="1512168" cy="174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وان فرعي 2"/>
          <p:cNvSpPr txBox="1">
            <a:spLocks/>
          </p:cNvSpPr>
          <p:nvPr/>
        </p:nvSpPr>
        <p:spPr>
          <a:xfrm>
            <a:off x="5940152" y="2162575"/>
            <a:ext cx="2699792" cy="342666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المملكة العربية السعودية</a:t>
            </a:r>
          </a:p>
          <a:p>
            <a:pPr rtl="0"/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وزارة التعليم العالي</a:t>
            </a:r>
          </a:p>
          <a:p>
            <a:pPr rtl="0"/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جامعة طيبة</a:t>
            </a:r>
          </a:p>
          <a:p>
            <a:pPr rtl="0"/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عمادة الخدمات التعليمية</a:t>
            </a:r>
          </a:p>
          <a:p>
            <a:pPr rtl="0"/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السنة التحضيرية</a:t>
            </a:r>
          </a:p>
          <a:p>
            <a:pPr rtl="0"/>
            <a:endParaRPr lang="ar-SA" sz="20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rtl="0"/>
            <a:endParaRPr lang="ar-SA" sz="20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rtl="0"/>
            <a:r>
              <a:rPr lang="ar-S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مادة مهارات اللغة العربية</a:t>
            </a:r>
            <a:endParaRPr lang="ar-SA" sz="20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عنوان فرعي 2"/>
          <p:cNvSpPr txBox="1">
            <a:spLocks/>
          </p:cNvSpPr>
          <p:nvPr/>
        </p:nvSpPr>
        <p:spPr>
          <a:xfrm>
            <a:off x="765020" y="2187977"/>
            <a:ext cx="4752528" cy="3082534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ar-SA" sz="7200" b="1" dirty="0">
                <a:solidFill>
                  <a:srgbClr val="339933"/>
                </a:solidFill>
              </a:rPr>
              <a:t>بناءُ الفعل وإعرابه</a:t>
            </a:r>
            <a:endParaRPr lang="ar-SA" sz="72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عنوان فرعي 2"/>
          <p:cNvSpPr txBox="1">
            <a:spLocks/>
          </p:cNvSpPr>
          <p:nvPr/>
        </p:nvSpPr>
        <p:spPr>
          <a:xfrm>
            <a:off x="899592" y="4394823"/>
            <a:ext cx="4968552" cy="205851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ar-SA" sz="36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رابط مستقيم 2"/>
          <p:cNvCxnSpPr/>
          <p:nvPr/>
        </p:nvCxnSpPr>
        <p:spPr>
          <a:xfrm>
            <a:off x="5940152" y="332656"/>
            <a:ext cx="0" cy="5904656"/>
          </a:xfrm>
          <a:prstGeom prst="line">
            <a:avLst/>
          </a:prstGeom>
          <a:ln w="9525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660232" y="161076"/>
            <a:ext cx="2339826" cy="1827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الحروف</a:t>
            </a:r>
          </a:p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الألف – الواو - 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79512" y="260649"/>
            <a:ext cx="6228258" cy="385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الألف والياء </a:t>
            </a:r>
            <a:r>
              <a:rPr lang="ar-SA" b="1" dirty="0">
                <a:solidFill>
                  <a:srgbClr val="000000"/>
                </a:solidFill>
              </a:rPr>
              <a:t>خاصة للمثنى فيرفع بالألف ويُنصبُ ويجرُّ بالياء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9512" y="764704"/>
            <a:ext cx="6228258" cy="385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الواو والياء </a:t>
            </a:r>
            <a:r>
              <a:rPr lang="ar-SA" b="1" dirty="0">
                <a:solidFill>
                  <a:srgbClr val="000000"/>
                </a:solidFill>
              </a:rPr>
              <a:t>خاصة بجمع المذكر السالم ، فيرفعُ بالواو ، ويُنصبُ ويجرُّ بالياء .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9512" y="1243500"/>
            <a:ext cx="6228258" cy="6013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والواو والألف والياء </a:t>
            </a:r>
            <a:r>
              <a:rPr lang="ar-SA" b="1" dirty="0">
                <a:solidFill>
                  <a:srgbClr val="000000"/>
                </a:solidFill>
              </a:rPr>
              <a:t>خاصة بالأسماء </a:t>
            </a:r>
            <a:r>
              <a:rPr lang="ar-SA" b="1" dirty="0" smtClean="0">
                <a:solidFill>
                  <a:srgbClr val="000000"/>
                </a:solidFill>
              </a:rPr>
              <a:t>الخمسة </a:t>
            </a:r>
            <a:r>
              <a:rPr lang="ar-SA" b="1" dirty="0">
                <a:solidFill>
                  <a:srgbClr val="000000"/>
                </a:solidFill>
              </a:rPr>
              <a:t>، فترفعُ بالواوِ ، وتُنصبُ بالألف ، وتجرُّ بالياء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7236296" y="2420888"/>
            <a:ext cx="1512168" cy="4176464"/>
            <a:chOff x="7308304" y="2492896"/>
            <a:chExt cx="1512168" cy="4176464"/>
          </a:xfrm>
        </p:grpSpPr>
        <p:cxnSp>
          <p:nvCxnSpPr>
            <p:cNvPr id="10" name="رابط مستقيم 9"/>
            <p:cNvCxnSpPr/>
            <p:nvPr/>
          </p:nvCxnSpPr>
          <p:spPr>
            <a:xfrm>
              <a:off x="8820472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>
              <a:off x="8604448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>
              <a:off x="8388424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>
              <a:off x="8172400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>
              <a:off x="7956376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>
              <a:off x="7740352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>
              <a:off x="7524328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>
              <a:off x="7308304" y="2492896"/>
              <a:ext cx="0" cy="4176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دبوس زينة 19"/>
          <p:cNvSpPr/>
          <p:nvPr/>
        </p:nvSpPr>
        <p:spPr>
          <a:xfrm>
            <a:off x="7236296" y="3789040"/>
            <a:ext cx="1512168" cy="1296144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</a:rPr>
              <a:t>توضيح آخر</a:t>
            </a:r>
            <a:endParaRPr lang="ar-SA" sz="3200" b="1" dirty="0">
              <a:solidFill>
                <a:srgbClr val="000000"/>
              </a:solidFill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179512" y="2204864"/>
            <a:ext cx="88205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395288" y="3213075"/>
            <a:ext cx="6408737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sz="2400" b="1" dirty="0">
                <a:solidFill>
                  <a:srgbClr val="000000"/>
                </a:solidFill>
              </a:rPr>
              <a:t>علامات الإعراب تنقسم إلى </a:t>
            </a:r>
            <a:endParaRPr lang="ar-SA" altLang="ar-SA" sz="2400" b="1" dirty="0">
              <a:solidFill>
                <a:srgbClr val="000000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995738" y="4221137"/>
            <a:ext cx="2808287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حركات </a:t>
            </a:r>
            <a:endParaRPr lang="ar-SA" sz="20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وهي </a:t>
            </a:r>
            <a:r>
              <a:rPr lang="ar-SA" sz="2000" b="1" dirty="0">
                <a:solidFill>
                  <a:srgbClr val="000000"/>
                </a:solidFill>
              </a:rPr>
              <a:t>: ( الضمة ، والفتحة ، والكسرة ، والسكون ) 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68313" y="4221137"/>
            <a:ext cx="2879725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حروف</a:t>
            </a:r>
          </a:p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وهي </a:t>
            </a:r>
            <a:r>
              <a:rPr lang="ar-SA" sz="2000" b="1" dirty="0">
                <a:solidFill>
                  <a:srgbClr val="000000"/>
                </a:solidFill>
              </a:rPr>
              <a:t>: الواو ، والألف ، </a:t>
            </a:r>
            <a:r>
              <a:rPr lang="ar-SA" sz="2000" b="1" dirty="0" smtClean="0">
                <a:solidFill>
                  <a:srgbClr val="000000"/>
                </a:solidFill>
              </a:rPr>
              <a:t>والياء، </a:t>
            </a:r>
            <a:r>
              <a:rPr lang="ar-SA" sz="2000" b="1" dirty="0">
                <a:solidFill>
                  <a:srgbClr val="000000"/>
                </a:solidFill>
              </a:rPr>
              <a:t>والنون </a:t>
            </a:r>
            <a:endParaRPr lang="ar-SA" altLang="ar-SA" sz="2000" b="1" dirty="0">
              <a:solidFill>
                <a:srgbClr val="000000"/>
              </a:solidFill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3635375" y="38607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619250" y="4076675"/>
            <a:ext cx="432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5940425" y="4076675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619250" y="4076675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6" y="4005436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الألف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716016" y="5301580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ثبوت النون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6" y="1989508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الواو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859981" y="386526"/>
            <a:ext cx="2808363" cy="647700"/>
          </a:xfrm>
          <a:prstGeom prst="plaque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الضمة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0800000">
            <a:off x="107504" y="188638"/>
            <a:ext cx="4535760" cy="15121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في الاسم المفرد وجمع التكسير ، وجمع المؤنث السالم ، والفعل المضارع ، مثلُ : </a:t>
            </a:r>
            <a:endParaRPr lang="en-US" sz="2000" b="1" dirty="0">
              <a:solidFill>
                <a:srgbClr val="000000"/>
              </a:solidFill>
            </a:endParaRPr>
          </a:p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النحوُ مفيدٌ ، الجندُ منتصرٌ ، المؤمناتُ قانتاتٌ ، ينهزمُ الباطلُ ,</a:t>
            </a:r>
            <a:r>
              <a:rPr lang="ar-SA" sz="2000" b="1" dirty="0" smtClean="0">
                <a:solidFill>
                  <a:srgbClr val="000000"/>
                </a:solidFill>
              </a:rPr>
              <a:t>( آمن الرسولُ ) , ( يعلمُ خائنة الأعين)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الرفع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0800000">
            <a:off x="108248" y="1917125"/>
            <a:ext cx="4535760" cy="187191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الواو علامةٌ للرفع في جمع المذكر السالم ، والأسماء </a:t>
            </a:r>
            <a:r>
              <a:rPr lang="ar-SA" sz="2000" b="1" dirty="0" smtClean="0">
                <a:solidFill>
                  <a:srgbClr val="000000"/>
                </a:solidFill>
              </a:rPr>
              <a:t>الخمسة . </a:t>
            </a:r>
          </a:p>
          <a:p>
            <a:pPr algn="just"/>
            <a:r>
              <a:rPr lang="ar-SA" altLang="ar-SA" sz="2000" b="1" dirty="0" smtClean="0">
                <a:solidFill>
                  <a:srgbClr val="000000"/>
                </a:solidFill>
              </a:rPr>
              <a:t>مثل قوله تعالى (وعلى الله فليتوكل المتوكلون),( قد أفلح المؤمنون )</a:t>
            </a:r>
          </a:p>
          <a:p>
            <a:pPr algn="just"/>
            <a:r>
              <a:rPr lang="ar-SA" altLang="ar-SA" sz="2000" b="1" dirty="0" smtClean="0">
                <a:solidFill>
                  <a:srgbClr val="000000"/>
                </a:solidFill>
              </a:rPr>
              <a:t>وقوله تعالى (اذهب أنت وأخوك بآياتي ولا تنيا في ذكري),( قال أبوهم إني لأجد ريح يوسف )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0800000">
            <a:off x="108248" y="4005436"/>
            <a:ext cx="4535760" cy="6477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الألف علامةٌ لرفع المثنى </a:t>
            </a:r>
            <a:r>
              <a:rPr lang="ar-SA" sz="2000" b="1" dirty="0" smtClean="0">
                <a:solidFill>
                  <a:srgbClr val="000000"/>
                </a:solidFill>
              </a:rPr>
              <a:t> مثلُ </a:t>
            </a:r>
            <a:r>
              <a:rPr lang="ar-SA" sz="2000" b="1" dirty="0">
                <a:solidFill>
                  <a:srgbClr val="000000"/>
                </a:solidFill>
              </a:rPr>
              <a:t>: الصَّائِمانِ </a:t>
            </a:r>
            <a:r>
              <a:rPr lang="ar-SA" sz="2000" b="1" dirty="0" smtClean="0">
                <a:solidFill>
                  <a:srgbClr val="000000"/>
                </a:solidFill>
              </a:rPr>
              <a:t>مُحتسبانِ, قال رجلان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0800000">
            <a:off x="107504" y="4941167"/>
            <a:ext cx="4535760" cy="108011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 smtClean="0">
                <a:solidFill>
                  <a:srgbClr val="000000"/>
                </a:solidFill>
              </a:rPr>
              <a:t>ثبوت النون </a:t>
            </a:r>
            <a:r>
              <a:rPr lang="ar-SA" sz="2000" b="1" dirty="0">
                <a:solidFill>
                  <a:srgbClr val="000000"/>
                </a:solidFill>
              </a:rPr>
              <a:t>علامةٌ للرفعِ في الأفعالِ الخمسة ، مثلُ : يُزَكِّيَانِ ، تُزَكِّيانِ ، يُزَكُّونَ ، تُزَكُّونَ ، تُزَكِّينَ </a:t>
            </a:r>
            <a:r>
              <a:rPr lang="ar-SA" sz="2000" b="1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ar-SA" altLang="ar-SA" sz="2000" b="1" dirty="0" smtClean="0">
                <a:solidFill>
                  <a:srgbClr val="000000"/>
                </a:solidFill>
              </a:rPr>
              <a:t>( يعلمون ظاهرًا من الحياة الدنيا )</a:t>
            </a:r>
            <a:endParaRPr lang="en-US" altLang="ar-SA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6" y="2996952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الكسرة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716016" y="4149452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الياء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6" y="1773484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الألف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716016" y="548680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الفتحة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0800000">
            <a:off x="107504" y="260647"/>
            <a:ext cx="4535760" cy="108011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الفتحةُ علامةٌ لنصبِ الأسماءِ ، والفعل المضارع </a:t>
            </a:r>
            <a:r>
              <a:rPr lang="ar-SA" sz="2000" b="1" dirty="0" smtClean="0">
                <a:solidFill>
                  <a:srgbClr val="000000"/>
                </a:solidFill>
              </a:rPr>
              <a:t>المنصوب ,نحو: ( واسأل القرية التي كنا فيها ),( لن ينال الله لحومها )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النصب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0800000">
            <a:off x="108248" y="1772813"/>
            <a:ext cx="4535760" cy="7200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الألف علامةٌ للنصبِ في الأسماءِ </a:t>
            </a:r>
            <a:r>
              <a:rPr lang="ar-SA" sz="2000" b="1" dirty="0" smtClean="0">
                <a:solidFill>
                  <a:srgbClr val="000000"/>
                </a:solidFill>
              </a:rPr>
              <a:t>الخمسة , نحو : ( إن أبانا لفي ضلال مبين ).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0800000">
            <a:off x="108248" y="2996952"/>
            <a:ext cx="4535760" cy="6477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just"/>
            <a:r>
              <a:rPr lang="ar-SA" sz="2000" b="1" dirty="0">
                <a:solidFill>
                  <a:srgbClr val="000000"/>
                </a:solidFill>
              </a:rPr>
              <a:t>الكسرةُ علامةٌ لنصبِ جمعِ المؤنث </a:t>
            </a:r>
            <a:r>
              <a:rPr lang="ar-SA" sz="2000" b="1" dirty="0" smtClean="0">
                <a:solidFill>
                  <a:srgbClr val="000000"/>
                </a:solidFill>
              </a:rPr>
              <a:t>السالم, نحو: ( إن الحسنات يذهبن السيئات ).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0800000">
            <a:off x="107504" y="3861048"/>
            <a:ext cx="4535760" cy="115212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الياءُ علامةٌ لنصبِ المثنى وجمع المذكر </a:t>
            </a:r>
            <a:r>
              <a:rPr lang="ar-SA" sz="2000" b="1" dirty="0" smtClean="0">
                <a:solidFill>
                  <a:srgbClr val="000000"/>
                </a:solidFill>
              </a:rPr>
              <a:t>السالم, نحو: ( فوجد فيها رجلين يقتتلان ) ,(إن المتقين في جنات ونهر ).</a:t>
            </a:r>
            <a:endParaRPr lang="en-US" altLang="ar-SA" sz="1900" b="1" dirty="0">
              <a:solidFill>
                <a:srgbClr val="000000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716017" y="5301579"/>
            <a:ext cx="2808363" cy="647700"/>
          </a:xfrm>
          <a:prstGeom prst="plaqu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حذف النون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 rot="10800000">
            <a:off x="107505" y="5301207"/>
            <a:ext cx="4535760" cy="6480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حذفُ النونِ علامةٌ للنصبِ في الأفعالِ </a:t>
            </a:r>
            <a:r>
              <a:rPr lang="ar-SA" sz="2000" b="1" dirty="0" smtClean="0">
                <a:solidFill>
                  <a:srgbClr val="000000"/>
                </a:solidFill>
              </a:rPr>
              <a:t>الخمسةِ ,نحو: ( لن تنالوا البر حتى تنفقوا مما تحبون ). </a:t>
            </a:r>
            <a:endParaRPr lang="en-US" altLang="ar-SA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5" y="4365476"/>
            <a:ext cx="2808363" cy="647700"/>
          </a:xfrm>
          <a:prstGeom prst="plaqu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الفتحة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4" y="2456706"/>
            <a:ext cx="2808363" cy="647700"/>
          </a:xfrm>
          <a:prstGeom prst="plaqu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الياء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840959" y="548680"/>
            <a:ext cx="2808363" cy="647700"/>
          </a:xfrm>
          <a:prstGeom prst="plaqu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الكسرة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10800000">
            <a:off x="107505" y="570935"/>
            <a:ext cx="4464496" cy="64769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الكسرةُ علامةٌ للجرِّ في الأسماءِ </a:t>
            </a:r>
            <a:r>
              <a:rPr lang="ar-SA" sz="2000" b="1" dirty="0" smtClean="0">
                <a:solidFill>
                  <a:srgbClr val="000000"/>
                </a:solidFill>
              </a:rPr>
              <a:t>, نحو: ( وكان في المدينة تسعة رهطٍ )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solidFill>
            <a:srgbClr val="FF6699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الجر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0800000">
            <a:off x="-18757" y="2060847"/>
            <a:ext cx="4590757" cy="151216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الياءُ علامةٌ للجَرِّ في المثنى ، وجمع المذكر السالمِ ، والأسماءِ </a:t>
            </a:r>
            <a:r>
              <a:rPr lang="ar-SA" sz="2000" b="1" dirty="0" smtClean="0">
                <a:solidFill>
                  <a:srgbClr val="000000"/>
                </a:solidFill>
              </a:rPr>
              <a:t>الخمسةِ , نحو : ( وبالوالدينِ إحسانا ).( قل للمؤمنين يغضوا من أبصارهم ),( ارجعوا إلى أبيكم ).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 rot="10800000">
            <a:off x="-18757" y="4190714"/>
            <a:ext cx="4464496" cy="9972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2000" b="1" dirty="0">
                <a:solidFill>
                  <a:srgbClr val="000000"/>
                </a:solidFill>
              </a:rPr>
              <a:t>الفتحة علامةٌ نائبةٌ عن الكسرةِ في جر الممنوعِ من الصرف </a:t>
            </a:r>
            <a:r>
              <a:rPr lang="ar-SA" sz="2000" b="1" dirty="0" smtClean="0">
                <a:solidFill>
                  <a:srgbClr val="000000"/>
                </a:solidFill>
              </a:rPr>
              <a:t>, نحو</a:t>
            </a:r>
            <a:r>
              <a:rPr lang="ar-SA" sz="2000" b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sym typeface="Wingdings" pitchFamily="2" charset="2"/>
              </a:rPr>
              <a:t>: ( يعملون له ما يشاء من محاريب وتماثيل ) .</a:t>
            </a:r>
            <a:endParaRPr lang="en-US" altLang="ar-SA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716014" y="3789040"/>
            <a:ext cx="2808363" cy="1800200"/>
          </a:xfrm>
          <a:prstGeom prst="plaqu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حذف حرف العلة في الأفعال المعتلة الآخر, نحو: (فلا تدعُ مع الله إلها آخر فتكون من المعذبين ) .</a:t>
            </a:r>
            <a:endParaRPr lang="en-US" altLang="ar-SA" sz="2400" b="1" dirty="0">
              <a:solidFill>
                <a:srgbClr val="FFFF00"/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716016" y="2260834"/>
            <a:ext cx="2808363" cy="1206042"/>
          </a:xfrm>
          <a:prstGeom prst="plaqu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حذف النون في الأفعال الخمسة , نحو :( ولا تقتلوا أنفسكم ). 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716015" y="1229126"/>
            <a:ext cx="2808363" cy="647700"/>
          </a:xfrm>
          <a:prstGeom prst="plaqu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2400" b="1" dirty="0" smtClean="0">
                <a:solidFill>
                  <a:srgbClr val="000000"/>
                </a:solidFill>
              </a:rPr>
              <a:t>السكون , نحو:( لم يلدْ ولم يولدْ ). 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auto">
          <a:xfrm rot="16200000">
            <a:off x="4977172" y="2691172"/>
            <a:ext cx="6858000" cy="1475656"/>
          </a:xfrm>
          <a:prstGeom prst="upArrowCallout">
            <a:avLst>
              <a:gd name="adj1" fmla="val 122052"/>
              <a:gd name="adj2" fmla="val 72611"/>
              <a:gd name="adj3" fmla="val 22764"/>
              <a:gd name="adj4" fmla="val 66667"/>
            </a:avLst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6000" b="1" dirty="0" smtClean="0">
                <a:solidFill>
                  <a:srgbClr val="000000"/>
                </a:solidFill>
              </a:rPr>
              <a:t>علامات الجزم</a:t>
            </a:r>
            <a:endParaRPr lang="en-US" altLang="ar-SA" sz="6000" b="1" dirty="0">
              <a:solidFill>
                <a:srgbClr val="000000"/>
              </a:solidFill>
            </a:endParaRP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0800000">
            <a:off x="179512" y="2564904"/>
            <a:ext cx="3456384" cy="187250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</a:rPr>
              <a:t>وهي للفعل </a:t>
            </a:r>
            <a:r>
              <a:rPr lang="ar-SA" sz="3200" b="1" dirty="0" smtClean="0">
                <a:solidFill>
                  <a:srgbClr val="000000"/>
                </a:solidFill>
              </a:rPr>
              <a:t>المضارع</a:t>
            </a:r>
            <a:endParaRPr lang="en-US" altLang="ar-SA" sz="3200" b="1" dirty="0">
              <a:solidFill>
                <a:srgbClr val="000000"/>
              </a:solidFill>
            </a:endParaRPr>
          </a:p>
        </p:txBody>
      </p:sp>
      <p:cxnSp>
        <p:nvCxnSpPr>
          <p:cNvPr id="3" name="رابط كسهم مستقيم 2"/>
          <p:cNvCxnSpPr>
            <a:stCxn id="9" idx="1"/>
          </p:cNvCxnSpPr>
          <p:nvPr/>
        </p:nvCxnSpPr>
        <p:spPr>
          <a:xfrm flipH="1">
            <a:off x="3635895" y="1552976"/>
            <a:ext cx="1080120" cy="1115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6" idx="1"/>
            <a:endCxn id="15" idx="1"/>
          </p:cNvCxnSpPr>
          <p:nvPr/>
        </p:nvCxnSpPr>
        <p:spPr>
          <a:xfrm flipH="1" flipV="1">
            <a:off x="3635896" y="3501156"/>
            <a:ext cx="1080118" cy="118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8" idx="1"/>
          </p:cNvCxnSpPr>
          <p:nvPr/>
        </p:nvCxnSpPr>
        <p:spPr>
          <a:xfrm flipH="1">
            <a:off x="3635896" y="2863855"/>
            <a:ext cx="1080120" cy="98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i="1" u="sng" dirty="0">
                <a:solidFill>
                  <a:srgbClr val="1F2123"/>
                </a:solidFill>
              </a:rPr>
              <a:t>علامات الإعراب الفرعية خاصة بكلمات قليلة هي :</a:t>
            </a:r>
            <a:endParaRPr lang="ar-SA" i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784976" cy="4967448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وسيلة شرح مع سهم إلى الأسفل 4"/>
          <p:cNvSpPr/>
          <p:nvPr/>
        </p:nvSpPr>
        <p:spPr>
          <a:xfrm>
            <a:off x="2699792" y="1556792"/>
            <a:ext cx="3528392" cy="144016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1- الأسماء الخمسة : </a:t>
            </a:r>
            <a:endParaRPr lang="ar-SA" sz="32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7524328" y="2724527"/>
            <a:ext cx="1224136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أبوك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5652120" y="3388290"/>
            <a:ext cx="1512168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أخوك 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563888" y="3349072"/>
            <a:ext cx="1584176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حموك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907704" y="3461772"/>
            <a:ext cx="129614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فوك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1" name="شكل بيضاوي 10"/>
          <p:cNvSpPr/>
          <p:nvPr/>
        </p:nvSpPr>
        <p:spPr>
          <a:xfrm>
            <a:off x="611560" y="2669684"/>
            <a:ext cx="12241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ذو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51520" y="4437112"/>
            <a:ext cx="8496944" cy="18722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ترفع بالواو , نحو: جاء أخوك .</a:t>
            </a:r>
          </a:p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تنصب بالألف , نحو : رأيتُ أباك .</a:t>
            </a:r>
          </a:p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تجر بالياء , نحو : أعجبتُ بأخيك .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1" y="3112783"/>
            <a:ext cx="8516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83200" y="1560290"/>
            <a:ext cx="849694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هو كل </a:t>
            </a:r>
            <a:r>
              <a:rPr lang="ar-S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مادل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على اثنين أو اثنتين بزيادة ألف ونون أو ياء ونون على لفظ المفرد .</a:t>
            </a:r>
          </a:p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صديق : ( صديقان , صديقين ) .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4" y="4653136"/>
            <a:ext cx="85169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وسيلة شرح مع سهم إلى الأسفل 6"/>
          <p:cNvSpPr/>
          <p:nvPr/>
        </p:nvSpPr>
        <p:spPr>
          <a:xfrm>
            <a:off x="2699792" y="188640"/>
            <a:ext cx="3384376" cy="1368152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 المثنى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62562" y="2749764"/>
            <a:ext cx="8578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يرفع بالألف , نحو : أقبل الصديقان .</a:t>
            </a:r>
          </a:p>
          <a:p>
            <a:r>
              <a:rPr lang="ar-SA" sz="2400" b="1" dirty="0" smtClean="0"/>
              <a:t>ينصب ويجر بالياء , نحو :  رأيتُ الصديقين , أعجبتُ بالصديقين .</a:t>
            </a:r>
          </a:p>
          <a:p>
            <a:r>
              <a:rPr lang="ar-SA" sz="2400" b="1" dirty="0" smtClean="0"/>
              <a:t>وتحذف نون المثنى عند الإضافة , نحو : أقبل مهندسا المشروع .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23944" y="4327066"/>
            <a:ext cx="864054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ملحقات المثنى : </a:t>
            </a:r>
          </a:p>
          <a:p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1- اثنان , اثنتان , نحو : حضر طالبان اثنان , حضرتْ طالبتان اثنتان.</a:t>
            </a:r>
          </a:p>
          <a:p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2- كلا وكلتا إذا اضيفتا إلى ضمير , فإن أضيفتا إلى اسم ظاهر أعربتا إعراب الاسم المقصور, نحو : حضر الطالبان كلاهما , رأيتُ الطالبتين كلتيهما ,نجح كلا الطالبين , أكرمتُ كلتا الطالبتين .</a:t>
            </a:r>
          </a:p>
          <a:p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1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5" name="وسيلة شرح مع سهم إلى الأسفل 4"/>
          <p:cNvSpPr/>
          <p:nvPr/>
        </p:nvSpPr>
        <p:spPr>
          <a:xfrm>
            <a:off x="3207129" y="323894"/>
            <a:ext cx="2952328" cy="1232898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جمع المذكر السالم :</a:t>
            </a:r>
            <a:endParaRPr lang="ar-SA" sz="3200" b="1" dirty="0"/>
          </a:p>
        </p:txBody>
      </p:sp>
      <p:sp>
        <p:nvSpPr>
          <p:cNvPr id="7" name="دبوس زينة 6"/>
          <p:cNvSpPr/>
          <p:nvPr/>
        </p:nvSpPr>
        <p:spPr>
          <a:xfrm>
            <a:off x="237128" y="1340768"/>
            <a:ext cx="8568952" cy="864096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2400" b="1" dirty="0">
                <a:solidFill>
                  <a:srgbClr val="000000"/>
                </a:solidFill>
              </a:rPr>
              <a:t>هو </a:t>
            </a:r>
            <a:r>
              <a:rPr lang="ar-SA" sz="2400" b="1" dirty="0" smtClean="0">
                <a:solidFill>
                  <a:srgbClr val="000000"/>
                </a:solidFill>
              </a:rPr>
              <a:t>كل </a:t>
            </a:r>
            <a:r>
              <a:rPr lang="ar-SA" sz="2400" b="1" dirty="0" err="1" smtClean="0">
                <a:solidFill>
                  <a:srgbClr val="000000"/>
                </a:solidFill>
              </a:rPr>
              <a:t>مادل</a:t>
            </a:r>
            <a:r>
              <a:rPr lang="ar-SA" sz="2400" b="1" dirty="0" smtClean="0">
                <a:solidFill>
                  <a:srgbClr val="000000"/>
                </a:solidFill>
              </a:rPr>
              <a:t> </a:t>
            </a:r>
            <a:r>
              <a:rPr lang="ar-SA" sz="2400" b="1" dirty="0">
                <a:solidFill>
                  <a:srgbClr val="000000"/>
                </a:solidFill>
              </a:rPr>
              <a:t>على أكثر من اثنين بزيادة واو ونون أو ياء ونون على لفظ المفرد . نحو : معلم ( معلمون , معلمين ).</a:t>
            </a:r>
          </a:p>
        </p:txBody>
      </p:sp>
      <p:sp>
        <p:nvSpPr>
          <p:cNvPr id="8" name="دبوس زينة 7"/>
          <p:cNvSpPr/>
          <p:nvPr/>
        </p:nvSpPr>
        <p:spPr>
          <a:xfrm>
            <a:off x="309136" y="2348880"/>
            <a:ext cx="8496944" cy="1152128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يرفع بالواو , نحو : حضر المعلمون .</a:t>
            </a:r>
          </a:p>
          <a:p>
            <a:pPr algn="ctr"/>
            <a:r>
              <a:rPr lang="ar-SA" sz="2400" b="1" dirty="0" smtClean="0"/>
              <a:t>ينصب ويجر بالياء , نحو : شكرتُ المعلمين , أعجبتُ بالمعلمين .</a:t>
            </a:r>
          </a:p>
          <a:p>
            <a:pPr algn="ctr"/>
            <a:r>
              <a:rPr lang="ar-SA" sz="2400" b="1" dirty="0" smtClean="0"/>
              <a:t>وتحذف نون الجمع عند الإضافة , نحو : شكرتُ معلمي المدرسة .</a:t>
            </a:r>
            <a:endParaRPr lang="ar-SA" sz="2400" b="1" dirty="0"/>
          </a:p>
        </p:txBody>
      </p:sp>
      <p:sp>
        <p:nvSpPr>
          <p:cNvPr id="9" name="دبوس زينة 8"/>
          <p:cNvSpPr/>
          <p:nvPr/>
        </p:nvSpPr>
        <p:spPr>
          <a:xfrm>
            <a:off x="147297" y="3717032"/>
            <a:ext cx="8658783" cy="2808312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ملحقات جمع المذكر السالم : أولو , نحو : ( وأولو الأرحام بعضهم أولى ببعض) عالَمون : ( الحمد لله رب العالمين ).</a:t>
            </a:r>
          </a:p>
          <a:p>
            <a:pPr algn="ctr"/>
            <a:r>
              <a:rPr lang="ar-SA" sz="2400" b="1" dirty="0" smtClean="0"/>
              <a:t>عليون : ( كلا إن كتاب الأبرار لفي عليين وما أدراك ما عليون ) .</a:t>
            </a:r>
          </a:p>
          <a:p>
            <a:pPr algn="ctr"/>
            <a:r>
              <a:rPr lang="ar-SA" sz="2400" b="1" dirty="0" smtClean="0"/>
              <a:t>أرضون : ( من اغتصب شبرًا من أرض طُوقه من سبع أرضين ) .</a:t>
            </a:r>
          </a:p>
          <a:p>
            <a:pPr algn="ctr"/>
            <a:r>
              <a:rPr lang="ar-SA" sz="2400" b="1" dirty="0" smtClean="0"/>
              <a:t>سنون : ( قال تزرعون سبع سنين دأبا ) , مضت سنون طوال على تخرجي .</a:t>
            </a:r>
          </a:p>
          <a:p>
            <a:pPr algn="ctr"/>
            <a:r>
              <a:rPr lang="ar-SA" sz="2400" b="1" dirty="0" smtClean="0"/>
              <a:t>ألفاظ العقود : جاء عشرون طالبًا , سلمتُ على عشرين طالبًا .</a:t>
            </a:r>
          </a:p>
          <a:p>
            <a:pPr algn="ctr"/>
            <a:r>
              <a:rPr lang="ar-SA" sz="2400" b="1" dirty="0" smtClean="0"/>
              <a:t>أهلون </a:t>
            </a:r>
            <a:r>
              <a:rPr lang="ar-SA" sz="2400" b="1" dirty="0" smtClean="0">
                <a:sym typeface="Wingdings" pitchFamily="2" charset="2"/>
              </a:rPr>
              <a:t>: ( </a:t>
            </a:r>
            <a:r>
              <a:rPr lang="ar-SA" sz="2400" b="1" dirty="0" err="1" smtClean="0">
                <a:sym typeface="Wingdings" pitchFamily="2" charset="2"/>
              </a:rPr>
              <a:t>قوا</a:t>
            </a:r>
            <a:r>
              <a:rPr lang="ar-SA" sz="2400" b="1" dirty="0" smtClean="0">
                <a:sym typeface="Wingdings" pitchFamily="2" charset="2"/>
              </a:rPr>
              <a:t> أنفسكم وأهليكم نارًا وقودها الناس والحجارة )</a:t>
            </a:r>
          </a:p>
          <a:p>
            <a:pPr algn="ctr"/>
            <a:r>
              <a:rPr lang="ar-SA" sz="2400" b="1" dirty="0" smtClean="0">
                <a:sym typeface="Wingdings" pitchFamily="2" charset="2"/>
              </a:rPr>
              <a:t>بنون : ( المال والبنون زينة الحياة الدنيا )</a:t>
            </a:r>
            <a:endParaRPr lang="ar-SA" sz="2400" b="1" dirty="0" smtClean="0"/>
          </a:p>
          <a:p>
            <a:pPr algn="ctr"/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51174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4" name="وسيلة شرح مع سهم إلى الأسفل 3"/>
          <p:cNvSpPr/>
          <p:nvPr/>
        </p:nvSpPr>
        <p:spPr>
          <a:xfrm>
            <a:off x="2627784" y="260648"/>
            <a:ext cx="3456384" cy="14847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جمع المؤنث السالم : </a:t>
            </a:r>
            <a:endParaRPr lang="ar-SA" sz="3600" dirty="0"/>
          </a:p>
        </p:txBody>
      </p:sp>
      <p:sp>
        <p:nvSpPr>
          <p:cNvPr id="5" name="شكل بيضاوي 4"/>
          <p:cNvSpPr/>
          <p:nvPr/>
        </p:nvSpPr>
        <p:spPr>
          <a:xfrm>
            <a:off x="323528" y="2060848"/>
            <a:ext cx="8292547" cy="1102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هو ما انتهى بألف وتاء زائدتين , وسلمت فيه صورة المفرد من التغير , نحو : طالبة ( طالبات ) .</a:t>
            </a:r>
            <a:endParaRPr lang="ar-SA" sz="24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492263" y="3573016"/>
            <a:ext cx="8148531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يرفع بالضمة , نحو : حضرتْ الطالباتُ .</a:t>
            </a:r>
          </a:p>
          <a:p>
            <a:pPr algn="ctr"/>
            <a:r>
              <a:rPr lang="ar-SA" sz="2400" b="1" dirty="0" smtClean="0"/>
              <a:t>ينصب ويجر بالكسرة , نحو : شكرتُ المعلماتِ , أعجبتُ بالطالباتِ . </a:t>
            </a:r>
            <a:endParaRPr lang="ar-SA" sz="24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492263" y="5013176"/>
            <a:ext cx="8123812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ملحقات جمع المؤنث السالم : أولات , نحو : ( و إن كن أولات حمل فأنفقوا عليهن ) .</a:t>
            </a:r>
          </a:p>
          <a:p>
            <a:pPr algn="ctr"/>
            <a:r>
              <a:rPr lang="ar-SA" sz="2400" b="1" dirty="0" smtClean="0"/>
              <a:t>عرفات , نحو : رأيتُ عرفاتٍ .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74605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ar-SA" dirty="0"/>
          </a:p>
          <a:p>
            <a:pPr algn="ctr"/>
            <a:endParaRPr lang="ar-SA" dirty="0"/>
          </a:p>
        </p:txBody>
      </p:sp>
      <p:sp>
        <p:nvSpPr>
          <p:cNvPr id="4" name="وسيلة شرح مع سهم إلى الأسفل 3"/>
          <p:cNvSpPr/>
          <p:nvPr/>
        </p:nvSpPr>
        <p:spPr>
          <a:xfrm>
            <a:off x="3059832" y="260648"/>
            <a:ext cx="3888432" cy="1368152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الاسم الممنوع من الصرف :</a:t>
            </a:r>
            <a:endParaRPr lang="ar-SA" sz="3200" dirty="0"/>
          </a:p>
        </p:txBody>
      </p:sp>
      <p:sp>
        <p:nvSpPr>
          <p:cNvPr id="5" name="مخطط انسيابي: قرار 4"/>
          <p:cNvSpPr/>
          <p:nvPr/>
        </p:nvSpPr>
        <p:spPr>
          <a:xfrm>
            <a:off x="755576" y="1844824"/>
            <a:ext cx="7776864" cy="151216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هو الاسم الذي لا ينون لعلة فيه تمنعه من ذلك , نحو :سلوى , صحراء .</a:t>
            </a:r>
            <a:endParaRPr lang="ar-SA" sz="2400" b="1" dirty="0"/>
          </a:p>
        </p:txBody>
      </p:sp>
      <p:sp>
        <p:nvSpPr>
          <p:cNvPr id="6" name="مخطط انسيابي: قرار 5"/>
          <p:cNvSpPr/>
          <p:nvPr/>
        </p:nvSpPr>
        <p:spPr>
          <a:xfrm>
            <a:off x="611560" y="3933056"/>
            <a:ext cx="7776864" cy="223224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يرفع بالضمة و ينصب ويجر بالفتحة, نحو : سافر إبراهيمُ , شكرتُ إبراهيمَ, سلمتُ على إبراهيمَ .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35840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/>
          <p:cNvSpPr>
            <a:spLocks noChangeArrowheads="1"/>
          </p:cNvSpPr>
          <p:nvPr/>
        </p:nvSpPr>
        <p:spPr bwMode="auto">
          <a:xfrm rot="10800000">
            <a:off x="2123728" y="188641"/>
            <a:ext cx="4535760" cy="64807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تمهيد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 rot="10800000">
            <a:off x="539553" y="1196751"/>
            <a:ext cx="7632848" cy="489654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SA" sz="3600" b="1" dirty="0"/>
              <a:t>الأفعال في العربية ثلاثةٌ : ( الماضي ، والمضارع ، والأمر ) </a:t>
            </a:r>
            <a:endParaRPr lang="ar-SA" sz="36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SA" sz="3600" b="1" dirty="0" smtClean="0"/>
              <a:t>الأصلُ </a:t>
            </a:r>
            <a:r>
              <a:rPr lang="ar-SA" sz="3600" b="1" dirty="0"/>
              <a:t>في الفعلِ البناءُ ، والإعرابُ فرعٌ ، </a:t>
            </a:r>
            <a:endParaRPr lang="ar-SA" sz="36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SA" sz="3600" b="1" dirty="0" smtClean="0"/>
              <a:t>الماضي </a:t>
            </a:r>
            <a:r>
              <a:rPr lang="ar-SA" sz="3600" b="1" dirty="0"/>
              <a:t>والأمرُ مبنيانِ </a:t>
            </a:r>
            <a:r>
              <a:rPr lang="ar-SA" sz="3600" b="1" dirty="0" smtClean="0"/>
              <a:t>دائمًا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SA" sz="3600" b="1" dirty="0" smtClean="0"/>
              <a:t>المضارعُ </a:t>
            </a:r>
            <a:r>
              <a:rPr lang="ar-SA" sz="3600" b="1" dirty="0"/>
              <a:t>مُعربٌ ومبني .</a:t>
            </a:r>
            <a:endParaRPr lang="en-US" sz="36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r-SA" sz="3600" b="1" dirty="0" smtClean="0"/>
              <a:t>لكلِّ </a:t>
            </a:r>
            <a:r>
              <a:rPr lang="ar-SA" sz="3600" b="1" dirty="0"/>
              <a:t>فعلٍ منها حالاتُ بناءٍ 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066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شبكة أرجوانية"/>
          <p:cNvSpPr>
            <a:spLocks noChangeArrowheads="1"/>
          </p:cNvSpPr>
          <p:nvPr/>
        </p:nvSpPr>
        <p:spPr bwMode="auto">
          <a:xfrm>
            <a:off x="467544" y="116632"/>
            <a:ext cx="7776584" cy="540060"/>
          </a:xfrm>
          <a:prstGeom prst="round2Diag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alt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إعراب الفعل المضارع</a:t>
            </a:r>
            <a:endParaRPr lang="en-US" alt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AutoShape 14" descr="دنيم"/>
          <p:cNvSpPr>
            <a:spLocks noChangeArrowheads="1"/>
          </p:cNvSpPr>
          <p:nvPr/>
        </p:nvSpPr>
        <p:spPr bwMode="auto">
          <a:xfrm>
            <a:off x="497799" y="1124744"/>
            <a:ext cx="7776585" cy="16561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just"/>
            <a:r>
              <a:rPr lang="ar-SA" altLang="ar-SA" sz="2800" b="1" dirty="0" smtClean="0">
                <a:solidFill>
                  <a:srgbClr val="339933"/>
                </a:solidFill>
              </a:rPr>
              <a:t>الأفعال الخمسة : </a:t>
            </a:r>
            <a:r>
              <a:rPr lang="ar-SA" sz="2800" b="1" dirty="0">
                <a:solidFill>
                  <a:prstClr val="black"/>
                </a:solidFill>
              </a:rPr>
              <a:t>هي : كل فعل مضارع اتصل بألف الاثنين ، أو واو الجماعة ، أو ياء المخاطبة ، مثل : ( يعملان ، تعملان ، يعملون ، تعملون ، تعملين )</a:t>
            </a:r>
            <a:endParaRPr lang="en-US" altLang="ar-SA" sz="2800" b="1" dirty="0">
              <a:solidFill>
                <a:prstClr val="black"/>
              </a:solidFill>
            </a:endParaRPr>
          </a:p>
        </p:txBody>
      </p:sp>
      <p:sp>
        <p:nvSpPr>
          <p:cNvPr id="7" name="AutoShape 14" descr="دنيم"/>
          <p:cNvSpPr>
            <a:spLocks noChangeArrowheads="1"/>
          </p:cNvSpPr>
          <p:nvPr/>
        </p:nvSpPr>
        <p:spPr bwMode="auto">
          <a:xfrm>
            <a:off x="497799" y="3140968"/>
            <a:ext cx="7776585" cy="30243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just"/>
            <a:r>
              <a:rPr lang="ar-SA" altLang="ar-SA" sz="2800" b="1" dirty="0">
                <a:solidFill>
                  <a:srgbClr val="FF0000"/>
                </a:solidFill>
              </a:rPr>
              <a:t>إ</a:t>
            </a:r>
            <a:r>
              <a:rPr lang="ar-SA" altLang="ar-SA" sz="2800" b="1" dirty="0" smtClean="0">
                <a:solidFill>
                  <a:srgbClr val="FF0000"/>
                </a:solidFill>
              </a:rPr>
              <a:t>عراب الأفعال الخمسة :</a:t>
            </a:r>
          </a:p>
          <a:p>
            <a:pPr algn="just"/>
            <a:r>
              <a:rPr lang="ar-SA" altLang="ar-SA" sz="2400" b="1" dirty="0" smtClean="0">
                <a:solidFill>
                  <a:prstClr val="black"/>
                </a:solidFill>
              </a:rPr>
              <a:t>1-</a:t>
            </a:r>
            <a:r>
              <a:rPr lang="ar-SA" sz="2400" b="1" dirty="0" smtClean="0">
                <a:solidFill>
                  <a:prstClr val="black"/>
                </a:solidFill>
              </a:rPr>
              <a:t> علامة </a:t>
            </a:r>
            <a:r>
              <a:rPr lang="ar-SA" sz="2400" b="1" dirty="0">
                <a:solidFill>
                  <a:prstClr val="black"/>
                </a:solidFill>
              </a:rPr>
              <a:t>رفع </a:t>
            </a:r>
            <a:r>
              <a:rPr lang="ar-SA" sz="2400" b="1" dirty="0" smtClean="0">
                <a:solidFill>
                  <a:prstClr val="black"/>
                </a:solidFill>
              </a:rPr>
              <a:t>الأفعال </a:t>
            </a:r>
            <a:r>
              <a:rPr lang="ar-SA" sz="2400" b="1" dirty="0">
                <a:solidFill>
                  <a:prstClr val="black"/>
                </a:solidFill>
              </a:rPr>
              <a:t>الخمسة </a:t>
            </a:r>
            <a:r>
              <a:rPr lang="ar-SA" sz="2400" b="1" dirty="0" smtClean="0">
                <a:solidFill>
                  <a:prstClr val="black"/>
                </a:solidFill>
              </a:rPr>
              <a:t>ثبوت النون . </a:t>
            </a:r>
            <a:r>
              <a:rPr lang="ar-SA" sz="2400" b="1" dirty="0">
                <a:solidFill>
                  <a:prstClr val="black"/>
                </a:solidFill>
              </a:rPr>
              <a:t>مثل قوله تعالى : (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أتأمرون </a:t>
            </a:r>
            <a:r>
              <a:rPr lang="ar-SA" sz="2400" b="1" dirty="0">
                <a:solidFill>
                  <a:prstClr val="black"/>
                </a:solidFill>
              </a:rPr>
              <a:t>الناس بالبر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وتنسون </a:t>
            </a:r>
            <a:r>
              <a:rPr lang="ar-SA" sz="2400" b="1" dirty="0">
                <a:solidFill>
                  <a:prstClr val="black"/>
                </a:solidFill>
              </a:rPr>
              <a:t>أنفسكم وأنتم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تتلون</a:t>
            </a:r>
            <a:r>
              <a:rPr lang="ar-SA" sz="2400" b="1" dirty="0">
                <a:solidFill>
                  <a:prstClr val="black"/>
                </a:solidFill>
              </a:rPr>
              <a:t> الكتاب أفلا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تعقلون</a:t>
            </a:r>
            <a:r>
              <a:rPr lang="ar-SA" sz="2400" b="1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ar-SA" sz="2400" b="1" dirty="0" smtClean="0">
                <a:solidFill>
                  <a:prstClr val="black"/>
                </a:solidFill>
              </a:rPr>
              <a:t>2-</a:t>
            </a:r>
            <a:r>
              <a:rPr lang="ar-SA" sz="2400" b="1" dirty="0">
                <a:solidFill>
                  <a:prstClr val="black"/>
                </a:solidFill>
              </a:rPr>
              <a:t> علامة </a:t>
            </a:r>
            <a:r>
              <a:rPr lang="ar-SA" sz="2400" b="1" dirty="0" smtClean="0">
                <a:solidFill>
                  <a:prstClr val="black"/>
                </a:solidFill>
              </a:rPr>
              <a:t>نصب وجزم </a:t>
            </a:r>
            <a:r>
              <a:rPr lang="ar-SA" sz="2400" b="1" dirty="0">
                <a:solidFill>
                  <a:prstClr val="black"/>
                </a:solidFill>
              </a:rPr>
              <a:t>الأفعال الخمسة </a:t>
            </a:r>
            <a:r>
              <a:rPr lang="ar-SA" sz="2400" b="1" dirty="0" smtClean="0">
                <a:solidFill>
                  <a:prstClr val="black"/>
                </a:solidFill>
              </a:rPr>
              <a:t>حذف </a:t>
            </a:r>
            <a:r>
              <a:rPr lang="ar-SA" sz="2400" b="1" dirty="0">
                <a:solidFill>
                  <a:prstClr val="black"/>
                </a:solidFill>
              </a:rPr>
              <a:t>النون </a:t>
            </a:r>
            <a:r>
              <a:rPr lang="ar-SA" sz="2400" b="1" dirty="0" smtClean="0">
                <a:solidFill>
                  <a:prstClr val="black"/>
                </a:solidFill>
              </a:rPr>
              <a:t>. </a:t>
            </a:r>
            <a:r>
              <a:rPr lang="ar-SA" sz="2400" b="1" dirty="0">
                <a:solidFill>
                  <a:prstClr val="black"/>
                </a:solidFill>
              </a:rPr>
              <a:t>مثل قوله تعالى : </a:t>
            </a:r>
            <a:r>
              <a:rPr lang="ar-SA" sz="2400" b="1" dirty="0" smtClean="0">
                <a:solidFill>
                  <a:prstClr val="black"/>
                </a:solidFill>
              </a:rPr>
              <a:t>(فإن </a:t>
            </a:r>
            <a:r>
              <a:rPr lang="ar-SA" sz="2400" b="1" dirty="0">
                <a:solidFill>
                  <a:prstClr val="black"/>
                </a:solidFill>
              </a:rPr>
              <a:t>لم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تفعلوا </a:t>
            </a:r>
            <a:r>
              <a:rPr lang="ar-SA" sz="2400" b="1" dirty="0">
                <a:solidFill>
                  <a:prstClr val="black"/>
                </a:solidFill>
              </a:rPr>
              <a:t>ولن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تفعلوا</a:t>
            </a:r>
            <a:r>
              <a:rPr lang="ar-SA" sz="2400" b="1" dirty="0">
                <a:solidFill>
                  <a:prstClr val="black"/>
                </a:solidFill>
              </a:rPr>
              <a:t> فاتقوا النار التي وقودها الناس والحجارة أعدت للكافرين</a:t>
            </a:r>
            <a:r>
              <a:rPr lang="ar-SA" sz="2400" b="1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ar-SA" sz="2400" b="1" dirty="0" smtClean="0">
                <a:solidFill>
                  <a:prstClr val="black"/>
                </a:solidFill>
              </a:rPr>
              <a:t>3- </a:t>
            </a:r>
            <a:r>
              <a:rPr lang="ar-SA" sz="2400" b="1" dirty="0">
                <a:solidFill>
                  <a:prstClr val="black"/>
                </a:solidFill>
              </a:rPr>
              <a:t>الضمائر المتصلة بالأفعال الخمسة وهي : ( ألف الاثنين ، وواو الجماعة ، وياء المخاطبة ) تُعربُ </a:t>
            </a:r>
            <a:r>
              <a:rPr lang="ar-SA" sz="2400" b="1" dirty="0" smtClean="0">
                <a:solidFill>
                  <a:prstClr val="black"/>
                </a:solidFill>
              </a:rPr>
              <a:t>فاعلاً </a:t>
            </a:r>
            <a:r>
              <a:rPr lang="ar-SA" sz="2400" b="1" dirty="0">
                <a:solidFill>
                  <a:prstClr val="black"/>
                </a:solidFill>
              </a:rPr>
              <a:t>.</a:t>
            </a:r>
            <a:r>
              <a:rPr lang="ar-SA" sz="2400" b="1" dirty="0" smtClean="0">
                <a:solidFill>
                  <a:prstClr val="black"/>
                </a:solidFill>
              </a:rPr>
              <a:t> </a:t>
            </a:r>
            <a:r>
              <a:rPr lang="ar-SA" altLang="ar-SA" sz="2400" b="1" dirty="0" smtClean="0">
                <a:solidFill>
                  <a:prstClr val="black"/>
                </a:solidFill>
              </a:rPr>
              <a:t> </a:t>
            </a:r>
            <a:endParaRPr lang="en-US" altLang="ar-S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4" name="وسيلة شرح مع سهم إلى الأسفل 3"/>
          <p:cNvSpPr/>
          <p:nvPr/>
        </p:nvSpPr>
        <p:spPr>
          <a:xfrm>
            <a:off x="2771800" y="260648"/>
            <a:ext cx="3372050" cy="12961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الأفعال المعتلة الآخر :</a:t>
            </a:r>
            <a:endParaRPr lang="ar-SA" dirty="0"/>
          </a:p>
        </p:txBody>
      </p:sp>
      <p:sp>
        <p:nvSpPr>
          <p:cNvPr id="5" name="إطار 4"/>
          <p:cNvSpPr/>
          <p:nvPr/>
        </p:nvSpPr>
        <p:spPr>
          <a:xfrm>
            <a:off x="467544" y="1528608"/>
            <a:ext cx="8136904" cy="5068744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4157" y="213285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400" b="1" dirty="0">
                <a:solidFill>
                  <a:prstClr val="black"/>
                </a:solidFill>
                <a:latin typeface="Calibri"/>
              </a:rPr>
              <a:t>المعتل : هو الفعل الذي أحد أصوله حرف من حروف العلة (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الألف, والواو </a:t>
            </a:r>
            <a:r>
              <a:rPr lang="ar-SA" sz="2400" b="1" dirty="0">
                <a:solidFill>
                  <a:prstClr val="black"/>
                </a:solidFill>
                <a:latin typeface="Calibri"/>
              </a:rPr>
              <a:t>، والياء ) مثل : (  يخشى ، يدعو ، يرمي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).</a:t>
            </a:r>
          </a:p>
          <a:p>
            <a:pPr lvl="0"/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يرفع بالضمة المقدرة على الألف والواو والياء , نحو : يخشى المؤمن ربه, يصفو الجو , يجري الماء .</a:t>
            </a:r>
          </a:p>
          <a:p>
            <a:pPr lvl="0"/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وينصب </a:t>
            </a:r>
            <a:r>
              <a:rPr lang="ar-SA" sz="2400" b="1" dirty="0">
                <a:solidFill>
                  <a:prstClr val="black"/>
                </a:solidFill>
                <a:latin typeface="Calibri"/>
              </a:rPr>
              <a:t>بالفتحة المقدرة على الألف ، والظاهرة على الواو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والياء, نحو : يجب أن يخشى المؤمن ربه , يسرني أن يصفوَ الجو , أحب أن يجريَ الماء .</a:t>
            </a:r>
          </a:p>
          <a:p>
            <a:pPr lvl="0"/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ويُجزمُ </a:t>
            </a:r>
            <a:r>
              <a:rPr lang="ar-SA" sz="2400" b="1" dirty="0">
                <a:solidFill>
                  <a:prstClr val="black"/>
                </a:solidFill>
                <a:latin typeface="Calibri"/>
              </a:rPr>
              <a:t>بحذف حرف العلة من آخره </a:t>
            </a:r>
            <a:r>
              <a:rPr lang="ar-SA" sz="2400" b="1" dirty="0" smtClean="0">
                <a:solidFill>
                  <a:prstClr val="black"/>
                </a:solidFill>
                <a:latin typeface="Calibri"/>
              </a:rPr>
              <a:t>مع وضع حركة على أخر حرف متبقي في الكلمة تناسب الحرف المحذوف, نحو : لا تنسَ ذكر الله , لم يصفُ الجو , لم يجرِ الماء .</a:t>
            </a:r>
            <a:endParaRPr lang="en-US" altLang="ar-SA" sz="2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0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 M A R\Desktop\image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5" y="299615"/>
            <a:ext cx="7752273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8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 descr="شبكة أرجوانية"/>
          <p:cNvSpPr>
            <a:spLocks noChangeArrowheads="1"/>
          </p:cNvSpPr>
          <p:nvPr/>
        </p:nvSpPr>
        <p:spPr bwMode="auto">
          <a:xfrm>
            <a:off x="2915816" y="2133276"/>
            <a:ext cx="2520000" cy="2375844"/>
          </a:xfrm>
          <a:prstGeom prst="round2Same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الضم </a:t>
            </a:r>
          </a:p>
          <a:p>
            <a:pPr algn="ctr"/>
            <a:r>
              <a:rPr lang="ar-SA" sz="2400" b="1" dirty="0" smtClean="0"/>
              <a:t>إذا </a:t>
            </a:r>
            <a:r>
              <a:rPr lang="ar-SA" sz="2400" b="1" dirty="0"/>
              <a:t>اتصلَ بواوِ الجماعة ، مثل :</a:t>
            </a:r>
            <a:endParaRPr lang="en-US" sz="2400" b="1" dirty="0"/>
          </a:p>
          <a:p>
            <a:pPr algn="ctr"/>
            <a:r>
              <a:rPr lang="ar-SA" sz="2400" b="1" dirty="0"/>
              <a:t>علموا ، كتبوا ، </a:t>
            </a:r>
            <a:r>
              <a:rPr lang="ar-SA" sz="2400" b="1" dirty="0" smtClean="0"/>
              <a:t>لعبوا, قالوا .</a:t>
            </a:r>
            <a:endParaRPr lang="en-US" altLang="ar-SA" sz="2400" b="1" dirty="0">
              <a:solidFill>
                <a:schemeClr val="bg1"/>
              </a:solidFill>
            </a:endParaRPr>
          </a:p>
        </p:txBody>
      </p:sp>
      <p:sp>
        <p:nvSpPr>
          <p:cNvPr id="10" name="AutoShape 4" descr="شبكة أرجوانية"/>
          <p:cNvSpPr>
            <a:spLocks noChangeArrowheads="1"/>
          </p:cNvSpPr>
          <p:nvPr/>
        </p:nvSpPr>
        <p:spPr bwMode="auto">
          <a:xfrm>
            <a:off x="5724128" y="2133276"/>
            <a:ext cx="2520000" cy="4176044"/>
          </a:xfrm>
          <a:prstGeom prst="round2Same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r>
              <a:rPr lang="ar-SA" sz="2400" b="1" dirty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السكون</a:t>
            </a:r>
          </a:p>
          <a:p>
            <a:pPr algn="ctr"/>
            <a:r>
              <a:rPr lang="ar-SA" sz="2400" b="1" dirty="0" smtClean="0"/>
              <a:t>إذا </a:t>
            </a:r>
            <a:r>
              <a:rPr lang="ar-SA" sz="2400" b="1" dirty="0"/>
              <a:t>اتصل بضمير </a:t>
            </a:r>
            <a:r>
              <a:rPr lang="ar-SA" sz="2400" b="1" dirty="0" smtClean="0"/>
              <a:t>رفع متحرك </a:t>
            </a:r>
            <a:r>
              <a:rPr lang="ar-SA" sz="2400" b="1" dirty="0"/>
              <a:t>مثل : ( </a:t>
            </a:r>
            <a:r>
              <a:rPr lang="ar-SA" sz="2400" b="1" dirty="0" smtClean="0"/>
              <a:t>تاء الفاعل ، و </a:t>
            </a:r>
            <a:r>
              <a:rPr lang="ar-SA" sz="2400" b="1" dirty="0" err="1" smtClean="0"/>
              <a:t>نا</a:t>
            </a:r>
            <a:r>
              <a:rPr lang="ar-SA" sz="2400" b="1" dirty="0" smtClean="0"/>
              <a:t> </a:t>
            </a:r>
            <a:r>
              <a:rPr lang="ar-SA" sz="2400" b="1" dirty="0"/>
              <a:t>الدالة على الفاعلين ، </a:t>
            </a:r>
            <a:r>
              <a:rPr lang="ar-SA" sz="2400" b="1" dirty="0" smtClean="0"/>
              <a:t>ونون </a:t>
            </a:r>
            <a:r>
              <a:rPr lang="ar-SA" sz="2400" b="1" dirty="0"/>
              <a:t>النسوة ) مثل :  </a:t>
            </a:r>
            <a:endParaRPr lang="ar-SA" sz="2400" b="1" dirty="0" smtClean="0"/>
          </a:p>
          <a:p>
            <a:pPr algn="ctr"/>
            <a:r>
              <a:rPr lang="ar-SA" sz="2400" b="1" dirty="0" smtClean="0"/>
              <a:t>علمتُ </a:t>
            </a:r>
            <a:r>
              <a:rPr lang="ar-SA" sz="2400" b="1" dirty="0"/>
              <a:t>، عَلِمْنا ، </a:t>
            </a:r>
            <a:r>
              <a:rPr lang="ar-SA" sz="2400" b="1" dirty="0" smtClean="0"/>
              <a:t>عَلِمْنَ , قلتُ , قلنا , قلن.</a:t>
            </a:r>
            <a:endParaRPr lang="en-US" sz="2400" b="1" dirty="0"/>
          </a:p>
        </p:txBody>
      </p:sp>
      <p:sp>
        <p:nvSpPr>
          <p:cNvPr id="11" name="AutoShape 6" descr="شبكة أرجوانية"/>
          <p:cNvSpPr>
            <a:spLocks noChangeArrowheads="1"/>
          </p:cNvSpPr>
          <p:nvPr/>
        </p:nvSpPr>
        <p:spPr bwMode="auto">
          <a:xfrm>
            <a:off x="109291" y="1988840"/>
            <a:ext cx="2520000" cy="4464496"/>
          </a:xfrm>
          <a:prstGeom prst="round2Same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الفتح  </a:t>
            </a:r>
            <a:endParaRPr lang="ar-SA" sz="20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2000" b="1" dirty="0" smtClean="0"/>
              <a:t>إذا </a:t>
            </a:r>
            <a:r>
              <a:rPr lang="ar-SA" sz="2000" b="1" dirty="0"/>
              <a:t>خلا من الاتصال بما سبق من ضمير الرفع المتحرك ، </a:t>
            </a:r>
            <a:r>
              <a:rPr lang="ar-SA" sz="2000" b="1" dirty="0" err="1"/>
              <a:t>ونا</a:t>
            </a:r>
            <a:r>
              <a:rPr lang="ar-SA" sz="2000" b="1" dirty="0"/>
              <a:t> الدالة على الفاعلين ، ونون النسوة ، وواو الجماعة </a:t>
            </a:r>
            <a:endParaRPr lang="ar-SA" sz="2000" b="1" dirty="0" smtClean="0"/>
          </a:p>
          <a:p>
            <a:pPr algn="ctr"/>
            <a:r>
              <a:rPr lang="ar-SA" sz="2000" b="1" dirty="0" smtClean="0"/>
              <a:t>مثل</a:t>
            </a:r>
            <a:r>
              <a:rPr lang="ar-SA" sz="2000" b="1" dirty="0"/>
              <a:t>: علمَ ، كتبَ ، حفظَ ، فهمَ </a:t>
            </a:r>
            <a:r>
              <a:rPr lang="ar-SA" sz="2000" b="1" dirty="0" smtClean="0"/>
              <a:t>.</a:t>
            </a:r>
          </a:p>
          <a:p>
            <a:pPr algn="ctr"/>
            <a:r>
              <a:rPr lang="ar-SA" sz="2000" b="1" dirty="0" smtClean="0"/>
              <a:t>( قد سمع الله قول التي تجادلك )</a:t>
            </a:r>
            <a:endParaRPr lang="en-US" sz="2000" b="1" dirty="0"/>
          </a:p>
          <a:p>
            <a:pPr algn="ctr"/>
            <a:r>
              <a:rPr lang="ar-SA" sz="2000" b="1" dirty="0" smtClean="0"/>
              <a:t>ويُقدَّر </a:t>
            </a:r>
            <a:r>
              <a:rPr lang="ar-SA" sz="2000" b="1" dirty="0"/>
              <a:t>البناءُ على الفتح في الأفعال </a:t>
            </a:r>
            <a:r>
              <a:rPr lang="ar-SA" sz="2000" b="1" dirty="0" smtClean="0"/>
              <a:t>المعتلة</a:t>
            </a:r>
          </a:p>
          <a:p>
            <a:pPr algn="ctr"/>
            <a:r>
              <a:rPr lang="ar-SA" sz="2000" b="1" dirty="0" smtClean="0"/>
              <a:t>مثل :دعا </a:t>
            </a:r>
            <a:r>
              <a:rPr lang="ar-SA" sz="2000" b="1" dirty="0"/>
              <a:t>، وعى ، رمى ، بكى</a:t>
            </a:r>
            <a:endParaRPr lang="en-US" altLang="ar-SA" sz="2000" b="1" dirty="0">
              <a:solidFill>
                <a:schemeClr val="bg1"/>
              </a:solidFill>
            </a:endParaRPr>
          </a:p>
          <a:p>
            <a:pPr algn="ctr"/>
            <a:endParaRPr lang="en-US" altLang="ar-SA" sz="2000" b="1" dirty="0">
              <a:solidFill>
                <a:schemeClr val="bg1"/>
              </a:solidFill>
            </a:endParaRPr>
          </a:p>
        </p:txBody>
      </p:sp>
      <p:sp>
        <p:nvSpPr>
          <p:cNvPr id="12" name="AutoShape 4" descr="شبكة أرجوانية"/>
          <p:cNvSpPr>
            <a:spLocks noChangeArrowheads="1"/>
          </p:cNvSpPr>
          <p:nvPr/>
        </p:nvSpPr>
        <p:spPr bwMode="auto">
          <a:xfrm>
            <a:off x="1763688" y="116632"/>
            <a:ext cx="5255989" cy="1656184"/>
          </a:xfrm>
          <a:prstGeom prst="cube">
            <a:avLst>
              <a:gd name="adj" fmla="val 18061"/>
            </a:avLst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altLang="ar-SA" sz="3600" b="1" dirty="0" smtClean="0">
                <a:solidFill>
                  <a:schemeClr val="tx1"/>
                </a:solidFill>
              </a:rPr>
              <a:t>الفعل الماضي</a:t>
            </a:r>
          </a:p>
          <a:p>
            <a:pPr algn="ctr"/>
            <a:r>
              <a:rPr lang="ar-SA" altLang="ar-SA" sz="3600" b="1" dirty="0" smtClean="0">
                <a:solidFill>
                  <a:schemeClr val="tx1"/>
                </a:solidFill>
              </a:rPr>
              <a:t>مبني دائماَ على :</a:t>
            </a:r>
            <a:endParaRPr lang="en-US" alt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شبكة أرجوانية"/>
          <p:cNvSpPr>
            <a:spLocks noChangeArrowheads="1"/>
          </p:cNvSpPr>
          <p:nvPr/>
        </p:nvSpPr>
        <p:spPr bwMode="auto">
          <a:xfrm>
            <a:off x="467544" y="116632"/>
            <a:ext cx="7776584" cy="1080120"/>
          </a:xfrm>
          <a:prstGeom prst="round2Diag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altLang="ar-SA" sz="3200" b="1" dirty="0" smtClean="0">
                <a:solidFill>
                  <a:schemeClr val="tx1"/>
                </a:solidFill>
              </a:rPr>
              <a:t>فعل الأمر</a:t>
            </a:r>
          </a:p>
          <a:p>
            <a:pPr algn="ctr"/>
            <a:r>
              <a:rPr lang="ar-SA" altLang="ar-SA" sz="3200" b="1" dirty="0" smtClean="0">
                <a:solidFill>
                  <a:schemeClr val="tx1"/>
                </a:solidFill>
              </a:rPr>
              <a:t>مبني دائماَ على </a:t>
            </a:r>
            <a:r>
              <a:rPr lang="ar-SA" sz="3200" b="1" dirty="0" smtClean="0"/>
              <a:t>ما </a:t>
            </a:r>
            <a:r>
              <a:rPr lang="ar-SA" sz="3200" b="1" dirty="0"/>
              <a:t>يُجزمُ بهِ مضارعُهُ في حالاتٍ أربع </a:t>
            </a:r>
            <a:endParaRPr lang="en-US" alt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زاوية مطوية 7"/>
          <p:cNvSpPr/>
          <p:nvPr/>
        </p:nvSpPr>
        <p:spPr>
          <a:xfrm>
            <a:off x="4355976" y="1628800"/>
            <a:ext cx="3744416" cy="216024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/>
              <a:t>1ـ على </a:t>
            </a:r>
            <a:r>
              <a:rPr lang="ar-SA" sz="2000" b="1" dirty="0">
                <a:solidFill>
                  <a:srgbClr val="FF0000"/>
                </a:solidFill>
              </a:rPr>
              <a:t>حذف النون </a:t>
            </a:r>
            <a:r>
              <a:rPr lang="ar-SA" sz="2000" b="1" dirty="0"/>
              <a:t>إذا اتصل بألف الاثنين أو واو الجماعة ، أو ياء المخاطبة .</a:t>
            </a:r>
            <a:endParaRPr lang="en-US" sz="2000" b="1" dirty="0"/>
          </a:p>
        </p:txBody>
      </p:sp>
      <p:sp>
        <p:nvSpPr>
          <p:cNvPr id="9" name="زاوية مطوية 8"/>
          <p:cNvSpPr/>
          <p:nvPr/>
        </p:nvSpPr>
        <p:spPr>
          <a:xfrm>
            <a:off x="467544" y="1654267"/>
            <a:ext cx="3744416" cy="216024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ar-SA" sz="2000" b="1" dirty="0"/>
              <a:t>2 ـ يُبنى على </a:t>
            </a:r>
            <a:r>
              <a:rPr lang="ar-SA" sz="2000" b="1" dirty="0">
                <a:solidFill>
                  <a:srgbClr val="FF0000"/>
                </a:solidFill>
              </a:rPr>
              <a:t>حذف حرف العلة </a:t>
            </a:r>
            <a:r>
              <a:rPr lang="ar-SA" sz="2000" b="1" dirty="0"/>
              <a:t>من آخره إذا كان الفعل الأمر معتلًّا </a:t>
            </a:r>
            <a:r>
              <a:rPr lang="ar-SA" sz="2000" b="1" dirty="0" smtClean="0"/>
              <a:t>، </a:t>
            </a:r>
            <a:r>
              <a:rPr lang="ar-SA" sz="2000" b="1" dirty="0"/>
              <a:t>مثل : اغزُ ، اسعَ ،  ارمِ ، .والحركة الظاهرة في آخره تدل على حرف العلة المحذوف ، فالضمة للواو ، والفتحة للألف ، والكسرة للياء.</a:t>
            </a:r>
            <a:endParaRPr lang="ar-SA" sz="2000" b="1" dirty="0">
              <a:cs typeface="+mj-cs"/>
            </a:endParaRPr>
          </a:p>
        </p:txBody>
      </p:sp>
      <p:sp>
        <p:nvSpPr>
          <p:cNvPr id="13" name="زاوية مطوية 12"/>
          <p:cNvSpPr/>
          <p:nvPr/>
        </p:nvSpPr>
        <p:spPr>
          <a:xfrm>
            <a:off x="4355976" y="4123613"/>
            <a:ext cx="3744416" cy="216024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/>
              <a:t>3 ـ يُبنى على </a:t>
            </a:r>
            <a:r>
              <a:rPr lang="ar-SA" sz="2000" b="1" dirty="0">
                <a:solidFill>
                  <a:srgbClr val="FF0000"/>
                </a:solidFill>
              </a:rPr>
              <a:t>السكون</a:t>
            </a:r>
            <a:r>
              <a:rPr lang="ar-SA" sz="2000" b="1" dirty="0"/>
              <a:t> إذا كان صحيح الآخر ، ولم يتصل </a:t>
            </a:r>
            <a:r>
              <a:rPr lang="ar-SA" sz="2000" b="1" dirty="0" err="1"/>
              <a:t>بشىء</a:t>
            </a:r>
            <a:r>
              <a:rPr lang="ar-SA" sz="2000" b="1" dirty="0"/>
              <a:t> ، مثل : احفظْ ، اشرحْ ، أو إذا اتصلت به نون النسوة ، مثل : احفظْنَ .</a:t>
            </a:r>
            <a:endParaRPr lang="en-US" sz="2000" b="1" dirty="0"/>
          </a:p>
        </p:txBody>
      </p:sp>
      <p:sp>
        <p:nvSpPr>
          <p:cNvPr id="14" name="زاوية مطوية 13"/>
          <p:cNvSpPr/>
          <p:nvPr/>
        </p:nvSpPr>
        <p:spPr>
          <a:xfrm>
            <a:off x="467544" y="4149080"/>
            <a:ext cx="3744416" cy="216024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/>
              <a:t>4 ـ يُبنى على </a:t>
            </a:r>
            <a:r>
              <a:rPr lang="ar-SA" sz="2000" b="1" dirty="0">
                <a:solidFill>
                  <a:srgbClr val="FF0000"/>
                </a:solidFill>
              </a:rPr>
              <a:t>الفتح</a:t>
            </a:r>
            <a:r>
              <a:rPr lang="ar-SA" sz="2000" b="1" dirty="0"/>
              <a:t> إذا كان المخاطب مفردًا مذكرًا واتصل بنوني التوكيد الخفيفة والثقيلة ، مثل : اكظمنَّ غيظَكَ , واعفوَنْ عمَّن ظلمك.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277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شبكة أرجوانية"/>
          <p:cNvSpPr>
            <a:spLocks noChangeArrowheads="1"/>
          </p:cNvSpPr>
          <p:nvPr/>
        </p:nvSpPr>
        <p:spPr bwMode="auto">
          <a:xfrm>
            <a:off x="467544" y="116632"/>
            <a:ext cx="7776584" cy="1080120"/>
          </a:xfrm>
          <a:prstGeom prst="round2Diag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altLang="ar-SA" sz="3200" b="1" dirty="0" smtClean="0">
                <a:solidFill>
                  <a:schemeClr val="tx1"/>
                </a:solidFill>
              </a:rPr>
              <a:t>الفعل المضارع</a:t>
            </a:r>
          </a:p>
          <a:p>
            <a:pPr algn="ctr"/>
            <a:r>
              <a:rPr lang="ar-SA" altLang="ar-SA" sz="3200" b="1" dirty="0" smtClean="0">
                <a:solidFill>
                  <a:schemeClr val="tx1"/>
                </a:solidFill>
              </a:rPr>
              <a:t>على حالتين : البناء و الإعراب</a:t>
            </a:r>
            <a:endParaRPr lang="en-US" alt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AutoShape 14" descr="دنيم"/>
          <p:cNvSpPr>
            <a:spLocks noChangeArrowheads="1"/>
          </p:cNvSpPr>
          <p:nvPr/>
        </p:nvSpPr>
        <p:spPr bwMode="auto">
          <a:xfrm>
            <a:off x="5436096" y="1409129"/>
            <a:ext cx="2808033" cy="9397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ar-SA" altLang="ar-SA" sz="2800" b="1" dirty="0" smtClean="0">
                <a:solidFill>
                  <a:srgbClr val="339933"/>
                </a:solidFill>
              </a:rPr>
              <a:t>يبنى </a:t>
            </a:r>
            <a:r>
              <a:rPr lang="ar-SA" altLang="ar-SA" sz="2800" b="1" dirty="0" smtClean="0"/>
              <a:t>الفعل المضارع في حالتين </a:t>
            </a:r>
            <a:endParaRPr lang="en-US" altLang="ar-SA" sz="2800" b="1" dirty="0"/>
          </a:p>
        </p:txBody>
      </p:sp>
      <p:sp>
        <p:nvSpPr>
          <p:cNvPr id="10" name="AutoShape 106"/>
          <p:cNvSpPr>
            <a:spLocks noChangeArrowheads="1"/>
          </p:cNvSpPr>
          <p:nvPr/>
        </p:nvSpPr>
        <p:spPr bwMode="auto">
          <a:xfrm>
            <a:off x="899593" y="2891853"/>
            <a:ext cx="6482524" cy="11855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ar-SA" sz="2000" b="1" dirty="0"/>
              <a:t>1ـ يُبنى على </a:t>
            </a:r>
            <a:r>
              <a:rPr lang="ar-SA" sz="2000" b="1" dirty="0">
                <a:solidFill>
                  <a:srgbClr val="FF0000"/>
                </a:solidFill>
              </a:rPr>
              <a:t>السكون</a:t>
            </a:r>
            <a:r>
              <a:rPr lang="ar-SA" sz="2000" b="1" dirty="0"/>
              <a:t> إذا اتصلَ بنون النسوة ، مثل قوله تعالى : </a:t>
            </a:r>
            <a:r>
              <a:rPr lang="ar-SA" sz="2000" b="1" dirty="0" smtClean="0"/>
              <a:t>( والوالدات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يرضعن</a:t>
            </a:r>
            <a:r>
              <a:rPr lang="ar-SA" sz="2000" b="1" dirty="0" smtClean="0"/>
              <a:t> أولادهن حولين كاملين ) , ( إن الحسنات يذهبَّن السيئات )</a:t>
            </a:r>
            <a:endParaRPr lang="en-US" altLang="ar-SA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 flipH="1">
            <a:off x="7382116" y="3501008"/>
            <a:ext cx="288925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16" name="Line 109"/>
          <p:cNvSpPr>
            <a:spLocks noChangeShapeType="1"/>
          </p:cNvSpPr>
          <p:nvPr/>
        </p:nvSpPr>
        <p:spPr bwMode="auto">
          <a:xfrm flipH="1">
            <a:off x="7365466" y="4869160"/>
            <a:ext cx="288925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Line 113"/>
          <p:cNvSpPr>
            <a:spLocks noChangeShapeType="1"/>
          </p:cNvSpPr>
          <p:nvPr/>
        </p:nvSpPr>
        <p:spPr bwMode="auto">
          <a:xfrm flipH="1">
            <a:off x="7654391" y="2348881"/>
            <a:ext cx="0" cy="2503547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endParaRPr lang="ar-SA"/>
          </a:p>
        </p:txBody>
      </p:sp>
      <p:sp>
        <p:nvSpPr>
          <p:cNvPr id="19" name="AutoShape 106"/>
          <p:cNvSpPr>
            <a:spLocks noChangeArrowheads="1"/>
          </p:cNvSpPr>
          <p:nvPr/>
        </p:nvSpPr>
        <p:spPr bwMode="auto">
          <a:xfrm>
            <a:off x="899592" y="4259633"/>
            <a:ext cx="6482524" cy="11855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ar-SA" sz="2000" b="1" dirty="0"/>
              <a:t>2 ـ يُبنى على </a:t>
            </a:r>
            <a:r>
              <a:rPr lang="ar-SA" sz="2000" b="1" dirty="0">
                <a:solidFill>
                  <a:srgbClr val="FF0000"/>
                </a:solidFill>
              </a:rPr>
              <a:t>الفتح</a:t>
            </a:r>
            <a:r>
              <a:rPr lang="ar-SA" sz="2000" b="1" dirty="0"/>
              <a:t> إذا اتصل بنوني التوكيد الثقيلة والخفيفة ، مثل قوله تعالى </a:t>
            </a:r>
            <a:r>
              <a:rPr lang="ar-SA" sz="2000" b="1" dirty="0" smtClean="0"/>
              <a:t>: (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ليسجننَّ</a:t>
            </a:r>
            <a:r>
              <a:rPr lang="ar-SA" sz="2000" b="1" dirty="0" smtClean="0"/>
              <a:t> و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ليكوننْ</a:t>
            </a:r>
            <a:r>
              <a:rPr lang="ar-SA" sz="2000" b="1" dirty="0" smtClean="0"/>
              <a:t> من الصاغرين) , ( لينبذنَّ في الحطمة ) , ( لنسفعنْ بالناصية ) , ( ولا تقولنَّ لشيء إني فاعل ذلك غدا إلا أن يشاء الله )</a:t>
            </a:r>
            <a:endParaRPr lang="en-US" altLang="ar-SA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0" grpId="0" animBg="1"/>
      <p:bldP spid="11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شبكة أرجوانية"/>
          <p:cNvSpPr>
            <a:spLocks noChangeArrowheads="1"/>
          </p:cNvSpPr>
          <p:nvPr/>
        </p:nvSpPr>
        <p:spPr bwMode="auto">
          <a:xfrm>
            <a:off x="467544" y="116632"/>
            <a:ext cx="7776584" cy="1080120"/>
          </a:xfrm>
          <a:prstGeom prst="round2Diag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altLang="ar-SA" sz="3200" b="1" dirty="0" smtClean="0">
                <a:solidFill>
                  <a:schemeClr val="tx1"/>
                </a:solidFill>
              </a:rPr>
              <a:t>الفعل المضارع</a:t>
            </a:r>
          </a:p>
          <a:p>
            <a:pPr algn="ctr"/>
            <a:r>
              <a:rPr lang="ar-SA" altLang="ar-SA" sz="3200" b="1" dirty="0" smtClean="0">
                <a:solidFill>
                  <a:schemeClr val="tx1"/>
                </a:solidFill>
              </a:rPr>
              <a:t>على حالتين : البناء و الإعراب</a:t>
            </a:r>
            <a:endParaRPr lang="en-US" alt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AutoShape 14" descr="دنيم"/>
          <p:cNvSpPr>
            <a:spLocks noChangeArrowheads="1"/>
          </p:cNvSpPr>
          <p:nvPr/>
        </p:nvSpPr>
        <p:spPr bwMode="auto">
          <a:xfrm>
            <a:off x="611560" y="1625152"/>
            <a:ext cx="7344537" cy="9397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/>
            <a:r>
              <a:rPr lang="ar-SA" altLang="ar-SA" sz="2800" b="1" dirty="0" smtClean="0">
                <a:solidFill>
                  <a:srgbClr val="339933"/>
                </a:solidFill>
              </a:rPr>
              <a:t>يعرب </a:t>
            </a:r>
            <a:r>
              <a:rPr lang="ar-SA" altLang="ar-SA" sz="2800" b="1" dirty="0" smtClean="0"/>
              <a:t>الفعل المضارع فيما عداها رفعاً ونصباً وجزماً</a:t>
            </a:r>
            <a:endParaRPr lang="en-US" altLang="ar-SA" sz="2800" b="1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683568" y="2891853"/>
            <a:ext cx="7428803" cy="3273451"/>
            <a:chOff x="897787" y="2891853"/>
            <a:chExt cx="7428803" cy="3273451"/>
          </a:xfrm>
        </p:grpSpPr>
        <p:sp>
          <p:nvSpPr>
            <p:cNvPr id="10" name="AutoShape 106"/>
            <p:cNvSpPr>
              <a:spLocks noChangeArrowheads="1"/>
            </p:cNvSpPr>
            <p:nvPr/>
          </p:nvSpPr>
          <p:spPr bwMode="auto">
            <a:xfrm>
              <a:off x="897788" y="2891853"/>
              <a:ext cx="5474412" cy="118559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r>
                <a:rPr lang="ar-SA" sz="2000" b="1" dirty="0"/>
                <a:t>الفعل المضارع الصحيح هو ما خلت أصوله من حروف العلة . </a:t>
              </a:r>
              <a:endParaRPr lang="en-US" sz="2000" b="1" dirty="0"/>
            </a:p>
          </p:txBody>
        </p:sp>
        <p:sp>
          <p:nvSpPr>
            <p:cNvPr id="11" name="Line 107"/>
            <p:cNvSpPr>
              <a:spLocks noChangeShapeType="1"/>
            </p:cNvSpPr>
            <p:nvPr/>
          </p:nvSpPr>
          <p:spPr bwMode="auto">
            <a:xfrm flipH="1">
              <a:off x="6372200" y="3462967"/>
              <a:ext cx="288925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6" name="Line 109"/>
            <p:cNvSpPr>
              <a:spLocks noChangeShapeType="1"/>
            </p:cNvSpPr>
            <p:nvPr/>
          </p:nvSpPr>
          <p:spPr bwMode="auto">
            <a:xfrm flipH="1">
              <a:off x="6372199" y="5209825"/>
              <a:ext cx="288925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>
              <a:off x="6661122" y="3429372"/>
              <a:ext cx="2" cy="1783096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 lIns="90000" tIns="46800" rIns="90000" bIns="46800">
              <a:spAutoFit/>
            </a:bodyPr>
            <a:lstStyle/>
            <a:p>
              <a:endParaRPr lang="ar-SA"/>
            </a:p>
          </p:txBody>
        </p:sp>
        <p:sp>
          <p:nvSpPr>
            <p:cNvPr id="19" name="AutoShape 106"/>
            <p:cNvSpPr>
              <a:spLocks noChangeArrowheads="1"/>
            </p:cNvSpPr>
            <p:nvPr/>
          </p:nvSpPr>
          <p:spPr bwMode="auto">
            <a:xfrm>
              <a:off x="897787" y="4259633"/>
              <a:ext cx="5474412" cy="190567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r>
                <a:rPr lang="ar-SA" sz="2000" b="1" dirty="0"/>
                <a:t>المعتل : هو الفعل الذي أحد أصوله حرف من حروف العلة ( الألف ،والواو ، والياء ) مثل : (  يخشى ، يدعو ، يرمي ) وهذا </a:t>
              </a:r>
              <a:r>
                <a:rPr lang="ar-SA" sz="2000" b="1" dirty="0" smtClean="0"/>
                <a:t>يرفع بالضمة المقدرة , ويُنصبُ </a:t>
              </a:r>
              <a:r>
                <a:rPr lang="ar-SA" sz="2000" b="1" dirty="0"/>
                <a:t>بالفتحة المقدرة على الألف ، والظاهرة على الواو والياء .</a:t>
              </a:r>
              <a:endParaRPr lang="en-US" sz="2000" b="1" dirty="0"/>
            </a:p>
            <a:p>
              <a:r>
                <a:rPr lang="ar-SA" sz="2000" b="1" dirty="0"/>
                <a:t>  ويُجزمُ بحذف حرف العلة من آخره .</a:t>
              </a:r>
              <a:endParaRPr lang="en-US" altLang="ar-SA" sz="20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107"/>
            <p:cNvSpPr>
              <a:spLocks noChangeShapeType="1"/>
            </p:cNvSpPr>
            <p:nvPr/>
          </p:nvSpPr>
          <p:spPr bwMode="auto">
            <a:xfrm flipH="1">
              <a:off x="6669062" y="4320920"/>
              <a:ext cx="288925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13" name="AutoShape 106"/>
            <p:cNvSpPr>
              <a:spLocks noChangeArrowheads="1"/>
            </p:cNvSpPr>
            <p:nvPr/>
          </p:nvSpPr>
          <p:spPr bwMode="auto">
            <a:xfrm>
              <a:off x="6957987" y="3074042"/>
              <a:ext cx="1368603" cy="258720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/>
              <a:r>
                <a:rPr lang="ar-SA" sz="2400" b="1" dirty="0" smtClean="0"/>
                <a:t>والفعل المضارع إما صحيح أو معتل الآخر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30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شبكة أرجوانية"/>
          <p:cNvSpPr>
            <a:spLocks noChangeArrowheads="1"/>
          </p:cNvSpPr>
          <p:nvPr/>
        </p:nvSpPr>
        <p:spPr bwMode="auto">
          <a:xfrm>
            <a:off x="435463" y="548680"/>
            <a:ext cx="7776584" cy="540060"/>
          </a:xfrm>
          <a:prstGeom prst="round2Diag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altLang="ar-SA" sz="3200" b="1" dirty="0" smtClean="0">
                <a:solidFill>
                  <a:schemeClr val="tx1"/>
                </a:solidFill>
              </a:rPr>
              <a:t>إعراب الفعل المضارع</a:t>
            </a:r>
            <a:endParaRPr lang="en-US" alt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62012"/>
              </p:ext>
            </p:extLst>
          </p:nvPr>
        </p:nvGraphicFramePr>
        <p:xfrm>
          <a:off x="431968" y="2276872"/>
          <a:ext cx="7776584" cy="2862354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1287775"/>
                <a:gridCol w="1791184"/>
                <a:gridCol w="3127516"/>
                <a:gridCol w="1570109"/>
              </a:tblGrid>
              <a:tr h="315917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الحالات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الاعرابية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الفعل المضارع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3771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صحيح الآخر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معتل الآخر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effectLst/>
                        </a:rPr>
                        <a:t>الأفعال </a:t>
                      </a:r>
                      <a:r>
                        <a:rPr lang="ar-SA" sz="1800" b="1" dirty="0">
                          <a:effectLst/>
                        </a:rPr>
                        <a:t>الخمسة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425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الرفع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الضمة الظاهرة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المعتل بالألف : الضمة المقدرة للتعذر</a:t>
                      </a:r>
                      <a:endParaRPr lang="en-US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المعتل بالواو : الضمة المقدرة للثقل</a:t>
                      </a:r>
                      <a:endParaRPr lang="en-US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المعتل بالياء : الضمة المقدرة للثقل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ثبوت النون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65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النصب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الفتحة الظاهرة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المعتل بالألف : الفتحة المقدرة للتعذر</a:t>
                      </a:r>
                      <a:endParaRPr lang="en-US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المعتل بالواو : الفتحة الظاهرة</a:t>
                      </a:r>
                      <a:endParaRPr lang="en-US" sz="1800" b="1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المعتل بالياء : الفتحة الظاهرة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حذف النون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59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الجزم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السكون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</a:rPr>
                        <a:t>حذف حرف العلة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حذف النون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مستطيل مستدير الزوايا 59"/>
          <p:cNvSpPr/>
          <p:nvPr/>
        </p:nvSpPr>
        <p:spPr>
          <a:xfrm>
            <a:off x="107950" y="3082975"/>
            <a:ext cx="8856538" cy="351437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092825" y="981075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الرفع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555875" y="981075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الجر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250825" y="981075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الجزم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091238" y="1916113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مشترك بين الاسم والفعل المضارع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555875" y="1916113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خاص بالأسماء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50825" y="1916113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خاص بالأفعال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8027863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492500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187450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2747" y="309585"/>
            <a:ext cx="82915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b="1" dirty="0" smtClean="0">
                <a:solidFill>
                  <a:srgbClr val="1F2123"/>
                </a:solidFill>
              </a:rPr>
              <a:t>أنواع الإعراب أربعة</a:t>
            </a:r>
            <a:endParaRPr lang="en-US" altLang="ar-SA" b="1" dirty="0">
              <a:solidFill>
                <a:srgbClr val="1F2123"/>
              </a:solidFill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860578" y="981075"/>
            <a:ext cx="1871662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النصب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860578" y="1916113"/>
            <a:ext cx="1800225" cy="792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>
                <a:solidFill>
                  <a:srgbClr val="000000"/>
                </a:solidFill>
              </a:rPr>
              <a:t>مشترك بين الاسم والفعل المضارع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5797203" y="1628775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0000"/>
              </a:solidFill>
            </a:endParaRP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499991" y="3789412"/>
            <a:ext cx="1871663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أصلية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60350" y="3082975"/>
            <a:ext cx="82915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b="1" dirty="0" smtClean="0">
                <a:solidFill>
                  <a:srgbClr val="1F2123"/>
                </a:solidFill>
              </a:rPr>
              <a:t>علامات الإعراب</a:t>
            </a:r>
            <a:endParaRPr lang="en-US" altLang="ar-SA" b="1" dirty="0">
              <a:solidFill>
                <a:srgbClr val="1F2123"/>
              </a:solidFill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2267744" y="3789412"/>
            <a:ext cx="1871662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800" b="1" dirty="0" smtClean="0">
                <a:solidFill>
                  <a:srgbClr val="000000"/>
                </a:solidFill>
              </a:rPr>
              <a:t>فرعية</a:t>
            </a:r>
            <a:endParaRPr lang="en-US" altLang="ar-SA" sz="2800" b="1" dirty="0">
              <a:solidFill>
                <a:srgbClr val="000000"/>
              </a:solidFill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955849" y="4589512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الضمة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6948264" y="5013176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الفتحة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955849" y="5445224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الكسرة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6948264" y="5868888"/>
            <a:ext cx="1871663" cy="323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sz="2400" b="1" dirty="0" smtClean="0">
                <a:solidFill>
                  <a:srgbClr val="000000"/>
                </a:solidFill>
              </a:rPr>
              <a:t>السكون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2" name="قوس كبير أيسر 1"/>
          <p:cNvSpPr/>
          <p:nvPr/>
        </p:nvSpPr>
        <p:spPr>
          <a:xfrm>
            <a:off x="6732240" y="4751437"/>
            <a:ext cx="216024" cy="4236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0000"/>
              </a:solidFill>
            </a:endParaRPr>
          </a:p>
        </p:txBody>
      </p:sp>
      <p:cxnSp>
        <p:nvCxnSpPr>
          <p:cNvPr id="8" name="رابط بشكل مرفق 7"/>
          <p:cNvCxnSpPr>
            <a:stCxn id="28" idx="3"/>
            <a:endCxn id="36" idx="0"/>
          </p:cNvCxnSpPr>
          <p:nvPr/>
        </p:nvCxnSpPr>
        <p:spPr>
          <a:xfrm>
            <a:off x="6371654" y="4113262"/>
            <a:ext cx="1520027" cy="47625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4681679" y="4653136"/>
            <a:ext cx="2050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للاسم المفرد وجمع التكسير </a:t>
            </a:r>
          </a:p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والفعل المضارع</a:t>
            </a:r>
            <a:endParaRPr lang="ar-SA" sz="1600" dirty="0">
              <a:solidFill>
                <a:srgbClr val="000000"/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350251" y="5436513"/>
            <a:ext cx="1018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خاص بالاسم</a:t>
            </a:r>
            <a:endParaRPr lang="ar-SA" sz="1600" dirty="0">
              <a:solidFill>
                <a:srgbClr val="00000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5377841" y="5877272"/>
            <a:ext cx="1002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altLang="ar-SA" sz="1600" b="1" dirty="0" smtClean="0">
                <a:solidFill>
                  <a:srgbClr val="000000"/>
                </a:solidFill>
              </a:rPr>
              <a:t>خاص بالفعل</a:t>
            </a:r>
            <a:endParaRPr lang="ar-SA" sz="1600" dirty="0">
              <a:solidFill>
                <a:srgbClr val="000000"/>
              </a:solidFill>
            </a:endParaRPr>
          </a:p>
        </p:txBody>
      </p:sp>
      <p:cxnSp>
        <p:nvCxnSpPr>
          <p:cNvPr id="49" name="رابط كسهم مستقيم 48"/>
          <p:cNvCxnSpPr/>
          <p:nvPr/>
        </p:nvCxnSpPr>
        <p:spPr>
          <a:xfrm flipH="1">
            <a:off x="6372200" y="5607149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H="1">
            <a:off x="6372200" y="6021288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215950" y="4653136"/>
            <a:ext cx="3779986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000000"/>
                </a:solidFill>
              </a:rPr>
              <a:t>الفتحة بدلاً عن الكسرةِ في الممنوعِ من الصرف 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179512" y="5049366"/>
            <a:ext cx="3779986" cy="360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b="1" dirty="0">
                <a:solidFill>
                  <a:srgbClr val="000000"/>
                </a:solidFill>
              </a:rPr>
              <a:t>الكسرة نيابة عن الفتحة في جمع المؤنث السالم 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>
            <a:off x="179512" y="5491971"/>
            <a:ext cx="3779986" cy="601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الحروف</a:t>
            </a:r>
          </a:p>
          <a:p>
            <a:pPr algn="ctr"/>
            <a:r>
              <a:rPr lang="ar-SA" altLang="ar-SA" b="1" dirty="0" smtClean="0">
                <a:solidFill>
                  <a:srgbClr val="000000"/>
                </a:solidFill>
              </a:rPr>
              <a:t>الألف – الواو - الياء</a:t>
            </a:r>
            <a:endParaRPr lang="en-US" altLang="ar-SA" b="1" dirty="0">
              <a:solidFill>
                <a:srgbClr val="000000"/>
              </a:solidFill>
            </a:endParaRPr>
          </a:p>
        </p:txBody>
      </p:sp>
      <p:cxnSp>
        <p:nvCxnSpPr>
          <p:cNvPr id="59" name="رابط بشكل مرفق 58"/>
          <p:cNvCxnSpPr/>
          <p:nvPr/>
        </p:nvCxnSpPr>
        <p:spPr>
          <a:xfrm rot="10800000" flipV="1">
            <a:off x="1547665" y="4104878"/>
            <a:ext cx="746383" cy="476250"/>
          </a:xfrm>
          <a:prstGeom prst="bentConnector3">
            <a:avLst>
              <a:gd name="adj1" fmla="val 10221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رابط بشكل مرفق 60"/>
          <p:cNvCxnSpPr/>
          <p:nvPr/>
        </p:nvCxnSpPr>
        <p:spPr>
          <a:xfrm rot="10800000" flipV="1">
            <a:off x="1014682" y="6124497"/>
            <a:ext cx="1036368" cy="238125"/>
          </a:xfrm>
          <a:prstGeom prst="bentConnector3">
            <a:avLst>
              <a:gd name="adj1" fmla="val 226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oho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تجاور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743</TotalTime>
  <Words>1674</Words>
  <Application>Microsoft Office PowerPoint</Application>
  <PresentationFormat>عرض على الشاشة (3:4)‏</PresentationFormat>
  <Paragraphs>203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8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تجاور</vt:lpstr>
      <vt:lpstr>Soho</vt:lpstr>
      <vt:lpstr>1_Soho</vt:lpstr>
      <vt:lpstr>2_Soho</vt:lpstr>
      <vt:lpstr>3_Soho</vt:lpstr>
      <vt:lpstr>4_Soho</vt:lpstr>
      <vt:lpstr>5_Soho</vt:lpstr>
      <vt:lpstr>1_تجاور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علامات الإعراب الفرعية خاصة بكلمات قليلة هي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 M A R</dc:creator>
  <cp:lastModifiedBy>maas</cp:lastModifiedBy>
  <cp:revision>129</cp:revision>
  <dcterms:created xsi:type="dcterms:W3CDTF">2014-08-31T20:03:12Z</dcterms:created>
  <dcterms:modified xsi:type="dcterms:W3CDTF">2015-10-09T17:19:06Z</dcterms:modified>
</cp:coreProperties>
</file>