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84" r:id="rId1"/>
    <p:sldMasterId id="2147483696" r:id="rId2"/>
    <p:sldMasterId id="2147483708" r:id="rId3"/>
    <p:sldMasterId id="2147483720" r:id="rId4"/>
    <p:sldMasterId id="2147483732" r:id="rId5"/>
    <p:sldMasterId id="2147483744" r:id="rId6"/>
    <p:sldMasterId id="2147483756" r:id="rId7"/>
    <p:sldMasterId id="2147483768" r:id="rId8"/>
  </p:sldMasterIdLst>
  <p:sldIdLst>
    <p:sldId id="256" r:id="rId9"/>
    <p:sldId id="258" r:id="rId10"/>
    <p:sldId id="302" r:id="rId11"/>
    <p:sldId id="288" r:id="rId12"/>
    <p:sldId id="303" r:id="rId13"/>
    <p:sldId id="304" r:id="rId14"/>
    <p:sldId id="305" r:id="rId15"/>
    <p:sldId id="307" r:id="rId16"/>
    <p:sldId id="310" r:id="rId17"/>
    <p:sldId id="311" r:id="rId18"/>
    <p:sldId id="312" r:id="rId19"/>
    <p:sldId id="313" r:id="rId20"/>
    <p:sldId id="314" r:id="rId21"/>
    <p:sldId id="315" r:id="rId22"/>
    <p:sldId id="316" r:id="rId23"/>
    <p:sldId id="317" r:id="rId24"/>
    <p:sldId id="318" r:id="rId25"/>
    <p:sldId id="319" r:id="rId26"/>
    <p:sldId id="320" r:id="rId27"/>
    <p:sldId id="323" r:id="rId28"/>
    <p:sldId id="321" r:id="rId29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33"/>
    <a:srgbClr val="6699FF"/>
    <a:srgbClr val="FF6699"/>
    <a:srgbClr val="33CC33"/>
    <a:srgbClr val="FFFF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نمط فاتح 3 - تميي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76" d="100"/>
          <a:sy n="76" d="100"/>
        </p:scale>
        <p:origin x="-1206" y="2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/>
              <a:t>26/12/36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/>
              <a:t>26/12/36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/>
              <a:t>26/12/36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26/12/36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1048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26/12/36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3335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26/12/36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12994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26/12/36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3087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26/12/36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12087380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26/12/36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5235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26/12/36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9541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26/12/36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ar-SA" smtClean="0"/>
              <a:t>انقر لتحرير أنماط النص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1729161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/>
              <a:t>26/12/36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26/12/36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27849530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26/12/36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5389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26/12/36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4268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26/12/36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2521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26/12/36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5836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26/12/36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4774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26/12/36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7793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26/12/36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26048915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26/12/36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01353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26/12/36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923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/>
              <a:t>26/12/36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26/12/36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ar-SA" smtClean="0"/>
              <a:t>انقر لتحرير أنماط النص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37130975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26/12/36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274166475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26/12/36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3613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26/12/36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6397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26/12/36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799880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26/12/36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33831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26/12/36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081975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26/12/36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21244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26/12/36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177988484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26/12/36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533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/>
              <a:t>26/12/36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26/12/36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73092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26/12/36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ar-SA" smtClean="0"/>
              <a:t>انقر لتحرير أنماط النص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205732585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26/12/36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36527573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26/12/36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83892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26/12/36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095665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26/12/36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33745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26/12/36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36066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26/12/36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297870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26/12/36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76106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26/12/36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3514812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/>
              <a:t>26/12/36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26/12/36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70679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26/12/36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79024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26/12/36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ar-SA" smtClean="0"/>
              <a:t>انقر لتحرير أنماط النص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161610968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26/12/36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158540685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26/12/36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3567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26/12/36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28012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26/12/36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03287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26/12/36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2016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26/12/36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47314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26/12/36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122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/>
              <a:t>26/12/36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26/12/36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170944565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26/12/36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7061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26/12/36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86257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26/12/36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ar-SA" smtClean="0"/>
              <a:t>انقر لتحرير أنماط النص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294194915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26/12/36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17755756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26/12/36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82597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26/12/36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25618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26/12/36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02649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26/12/36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2112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26/12/36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9871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/>
              <a:t>26/12/36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26/12/36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70262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26/12/36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422112119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26/12/36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38456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26/12/36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56883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26/12/36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ar-SA" smtClean="0"/>
              <a:t>انقر لتحرير أنماط النص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316286639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26/12/36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79703330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26/12/36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59494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26/12/36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07734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FBEEC9"/>
                </a:solidFill>
              </a:rPr>
              <a:pPr/>
              <a:t>26/12/36</a:t>
            </a:fld>
            <a:endParaRPr lang="ar-SA">
              <a:solidFill>
                <a:srgbClr val="FBEEC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FBEEC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2620024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FBEEC9"/>
                </a:solidFill>
              </a:rPr>
              <a:pPr/>
              <a:t>26/12/36</a:t>
            </a:fld>
            <a:endParaRPr lang="ar-SA">
              <a:solidFill>
                <a:srgbClr val="FBEEC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FBEEC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24584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/>
              <a:t>26/12/36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t>‹#›</a:t>
            </a:fld>
            <a:endParaRPr lang="ar-S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FBEEC9"/>
                </a:solidFill>
              </a:rPr>
              <a:pPr/>
              <a:t>26/12/36</a:t>
            </a:fld>
            <a:endParaRPr lang="ar-SA">
              <a:solidFill>
                <a:srgbClr val="FBEEC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FBEEC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8958668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FBEEC9"/>
                </a:solidFill>
              </a:rPr>
              <a:pPr/>
              <a:t>26/12/36</a:t>
            </a:fld>
            <a:endParaRPr lang="ar-SA">
              <a:solidFill>
                <a:srgbClr val="FBEEC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FBEEC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2084112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FBEEC9"/>
                </a:solidFill>
              </a:rPr>
              <a:pPr/>
              <a:t>26/12/36</a:t>
            </a:fld>
            <a:endParaRPr lang="ar-SA">
              <a:solidFill>
                <a:srgbClr val="FBEEC9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FBEEC9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7846389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FBEEC9"/>
                </a:solidFill>
              </a:rPr>
              <a:pPr/>
              <a:t>26/12/36</a:t>
            </a:fld>
            <a:endParaRPr lang="ar-SA">
              <a:solidFill>
                <a:srgbClr val="FBEEC9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FBEEC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4828483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FBEEC9"/>
                </a:solidFill>
              </a:rPr>
              <a:pPr/>
              <a:t>26/12/36</a:t>
            </a:fld>
            <a:endParaRPr lang="ar-SA">
              <a:solidFill>
                <a:srgbClr val="FBEEC9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FBEEC9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723978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FBEEC9"/>
                </a:solidFill>
              </a:rPr>
              <a:pPr/>
              <a:t>26/12/36</a:t>
            </a:fld>
            <a:endParaRPr lang="ar-SA">
              <a:solidFill>
                <a:srgbClr val="FBEEC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FBEEC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88323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FBEEC9"/>
                </a:solidFill>
              </a:rPr>
              <a:pPr/>
              <a:t>26/12/36</a:t>
            </a:fld>
            <a:endParaRPr lang="ar-SA">
              <a:solidFill>
                <a:srgbClr val="FBEEC9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SA">
              <a:solidFill>
                <a:srgbClr val="FBEE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33020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FBEEC9"/>
                </a:solidFill>
              </a:rPr>
              <a:pPr/>
              <a:t>26/12/36</a:t>
            </a:fld>
            <a:endParaRPr lang="ar-SA">
              <a:solidFill>
                <a:srgbClr val="FBEEC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FBEEC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6430175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FBEEC9"/>
                </a:solidFill>
              </a:rPr>
              <a:pPr/>
              <a:t>26/12/36</a:t>
            </a:fld>
            <a:endParaRPr lang="ar-SA">
              <a:solidFill>
                <a:srgbClr val="FBEEC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FBEEC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23588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/>
              <a:t>26/12/36</a:t>
            </a:fld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69CD1D2-C3E9-4F73-83D9-79B86F30AF1C}" type="slidenum">
              <a:rPr lang="ar-SA" smtClean="0"/>
              <a:t>‹#›</a:t>
            </a:fld>
            <a:endParaRPr lang="ar-S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269CD1D2-C3E9-4F73-83D9-79B86F30AF1C}" type="slidenum">
              <a:rPr lang="ar-SA" smtClean="0"/>
              <a:t>‹#›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/>
              <a:t>26/12/36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r" defTabSz="914400" rtl="1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r" defTabSz="914400" rtl="1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r" defTabSz="914400" rtl="1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r" defTabSz="914400" rtl="1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defTabSz="914400" rtl="1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r" defTabSz="914400" rtl="1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r" defTabSz="914400" rtl="1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26/12/36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01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1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r" defTabSz="914400" rtl="1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26/12/36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458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1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r" defTabSz="914400" rtl="1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26/12/36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7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1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r" defTabSz="914400" rtl="1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26/12/36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646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1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r" defTabSz="914400" rtl="1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26/12/36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425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1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r" defTabSz="914400" rtl="1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26/12/36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577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1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r" defTabSz="914400" rtl="1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269CD1D2-C3E9-4F73-83D9-79B86F30AF1C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ar-SA">
              <a:solidFill>
                <a:srgbClr val="FBEEC9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FBEEC9"/>
                </a:solidFill>
              </a:rPr>
              <a:pPr/>
              <a:t>26/12/36</a:t>
            </a:fld>
            <a:endParaRPr lang="ar-SA">
              <a:solidFill>
                <a:srgbClr val="FBEE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022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r" defTabSz="914400" rtl="1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r" defTabSz="914400" rtl="1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r" defTabSz="914400" rtl="1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r" defTabSz="914400" rtl="1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defTabSz="914400" rtl="1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r" defTabSz="914400" rtl="1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r" defTabSz="914400" rtl="1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gifted\Desktop\شعار_جامعة_طيبة.gif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71414"/>
            <a:ext cx="1512168" cy="17454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عنوان فرعي 2"/>
          <p:cNvSpPr txBox="1">
            <a:spLocks/>
          </p:cNvSpPr>
          <p:nvPr/>
        </p:nvSpPr>
        <p:spPr>
          <a:xfrm>
            <a:off x="5940152" y="2162575"/>
            <a:ext cx="2699792" cy="3426665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ar-S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المملكة العربية السعودية</a:t>
            </a:r>
          </a:p>
          <a:p>
            <a:pPr rtl="0"/>
            <a:r>
              <a:rPr lang="ar-S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وزارة التعليم العالي</a:t>
            </a:r>
          </a:p>
          <a:p>
            <a:pPr rtl="0"/>
            <a:r>
              <a:rPr lang="ar-S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جامعة طيبة</a:t>
            </a:r>
          </a:p>
          <a:p>
            <a:pPr rtl="0"/>
            <a:r>
              <a:rPr lang="ar-S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عمادة الخدمات التعليمية</a:t>
            </a:r>
          </a:p>
          <a:p>
            <a:pPr rtl="0"/>
            <a:r>
              <a:rPr lang="ar-S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السنة التحضيرية</a:t>
            </a:r>
          </a:p>
          <a:p>
            <a:pPr rtl="0"/>
            <a:endParaRPr lang="ar-SA" sz="2000" b="1" dirty="0" smtClean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rtl="0"/>
            <a:endParaRPr lang="ar-SA" sz="2000" b="1" dirty="0" smtClean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rtl="0"/>
            <a:r>
              <a:rPr lang="ar-S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مادة مهارات اللغة العربية</a:t>
            </a:r>
            <a:endParaRPr lang="ar-SA" sz="2000" b="1" dirty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عنوان فرعي 2"/>
          <p:cNvSpPr txBox="1">
            <a:spLocks/>
          </p:cNvSpPr>
          <p:nvPr/>
        </p:nvSpPr>
        <p:spPr>
          <a:xfrm>
            <a:off x="765020" y="2187977"/>
            <a:ext cx="4752528" cy="3082534"/>
          </a:xfrm>
          <a:prstGeom prst="cub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ar-SA" sz="7200" b="1" dirty="0">
                <a:solidFill>
                  <a:srgbClr val="339933"/>
                </a:solidFill>
              </a:rPr>
              <a:t>بناءُ الفعل وإعرابه</a:t>
            </a:r>
            <a:endParaRPr lang="ar-SA" sz="7200" b="1" dirty="0">
              <a:solidFill>
                <a:srgbClr val="3399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عنوان فرعي 2"/>
          <p:cNvSpPr txBox="1">
            <a:spLocks/>
          </p:cNvSpPr>
          <p:nvPr/>
        </p:nvSpPr>
        <p:spPr>
          <a:xfrm>
            <a:off x="899592" y="4394823"/>
            <a:ext cx="4968552" cy="2058513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endParaRPr lang="ar-SA" sz="3600" b="1" dirty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رابط مستقيم 2"/>
          <p:cNvCxnSpPr/>
          <p:nvPr/>
        </p:nvCxnSpPr>
        <p:spPr>
          <a:xfrm>
            <a:off x="5940152" y="332656"/>
            <a:ext cx="0" cy="5904656"/>
          </a:xfrm>
          <a:prstGeom prst="line">
            <a:avLst/>
          </a:prstGeom>
          <a:ln w="9525">
            <a:prstDash val="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8105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6660232" y="161076"/>
            <a:ext cx="2339826" cy="1827764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b="1" dirty="0" smtClean="0">
                <a:solidFill>
                  <a:srgbClr val="000000"/>
                </a:solidFill>
              </a:rPr>
              <a:t>الحروف</a:t>
            </a:r>
          </a:p>
          <a:p>
            <a:pPr algn="ctr"/>
            <a:r>
              <a:rPr lang="ar-SA" altLang="ar-SA" b="1" dirty="0" smtClean="0">
                <a:solidFill>
                  <a:srgbClr val="000000"/>
                </a:solidFill>
              </a:rPr>
              <a:t>الألف – الواو - الياء</a:t>
            </a:r>
            <a:endParaRPr lang="en-US" altLang="ar-SA" b="1" dirty="0">
              <a:solidFill>
                <a:srgbClr val="000000"/>
              </a:solidFill>
            </a:endParaRPr>
          </a:p>
        </p:txBody>
      </p:sp>
      <p:sp>
        <p:nvSpPr>
          <p:cNvPr id="5" name="AutoShape 6"/>
          <p:cNvSpPr>
            <a:spLocks noChangeArrowheads="1"/>
          </p:cNvSpPr>
          <p:nvPr/>
        </p:nvSpPr>
        <p:spPr bwMode="auto">
          <a:xfrm>
            <a:off x="179512" y="260649"/>
            <a:ext cx="6228258" cy="3853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b="1" dirty="0">
                <a:solidFill>
                  <a:srgbClr val="FF0000"/>
                </a:solidFill>
              </a:rPr>
              <a:t>الألف والياء </a:t>
            </a:r>
            <a:r>
              <a:rPr lang="ar-SA" b="1" dirty="0">
                <a:solidFill>
                  <a:srgbClr val="000000"/>
                </a:solidFill>
              </a:rPr>
              <a:t>خاصة للمثنى فيرفع بالألف ويُنصبُ ويجرُّ بالياء</a:t>
            </a:r>
            <a:endParaRPr lang="en-US" altLang="ar-SA" b="1" dirty="0">
              <a:solidFill>
                <a:srgbClr val="000000"/>
              </a:solidFill>
            </a:endParaRPr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auto">
          <a:xfrm>
            <a:off x="179512" y="764704"/>
            <a:ext cx="6228258" cy="3853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b="1" dirty="0">
                <a:solidFill>
                  <a:srgbClr val="FF0000"/>
                </a:solidFill>
              </a:rPr>
              <a:t>الواو والياء </a:t>
            </a:r>
            <a:r>
              <a:rPr lang="ar-SA" b="1" dirty="0">
                <a:solidFill>
                  <a:srgbClr val="000000"/>
                </a:solidFill>
              </a:rPr>
              <a:t>خاصة بجمع المذكر السالم ، فيرفعُ بالواو ، ويُنصبُ ويجرُّ بالياء .</a:t>
            </a:r>
            <a:endParaRPr lang="en-US" altLang="ar-SA" b="1" dirty="0">
              <a:solidFill>
                <a:srgbClr val="000000"/>
              </a:solidFill>
            </a:endParaRPr>
          </a:p>
        </p:txBody>
      </p:sp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179512" y="1243500"/>
            <a:ext cx="6228258" cy="601324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b="1" dirty="0">
                <a:solidFill>
                  <a:srgbClr val="FF0000"/>
                </a:solidFill>
              </a:rPr>
              <a:t>والواو والألف والياء </a:t>
            </a:r>
            <a:r>
              <a:rPr lang="ar-SA" b="1" dirty="0">
                <a:solidFill>
                  <a:srgbClr val="000000"/>
                </a:solidFill>
              </a:rPr>
              <a:t>خاصة بالأسماء </a:t>
            </a:r>
            <a:r>
              <a:rPr lang="ar-SA" b="1" dirty="0" smtClean="0">
                <a:solidFill>
                  <a:srgbClr val="000000"/>
                </a:solidFill>
              </a:rPr>
              <a:t>الخمسة </a:t>
            </a:r>
            <a:r>
              <a:rPr lang="ar-SA" b="1" dirty="0">
                <a:solidFill>
                  <a:srgbClr val="000000"/>
                </a:solidFill>
              </a:rPr>
              <a:t>، فترفعُ بالواوِ ، وتُنصبُ بالألف ، وتجرُّ بالياء</a:t>
            </a:r>
            <a:endParaRPr lang="en-US" altLang="ar-SA" b="1" dirty="0">
              <a:solidFill>
                <a:srgbClr val="000000"/>
              </a:solidFill>
            </a:endParaRPr>
          </a:p>
        </p:txBody>
      </p:sp>
      <p:grpSp>
        <p:nvGrpSpPr>
          <p:cNvPr id="18" name="مجموعة 17"/>
          <p:cNvGrpSpPr/>
          <p:nvPr/>
        </p:nvGrpSpPr>
        <p:grpSpPr>
          <a:xfrm>
            <a:off x="7236296" y="2420888"/>
            <a:ext cx="1512168" cy="4176464"/>
            <a:chOff x="7308304" y="2492896"/>
            <a:chExt cx="1512168" cy="4176464"/>
          </a:xfrm>
        </p:grpSpPr>
        <p:cxnSp>
          <p:nvCxnSpPr>
            <p:cNvPr id="10" name="رابط مستقيم 9"/>
            <p:cNvCxnSpPr/>
            <p:nvPr/>
          </p:nvCxnSpPr>
          <p:spPr>
            <a:xfrm>
              <a:off x="8820472" y="2492896"/>
              <a:ext cx="0" cy="4176464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" name="رابط مستقيم 10"/>
            <p:cNvCxnSpPr/>
            <p:nvPr/>
          </p:nvCxnSpPr>
          <p:spPr>
            <a:xfrm>
              <a:off x="8604448" y="2492896"/>
              <a:ext cx="0" cy="4176464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2" name="رابط مستقيم 11"/>
            <p:cNvCxnSpPr/>
            <p:nvPr/>
          </p:nvCxnSpPr>
          <p:spPr>
            <a:xfrm>
              <a:off x="8388424" y="2492896"/>
              <a:ext cx="0" cy="4176464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3" name="رابط مستقيم 12"/>
            <p:cNvCxnSpPr/>
            <p:nvPr/>
          </p:nvCxnSpPr>
          <p:spPr>
            <a:xfrm>
              <a:off x="8172400" y="2492896"/>
              <a:ext cx="0" cy="4176464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4" name="رابط مستقيم 13"/>
            <p:cNvCxnSpPr/>
            <p:nvPr/>
          </p:nvCxnSpPr>
          <p:spPr>
            <a:xfrm>
              <a:off x="7956376" y="2492896"/>
              <a:ext cx="0" cy="4176464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5" name="رابط مستقيم 14"/>
            <p:cNvCxnSpPr/>
            <p:nvPr/>
          </p:nvCxnSpPr>
          <p:spPr>
            <a:xfrm>
              <a:off x="7740352" y="2492896"/>
              <a:ext cx="0" cy="4176464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6" name="رابط مستقيم 15"/>
            <p:cNvCxnSpPr/>
            <p:nvPr/>
          </p:nvCxnSpPr>
          <p:spPr>
            <a:xfrm>
              <a:off x="7524328" y="2492896"/>
              <a:ext cx="0" cy="4176464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7" name="رابط مستقيم 16"/>
            <p:cNvCxnSpPr/>
            <p:nvPr/>
          </p:nvCxnSpPr>
          <p:spPr>
            <a:xfrm>
              <a:off x="7308304" y="2492896"/>
              <a:ext cx="0" cy="4176464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20" name="دبوس زينة 19"/>
          <p:cNvSpPr/>
          <p:nvPr/>
        </p:nvSpPr>
        <p:spPr>
          <a:xfrm>
            <a:off x="7236296" y="3789040"/>
            <a:ext cx="1512168" cy="1296144"/>
          </a:xfrm>
          <a:prstGeom prst="plaqu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rgbClr val="000000"/>
                </a:solidFill>
              </a:rPr>
              <a:t>توضيح آخر</a:t>
            </a:r>
            <a:endParaRPr lang="ar-SA" sz="3200" b="1" dirty="0">
              <a:solidFill>
                <a:srgbClr val="000000"/>
              </a:solidFill>
            </a:endParaRPr>
          </a:p>
        </p:txBody>
      </p:sp>
      <p:cxnSp>
        <p:nvCxnSpPr>
          <p:cNvPr id="22" name="رابط مستقيم 21"/>
          <p:cNvCxnSpPr/>
          <p:nvPr/>
        </p:nvCxnSpPr>
        <p:spPr>
          <a:xfrm flipH="1">
            <a:off x="179512" y="2204864"/>
            <a:ext cx="8820546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6" name="AutoShape 3"/>
          <p:cNvSpPr>
            <a:spLocks noChangeArrowheads="1"/>
          </p:cNvSpPr>
          <p:nvPr/>
        </p:nvSpPr>
        <p:spPr bwMode="auto">
          <a:xfrm>
            <a:off x="395288" y="3213075"/>
            <a:ext cx="6408737" cy="647700"/>
          </a:xfrm>
          <a:prstGeom prst="flowChartAlternateProcess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sz="2400" b="1" dirty="0">
                <a:solidFill>
                  <a:srgbClr val="000000"/>
                </a:solidFill>
              </a:rPr>
              <a:t>علامات الإعراب تنقسم إلى </a:t>
            </a:r>
            <a:endParaRPr lang="ar-SA" altLang="ar-SA" sz="2400" b="1" dirty="0">
              <a:solidFill>
                <a:srgbClr val="000000"/>
              </a:solidFill>
            </a:endParaRPr>
          </a:p>
        </p:txBody>
      </p:sp>
      <p:sp>
        <p:nvSpPr>
          <p:cNvPr id="27" name="AutoShape 4"/>
          <p:cNvSpPr>
            <a:spLocks noChangeArrowheads="1"/>
          </p:cNvSpPr>
          <p:nvPr/>
        </p:nvSpPr>
        <p:spPr bwMode="auto">
          <a:xfrm>
            <a:off x="3995738" y="4221137"/>
            <a:ext cx="2808287" cy="1008063"/>
          </a:xfrm>
          <a:prstGeom prst="flowChartAlternateProcess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sz="2000" b="1" dirty="0">
                <a:solidFill>
                  <a:srgbClr val="FF0000"/>
                </a:solidFill>
              </a:rPr>
              <a:t>حركات </a:t>
            </a:r>
            <a:endParaRPr lang="ar-SA" sz="2000" b="1" dirty="0" smtClean="0">
              <a:solidFill>
                <a:srgbClr val="FF0000"/>
              </a:solidFill>
            </a:endParaRPr>
          </a:p>
          <a:p>
            <a:pPr algn="ctr"/>
            <a:r>
              <a:rPr lang="ar-SA" sz="2000" b="1" dirty="0" smtClean="0">
                <a:solidFill>
                  <a:srgbClr val="000000"/>
                </a:solidFill>
              </a:rPr>
              <a:t>وهي </a:t>
            </a:r>
            <a:r>
              <a:rPr lang="ar-SA" sz="2000" b="1" dirty="0">
                <a:solidFill>
                  <a:srgbClr val="000000"/>
                </a:solidFill>
              </a:rPr>
              <a:t>: ( الضمة ، والفتحة ، والكسرة ، والسكون ) .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28" name="AutoShape 5"/>
          <p:cNvSpPr>
            <a:spLocks noChangeArrowheads="1"/>
          </p:cNvSpPr>
          <p:nvPr/>
        </p:nvSpPr>
        <p:spPr bwMode="auto">
          <a:xfrm>
            <a:off x="468313" y="4221137"/>
            <a:ext cx="2879725" cy="1008063"/>
          </a:xfrm>
          <a:prstGeom prst="flowChartAlternateProcess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sz="2000" b="1" dirty="0" smtClean="0">
                <a:solidFill>
                  <a:srgbClr val="FF0000"/>
                </a:solidFill>
              </a:rPr>
              <a:t>حروف</a:t>
            </a:r>
          </a:p>
          <a:p>
            <a:pPr algn="ctr"/>
            <a:r>
              <a:rPr lang="ar-SA" sz="2000" b="1" dirty="0" smtClean="0">
                <a:solidFill>
                  <a:srgbClr val="000000"/>
                </a:solidFill>
              </a:rPr>
              <a:t>وهي </a:t>
            </a:r>
            <a:r>
              <a:rPr lang="ar-SA" sz="2000" b="1" dirty="0">
                <a:solidFill>
                  <a:srgbClr val="000000"/>
                </a:solidFill>
              </a:rPr>
              <a:t>: الواو ، والألف ، </a:t>
            </a:r>
            <a:r>
              <a:rPr lang="ar-SA" sz="2000" b="1" dirty="0" smtClean="0">
                <a:solidFill>
                  <a:srgbClr val="000000"/>
                </a:solidFill>
              </a:rPr>
              <a:t>والياء، </a:t>
            </a:r>
            <a:r>
              <a:rPr lang="ar-SA" sz="2000" b="1" dirty="0">
                <a:solidFill>
                  <a:srgbClr val="000000"/>
                </a:solidFill>
              </a:rPr>
              <a:t>والنون </a:t>
            </a:r>
            <a:endParaRPr lang="ar-SA" altLang="ar-SA" sz="2000" b="1" dirty="0">
              <a:solidFill>
                <a:srgbClr val="000000"/>
              </a:solidFill>
            </a:endParaRPr>
          </a:p>
        </p:txBody>
      </p:sp>
      <p:sp>
        <p:nvSpPr>
          <p:cNvPr id="29" name="Line 12"/>
          <p:cNvSpPr>
            <a:spLocks noChangeShapeType="1"/>
          </p:cNvSpPr>
          <p:nvPr/>
        </p:nvSpPr>
        <p:spPr bwMode="auto">
          <a:xfrm>
            <a:off x="3635375" y="3860775"/>
            <a:ext cx="0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>
              <a:solidFill>
                <a:srgbClr val="000000"/>
              </a:solidFill>
            </a:endParaRPr>
          </a:p>
        </p:txBody>
      </p:sp>
      <p:sp>
        <p:nvSpPr>
          <p:cNvPr id="30" name="Line 13"/>
          <p:cNvSpPr>
            <a:spLocks noChangeShapeType="1"/>
          </p:cNvSpPr>
          <p:nvPr/>
        </p:nvSpPr>
        <p:spPr bwMode="auto">
          <a:xfrm>
            <a:off x="1619250" y="4076675"/>
            <a:ext cx="43211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>
              <a:solidFill>
                <a:srgbClr val="000000"/>
              </a:solidFill>
            </a:endParaRPr>
          </a:p>
        </p:txBody>
      </p:sp>
      <p:sp>
        <p:nvSpPr>
          <p:cNvPr id="31" name="Line 14"/>
          <p:cNvSpPr>
            <a:spLocks noChangeShapeType="1"/>
          </p:cNvSpPr>
          <p:nvPr/>
        </p:nvSpPr>
        <p:spPr bwMode="auto">
          <a:xfrm>
            <a:off x="5940425" y="4076675"/>
            <a:ext cx="0" cy="1444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>
              <a:solidFill>
                <a:srgbClr val="000000"/>
              </a:solidFill>
            </a:endParaRPr>
          </a:p>
        </p:txBody>
      </p:sp>
      <p:sp>
        <p:nvSpPr>
          <p:cNvPr id="32" name="Line 15"/>
          <p:cNvSpPr>
            <a:spLocks noChangeShapeType="1"/>
          </p:cNvSpPr>
          <p:nvPr/>
        </p:nvSpPr>
        <p:spPr bwMode="auto">
          <a:xfrm>
            <a:off x="1619250" y="4076675"/>
            <a:ext cx="0" cy="1444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43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14"/>
          <p:cNvSpPr>
            <a:spLocks noChangeArrowheads="1"/>
          </p:cNvSpPr>
          <p:nvPr/>
        </p:nvSpPr>
        <p:spPr bwMode="auto">
          <a:xfrm>
            <a:off x="4716016" y="4005436"/>
            <a:ext cx="2808363" cy="647700"/>
          </a:xfrm>
          <a:prstGeom prst="plaque">
            <a:avLst/>
          </a:prstGeom>
          <a:gradFill flip="none" rotWithShape="1">
            <a:gsLst>
              <a:gs pos="0">
                <a:srgbClr val="339933">
                  <a:tint val="66000"/>
                  <a:satMod val="160000"/>
                </a:srgbClr>
              </a:gs>
              <a:gs pos="50000">
                <a:srgbClr val="339933">
                  <a:tint val="44500"/>
                  <a:satMod val="160000"/>
                </a:srgbClr>
              </a:gs>
              <a:gs pos="100000">
                <a:srgbClr val="339933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ar-SA" sz="2400" b="1" dirty="0" smtClean="0">
                <a:solidFill>
                  <a:srgbClr val="000000"/>
                </a:solidFill>
              </a:rPr>
              <a:t>الألف</a:t>
            </a:r>
            <a:endParaRPr lang="en-US" altLang="ar-SA" sz="2400" b="1" dirty="0">
              <a:solidFill>
                <a:srgbClr val="FFFF00"/>
              </a:solidFill>
            </a:endParaRPr>
          </a:p>
        </p:txBody>
      </p:sp>
      <p:sp>
        <p:nvSpPr>
          <p:cNvPr id="7" name="AutoShape 15"/>
          <p:cNvSpPr>
            <a:spLocks noChangeArrowheads="1"/>
          </p:cNvSpPr>
          <p:nvPr/>
        </p:nvSpPr>
        <p:spPr bwMode="auto">
          <a:xfrm>
            <a:off x="4716016" y="5301580"/>
            <a:ext cx="2808363" cy="647700"/>
          </a:xfrm>
          <a:prstGeom prst="plaque">
            <a:avLst/>
          </a:prstGeom>
          <a:gradFill flip="none" rotWithShape="1">
            <a:gsLst>
              <a:gs pos="0">
                <a:srgbClr val="339933">
                  <a:tint val="66000"/>
                  <a:satMod val="160000"/>
                </a:srgbClr>
              </a:gs>
              <a:gs pos="50000">
                <a:srgbClr val="339933">
                  <a:tint val="44500"/>
                  <a:satMod val="160000"/>
                </a:srgbClr>
              </a:gs>
              <a:gs pos="100000">
                <a:srgbClr val="339933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ar-SA" sz="2400" b="1" dirty="0" smtClean="0">
                <a:solidFill>
                  <a:srgbClr val="000000"/>
                </a:solidFill>
              </a:rPr>
              <a:t>ثبوت النون</a:t>
            </a:r>
            <a:endParaRPr lang="en-US" altLang="ar-SA" sz="2400" b="1" dirty="0">
              <a:solidFill>
                <a:srgbClr val="000000"/>
              </a:solidFill>
            </a:endParaRPr>
          </a:p>
        </p:txBody>
      </p:sp>
      <p:sp>
        <p:nvSpPr>
          <p:cNvPr id="8" name="AutoShape 16"/>
          <p:cNvSpPr>
            <a:spLocks noChangeArrowheads="1"/>
          </p:cNvSpPr>
          <p:nvPr/>
        </p:nvSpPr>
        <p:spPr bwMode="auto">
          <a:xfrm>
            <a:off x="4716016" y="1989508"/>
            <a:ext cx="2808363" cy="647700"/>
          </a:xfrm>
          <a:prstGeom prst="plaque">
            <a:avLst/>
          </a:prstGeom>
          <a:gradFill flip="none" rotWithShape="1">
            <a:gsLst>
              <a:gs pos="0">
                <a:srgbClr val="339933">
                  <a:tint val="66000"/>
                  <a:satMod val="160000"/>
                </a:srgbClr>
              </a:gs>
              <a:gs pos="50000">
                <a:srgbClr val="339933">
                  <a:tint val="44500"/>
                  <a:satMod val="160000"/>
                </a:srgbClr>
              </a:gs>
              <a:gs pos="100000">
                <a:srgbClr val="339933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ar-SA" sz="2400" b="1" dirty="0" smtClean="0">
                <a:solidFill>
                  <a:srgbClr val="000000"/>
                </a:solidFill>
              </a:rPr>
              <a:t>الواو</a:t>
            </a:r>
            <a:endParaRPr lang="en-US" altLang="ar-SA" sz="2400" b="1" dirty="0">
              <a:solidFill>
                <a:srgbClr val="000000"/>
              </a:solidFill>
            </a:endParaRPr>
          </a:p>
        </p:txBody>
      </p:sp>
      <p:sp>
        <p:nvSpPr>
          <p:cNvPr id="9" name="AutoShape 17"/>
          <p:cNvSpPr>
            <a:spLocks noChangeArrowheads="1"/>
          </p:cNvSpPr>
          <p:nvPr/>
        </p:nvSpPr>
        <p:spPr bwMode="auto">
          <a:xfrm>
            <a:off x="4859981" y="386526"/>
            <a:ext cx="2808363" cy="647700"/>
          </a:xfrm>
          <a:prstGeom prst="plaque">
            <a:avLst/>
          </a:prstGeom>
          <a:gradFill flip="none" rotWithShape="1">
            <a:gsLst>
              <a:gs pos="0">
                <a:srgbClr val="339933">
                  <a:tint val="66000"/>
                  <a:satMod val="160000"/>
                </a:srgbClr>
              </a:gs>
              <a:gs pos="50000">
                <a:srgbClr val="339933">
                  <a:tint val="44500"/>
                  <a:satMod val="160000"/>
                </a:srgbClr>
              </a:gs>
              <a:gs pos="100000">
                <a:srgbClr val="339933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ar-SA" sz="2400" b="1" dirty="0" smtClean="0">
                <a:solidFill>
                  <a:srgbClr val="000000"/>
                </a:solidFill>
              </a:rPr>
              <a:t>الضمة</a:t>
            </a:r>
            <a:endParaRPr lang="en-US" altLang="ar-SA" sz="2400" b="1" dirty="0">
              <a:solidFill>
                <a:srgbClr val="000000"/>
              </a:solidFill>
            </a:endParaRPr>
          </a:p>
        </p:txBody>
      </p:sp>
      <p:sp>
        <p:nvSpPr>
          <p:cNvPr id="10" name="AutoShape 20"/>
          <p:cNvSpPr>
            <a:spLocks noChangeArrowheads="1"/>
          </p:cNvSpPr>
          <p:nvPr/>
        </p:nvSpPr>
        <p:spPr bwMode="auto">
          <a:xfrm rot="10800000">
            <a:off x="107504" y="188638"/>
            <a:ext cx="4535760" cy="1512168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just"/>
            <a:r>
              <a:rPr lang="ar-SA" sz="2000" b="1" dirty="0">
                <a:solidFill>
                  <a:srgbClr val="000000"/>
                </a:solidFill>
              </a:rPr>
              <a:t>في الاسم المفرد وجمع التكسير ، وجمع المؤنث السالم ، والفعل المضارع ، مثلُ : </a:t>
            </a:r>
            <a:endParaRPr lang="en-US" sz="2000" b="1" dirty="0">
              <a:solidFill>
                <a:srgbClr val="000000"/>
              </a:solidFill>
            </a:endParaRPr>
          </a:p>
          <a:p>
            <a:pPr algn="just"/>
            <a:r>
              <a:rPr lang="ar-SA" sz="2000" b="1" dirty="0">
                <a:solidFill>
                  <a:srgbClr val="000000"/>
                </a:solidFill>
              </a:rPr>
              <a:t>النحوُ مفيدٌ ، الجندُ منتصرٌ ، المؤمناتُ قانتاتٌ ، ينهزمُ الباطلُ ,</a:t>
            </a:r>
            <a:r>
              <a:rPr lang="ar-SA" sz="2000" b="1" dirty="0" smtClean="0">
                <a:solidFill>
                  <a:srgbClr val="000000"/>
                </a:solidFill>
              </a:rPr>
              <a:t>( آمن الرسولُ ) , ( يعلمُ خائنة الأعين)</a:t>
            </a:r>
            <a:endParaRPr lang="en-US" altLang="ar-SA" sz="2000" b="1" dirty="0">
              <a:solidFill>
                <a:srgbClr val="000000"/>
              </a:solidFill>
            </a:endParaRPr>
          </a:p>
        </p:txBody>
      </p:sp>
      <p:sp>
        <p:nvSpPr>
          <p:cNvPr id="11" name="AutoShape 49"/>
          <p:cNvSpPr>
            <a:spLocks noChangeArrowheads="1"/>
          </p:cNvSpPr>
          <p:nvPr/>
        </p:nvSpPr>
        <p:spPr bwMode="auto">
          <a:xfrm rot="16200000">
            <a:off x="4977172" y="2691172"/>
            <a:ext cx="6858000" cy="1475656"/>
          </a:xfrm>
          <a:prstGeom prst="upArrowCallout">
            <a:avLst>
              <a:gd name="adj1" fmla="val 122052"/>
              <a:gd name="adj2" fmla="val 72611"/>
              <a:gd name="adj3" fmla="val 22764"/>
              <a:gd name="adj4" fmla="val 66667"/>
            </a:avLst>
          </a:prstGeom>
          <a:gradFill flip="none" rotWithShape="1">
            <a:gsLst>
              <a:gs pos="0">
                <a:srgbClr val="339933">
                  <a:tint val="66000"/>
                  <a:satMod val="160000"/>
                </a:srgbClr>
              </a:gs>
              <a:gs pos="50000">
                <a:srgbClr val="339933">
                  <a:tint val="44500"/>
                  <a:satMod val="160000"/>
                </a:srgbClr>
              </a:gs>
              <a:gs pos="100000">
                <a:srgbClr val="339933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ar-SA" sz="6000" b="1" dirty="0" smtClean="0">
                <a:solidFill>
                  <a:srgbClr val="000000"/>
                </a:solidFill>
              </a:rPr>
              <a:t>علامات الرفع</a:t>
            </a:r>
            <a:endParaRPr lang="en-US" altLang="ar-SA" sz="6000" b="1" dirty="0">
              <a:solidFill>
                <a:srgbClr val="000000"/>
              </a:solidFill>
            </a:endParaRPr>
          </a:p>
        </p:txBody>
      </p:sp>
      <p:sp>
        <p:nvSpPr>
          <p:cNvPr id="12" name="AutoShape 20"/>
          <p:cNvSpPr>
            <a:spLocks noChangeArrowheads="1"/>
          </p:cNvSpPr>
          <p:nvPr/>
        </p:nvSpPr>
        <p:spPr bwMode="auto">
          <a:xfrm rot="10800000">
            <a:off x="108248" y="1917125"/>
            <a:ext cx="4535760" cy="1871914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just"/>
            <a:r>
              <a:rPr lang="ar-SA" sz="2000" b="1" dirty="0">
                <a:solidFill>
                  <a:srgbClr val="000000"/>
                </a:solidFill>
              </a:rPr>
              <a:t>الواو علامةٌ للرفع في جمع المذكر السالم ، والأسماء </a:t>
            </a:r>
            <a:r>
              <a:rPr lang="ar-SA" sz="2000" b="1" dirty="0" smtClean="0">
                <a:solidFill>
                  <a:srgbClr val="000000"/>
                </a:solidFill>
              </a:rPr>
              <a:t>الخمسة . </a:t>
            </a:r>
          </a:p>
          <a:p>
            <a:pPr algn="just"/>
            <a:r>
              <a:rPr lang="ar-SA" altLang="ar-SA" sz="2000" b="1" dirty="0" smtClean="0">
                <a:solidFill>
                  <a:srgbClr val="000000"/>
                </a:solidFill>
              </a:rPr>
              <a:t>مثل قوله تعالى (وعلى الله فليتوكل المتوكلون),( قد أفلح المؤمنون )</a:t>
            </a:r>
          </a:p>
          <a:p>
            <a:pPr algn="just"/>
            <a:r>
              <a:rPr lang="ar-SA" altLang="ar-SA" sz="2000" b="1" dirty="0" smtClean="0">
                <a:solidFill>
                  <a:srgbClr val="000000"/>
                </a:solidFill>
              </a:rPr>
              <a:t>وقوله تعالى (اذهب أنت وأخوك بآياتي ولا تنيا في ذكري),( قال أبوهم إني لأجد ريح يوسف ) .</a:t>
            </a:r>
            <a:endParaRPr lang="en-US" altLang="ar-SA" sz="2000" b="1" dirty="0">
              <a:solidFill>
                <a:srgbClr val="000000"/>
              </a:solidFill>
            </a:endParaRPr>
          </a:p>
        </p:txBody>
      </p:sp>
      <p:sp>
        <p:nvSpPr>
          <p:cNvPr id="13" name="AutoShape 20"/>
          <p:cNvSpPr>
            <a:spLocks noChangeArrowheads="1"/>
          </p:cNvSpPr>
          <p:nvPr/>
        </p:nvSpPr>
        <p:spPr bwMode="auto">
          <a:xfrm rot="10800000">
            <a:off x="108248" y="4005436"/>
            <a:ext cx="4535760" cy="647700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just"/>
            <a:r>
              <a:rPr lang="ar-SA" sz="2000" b="1" dirty="0">
                <a:solidFill>
                  <a:srgbClr val="000000"/>
                </a:solidFill>
              </a:rPr>
              <a:t>الألف علامةٌ لرفع المثنى </a:t>
            </a:r>
            <a:r>
              <a:rPr lang="ar-SA" sz="2000" b="1" dirty="0" smtClean="0">
                <a:solidFill>
                  <a:srgbClr val="000000"/>
                </a:solidFill>
              </a:rPr>
              <a:t> مثلُ </a:t>
            </a:r>
            <a:r>
              <a:rPr lang="ar-SA" sz="2000" b="1" dirty="0">
                <a:solidFill>
                  <a:srgbClr val="000000"/>
                </a:solidFill>
              </a:rPr>
              <a:t>: الصَّائِمانِ </a:t>
            </a:r>
            <a:r>
              <a:rPr lang="ar-SA" sz="2000" b="1" dirty="0" smtClean="0">
                <a:solidFill>
                  <a:srgbClr val="000000"/>
                </a:solidFill>
              </a:rPr>
              <a:t>مُحتسبانِ, قال رجلان .</a:t>
            </a:r>
            <a:endParaRPr lang="en-US" altLang="ar-SA" sz="2000" b="1" dirty="0">
              <a:solidFill>
                <a:srgbClr val="000000"/>
              </a:solidFill>
            </a:endParaRPr>
          </a:p>
        </p:txBody>
      </p:sp>
      <p:sp>
        <p:nvSpPr>
          <p:cNvPr id="14" name="AutoShape 20"/>
          <p:cNvSpPr>
            <a:spLocks noChangeArrowheads="1"/>
          </p:cNvSpPr>
          <p:nvPr/>
        </p:nvSpPr>
        <p:spPr bwMode="auto">
          <a:xfrm rot="10800000">
            <a:off x="107504" y="4941167"/>
            <a:ext cx="4535760" cy="1080119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ctr"/>
            <a:r>
              <a:rPr lang="ar-SA" sz="2000" b="1" dirty="0" smtClean="0">
                <a:solidFill>
                  <a:srgbClr val="000000"/>
                </a:solidFill>
              </a:rPr>
              <a:t>ثبوت النون </a:t>
            </a:r>
            <a:r>
              <a:rPr lang="ar-SA" sz="2000" b="1" dirty="0">
                <a:solidFill>
                  <a:srgbClr val="000000"/>
                </a:solidFill>
              </a:rPr>
              <a:t>علامةٌ للرفعِ في الأفعالِ الخمسة ، مثلُ : يُزَكِّيَانِ ، تُزَكِّيانِ ، يُزَكُّونَ ، تُزَكُّونَ ، تُزَكِّينَ </a:t>
            </a:r>
            <a:r>
              <a:rPr lang="ar-SA" sz="2000" b="1" dirty="0" smtClean="0">
                <a:solidFill>
                  <a:srgbClr val="000000"/>
                </a:solidFill>
              </a:rPr>
              <a:t>.</a:t>
            </a:r>
          </a:p>
          <a:p>
            <a:pPr algn="ctr"/>
            <a:r>
              <a:rPr lang="ar-SA" altLang="ar-SA" sz="2000" b="1" dirty="0" smtClean="0">
                <a:solidFill>
                  <a:srgbClr val="000000"/>
                </a:solidFill>
              </a:rPr>
              <a:t>( يعلمون ظاهرًا من الحياة الدنيا )</a:t>
            </a:r>
            <a:endParaRPr lang="en-US" altLang="ar-SA" sz="19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433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14"/>
          <p:cNvSpPr>
            <a:spLocks noChangeArrowheads="1"/>
          </p:cNvSpPr>
          <p:nvPr/>
        </p:nvSpPr>
        <p:spPr bwMode="auto">
          <a:xfrm>
            <a:off x="4716016" y="2996952"/>
            <a:ext cx="2808363" cy="647700"/>
          </a:xfrm>
          <a:prstGeom prst="plaqu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ar-SA" sz="2400" b="1" dirty="0" smtClean="0">
                <a:solidFill>
                  <a:srgbClr val="000000"/>
                </a:solidFill>
              </a:rPr>
              <a:t>الكسرة</a:t>
            </a:r>
            <a:endParaRPr lang="en-US" altLang="ar-SA" sz="2400" b="1" dirty="0">
              <a:solidFill>
                <a:srgbClr val="FFFF00"/>
              </a:solidFill>
            </a:endParaRPr>
          </a:p>
        </p:txBody>
      </p:sp>
      <p:sp>
        <p:nvSpPr>
          <p:cNvPr id="7" name="AutoShape 15"/>
          <p:cNvSpPr>
            <a:spLocks noChangeArrowheads="1"/>
          </p:cNvSpPr>
          <p:nvPr/>
        </p:nvSpPr>
        <p:spPr bwMode="auto">
          <a:xfrm>
            <a:off x="4716016" y="4149452"/>
            <a:ext cx="2808363" cy="647700"/>
          </a:xfrm>
          <a:prstGeom prst="plaqu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ar-SA" sz="2400" b="1" dirty="0" smtClean="0">
                <a:solidFill>
                  <a:srgbClr val="000000"/>
                </a:solidFill>
              </a:rPr>
              <a:t>الياء</a:t>
            </a:r>
            <a:endParaRPr lang="en-US" altLang="ar-SA" sz="2400" b="1" dirty="0">
              <a:solidFill>
                <a:srgbClr val="000000"/>
              </a:solidFill>
            </a:endParaRPr>
          </a:p>
        </p:txBody>
      </p:sp>
      <p:sp>
        <p:nvSpPr>
          <p:cNvPr id="8" name="AutoShape 16"/>
          <p:cNvSpPr>
            <a:spLocks noChangeArrowheads="1"/>
          </p:cNvSpPr>
          <p:nvPr/>
        </p:nvSpPr>
        <p:spPr bwMode="auto">
          <a:xfrm>
            <a:off x="4716016" y="1773484"/>
            <a:ext cx="2808363" cy="647700"/>
          </a:xfrm>
          <a:prstGeom prst="plaqu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ar-SA" sz="2400" b="1" dirty="0" smtClean="0">
                <a:solidFill>
                  <a:srgbClr val="000000"/>
                </a:solidFill>
              </a:rPr>
              <a:t>الألف</a:t>
            </a:r>
            <a:endParaRPr lang="en-US" altLang="ar-SA" sz="2400" b="1" dirty="0">
              <a:solidFill>
                <a:srgbClr val="000000"/>
              </a:solidFill>
            </a:endParaRPr>
          </a:p>
        </p:txBody>
      </p:sp>
      <p:sp>
        <p:nvSpPr>
          <p:cNvPr id="9" name="AutoShape 17"/>
          <p:cNvSpPr>
            <a:spLocks noChangeArrowheads="1"/>
          </p:cNvSpPr>
          <p:nvPr/>
        </p:nvSpPr>
        <p:spPr bwMode="auto">
          <a:xfrm>
            <a:off x="4716016" y="548680"/>
            <a:ext cx="2808363" cy="647700"/>
          </a:xfrm>
          <a:prstGeom prst="plaqu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ar-SA" sz="2400" b="1" dirty="0" smtClean="0">
                <a:solidFill>
                  <a:srgbClr val="000000"/>
                </a:solidFill>
              </a:rPr>
              <a:t>الفتحة</a:t>
            </a:r>
            <a:endParaRPr lang="en-US" altLang="ar-SA" sz="2400" b="1" dirty="0">
              <a:solidFill>
                <a:srgbClr val="000000"/>
              </a:solidFill>
            </a:endParaRPr>
          </a:p>
        </p:txBody>
      </p:sp>
      <p:sp>
        <p:nvSpPr>
          <p:cNvPr id="10" name="AutoShape 20"/>
          <p:cNvSpPr>
            <a:spLocks noChangeArrowheads="1"/>
          </p:cNvSpPr>
          <p:nvPr/>
        </p:nvSpPr>
        <p:spPr bwMode="auto">
          <a:xfrm rot="10800000">
            <a:off x="107504" y="260647"/>
            <a:ext cx="4535760" cy="1080119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just"/>
            <a:r>
              <a:rPr lang="ar-SA" sz="2000" b="1" dirty="0">
                <a:solidFill>
                  <a:srgbClr val="000000"/>
                </a:solidFill>
              </a:rPr>
              <a:t>الفتحةُ علامةٌ لنصبِ الأسماءِ ، والفعل المضارع </a:t>
            </a:r>
            <a:r>
              <a:rPr lang="ar-SA" sz="2000" b="1" dirty="0" smtClean="0">
                <a:solidFill>
                  <a:srgbClr val="000000"/>
                </a:solidFill>
              </a:rPr>
              <a:t>المنصوب ,نحو: ( واسأل القرية التي كنا فيها ),( لن ينال الله لحومها ) .</a:t>
            </a:r>
            <a:endParaRPr lang="en-US" altLang="ar-SA" sz="2000" b="1" dirty="0">
              <a:solidFill>
                <a:srgbClr val="000000"/>
              </a:solidFill>
            </a:endParaRPr>
          </a:p>
        </p:txBody>
      </p:sp>
      <p:sp>
        <p:nvSpPr>
          <p:cNvPr id="11" name="AutoShape 49"/>
          <p:cNvSpPr>
            <a:spLocks noChangeArrowheads="1"/>
          </p:cNvSpPr>
          <p:nvPr/>
        </p:nvSpPr>
        <p:spPr bwMode="auto">
          <a:xfrm rot="16200000">
            <a:off x="4977172" y="2691172"/>
            <a:ext cx="6858000" cy="1475656"/>
          </a:xfrm>
          <a:prstGeom prst="upArrowCallout">
            <a:avLst>
              <a:gd name="adj1" fmla="val 122052"/>
              <a:gd name="adj2" fmla="val 72611"/>
              <a:gd name="adj3" fmla="val 22764"/>
              <a:gd name="adj4" fmla="val 66667"/>
            </a:avLst>
          </a:prstGeom>
          <a:solidFill>
            <a:srgbClr val="FFFF00"/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ar-SA" sz="6000" b="1" dirty="0" smtClean="0">
                <a:solidFill>
                  <a:srgbClr val="000000"/>
                </a:solidFill>
              </a:rPr>
              <a:t>علامات النصب</a:t>
            </a:r>
            <a:endParaRPr lang="en-US" altLang="ar-SA" sz="6000" b="1" dirty="0">
              <a:solidFill>
                <a:srgbClr val="000000"/>
              </a:solidFill>
            </a:endParaRPr>
          </a:p>
        </p:txBody>
      </p:sp>
      <p:sp>
        <p:nvSpPr>
          <p:cNvPr id="12" name="AutoShape 20"/>
          <p:cNvSpPr>
            <a:spLocks noChangeArrowheads="1"/>
          </p:cNvSpPr>
          <p:nvPr/>
        </p:nvSpPr>
        <p:spPr bwMode="auto">
          <a:xfrm rot="10800000">
            <a:off x="108248" y="1772813"/>
            <a:ext cx="4535760" cy="720082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just"/>
            <a:r>
              <a:rPr lang="ar-SA" sz="2000" b="1" dirty="0">
                <a:solidFill>
                  <a:srgbClr val="000000"/>
                </a:solidFill>
              </a:rPr>
              <a:t>الألف علامةٌ للنصبِ في الأسماءِ </a:t>
            </a:r>
            <a:r>
              <a:rPr lang="ar-SA" sz="2000" b="1" dirty="0" smtClean="0">
                <a:solidFill>
                  <a:srgbClr val="000000"/>
                </a:solidFill>
              </a:rPr>
              <a:t>الخمسة , نحو : ( إن أبانا لفي ضلال مبين ).</a:t>
            </a:r>
            <a:endParaRPr lang="en-US" altLang="ar-SA" sz="2000" b="1" dirty="0">
              <a:solidFill>
                <a:srgbClr val="000000"/>
              </a:solidFill>
            </a:endParaRPr>
          </a:p>
        </p:txBody>
      </p:sp>
      <p:sp>
        <p:nvSpPr>
          <p:cNvPr id="13" name="AutoShape 20"/>
          <p:cNvSpPr>
            <a:spLocks noChangeArrowheads="1"/>
          </p:cNvSpPr>
          <p:nvPr/>
        </p:nvSpPr>
        <p:spPr bwMode="auto">
          <a:xfrm rot="10800000">
            <a:off x="108248" y="2996952"/>
            <a:ext cx="4535760" cy="647700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just"/>
            <a:r>
              <a:rPr lang="ar-SA" sz="2000" b="1" dirty="0">
                <a:solidFill>
                  <a:srgbClr val="000000"/>
                </a:solidFill>
              </a:rPr>
              <a:t>الكسرةُ علامةٌ لنصبِ جمعِ المؤنث </a:t>
            </a:r>
            <a:r>
              <a:rPr lang="ar-SA" sz="2000" b="1" dirty="0" smtClean="0">
                <a:solidFill>
                  <a:srgbClr val="000000"/>
                </a:solidFill>
              </a:rPr>
              <a:t>السالم, نحو: ( إن الحسنات يذهبن السيئات ).</a:t>
            </a:r>
            <a:endParaRPr lang="en-US" altLang="ar-SA" sz="2000" b="1" dirty="0">
              <a:solidFill>
                <a:srgbClr val="000000"/>
              </a:solidFill>
            </a:endParaRPr>
          </a:p>
        </p:txBody>
      </p:sp>
      <p:sp>
        <p:nvSpPr>
          <p:cNvPr id="14" name="AutoShape 20"/>
          <p:cNvSpPr>
            <a:spLocks noChangeArrowheads="1"/>
          </p:cNvSpPr>
          <p:nvPr/>
        </p:nvSpPr>
        <p:spPr bwMode="auto">
          <a:xfrm rot="10800000">
            <a:off x="107504" y="3861048"/>
            <a:ext cx="4535760" cy="1152128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ctr"/>
            <a:r>
              <a:rPr lang="ar-SA" sz="2000" b="1" dirty="0">
                <a:solidFill>
                  <a:srgbClr val="000000"/>
                </a:solidFill>
              </a:rPr>
              <a:t>الياءُ علامةٌ لنصبِ المثنى وجمع المذكر </a:t>
            </a:r>
            <a:r>
              <a:rPr lang="ar-SA" sz="2000" b="1" dirty="0" smtClean="0">
                <a:solidFill>
                  <a:srgbClr val="000000"/>
                </a:solidFill>
              </a:rPr>
              <a:t>السالم, نحو: ( فوجد فيها رجلين يقتتلان ) ,(إن المتقين في جنات ونهر ).</a:t>
            </a:r>
            <a:endParaRPr lang="en-US" altLang="ar-SA" sz="1900" b="1" dirty="0">
              <a:solidFill>
                <a:srgbClr val="000000"/>
              </a:solidFill>
            </a:endParaRPr>
          </a:p>
        </p:txBody>
      </p:sp>
      <p:sp>
        <p:nvSpPr>
          <p:cNvPr id="16" name="AutoShape 15"/>
          <p:cNvSpPr>
            <a:spLocks noChangeArrowheads="1"/>
          </p:cNvSpPr>
          <p:nvPr/>
        </p:nvSpPr>
        <p:spPr bwMode="auto">
          <a:xfrm>
            <a:off x="4716017" y="5301579"/>
            <a:ext cx="2808363" cy="647700"/>
          </a:xfrm>
          <a:prstGeom prst="plaqu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ar-SA" sz="2400" b="1" dirty="0" smtClean="0">
                <a:solidFill>
                  <a:srgbClr val="000000"/>
                </a:solidFill>
              </a:rPr>
              <a:t>حذف النون</a:t>
            </a:r>
            <a:endParaRPr lang="en-US" altLang="ar-SA" sz="2400" b="1" dirty="0">
              <a:solidFill>
                <a:srgbClr val="000000"/>
              </a:solidFill>
            </a:endParaRPr>
          </a:p>
        </p:txBody>
      </p:sp>
      <p:sp>
        <p:nvSpPr>
          <p:cNvPr id="17" name="AutoShape 20"/>
          <p:cNvSpPr>
            <a:spLocks noChangeArrowheads="1"/>
          </p:cNvSpPr>
          <p:nvPr/>
        </p:nvSpPr>
        <p:spPr bwMode="auto">
          <a:xfrm rot="10800000">
            <a:off x="107505" y="5301207"/>
            <a:ext cx="4535760" cy="648072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ctr"/>
            <a:r>
              <a:rPr lang="ar-SA" sz="2000" b="1" dirty="0">
                <a:solidFill>
                  <a:srgbClr val="000000"/>
                </a:solidFill>
              </a:rPr>
              <a:t>حذفُ النونِ علامةٌ للنصبِ في الأفعالِ </a:t>
            </a:r>
            <a:r>
              <a:rPr lang="ar-SA" sz="2000" b="1" dirty="0" smtClean="0">
                <a:solidFill>
                  <a:srgbClr val="000000"/>
                </a:solidFill>
              </a:rPr>
              <a:t>الخمسةِ ,نحو: ( لن تنالوا البر حتى تنفقوا مما تحبون ). </a:t>
            </a:r>
            <a:endParaRPr lang="en-US" altLang="ar-SA" sz="19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040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14"/>
          <p:cNvSpPr>
            <a:spLocks noChangeArrowheads="1"/>
          </p:cNvSpPr>
          <p:nvPr/>
        </p:nvSpPr>
        <p:spPr bwMode="auto">
          <a:xfrm>
            <a:off x="4716015" y="4365476"/>
            <a:ext cx="2808363" cy="647700"/>
          </a:xfrm>
          <a:prstGeom prst="plaque">
            <a:avLst/>
          </a:prstGeom>
          <a:solidFill>
            <a:srgbClr val="FF66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ar-SA" sz="2400" b="1" dirty="0" smtClean="0">
                <a:solidFill>
                  <a:srgbClr val="000000"/>
                </a:solidFill>
              </a:rPr>
              <a:t>الفتحة</a:t>
            </a:r>
            <a:endParaRPr lang="en-US" altLang="ar-SA" sz="2400" b="1" dirty="0">
              <a:solidFill>
                <a:srgbClr val="FFFF00"/>
              </a:solidFill>
            </a:endParaRPr>
          </a:p>
        </p:txBody>
      </p:sp>
      <p:sp>
        <p:nvSpPr>
          <p:cNvPr id="8" name="AutoShape 16"/>
          <p:cNvSpPr>
            <a:spLocks noChangeArrowheads="1"/>
          </p:cNvSpPr>
          <p:nvPr/>
        </p:nvSpPr>
        <p:spPr bwMode="auto">
          <a:xfrm>
            <a:off x="4716014" y="2456706"/>
            <a:ext cx="2808363" cy="647700"/>
          </a:xfrm>
          <a:prstGeom prst="plaque">
            <a:avLst/>
          </a:prstGeom>
          <a:solidFill>
            <a:srgbClr val="FF66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ar-SA" sz="2400" b="1" dirty="0" smtClean="0">
                <a:solidFill>
                  <a:srgbClr val="000000"/>
                </a:solidFill>
              </a:rPr>
              <a:t>الياء</a:t>
            </a:r>
            <a:endParaRPr lang="en-US" altLang="ar-SA" sz="2400" b="1" dirty="0">
              <a:solidFill>
                <a:srgbClr val="000000"/>
              </a:solidFill>
            </a:endParaRPr>
          </a:p>
        </p:txBody>
      </p:sp>
      <p:sp>
        <p:nvSpPr>
          <p:cNvPr id="9" name="AutoShape 17"/>
          <p:cNvSpPr>
            <a:spLocks noChangeArrowheads="1"/>
          </p:cNvSpPr>
          <p:nvPr/>
        </p:nvSpPr>
        <p:spPr bwMode="auto">
          <a:xfrm>
            <a:off x="4840959" y="548680"/>
            <a:ext cx="2808363" cy="647700"/>
          </a:xfrm>
          <a:prstGeom prst="plaque">
            <a:avLst/>
          </a:prstGeom>
          <a:solidFill>
            <a:srgbClr val="FF66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ar-SA" sz="2400" b="1" dirty="0" smtClean="0">
                <a:solidFill>
                  <a:srgbClr val="000000"/>
                </a:solidFill>
              </a:rPr>
              <a:t>الكسرة</a:t>
            </a:r>
            <a:endParaRPr lang="en-US" altLang="ar-SA" sz="2400" b="1" dirty="0">
              <a:solidFill>
                <a:srgbClr val="000000"/>
              </a:solidFill>
            </a:endParaRPr>
          </a:p>
        </p:txBody>
      </p:sp>
      <p:sp>
        <p:nvSpPr>
          <p:cNvPr id="10" name="AutoShape 20"/>
          <p:cNvSpPr>
            <a:spLocks noChangeArrowheads="1"/>
          </p:cNvSpPr>
          <p:nvPr/>
        </p:nvSpPr>
        <p:spPr bwMode="auto">
          <a:xfrm rot="10800000">
            <a:off x="107505" y="570935"/>
            <a:ext cx="4464496" cy="647699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ctr"/>
            <a:r>
              <a:rPr lang="ar-SA" sz="2000" b="1" dirty="0">
                <a:solidFill>
                  <a:srgbClr val="000000"/>
                </a:solidFill>
              </a:rPr>
              <a:t>الكسرةُ علامةٌ للجرِّ في الأسماءِ </a:t>
            </a:r>
            <a:r>
              <a:rPr lang="ar-SA" sz="2000" b="1" dirty="0" smtClean="0">
                <a:solidFill>
                  <a:srgbClr val="000000"/>
                </a:solidFill>
              </a:rPr>
              <a:t>, نحو: ( وكان في المدينة تسعة رهطٍ )</a:t>
            </a:r>
            <a:endParaRPr lang="en-US" altLang="ar-SA" sz="2000" b="1" dirty="0">
              <a:solidFill>
                <a:srgbClr val="000000"/>
              </a:solidFill>
            </a:endParaRPr>
          </a:p>
        </p:txBody>
      </p:sp>
      <p:sp>
        <p:nvSpPr>
          <p:cNvPr id="11" name="AutoShape 49"/>
          <p:cNvSpPr>
            <a:spLocks noChangeArrowheads="1"/>
          </p:cNvSpPr>
          <p:nvPr/>
        </p:nvSpPr>
        <p:spPr bwMode="auto">
          <a:xfrm rot="16200000">
            <a:off x="4977172" y="2691172"/>
            <a:ext cx="6858000" cy="1475656"/>
          </a:xfrm>
          <a:prstGeom prst="upArrowCallout">
            <a:avLst>
              <a:gd name="adj1" fmla="val 122052"/>
              <a:gd name="adj2" fmla="val 72611"/>
              <a:gd name="adj3" fmla="val 22764"/>
              <a:gd name="adj4" fmla="val 66667"/>
            </a:avLst>
          </a:prstGeom>
          <a:solidFill>
            <a:srgbClr val="FF6699"/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ar-SA" sz="6000" b="1" dirty="0" smtClean="0">
                <a:solidFill>
                  <a:srgbClr val="000000"/>
                </a:solidFill>
              </a:rPr>
              <a:t>علامات الجر</a:t>
            </a:r>
            <a:endParaRPr lang="en-US" altLang="ar-SA" sz="6000" b="1" dirty="0">
              <a:solidFill>
                <a:srgbClr val="000000"/>
              </a:solidFill>
            </a:endParaRPr>
          </a:p>
        </p:txBody>
      </p:sp>
      <p:sp>
        <p:nvSpPr>
          <p:cNvPr id="24" name="AutoShape 20"/>
          <p:cNvSpPr>
            <a:spLocks noChangeArrowheads="1"/>
          </p:cNvSpPr>
          <p:nvPr/>
        </p:nvSpPr>
        <p:spPr bwMode="auto">
          <a:xfrm rot="10800000">
            <a:off x="-18757" y="2060847"/>
            <a:ext cx="4590757" cy="1512168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ctr"/>
            <a:r>
              <a:rPr lang="ar-SA" sz="2000" b="1" dirty="0">
                <a:solidFill>
                  <a:srgbClr val="000000"/>
                </a:solidFill>
              </a:rPr>
              <a:t>الياءُ علامةٌ للجَرِّ في المثنى ، وجمع المذكر السالمِ ، والأسماءِ </a:t>
            </a:r>
            <a:r>
              <a:rPr lang="ar-SA" sz="2000" b="1" dirty="0" smtClean="0">
                <a:solidFill>
                  <a:srgbClr val="000000"/>
                </a:solidFill>
              </a:rPr>
              <a:t>الخمسةِ , نحو : ( وبالوالدينِ إحسانا ).( قل للمؤمنين يغضوا من أبصارهم ),( ارجعوا إلى أبيكم ).</a:t>
            </a:r>
            <a:endParaRPr lang="en-US" altLang="ar-SA" sz="2000" b="1" dirty="0">
              <a:solidFill>
                <a:srgbClr val="000000"/>
              </a:solidFill>
            </a:endParaRPr>
          </a:p>
        </p:txBody>
      </p:sp>
      <p:sp>
        <p:nvSpPr>
          <p:cNvPr id="25" name="AutoShape 20"/>
          <p:cNvSpPr>
            <a:spLocks noChangeArrowheads="1"/>
          </p:cNvSpPr>
          <p:nvPr/>
        </p:nvSpPr>
        <p:spPr bwMode="auto">
          <a:xfrm rot="10800000">
            <a:off x="-18757" y="4190714"/>
            <a:ext cx="4464496" cy="997224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ctr"/>
            <a:r>
              <a:rPr lang="ar-SA" sz="2000" b="1" dirty="0">
                <a:solidFill>
                  <a:srgbClr val="000000"/>
                </a:solidFill>
              </a:rPr>
              <a:t>الفتحة علامةٌ نائبةٌ عن الكسرةِ في جر الممنوعِ من الصرف </a:t>
            </a:r>
            <a:r>
              <a:rPr lang="ar-SA" sz="2000" b="1" dirty="0" smtClean="0">
                <a:solidFill>
                  <a:srgbClr val="000000"/>
                </a:solidFill>
              </a:rPr>
              <a:t>, نحو</a:t>
            </a:r>
            <a:r>
              <a:rPr lang="ar-SA" sz="2000" b="1" dirty="0">
                <a:solidFill>
                  <a:srgbClr val="000000"/>
                </a:solidFill>
                <a:sym typeface="Wingdings" pitchFamily="2" charset="2"/>
              </a:rPr>
              <a:t> </a:t>
            </a:r>
            <a:r>
              <a:rPr lang="ar-SA" sz="2000" b="1" dirty="0" smtClean="0">
                <a:solidFill>
                  <a:srgbClr val="000000"/>
                </a:solidFill>
                <a:sym typeface="Wingdings" pitchFamily="2" charset="2"/>
              </a:rPr>
              <a:t>: ( يعملون له ما يشاء من محاريب وتماثيل ) .</a:t>
            </a:r>
            <a:endParaRPr lang="en-US" altLang="ar-SA" sz="20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33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14"/>
          <p:cNvSpPr>
            <a:spLocks noChangeArrowheads="1"/>
          </p:cNvSpPr>
          <p:nvPr/>
        </p:nvSpPr>
        <p:spPr bwMode="auto">
          <a:xfrm>
            <a:off x="4716014" y="3789040"/>
            <a:ext cx="2808363" cy="1800200"/>
          </a:xfrm>
          <a:prstGeom prst="plaque">
            <a:avLst/>
          </a:prstGeom>
          <a:solidFill>
            <a:srgbClr val="66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ar-SA" sz="2400" b="1" dirty="0" smtClean="0">
                <a:solidFill>
                  <a:srgbClr val="000000"/>
                </a:solidFill>
              </a:rPr>
              <a:t>حذف حرف العلة في الأفعال المعتلة الآخر, نحو: (فلا تدعُ مع الله إلها آخر فتكون من المعذبين ) .</a:t>
            </a:r>
            <a:endParaRPr lang="en-US" altLang="ar-SA" sz="2400" b="1" dirty="0">
              <a:solidFill>
                <a:srgbClr val="FFFF00"/>
              </a:solidFill>
            </a:endParaRPr>
          </a:p>
        </p:txBody>
      </p:sp>
      <p:sp>
        <p:nvSpPr>
          <p:cNvPr id="8" name="AutoShape 16"/>
          <p:cNvSpPr>
            <a:spLocks noChangeArrowheads="1"/>
          </p:cNvSpPr>
          <p:nvPr/>
        </p:nvSpPr>
        <p:spPr bwMode="auto">
          <a:xfrm>
            <a:off x="4716016" y="2260834"/>
            <a:ext cx="2808363" cy="1206042"/>
          </a:xfrm>
          <a:prstGeom prst="plaque">
            <a:avLst/>
          </a:prstGeom>
          <a:solidFill>
            <a:srgbClr val="66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ar-SA" sz="2400" b="1" dirty="0" smtClean="0">
                <a:solidFill>
                  <a:srgbClr val="000000"/>
                </a:solidFill>
              </a:rPr>
              <a:t>حذف النون في الأفعال الخمسة , نحو :( ولا تقتلوا أنفسكم ). </a:t>
            </a:r>
            <a:endParaRPr lang="en-US" altLang="ar-SA" sz="2400" b="1" dirty="0">
              <a:solidFill>
                <a:srgbClr val="000000"/>
              </a:solidFill>
            </a:endParaRPr>
          </a:p>
        </p:txBody>
      </p:sp>
      <p:sp>
        <p:nvSpPr>
          <p:cNvPr id="9" name="AutoShape 17"/>
          <p:cNvSpPr>
            <a:spLocks noChangeArrowheads="1"/>
          </p:cNvSpPr>
          <p:nvPr/>
        </p:nvSpPr>
        <p:spPr bwMode="auto">
          <a:xfrm>
            <a:off x="4716015" y="1229126"/>
            <a:ext cx="2808363" cy="647700"/>
          </a:xfrm>
          <a:prstGeom prst="plaque">
            <a:avLst/>
          </a:prstGeom>
          <a:solidFill>
            <a:srgbClr val="66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ar-SA" sz="2400" b="1" dirty="0" smtClean="0">
                <a:solidFill>
                  <a:srgbClr val="000000"/>
                </a:solidFill>
              </a:rPr>
              <a:t>السكون , نحو:( لم يلدْ ولم يولدْ ). </a:t>
            </a:r>
            <a:endParaRPr lang="en-US" altLang="ar-SA" sz="2400" b="1" dirty="0">
              <a:solidFill>
                <a:srgbClr val="000000"/>
              </a:solidFill>
            </a:endParaRPr>
          </a:p>
        </p:txBody>
      </p:sp>
      <p:sp>
        <p:nvSpPr>
          <p:cNvPr id="11" name="AutoShape 49"/>
          <p:cNvSpPr>
            <a:spLocks noChangeArrowheads="1"/>
          </p:cNvSpPr>
          <p:nvPr/>
        </p:nvSpPr>
        <p:spPr bwMode="auto">
          <a:xfrm rot="16200000">
            <a:off x="4977172" y="2691172"/>
            <a:ext cx="6858000" cy="1475656"/>
          </a:xfrm>
          <a:prstGeom prst="upArrowCallout">
            <a:avLst>
              <a:gd name="adj1" fmla="val 122052"/>
              <a:gd name="adj2" fmla="val 72611"/>
              <a:gd name="adj3" fmla="val 22764"/>
              <a:gd name="adj4" fmla="val 66667"/>
            </a:avLst>
          </a:prstGeom>
          <a:solidFill>
            <a:srgbClr val="6699FF"/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ar-SA" sz="6000" b="1" dirty="0" smtClean="0">
                <a:solidFill>
                  <a:srgbClr val="000000"/>
                </a:solidFill>
              </a:rPr>
              <a:t>علامات الجزم</a:t>
            </a:r>
            <a:endParaRPr lang="en-US" altLang="ar-SA" sz="6000" b="1" dirty="0">
              <a:solidFill>
                <a:srgbClr val="000000"/>
              </a:solidFill>
            </a:endParaRPr>
          </a:p>
        </p:txBody>
      </p:sp>
      <p:sp>
        <p:nvSpPr>
          <p:cNvPr id="15" name="AutoShape 20"/>
          <p:cNvSpPr>
            <a:spLocks noChangeArrowheads="1"/>
          </p:cNvSpPr>
          <p:nvPr/>
        </p:nvSpPr>
        <p:spPr bwMode="auto">
          <a:xfrm rot="10800000">
            <a:off x="179512" y="2564904"/>
            <a:ext cx="3456384" cy="1872505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10800000" anchor="ctr"/>
          <a:lstStyle/>
          <a:p>
            <a:pPr algn="ctr"/>
            <a:r>
              <a:rPr lang="ar-SA" sz="3200" b="1" dirty="0" smtClean="0">
                <a:solidFill>
                  <a:srgbClr val="000000"/>
                </a:solidFill>
              </a:rPr>
              <a:t>وهي للفعل </a:t>
            </a:r>
            <a:r>
              <a:rPr lang="ar-SA" sz="3200" b="1" dirty="0" smtClean="0">
                <a:solidFill>
                  <a:srgbClr val="000000"/>
                </a:solidFill>
              </a:rPr>
              <a:t>المضارع</a:t>
            </a:r>
            <a:endParaRPr lang="en-US" altLang="ar-SA" sz="3200" b="1" dirty="0">
              <a:solidFill>
                <a:srgbClr val="000000"/>
              </a:solidFill>
            </a:endParaRPr>
          </a:p>
        </p:txBody>
      </p:sp>
      <p:cxnSp>
        <p:nvCxnSpPr>
          <p:cNvPr id="3" name="رابط كسهم مستقيم 2"/>
          <p:cNvCxnSpPr>
            <a:stCxn id="9" idx="1"/>
          </p:cNvCxnSpPr>
          <p:nvPr/>
        </p:nvCxnSpPr>
        <p:spPr>
          <a:xfrm flipH="1">
            <a:off x="3635895" y="1552976"/>
            <a:ext cx="1080120" cy="111593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رابط كسهم مستقيم 17"/>
          <p:cNvCxnSpPr>
            <a:stCxn id="6" idx="1"/>
            <a:endCxn id="15" idx="1"/>
          </p:cNvCxnSpPr>
          <p:nvPr/>
        </p:nvCxnSpPr>
        <p:spPr>
          <a:xfrm flipH="1" flipV="1">
            <a:off x="3635896" y="3501156"/>
            <a:ext cx="1080118" cy="11879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رابط كسهم مستقيم 18"/>
          <p:cNvCxnSpPr>
            <a:stCxn id="8" idx="1"/>
          </p:cNvCxnSpPr>
          <p:nvPr/>
        </p:nvCxnSpPr>
        <p:spPr>
          <a:xfrm flipH="1">
            <a:off x="3635896" y="2863855"/>
            <a:ext cx="1080120" cy="9896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7604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i="1" u="sng" dirty="0">
                <a:solidFill>
                  <a:srgbClr val="1F2123"/>
                </a:solidFill>
              </a:rPr>
              <a:t>علامات الإعراب الفرعية خاصة بكلمات قليلة هي :</a:t>
            </a:r>
            <a:endParaRPr lang="ar-SA" i="1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>
          <a:xfrm>
            <a:off x="179512" y="1628800"/>
            <a:ext cx="8784976" cy="4967448"/>
          </a:xfrm>
        </p:spPr>
        <p:txBody>
          <a:bodyPr/>
          <a:lstStyle/>
          <a:p>
            <a:pPr marL="0" indent="0">
              <a:buNone/>
            </a:pPr>
            <a:endParaRPr lang="ar-SA" dirty="0" smtClean="0"/>
          </a:p>
          <a:p>
            <a:pPr marL="0" indent="0">
              <a:buNone/>
            </a:pPr>
            <a:endParaRPr lang="ar-SA" dirty="0"/>
          </a:p>
          <a:p>
            <a:pPr marL="0" indent="0">
              <a:buNone/>
            </a:pPr>
            <a:endParaRPr lang="ar-SA" dirty="0" smtClean="0"/>
          </a:p>
          <a:p>
            <a:pPr marL="0" indent="0">
              <a:buNone/>
            </a:pPr>
            <a:endParaRPr lang="ar-SA" dirty="0"/>
          </a:p>
          <a:p>
            <a:pPr marL="0" indent="0">
              <a:buNone/>
            </a:pPr>
            <a:endParaRPr lang="ar-SA" dirty="0" smtClean="0"/>
          </a:p>
          <a:p>
            <a:pPr marL="0" indent="0">
              <a:buNone/>
            </a:pPr>
            <a:endParaRPr lang="ar-SA" dirty="0"/>
          </a:p>
        </p:txBody>
      </p:sp>
      <p:sp>
        <p:nvSpPr>
          <p:cNvPr id="5" name="وسيلة شرح مع سهم إلى الأسفل 4"/>
          <p:cNvSpPr/>
          <p:nvPr/>
        </p:nvSpPr>
        <p:spPr>
          <a:xfrm>
            <a:off x="2699792" y="1556792"/>
            <a:ext cx="3528392" cy="1440160"/>
          </a:xfrm>
          <a:prstGeom prst="downArrowCallou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smtClean="0"/>
              <a:t>1- الأسماء الخمسة : </a:t>
            </a:r>
            <a:endParaRPr lang="ar-SA" sz="3200" b="1" dirty="0"/>
          </a:p>
        </p:txBody>
      </p:sp>
      <p:sp>
        <p:nvSpPr>
          <p:cNvPr id="7" name="شكل بيضاوي 6"/>
          <p:cNvSpPr/>
          <p:nvPr/>
        </p:nvSpPr>
        <p:spPr>
          <a:xfrm>
            <a:off x="7524328" y="2724527"/>
            <a:ext cx="1224136" cy="64807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أبوك</a:t>
            </a:r>
            <a:r>
              <a:rPr lang="ar-SA" dirty="0" smtClean="0"/>
              <a:t> </a:t>
            </a:r>
            <a:endParaRPr lang="ar-SA" dirty="0"/>
          </a:p>
        </p:txBody>
      </p:sp>
      <p:sp>
        <p:nvSpPr>
          <p:cNvPr id="8" name="شكل بيضاوي 7"/>
          <p:cNvSpPr/>
          <p:nvPr/>
        </p:nvSpPr>
        <p:spPr>
          <a:xfrm>
            <a:off x="5652120" y="3388290"/>
            <a:ext cx="1512168" cy="72008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أخوك </a:t>
            </a:r>
            <a:endParaRPr lang="ar-SA" sz="3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شكل بيضاوي 8"/>
          <p:cNvSpPr/>
          <p:nvPr/>
        </p:nvSpPr>
        <p:spPr>
          <a:xfrm>
            <a:off x="3563888" y="3349072"/>
            <a:ext cx="1584176" cy="864096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حموك</a:t>
            </a:r>
            <a:r>
              <a:rPr lang="ar-SA" dirty="0" smtClean="0"/>
              <a:t> </a:t>
            </a:r>
            <a:endParaRPr lang="ar-SA" dirty="0"/>
          </a:p>
        </p:txBody>
      </p:sp>
      <p:sp>
        <p:nvSpPr>
          <p:cNvPr id="10" name="شكل بيضاوي 9"/>
          <p:cNvSpPr/>
          <p:nvPr/>
        </p:nvSpPr>
        <p:spPr>
          <a:xfrm>
            <a:off x="1907704" y="3461772"/>
            <a:ext cx="1296144" cy="64807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فوك</a:t>
            </a:r>
            <a:r>
              <a:rPr lang="ar-SA" dirty="0" smtClean="0"/>
              <a:t> </a:t>
            </a:r>
            <a:endParaRPr lang="ar-SA" dirty="0"/>
          </a:p>
        </p:txBody>
      </p:sp>
      <p:sp>
        <p:nvSpPr>
          <p:cNvPr id="11" name="شكل بيضاوي 10"/>
          <p:cNvSpPr/>
          <p:nvPr/>
        </p:nvSpPr>
        <p:spPr>
          <a:xfrm>
            <a:off x="611560" y="2669684"/>
            <a:ext cx="1224136" cy="79208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ذو</a:t>
            </a:r>
            <a:endParaRPr lang="ar-SA" sz="3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شكل بيضاوي 11"/>
          <p:cNvSpPr/>
          <p:nvPr/>
        </p:nvSpPr>
        <p:spPr>
          <a:xfrm>
            <a:off x="251520" y="4437112"/>
            <a:ext cx="8496944" cy="1872208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ترفع بالواو , نحو: جاء أخوك .</a:t>
            </a:r>
          </a:p>
          <a:p>
            <a:pPr algn="ctr"/>
            <a:r>
              <a:rPr lang="ar-SA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تنصب بالألف , نحو : رأيتُ أباك .</a:t>
            </a:r>
          </a:p>
          <a:p>
            <a:pPr algn="ctr"/>
            <a:r>
              <a:rPr lang="ar-SA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تجر بالياء , نحو : أعجبتُ بأخيك .</a:t>
            </a:r>
            <a:endParaRPr lang="ar-SA" sz="3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6611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61" y="3112783"/>
            <a:ext cx="851693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ar-SA" dirty="0" smtClean="0"/>
          </a:p>
          <a:p>
            <a:endParaRPr lang="ar-SA" dirty="0"/>
          </a:p>
          <a:p>
            <a:endParaRPr lang="ar-SA" dirty="0" smtClean="0"/>
          </a:p>
          <a:p>
            <a:endParaRPr lang="ar-SA" dirty="0"/>
          </a:p>
          <a:p>
            <a:endParaRPr lang="ar-SA" dirty="0"/>
          </a:p>
        </p:txBody>
      </p:sp>
      <p:sp>
        <p:nvSpPr>
          <p:cNvPr id="4" name="مستطيل 3"/>
          <p:cNvSpPr/>
          <p:nvPr/>
        </p:nvSpPr>
        <p:spPr>
          <a:xfrm>
            <a:off x="383200" y="1560290"/>
            <a:ext cx="8496944" cy="9361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هو كل </a:t>
            </a:r>
            <a:r>
              <a:rPr lang="ar-SA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مادل</a:t>
            </a:r>
            <a:r>
              <a:rPr lang="ar-S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على اثنين أو اثنتين بزيادة ألف ونون أو ياء ونون على لفظ المفرد .</a:t>
            </a:r>
          </a:p>
          <a:p>
            <a:pPr algn="ctr"/>
            <a:r>
              <a:rPr lang="ar-S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صديق : ( صديقان , صديقين ) .</a:t>
            </a:r>
            <a:endParaRPr lang="ar-SA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204" y="4653136"/>
            <a:ext cx="8516937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وسيلة شرح مع سهم إلى الأسفل 6"/>
          <p:cNvSpPr/>
          <p:nvPr/>
        </p:nvSpPr>
        <p:spPr>
          <a:xfrm>
            <a:off x="2699792" y="188640"/>
            <a:ext cx="3384376" cy="1368152"/>
          </a:xfrm>
          <a:prstGeom prst="downArrow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2- المثنى </a:t>
            </a:r>
          </a:p>
        </p:txBody>
      </p:sp>
      <p:sp>
        <p:nvSpPr>
          <p:cNvPr id="8" name="مربع نص 7"/>
          <p:cNvSpPr txBox="1"/>
          <p:nvPr/>
        </p:nvSpPr>
        <p:spPr>
          <a:xfrm>
            <a:off x="262562" y="2749764"/>
            <a:ext cx="8578320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SA" sz="2400" b="1" dirty="0" smtClean="0"/>
              <a:t>يرفع بالألف , نحو : أقبل الصديقان .</a:t>
            </a:r>
          </a:p>
          <a:p>
            <a:r>
              <a:rPr lang="ar-SA" sz="2400" b="1" dirty="0" smtClean="0"/>
              <a:t>ينصب ويجر بالياء , نحو :  رأيتُ الصديقين , أعجبتُ بالصديقين .</a:t>
            </a:r>
          </a:p>
          <a:p>
            <a:r>
              <a:rPr lang="ar-SA" sz="2400" b="1" dirty="0" smtClean="0"/>
              <a:t>وتحذف نون المثنى عند الإضافة , نحو : أقبل مهندسا المشروع .</a:t>
            </a:r>
            <a:endParaRPr lang="ar-SA" sz="2400" b="1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323944" y="4327066"/>
            <a:ext cx="8640544" cy="230832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ملحقات المثنى : </a:t>
            </a:r>
          </a:p>
          <a:p>
            <a:r>
              <a:rPr lang="ar-SA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ar-S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1- اثنان , اثنتان , نحو : حضر طالبان اثنان , حضرتْ طالبتان اثنتان.</a:t>
            </a:r>
          </a:p>
          <a:p>
            <a:r>
              <a:rPr lang="ar-SA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ar-S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2- كلا وكلتا إذا اضيفتا إلى ضمير , فإن أضيفتا إلى اسم ظاهر أعربتا إعراب الاسم المقصور, نحو : حضر الطالبان كلاهما , رأيتُ الطالبتين كلتيهما ,نجح كلا الطالبين , أكرمتُ كلتا الطالبتين .</a:t>
            </a:r>
          </a:p>
          <a:p>
            <a:r>
              <a:rPr lang="ar-S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  <a:endParaRPr lang="ar-SA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2174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ctr"/>
            <a:endParaRPr lang="ar-SA" dirty="0" smtClean="0"/>
          </a:p>
          <a:p>
            <a:pPr algn="ctr"/>
            <a:endParaRPr lang="ar-SA" dirty="0"/>
          </a:p>
        </p:txBody>
      </p:sp>
      <p:sp>
        <p:nvSpPr>
          <p:cNvPr id="5" name="وسيلة شرح مع سهم إلى الأسفل 4"/>
          <p:cNvSpPr/>
          <p:nvPr/>
        </p:nvSpPr>
        <p:spPr>
          <a:xfrm>
            <a:off x="3207129" y="323894"/>
            <a:ext cx="2952328" cy="1232898"/>
          </a:xfrm>
          <a:prstGeom prst="downArrow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smtClean="0"/>
              <a:t>جمع المذكر السالم :</a:t>
            </a:r>
            <a:endParaRPr lang="ar-SA" sz="3200" b="1" dirty="0"/>
          </a:p>
        </p:txBody>
      </p:sp>
      <p:sp>
        <p:nvSpPr>
          <p:cNvPr id="7" name="دبوس زينة 6"/>
          <p:cNvSpPr/>
          <p:nvPr/>
        </p:nvSpPr>
        <p:spPr>
          <a:xfrm>
            <a:off x="237128" y="1340768"/>
            <a:ext cx="8568952" cy="864096"/>
          </a:xfrm>
          <a:prstGeom prst="plaqu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/>
            <a:r>
              <a:rPr lang="ar-SA" sz="2400" b="1" dirty="0">
                <a:solidFill>
                  <a:srgbClr val="000000"/>
                </a:solidFill>
              </a:rPr>
              <a:t>هو </a:t>
            </a:r>
            <a:r>
              <a:rPr lang="ar-SA" sz="2400" b="1" dirty="0" smtClean="0">
                <a:solidFill>
                  <a:srgbClr val="000000"/>
                </a:solidFill>
              </a:rPr>
              <a:t>كل </a:t>
            </a:r>
            <a:r>
              <a:rPr lang="ar-SA" sz="2400" b="1" dirty="0" err="1" smtClean="0">
                <a:solidFill>
                  <a:srgbClr val="000000"/>
                </a:solidFill>
              </a:rPr>
              <a:t>مادل</a:t>
            </a:r>
            <a:r>
              <a:rPr lang="ar-SA" sz="2400" b="1" dirty="0" smtClean="0">
                <a:solidFill>
                  <a:srgbClr val="000000"/>
                </a:solidFill>
              </a:rPr>
              <a:t> </a:t>
            </a:r>
            <a:r>
              <a:rPr lang="ar-SA" sz="2400" b="1" dirty="0">
                <a:solidFill>
                  <a:srgbClr val="000000"/>
                </a:solidFill>
              </a:rPr>
              <a:t>على أكثر من اثنين بزيادة واو ونون أو ياء ونون على لفظ المفرد . نحو : معلم ( معلمون , معلمين ).</a:t>
            </a:r>
          </a:p>
        </p:txBody>
      </p:sp>
      <p:sp>
        <p:nvSpPr>
          <p:cNvPr id="8" name="دبوس زينة 7"/>
          <p:cNvSpPr/>
          <p:nvPr/>
        </p:nvSpPr>
        <p:spPr>
          <a:xfrm>
            <a:off x="309136" y="2348880"/>
            <a:ext cx="8496944" cy="1152128"/>
          </a:xfrm>
          <a:prstGeom prst="plaqu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 smtClean="0"/>
              <a:t>يرفع بالواو , نحو : حضر المعلمون .</a:t>
            </a:r>
          </a:p>
          <a:p>
            <a:pPr algn="ctr"/>
            <a:r>
              <a:rPr lang="ar-SA" sz="2400" b="1" dirty="0" smtClean="0"/>
              <a:t>ينصب ويجر بالياء , نحو : شكرتُ المعلمين , أعجبتُ بالمعلمين .</a:t>
            </a:r>
          </a:p>
          <a:p>
            <a:pPr algn="ctr"/>
            <a:r>
              <a:rPr lang="ar-SA" sz="2400" b="1" dirty="0" smtClean="0"/>
              <a:t>وتحذف نون الجمع عند الإضافة , نحو : شكرتُ معلمي المدرسة .</a:t>
            </a:r>
            <a:endParaRPr lang="ar-SA" sz="2400" b="1" dirty="0"/>
          </a:p>
        </p:txBody>
      </p:sp>
      <p:sp>
        <p:nvSpPr>
          <p:cNvPr id="9" name="دبوس زينة 8"/>
          <p:cNvSpPr/>
          <p:nvPr/>
        </p:nvSpPr>
        <p:spPr>
          <a:xfrm>
            <a:off x="147297" y="3717032"/>
            <a:ext cx="8658783" cy="2808312"/>
          </a:xfrm>
          <a:prstGeom prst="plaqu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sz="2400" b="1" dirty="0" smtClean="0"/>
          </a:p>
          <a:p>
            <a:pPr algn="ctr"/>
            <a:r>
              <a:rPr lang="ar-SA" sz="2400" b="1" dirty="0" smtClean="0"/>
              <a:t>ملحقات جمع المذكر السالم : أولو , نحو : ( وأولو الأرحام بعضهم أولى ببعض) عالَمون : ( الحمد لله رب العالمين ).</a:t>
            </a:r>
          </a:p>
          <a:p>
            <a:pPr algn="ctr"/>
            <a:r>
              <a:rPr lang="ar-SA" sz="2400" b="1" dirty="0" smtClean="0"/>
              <a:t>عليون : ( كلا إن كتاب الأبرار لفي عليين وما أدراك ما عليون ) .</a:t>
            </a:r>
          </a:p>
          <a:p>
            <a:pPr algn="ctr"/>
            <a:r>
              <a:rPr lang="ar-SA" sz="2400" b="1" dirty="0" smtClean="0"/>
              <a:t>أرضون : ( من اغتصب شبرًا من أرض طُوقه من سبع أرضين ) .</a:t>
            </a:r>
          </a:p>
          <a:p>
            <a:pPr algn="ctr"/>
            <a:r>
              <a:rPr lang="ar-SA" sz="2400" b="1" dirty="0" smtClean="0"/>
              <a:t>سنون : ( قال تزرعون سبع سنين دأبا ) , مضت سنون طوال على تخرجي .</a:t>
            </a:r>
          </a:p>
          <a:p>
            <a:pPr algn="ctr"/>
            <a:r>
              <a:rPr lang="ar-SA" sz="2400" b="1" dirty="0" smtClean="0"/>
              <a:t>ألفاظ العقود : جاء عشرون طالبًا , سلمتُ على عشرين طالبًا .</a:t>
            </a:r>
          </a:p>
          <a:p>
            <a:pPr algn="ctr"/>
            <a:r>
              <a:rPr lang="ar-SA" sz="2400" b="1" dirty="0" smtClean="0"/>
              <a:t>أهلون </a:t>
            </a:r>
            <a:r>
              <a:rPr lang="ar-SA" sz="2400" b="1" dirty="0" smtClean="0">
                <a:sym typeface="Wingdings" pitchFamily="2" charset="2"/>
              </a:rPr>
              <a:t>: ( </a:t>
            </a:r>
            <a:r>
              <a:rPr lang="ar-SA" sz="2400" b="1" dirty="0" err="1" smtClean="0">
                <a:sym typeface="Wingdings" pitchFamily="2" charset="2"/>
              </a:rPr>
              <a:t>قوا</a:t>
            </a:r>
            <a:r>
              <a:rPr lang="ar-SA" sz="2400" b="1" dirty="0" smtClean="0">
                <a:sym typeface="Wingdings" pitchFamily="2" charset="2"/>
              </a:rPr>
              <a:t> أنفسكم وأهليكم نارًا وقودها الناس والحجارة )</a:t>
            </a:r>
          </a:p>
          <a:p>
            <a:pPr algn="ctr"/>
            <a:r>
              <a:rPr lang="ar-SA" sz="2400" b="1" dirty="0" smtClean="0">
                <a:sym typeface="Wingdings" pitchFamily="2" charset="2"/>
              </a:rPr>
              <a:t>بنون : ( المال والبنون زينة الحياة الدنيا )</a:t>
            </a:r>
            <a:endParaRPr lang="ar-SA" sz="2400" b="1" dirty="0" smtClean="0"/>
          </a:p>
          <a:p>
            <a:pPr algn="ctr"/>
            <a:endParaRPr lang="ar-SA" sz="2400" b="1" dirty="0"/>
          </a:p>
        </p:txBody>
      </p:sp>
    </p:spTree>
    <p:extLst>
      <p:ext uri="{BB962C8B-B14F-4D97-AF65-F5344CB8AC3E}">
        <p14:creationId xmlns:p14="http://schemas.microsoft.com/office/powerpoint/2010/main" val="5117450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/>
          </a:p>
        </p:txBody>
      </p:sp>
      <p:sp>
        <p:nvSpPr>
          <p:cNvPr id="4" name="وسيلة شرح مع سهم إلى الأسفل 3"/>
          <p:cNvSpPr/>
          <p:nvPr/>
        </p:nvSpPr>
        <p:spPr>
          <a:xfrm>
            <a:off x="2627784" y="260648"/>
            <a:ext cx="3456384" cy="1484784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/>
              <a:t>جمع المؤنث السالم : </a:t>
            </a:r>
            <a:endParaRPr lang="ar-SA" sz="3600" dirty="0"/>
          </a:p>
        </p:txBody>
      </p:sp>
      <p:sp>
        <p:nvSpPr>
          <p:cNvPr id="5" name="شكل بيضاوي 4"/>
          <p:cNvSpPr/>
          <p:nvPr/>
        </p:nvSpPr>
        <p:spPr>
          <a:xfrm>
            <a:off x="323528" y="2060848"/>
            <a:ext cx="8292547" cy="110244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 smtClean="0"/>
              <a:t>هو ما انتهى بألف وتاء زائدتين , وسلمت فيه صورة المفرد من التغير , نحو : طالبة ( طالبات ) .</a:t>
            </a:r>
            <a:endParaRPr lang="ar-SA" sz="2400" b="1" dirty="0"/>
          </a:p>
        </p:txBody>
      </p:sp>
      <p:sp>
        <p:nvSpPr>
          <p:cNvPr id="6" name="شكل بيضاوي 5"/>
          <p:cNvSpPr/>
          <p:nvPr/>
        </p:nvSpPr>
        <p:spPr>
          <a:xfrm>
            <a:off x="492263" y="3573016"/>
            <a:ext cx="8148531" cy="1152128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 smtClean="0"/>
              <a:t>يرفع بالضمة , نحو : حضرتْ الطالباتُ .</a:t>
            </a:r>
          </a:p>
          <a:p>
            <a:pPr algn="ctr"/>
            <a:r>
              <a:rPr lang="ar-SA" sz="2400" b="1" dirty="0" smtClean="0"/>
              <a:t>ينصب ويجر بالكسرة , نحو : شكرتُ المعلماتِ , أعجبتُ بالطالباتِ . </a:t>
            </a:r>
            <a:endParaRPr lang="ar-SA" sz="2400" b="1" dirty="0"/>
          </a:p>
        </p:txBody>
      </p:sp>
      <p:sp>
        <p:nvSpPr>
          <p:cNvPr id="7" name="شكل بيضاوي 6"/>
          <p:cNvSpPr/>
          <p:nvPr/>
        </p:nvSpPr>
        <p:spPr>
          <a:xfrm>
            <a:off x="492263" y="5013176"/>
            <a:ext cx="8123812" cy="144016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 smtClean="0"/>
              <a:t>ملحقات جمع المؤنث السالم : أولات , نحو : ( و إن كن أولات حمل فأنفقوا عليهن ) .</a:t>
            </a:r>
          </a:p>
          <a:p>
            <a:pPr algn="ctr"/>
            <a:r>
              <a:rPr lang="ar-SA" sz="2400" b="1" dirty="0" smtClean="0"/>
              <a:t>عرفات , نحو : رأيتُ عرفاتٍ .</a:t>
            </a:r>
            <a:endParaRPr lang="ar-SA" sz="2400" b="1" dirty="0"/>
          </a:p>
        </p:txBody>
      </p:sp>
    </p:spTree>
    <p:extLst>
      <p:ext uri="{BB962C8B-B14F-4D97-AF65-F5344CB8AC3E}">
        <p14:creationId xmlns:p14="http://schemas.microsoft.com/office/powerpoint/2010/main" val="7460569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ctr">
              <a:buNone/>
            </a:pPr>
            <a:endParaRPr lang="ar-SA" dirty="0"/>
          </a:p>
          <a:p>
            <a:pPr algn="ctr"/>
            <a:endParaRPr lang="ar-SA" dirty="0"/>
          </a:p>
        </p:txBody>
      </p:sp>
      <p:sp>
        <p:nvSpPr>
          <p:cNvPr id="4" name="وسيلة شرح مع سهم إلى الأسفل 3"/>
          <p:cNvSpPr/>
          <p:nvPr/>
        </p:nvSpPr>
        <p:spPr>
          <a:xfrm>
            <a:off x="3059832" y="260648"/>
            <a:ext cx="3888432" cy="1368152"/>
          </a:xfrm>
          <a:prstGeom prst="downArrow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/>
              <a:t>الاسم الممنوع من الصرف :</a:t>
            </a:r>
            <a:endParaRPr lang="ar-SA" sz="3200" dirty="0"/>
          </a:p>
        </p:txBody>
      </p:sp>
      <p:sp>
        <p:nvSpPr>
          <p:cNvPr id="5" name="مخطط انسيابي: قرار 4"/>
          <p:cNvSpPr/>
          <p:nvPr/>
        </p:nvSpPr>
        <p:spPr>
          <a:xfrm>
            <a:off x="755576" y="1844824"/>
            <a:ext cx="7776864" cy="1512168"/>
          </a:xfrm>
          <a:prstGeom prst="flowChartDecisi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 smtClean="0"/>
              <a:t>هو الاسم الذي لا ينون لعلة فيه تمنعه من ذلك , نحو :سلوى , صحراء .</a:t>
            </a:r>
            <a:endParaRPr lang="ar-SA" sz="2400" b="1" dirty="0"/>
          </a:p>
        </p:txBody>
      </p:sp>
      <p:sp>
        <p:nvSpPr>
          <p:cNvPr id="6" name="مخطط انسيابي: قرار 5"/>
          <p:cNvSpPr/>
          <p:nvPr/>
        </p:nvSpPr>
        <p:spPr>
          <a:xfrm>
            <a:off x="611560" y="3933056"/>
            <a:ext cx="7776864" cy="2232248"/>
          </a:xfrm>
          <a:prstGeom prst="flowChartDecisi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 smtClean="0"/>
              <a:t>يرفع بالضمة و ينصب ويجر بالفتحة, نحو : سافر إبراهيمُ , شكرتُ إبراهيمَ, سلمتُ على إبراهيمَ .</a:t>
            </a:r>
            <a:endParaRPr lang="ar-SA" sz="2400" b="1" dirty="0"/>
          </a:p>
        </p:txBody>
      </p:sp>
    </p:spTree>
    <p:extLst>
      <p:ext uri="{BB962C8B-B14F-4D97-AF65-F5344CB8AC3E}">
        <p14:creationId xmlns:p14="http://schemas.microsoft.com/office/powerpoint/2010/main" val="2358401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0"/>
          <p:cNvSpPr>
            <a:spLocks noChangeArrowheads="1"/>
          </p:cNvSpPr>
          <p:nvPr/>
        </p:nvSpPr>
        <p:spPr bwMode="auto">
          <a:xfrm rot="10800000">
            <a:off x="2123728" y="188641"/>
            <a:ext cx="4535760" cy="648072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10800000" anchor="ctr"/>
          <a:lstStyle/>
          <a:p>
            <a:pPr algn="ctr"/>
            <a:r>
              <a:rPr lang="ar-SA" sz="3600" b="1" dirty="0" smtClean="0">
                <a:solidFill>
                  <a:schemeClr val="tx1"/>
                </a:solidFill>
              </a:rPr>
              <a:t>تمهيد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5" name="AutoShape 20"/>
          <p:cNvSpPr>
            <a:spLocks noChangeArrowheads="1"/>
          </p:cNvSpPr>
          <p:nvPr/>
        </p:nvSpPr>
        <p:spPr bwMode="auto">
          <a:xfrm rot="10800000">
            <a:off x="539553" y="1196751"/>
            <a:ext cx="7632848" cy="4896544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10800000" anchor="ctr"/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ar-SA" sz="3600" b="1" dirty="0"/>
              <a:t>الأفعال في العربية ثلاثةٌ : ( الماضي ، والمضارع ، والأمر ) </a:t>
            </a:r>
            <a:endParaRPr lang="ar-SA" sz="3600" b="1" dirty="0" smtClean="0"/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ar-SA" sz="3600" b="1" dirty="0" smtClean="0"/>
              <a:t>الأصلُ </a:t>
            </a:r>
            <a:r>
              <a:rPr lang="ar-SA" sz="3600" b="1" dirty="0"/>
              <a:t>في الفعلِ البناءُ ، والإعرابُ فرعٌ ، </a:t>
            </a:r>
            <a:endParaRPr lang="ar-SA" sz="3600" b="1" dirty="0" smtClean="0"/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ar-SA" sz="3600" b="1" dirty="0" smtClean="0"/>
              <a:t>الماضي </a:t>
            </a:r>
            <a:r>
              <a:rPr lang="ar-SA" sz="3600" b="1" dirty="0"/>
              <a:t>والأمرُ مبنيانِ </a:t>
            </a:r>
            <a:r>
              <a:rPr lang="ar-SA" sz="3600" b="1" dirty="0" smtClean="0"/>
              <a:t>دائمًا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ar-SA" sz="3600" b="1" dirty="0" smtClean="0"/>
              <a:t>المضارعُ </a:t>
            </a:r>
            <a:r>
              <a:rPr lang="ar-SA" sz="3600" b="1" dirty="0"/>
              <a:t>مُعربٌ ومبني .</a:t>
            </a:r>
            <a:endParaRPr lang="en-US" sz="3600" b="1" dirty="0"/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ar-SA" sz="3600" b="1" dirty="0" smtClean="0"/>
              <a:t>لكلِّ </a:t>
            </a:r>
            <a:r>
              <a:rPr lang="ar-SA" sz="3600" b="1" dirty="0"/>
              <a:t>فعلٍ منها حالاتُ بناءٍ .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70666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4" descr="شبكة أرجوانية"/>
          <p:cNvSpPr>
            <a:spLocks noChangeArrowheads="1"/>
          </p:cNvSpPr>
          <p:nvPr/>
        </p:nvSpPr>
        <p:spPr bwMode="auto">
          <a:xfrm>
            <a:off x="467544" y="116632"/>
            <a:ext cx="7776584" cy="540060"/>
          </a:xfrm>
          <a:prstGeom prst="round2DiagRect">
            <a:avLst/>
          </a:prstGeom>
          <a:ln w="38100"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ar-SA" altLang="ar-SA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إعراب الفعل المضارع</a:t>
            </a:r>
            <a:endParaRPr lang="en-US" altLang="ar-SA" sz="3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AutoShape 14" descr="دنيم"/>
          <p:cNvSpPr>
            <a:spLocks noChangeArrowheads="1"/>
          </p:cNvSpPr>
          <p:nvPr/>
        </p:nvSpPr>
        <p:spPr bwMode="auto">
          <a:xfrm>
            <a:off x="497799" y="1124744"/>
            <a:ext cx="7776585" cy="1656184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0000" tIns="46800" rIns="90000" bIns="46800" anchor="ctr"/>
          <a:lstStyle/>
          <a:p>
            <a:pPr algn="just"/>
            <a:r>
              <a:rPr lang="ar-SA" altLang="ar-SA" sz="2800" b="1" dirty="0" smtClean="0">
                <a:solidFill>
                  <a:srgbClr val="339933"/>
                </a:solidFill>
              </a:rPr>
              <a:t>الأفعال الخمسة : </a:t>
            </a:r>
            <a:r>
              <a:rPr lang="ar-SA" sz="2800" b="1" dirty="0">
                <a:solidFill>
                  <a:prstClr val="black"/>
                </a:solidFill>
              </a:rPr>
              <a:t>هي : كل فعل مضارع اتصل بألف الاثنين ، أو واو الجماعة ، أو ياء المخاطبة ، مثل : ( يعملان ، تعملان ، يعملون ، تعملون ، تعملين )</a:t>
            </a:r>
            <a:endParaRPr lang="en-US" altLang="ar-SA" sz="2800" b="1" dirty="0">
              <a:solidFill>
                <a:prstClr val="black"/>
              </a:solidFill>
            </a:endParaRPr>
          </a:p>
        </p:txBody>
      </p:sp>
      <p:sp>
        <p:nvSpPr>
          <p:cNvPr id="7" name="AutoShape 14" descr="دنيم"/>
          <p:cNvSpPr>
            <a:spLocks noChangeArrowheads="1"/>
          </p:cNvSpPr>
          <p:nvPr/>
        </p:nvSpPr>
        <p:spPr bwMode="auto">
          <a:xfrm>
            <a:off x="497799" y="3140968"/>
            <a:ext cx="7776585" cy="3024336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0000" tIns="46800" rIns="90000" bIns="46800" anchor="ctr"/>
          <a:lstStyle/>
          <a:p>
            <a:pPr algn="just"/>
            <a:r>
              <a:rPr lang="ar-SA" altLang="ar-SA" sz="2800" b="1" dirty="0">
                <a:solidFill>
                  <a:srgbClr val="FF0000"/>
                </a:solidFill>
              </a:rPr>
              <a:t>إ</a:t>
            </a:r>
            <a:r>
              <a:rPr lang="ar-SA" altLang="ar-SA" sz="2800" b="1" dirty="0" smtClean="0">
                <a:solidFill>
                  <a:srgbClr val="FF0000"/>
                </a:solidFill>
              </a:rPr>
              <a:t>عراب الأفعال الخمسة :</a:t>
            </a:r>
          </a:p>
          <a:p>
            <a:pPr algn="just"/>
            <a:r>
              <a:rPr lang="ar-SA" altLang="ar-SA" sz="2400" b="1" dirty="0" smtClean="0">
                <a:solidFill>
                  <a:prstClr val="black"/>
                </a:solidFill>
              </a:rPr>
              <a:t>1-</a:t>
            </a:r>
            <a:r>
              <a:rPr lang="ar-SA" sz="2400" b="1" dirty="0" smtClean="0">
                <a:solidFill>
                  <a:prstClr val="black"/>
                </a:solidFill>
              </a:rPr>
              <a:t> علامة </a:t>
            </a:r>
            <a:r>
              <a:rPr lang="ar-SA" sz="2400" b="1" dirty="0">
                <a:solidFill>
                  <a:prstClr val="black"/>
                </a:solidFill>
              </a:rPr>
              <a:t>رفع </a:t>
            </a:r>
            <a:r>
              <a:rPr lang="ar-SA" sz="2400" b="1" dirty="0" smtClean="0">
                <a:solidFill>
                  <a:prstClr val="black"/>
                </a:solidFill>
              </a:rPr>
              <a:t>الأفعال </a:t>
            </a:r>
            <a:r>
              <a:rPr lang="ar-SA" sz="2400" b="1" dirty="0">
                <a:solidFill>
                  <a:prstClr val="black"/>
                </a:solidFill>
              </a:rPr>
              <a:t>الخمسة </a:t>
            </a:r>
            <a:r>
              <a:rPr lang="ar-SA" sz="2400" b="1" dirty="0" smtClean="0">
                <a:solidFill>
                  <a:prstClr val="black"/>
                </a:solidFill>
              </a:rPr>
              <a:t>ثبوت النون . </a:t>
            </a:r>
            <a:r>
              <a:rPr lang="ar-SA" sz="2400" b="1" dirty="0">
                <a:solidFill>
                  <a:prstClr val="black"/>
                </a:solidFill>
              </a:rPr>
              <a:t>مثل قوله تعالى : (</a:t>
            </a:r>
            <a:r>
              <a:rPr lang="ar-SA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أتأمرون </a:t>
            </a:r>
            <a:r>
              <a:rPr lang="ar-SA" sz="2400" b="1" dirty="0">
                <a:solidFill>
                  <a:prstClr val="black"/>
                </a:solidFill>
              </a:rPr>
              <a:t>الناس بالبر</a:t>
            </a:r>
            <a:r>
              <a:rPr lang="ar-SA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وتنسون </a:t>
            </a:r>
            <a:r>
              <a:rPr lang="ar-SA" sz="2400" b="1" dirty="0">
                <a:solidFill>
                  <a:prstClr val="black"/>
                </a:solidFill>
              </a:rPr>
              <a:t>أنفسكم وأنتم </a:t>
            </a:r>
            <a:r>
              <a:rPr lang="ar-SA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تتلون</a:t>
            </a:r>
            <a:r>
              <a:rPr lang="ar-SA" sz="2400" b="1" dirty="0">
                <a:solidFill>
                  <a:prstClr val="black"/>
                </a:solidFill>
              </a:rPr>
              <a:t> الكتاب أفلا </a:t>
            </a:r>
            <a:r>
              <a:rPr lang="ar-SA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تعقلون</a:t>
            </a:r>
            <a:r>
              <a:rPr lang="ar-SA" sz="2400" b="1" dirty="0" smtClean="0">
                <a:solidFill>
                  <a:prstClr val="black"/>
                </a:solidFill>
              </a:rPr>
              <a:t>)</a:t>
            </a:r>
          </a:p>
          <a:p>
            <a:pPr algn="just"/>
            <a:r>
              <a:rPr lang="ar-SA" sz="2400" b="1" dirty="0" smtClean="0">
                <a:solidFill>
                  <a:prstClr val="black"/>
                </a:solidFill>
              </a:rPr>
              <a:t>2-</a:t>
            </a:r>
            <a:r>
              <a:rPr lang="ar-SA" sz="2400" b="1" dirty="0">
                <a:solidFill>
                  <a:prstClr val="black"/>
                </a:solidFill>
              </a:rPr>
              <a:t> علامة </a:t>
            </a:r>
            <a:r>
              <a:rPr lang="ar-SA" sz="2400" b="1" dirty="0" smtClean="0">
                <a:solidFill>
                  <a:prstClr val="black"/>
                </a:solidFill>
              </a:rPr>
              <a:t>نصب وجزم </a:t>
            </a:r>
            <a:r>
              <a:rPr lang="ar-SA" sz="2400" b="1" dirty="0">
                <a:solidFill>
                  <a:prstClr val="black"/>
                </a:solidFill>
              </a:rPr>
              <a:t>الأفعال الخمسة </a:t>
            </a:r>
            <a:r>
              <a:rPr lang="ar-SA" sz="2400" b="1" dirty="0" smtClean="0">
                <a:solidFill>
                  <a:prstClr val="black"/>
                </a:solidFill>
              </a:rPr>
              <a:t>حذف </a:t>
            </a:r>
            <a:r>
              <a:rPr lang="ar-SA" sz="2400" b="1" dirty="0">
                <a:solidFill>
                  <a:prstClr val="black"/>
                </a:solidFill>
              </a:rPr>
              <a:t>النون </a:t>
            </a:r>
            <a:r>
              <a:rPr lang="ar-SA" sz="2400" b="1" dirty="0" smtClean="0">
                <a:solidFill>
                  <a:prstClr val="black"/>
                </a:solidFill>
              </a:rPr>
              <a:t>. </a:t>
            </a:r>
            <a:r>
              <a:rPr lang="ar-SA" sz="2400" b="1" dirty="0">
                <a:solidFill>
                  <a:prstClr val="black"/>
                </a:solidFill>
              </a:rPr>
              <a:t>مثل قوله تعالى : </a:t>
            </a:r>
            <a:r>
              <a:rPr lang="ar-SA" sz="2400" b="1" dirty="0" smtClean="0">
                <a:solidFill>
                  <a:prstClr val="black"/>
                </a:solidFill>
              </a:rPr>
              <a:t>(فإن </a:t>
            </a:r>
            <a:r>
              <a:rPr lang="ar-SA" sz="2400" b="1" dirty="0">
                <a:solidFill>
                  <a:prstClr val="black"/>
                </a:solidFill>
              </a:rPr>
              <a:t>لم</a:t>
            </a:r>
            <a:r>
              <a:rPr lang="ar-SA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تفعلوا </a:t>
            </a:r>
            <a:r>
              <a:rPr lang="ar-SA" sz="2400" b="1" dirty="0">
                <a:solidFill>
                  <a:prstClr val="black"/>
                </a:solidFill>
              </a:rPr>
              <a:t>ولن </a:t>
            </a:r>
            <a:r>
              <a:rPr lang="ar-SA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تفعلوا</a:t>
            </a:r>
            <a:r>
              <a:rPr lang="ar-SA" sz="2400" b="1" dirty="0">
                <a:solidFill>
                  <a:prstClr val="black"/>
                </a:solidFill>
              </a:rPr>
              <a:t> فاتقوا النار التي وقودها الناس والحجارة أعدت للكافرين</a:t>
            </a:r>
            <a:r>
              <a:rPr lang="ar-SA" sz="2400" b="1" dirty="0" smtClean="0">
                <a:solidFill>
                  <a:prstClr val="black"/>
                </a:solidFill>
              </a:rPr>
              <a:t>)</a:t>
            </a:r>
          </a:p>
          <a:p>
            <a:pPr algn="just"/>
            <a:r>
              <a:rPr lang="ar-SA" sz="2400" b="1" dirty="0" smtClean="0">
                <a:solidFill>
                  <a:prstClr val="black"/>
                </a:solidFill>
              </a:rPr>
              <a:t>3- </a:t>
            </a:r>
            <a:r>
              <a:rPr lang="ar-SA" sz="2400" b="1" dirty="0">
                <a:solidFill>
                  <a:prstClr val="black"/>
                </a:solidFill>
              </a:rPr>
              <a:t>الضمائر المتصلة بالأفعال الخمسة وهي : ( ألف الاثنين ، وواو الجماعة ، وياء المخاطبة ) تُعربُ </a:t>
            </a:r>
            <a:r>
              <a:rPr lang="ar-SA" sz="2400" b="1" dirty="0" smtClean="0">
                <a:solidFill>
                  <a:prstClr val="black"/>
                </a:solidFill>
              </a:rPr>
              <a:t>فاعلاً </a:t>
            </a:r>
            <a:r>
              <a:rPr lang="ar-SA" sz="2400" b="1" dirty="0">
                <a:solidFill>
                  <a:prstClr val="black"/>
                </a:solidFill>
              </a:rPr>
              <a:t>.</a:t>
            </a:r>
            <a:r>
              <a:rPr lang="ar-SA" sz="2400" b="1" dirty="0" smtClean="0">
                <a:solidFill>
                  <a:prstClr val="black"/>
                </a:solidFill>
              </a:rPr>
              <a:t> </a:t>
            </a:r>
            <a:r>
              <a:rPr lang="ar-SA" altLang="ar-SA" sz="2400" b="1" dirty="0" smtClean="0">
                <a:solidFill>
                  <a:prstClr val="black"/>
                </a:solidFill>
              </a:rPr>
              <a:t> </a:t>
            </a:r>
            <a:endParaRPr lang="en-US" altLang="ar-SA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586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/>
          </a:p>
        </p:txBody>
      </p:sp>
      <p:sp>
        <p:nvSpPr>
          <p:cNvPr id="4" name="وسيلة شرح مع سهم إلى الأسفل 3"/>
          <p:cNvSpPr/>
          <p:nvPr/>
        </p:nvSpPr>
        <p:spPr>
          <a:xfrm>
            <a:off x="2771800" y="260648"/>
            <a:ext cx="3372050" cy="1296144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/>
              <a:t>الأفعال المعتلة الآخر :</a:t>
            </a:r>
            <a:endParaRPr lang="ar-SA" dirty="0"/>
          </a:p>
        </p:txBody>
      </p:sp>
      <p:sp>
        <p:nvSpPr>
          <p:cNvPr id="5" name="إطار 4"/>
          <p:cNvSpPr/>
          <p:nvPr/>
        </p:nvSpPr>
        <p:spPr>
          <a:xfrm>
            <a:off x="467544" y="1528608"/>
            <a:ext cx="8136904" cy="5068744"/>
          </a:xfrm>
          <a:prstGeom prst="fram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1074157" y="2132856"/>
            <a:ext cx="69847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ar-SA" sz="2400" b="1" dirty="0">
                <a:solidFill>
                  <a:prstClr val="black"/>
                </a:solidFill>
                <a:latin typeface="Calibri"/>
              </a:rPr>
              <a:t>المعتل : هو الفعل الذي أحد أصوله حرف من حروف العلة ( </a:t>
            </a:r>
            <a:r>
              <a:rPr lang="ar-SA" sz="2400" b="1" dirty="0" smtClean="0">
                <a:solidFill>
                  <a:prstClr val="black"/>
                </a:solidFill>
                <a:latin typeface="Calibri"/>
              </a:rPr>
              <a:t>الألف, والواو </a:t>
            </a:r>
            <a:r>
              <a:rPr lang="ar-SA" sz="2400" b="1" dirty="0">
                <a:solidFill>
                  <a:prstClr val="black"/>
                </a:solidFill>
                <a:latin typeface="Calibri"/>
              </a:rPr>
              <a:t>، والياء ) مثل : (  يخشى ، يدعو ، يرمي </a:t>
            </a:r>
            <a:r>
              <a:rPr lang="ar-SA" sz="2400" b="1" dirty="0" smtClean="0">
                <a:solidFill>
                  <a:prstClr val="black"/>
                </a:solidFill>
                <a:latin typeface="Calibri"/>
              </a:rPr>
              <a:t>).</a:t>
            </a:r>
          </a:p>
          <a:p>
            <a:pPr lvl="0"/>
            <a:r>
              <a:rPr lang="ar-SA" sz="2400" b="1" dirty="0" smtClean="0">
                <a:solidFill>
                  <a:prstClr val="black"/>
                </a:solidFill>
                <a:latin typeface="Calibri"/>
              </a:rPr>
              <a:t>يرفع بالضمة المقدرة على الألف والواو والياء , نحو : يخشى المؤمن ربه, يصفو الجو , يجري الماء .</a:t>
            </a:r>
          </a:p>
          <a:p>
            <a:pPr lvl="0"/>
            <a:r>
              <a:rPr lang="ar-SA" sz="2400" b="1" dirty="0" smtClean="0">
                <a:solidFill>
                  <a:prstClr val="black"/>
                </a:solidFill>
                <a:latin typeface="Calibri"/>
              </a:rPr>
              <a:t>وينصب </a:t>
            </a:r>
            <a:r>
              <a:rPr lang="ar-SA" sz="2400" b="1" dirty="0">
                <a:solidFill>
                  <a:prstClr val="black"/>
                </a:solidFill>
                <a:latin typeface="Calibri"/>
              </a:rPr>
              <a:t>بالفتحة المقدرة على الألف ، والظاهرة على الواو </a:t>
            </a:r>
            <a:r>
              <a:rPr lang="ar-SA" sz="2400" b="1" dirty="0" smtClean="0">
                <a:solidFill>
                  <a:prstClr val="black"/>
                </a:solidFill>
                <a:latin typeface="Calibri"/>
              </a:rPr>
              <a:t>والياء, نحو : يجب أن يخشى المؤمن ربه , يسرني أن يصفوَ الجو , أحب أن يجريَ الماء .</a:t>
            </a:r>
          </a:p>
          <a:p>
            <a:pPr lvl="0"/>
            <a:r>
              <a:rPr lang="ar-SA" sz="2400" b="1" dirty="0" smtClean="0">
                <a:solidFill>
                  <a:prstClr val="black"/>
                </a:solidFill>
                <a:latin typeface="Calibri"/>
              </a:rPr>
              <a:t>ويُجزمُ </a:t>
            </a:r>
            <a:r>
              <a:rPr lang="ar-SA" sz="2400" b="1" dirty="0">
                <a:solidFill>
                  <a:prstClr val="black"/>
                </a:solidFill>
                <a:latin typeface="Calibri"/>
              </a:rPr>
              <a:t>بحذف حرف العلة من آخره </a:t>
            </a:r>
            <a:r>
              <a:rPr lang="ar-SA" sz="2400" b="1" dirty="0" smtClean="0">
                <a:solidFill>
                  <a:prstClr val="black"/>
                </a:solidFill>
                <a:latin typeface="Calibri"/>
              </a:rPr>
              <a:t>مع وضع حركة على أخر حرف متبقي في الكلمة تناسب الحرف المحذوف, نحو : لا تنسَ ذكر الله , لم يصفُ الجو , لم يجرِ الماء .</a:t>
            </a:r>
            <a:endParaRPr lang="en-US" altLang="ar-SA" sz="2400" b="1" dirty="0">
              <a:solidFill>
                <a:prstClr val="black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504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O M A R\Desktop\image014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5" y="299615"/>
            <a:ext cx="7752273" cy="6081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0682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3" descr="شبكة أرجوانية"/>
          <p:cNvSpPr>
            <a:spLocks noChangeArrowheads="1"/>
          </p:cNvSpPr>
          <p:nvPr/>
        </p:nvSpPr>
        <p:spPr bwMode="auto">
          <a:xfrm>
            <a:off x="2915816" y="2133276"/>
            <a:ext cx="2520000" cy="2375844"/>
          </a:xfrm>
          <a:prstGeom prst="round2SameRect">
            <a:avLst/>
          </a:prstGeom>
          <a:ln w="38100"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/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الضم </a:t>
            </a:r>
          </a:p>
          <a:p>
            <a:pPr algn="ctr"/>
            <a:r>
              <a:rPr lang="ar-SA" sz="2400" b="1" dirty="0" smtClean="0"/>
              <a:t>إذا </a:t>
            </a:r>
            <a:r>
              <a:rPr lang="ar-SA" sz="2400" b="1" dirty="0"/>
              <a:t>اتصلَ بواوِ الجماعة ، مثل :</a:t>
            </a:r>
            <a:endParaRPr lang="en-US" sz="2400" b="1" dirty="0"/>
          </a:p>
          <a:p>
            <a:pPr algn="ctr"/>
            <a:r>
              <a:rPr lang="ar-SA" sz="2400" b="1" dirty="0"/>
              <a:t>علموا ، كتبوا ، </a:t>
            </a:r>
            <a:r>
              <a:rPr lang="ar-SA" sz="2400" b="1" dirty="0" smtClean="0"/>
              <a:t>لعبوا, قالوا .</a:t>
            </a:r>
            <a:endParaRPr lang="en-US" altLang="ar-SA" sz="2400" b="1" dirty="0">
              <a:solidFill>
                <a:schemeClr val="bg1"/>
              </a:solidFill>
            </a:endParaRPr>
          </a:p>
        </p:txBody>
      </p:sp>
      <p:sp>
        <p:nvSpPr>
          <p:cNvPr id="10" name="AutoShape 4" descr="شبكة أرجوانية"/>
          <p:cNvSpPr>
            <a:spLocks noChangeArrowheads="1"/>
          </p:cNvSpPr>
          <p:nvPr/>
        </p:nvSpPr>
        <p:spPr bwMode="auto">
          <a:xfrm>
            <a:off x="5724128" y="2133276"/>
            <a:ext cx="2520000" cy="4176044"/>
          </a:xfrm>
          <a:prstGeom prst="round2SameRect">
            <a:avLst/>
          </a:prstGeom>
          <a:ln w="38100"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/>
          <a:lstStyle/>
          <a:p>
            <a:pPr algn="ctr"/>
            <a:r>
              <a:rPr lang="ar-SA" sz="2400" b="1" dirty="0"/>
              <a:t> </a:t>
            </a:r>
            <a:r>
              <a:rPr lang="ar-SA" sz="2400" b="1" dirty="0" smtClean="0">
                <a:solidFill>
                  <a:srgbClr val="FF0000"/>
                </a:solidFill>
              </a:rPr>
              <a:t>السكون</a:t>
            </a:r>
          </a:p>
          <a:p>
            <a:pPr algn="ctr"/>
            <a:r>
              <a:rPr lang="ar-SA" sz="2400" b="1" dirty="0" smtClean="0"/>
              <a:t>إذا </a:t>
            </a:r>
            <a:r>
              <a:rPr lang="ar-SA" sz="2400" b="1" dirty="0"/>
              <a:t>اتصل بضمير </a:t>
            </a:r>
            <a:r>
              <a:rPr lang="ar-SA" sz="2400" b="1" dirty="0" smtClean="0"/>
              <a:t>رفع متحرك </a:t>
            </a:r>
            <a:r>
              <a:rPr lang="ar-SA" sz="2400" b="1" dirty="0"/>
              <a:t>مثل : ( </a:t>
            </a:r>
            <a:r>
              <a:rPr lang="ar-SA" sz="2400" b="1" dirty="0" smtClean="0"/>
              <a:t>تاء الفاعل ، و </a:t>
            </a:r>
            <a:r>
              <a:rPr lang="ar-SA" sz="2400" b="1" dirty="0" err="1" smtClean="0"/>
              <a:t>نا</a:t>
            </a:r>
            <a:r>
              <a:rPr lang="ar-SA" sz="2400" b="1" dirty="0" smtClean="0"/>
              <a:t> </a:t>
            </a:r>
            <a:r>
              <a:rPr lang="ar-SA" sz="2400" b="1" dirty="0"/>
              <a:t>الدالة على الفاعلين ، </a:t>
            </a:r>
            <a:r>
              <a:rPr lang="ar-SA" sz="2400" b="1" dirty="0" smtClean="0"/>
              <a:t>ونون </a:t>
            </a:r>
            <a:r>
              <a:rPr lang="ar-SA" sz="2400" b="1" dirty="0"/>
              <a:t>النسوة ) مثل :  </a:t>
            </a:r>
            <a:endParaRPr lang="ar-SA" sz="2400" b="1" dirty="0" smtClean="0"/>
          </a:p>
          <a:p>
            <a:pPr algn="ctr"/>
            <a:r>
              <a:rPr lang="ar-SA" sz="2400" b="1" dirty="0" smtClean="0"/>
              <a:t>علمتُ </a:t>
            </a:r>
            <a:r>
              <a:rPr lang="ar-SA" sz="2400" b="1" dirty="0"/>
              <a:t>، عَلِمْنا ، </a:t>
            </a:r>
            <a:r>
              <a:rPr lang="ar-SA" sz="2400" b="1" dirty="0" smtClean="0"/>
              <a:t>عَلِمْنَ , قلتُ , قلنا , قلن.</a:t>
            </a:r>
            <a:endParaRPr lang="en-US" sz="2400" b="1" dirty="0"/>
          </a:p>
        </p:txBody>
      </p:sp>
      <p:sp>
        <p:nvSpPr>
          <p:cNvPr id="11" name="AutoShape 6" descr="شبكة أرجوانية"/>
          <p:cNvSpPr>
            <a:spLocks noChangeArrowheads="1"/>
          </p:cNvSpPr>
          <p:nvPr/>
        </p:nvSpPr>
        <p:spPr bwMode="auto">
          <a:xfrm>
            <a:off x="109291" y="1988840"/>
            <a:ext cx="2520000" cy="4464496"/>
          </a:xfrm>
          <a:prstGeom prst="round2SameRect">
            <a:avLst/>
          </a:prstGeom>
          <a:ln w="38100"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/>
          <a:lstStyle/>
          <a:p>
            <a:pPr algn="ctr"/>
            <a:r>
              <a:rPr lang="ar-SA" sz="2000" b="1" dirty="0">
                <a:solidFill>
                  <a:srgbClr val="FF0000"/>
                </a:solidFill>
              </a:rPr>
              <a:t>الفتح  </a:t>
            </a:r>
            <a:endParaRPr lang="ar-SA" sz="2000" b="1" dirty="0" smtClean="0">
              <a:solidFill>
                <a:srgbClr val="FF0000"/>
              </a:solidFill>
            </a:endParaRPr>
          </a:p>
          <a:p>
            <a:pPr algn="ctr"/>
            <a:r>
              <a:rPr lang="ar-SA" sz="2000" b="1" dirty="0" smtClean="0"/>
              <a:t>إذا </a:t>
            </a:r>
            <a:r>
              <a:rPr lang="ar-SA" sz="2000" b="1" dirty="0"/>
              <a:t>خلا من الاتصال بما سبق من ضمير الرفع المتحرك ، </a:t>
            </a:r>
            <a:r>
              <a:rPr lang="ar-SA" sz="2000" b="1" dirty="0" err="1"/>
              <a:t>ونا</a:t>
            </a:r>
            <a:r>
              <a:rPr lang="ar-SA" sz="2000" b="1" dirty="0"/>
              <a:t> الدالة على الفاعلين ، ونون النسوة ، وواو الجماعة </a:t>
            </a:r>
            <a:endParaRPr lang="ar-SA" sz="2000" b="1" dirty="0" smtClean="0"/>
          </a:p>
          <a:p>
            <a:pPr algn="ctr"/>
            <a:r>
              <a:rPr lang="ar-SA" sz="2000" b="1" dirty="0" smtClean="0"/>
              <a:t>مثل</a:t>
            </a:r>
            <a:r>
              <a:rPr lang="ar-SA" sz="2000" b="1" dirty="0"/>
              <a:t>: علمَ ، كتبَ ، حفظَ ، فهمَ </a:t>
            </a:r>
            <a:r>
              <a:rPr lang="ar-SA" sz="2000" b="1" dirty="0" smtClean="0"/>
              <a:t>.</a:t>
            </a:r>
          </a:p>
          <a:p>
            <a:pPr algn="ctr"/>
            <a:r>
              <a:rPr lang="ar-SA" sz="2000" b="1" dirty="0" smtClean="0"/>
              <a:t>( قد سمع الله قول التي تجادلك )</a:t>
            </a:r>
            <a:endParaRPr lang="en-US" sz="2000" b="1" dirty="0"/>
          </a:p>
          <a:p>
            <a:pPr algn="ctr"/>
            <a:r>
              <a:rPr lang="ar-SA" sz="2000" b="1" dirty="0" smtClean="0"/>
              <a:t>ويُقدَّر </a:t>
            </a:r>
            <a:r>
              <a:rPr lang="ar-SA" sz="2000" b="1" dirty="0"/>
              <a:t>البناءُ على الفتح في الأفعال </a:t>
            </a:r>
            <a:r>
              <a:rPr lang="ar-SA" sz="2000" b="1" dirty="0" smtClean="0"/>
              <a:t>المعتلة</a:t>
            </a:r>
          </a:p>
          <a:p>
            <a:pPr algn="ctr"/>
            <a:r>
              <a:rPr lang="ar-SA" sz="2000" b="1" dirty="0" smtClean="0"/>
              <a:t>مثل :دعا </a:t>
            </a:r>
            <a:r>
              <a:rPr lang="ar-SA" sz="2000" b="1" dirty="0"/>
              <a:t>، وعى ، رمى ، بكى</a:t>
            </a:r>
            <a:endParaRPr lang="en-US" altLang="ar-SA" sz="2000" b="1" dirty="0">
              <a:solidFill>
                <a:schemeClr val="bg1"/>
              </a:solidFill>
            </a:endParaRPr>
          </a:p>
          <a:p>
            <a:pPr algn="ctr"/>
            <a:endParaRPr lang="en-US" altLang="ar-SA" sz="2000" b="1" dirty="0">
              <a:solidFill>
                <a:schemeClr val="bg1"/>
              </a:solidFill>
            </a:endParaRPr>
          </a:p>
        </p:txBody>
      </p:sp>
      <p:sp>
        <p:nvSpPr>
          <p:cNvPr id="12" name="AutoShape 4" descr="شبكة أرجوانية"/>
          <p:cNvSpPr>
            <a:spLocks noChangeArrowheads="1"/>
          </p:cNvSpPr>
          <p:nvPr/>
        </p:nvSpPr>
        <p:spPr bwMode="auto">
          <a:xfrm>
            <a:off x="1763688" y="116632"/>
            <a:ext cx="5255989" cy="1656184"/>
          </a:xfrm>
          <a:prstGeom prst="cube">
            <a:avLst>
              <a:gd name="adj" fmla="val 18061"/>
            </a:avLst>
          </a:prstGeom>
          <a:ln w="38100"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ar-SA" altLang="ar-SA" sz="3600" b="1" dirty="0" smtClean="0">
                <a:solidFill>
                  <a:schemeClr val="tx1"/>
                </a:solidFill>
              </a:rPr>
              <a:t>الفعل الماضي</a:t>
            </a:r>
          </a:p>
          <a:p>
            <a:pPr algn="ctr"/>
            <a:r>
              <a:rPr lang="ar-SA" altLang="ar-SA" sz="3600" b="1" dirty="0" smtClean="0">
                <a:solidFill>
                  <a:schemeClr val="tx1"/>
                </a:solidFill>
              </a:rPr>
              <a:t>مبني دائماَ على :</a:t>
            </a:r>
            <a:endParaRPr lang="en-US" altLang="ar-SA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316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4" descr="شبكة أرجوانية"/>
          <p:cNvSpPr>
            <a:spLocks noChangeArrowheads="1"/>
          </p:cNvSpPr>
          <p:nvPr/>
        </p:nvSpPr>
        <p:spPr bwMode="auto">
          <a:xfrm>
            <a:off x="467544" y="116632"/>
            <a:ext cx="7776584" cy="1080120"/>
          </a:xfrm>
          <a:prstGeom prst="round2DiagRect">
            <a:avLst/>
          </a:prstGeom>
          <a:ln w="38100"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ar-SA" altLang="ar-SA" sz="3200" b="1" dirty="0" smtClean="0">
                <a:solidFill>
                  <a:schemeClr val="tx1"/>
                </a:solidFill>
              </a:rPr>
              <a:t>فعل الأمر</a:t>
            </a:r>
          </a:p>
          <a:p>
            <a:pPr algn="ctr"/>
            <a:r>
              <a:rPr lang="ar-SA" altLang="ar-SA" sz="3200" b="1" dirty="0" smtClean="0">
                <a:solidFill>
                  <a:schemeClr val="tx1"/>
                </a:solidFill>
              </a:rPr>
              <a:t>مبني دائماَ على </a:t>
            </a:r>
            <a:r>
              <a:rPr lang="ar-SA" sz="3200" b="1" dirty="0" smtClean="0"/>
              <a:t>ما </a:t>
            </a:r>
            <a:r>
              <a:rPr lang="ar-SA" sz="3200" b="1" dirty="0"/>
              <a:t>يُجزمُ بهِ مضارعُهُ في حالاتٍ أربع </a:t>
            </a:r>
            <a:endParaRPr lang="en-US" altLang="ar-SA" sz="3200" b="1" dirty="0">
              <a:solidFill>
                <a:schemeClr val="tx1"/>
              </a:solidFill>
            </a:endParaRPr>
          </a:p>
        </p:txBody>
      </p:sp>
      <p:sp>
        <p:nvSpPr>
          <p:cNvPr id="8" name="زاوية مطوية 7"/>
          <p:cNvSpPr/>
          <p:nvPr/>
        </p:nvSpPr>
        <p:spPr>
          <a:xfrm>
            <a:off x="4355976" y="1628800"/>
            <a:ext cx="3744416" cy="2160240"/>
          </a:xfrm>
          <a:prstGeom prst="foldedCorne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000" b="1" dirty="0"/>
              <a:t>1ـ على </a:t>
            </a:r>
            <a:r>
              <a:rPr lang="ar-SA" sz="2000" b="1" dirty="0">
                <a:solidFill>
                  <a:srgbClr val="FF0000"/>
                </a:solidFill>
              </a:rPr>
              <a:t>حذف النون </a:t>
            </a:r>
            <a:r>
              <a:rPr lang="ar-SA" sz="2000" b="1" dirty="0"/>
              <a:t>إذا اتصل بألف الاثنين أو واو الجماعة ، أو ياء المخاطبة .</a:t>
            </a:r>
            <a:endParaRPr lang="en-US" sz="2000" b="1" dirty="0"/>
          </a:p>
        </p:txBody>
      </p:sp>
      <p:sp>
        <p:nvSpPr>
          <p:cNvPr id="9" name="زاوية مطوية 8"/>
          <p:cNvSpPr/>
          <p:nvPr/>
        </p:nvSpPr>
        <p:spPr>
          <a:xfrm>
            <a:off x="467544" y="1654267"/>
            <a:ext cx="3744416" cy="2160240"/>
          </a:xfrm>
          <a:prstGeom prst="foldedCorne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lvl="0"/>
            <a:r>
              <a:rPr lang="ar-SA" sz="2000" b="1" dirty="0"/>
              <a:t>2 ـ يُبنى على </a:t>
            </a:r>
            <a:r>
              <a:rPr lang="ar-SA" sz="2000" b="1" dirty="0">
                <a:solidFill>
                  <a:srgbClr val="FF0000"/>
                </a:solidFill>
              </a:rPr>
              <a:t>حذف حرف العلة </a:t>
            </a:r>
            <a:r>
              <a:rPr lang="ar-SA" sz="2000" b="1" dirty="0"/>
              <a:t>من آخره إذا كان الفعل الأمر معتلًّا </a:t>
            </a:r>
            <a:r>
              <a:rPr lang="ar-SA" sz="2000" b="1" dirty="0" smtClean="0"/>
              <a:t>، </a:t>
            </a:r>
            <a:r>
              <a:rPr lang="ar-SA" sz="2000" b="1" dirty="0"/>
              <a:t>مثل : اغزُ ، اسعَ ،  ارمِ ، .والحركة الظاهرة في آخره تدل على حرف العلة المحذوف ، فالضمة للواو ، والفتحة للألف ، والكسرة للياء.</a:t>
            </a:r>
            <a:endParaRPr lang="ar-SA" sz="2000" b="1" dirty="0">
              <a:cs typeface="+mj-cs"/>
            </a:endParaRPr>
          </a:p>
        </p:txBody>
      </p:sp>
      <p:sp>
        <p:nvSpPr>
          <p:cNvPr id="13" name="زاوية مطوية 12"/>
          <p:cNvSpPr/>
          <p:nvPr/>
        </p:nvSpPr>
        <p:spPr>
          <a:xfrm>
            <a:off x="4355976" y="4123613"/>
            <a:ext cx="3744416" cy="2160240"/>
          </a:xfrm>
          <a:prstGeom prst="foldedCorne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000" b="1" dirty="0"/>
              <a:t>3 ـ يُبنى على </a:t>
            </a:r>
            <a:r>
              <a:rPr lang="ar-SA" sz="2000" b="1" dirty="0">
                <a:solidFill>
                  <a:srgbClr val="FF0000"/>
                </a:solidFill>
              </a:rPr>
              <a:t>السكون</a:t>
            </a:r>
            <a:r>
              <a:rPr lang="ar-SA" sz="2000" b="1" dirty="0"/>
              <a:t> إذا كان صحيح الآخر ، ولم يتصل </a:t>
            </a:r>
            <a:r>
              <a:rPr lang="ar-SA" sz="2000" b="1" dirty="0" err="1"/>
              <a:t>بشىء</a:t>
            </a:r>
            <a:r>
              <a:rPr lang="ar-SA" sz="2000" b="1" dirty="0"/>
              <a:t> ، مثل : احفظْ ، اشرحْ ، أو إذا اتصلت به نون النسوة ، مثل : احفظْنَ .</a:t>
            </a:r>
            <a:endParaRPr lang="en-US" sz="2000" b="1" dirty="0"/>
          </a:p>
        </p:txBody>
      </p:sp>
      <p:sp>
        <p:nvSpPr>
          <p:cNvPr id="14" name="زاوية مطوية 13"/>
          <p:cNvSpPr/>
          <p:nvPr/>
        </p:nvSpPr>
        <p:spPr>
          <a:xfrm>
            <a:off x="467544" y="4149080"/>
            <a:ext cx="3744416" cy="2160240"/>
          </a:xfrm>
          <a:prstGeom prst="foldedCorne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000" b="1" dirty="0"/>
              <a:t>4 ـ يُبنى على </a:t>
            </a:r>
            <a:r>
              <a:rPr lang="ar-SA" sz="2000" b="1" dirty="0">
                <a:solidFill>
                  <a:srgbClr val="FF0000"/>
                </a:solidFill>
              </a:rPr>
              <a:t>الفتح</a:t>
            </a:r>
            <a:r>
              <a:rPr lang="ar-SA" sz="2000" b="1" dirty="0"/>
              <a:t> إذا كان المخاطب مفردًا مذكرًا واتصل بنوني التوكيد الخفيفة والثقيلة ، مثل : اكظمنَّ غيظَكَ , واعفوَنْ عمَّن ظلمك.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827770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8" grpId="0" animBg="1"/>
      <p:bldP spid="9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4" descr="شبكة أرجوانية"/>
          <p:cNvSpPr>
            <a:spLocks noChangeArrowheads="1"/>
          </p:cNvSpPr>
          <p:nvPr/>
        </p:nvSpPr>
        <p:spPr bwMode="auto">
          <a:xfrm>
            <a:off x="467544" y="116632"/>
            <a:ext cx="7776584" cy="1080120"/>
          </a:xfrm>
          <a:prstGeom prst="round2DiagRect">
            <a:avLst/>
          </a:prstGeom>
          <a:ln w="38100"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ar-SA" altLang="ar-SA" sz="3200" b="1" dirty="0" smtClean="0">
                <a:solidFill>
                  <a:schemeClr val="tx1"/>
                </a:solidFill>
              </a:rPr>
              <a:t>الفعل المضارع</a:t>
            </a:r>
          </a:p>
          <a:p>
            <a:pPr algn="ctr"/>
            <a:r>
              <a:rPr lang="ar-SA" altLang="ar-SA" sz="3200" b="1" dirty="0" smtClean="0">
                <a:solidFill>
                  <a:schemeClr val="tx1"/>
                </a:solidFill>
              </a:rPr>
              <a:t>على حالتين : البناء و الإعراب</a:t>
            </a:r>
            <a:endParaRPr lang="en-US" altLang="ar-SA" sz="3200" b="1" dirty="0">
              <a:solidFill>
                <a:schemeClr val="tx1"/>
              </a:solidFill>
            </a:endParaRPr>
          </a:p>
        </p:txBody>
      </p:sp>
      <p:sp>
        <p:nvSpPr>
          <p:cNvPr id="7" name="AutoShape 14" descr="دنيم"/>
          <p:cNvSpPr>
            <a:spLocks noChangeArrowheads="1"/>
          </p:cNvSpPr>
          <p:nvPr/>
        </p:nvSpPr>
        <p:spPr bwMode="auto">
          <a:xfrm>
            <a:off x="5436096" y="1409129"/>
            <a:ext cx="2808033" cy="939752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0000" tIns="46800" rIns="90000" bIns="46800" anchor="ctr"/>
          <a:lstStyle/>
          <a:p>
            <a:pPr algn="ctr"/>
            <a:r>
              <a:rPr lang="ar-SA" altLang="ar-SA" sz="2800" b="1" dirty="0" smtClean="0">
                <a:solidFill>
                  <a:srgbClr val="339933"/>
                </a:solidFill>
              </a:rPr>
              <a:t>يبنى </a:t>
            </a:r>
            <a:r>
              <a:rPr lang="ar-SA" altLang="ar-SA" sz="2800" b="1" dirty="0" smtClean="0"/>
              <a:t>الفعل المضارع في حالتين </a:t>
            </a:r>
            <a:endParaRPr lang="en-US" altLang="ar-SA" sz="2800" b="1" dirty="0"/>
          </a:p>
        </p:txBody>
      </p:sp>
      <p:sp>
        <p:nvSpPr>
          <p:cNvPr id="10" name="AutoShape 106"/>
          <p:cNvSpPr>
            <a:spLocks noChangeArrowheads="1"/>
          </p:cNvSpPr>
          <p:nvPr/>
        </p:nvSpPr>
        <p:spPr bwMode="auto">
          <a:xfrm>
            <a:off x="899593" y="2891853"/>
            <a:ext cx="6482524" cy="1185591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0000" tIns="46800" rIns="90000" bIns="46800" anchor="ctr"/>
          <a:lstStyle/>
          <a:p>
            <a:pPr algn="ctr"/>
            <a:r>
              <a:rPr lang="ar-SA" sz="2000" b="1" dirty="0"/>
              <a:t>1ـ يُبنى على </a:t>
            </a:r>
            <a:r>
              <a:rPr lang="ar-SA" sz="2000" b="1" dirty="0">
                <a:solidFill>
                  <a:srgbClr val="FF0000"/>
                </a:solidFill>
              </a:rPr>
              <a:t>السكون</a:t>
            </a:r>
            <a:r>
              <a:rPr lang="ar-SA" sz="2000" b="1" dirty="0"/>
              <a:t> إذا اتصلَ بنون النسوة ، مثل قوله تعالى : </a:t>
            </a:r>
            <a:r>
              <a:rPr lang="ar-SA" sz="2000" b="1" dirty="0" smtClean="0"/>
              <a:t>( والوالدات </a:t>
            </a:r>
            <a:r>
              <a:rPr lang="ar-SA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يرضعن</a:t>
            </a:r>
            <a:r>
              <a:rPr lang="ar-SA" sz="2000" b="1" dirty="0" smtClean="0"/>
              <a:t> أولادهن حولين كاملين ) , ( إن الحسنات يذهبَّن السيئات )</a:t>
            </a:r>
            <a:endParaRPr lang="en-US" altLang="ar-SA" sz="2000" b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1" name="Line 107"/>
          <p:cNvSpPr>
            <a:spLocks noChangeShapeType="1"/>
          </p:cNvSpPr>
          <p:nvPr/>
        </p:nvSpPr>
        <p:spPr bwMode="auto">
          <a:xfrm flipH="1">
            <a:off x="7382116" y="3501008"/>
            <a:ext cx="288925" cy="0"/>
          </a:xfrm>
          <a:prstGeom prst="line">
            <a:avLst/>
          </a:prstGeom>
          <a:ln w="28575">
            <a:headEnd/>
            <a:tailEnd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ar-SA"/>
          </a:p>
        </p:txBody>
      </p:sp>
      <p:sp>
        <p:nvSpPr>
          <p:cNvPr id="16" name="Line 109"/>
          <p:cNvSpPr>
            <a:spLocks noChangeShapeType="1"/>
          </p:cNvSpPr>
          <p:nvPr/>
        </p:nvSpPr>
        <p:spPr bwMode="auto">
          <a:xfrm flipH="1">
            <a:off x="7365466" y="4869160"/>
            <a:ext cx="288925" cy="0"/>
          </a:xfrm>
          <a:prstGeom prst="line">
            <a:avLst/>
          </a:prstGeom>
          <a:ln w="28575">
            <a:headEnd/>
            <a:tailEnd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ar-SA"/>
          </a:p>
        </p:txBody>
      </p:sp>
      <p:sp>
        <p:nvSpPr>
          <p:cNvPr id="17" name="Line 113"/>
          <p:cNvSpPr>
            <a:spLocks noChangeShapeType="1"/>
          </p:cNvSpPr>
          <p:nvPr/>
        </p:nvSpPr>
        <p:spPr bwMode="auto">
          <a:xfrm flipH="1">
            <a:off x="7654391" y="2348881"/>
            <a:ext cx="0" cy="2503547"/>
          </a:xfrm>
          <a:prstGeom prst="line">
            <a:avLst/>
          </a:prstGeom>
          <a:ln w="28575">
            <a:headEnd/>
            <a:tailEnd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wrap="square" lIns="90000" tIns="46800" rIns="90000" bIns="46800">
            <a:spAutoFit/>
          </a:bodyPr>
          <a:lstStyle/>
          <a:p>
            <a:endParaRPr lang="ar-SA"/>
          </a:p>
        </p:txBody>
      </p:sp>
      <p:sp>
        <p:nvSpPr>
          <p:cNvPr id="19" name="AutoShape 106"/>
          <p:cNvSpPr>
            <a:spLocks noChangeArrowheads="1"/>
          </p:cNvSpPr>
          <p:nvPr/>
        </p:nvSpPr>
        <p:spPr bwMode="auto">
          <a:xfrm>
            <a:off x="899592" y="4259633"/>
            <a:ext cx="6482524" cy="1185591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0000" tIns="46800" rIns="90000" bIns="46800" anchor="ctr"/>
          <a:lstStyle/>
          <a:p>
            <a:pPr algn="ctr"/>
            <a:r>
              <a:rPr lang="ar-SA" sz="2000" b="1" dirty="0"/>
              <a:t>2 ـ يُبنى على </a:t>
            </a:r>
            <a:r>
              <a:rPr lang="ar-SA" sz="2000" b="1" dirty="0">
                <a:solidFill>
                  <a:srgbClr val="FF0000"/>
                </a:solidFill>
              </a:rPr>
              <a:t>الفتح</a:t>
            </a:r>
            <a:r>
              <a:rPr lang="ar-SA" sz="2000" b="1" dirty="0"/>
              <a:t> إذا اتصل بنوني التوكيد الثقيلة والخفيفة ، مثل قوله تعالى </a:t>
            </a:r>
            <a:r>
              <a:rPr lang="ar-SA" sz="2000" b="1" dirty="0" smtClean="0"/>
              <a:t>: ( </a:t>
            </a:r>
            <a:r>
              <a:rPr lang="ar-SA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ليسجننَّ</a:t>
            </a:r>
            <a:r>
              <a:rPr lang="ar-SA" sz="2000" b="1" dirty="0" smtClean="0"/>
              <a:t> و</a:t>
            </a:r>
            <a:r>
              <a:rPr lang="ar-SA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ليكوننْ</a:t>
            </a:r>
            <a:r>
              <a:rPr lang="ar-SA" sz="2000" b="1" dirty="0" smtClean="0"/>
              <a:t> من الصاغرين) , ( لينبذنَّ في الحطمة ) , ( لنسفعنْ بالناصية ) , ( ولا تقولنَّ لشيء إني فاعل ذلك غدا إلا أن يشاء الله )</a:t>
            </a:r>
            <a:endParaRPr lang="en-US" altLang="ar-SA" sz="2000" b="1" dirty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2618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7" grpId="0" animBg="1"/>
      <p:bldP spid="10" grpId="0" animBg="1"/>
      <p:bldP spid="11" grpId="0" animBg="1"/>
      <p:bldP spid="16" grpId="0" animBg="1"/>
      <p:bldP spid="17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4" descr="شبكة أرجوانية"/>
          <p:cNvSpPr>
            <a:spLocks noChangeArrowheads="1"/>
          </p:cNvSpPr>
          <p:nvPr/>
        </p:nvSpPr>
        <p:spPr bwMode="auto">
          <a:xfrm>
            <a:off x="467544" y="116632"/>
            <a:ext cx="7776584" cy="1080120"/>
          </a:xfrm>
          <a:prstGeom prst="round2DiagRect">
            <a:avLst/>
          </a:prstGeom>
          <a:ln w="38100"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ar-SA" altLang="ar-SA" sz="3200" b="1" dirty="0" smtClean="0">
                <a:solidFill>
                  <a:schemeClr val="tx1"/>
                </a:solidFill>
              </a:rPr>
              <a:t>الفعل المضارع</a:t>
            </a:r>
          </a:p>
          <a:p>
            <a:pPr algn="ctr"/>
            <a:r>
              <a:rPr lang="ar-SA" altLang="ar-SA" sz="3200" b="1" dirty="0" smtClean="0">
                <a:solidFill>
                  <a:schemeClr val="tx1"/>
                </a:solidFill>
              </a:rPr>
              <a:t>على حالتين : البناء و الإعراب</a:t>
            </a:r>
            <a:endParaRPr lang="en-US" altLang="ar-SA" sz="3200" b="1" dirty="0">
              <a:solidFill>
                <a:schemeClr val="tx1"/>
              </a:solidFill>
            </a:endParaRPr>
          </a:p>
        </p:txBody>
      </p:sp>
      <p:sp>
        <p:nvSpPr>
          <p:cNvPr id="7" name="AutoShape 14" descr="دنيم"/>
          <p:cNvSpPr>
            <a:spLocks noChangeArrowheads="1"/>
          </p:cNvSpPr>
          <p:nvPr/>
        </p:nvSpPr>
        <p:spPr bwMode="auto">
          <a:xfrm>
            <a:off x="611560" y="1625152"/>
            <a:ext cx="7344537" cy="939752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0000" tIns="46800" rIns="90000" bIns="46800" anchor="ctr"/>
          <a:lstStyle/>
          <a:p>
            <a:pPr algn="ctr"/>
            <a:r>
              <a:rPr lang="ar-SA" altLang="ar-SA" sz="2800" b="1" dirty="0" smtClean="0">
                <a:solidFill>
                  <a:srgbClr val="339933"/>
                </a:solidFill>
              </a:rPr>
              <a:t>يعرب </a:t>
            </a:r>
            <a:r>
              <a:rPr lang="ar-SA" altLang="ar-SA" sz="2800" b="1" dirty="0" smtClean="0"/>
              <a:t>الفعل المضارع فيما عداها رفعاً ونصباً وجزماً</a:t>
            </a:r>
            <a:endParaRPr lang="en-US" altLang="ar-SA" sz="2800" b="1" dirty="0"/>
          </a:p>
        </p:txBody>
      </p:sp>
      <p:grpSp>
        <p:nvGrpSpPr>
          <p:cNvPr id="2" name="مجموعة 1"/>
          <p:cNvGrpSpPr/>
          <p:nvPr/>
        </p:nvGrpSpPr>
        <p:grpSpPr>
          <a:xfrm>
            <a:off x="683568" y="2891853"/>
            <a:ext cx="7428803" cy="3273451"/>
            <a:chOff x="897787" y="2891853"/>
            <a:chExt cx="7428803" cy="3273451"/>
          </a:xfrm>
        </p:grpSpPr>
        <p:sp>
          <p:nvSpPr>
            <p:cNvPr id="10" name="AutoShape 106"/>
            <p:cNvSpPr>
              <a:spLocks noChangeArrowheads="1"/>
            </p:cNvSpPr>
            <p:nvPr/>
          </p:nvSpPr>
          <p:spPr bwMode="auto">
            <a:xfrm>
              <a:off x="897788" y="2891853"/>
              <a:ext cx="5474412" cy="1185591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90000" tIns="46800" rIns="90000" bIns="46800" anchor="ctr"/>
            <a:lstStyle/>
            <a:p>
              <a:r>
                <a:rPr lang="ar-SA" sz="2000" b="1" dirty="0"/>
                <a:t>الفعل المضارع الصحيح هو ما خلت أصوله من حروف العلة . </a:t>
              </a:r>
              <a:endParaRPr lang="en-US" sz="2000" b="1" dirty="0"/>
            </a:p>
          </p:txBody>
        </p:sp>
        <p:sp>
          <p:nvSpPr>
            <p:cNvPr id="11" name="Line 107"/>
            <p:cNvSpPr>
              <a:spLocks noChangeShapeType="1"/>
            </p:cNvSpPr>
            <p:nvPr/>
          </p:nvSpPr>
          <p:spPr bwMode="auto">
            <a:xfrm flipH="1">
              <a:off x="6372200" y="3462967"/>
              <a:ext cx="288925" cy="0"/>
            </a:xfrm>
            <a:prstGeom prst="line">
              <a:avLst/>
            </a:prstGeom>
            <a:ln w="28575">
              <a:headEnd/>
              <a:tailEnd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ar-SA"/>
            </a:p>
          </p:txBody>
        </p:sp>
        <p:sp>
          <p:nvSpPr>
            <p:cNvPr id="16" name="Line 109"/>
            <p:cNvSpPr>
              <a:spLocks noChangeShapeType="1"/>
            </p:cNvSpPr>
            <p:nvPr/>
          </p:nvSpPr>
          <p:spPr bwMode="auto">
            <a:xfrm flipH="1">
              <a:off x="6372199" y="5209825"/>
              <a:ext cx="288925" cy="0"/>
            </a:xfrm>
            <a:prstGeom prst="line">
              <a:avLst/>
            </a:prstGeom>
            <a:ln w="28575">
              <a:headEnd/>
              <a:tailEnd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ar-SA"/>
            </a:p>
          </p:txBody>
        </p:sp>
        <p:sp>
          <p:nvSpPr>
            <p:cNvPr id="17" name="Line 113"/>
            <p:cNvSpPr>
              <a:spLocks noChangeShapeType="1"/>
            </p:cNvSpPr>
            <p:nvPr/>
          </p:nvSpPr>
          <p:spPr bwMode="auto">
            <a:xfrm>
              <a:off x="6661122" y="3429372"/>
              <a:ext cx="2" cy="1783096"/>
            </a:xfrm>
            <a:prstGeom prst="line">
              <a:avLst/>
            </a:prstGeom>
            <a:ln w="28575">
              <a:headEnd/>
              <a:tailEnd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wrap="square" lIns="90000" tIns="46800" rIns="90000" bIns="46800">
              <a:spAutoFit/>
            </a:bodyPr>
            <a:lstStyle/>
            <a:p>
              <a:endParaRPr lang="ar-SA"/>
            </a:p>
          </p:txBody>
        </p:sp>
        <p:sp>
          <p:nvSpPr>
            <p:cNvPr id="19" name="AutoShape 106"/>
            <p:cNvSpPr>
              <a:spLocks noChangeArrowheads="1"/>
            </p:cNvSpPr>
            <p:nvPr/>
          </p:nvSpPr>
          <p:spPr bwMode="auto">
            <a:xfrm>
              <a:off x="897787" y="4259633"/>
              <a:ext cx="5474412" cy="1905671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90000" tIns="46800" rIns="90000" bIns="46800" anchor="ctr"/>
            <a:lstStyle/>
            <a:p>
              <a:r>
                <a:rPr lang="ar-SA" sz="2000" b="1" dirty="0"/>
                <a:t>المعتل : هو الفعل الذي أحد أصوله حرف من حروف العلة ( الألف ،والواو ، والياء ) مثل : (  يخشى ، يدعو ، يرمي ) وهذا </a:t>
              </a:r>
              <a:r>
                <a:rPr lang="ar-SA" sz="2000" b="1" dirty="0" smtClean="0"/>
                <a:t>يرفع بالضمة المقدرة , ويُنصبُ </a:t>
              </a:r>
              <a:r>
                <a:rPr lang="ar-SA" sz="2000" b="1" dirty="0"/>
                <a:t>بالفتحة المقدرة على الألف ، والظاهرة على الواو والياء .</a:t>
              </a:r>
              <a:endParaRPr lang="en-US" sz="2000" b="1" dirty="0"/>
            </a:p>
            <a:p>
              <a:r>
                <a:rPr lang="ar-SA" sz="2000" b="1" dirty="0"/>
                <a:t>  ويُجزمُ بحذف حرف العلة من آخره .</a:t>
              </a:r>
              <a:endParaRPr lang="en-US" altLang="ar-SA" sz="2000" b="1" dirty="0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9" name="Line 107"/>
            <p:cNvSpPr>
              <a:spLocks noChangeShapeType="1"/>
            </p:cNvSpPr>
            <p:nvPr/>
          </p:nvSpPr>
          <p:spPr bwMode="auto">
            <a:xfrm flipH="1">
              <a:off x="6669062" y="4320920"/>
              <a:ext cx="288925" cy="0"/>
            </a:xfrm>
            <a:prstGeom prst="line">
              <a:avLst/>
            </a:prstGeom>
            <a:ln w="28575">
              <a:headEnd/>
              <a:tailEnd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ar-SA"/>
            </a:p>
          </p:txBody>
        </p:sp>
        <p:sp>
          <p:nvSpPr>
            <p:cNvPr id="13" name="AutoShape 106"/>
            <p:cNvSpPr>
              <a:spLocks noChangeArrowheads="1"/>
            </p:cNvSpPr>
            <p:nvPr/>
          </p:nvSpPr>
          <p:spPr bwMode="auto">
            <a:xfrm>
              <a:off x="6957987" y="3074042"/>
              <a:ext cx="1368603" cy="2587206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90000" tIns="46800" rIns="90000" bIns="46800" anchor="ctr"/>
            <a:lstStyle/>
            <a:p>
              <a:pPr algn="ctr"/>
              <a:r>
                <a:rPr lang="ar-SA" sz="2400" b="1" dirty="0" smtClean="0"/>
                <a:t>والفعل المضارع إما صحيح أو معتل الآخر</a:t>
              </a:r>
              <a:endParaRPr lang="en-US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183089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4" descr="شبكة أرجوانية"/>
          <p:cNvSpPr>
            <a:spLocks noChangeArrowheads="1"/>
          </p:cNvSpPr>
          <p:nvPr/>
        </p:nvSpPr>
        <p:spPr bwMode="auto">
          <a:xfrm>
            <a:off x="435463" y="548680"/>
            <a:ext cx="7776584" cy="540060"/>
          </a:xfrm>
          <a:prstGeom prst="round2DiagRect">
            <a:avLst/>
          </a:prstGeom>
          <a:ln w="38100"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ar-SA" altLang="ar-SA" sz="3200" b="1" dirty="0" smtClean="0">
                <a:solidFill>
                  <a:schemeClr val="tx1"/>
                </a:solidFill>
              </a:rPr>
              <a:t>إعراب الفعل المضارع</a:t>
            </a:r>
            <a:endParaRPr lang="en-US" altLang="ar-SA" sz="3200" b="1" dirty="0">
              <a:solidFill>
                <a:schemeClr val="tx1"/>
              </a:solidFill>
            </a:endParaRPr>
          </a:p>
        </p:txBody>
      </p:sp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7962012"/>
              </p:ext>
            </p:extLst>
          </p:nvPr>
        </p:nvGraphicFramePr>
        <p:xfrm>
          <a:off x="431968" y="2276872"/>
          <a:ext cx="7776584" cy="2862354"/>
        </p:xfrm>
        <a:graphic>
          <a:graphicData uri="http://schemas.openxmlformats.org/drawingml/2006/table">
            <a:tbl>
              <a:tblPr rtl="1" firstRow="1" firstCol="1" bandRow="1">
                <a:tableStyleId>{E8B1032C-EA38-4F05-BA0D-38AFFFC7BED3}</a:tableStyleId>
              </a:tblPr>
              <a:tblGrid>
                <a:gridCol w="1287775"/>
                <a:gridCol w="1791184"/>
                <a:gridCol w="3127516"/>
                <a:gridCol w="1570109"/>
              </a:tblGrid>
              <a:tr h="315917"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الحالات</a:t>
                      </a:r>
                      <a:endParaRPr lang="en-US" sz="1800" b="1" dirty="0">
                        <a:effectLst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الاعرابية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effectLst/>
                        </a:rPr>
                        <a:t>الفعل المضارع</a:t>
                      </a:r>
                      <a:endParaRPr lang="en-US" sz="18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337712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effectLst/>
                        </a:rPr>
                        <a:t>صحيح الآخر</a:t>
                      </a:r>
                      <a:endParaRPr lang="en-US" sz="18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معتل الآخر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 smtClean="0">
                          <a:effectLst/>
                        </a:rPr>
                        <a:t>الأفعال </a:t>
                      </a:r>
                      <a:r>
                        <a:rPr lang="ar-SA" sz="1800" b="1" dirty="0">
                          <a:effectLst/>
                        </a:rPr>
                        <a:t>الخمسة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64251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الرفع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effectLst/>
                        </a:rPr>
                        <a:t>الضمة الظاهرة</a:t>
                      </a:r>
                      <a:endParaRPr lang="en-US" sz="18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المعتل بالألف : الضمة المقدرة للتعذر</a:t>
                      </a:r>
                      <a:endParaRPr lang="en-US" sz="1800" b="1" dirty="0">
                        <a:effectLst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المعتل بالواو : الضمة المقدرة للثقل</a:t>
                      </a:r>
                      <a:endParaRPr lang="en-US" sz="1800" b="1" dirty="0">
                        <a:effectLst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المعتل بالياء : الضمة المقدرة للثقل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effectLst/>
                        </a:rPr>
                        <a:t>ثبوت النون</a:t>
                      </a:r>
                      <a:endParaRPr lang="en-US" sz="18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43651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effectLst/>
                        </a:rPr>
                        <a:t>النصب</a:t>
                      </a:r>
                      <a:endParaRPr lang="en-US" sz="18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effectLst/>
                        </a:rPr>
                        <a:t>الفتحة الظاهرة</a:t>
                      </a:r>
                      <a:endParaRPr lang="en-US" sz="18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المعتل بالألف : الفتحة المقدرة للتعذر</a:t>
                      </a:r>
                      <a:endParaRPr lang="en-US" sz="1800" b="1" dirty="0">
                        <a:effectLst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المعتل بالواو : الفتحة الظاهرة</a:t>
                      </a:r>
                      <a:endParaRPr lang="en-US" sz="1800" b="1" dirty="0">
                        <a:effectLst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المعتل بالياء : الفتحة الظاهرة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effectLst/>
                        </a:rPr>
                        <a:t>حذف النون</a:t>
                      </a:r>
                      <a:endParaRPr lang="en-US" sz="18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31591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effectLst/>
                        </a:rPr>
                        <a:t>الجزم</a:t>
                      </a:r>
                      <a:endParaRPr lang="en-US" sz="18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effectLst/>
                        </a:rPr>
                        <a:t>السكون</a:t>
                      </a:r>
                      <a:endParaRPr lang="en-US" sz="18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>
                          <a:effectLst/>
                        </a:rPr>
                        <a:t>حذف حرف العلة</a:t>
                      </a:r>
                      <a:endParaRPr lang="en-US" sz="18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>
                          <a:effectLst/>
                        </a:rPr>
                        <a:t>حذف النون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5690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مستطيل مستدير الزوايا 59"/>
          <p:cNvSpPr/>
          <p:nvPr/>
        </p:nvSpPr>
        <p:spPr>
          <a:xfrm>
            <a:off x="107950" y="3082975"/>
            <a:ext cx="8856538" cy="3514377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FF"/>
              </a:solidFill>
            </a:endParaRPr>
          </a:p>
        </p:txBody>
      </p:sp>
      <p:sp>
        <p:nvSpPr>
          <p:cNvPr id="16" name="AutoShape 6"/>
          <p:cNvSpPr>
            <a:spLocks noChangeArrowheads="1"/>
          </p:cNvSpPr>
          <p:nvPr/>
        </p:nvSpPr>
        <p:spPr bwMode="auto">
          <a:xfrm>
            <a:off x="7092825" y="981075"/>
            <a:ext cx="1871663" cy="6477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800" b="1" dirty="0" smtClean="0">
                <a:solidFill>
                  <a:srgbClr val="000000"/>
                </a:solidFill>
              </a:rPr>
              <a:t>الرفع</a:t>
            </a:r>
            <a:endParaRPr lang="en-US" altLang="ar-SA" sz="2800" b="1" dirty="0">
              <a:solidFill>
                <a:srgbClr val="000000"/>
              </a:solidFill>
            </a:endParaRPr>
          </a:p>
        </p:txBody>
      </p:sp>
      <p:sp>
        <p:nvSpPr>
          <p:cNvPr id="17" name="AutoShape 7"/>
          <p:cNvSpPr>
            <a:spLocks noChangeArrowheads="1"/>
          </p:cNvSpPr>
          <p:nvPr/>
        </p:nvSpPr>
        <p:spPr bwMode="auto">
          <a:xfrm>
            <a:off x="2555875" y="981075"/>
            <a:ext cx="1871663" cy="6477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800" b="1" dirty="0" smtClean="0">
                <a:solidFill>
                  <a:srgbClr val="000000"/>
                </a:solidFill>
              </a:rPr>
              <a:t>الجر</a:t>
            </a:r>
            <a:endParaRPr lang="en-US" altLang="ar-SA" sz="2800" b="1" dirty="0">
              <a:solidFill>
                <a:srgbClr val="000000"/>
              </a:solidFill>
            </a:endParaRPr>
          </a:p>
        </p:txBody>
      </p:sp>
      <p:sp>
        <p:nvSpPr>
          <p:cNvPr id="18" name="AutoShape 8"/>
          <p:cNvSpPr>
            <a:spLocks noChangeArrowheads="1"/>
          </p:cNvSpPr>
          <p:nvPr/>
        </p:nvSpPr>
        <p:spPr bwMode="auto">
          <a:xfrm>
            <a:off x="250825" y="981075"/>
            <a:ext cx="1871663" cy="6477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800" b="1" dirty="0" smtClean="0">
                <a:solidFill>
                  <a:srgbClr val="000000"/>
                </a:solidFill>
              </a:rPr>
              <a:t>الجزم</a:t>
            </a:r>
            <a:endParaRPr lang="en-US" altLang="ar-SA" sz="2800" b="1" dirty="0">
              <a:solidFill>
                <a:srgbClr val="000000"/>
              </a:solidFill>
            </a:endParaRPr>
          </a:p>
        </p:txBody>
      </p:sp>
      <p:sp>
        <p:nvSpPr>
          <p:cNvPr id="20" name="Rectangle 10"/>
          <p:cNvSpPr>
            <a:spLocks noChangeArrowheads="1"/>
          </p:cNvSpPr>
          <p:nvPr/>
        </p:nvSpPr>
        <p:spPr bwMode="auto">
          <a:xfrm>
            <a:off x="7091238" y="1916113"/>
            <a:ext cx="1800225" cy="79280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b="1" dirty="0" smtClean="0">
                <a:solidFill>
                  <a:srgbClr val="000000"/>
                </a:solidFill>
              </a:rPr>
              <a:t>مشترك بين الاسم والفعل المضارع</a:t>
            </a:r>
            <a:endParaRPr lang="en-US" altLang="ar-SA" b="1" dirty="0">
              <a:solidFill>
                <a:srgbClr val="000000"/>
              </a:solidFill>
            </a:endParaRPr>
          </a:p>
        </p:txBody>
      </p:sp>
      <p:sp>
        <p:nvSpPr>
          <p:cNvPr id="21" name="Rectangle 11"/>
          <p:cNvSpPr>
            <a:spLocks noChangeArrowheads="1"/>
          </p:cNvSpPr>
          <p:nvPr/>
        </p:nvSpPr>
        <p:spPr bwMode="auto">
          <a:xfrm>
            <a:off x="2555875" y="1916113"/>
            <a:ext cx="1800225" cy="79280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b="1" dirty="0" smtClean="0">
                <a:solidFill>
                  <a:srgbClr val="000000"/>
                </a:solidFill>
              </a:rPr>
              <a:t>خاص بالأسماء</a:t>
            </a:r>
            <a:endParaRPr lang="en-US" altLang="ar-SA" b="1" dirty="0">
              <a:solidFill>
                <a:srgbClr val="000000"/>
              </a:solidFill>
            </a:endParaRPr>
          </a:p>
        </p:txBody>
      </p:sp>
      <p:sp>
        <p:nvSpPr>
          <p:cNvPr id="22" name="Rectangle 12"/>
          <p:cNvSpPr>
            <a:spLocks noChangeArrowheads="1"/>
          </p:cNvSpPr>
          <p:nvPr/>
        </p:nvSpPr>
        <p:spPr bwMode="auto">
          <a:xfrm>
            <a:off x="250825" y="1916113"/>
            <a:ext cx="1800225" cy="79280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b="1" dirty="0" smtClean="0">
                <a:solidFill>
                  <a:srgbClr val="000000"/>
                </a:solidFill>
              </a:rPr>
              <a:t>خاص بالأفعال</a:t>
            </a:r>
            <a:endParaRPr lang="en-US" altLang="ar-SA" b="1" dirty="0">
              <a:solidFill>
                <a:srgbClr val="000000"/>
              </a:solidFill>
            </a:endParaRPr>
          </a:p>
        </p:txBody>
      </p:sp>
      <p:sp>
        <p:nvSpPr>
          <p:cNvPr id="24" name="Line 14"/>
          <p:cNvSpPr>
            <a:spLocks noChangeShapeType="1"/>
          </p:cNvSpPr>
          <p:nvPr/>
        </p:nvSpPr>
        <p:spPr bwMode="auto">
          <a:xfrm>
            <a:off x="8027863" y="1628775"/>
            <a:ext cx="0" cy="2873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>
              <a:solidFill>
                <a:srgbClr val="000000"/>
              </a:solidFill>
            </a:endParaRPr>
          </a:p>
        </p:txBody>
      </p:sp>
      <p:sp>
        <p:nvSpPr>
          <p:cNvPr id="25" name="Line 15"/>
          <p:cNvSpPr>
            <a:spLocks noChangeShapeType="1"/>
          </p:cNvSpPr>
          <p:nvPr/>
        </p:nvSpPr>
        <p:spPr bwMode="auto">
          <a:xfrm>
            <a:off x="3492500" y="1628775"/>
            <a:ext cx="0" cy="2873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>
              <a:solidFill>
                <a:srgbClr val="000000"/>
              </a:solidFill>
            </a:endParaRPr>
          </a:p>
        </p:txBody>
      </p:sp>
      <p:sp>
        <p:nvSpPr>
          <p:cNvPr id="26" name="Line 16"/>
          <p:cNvSpPr>
            <a:spLocks noChangeShapeType="1"/>
          </p:cNvSpPr>
          <p:nvPr/>
        </p:nvSpPr>
        <p:spPr bwMode="auto">
          <a:xfrm>
            <a:off x="1187450" y="1628775"/>
            <a:ext cx="0" cy="2873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>
              <a:solidFill>
                <a:srgbClr val="000000"/>
              </a:solidFill>
            </a:endParaRP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132747" y="309585"/>
            <a:ext cx="8291513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ar-SA" altLang="ar-SA" b="1" dirty="0" smtClean="0">
                <a:solidFill>
                  <a:srgbClr val="1F2123"/>
                </a:solidFill>
              </a:rPr>
              <a:t>أنواع الإعراب أربعة</a:t>
            </a:r>
            <a:endParaRPr lang="en-US" altLang="ar-SA" b="1" dirty="0">
              <a:solidFill>
                <a:srgbClr val="1F2123"/>
              </a:solidFill>
            </a:endParaRPr>
          </a:p>
        </p:txBody>
      </p:sp>
      <p:sp>
        <p:nvSpPr>
          <p:cNvPr id="30" name="AutoShape 5"/>
          <p:cNvSpPr>
            <a:spLocks noChangeArrowheads="1"/>
          </p:cNvSpPr>
          <p:nvPr/>
        </p:nvSpPr>
        <p:spPr bwMode="auto">
          <a:xfrm>
            <a:off x="4860578" y="981075"/>
            <a:ext cx="1871662" cy="6477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800" b="1" dirty="0" smtClean="0">
                <a:solidFill>
                  <a:srgbClr val="000000"/>
                </a:solidFill>
              </a:rPr>
              <a:t>النصب</a:t>
            </a:r>
            <a:endParaRPr lang="en-US" altLang="ar-SA" sz="2800" b="1" dirty="0">
              <a:solidFill>
                <a:srgbClr val="000000"/>
              </a:solidFill>
            </a:endParaRPr>
          </a:p>
        </p:txBody>
      </p:sp>
      <p:sp>
        <p:nvSpPr>
          <p:cNvPr id="31" name="Rectangle 9"/>
          <p:cNvSpPr>
            <a:spLocks noChangeArrowheads="1"/>
          </p:cNvSpPr>
          <p:nvPr/>
        </p:nvSpPr>
        <p:spPr bwMode="auto">
          <a:xfrm>
            <a:off x="4860578" y="1916113"/>
            <a:ext cx="1800225" cy="79280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b="1" dirty="0">
                <a:solidFill>
                  <a:srgbClr val="000000"/>
                </a:solidFill>
              </a:rPr>
              <a:t>مشترك بين الاسم والفعل المضارع</a:t>
            </a:r>
            <a:endParaRPr lang="en-US" altLang="ar-SA" b="1" dirty="0">
              <a:solidFill>
                <a:srgbClr val="000000"/>
              </a:solidFill>
            </a:endParaRPr>
          </a:p>
        </p:txBody>
      </p:sp>
      <p:sp>
        <p:nvSpPr>
          <p:cNvPr id="32" name="Line 13"/>
          <p:cNvSpPr>
            <a:spLocks noChangeShapeType="1"/>
          </p:cNvSpPr>
          <p:nvPr/>
        </p:nvSpPr>
        <p:spPr bwMode="auto">
          <a:xfrm>
            <a:off x="5797203" y="1628775"/>
            <a:ext cx="0" cy="2873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>
              <a:solidFill>
                <a:srgbClr val="000000"/>
              </a:solidFill>
            </a:endParaRPr>
          </a:p>
        </p:txBody>
      </p:sp>
      <p:sp>
        <p:nvSpPr>
          <p:cNvPr id="28" name="AutoShape 6"/>
          <p:cNvSpPr>
            <a:spLocks noChangeArrowheads="1"/>
          </p:cNvSpPr>
          <p:nvPr/>
        </p:nvSpPr>
        <p:spPr bwMode="auto">
          <a:xfrm>
            <a:off x="4499991" y="3789412"/>
            <a:ext cx="1871663" cy="6477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800" b="1" dirty="0" smtClean="0">
                <a:solidFill>
                  <a:srgbClr val="000000"/>
                </a:solidFill>
              </a:rPr>
              <a:t>أصلية</a:t>
            </a:r>
            <a:endParaRPr lang="en-US" altLang="ar-SA" sz="2800" b="1" dirty="0">
              <a:solidFill>
                <a:srgbClr val="000000"/>
              </a:solidFill>
            </a:endParaRPr>
          </a:p>
        </p:txBody>
      </p:sp>
      <p:sp>
        <p:nvSpPr>
          <p:cNvPr id="29" name="Rectangle 4"/>
          <p:cNvSpPr>
            <a:spLocks noChangeArrowheads="1"/>
          </p:cNvSpPr>
          <p:nvPr/>
        </p:nvSpPr>
        <p:spPr bwMode="auto">
          <a:xfrm>
            <a:off x="260350" y="3082975"/>
            <a:ext cx="8291513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ar-SA" altLang="ar-SA" b="1" dirty="0" smtClean="0">
                <a:solidFill>
                  <a:srgbClr val="1F2123"/>
                </a:solidFill>
              </a:rPr>
              <a:t>علامات الإعراب</a:t>
            </a:r>
            <a:endParaRPr lang="en-US" altLang="ar-SA" b="1" dirty="0">
              <a:solidFill>
                <a:srgbClr val="1F2123"/>
              </a:solidFill>
            </a:endParaRPr>
          </a:p>
        </p:txBody>
      </p:sp>
      <p:sp>
        <p:nvSpPr>
          <p:cNvPr id="35" name="AutoShape 5"/>
          <p:cNvSpPr>
            <a:spLocks noChangeArrowheads="1"/>
          </p:cNvSpPr>
          <p:nvPr/>
        </p:nvSpPr>
        <p:spPr bwMode="auto">
          <a:xfrm>
            <a:off x="2267744" y="3789412"/>
            <a:ext cx="1871662" cy="6477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800" b="1" dirty="0" smtClean="0">
                <a:solidFill>
                  <a:srgbClr val="000000"/>
                </a:solidFill>
              </a:rPr>
              <a:t>فرعية</a:t>
            </a:r>
            <a:endParaRPr lang="en-US" altLang="ar-SA" sz="2800" b="1" dirty="0">
              <a:solidFill>
                <a:srgbClr val="000000"/>
              </a:solidFill>
            </a:endParaRPr>
          </a:p>
        </p:txBody>
      </p:sp>
      <p:sp>
        <p:nvSpPr>
          <p:cNvPr id="36" name="AutoShape 6"/>
          <p:cNvSpPr>
            <a:spLocks noChangeArrowheads="1"/>
          </p:cNvSpPr>
          <p:nvPr/>
        </p:nvSpPr>
        <p:spPr bwMode="auto">
          <a:xfrm>
            <a:off x="6955849" y="4589512"/>
            <a:ext cx="1871663" cy="32385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400" b="1" dirty="0" smtClean="0">
                <a:solidFill>
                  <a:srgbClr val="000000"/>
                </a:solidFill>
              </a:rPr>
              <a:t>الضمة</a:t>
            </a:r>
            <a:endParaRPr lang="en-US" altLang="ar-SA" sz="2400" b="1" dirty="0">
              <a:solidFill>
                <a:srgbClr val="000000"/>
              </a:solidFill>
            </a:endParaRPr>
          </a:p>
        </p:txBody>
      </p:sp>
      <p:sp>
        <p:nvSpPr>
          <p:cNvPr id="37" name="AutoShape 6"/>
          <p:cNvSpPr>
            <a:spLocks noChangeArrowheads="1"/>
          </p:cNvSpPr>
          <p:nvPr/>
        </p:nvSpPr>
        <p:spPr bwMode="auto">
          <a:xfrm>
            <a:off x="6948264" y="5013176"/>
            <a:ext cx="1871663" cy="32385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400" b="1" dirty="0" smtClean="0">
                <a:solidFill>
                  <a:srgbClr val="000000"/>
                </a:solidFill>
              </a:rPr>
              <a:t>الفتحة</a:t>
            </a:r>
            <a:endParaRPr lang="en-US" altLang="ar-SA" sz="2400" b="1" dirty="0">
              <a:solidFill>
                <a:srgbClr val="000000"/>
              </a:solidFill>
            </a:endParaRPr>
          </a:p>
        </p:txBody>
      </p:sp>
      <p:sp>
        <p:nvSpPr>
          <p:cNvPr id="38" name="AutoShape 6"/>
          <p:cNvSpPr>
            <a:spLocks noChangeArrowheads="1"/>
          </p:cNvSpPr>
          <p:nvPr/>
        </p:nvSpPr>
        <p:spPr bwMode="auto">
          <a:xfrm>
            <a:off x="6955849" y="5445224"/>
            <a:ext cx="1871663" cy="32385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400" b="1" dirty="0" smtClean="0">
                <a:solidFill>
                  <a:srgbClr val="000000"/>
                </a:solidFill>
              </a:rPr>
              <a:t>الكسرة</a:t>
            </a:r>
            <a:endParaRPr lang="en-US" altLang="ar-SA" sz="2400" b="1" dirty="0">
              <a:solidFill>
                <a:srgbClr val="000000"/>
              </a:solidFill>
            </a:endParaRPr>
          </a:p>
        </p:txBody>
      </p:sp>
      <p:sp>
        <p:nvSpPr>
          <p:cNvPr id="39" name="AutoShape 6"/>
          <p:cNvSpPr>
            <a:spLocks noChangeArrowheads="1"/>
          </p:cNvSpPr>
          <p:nvPr/>
        </p:nvSpPr>
        <p:spPr bwMode="auto">
          <a:xfrm>
            <a:off x="6948264" y="5868888"/>
            <a:ext cx="1871663" cy="32385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400" b="1" dirty="0" smtClean="0">
                <a:solidFill>
                  <a:srgbClr val="000000"/>
                </a:solidFill>
              </a:rPr>
              <a:t>السكون</a:t>
            </a:r>
            <a:endParaRPr lang="en-US" altLang="ar-SA" sz="2400" b="1" dirty="0">
              <a:solidFill>
                <a:srgbClr val="000000"/>
              </a:solidFill>
            </a:endParaRPr>
          </a:p>
        </p:txBody>
      </p:sp>
      <p:sp>
        <p:nvSpPr>
          <p:cNvPr id="2" name="قوس كبير أيسر 1"/>
          <p:cNvSpPr/>
          <p:nvPr/>
        </p:nvSpPr>
        <p:spPr>
          <a:xfrm>
            <a:off x="6732240" y="4751437"/>
            <a:ext cx="216024" cy="423664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000000"/>
              </a:solidFill>
            </a:endParaRPr>
          </a:p>
        </p:txBody>
      </p:sp>
      <p:cxnSp>
        <p:nvCxnSpPr>
          <p:cNvPr id="8" name="رابط بشكل مرفق 7"/>
          <p:cNvCxnSpPr>
            <a:stCxn id="28" idx="3"/>
            <a:endCxn id="36" idx="0"/>
          </p:cNvCxnSpPr>
          <p:nvPr/>
        </p:nvCxnSpPr>
        <p:spPr>
          <a:xfrm>
            <a:off x="6371654" y="4113262"/>
            <a:ext cx="1520027" cy="476250"/>
          </a:xfrm>
          <a:prstGeom prst="bentConnector2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مستطيل 8"/>
          <p:cNvSpPr/>
          <p:nvPr/>
        </p:nvSpPr>
        <p:spPr>
          <a:xfrm>
            <a:off x="4681679" y="4653136"/>
            <a:ext cx="20505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altLang="ar-SA" sz="1600" b="1" dirty="0" smtClean="0">
                <a:solidFill>
                  <a:srgbClr val="000000"/>
                </a:solidFill>
              </a:rPr>
              <a:t>للاسم المفرد وجمع التكسير </a:t>
            </a:r>
          </a:p>
          <a:p>
            <a:pPr algn="ctr"/>
            <a:r>
              <a:rPr lang="ar-SA" altLang="ar-SA" sz="1600" b="1" dirty="0" smtClean="0">
                <a:solidFill>
                  <a:srgbClr val="000000"/>
                </a:solidFill>
              </a:rPr>
              <a:t>والفعل المضارع</a:t>
            </a:r>
            <a:endParaRPr lang="ar-SA" sz="1600" dirty="0">
              <a:solidFill>
                <a:srgbClr val="000000"/>
              </a:solidFill>
            </a:endParaRPr>
          </a:p>
        </p:txBody>
      </p:sp>
      <p:sp>
        <p:nvSpPr>
          <p:cNvPr id="47" name="مستطيل 46"/>
          <p:cNvSpPr/>
          <p:nvPr/>
        </p:nvSpPr>
        <p:spPr>
          <a:xfrm>
            <a:off x="5350251" y="5436513"/>
            <a:ext cx="101822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altLang="ar-SA" sz="1600" b="1" dirty="0" smtClean="0">
                <a:solidFill>
                  <a:srgbClr val="000000"/>
                </a:solidFill>
              </a:rPr>
              <a:t>خاص بالاسم</a:t>
            </a:r>
            <a:endParaRPr lang="ar-SA" sz="1600" dirty="0">
              <a:solidFill>
                <a:srgbClr val="000000"/>
              </a:solidFill>
            </a:endParaRPr>
          </a:p>
        </p:txBody>
      </p:sp>
      <p:sp>
        <p:nvSpPr>
          <p:cNvPr id="48" name="مستطيل 47"/>
          <p:cNvSpPr/>
          <p:nvPr/>
        </p:nvSpPr>
        <p:spPr>
          <a:xfrm>
            <a:off x="5377841" y="5877272"/>
            <a:ext cx="10021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altLang="ar-SA" sz="1600" b="1" dirty="0" smtClean="0">
                <a:solidFill>
                  <a:srgbClr val="000000"/>
                </a:solidFill>
              </a:rPr>
              <a:t>خاص بالفعل</a:t>
            </a:r>
            <a:endParaRPr lang="ar-SA" sz="1600" dirty="0">
              <a:solidFill>
                <a:srgbClr val="000000"/>
              </a:solidFill>
            </a:endParaRPr>
          </a:p>
        </p:txBody>
      </p:sp>
      <p:cxnSp>
        <p:nvCxnSpPr>
          <p:cNvPr id="49" name="رابط كسهم مستقيم 48"/>
          <p:cNvCxnSpPr/>
          <p:nvPr/>
        </p:nvCxnSpPr>
        <p:spPr>
          <a:xfrm flipH="1">
            <a:off x="6372200" y="5607149"/>
            <a:ext cx="57606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0" name="رابط كسهم مستقيم 49"/>
          <p:cNvCxnSpPr/>
          <p:nvPr/>
        </p:nvCxnSpPr>
        <p:spPr>
          <a:xfrm flipH="1">
            <a:off x="6372200" y="6021288"/>
            <a:ext cx="57606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5" name="AutoShape 6"/>
          <p:cNvSpPr>
            <a:spLocks noChangeArrowheads="1"/>
          </p:cNvSpPr>
          <p:nvPr/>
        </p:nvSpPr>
        <p:spPr bwMode="auto">
          <a:xfrm>
            <a:off x="215950" y="4653136"/>
            <a:ext cx="3779986" cy="36004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b="1" dirty="0">
                <a:solidFill>
                  <a:srgbClr val="000000"/>
                </a:solidFill>
              </a:rPr>
              <a:t>الفتحة بدلاً عن الكسرةِ في الممنوعِ من الصرف </a:t>
            </a:r>
            <a:endParaRPr lang="en-US" altLang="ar-SA" b="1" dirty="0">
              <a:solidFill>
                <a:srgbClr val="000000"/>
              </a:solidFill>
            </a:endParaRPr>
          </a:p>
        </p:txBody>
      </p:sp>
      <p:sp>
        <p:nvSpPr>
          <p:cNvPr id="56" name="AutoShape 6"/>
          <p:cNvSpPr>
            <a:spLocks noChangeArrowheads="1"/>
          </p:cNvSpPr>
          <p:nvPr/>
        </p:nvSpPr>
        <p:spPr bwMode="auto">
          <a:xfrm>
            <a:off x="179512" y="5049366"/>
            <a:ext cx="3779986" cy="36004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b="1" dirty="0">
                <a:solidFill>
                  <a:srgbClr val="000000"/>
                </a:solidFill>
              </a:rPr>
              <a:t>الكسرة نيابة عن الفتحة في جمع المؤنث السالم </a:t>
            </a:r>
            <a:endParaRPr lang="en-US" altLang="ar-SA" b="1" dirty="0">
              <a:solidFill>
                <a:srgbClr val="000000"/>
              </a:solidFill>
            </a:endParaRPr>
          </a:p>
        </p:txBody>
      </p:sp>
      <p:sp>
        <p:nvSpPr>
          <p:cNvPr id="57" name="AutoShape 6"/>
          <p:cNvSpPr>
            <a:spLocks noChangeArrowheads="1"/>
          </p:cNvSpPr>
          <p:nvPr/>
        </p:nvSpPr>
        <p:spPr bwMode="auto">
          <a:xfrm>
            <a:off x="179512" y="5491971"/>
            <a:ext cx="3779986" cy="6013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b="1" dirty="0" smtClean="0">
                <a:solidFill>
                  <a:srgbClr val="000000"/>
                </a:solidFill>
              </a:rPr>
              <a:t>الحروف</a:t>
            </a:r>
          </a:p>
          <a:p>
            <a:pPr algn="ctr"/>
            <a:r>
              <a:rPr lang="ar-SA" altLang="ar-SA" b="1" dirty="0" smtClean="0">
                <a:solidFill>
                  <a:srgbClr val="000000"/>
                </a:solidFill>
              </a:rPr>
              <a:t>الألف – الواو - الياء</a:t>
            </a:r>
            <a:endParaRPr lang="en-US" altLang="ar-SA" b="1" dirty="0">
              <a:solidFill>
                <a:srgbClr val="000000"/>
              </a:solidFill>
            </a:endParaRPr>
          </a:p>
        </p:txBody>
      </p:sp>
      <p:cxnSp>
        <p:nvCxnSpPr>
          <p:cNvPr id="59" name="رابط بشكل مرفق 58"/>
          <p:cNvCxnSpPr/>
          <p:nvPr/>
        </p:nvCxnSpPr>
        <p:spPr>
          <a:xfrm rot="10800000" flipV="1">
            <a:off x="1547665" y="4104878"/>
            <a:ext cx="746383" cy="476250"/>
          </a:xfrm>
          <a:prstGeom prst="bentConnector3">
            <a:avLst>
              <a:gd name="adj1" fmla="val 102218"/>
            </a:avLst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1" name="رابط بشكل مرفق 60"/>
          <p:cNvCxnSpPr/>
          <p:nvPr/>
        </p:nvCxnSpPr>
        <p:spPr>
          <a:xfrm rot="10800000" flipV="1">
            <a:off x="1014682" y="6124497"/>
            <a:ext cx="1036368" cy="238125"/>
          </a:xfrm>
          <a:prstGeom prst="bentConnector3">
            <a:avLst>
              <a:gd name="adj1" fmla="val 2268"/>
            </a:avLst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6203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جاور">
  <a:themeElements>
    <a:clrScheme name="رحلة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تجاور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oho">
  <a:themeElements>
    <a:clrScheme name="أف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Soho">
  <a:themeElements>
    <a:clrScheme name="أف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Soho">
  <a:themeElements>
    <a:clrScheme name="أف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Soho">
  <a:themeElements>
    <a:clrScheme name="أف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Soho">
  <a:themeElements>
    <a:clrScheme name="أف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Soho">
  <a:themeElements>
    <a:clrScheme name="أف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_تجاور">
  <a:themeElements>
    <a:clrScheme name="رحلة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تجاور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743</TotalTime>
  <Words>1674</Words>
  <Application>Microsoft Office PowerPoint</Application>
  <PresentationFormat>عرض على الشاشة (3:4)‏</PresentationFormat>
  <Paragraphs>203</Paragraphs>
  <Slides>21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8</vt:i4>
      </vt:variant>
      <vt:variant>
        <vt:lpstr>عناوين الشرائح</vt:lpstr>
      </vt:variant>
      <vt:variant>
        <vt:i4>21</vt:i4>
      </vt:variant>
    </vt:vector>
  </HeadingPairs>
  <TitlesOfParts>
    <vt:vector size="29" baseType="lpstr">
      <vt:lpstr>تجاور</vt:lpstr>
      <vt:lpstr>Soho</vt:lpstr>
      <vt:lpstr>1_Soho</vt:lpstr>
      <vt:lpstr>2_Soho</vt:lpstr>
      <vt:lpstr>3_Soho</vt:lpstr>
      <vt:lpstr>4_Soho</vt:lpstr>
      <vt:lpstr>5_Soho</vt:lpstr>
      <vt:lpstr>1_تجاور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علامات الإعراب الفرعية خاصة بكلمات قليلة هي :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O M A R</dc:creator>
  <cp:lastModifiedBy>maas</cp:lastModifiedBy>
  <cp:revision>129</cp:revision>
  <dcterms:created xsi:type="dcterms:W3CDTF">2014-08-31T20:03:12Z</dcterms:created>
  <dcterms:modified xsi:type="dcterms:W3CDTF">2015-10-09T17:19:06Z</dcterms:modified>
</cp:coreProperties>
</file>