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68"/>
  </p:notesMasterIdLst>
  <p:handoutMasterIdLst>
    <p:handoutMasterId r:id="rId69"/>
  </p:handoutMasterIdLst>
  <p:sldIdLst>
    <p:sldId id="546" r:id="rId2"/>
    <p:sldId id="704" r:id="rId3"/>
    <p:sldId id="547" r:id="rId4"/>
    <p:sldId id="552" r:id="rId5"/>
    <p:sldId id="674" r:id="rId6"/>
    <p:sldId id="550" r:id="rId7"/>
    <p:sldId id="553" r:id="rId8"/>
    <p:sldId id="676" r:id="rId9"/>
    <p:sldId id="555" r:id="rId10"/>
    <p:sldId id="560" r:id="rId11"/>
    <p:sldId id="714" r:id="rId12"/>
    <p:sldId id="707" r:id="rId13"/>
    <p:sldId id="565" r:id="rId14"/>
    <p:sldId id="708" r:id="rId15"/>
    <p:sldId id="568" r:id="rId16"/>
    <p:sldId id="709" r:id="rId17"/>
    <p:sldId id="670" r:id="rId18"/>
    <p:sldId id="710" r:id="rId19"/>
    <p:sldId id="711" r:id="rId20"/>
    <p:sldId id="677" r:id="rId21"/>
    <p:sldId id="715" r:id="rId22"/>
    <p:sldId id="716" r:id="rId23"/>
    <p:sldId id="717" r:id="rId24"/>
    <p:sldId id="691" r:id="rId25"/>
    <p:sldId id="692" r:id="rId26"/>
    <p:sldId id="693" r:id="rId27"/>
    <p:sldId id="686" r:id="rId28"/>
    <p:sldId id="687" r:id="rId29"/>
    <p:sldId id="688" r:id="rId30"/>
    <p:sldId id="582" r:id="rId31"/>
    <p:sldId id="679" r:id="rId32"/>
    <p:sldId id="583" r:id="rId33"/>
    <p:sldId id="585" r:id="rId34"/>
    <p:sldId id="694" r:id="rId35"/>
    <p:sldId id="690" r:id="rId36"/>
    <p:sldId id="586" r:id="rId37"/>
    <p:sldId id="587" r:id="rId38"/>
    <p:sldId id="588" r:id="rId39"/>
    <p:sldId id="589" r:id="rId40"/>
    <p:sldId id="712" r:id="rId41"/>
    <p:sldId id="590" r:id="rId42"/>
    <p:sldId id="681" r:id="rId43"/>
    <p:sldId id="591" r:id="rId44"/>
    <p:sldId id="680" r:id="rId45"/>
    <p:sldId id="594" r:id="rId46"/>
    <p:sldId id="713" r:id="rId47"/>
    <p:sldId id="695" r:id="rId48"/>
    <p:sldId id="682" r:id="rId49"/>
    <p:sldId id="606" r:id="rId50"/>
    <p:sldId id="607" r:id="rId51"/>
    <p:sldId id="609" r:id="rId52"/>
    <p:sldId id="612" r:id="rId53"/>
    <p:sldId id="642" r:id="rId54"/>
    <p:sldId id="643" r:id="rId55"/>
    <p:sldId id="671" r:id="rId56"/>
    <p:sldId id="702" r:id="rId57"/>
    <p:sldId id="646" r:id="rId58"/>
    <p:sldId id="672" r:id="rId59"/>
    <p:sldId id="683" r:id="rId60"/>
    <p:sldId id="684" r:id="rId61"/>
    <p:sldId id="668" r:id="rId62"/>
    <p:sldId id="669" r:id="rId63"/>
    <p:sldId id="696" r:id="rId64"/>
    <p:sldId id="697" r:id="rId65"/>
    <p:sldId id="698" r:id="rId66"/>
    <p:sldId id="699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694"/>
    <a:srgbClr val="9900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0891" autoAdjust="0"/>
  </p:normalViewPr>
  <p:slideViewPr>
    <p:cSldViewPr>
      <p:cViewPr>
        <p:scale>
          <a:sx n="30" d="100"/>
          <a:sy n="30" d="100"/>
        </p:scale>
        <p:origin x="-618" y="-360"/>
      </p:cViewPr>
      <p:guideLst>
        <p:guide orient="horz" pos="624"/>
        <p:guide orient="horz" pos="2160"/>
        <p:guide pos="5568"/>
        <p:guide pos="288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54"/>
    </p:cViewPr>
  </p:sorterViewPr>
  <p:notesViewPr>
    <p:cSldViewPr>
      <p:cViewPr varScale="1">
        <p:scale>
          <a:sx n="81" d="100"/>
          <a:sy n="81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BC9A58D-E6A7-4F77-AEF2-076035A1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15EB5A-97C6-492F-B3DC-EB282194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A665D-12B0-4464-9FA7-D6959EA4EC2A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CAD28-31A8-489F-925B-AC7ED13861D8}" type="slidenum">
              <a:rPr lang="en-US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Staining of Endoplasmic Reticulum,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14C3-B67F-465D-8844-DCF356003D8F}" type="slidenum">
              <a:rPr lang="en-US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Staining of Endoplasmic Reticulum,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4A007-E57D-4E17-A46D-4E178E281ACB}" type="slidenum">
              <a:rPr lang="en-US" smtClean="0">
                <a:cs typeface="Arial" pitchFamily="34" charset="0"/>
              </a:rPr>
              <a:pPr/>
              <a:t>32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6.11 Ribosomes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BFFA4-A136-48F2-9478-14A8105DECB3}" type="slidenum">
              <a:rPr lang="en-US" smtClean="0"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ER and Mitochondria in Leaf Cells,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2393-9091-47ED-9AC3-1673BDEE3C28}" type="slidenum">
              <a:rPr lang="en-US" smtClean="0"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6.12 Endoplasmic reticulum (ER)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ADAE1-B715-4AF1-A5F4-B98A19841072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6.12 Endoplasmic reticulum (ER)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6803-DD32-40B4-AFE3-BFF4743C1639}" type="slidenum">
              <a:rPr lang="en-US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ER to Golgi Traffic, go to Animation and Video Files.</a:t>
            </a:r>
          </a:p>
          <a:p>
            <a:pPr eaLnBrk="1" hangingPunct="1"/>
            <a:r>
              <a:rPr lang="en-US" smtClean="0"/>
              <a:t>For the Cell Biology Video Golgi Complex in 3D, go to Animation and Video Files.</a:t>
            </a:r>
          </a:p>
          <a:p>
            <a:pPr eaLnBrk="1" hangingPunct="1"/>
            <a:r>
              <a:rPr lang="en-US" smtClean="0"/>
              <a:t>For the Cell Biology Video Secretion From the Golgi,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6803-DD32-40B4-AFE3-BFF4743C1639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ER to Golgi Traffic, go to Animation and Video Files.</a:t>
            </a:r>
          </a:p>
          <a:p>
            <a:pPr eaLnBrk="1" hangingPunct="1"/>
            <a:r>
              <a:rPr lang="en-US" smtClean="0"/>
              <a:t>For the Cell Biology Video Golgi Complex in 3D, go to Animation and Video Files.</a:t>
            </a:r>
          </a:p>
          <a:p>
            <a:pPr eaLnBrk="1" hangingPunct="1"/>
            <a:r>
              <a:rPr lang="en-US" smtClean="0"/>
              <a:t>For the Cell Biology Video Secretion From the Golgi,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D8D94-1CE3-4FC3-B6DC-1D1CF5613A0C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6.13 The Golgi apparatus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BD799-45C6-450B-8838-534D65D08DF7}" type="slidenum">
              <a:rPr lang="en-US" smtClean="0">
                <a:cs typeface="Arial" pitchFamily="34" charset="0"/>
              </a:rPr>
              <a:pPr/>
              <a:t>45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6.14a Lysosome—phagocytosis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45EF6-C1A9-4EA4-8202-82FEEE61E749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Discovery Video Cells,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F6AE6-4305-4D19-9413-8D0AAA8891EA}" type="slidenum">
              <a:rPr lang="en-US" smtClean="0">
                <a:cs typeface="Arial" pitchFamily="34" charset="0"/>
              </a:rPr>
              <a:pPr/>
              <a:t>47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ER and Mitochondria in Leaf Cells, go to Animation and Video Files.</a:t>
            </a:r>
          </a:p>
          <a:p>
            <a:pPr eaLnBrk="1" hangingPunct="1"/>
            <a:r>
              <a:rPr lang="en-US" smtClean="0"/>
              <a:t>For the Cell Biology Video Mitochondria in 3D, go to Animation and Video Files.</a:t>
            </a:r>
          </a:p>
          <a:p>
            <a:pPr eaLnBrk="1" hangingPunct="1"/>
            <a:r>
              <a:rPr lang="en-US" smtClean="0"/>
              <a:t>For the Cell Biology Video Chloroplast Movement,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9677A-3791-4FC9-9B1D-5B0A3B43691E}" type="slidenum">
              <a:rPr lang="en-US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ER and Mitochondria in Leaf Cells, go to Animation and Video Files.</a:t>
            </a:r>
          </a:p>
          <a:p>
            <a:pPr eaLnBrk="1" hangingPunct="1"/>
            <a:r>
              <a:rPr lang="en-US" smtClean="0"/>
              <a:t>For the Cell Biology Video Mitochondria in 3D, go to Animation and Video Files.</a:t>
            </a:r>
          </a:p>
          <a:p>
            <a:pPr eaLnBrk="1" hangingPunct="1"/>
            <a:r>
              <a:rPr lang="en-US" smtClean="0"/>
              <a:t>For the Cell Biology Video Chloroplast Movement,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AAA38-D7BD-493C-85D3-AB5B8BF17032}" type="slidenum">
              <a:rPr lang="en-US" smtClean="0">
                <a:cs typeface="Arial" pitchFamily="34" charset="0"/>
              </a:rPr>
              <a:pPr/>
              <a:t>49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6.17 The mitochondrion, site of cellular respiration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4716-6F4F-4BBB-88E3-AB390167B916}" type="slidenum">
              <a:rPr lang="en-US" smtClean="0">
                <a:cs typeface="Arial" pitchFamily="34" charset="0"/>
              </a:rPr>
              <a:pPr/>
              <a:t>51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6.18 The chloroplast, site of photosynthesis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BEA1D-CE87-4902-A9F3-07521503BF79}" type="slidenum">
              <a:rPr lang="en-US" smtClean="0">
                <a:cs typeface="Arial" pitchFamily="34" charset="0"/>
              </a:rPr>
              <a:pPr/>
              <a:t>52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The Cytoskeleton in a Neuron Growth Cone, go to Animation and Video Files</a:t>
            </a:r>
          </a:p>
          <a:p>
            <a:pPr eaLnBrk="1" hangingPunct="1"/>
            <a:r>
              <a:rPr lang="en-US" smtClean="0"/>
              <a:t>For the Cell Biology Video Cytoskeletal Protein Dynamics,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BD160-6C87-42C7-AFBC-68067EF681AB}" type="slidenum">
              <a:rPr lang="en-US" smtClean="0">
                <a:cs typeface="Arial" pitchFamily="34" charset="0"/>
              </a:rPr>
              <a:pPr/>
              <a:t>54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E-cadherin Expression,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46D6F-9830-470A-B937-F980BB8098BF}" type="slidenum">
              <a:rPr lang="en-US" smtClean="0">
                <a:cs typeface="Arial" pitchFamily="34" charset="0"/>
              </a:rPr>
              <a:pPr/>
              <a:t>57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Cell Biology Video Cartoon Model of a Collagen Triple Helix, go to Animation and Video Files.</a:t>
            </a:r>
          </a:p>
          <a:p>
            <a:pPr eaLnBrk="1" hangingPunct="1"/>
            <a:r>
              <a:rPr lang="en-US" smtClean="0"/>
              <a:t>For the Cell Biology Video Staining of the Extracellular Matrix, go to Animation and Video Files.</a:t>
            </a:r>
          </a:p>
          <a:p>
            <a:pPr eaLnBrk="1" hangingPunct="1"/>
            <a:r>
              <a:rPr lang="en-US" smtClean="0"/>
              <a:t>For the Cell Biology Video Fibronectin Fibrils,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743E9-EE85-4C69-AFD5-DF3D8CDF9360}" type="slidenum">
              <a:rPr lang="en-US" smtClean="0">
                <a:cs typeface="Arial" pitchFamily="34" charset="0"/>
              </a:rPr>
              <a:pPr/>
              <a:t>59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55E2C-724E-4AFB-98E7-0D585C1C3BFF}" type="slidenum">
              <a:rPr lang="en-US" smtClean="0">
                <a:cs typeface="Arial" pitchFamily="34" charset="0"/>
              </a:rPr>
              <a:pPr/>
              <a:t>60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6.23a A comparison of the beating of flagella and cilia</a:t>
            </a:r>
            <a:r>
              <a:rPr lang="en-US" smtClean="0">
                <a:solidFill>
                  <a:srgbClr val="333399"/>
                </a:solidFill>
                <a:latin typeface="Arial" pitchFamily="34" charset="0"/>
              </a:rPr>
              <a:t>—</a:t>
            </a:r>
            <a:r>
              <a:rPr lang="en-US" smtClean="0">
                <a:solidFill>
                  <a:srgbClr val="333399"/>
                </a:solidFill>
              </a:rPr>
              <a:t>motion of flagella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352CF-FDCF-45E1-B2D6-CC3EAEB39788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6.2 The size range of cells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E1DB7-1356-4C1C-90B3-355A2353D3EC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For the Discovery Video Cells,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7815-30D1-40F7-AAEB-A181CBEB7362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6.3 Light microscopy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DEE7E-707B-49B5-8AFF-F55798D660D9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6.4 Electron microscopy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E0F4-6D66-4DF8-AF69-B5C056EEACED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6.6 A prokaryotic cell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8100C-F8D3-4639-8959-275FBAB5613D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6.7 The plasma membrane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44424-D05A-4090-9FD9-FFC9CC639132}" type="slidenum">
              <a:rPr lang="en-US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Figure 6.10 The nucleus and its envelope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rt"/>
          <p:cNvPicPr>
            <a:picLocks noChangeAspect="1" noChangeArrowheads="1"/>
          </p:cNvPicPr>
          <p:nvPr userDrawn="1"/>
        </p:nvPicPr>
        <p:blipFill>
          <a:blip r:embed="rId2" cstate="print"/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70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Narrow" pitchFamily="34" charset="0"/>
              </a:rPr>
              <a:t>PowerPoint</a:t>
            </a:r>
            <a:r>
              <a:rPr lang="en-US" sz="1800" b="1" baseline="30000">
                <a:latin typeface="Arial Narrow" pitchFamily="34" charset="0"/>
              </a:rPr>
              <a:t>®</a:t>
            </a:r>
            <a:r>
              <a:rPr lang="en-US" sz="1800" b="1">
                <a:latin typeface="Arial Narrow" pitchFamily="34" charset="0"/>
              </a:rPr>
              <a:t> Lecture Presentations for</a:t>
            </a:r>
            <a:r>
              <a:rPr lang="en-US" sz="1800">
                <a:solidFill>
                  <a:srgbClr val="006699"/>
                </a:solidFill>
              </a:rPr>
              <a:t> </a:t>
            </a:r>
            <a:r>
              <a:rPr lang="en-US" sz="4800" b="1"/>
              <a:t>Biology</a:t>
            </a:r>
            <a:r>
              <a:rPr lang="en-US" b="1"/>
              <a:t> </a:t>
            </a:r>
          </a:p>
          <a:p>
            <a:pPr algn="ctr"/>
            <a:r>
              <a:rPr lang="en-US" sz="2000" b="1" i="1">
                <a:latin typeface="Times New Roman" pitchFamily="18" charset="0"/>
              </a:rPr>
              <a:t>Eighth Edition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Neil Campbell and Jane Reece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Lectures by Chris Romero, updated by Erin Barley with contributions from Joan Sharp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ukaryotic_cell" TargetMode="External"/><Relationship Id="rId2" Type="http://schemas.openxmlformats.org/officeDocument/2006/relationships/hyperlink" Target="http://en.wikipedia.org/wiki/Cytoplas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rganell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533400"/>
            <a:ext cx="8709025" cy="390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Chapter 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9382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Tour of the Cell </a:t>
            </a:r>
            <a:r>
              <a:rPr lang="ar-EG" sz="4500" b="1" smtClean="0"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جولة فى الخلية        </a:t>
            </a:r>
            <a:endParaRPr lang="en-US" sz="45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6_04Electron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76200"/>
            <a:ext cx="68580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90600" y="217488"/>
            <a:ext cx="1655763" cy="2984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76200" y="696913"/>
            <a:ext cx="33528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l">
              <a:buFont typeface="Arial" pitchFamily="34" charset="0"/>
              <a:buNone/>
            </a:pPr>
            <a:r>
              <a:rPr lang="en-US" sz="1500"/>
              <a:t>(a) </a:t>
            </a:r>
            <a:r>
              <a:rPr lang="en-US" sz="1500" b="1">
                <a:solidFill>
                  <a:srgbClr val="FF0000"/>
                </a:solidFill>
              </a:rPr>
              <a:t>Scanning</a:t>
            </a:r>
            <a:r>
              <a:rPr lang="en-US" sz="1500"/>
              <a:t> electron microscopy (</a:t>
            </a:r>
            <a:r>
              <a:rPr lang="ar-EG" sz="1500"/>
              <a:t>المجهر الالكترونى الماسح</a:t>
            </a:r>
            <a:r>
              <a:rPr lang="en-US" sz="1500"/>
              <a:t>)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14400" y="274638"/>
            <a:ext cx="1543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600">
                <a:solidFill>
                  <a:schemeClr val="accent2"/>
                </a:solidFill>
              </a:rPr>
              <a:t>TECHNIQUE</a:t>
            </a:r>
            <a:endParaRPr lang="en-US" sz="1500">
              <a:solidFill>
                <a:schemeClr val="accent2"/>
              </a:solidFill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5156200" y="217488"/>
            <a:ext cx="1778000" cy="2984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5086350" y="274638"/>
            <a:ext cx="1543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600">
                <a:solidFill>
                  <a:schemeClr val="accent2"/>
                </a:solidFill>
              </a:rPr>
              <a:t>RESULTS</a:t>
            </a:r>
            <a:endParaRPr lang="en-US" sz="1500">
              <a:solidFill>
                <a:schemeClr val="accent2"/>
              </a:solidFill>
            </a:endParaRP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76200" y="3505200"/>
            <a:ext cx="358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l">
              <a:buFont typeface="Arial" pitchFamily="34" charset="0"/>
              <a:buNone/>
            </a:pPr>
            <a:r>
              <a:rPr lang="en-US" sz="1500"/>
              <a:t>(b) </a:t>
            </a:r>
            <a:r>
              <a:rPr lang="en-US" sz="1500" b="1">
                <a:solidFill>
                  <a:srgbClr val="FF0000"/>
                </a:solidFill>
              </a:rPr>
              <a:t>Transmission</a:t>
            </a:r>
            <a:r>
              <a:rPr lang="en-US" sz="1500"/>
              <a:t> electron microscopy (</a:t>
            </a:r>
            <a:r>
              <a:rPr lang="ar-EG" sz="1500"/>
              <a:t>المجهر الالكترونى الناقل</a:t>
            </a:r>
            <a:r>
              <a:rPr lang="en-US" sz="1500"/>
              <a:t>)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5307013" y="723900"/>
            <a:ext cx="6778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buFont typeface="Arial" pitchFamily="34" charset="0"/>
              <a:buNone/>
            </a:pPr>
            <a:r>
              <a:rPr lang="en-US" sz="1700"/>
              <a:t>Cilia</a:t>
            </a:r>
            <a:r>
              <a:rPr lang="ar-EG" sz="1700"/>
              <a:t>	الأهداب  </a:t>
            </a:r>
            <a:endParaRPr lang="en-US" sz="1700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4822825" y="3500438"/>
            <a:ext cx="20351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Longitudinal</a:t>
            </a:r>
          </a:p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section of</a:t>
            </a:r>
          </a:p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Cilium</a:t>
            </a:r>
            <a:endParaRPr lang="ar-EG" sz="1500"/>
          </a:p>
          <a:p>
            <a:pPr marL="457200" indent="-457200" algn="ctr">
              <a:buFont typeface="Arial" pitchFamily="34" charset="0"/>
              <a:buNone/>
            </a:pPr>
            <a:r>
              <a:rPr lang="ar-EG" sz="1500"/>
              <a:t>مقطع طولى</a:t>
            </a:r>
            <a:endParaRPr lang="en-US" sz="1500"/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6904038" y="3644900"/>
            <a:ext cx="15541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Cross section</a:t>
            </a:r>
          </a:p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of cilium</a:t>
            </a:r>
            <a:endParaRPr lang="ar-EG" sz="1500"/>
          </a:p>
          <a:p>
            <a:pPr marL="457200" indent="-457200" algn="ctr">
              <a:buFont typeface="Arial" pitchFamily="34" charset="0"/>
              <a:buNone/>
            </a:pPr>
            <a:r>
              <a:rPr lang="ar-EG" sz="1500"/>
              <a:t>مقطع عرضى</a:t>
            </a: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5516563" y="4503738"/>
            <a:ext cx="579437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6897688" y="4419600"/>
            <a:ext cx="265112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6711950" y="437197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6711950" y="43211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7070725" y="43211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23"/>
          <p:cNvSpPr txBox="1">
            <a:spLocks noChangeArrowheads="1"/>
          </p:cNvSpPr>
          <p:nvPr/>
        </p:nvSpPr>
        <p:spPr bwMode="auto">
          <a:xfrm>
            <a:off x="6591300" y="649288"/>
            <a:ext cx="568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buFont typeface="Arial" pitchFamily="34" charset="0"/>
              <a:buNone/>
            </a:pPr>
            <a:r>
              <a:rPr lang="en-US" sz="1500"/>
              <a:t>1 µm</a:t>
            </a: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>
            <a:off x="6719888" y="91757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>
            <a:off x="6719888" y="8667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>
            <a:off x="7078663" y="8667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 flipV="1">
            <a:off x="5441950" y="962025"/>
            <a:ext cx="2286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 flipH="1" flipV="1">
            <a:off x="5667375" y="965200"/>
            <a:ext cx="47625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8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3886200" cy="2362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11288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4038600" cy="28194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143000"/>
          <a:ext cx="8762999" cy="5006975"/>
        </p:xfrm>
        <a:graphic>
          <a:graphicData uri="http://schemas.openxmlformats.org/drawingml/2006/table">
            <a:tbl>
              <a:tblPr/>
              <a:tblGrid>
                <a:gridCol w="1752600"/>
                <a:gridCol w="2895600"/>
                <a:gridCol w="4114799"/>
              </a:tblGrid>
              <a:tr h="5830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latin typeface="Droid Serif"/>
                        </a:rPr>
                        <a:t/>
                      </a:r>
                      <a:br>
                        <a:rPr lang="en-US" sz="1800" b="1" dirty="0">
                          <a:latin typeface="Droid Serif"/>
                        </a:rPr>
                      </a:br>
                      <a:endParaRPr lang="en-US" sz="1800" b="1" dirty="0">
                        <a:latin typeface="Droid Serif"/>
                      </a:endParaRPr>
                    </a:p>
                  </a:txBody>
                  <a:tcPr marL="13090" marR="13090" marT="1636" marB="327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Droid Serif"/>
                        </a:rPr>
                        <a:t>Bacteria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Droid Serif"/>
                      </a:endParaRPr>
                    </a:p>
                  </a:txBody>
                  <a:tcPr marL="13090" marR="13090" marT="1636" marB="327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Droid Serif"/>
                        </a:rPr>
                        <a:t>Virus</a:t>
                      </a:r>
                      <a:endParaRPr lang="ar-S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5708" marR="15708" marT="7855" marB="7855">
                    <a:lnL>
                      <a:noFill/>
                    </a:lnL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Size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Larger (1000nm)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Smaller (20 - 400nm)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Nucleus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No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No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Ribosomes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Living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Living organism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?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Number of cells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Unicellular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dirty="0" smtClean="0"/>
                        <a:t>one cell)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No cells; not living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Structures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DNA and </a:t>
                      </a:r>
                      <a:r>
                        <a:rPr lang="en-US" sz="2200" dirty="0" smtClean="0"/>
                        <a:t>RNA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DNA or </a:t>
                      </a:r>
                      <a:r>
                        <a:rPr lang="en-US" sz="2200" dirty="0" smtClean="0"/>
                        <a:t>RNA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Cell wall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No cell wall</a:t>
                      </a:r>
                      <a:r>
                        <a:rPr lang="en-US" sz="2200" dirty="0" smtClean="0"/>
                        <a:t>. Protein coat</a:t>
                      </a:r>
                      <a:endParaRPr lang="en-US" sz="2200" dirty="0"/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Treatment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Antibiotics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/>
                        <a:t>Vaccines </a:t>
                      </a:r>
                      <a:r>
                        <a:rPr lang="en-US" sz="2200" dirty="0" smtClean="0"/>
                        <a:t>but </a:t>
                      </a:r>
                      <a:r>
                        <a:rPr lang="en-US" sz="2200" dirty="0"/>
                        <a:t>can not stop it completely.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Reproduction</a:t>
                      </a:r>
                    </a:p>
                  </a:txBody>
                  <a:tcPr marL="15708" marR="8181" marT="8182" marB="8182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Asexual </a:t>
                      </a:r>
                      <a:r>
                        <a:rPr lang="en-US" sz="2200" dirty="0"/>
                        <a:t>reproduction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Causing host cells to </a:t>
                      </a:r>
                      <a:r>
                        <a:rPr lang="en-US" sz="2200" dirty="0"/>
                        <a:t>make copies of </a:t>
                      </a:r>
                      <a:r>
                        <a:rPr lang="en-US" sz="2200" dirty="0" smtClean="0"/>
                        <a:t>viral </a:t>
                      </a:r>
                      <a:r>
                        <a:rPr lang="en-US" sz="2200" dirty="0"/>
                        <a:t>DNA/RNA. </a:t>
                      </a:r>
                    </a:p>
                  </a:txBody>
                  <a:tcPr marL="16362" marR="16362" marT="8182" marB="8182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96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41750"/>
            <a:ext cx="7772400" cy="5355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/>
              <a:t>Eukaryotes </a:t>
            </a:r>
            <a:r>
              <a:rPr lang="en-US" sz="3200" cap="none" dirty="0" smtClean="0"/>
              <a:t>vs. </a:t>
            </a:r>
            <a:r>
              <a:rPr lang="en-US" sz="3200" dirty="0" smtClean="0"/>
              <a:t>prokaryotes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08000"/>
          </a:xfrm>
        </p:spPr>
        <p:txBody>
          <a:bodyPr/>
          <a:lstStyle/>
          <a:p>
            <a:pPr marL="57150" indent="-1588" eaLnBrk="1" hangingPunct="1"/>
            <a:r>
              <a:rPr lang="en-US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Eukaryotic &amp; prokaryotic cells</a:t>
            </a:r>
            <a:r>
              <a:rPr lang="en-US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500" smtClean="0">
                <a:solidFill>
                  <a:srgbClr val="FF0000"/>
                </a:solidFill>
              </a:rPr>
              <a:t>الخلايا </a:t>
            </a:r>
            <a:r>
              <a:rPr lang="ar-EG" sz="2500" smtClean="0">
                <a:solidFill>
                  <a:srgbClr val="FF0000"/>
                </a:solidFill>
              </a:rPr>
              <a:t>حقيقية النواة و</a:t>
            </a:r>
            <a:r>
              <a:rPr lang="ar-SA" sz="2500" smtClean="0">
                <a:solidFill>
                  <a:srgbClr val="FF0000"/>
                </a:solidFill>
              </a:rPr>
              <a:t>أولية النواة</a:t>
            </a:r>
            <a:r>
              <a:rPr lang="ar-EG" sz="2500" smtClean="0">
                <a:solidFill>
                  <a:srgbClr val="FF0000"/>
                </a:solidFill>
              </a:rPr>
              <a:t> </a:t>
            </a:r>
            <a:r>
              <a:rPr lang="en-US" sz="2500" smtClean="0">
                <a:solidFill>
                  <a:srgbClr val="FF0000"/>
                </a:solidFill>
              </a:rPr>
              <a:t>	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580231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basic unit</a:t>
            </a:r>
            <a:r>
              <a:rPr lang="en-US" sz="2800" dirty="0" smtClean="0"/>
              <a:t> of every organism is </a:t>
            </a:r>
            <a:r>
              <a:rPr lang="en-US" sz="2800" b="1" dirty="0" smtClean="0"/>
              <a:t>one</a:t>
            </a:r>
            <a:r>
              <a:rPr lang="en-US" sz="2800" dirty="0" smtClean="0"/>
              <a:t> of </a:t>
            </a:r>
            <a:r>
              <a:rPr lang="en-US" sz="2800" b="1" dirty="0" smtClean="0"/>
              <a:t>two </a:t>
            </a:r>
            <a:r>
              <a:rPr lang="en-US" sz="2800" dirty="0" smtClean="0"/>
              <a:t>types of cells: </a:t>
            </a:r>
            <a:r>
              <a:rPr lang="en-US" sz="2800" b="1" dirty="0" smtClean="0"/>
              <a:t>prokaryotic </a:t>
            </a:r>
            <a:r>
              <a:rPr lang="en-US" sz="2800" dirty="0" smtClean="0"/>
              <a:t>(or) </a:t>
            </a:r>
            <a:r>
              <a:rPr lang="en-US" sz="2800" b="1" dirty="0" smtClean="0"/>
              <a:t>eukaryotic</a:t>
            </a:r>
          </a:p>
          <a:p>
            <a:pPr algn="r" rtl="1"/>
            <a:r>
              <a:rPr lang="ar-EG" sz="2800" b="1" dirty="0" err="1" smtClean="0"/>
              <a:t>الوحد</a:t>
            </a:r>
            <a:r>
              <a:rPr lang="ar-EG" sz="2800" b="1" dirty="0" smtClean="0"/>
              <a:t> الأساسية لكل كائن هى الخلية وهى أولية </a:t>
            </a:r>
            <a:r>
              <a:rPr lang="ar-EG" sz="2800" b="1" dirty="0" err="1" smtClean="0"/>
              <a:t>النواة </a:t>
            </a:r>
            <a:r>
              <a:rPr lang="ar-EG" sz="2800" b="1" dirty="0" smtClean="0"/>
              <a:t>(أو) </a:t>
            </a:r>
            <a:r>
              <a:rPr lang="ar-EG" sz="2800" b="1" dirty="0" err="1" smtClean="0"/>
              <a:t>حقيقية</a:t>
            </a:r>
            <a:r>
              <a:rPr lang="ar-EG" sz="2800" b="1" dirty="0" smtClean="0"/>
              <a:t> النواة</a:t>
            </a:r>
            <a:endParaRPr lang="en-US" sz="2800" dirty="0" smtClean="0"/>
          </a:p>
          <a:p>
            <a:r>
              <a:rPr lang="en-US" sz="2800" dirty="0" smtClean="0"/>
              <a:t>Only organisms of the Domains Bacteria and </a:t>
            </a:r>
            <a:r>
              <a:rPr lang="en-US" sz="2800" dirty="0" err="1" smtClean="0"/>
              <a:t>Archaea</a:t>
            </a:r>
            <a:r>
              <a:rPr lang="en-US" sz="2800" dirty="0" smtClean="0"/>
              <a:t> are </a:t>
            </a:r>
            <a:r>
              <a:rPr lang="en-US" sz="2800" b="1" dirty="0" smtClean="0"/>
              <a:t>prokaryotic cells		</a:t>
            </a:r>
            <a:endParaRPr lang="en-US" sz="2800" dirty="0" smtClean="0"/>
          </a:p>
          <a:p>
            <a:pPr algn="r" rtl="1"/>
            <a:r>
              <a:rPr lang="ar-SA" sz="2800" dirty="0" smtClean="0"/>
              <a:t> </a:t>
            </a:r>
            <a:r>
              <a:rPr lang="ar-EG" sz="2800" dirty="0" smtClean="0"/>
              <a:t>الكائنات الحية فى عالم </a:t>
            </a:r>
            <a:r>
              <a:rPr lang="ar-SA" sz="2800" dirty="0" smtClean="0"/>
              <a:t>البكتيريا والبدائيات عبارة عن </a:t>
            </a:r>
            <a:r>
              <a:rPr lang="ar-SA" sz="2800" b="1" dirty="0" smtClean="0"/>
              <a:t>خلايا أولية النواة</a:t>
            </a:r>
            <a:endParaRPr lang="en-US" sz="2800" dirty="0" smtClean="0"/>
          </a:p>
          <a:p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08000"/>
          </a:xfrm>
        </p:spPr>
        <p:txBody>
          <a:bodyPr/>
          <a:lstStyle/>
          <a:p>
            <a:pPr marL="57150" indent="-1588" eaLnBrk="1" hangingPunct="1"/>
            <a:r>
              <a:rPr lang="en-US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Eukaryotic &amp; prokaryotic cells</a:t>
            </a:r>
            <a:r>
              <a:rPr lang="en-US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500" smtClean="0">
                <a:solidFill>
                  <a:srgbClr val="FF0000"/>
                </a:solidFill>
              </a:rPr>
              <a:t>الخلايا </a:t>
            </a:r>
            <a:r>
              <a:rPr lang="ar-EG" sz="2500" smtClean="0">
                <a:solidFill>
                  <a:srgbClr val="FF0000"/>
                </a:solidFill>
              </a:rPr>
              <a:t>حقيقية النواة و</a:t>
            </a:r>
            <a:r>
              <a:rPr lang="ar-SA" sz="2500" smtClean="0">
                <a:solidFill>
                  <a:srgbClr val="FF0000"/>
                </a:solidFill>
              </a:rPr>
              <a:t>أولية النواة</a:t>
            </a:r>
            <a:r>
              <a:rPr lang="ar-EG" sz="2500" smtClean="0">
                <a:solidFill>
                  <a:srgbClr val="FF0000"/>
                </a:solidFill>
              </a:rPr>
              <a:t> </a:t>
            </a:r>
            <a:r>
              <a:rPr lang="en-US" sz="2500" smtClean="0">
                <a:solidFill>
                  <a:srgbClr val="FF0000"/>
                </a:solidFill>
              </a:rPr>
              <a:t>	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493981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All cells have several basic features in common:</a:t>
            </a:r>
          </a:p>
          <a:p>
            <a:r>
              <a:rPr lang="en-US" sz="2800" dirty="0" smtClean="0"/>
              <a:t>All cells are bounded by a </a:t>
            </a:r>
            <a:r>
              <a:rPr lang="en-US" sz="2800" b="1" dirty="0" smtClean="0"/>
              <a:t>Plasma Membrane </a:t>
            </a:r>
          </a:p>
          <a:p>
            <a:r>
              <a:rPr lang="en-US" sz="2800" dirty="0" smtClean="0"/>
              <a:t>All cells carry </a:t>
            </a:r>
            <a:r>
              <a:rPr lang="en-US" sz="2800" b="1" dirty="0" smtClean="0"/>
              <a:t>Genes</a:t>
            </a:r>
            <a:r>
              <a:rPr lang="en-US" sz="2800" dirty="0" smtClean="0"/>
              <a:t> made of </a:t>
            </a:r>
            <a:r>
              <a:rPr lang="en-US" sz="2800" b="1" dirty="0" smtClean="0"/>
              <a:t>DNA</a:t>
            </a:r>
          </a:p>
          <a:p>
            <a:r>
              <a:rPr lang="en-US" sz="2800" dirty="0" smtClean="0"/>
              <a:t>All cells contain </a:t>
            </a:r>
            <a:r>
              <a:rPr lang="en-US" sz="2800" b="1" dirty="0" err="1" smtClean="0"/>
              <a:t>Ribosomes</a:t>
            </a:r>
            <a:r>
              <a:rPr lang="en-US" sz="2800" dirty="0" smtClean="0"/>
              <a:t> (tiny structures that make proteins according to instructions from the genes)</a:t>
            </a:r>
          </a:p>
          <a:p>
            <a:r>
              <a:rPr lang="en-US" sz="2800" dirty="0" smtClean="0"/>
              <a:t>All cells have an interior space called ‘</a:t>
            </a:r>
            <a:r>
              <a:rPr lang="en-US" sz="2800" b="1" dirty="0" smtClean="0"/>
              <a:t>Cytoplasm’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8" descr="http://mrswolfgang.wikispaces.com/file/view/prokaryotic.cell.fedder.1.good1.png/56976378/prokaryotic.cell.fedder.1.good1.png"/>
          <p:cNvPicPr>
            <a:picLocks noChangeAspect="1" noChangeArrowheads="1"/>
          </p:cNvPicPr>
          <p:nvPr/>
        </p:nvPicPr>
        <p:blipFill>
          <a:blip r:embed="rId3" cstate="print">
            <a:lum bright="-6000" contrast="20000"/>
          </a:blip>
          <a:srcRect/>
          <a:stretch>
            <a:fillRect/>
          </a:stretch>
        </p:blipFill>
        <p:spPr bwMode="auto">
          <a:xfrm>
            <a:off x="914400" y="381000"/>
            <a:ext cx="6553200" cy="43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181600" y="51816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</a:rPr>
              <a:t>خل</a:t>
            </a:r>
            <a:r>
              <a:rPr lang="ar-EG" b="1" dirty="0" err="1">
                <a:solidFill>
                  <a:srgbClr val="FF0000"/>
                </a:solidFill>
              </a:rPr>
              <a:t>ية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EG" b="1" dirty="0">
                <a:solidFill>
                  <a:srgbClr val="FF0000"/>
                </a:solidFill>
              </a:rPr>
              <a:t>أولية</a:t>
            </a:r>
            <a:r>
              <a:rPr lang="ar-SA" b="1" dirty="0">
                <a:solidFill>
                  <a:srgbClr val="FF0000"/>
                </a:solidFill>
              </a:rPr>
              <a:t> النواة 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dirty="0"/>
              <a:t>Prokaryotic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08000"/>
          </a:xfrm>
        </p:spPr>
        <p:txBody>
          <a:bodyPr/>
          <a:lstStyle/>
          <a:p>
            <a:pPr marL="57150" indent="-1588" algn="ctr" eaLnBrk="1" hangingPunct="1"/>
            <a:r>
              <a:rPr lang="en-US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Prokaryotic cells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500" dirty="0" smtClean="0">
                <a:solidFill>
                  <a:srgbClr val="FF0000"/>
                </a:solidFill>
              </a:rPr>
              <a:t>الخلايا أولية النواة</a:t>
            </a:r>
            <a:r>
              <a:rPr lang="ar-EG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299"/>
            <a:ext cx="8534400" cy="3767185"/>
          </a:xfrm>
        </p:spPr>
        <p:txBody>
          <a:bodyPr anchor="ctr"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DNA</a:t>
            </a:r>
            <a:r>
              <a:rPr lang="en-US" sz="2400" dirty="0" smtClean="0"/>
              <a:t> is coiled into a region called the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Nucleoid</a:t>
            </a:r>
            <a:r>
              <a:rPr lang="en-US" sz="2400" b="1" dirty="0" smtClean="0"/>
              <a:t> </a:t>
            </a:r>
            <a:r>
              <a:rPr lang="en-US" sz="2400" dirty="0" smtClean="0"/>
              <a:t>(no membrane surrounds the DNA).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cell wall </a:t>
            </a:r>
            <a:r>
              <a:rPr lang="en-US" sz="2400" dirty="0" smtClean="0"/>
              <a:t>in prokaryotic cells protects and helps maintain its shape.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Certain prokaryotes have a sticky outer coat called a </a:t>
            </a:r>
            <a:r>
              <a:rPr lang="en-US" sz="2400" b="1" dirty="0" smtClean="0"/>
              <a:t>capsule</a:t>
            </a:r>
            <a:r>
              <a:rPr lang="en-US" sz="2400" dirty="0" smtClean="0"/>
              <a:t> around the cell wall.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Some prokaryotes have surface projections (short and long). Longer projections called </a:t>
            </a:r>
            <a:r>
              <a:rPr lang="en-US" sz="2400" b="1" dirty="0" smtClean="0"/>
              <a:t>flagella.</a:t>
            </a:r>
            <a:endParaRPr lang="en-US" sz="2400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ienceaid.co.uk/biology/cell/images/euc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410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86000" y="51244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b="1">
                <a:solidFill>
                  <a:srgbClr val="FF0000"/>
                </a:solidFill>
              </a:rPr>
              <a:t>خل</a:t>
            </a:r>
            <a:r>
              <a:rPr lang="ar-EG" b="1">
                <a:solidFill>
                  <a:srgbClr val="FF0000"/>
                </a:solidFill>
              </a:rPr>
              <a:t>ية</a:t>
            </a:r>
            <a:r>
              <a:rPr lang="ar-SA" b="1">
                <a:solidFill>
                  <a:srgbClr val="FF0000"/>
                </a:solidFill>
              </a:rPr>
              <a:t> حقيقية النواة </a:t>
            </a:r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b="1"/>
              <a:t>Eukaryotic cell</a:t>
            </a:r>
            <a:endParaRPr lang="en-US"/>
          </a:p>
        </p:txBody>
      </p:sp>
      <p:sp>
        <p:nvSpPr>
          <p:cNvPr id="14340" name="Right Arrow 3"/>
          <p:cNvSpPr>
            <a:spLocks noChangeArrowheads="1"/>
          </p:cNvSpPr>
          <p:nvPr/>
        </p:nvSpPr>
        <p:spPr bwMode="auto">
          <a:xfrm>
            <a:off x="5562600" y="25146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08000"/>
          </a:xfrm>
        </p:spPr>
        <p:txBody>
          <a:bodyPr/>
          <a:lstStyle/>
          <a:p>
            <a:pPr marL="57150" indent="-1588" algn="ctr" eaLnBrk="1" hangingPunct="1"/>
            <a:r>
              <a:rPr lang="en-US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Eukaryotic cells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500" dirty="0" smtClean="0">
                <a:solidFill>
                  <a:srgbClr val="FF0000"/>
                </a:solidFill>
              </a:rPr>
              <a:t>الخلايا </a:t>
            </a:r>
            <a:r>
              <a:rPr lang="ar-EG" sz="2500" dirty="0" err="1" smtClean="0">
                <a:solidFill>
                  <a:srgbClr val="FF0000"/>
                </a:solidFill>
              </a:rPr>
              <a:t>حقيقية</a:t>
            </a:r>
            <a:r>
              <a:rPr lang="ar-EG" sz="2500" dirty="0" smtClean="0">
                <a:solidFill>
                  <a:srgbClr val="FF0000"/>
                </a:solidFill>
              </a:rPr>
              <a:t> النواة 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60966"/>
            <a:ext cx="8534400" cy="3397853"/>
          </a:xfrm>
        </p:spPr>
        <p:txBody>
          <a:bodyPr anchor="ctr"/>
          <a:lstStyle/>
          <a:p>
            <a:pPr algn="just"/>
            <a:r>
              <a:rPr lang="en-US" sz="2400" b="1" dirty="0" err="1" smtClean="0"/>
              <a:t>Protists</a:t>
            </a:r>
            <a:r>
              <a:rPr lang="en-US" sz="2400" dirty="0" smtClean="0"/>
              <a:t>, </a:t>
            </a:r>
            <a:r>
              <a:rPr lang="en-US" sz="2400" b="1" dirty="0" smtClean="0"/>
              <a:t>Fungi</a:t>
            </a:r>
            <a:r>
              <a:rPr lang="en-US" sz="2400" dirty="0" smtClean="0"/>
              <a:t>, </a:t>
            </a:r>
            <a:r>
              <a:rPr lang="en-US" sz="2400" b="1" dirty="0" smtClean="0"/>
              <a:t>Plants</a:t>
            </a:r>
            <a:r>
              <a:rPr lang="en-US" sz="2400" dirty="0" smtClean="0"/>
              <a:t> And </a:t>
            </a:r>
            <a:r>
              <a:rPr lang="en-US" sz="2400" b="1" dirty="0" smtClean="0"/>
              <a:t>Animals</a:t>
            </a:r>
            <a:r>
              <a:rPr lang="en-US" sz="2400" dirty="0" smtClean="0"/>
              <a:t> are </a:t>
            </a:r>
            <a:r>
              <a:rPr lang="en-US" sz="2400" b="1" dirty="0" smtClean="0"/>
              <a:t>Eukaryotes</a:t>
            </a:r>
            <a:r>
              <a:rPr lang="en-US" sz="2400" dirty="0" smtClean="0"/>
              <a:t> cells.</a:t>
            </a:r>
          </a:p>
          <a:p>
            <a:pPr algn="just"/>
            <a:r>
              <a:rPr lang="en-US" sz="2400" b="1" dirty="0" smtClean="0"/>
              <a:t>Eukaryotic cells </a:t>
            </a:r>
            <a:r>
              <a:rPr lang="en-US" sz="2400" dirty="0" smtClean="0"/>
              <a:t>are distinguished by having a membrane-enclosed </a:t>
            </a:r>
            <a:r>
              <a:rPr lang="en-US" sz="2400" b="1" dirty="0" smtClean="0"/>
              <a:t>Nucleus </a:t>
            </a:r>
            <a:r>
              <a:rPr lang="en-US" sz="2400" dirty="0" smtClean="0"/>
              <a:t>(that houses most </a:t>
            </a:r>
            <a:r>
              <a:rPr lang="en-US" sz="2400" b="1" dirty="0" smtClean="0"/>
              <a:t>DNA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 smtClean="0"/>
              <a:t>A eukaryotic cell contains various </a:t>
            </a:r>
            <a:r>
              <a:rPr lang="en-US" sz="2400" b="1" dirty="0" smtClean="0"/>
              <a:t>organelles </a:t>
            </a:r>
            <a:r>
              <a:rPr lang="en-US" sz="2400" dirty="0" smtClean="0"/>
              <a:t>which perform specific functions in the cell.</a:t>
            </a:r>
          </a:p>
          <a:p>
            <a:pPr algn="just"/>
            <a:endParaRPr lang="en-US" sz="2400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08000"/>
          </a:xfrm>
        </p:spPr>
        <p:txBody>
          <a:bodyPr/>
          <a:lstStyle/>
          <a:p>
            <a:pPr marL="57150" indent="-1588" algn="ctr" eaLnBrk="1" hangingPunct="1"/>
            <a:r>
              <a:rPr lang="en-US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Eukaryotic cells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500" dirty="0" smtClean="0">
                <a:solidFill>
                  <a:srgbClr val="FF0000"/>
                </a:solidFill>
              </a:rPr>
              <a:t>الخلايا </a:t>
            </a:r>
            <a:r>
              <a:rPr lang="ar-EG" sz="2500" dirty="0" err="1" smtClean="0">
                <a:solidFill>
                  <a:srgbClr val="FF0000"/>
                </a:solidFill>
              </a:rPr>
              <a:t>حقيقية</a:t>
            </a:r>
            <a:r>
              <a:rPr lang="ar-EG" sz="2500" dirty="0" smtClean="0">
                <a:solidFill>
                  <a:srgbClr val="FF0000"/>
                </a:solidFill>
              </a:rPr>
              <a:t> النواة 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1449"/>
            <a:ext cx="8229600" cy="5496889"/>
          </a:xfrm>
        </p:spPr>
        <p:txBody>
          <a:bodyPr anchor="ctr"/>
          <a:lstStyle/>
          <a:p>
            <a:pPr marL="0" algn="just">
              <a:spcBef>
                <a:spcPts val="600"/>
              </a:spcBef>
              <a:buNone/>
            </a:pPr>
            <a:r>
              <a:rPr lang="en-US" sz="2400" dirty="0" smtClean="0"/>
              <a:t>The organelles and other structures of eukaryotes cells can be organized into four basic functional groups as follows:</a:t>
            </a:r>
          </a:p>
          <a:p>
            <a:pPr marL="106362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nucleus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ribosomes</a:t>
            </a:r>
            <a:r>
              <a:rPr lang="en-US" sz="2400" dirty="0" smtClean="0"/>
              <a:t> carry out the genetic control of the cell.</a:t>
            </a:r>
          </a:p>
          <a:p>
            <a:pPr marL="106362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Organelles involved in the manufacture, distribution and breakdown of molecules include: </a:t>
            </a:r>
            <a:r>
              <a:rPr lang="en-US" sz="2400" b="1" dirty="0" smtClean="0"/>
              <a:t>The Endoplasmic Reticulum, Golgi Apparatus, </a:t>
            </a:r>
            <a:r>
              <a:rPr lang="en-US" sz="2400" b="1" dirty="0" err="1" smtClean="0"/>
              <a:t>Lysosomes</a:t>
            </a:r>
            <a:r>
              <a:rPr lang="en-US" sz="2400" b="1" dirty="0" smtClean="0"/>
              <a:t>, Vacuoles and </a:t>
            </a:r>
            <a:r>
              <a:rPr lang="en-US" sz="2400" b="1" dirty="0" err="1" smtClean="0"/>
              <a:t>Peroxisomes</a:t>
            </a:r>
            <a:r>
              <a:rPr lang="en-US" sz="2400" b="1" dirty="0" smtClean="0"/>
              <a:t>.</a:t>
            </a:r>
          </a:p>
          <a:p>
            <a:pPr marL="106362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Mitochondria </a:t>
            </a:r>
            <a:r>
              <a:rPr lang="en-US" sz="2400" dirty="0" smtClean="0"/>
              <a:t>in all cells and </a:t>
            </a:r>
            <a:r>
              <a:rPr lang="en-US" sz="2400" b="1" dirty="0" smtClean="0"/>
              <a:t>Chloroplasts </a:t>
            </a:r>
            <a:r>
              <a:rPr lang="en-US" sz="2400" dirty="0" smtClean="0"/>
              <a:t>in plant cells function in energy processing.</a:t>
            </a:r>
          </a:p>
          <a:p>
            <a:pPr marL="106362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Structural support, movement and communication between cells are the </a:t>
            </a:r>
            <a:r>
              <a:rPr lang="en-US" sz="2400" b="1" dirty="0" smtClean="0"/>
              <a:t>cytoskeleton,</a:t>
            </a:r>
            <a:r>
              <a:rPr lang="en-US" sz="2400" dirty="0" smtClean="0"/>
              <a:t> </a:t>
            </a:r>
            <a:r>
              <a:rPr lang="en-US" sz="2400" b="1" dirty="0" smtClean="0"/>
              <a:t>plasma membrane and plant cell wall. </a:t>
            </a:r>
            <a:endParaRPr lang="en-US" sz="2400" dirty="0" smtClean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Objectives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1524"/>
            <a:ext cx="8534400" cy="49552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spcBef>
                <a:spcPts val="1200"/>
              </a:spcBef>
              <a:spcAft>
                <a:spcPts val="1800"/>
              </a:spcAft>
            </a:pPr>
            <a:endParaRPr lang="en-US" sz="2400" b="1" dirty="0" smtClean="0"/>
          </a:p>
          <a:p>
            <a:pPr lvl="0" algn="ju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/>
              <a:t>Acquire</a:t>
            </a:r>
            <a:r>
              <a:rPr lang="en-US" sz="2400" dirty="0" smtClean="0"/>
              <a:t> the fundamental knowledge about the “cell”</a:t>
            </a:r>
          </a:p>
          <a:p>
            <a:pPr lvl="0" algn="ju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/>
              <a:t>Understand</a:t>
            </a:r>
            <a:r>
              <a:rPr lang="en-US" sz="2400" dirty="0" smtClean="0"/>
              <a:t> the structures and purposes of basic components of especially </a:t>
            </a:r>
            <a:r>
              <a:rPr lang="en-US" sz="2400" b="1" dirty="0" smtClean="0"/>
              <a:t>macromolecules</a:t>
            </a:r>
            <a:r>
              <a:rPr lang="en-US" sz="2400" dirty="0" smtClean="0"/>
              <a:t>, </a:t>
            </a:r>
            <a:r>
              <a:rPr lang="en-US" sz="2400" b="1" dirty="0" smtClean="0"/>
              <a:t>membranes</a:t>
            </a:r>
            <a:r>
              <a:rPr lang="en-US" sz="2400" dirty="0" smtClean="0"/>
              <a:t>, and </a:t>
            </a:r>
            <a:r>
              <a:rPr lang="en-US" sz="2400" b="1" dirty="0" smtClean="0"/>
              <a:t>organelles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/>
              <a:t>Distinguish</a:t>
            </a:r>
            <a:r>
              <a:rPr lang="en-US" sz="2400" dirty="0" smtClean="0"/>
              <a:t> the difference between </a:t>
            </a:r>
            <a:r>
              <a:rPr lang="en-US" sz="2400" b="1" dirty="0" smtClean="0"/>
              <a:t>prokaryotic</a:t>
            </a:r>
            <a:r>
              <a:rPr lang="en-US" sz="2400" dirty="0" smtClean="0"/>
              <a:t> and </a:t>
            </a:r>
            <a:r>
              <a:rPr lang="en-US" sz="2400" b="1" dirty="0" smtClean="0"/>
              <a:t>eukaryotic</a:t>
            </a:r>
            <a:r>
              <a:rPr lang="en-US" sz="2400" dirty="0" smtClean="0"/>
              <a:t> cells.</a:t>
            </a:r>
          </a:p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/>
              <a:t>Distinguish</a:t>
            </a:r>
            <a:r>
              <a:rPr lang="en-US" sz="2400" dirty="0" smtClean="0"/>
              <a:t> the difference between </a:t>
            </a:r>
            <a:r>
              <a:rPr lang="en-US" sz="2400" b="1" dirty="0" smtClean="0"/>
              <a:t>plant</a:t>
            </a:r>
            <a:r>
              <a:rPr lang="en-US" sz="2400" dirty="0" smtClean="0"/>
              <a:t> and </a:t>
            </a:r>
            <a:r>
              <a:rPr lang="en-US" sz="2400" b="1" dirty="0" smtClean="0"/>
              <a:t>animal</a:t>
            </a:r>
            <a:r>
              <a:rPr lang="en-US" sz="2400" dirty="0" smtClean="0"/>
              <a:t> </a:t>
            </a:r>
            <a:r>
              <a:rPr lang="en-US" sz="2400" smtClean="0"/>
              <a:t>cells.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8313"/>
            <a:ext cx="8763000" cy="5256824"/>
          </a:xfrm>
        </p:spPr>
        <p:txBody>
          <a:bodyPr/>
          <a:lstStyle/>
          <a:p>
            <a:pPr algn="just"/>
            <a:r>
              <a:rPr lang="en-US" sz="2500" b="1" dirty="0" smtClean="0"/>
              <a:t>Plant</a:t>
            </a:r>
            <a:r>
              <a:rPr lang="en-US" sz="2500" dirty="0" smtClean="0"/>
              <a:t> and </a:t>
            </a:r>
            <a:r>
              <a:rPr lang="en-US" sz="2500" b="1" dirty="0" smtClean="0"/>
              <a:t>animal</a:t>
            </a:r>
            <a:r>
              <a:rPr lang="en-US" sz="2500" dirty="0" smtClean="0"/>
              <a:t> cells are </a:t>
            </a:r>
            <a:r>
              <a:rPr lang="en-US" sz="2500" b="1" dirty="0" smtClean="0"/>
              <a:t>eukaryotes</a:t>
            </a:r>
            <a:r>
              <a:rPr lang="en-US" sz="2500" dirty="0" smtClean="0"/>
              <a:t>, what is the difference between them.</a:t>
            </a:r>
            <a:endParaRPr lang="ar-EG" sz="2500" dirty="0" smtClean="0"/>
          </a:p>
          <a:p>
            <a:pPr algn="r" rtl="1"/>
            <a:r>
              <a:rPr lang="ar-SA" sz="2300" dirty="0" smtClean="0">
                <a:solidFill>
                  <a:srgbClr val="FF0000"/>
                </a:solidFill>
              </a:rPr>
              <a:t>بالرغم من </a:t>
            </a:r>
            <a:r>
              <a:rPr lang="ar-EG" sz="2300" dirty="0" smtClean="0">
                <a:solidFill>
                  <a:srgbClr val="FF0000"/>
                </a:solidFill>
              </a:rPr>
              <a:t>أن </a:t>
            </a:r>
            <a:r>
              <a:rPr lang="ar-SA" sz="2300" dirty="0" smtClean="0">
                <a:solidFill>
                  <a:srgbClr val="FF0000"/>
                </a:solidFill>
              </a:rPr>
              <a:t>الخلايا الحيوانية والنباتية </a:t>
            </a:r>
            <a:r>
              <a:rPr lang="ar-EG" sz="2300" dirty="0" err="1" smtClean="0">
                <a:solidFill>
                  <a:srgbClr val="FF0000"/>
                </a:solidFill>
              </a:rPr>
              <a:t>حقيقيات</a:t>
            </a:r>
            <a:r>
              <a:rPr lang="ar-EG" sz="2300" dirty="0" smtClean="0">
                <a:solidFill>
                  <a:srgbClr val="FF0000"/>
                </a:solidFill>
              </a:rPr>
              <a:t> النواة </a:t>
            </a:r>
            <a:r>
              <a:rPr lang="ar-SA" sz="2300" dirty="0" smtClean="0">
                <a:solidFill>
                  <a:srgbClr val="FF0000"/>
                </a:solidFill>
              </a:rPr>
              <a:t>إلا أن هناك بعض الفروق </a:t>
            </a:r>
            <a:endParaRPr lang="en-US" sz="2300" dirty="0" smtClean="0">
              <a:solidFill>
                <a:srgbClr val="FF0000"/>
              </a:solidFill>
            </a:endParaRPr>
          </a:p>
          <a:p>
            <a:pPr lvl="1" algn="just"/>
            <a:r>
              <a:rPr lang="en-US" sz="2500" b="1" u="sng" dirty="0" err="1" smtClean="0"/>
              <a:t>Lysosomes</a:t>
            </a:r>
            <a:r>
              <a:rPr lang="en-US" sz="2500" dirty="0" smtClean="0"/>
              <a:t> &amp; </a:t>
            </a:r>
            <a:r>
              <a:rPr lang="en-US" sz="2500" b="1" u="sng" dirty="0" err="1" smtClean="0"/>
              <a:t>centrioles</a:t>
            </a:r>
            <a:r>
              <a:rPr lang="en-US" sz="2500" dirty="0" smtClean="0"/>
              <a:t> are found in animal cells but not in plant cells </a:t>
            </a:r>
          </a:p>
          <a:p>
            <a:pPr lvl="1" algn="just" rtl="1"/>
            <a:r>
              <a:rPr lang="ar-SA" sz="2300" dirty="0" smtClean="0">
                <a:solidFill>
                  <a:srgbClr val="FF0000"/>
                </a:solidFill>
              </a:rPr>
              <a:t>الخلايا </a:t>
            </a:r>
            <a:r>
              <a:rPr lang="ar-EG" sz="2300" dirty="0" smtClean="0">
                <a:solidFill>
                  <a:srgbClr val="FF0000"/>
                </a:solidFill>
              </a:rPr>
              <a:t>الحيوانية وليست </a:t>
            </a:r>
            <a:r>
              <a:rPr lang="ar-SA" sz="2300" dirty="0" smtClean="0">
                <a:solidFill>
                  <a:srgbClr val="FF0000"/>
                </a:solidFill>
              </a:rPr>
              <a:t>النباتية </a:t>
            </a:r>
            <a:r>
              <a:rPr lang="ar-EG" sz="2300" dirty="0" smtClean="0">
                <a:solidFill>
                  <a:srgbClr val="FF0000"/>
                </a:solidFill>
              </a:rPr>
              <a:t>تحتوى </a:t>
            </a:r>
            <a:r>
              <a:rPr lang="ar-SA" sz="2300" dirty="0" smtClean="0">
                <a:solidFill>
                  <a:srgbClr val="FF0000"/>
                </a:solidFill>
              </a:rPr>
              <a:t>على جسيمات هاضمة أو جسيمات مركزية </a:t>
            </a:r>
            <a:endParaRPr lang="en-US" sz="2300" dirty="0" smtClean="0">
              <a:solidFill>
                <a:srgbClr val="FF0000"/>
              </a:solidFill>
            </a:endParaRPr>
          </a:p>
          <a:p>
            <a:pPr lvl="1" algn="just"/>
            <a:r>
              <a:rPr lang="en-US" sz="2500" dirty="0" smtClean="0"/>
              <a:t>Plant cells have: </a:t>
            </a:r>
            <a:r>
              <a:rPr lang="en-US" sz="2500" b="1" u="sng" dirty="0" smtClean="0"/>
              <a:t>cell</a:t>
            </a:r>
            <a:r>
              <a:rPr lang="en-US" sz="2500" u="sng" dirty="0" smtClean="0"/>
              <a:t> </a:t>
            </a:r>
            <a:r>
              <a:rPr lang="en-US" sz="2500" b="1" u="sng" dirty="0" smtClean="0"/>
              <a:t>wall</a:t>
            </a:r>
            <a:r>
              <a:rPr lang="en-US" sz="2500" dirty="0" smtClean="0"/>
              <a:t>, </a:t>
            </a:r>
            <a:r>
              <a:rPr lang="en-US" sz="2500" b="1" u="sng" dirty="0" smtClean="0"/>
              <a:t>chloroplasts</a:t>
            </a:r>
            <a:r>
              <a:rPr lang="en-US" sz="2500" dirty="0" smtClean="0"/>
              <a:t>, and a </a:t>
            </a:r>
            <a:r>
              <a:rPr lang="en-US" sz="2500" b="1" u="sng" dirty="0" smtClean="0"/>
              <a:t>central</a:t>
            </a:r>
            <a:r>
              <a:rPr lang="en-US" sz="2500" u="sng" dirty="0" smtClean="0"/>
              <a:t> </a:t>
            </a:r>
            <a:r>
              <a:rPr lang="en-US" sz="2500" b="1" u="sng" dirty="0" smtClean="0"/>
              <a:t>vacuole</a:t>
            </a:r>
            <a:r>
              <a:rPr lang="en-US" sz="2500" u="sng" dirty="0" smtClean="0"/>
              <a:t> </a:t>
            </a:r>
            <a:r>
              <a:rPr lang="en-US" sz="2500" dirty="0" smtClean="0"/>
              <a:t>not found in animal cells</a:t>
            </a:r>
            <a:r>
              <a:rPr lang="en-US" dirty="0" smtClean="0"/>
              <a:t> </a:t>
            </a: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تحتوي الخلايا النباتية على جدار خلوي صلب </a:t>
            </a:r>
            <a:r>
              <a:rPr lang="ar-SA" sz="2800" dirty="0" err="1" smtClean="0">
                <a:solidFill>
                  <a:srgbClr val="FF0000"/>
                </a:solidFill>
              </a:rPr>
              <a:t>وبلاستيدات</a:t>
            </a:r>
            <a:r>
              <a:rPr lang="ar-SA" sz="2800" dirty="0" smtClean="0">
                <a:solidFill>
                  <a:srgbClr val="FF0000"/>
                </a:solidFill>
              </a:rPr>
              <a:t> خضراء وفجوة مركزية وهي تراكيب غير موجودة في الخلايا الحيوانية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inchlearning.com/clarity/cinch/glencoe_science_2012_texas/images/ebooks/sci7/203_2/sci_203_2_te_compare.jpg"/>
          <p:cNvPicPr>
            <a:picLocks noChangeAspect="1" noChangeArrowheads="1"/>
          </p:cNvPicPr>
          <p:nvPr/>
        </p:nvPicPr>
        <p:blipFill>
          <a:blip r:embed="rId2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6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Administrator\Desktop\Lesson-1-compare-plant-animal-cells.png"/>
          <p:cNvPicPr>
            <a:picLocks noChangeAspect="1" noChangeArrowheads="1"/>
          </p:cNvPicPr>
          <p:nvPr/>
        </p:nvPicPr>
        <p:blipFill>
          <a:blip r:embed="rId2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775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13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508000"/>
          </a:xfrm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endomembrane system</a:t>
            </a:r>
            <a:r>
              <a:rPr lang="ar-EG" alt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SA" altLang="en-US" sz="2800" smtClean="0"/>
              <a:t> </a:t>
            </a:r>
            <a:r>
              <a:rPr lang="ar-SA" altLang="en-US" sz="2500" smtClean="0">
                <a:solidFill>
                  <a:srgbClr val="FF0000"/>
                </a:solidFill>
              </a:rPr>
              <a:t>منظومة الأغشية الداخلية</a:t>
            </a:r>
            <a:endParaRPr lang="en-US" alt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534400" cy="4775200"/>
          </a:xfrm>
        </p:spPr>
        <p:txBody>
          <a:bodyPr/>
          <a:lstStyle/>
          <a:p>
            <a:pPr algn="r" rtl="1"/>
            <a:endParaRPr lang="ar-EG" altLang="en-US" sz="2600" smtClean="0">
              <a:solidFill>
                <a:srgbClr val="FF0000"/>
              </a:solidFill>
            </a:endParaRPr>
          </a:p>
          <a:p>
            <a:pPr algn="r" rtl="1"/>
            <a:r>
              <a:rPr lang="ar-SA" altLang="en-US" sz="2600" smtClean="0">
                <a:solidFill>
                  <a:srgbClr val="FF0000"/>
                </a:solidFill>
              </a:rPr>
              <a:t>ترتبط الكثير من العضيات الخلوية ببعضها البعض بواسطة </a:t>
            </a:r>
            <a:r>
              <a:rPr lang="ar-SA" altLang="en-US" sz="2600" b="1" smtClean="0">
                <a:solidFill>
                  <a:srgbClr val="FF0000"/>
                </a:solidFill>
              </a:rPr>
              <a:t>منظومة </a:t>
            </a:r>
            <a:r>
              <a:rPr lang="ar-EG" altLang="en-US" sz="2600" b="1" smtClean="0">
                <a:solidFill>
                  <a:srgbClr val="FF0000"/>
                </a:solidFill>
              </a:rPr>
              <a:t>تسمى منظومة </a:t>
            </a:r>
            <a:r>
              <a:rPr lang="ar-SA" altLang="en-US" sz="2600" b="1" smtClean="0">
                <a:solidFill>
                  <a:srgbClr val="FF0000"/>
                </a:solidFill>
              </a:rPr>
              <a:t>الأغشية</a:t>
            </a:r>
            <a:r>
              <a:rPr lang="ar-SA" altLang="en-US" sz="2600" smtClean="0">
                <a:solidFill>
                  <a:srgbClr val="FF0000"/>
                </a:solidFill>
              </a:rPr>
              <a:t> </a:t>
            </a:r>
            <a:r>
              <a:rPr lang="ar-SA" altLang="en-US" sz="2600" b="1" smtClean="0">
                <a:solidFill>
                  <a:srgbClr val="FF0000"/>
                </a:solidFill>
              </a:rPr>
              <a:t>الداخلية</a:t>
            </a:r>
            <a:endParaRPr lang="en-US" altLang="en-US" sz="2600" b="1" smtClean="0">
              <a:solidFill>
                <a:srgbClr val="FF0000"/>
              </a:solidFill>
            </a:endParaRPr>
          </a:p>
          <a:p>
            <a:pPr algn="r" rtl="1"/>
            <a:endParaRPr lang="en-US" altLang="en-US" sz="2600" b="1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500" b="1" smtClean="0"/>
              <a:t>   Endomembrane system</a:t>
            </a:r>
            <a:r>
              <a:rPr lang="en-US" altLang="en-US" sz="2500" smtClean="0"/>
              <a:t> is composed of the different membranes that are suspended in the </a:t>
            </a:r>
            <a:r>
              <a:rPr lang="en-US" altLang="en-US" sz="2500" smtClean="0">
                <a:hlinkClick r:id="rId2" tooltip="Cytoplasm"/>
              </a:rPr>
              <a:t>cytoplasm</a:t>
            </a:r>
            <a:r>
              <a:rPr lang="en-US" altLang="en-US" sz="2500" smtClean="0"/>
              <a:t> within a </a:t>
            </a:r>
            <a:r>
              <a:rPr lang="en-US" altLang="en-US" sz="2500" smtClean="0">
                <a:hlinkClick r:id="rId3" tooltip="Eukaryotic cell"/>
              </a:rPr>
              <a:t>eukaryotic cell</a:t>
            </a:r>
            <a:r>
              <a:rPr lang="en-US" altLang="en-US" sz="2500" smtClean="0"/>
              <a:t>. These membranes divide the cell into functional and structural compartments, or </a:t>
            </a:r>
            <a:r>
              <a:rPr lang="en-US" altLang="en-US" sz="2500" smtClean="0">
                <a:hlinkClick r:id="rId4" tooltip="Organelles"/>
              </a:rPr>
              <a:t>organelles</a:t>
            </a:r>
            <a:r>
              <a:rPr lang="en-US" altLang="en-US" sz="2500" smtClean="0"/>
              <a:t>.</a:t>
            </a:r>
            <a:endParaRPr lang="en-US" altLang="en-US" sz="2500" b="1" smtClean="0"/>
          </a:p>
        </p:txBody>
      </p:sp>
    </p:spTree>
    <p:extLst>
      <p:ext uri="{BB962C8B-B14F-4D97-AF65-F5344CB8AC3E}">
        <p14:creationId xmlns:p14="http://schemas.microsoft.com/office/powerpoint/2010/main" val="35348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508000"/>
          </a:xfrm>
        </p:spPr>
        <p:txBody>
          <a:bodyPr/>
          <a:lstStyle/>
          <a:p>
            <a:pPr marL="0" indent="0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endomembrane system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SA" sz="2800" smtClean="0"/>
              <a:t> </a:t>
            </a:r>
            <a:r>
              <a:rPr lang="ar-SA" sz="2500" smtClean="0">
                <a:solidFill>
                  <a:srgbClr val="FF0000"/>
                </a:solidFill>
              </a:rPr>
              <a:t>منظومة الأغشية الداخلية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-76200"/>
            <a:ext cx="8534400" cy="6924675"/>
          </a:xfrm>
        </p:spPr>
        <p:txBody>
          <a:bodyPr/>
          <a:lstStyle/>
          <a:p>
            <a:pPr algn="r" rtl="1"/>
            <a:endParaRPr lang="ar-EG" sz="26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ترتبط الكثير من </a:t>
            </a:r>
            <a:r>
              <a:rPr lang="ar-SA" sz="2600" dirty="0" err="1" smtClean="0">
                <a:solidFill>
                  <a:srgbClr val="FF0000"/>
                </a:solidFill>
              </a:rPr>
              <a:t>العضيات</a:t>
            </a:r>
            <a:r>
              <a:rPr lang="ar-SA" sz="2600" dirty="0" smtClean="0">
                <a:solidFill>
                  <a:srgbClr val="FF0000"/>
                </a:solidFill>
              </a:rPr>
              <a:t> الخلوية </a:t>
            </a:r>
            <a:r>
              <a:rPr lang="ar-SA" sz="2600" dirty="0" err="1" smtClean="0">
                <a:solidFill>
                  <a:srgbClr val="FF0000"/>
                </a:solidFill>
              </a:rPr>
              <a:t>ببعضها</a:t>
            </a:r>
            <a:r>
              <a:rPr lang="ar-SA" sz="2600" dirty="0" smtClean="0">
                <a:solidFill>
                  <a:srgbClr val="FF0000"/>
                </a:solidFill>
              </a:rPr>
              <a:t> البعض بواسطة </a:t>
            </a:r>
            <a:r>
              <a:rPr lang="ar-SA" sz="2600" b="1" dirty="0" smtClean="0">
                <a:solidFill>
                  <a:srgbClr val="FF0000"/>
                </a:solidFill>
              </a:rPr>
              <a:t>منظومة </a:t>
            </a:r>
            <a:r>
              <a:rPr lang="ar-EG" sz="2600" b="1" dirty="0" smtClean="0">
                <a:solidFill>
                  <a:srgbClr val="FF0000"/>
                </a:solidFill>
              </a:rPr>
              <a:t>تسمى منظومة </a:t>
            </a:r>
            <a:r>
              <a:rPr lang="ar-SA" sz="2600" b="1" dirty="0" smtClean="0">
                <a:solidFill>
                  <a:srgbClr val="FF0000"/>
                </a:solidFill>
              </a:rPr>
              <a:t>الأغشية</a:t>
            </a:r>
            <a:r>
              <a:rPr lang="ar-SA" sz="2600" dirty="0" smtClean="0">
                <a:solidFill>
                  <a:srgbClr val="FF0000"/>
                </a:solidFill>
              </a:rPr>
              <a:t> </a:t>
            </a:r>
            <a:r>
              <a:rPr lang="ar-SA" sz="2600" b="1" dirty="0" smtClean="0">
                <a:solidFill>
                  <a:srgbClr val="FF0000"/>
                </a:solidFill>
              </a:rPr>
              <a:t>الداخلية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ctr" rtl="1">
              <a:lnSpc>
                <a:spcPct val="150000"/>
              </a:lnSpc>
              <a:buFontTx/>
              <a:buNone/>
            </a:pPr>
            <a:r>
              <a:rPr lang="en-US" sz="3200" b="1" dirty="0" smtClean="0"/>
              <a:t>Components of the </a:t>
            </a:r>
            <a:r>
              <a:rPr lang="en-US" b="1" dirty="0" smtClean="0"/>
              <a:t>Endo-Membrane System </a:t>
            </a:r>
            <a:r>
              <a:rPr lang="ar-SA" sz="2600" dirty="0" smtClean="0">
                <a:solidFill>
                  <a:srgbClr val="FF0000"/>
                </a:solidFill>
              </a:rPr>
              <a:t>مكونات </a:t>
            </a:r>
            <a:r>
              <a:rPr lang="ar-SA" sz="2600" dirty="0" err="1" smtClean="0">
                <a:solidFill>
                  <a:srgbClr val="FF0000"/>
                </a:solidFill>
              </a:rPr>
              <a:t>هذة</a:t>
            </a:r>
            <a:r>
              <a:rPr lang="ar-SA" sz="2600" dirty="0" smtClean="0">
                <a:solidFill>
                  <a:srgbClr val="FF0000"/>
                </a:solidFill>
              </a:rPr>
              <a:t> المنظومة</a:t>
            </a:r>
            <a:r>
              <a:rPr lang="ar-EG" sz="3200" b="1" dirty="0" smtClean="0"/>
              <a:t>	</a:t>
            </a:r>
            <a:r>
              <a:rPr lang="ar-SA" sz="3200" b="1" dirty="0" smtClean="0"/>
              <a:t> </a:t>
            </a:r>
            <a:endParaRPr lang="en-US" sz="1600" dirty="0" smtClean="0"/>
          </a:p>
          <a:p>
            <a:pPr lvl="1">
              <a:lnSpc>
                <a:spcPts val="3363"/>
              </a:lnSpc>
            </a:pPr>
            <a:r>
              <a:rPr lang="en-US" b="1" dirty="0" smtClean="0"/>
              <a:t>Plasma membrane</a:t>
            </a:r>
            <a:r>
              <a:rPr lang="ar-SA" dirty="0" smtClean="0"/>
              <a:t>	</a:t>
            </a:r>
            <a:r>
              <a:rPr lang="en-US" dirty="0" smtClean="0"/>
              <a:t>      </a:t>
            </a:r>
            <a:r>
              <a:rPr lang="ar-EG" dirty="0" smtClean="0"/>
              <a:t>الغشاء البلازمى</a:t>
            </a:r>
            <a:endParaRPr lang="en-US" sz="1400" dirty="0" smtClean="0"/>
          </a:p>
          <a:p>
            <a:pPr lvl="1">
              <a:lnSpc>
                <a:spcPts val="3363"/>
              </a:lnSpc>
            </a:pPr>
            <a:r>
              <a:rPr lang="en-US" b="1" dirty="0" smtClean="0"/>
              <a:t>Nuclear envelope</a:t>
            </a:r>
            <a:r>
              <a:rPr lang="ar-SA" dirty="0" smtClean="0"/>
              <a:t>		</a:t>
            </a:r>
            <a:r>
              <a:rPr lang="ar-EG" dirty="0" smtClean="0"/>
              <a:t>الغلاف النووى</a:t>
            </a:r>
            <a:endParaRPr lang="en-US" sz="1400" dirty="0" smtClean="0"/>
          </a:p>
          <a:p>
            <a:pPr lvl="1">
              <a:lnSpc>
                <a:spcPts val="3363"/>
              </a:lnSpc>
            </a:pPr>
            <a:r>
              <a:rPr lang="en-US" b="1" dirty="0" smtClean="0"/>
              <a:t>Endoplasmic reticulum</a:t>
            </a:r>
            <a:r>
              <a:rPr lang="en-US" dirty="0" smtClean="0"/>
              <a:t>	</a:t>
            </a:r>
            <a:r>
              <a:rPr lang="ar-SA" dirty="0" smtClean="0"/>
              <a:t>الشبكة </a:t>
            </a:r>
            <a:r>
              <a:rPr lang="ar-SA" dirty="0" err="1" smtClean="0"/>
              <a:t>الاندوبلازمية</a:t>
            </a:r>
            <a:endParaRPr lang="en-US" sz="1400" dirty="0" smtClean="0"/>
          </a:p>
          <a:p>
            <a:pPr lvl="1">
              <a:lnSpc>
                <a:spcPts val="3363"/>
              </a:lnSpc>
            </a:pPr>
            <a:r>
              <a:rPr lang="en-US" b="1" dirty="0" smtClean="0"/>
              <a:t>Golgi apparatus (bodies) </a:t>
            </a:r>
            <a:r>
              <a:rPr lang="en-US" dirty="0" smtClean="0"/>
              <a:t>	 </a:t>
            </a:r>
            <a:r>
              <a:rPr lang="ar-EG" dirty="0" smtClean="0"/>
              <a:t> أجهزة أو أجسام </a:t>
            </a:r>
            <a:r>
              <a:rPr lang="ar-EG" dirty="0" err="1" smtClean="0"/>
              <a:t>جولجى</a:t>
            </a:r>
            <a:endParaRPr lang="en-US" sz="1400" dirty="0" smtClean="0"/>
          </a:p>
          <a:p>
            <a:pPr lvl="1">
              <a:lnSpc>
                <a:spcPts val="3363"/>
              </a:lnSpc>
            </a:pPr>
            <a:r>
              <a:rPr lang="en-US" b="1" dirty="0" err="1" smtClean="0"/>
              <a:t>Lysosomes</a:t>
            </a:r>
            <a:r>
              <a:rPr lang="en-US" dirty="0" smtClean="0"/>
              <a:t>	          	</a:t>
            </a:r>
            <a:r>
              <a:rPr lang="ar-EG" dirty="0" smtClean="0"/>
              <a:t> الأجسام الهاضمة</a:t>
            </a:r>
            <a:r>
              <a:rPr lang="en-US" dirty="0" smtClean="0"/>
              <a:t>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1613"/>
            <a:ext cx="8534400" cy="539115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plasma membrane </a:t>
            </a:r>
            <a:r>
              <a:rPr lang="en-US" sz="2800" dirty="0" smtClean="0"/>
              <a:t>is a </a:t>
            </a:r>
            <a:r>
              <a:rPr lang="en-US" sz="2800" b="1" dirty="0" smtClean="0"/>
              <a:t>selective barrier </a:t>
            </a:r>
            <a:r>
              <a:rPr lang="en-US" sz="2800" dirty="0" smtClean="0"/>
              <a:t>that allows passage of oxygen, nutrients (to cell), and wastes (from cells).</a:t>
            </a:r>
            <a:endParaRPr lang="ar-EG" sz="2800" dirty="0" smtClean="0"/>
          </a:p>
          <a:p>
            <a:pPr algn="just" rtl="1" eaLnBrk="1" hangingPunct="1"/>
            <a:r>
              <a:rPr lang="ar-SA" sz="2500" dirty="0" smtClean="0">
                <a:solidFill>
                  <a:srgbClr val="FF0000"/>
                </a:solidFill>
              </a:rPr>
              <a:t>يتحكم الغشاء البلازمي في </a:t>
            </a:r>
            <a:r>
              <a:rPr lang="ar-SA" sz="2500" b="1" dirty="0" smtClean="0">
                <a:solidFill>
                  <a:srgbClr val="FF0000"/>
                </a:solidFill>
              </a:rPr>
              <a:t>حركة الجزيئات</a:t>
            </a:r>
            <a:r>
              <a:rPr lang="ar-SA" sz="2500" dirty="0" smtClean="0">
                <a:solidFill>
                  <a:srgbClr val="FF0000"/>
                </a:solidFill>
              </a:rPr>
              <a:t> من وإلى الخلية بخاصية نفاذ </a:t>
            </a:r>
            <a:r>
              <a:rPr lang="ar-SA" sz="2500" dirty="0" err="1" smtClean="0">
                <a:solidFill>
                  <a:srgbClr val="FF0000"/>
                </a:solidFill>
              </a:rPr>
              <a:t>إصطفائية</a:t>
            </a:r>
            <a:endParaRPr lang="en-US" sz="25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sz="2800" dirty="0" smtClean="0"/>
              <a:t>The general structure of a biological membrane is a double layer (bi-layer) of phospholipids</a:t>
            </a:r>
            <a:r>
              <a:rPr lang="ar-EG" sz="2800" dirty="0" smtClean="0"/>
              <a:t> </a:t>
            </a:r>
            <a:r>
              <a:rPr lang="en-US" sz="2800" dirty="0" smtClean="0"/>
              <a:t>, protein and carbohydrates</a:t>
            </a:r>
            <a:endParaRPr lang="ar-EG" sz="2800" dirty="0" smtClean="0"/>
          </a:p>
          <a:p>
            <a:pPr algn="just" rtl="1" eaLnBrk="1" hangingPunct="1"/>
            <a:r>
              <a:rPr lang="ar-SA" sz="2500" dirty="0" smtClean="0">
                <a:solidFill>
                  <a:srgbClr val="FF0000"/>
                </a:solidFill>
              </a:rPr>
              <a:t>تركيب الغشاء الناتج عن الجزيئات المكونة له هو المسئول عن هذه الخاصية تتكون الأغشية من </a:t>
            </a:r>
            <a:r>
              <a:rPr lang="ar-SA" sz="2500" dirty="0" err="1" smtClean="0">
                <a:solidFill>
                  <a:srgbClr val="FF0000"/>
                </a:solidFill>
              </a:rPr>
              <a:t>لبيدات</a:t>
            </a:r>
            <a:r>
              <a:rPr lang="ar-SA" sz="2500" dirty="0" smtClean="0">
                <a:solidFill>
                  <a:srgbClr val="FF0000"/>
                </a:solidFill>
              </a:rPr>
              <a:t> وبروتينات وبعض </a:t>
            </a:r>
            <a:r>
              <a:rPr lang="ar-SA" sz="2500" dirty="0" err="1" smtClean="0">
                <a:solidFill>
                  <a:srgbClr val="FF0000"/>
                </a:solidFill>
              </a:rPr>
              <a:t>السكاكر</a:t>
            </a:r>
            <a:r>
              <a:rPr lang="ar-SA" sz="2500" dirty="0" smtClean="0">
                <a:solidFill>
                  <a:srgbClr val="FF0000"/>
                </a:solidFill>
              </a:rPr>
              <a:t> ، وأكثر </a:t>
            </a:r>
            <a:r>
              <a:rPr lang="ar-SA" sz="2500" dirty="0" err="1" smtClean="0">
                <a:solidFill>
                  <a:srgbClr val="FF0000"/>
                </a:solidFill>
              </a:rPr>
              <a:t>اللبيدات</a:t>
            </a:r>
            <a:r>
              <a:rPr lang="ar-SA" sz="2500" dirty="0" smtClean="0">
                <a:solidFill>
                  <a:srgbClr val="FF0000"/>
                </a:solidFill>
              </a:rPr>
              <a:t> وفرة هي </a:t>
            </a:r>
            <a:r>
              <a:rPr lang="ar-SA" sz="2500" dirty="0" err="1" smtClean="0">
                <a:solidFill>
                  <a:srgbClr val="FF0000"/>
                </a:solidFill>
              </a:rPr>
              <a:t>اللبيدات</a:t>
            </a:r>
            <a:r>
              <a:rPr lang="ar-SA" sz="2500" dirty="0" smtClean="0">
                <a:solidFill>
                  <a:srgbClr val="FF0000"/>
                </a:solidFill>
              </a:rPr>
              <a:t> الفسفورية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36563" y="152400"/>
            <a:ext cx="832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</a:rPr>
              <a:t>Plasma membrane</a:t>
            </a:r>
            <a:r>
              <a:rPr lang="ar-EG" sz="3400" b="1">
                <a:solidFill>
                  <a:srgbClr val="FF0000"/>
                </a:solidFill>
              </a:rPr>
              <a:t>			</a:t>
            </a:r>
            <a:r>
              <a:rPr lang="ar-SA" sz="3600" b="1"/>
              <a:t> </a:t>
            </a:r>
            <a:r>
              <a:rPr lang="ar-SA" sz="3600" b="1">
                <a:solidFill>
                  <a:srgbClr val="FF0000"/>
                </a:solidFill>
              </a:rPr>
              <a:t>الغشاء البلازمي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http://www.s-cool.co.uk/category/assets/learn_its/alevel/biology/cells-and-organelles/the-cell-membrane/membrane.jpg"/>
          <p:cNvPicPr>
            <a:picLocks noChangeAspect="1" noChangeArrowheads="1"/>
          </p:cNvPicPr>
          <p:nvPr/>
        </p:nvPicPr>
        <p:blipFill>
          <a:blip r:embed="rId3" cstate="print">
            <a:lum bright="-28000" contrast="86000"/>
          </a:blip>
          <a:srcRect/>
          <a:stretch>
            <a:fillRect/>
          </a:stretch>
        </p:blipFill>
        <p:spPr bwMode="auto">
          <a:xfrm>
            <a:off x="838200" y="762000"/>
            <a:ext cx="8412163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181600" y="452438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بروتينات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53225" y="2952750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طبقتين من الفوسفو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لبيدات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2286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كربوهيدرات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(سكريات)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479425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Nucleus</a:t>
            </a:r>
            <a:r>
              <a:rPr lang="en-US"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 Centre</a:t>
            </a:r>
            <a:r>
              <a:rPr lang="en-US"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ar-EG"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5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200" b="0" smtClean="0">
                <a:solidFill>
                  <a:srgbClr val="FF0000"/>
                </a:solidFill>
              </a:rPr>
              <a:t>النواة مركز </a:t>
            </a:r>
            <a:r>
              <a:rPr lang="ar-EG" sz="2200" b="0" smtClean="0">
                <a:solidFill>
                  <a:srgbClr val="FF0000"/>
                </a:solidFill>
              </a:rPr>
              <a:t>معلومات </a:t>
            </a:r>
            <a:r>
              <a:rPr lang="ar-SA" sz="2200" b="0" smtClean="0">
                <a:solidFill>
                  <a:srgbClr val="FF0000"/>
                </a:solidFill>
              </a:rPr>
              <a:t>الخلية الوراثي</a:t>
            </a:r>
            <a:endParaRPr lang="en-US" sz="2200" b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7634398"/>
          </a:xfrm>
        </p:spPr>
        <p:txBody>
          <a:bodyPr/>
          <a:lstStyle/>
          <a:p>
            <a:pPr algn="just"/>
            <a:r>
              <a:rPr lang="en-US" sz="2600" dirty="0" smtClean="0"/>
              <a:t>The nuclear </a:t>
            </a:r>
            <a:r>
              <a:rPr lang="en-US" sz="2600" b="1" dirty="0" smtClean="0"/>
              <a:t>envelope</a:t>
            </a:r>
            <a:r>
              <a:rPr lang="en-US" sz="2600" dirty="0" smtClean="0"/>
              <a:t> encloses the </a:t>
            </a:r>
            <a:r>
              <a:rPr lang="en-US" sz="2600" b="1" dirty="0" smtClean="0"/>
              <a:t>nucleus</a:t>
            </a:r>
            <a:r>
              <a:rPr lang="en-US" sz="2600" dirty="0" smtClean="0"/>
              <a:t>, </a:t>
            </a:r>
          </a:p>
          <a:p>
            <a:pPr algn="just"/>
            <a:r>
              <a:rPr lang="en-US" sz="2600" dirty="0" smtClean="0"/>
              <a:t>nuclear envelop is a double membrane; each consists of a lipid </a:t>
            </a:r>
            <a:r>
              <a:rPr lang="en-US" sz="2600" dirty="0" err="1" smtClean="0"/>
              <a:t>bilayer</a:t>
            </a:r>
            <a:endParaRPr lang="en-US" sz="2600" dirty="0" smtClean="0"/>
          </a:p>
          <a:p>
            <a:pPr algn="just" rtl="1"/>
            <a:r>
              <a:rPr lang="ar-SA" sz="2600" dirty="0" smtClean="0">
                <a:solidFill>
                  <a:srgbClr val="FF0000"/>
                </a:solidFill>
              </a:rPr>
              <a:t>الغلاف</a:t>
            </a:r>
            <a:r>
              <a:rPr lang="ar-SA" sz="2600" b="1" dirty="0" smtClean="0">
                <a:solidFill>
                  <a:srgbClr val="FF0000"/>
                </a:solidFill>
              </a:rPr>
              <a:t> </a:t>
            </a:r>
            <a:r>
              <a:rPr lang="ar-SA" sz="2600" dirty="0" smtClean="0">
                <a:solidFill>
                  <a:srgbClr val="FF0000"/>
                </a:solidFill>
              </a:rPr>
              <a:t>النووي </a:t>
            </a:r>
            <a:r>
              <a:rPr lang="ar-EG" sz="2600" dirty="0" smtClean="0">
                <a:solidFill>
                  <a:srgbClr val="FF0000"/>
                </a:solidFill>
              </a:rPr>
              <a:t>يحيط بالنواة</a:t>
            </a:r>
            <a:r>
              <a:rPr lang="en-US" sz="2600" dirty="0" smtClean="0">
                <a:solidFill>
                  <a:srgbClr val="FF0000"/>
                </a:solidFill>
              </a:rPr>
              <a:t> - </a:t>
            </a:r>
            <a:r>
              <a:rPr lang="ar-EG" sz="2600" dirty="0" smtClean="0">
                <a:solidFill>
                  <a:srgbClr val="FF0000"/>
                </a:solidFill>
              </a:rPr>
              <a:t>الغشاء النووى يتكون من طبقة مزدوجة من </a:t>
            </a:r>
            <a:r>
              <a:rPr lang="ar-EG" sz="2600" dirty="0" err="1" smtClean="0">
                <a:solidFill>
                  <a:srgbClr val="FF0000"/>
                </a:solidFill>
              </a:rPr>
              <a:t>اللبيدات</a:t>
            </a:r>
            <a:r>
              <a:rPr lang="ar-EG" sz="2600" dirty="0" smtClean="0">
                <a:solidFill>
                  <a:srgbClr val="FF0000"/>
                </a:solidFill>
              </a:rPr>
              <a:t> </a:t>
            </a:r>
            <a:r>
              <a:rPr lang="ar-SA" sz="2600" dirty="0" smtClean="0">
                <a:solidFill>
                  <a:srgbClr val="FF0000"/>
                </a:solidFill>
              </a:rPr>
              <a:t>تحتوي على ثقوب تسمح بمرور المواد  من وإلى النواة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600" dirty="0" smtClean="0"/>
              <a:t>The </a:t>
            </a:r>
            <a:r>
              <a:rPr lang="en-US" sz="2600" b="1" dirty="0" smtClean="0"/>
              <a:t>nucleus</a:t>
            </a:r>
            <a:r>
              <a:rPr lang="en-US" sz="2600" dirty="0" smtClean="0"/>
              <a:t> controls cell activities</a:t>
            </a:r>
          </a:p>
          <a:p>
            <a:pPr algn="just" rtl="1"/>
            <a:r>
              <a:rPr lang="ar-SA" sz="2600" dirty="0" smtClean="0"/>
              <a:t>	</a:t>
            </a:r>
            <a:r>
              <a:rPr lang="ar-SA" sz="2600" dirty="0" smtClean="0">
                <a:solidFill>
                  <a:srgbClr val="FF0000"/>
                </a:solidFill>
              </a:rPr>
              <a:t>تتحكم النواة فى أنشطة الخلية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The nucleus contains </a:t>
            </a:r>
            <a:r>
              <a:rPr lang="en-US" sz="2600" u="sng" dirty="0" smtClean="0"/>
              <a:t>most</a:t>
            </a:r>
            <a:r>
              <a:rPr lang="en-US" sz="2600" dirty="0" smtClean="0"/>
              <a:t> of </a:t>
            </a:r>
            <a:r>
              <a:rPr lang="en-US" sz="2600" b="1" dirty="0" smtClean="0"/>
              <a:t>DNA</a:t>
            </a:r>
          </a:p>
          <a:p>
            <a:pPr algn="just" rtl="1"/>
            <a:r>
              <a:rPr lang="en-US" sz="2600" dirty="0" smtClean="0"/>
              <a:t>   </a:t>
            </a:r>
            <a:r>
              <a:rPr lang="ar-SA" sz="2600" dirty="0" smtClean="0">
                <a:solidFill>
                  <a:srgbClr val="FF0000"/>
                </a:solidFill>
              </a:rPr>
              <a:t>تحتوى النواة على </a:t>
            </a:r>
            <a:r>
              <a:rPr lang="ar-EG" sz="2600" dirty="0" smtClean="0">
                <a:solidFill>
                  <a:srgbClr val="FF0000"/>
                </a:solidFill>
              </a:rPr>
              <a:t>الحمض </a:t>
            </a:r>
            <a:r>
              <a:rPr lang="ar-EG" sz="2600" dirty="0" err="1" smtClean="0">
                <a:solidFill>
                  <a:srgbClr val="FF0000"/>
                </a:solidFill>
              </a:rPr>
              <a:t>النووى (</a:t>
            </a:r>
            <a:r>
              <a:rPr lang="ar-SA" sz="2600" dirty="0" smtClean="0">
                <a:solidFill>
                  <a:srgbClr val="FF0000"/>
                </a:solidFill>
              </a:rPr>
              <a:t>الدنا</a:t>
            </a:r>
            <a:r>
              <a:rPr lang="ar-EG" sz="2600" dirty="0" err="1" smtClean="0">
                <a:solidFill>
                  <a:srgbClr val="FF0000"/>
                </a:solidFill>
              </a:rPr>
              <a:t>)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just" eaLnBrk="1" hangingPunct="1"/>
            <a:endParaRPr lang="en-US" sz="2600" dirty="0" smtClean="0"/>
          </a:p>
          <a:p>
            <a:pPr algn="just" eaLnBrk="1" hangingPunct="1"/>
            <a:endParaRPr lang="en-US" sz="2600" dirty="0" smtClean="0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34400" cy="6054725"/>
          </a:xfrm>
        </p:spPr>
        <p:txBody>
          <a:bodyPr/>
          <a:lstStyle/>
          <a:p>
            <a:pPr algn="just"/>
            <a:r>
              <a:rPr lang="en-US" sz="2600" dirty="0" smtClean="0"/>
              <a:t>In the nucleus:  </a:t>
            </a:r>
            <a:r>
              <a:rPr lang="en-US" sz="2600" b="1" dirty="0" smtClean="0"/>
              <a:t>DNA</a:t>
            </a:r>
            <a:r>
              <a:rPr lang="en-US" sz="2600" dirty="0" smtClean="0"/>
              <a:t> + </a:t>
            </a:r>
            <a:r>
              <a:rPr lang="en-US" sz="2600" b="1" dirty="0" smtClean="0"/>
              <a:t>proteins</a:t>
            </a:r>
            <a:r>
              <a:rPr lang="en-US" sz="2600" dirty="0" smtClean="0"/>
              <a:t> form </a:t>
            </a:r>
            <a:r>
              <a:rPr lang="en-US" sz="2600" b="1" dirty="0" smtClean="0"/>
              <a:t>genetic material</a:t>
            </a:r>
            <a:r>
              <a:rPr lang="en-US" sz="2600" dirty="0" smtClean="0"/>
              <a:t> called </a:t>
            </a:r>
            <a:r>
              <a:rPr lang="en-US" sz="2600" b="1" dirty="0" smtClean="0"/>
              <a:t>chromatin</a:t>
            </a:r>
            <a:endParaRPr lang="en-US" sz="2600" dirty="0" smtClean="0"/>
          </a:p>
          <a:p>
            <a:pPr algn="just" rtl="1"/>
            <a:r>
              <a:rPr lang="ar-EG" sz="2600" dirty="0" smtClean="0">
                <a:solidFill>
                  <a:srgbClr val="FF0000"/>
                </a:solidFill>
              </a:rPr>
              <a:t>فى النواة</a:t>
            </a:r>
            <a:r>
              <a:rPr lang="ar-EG" sz="2600" b="1" dirty="0" smtClean="0">
                <a:solidFill>
                  <a:srgbClr val="FF0000"/>
                </a:solidFill>
              </a:rPr>
              <a:t> حمض </a:t>
            </a:r>
            <a:r>
              <a:rPr lang="ar-EG" sz="2600" b="1" dirty="0" err="1" smtClean="0">
                <a:solidFill>
                  <a:srgbClr val="FF0000"/>
                </a:solidFill>
              </a:rPr>
              <a:t>الدنا</a:t>
            </a:r>
            <a:r>
              <a:rPr lang="ar-EG" sz="2600" dirty="0" err="1" smtClean="0">
                <a:solidFill>
                  <a:srgbClr val="FF0000"/>
                </a:solidFill>
              </a:rPr>
              <a:t> </a:t>
            </a:r>
            <a:r>
              <a:rPr lang="ar-EG" sz="2600" dirty="0" smtClean="0">
                <a:solidFill>
                  <a:srgbClr val="FF0000"/>
                </a:solidFill>
              </a:rPr>
              <a:t>+ </a:t>
            </a:r>
            <a:r>
              <a:rPr lang="ar-EG" sz="2600" b="1" dirty="0" err="1" smtClean="0">
                <a:solidFill>
                  <a:srgbClr val="FF0000"/>
                </a:solidFill>
              </a:rPr>
              <a:t>البروتينات</a:t>
            </a:r>
            <a:r>
              <a:rPr lang="ar-EG" sz="2600" dirty="0" err="1" smtClean="0">
                <a:solidFill>
                  <a:srgbClr val="FF0000"/>
                </a:solidFill>
              </a:rPr>
              <a:t> </a:t>
            </a:r>
            <a:r>
              <a:rPr lang="ar-EG" sz="2600" dirty="0" smtClean="0">
                <a:solidFill>
                  <a:srgbClr val="FF0000"/>
                </a:solidFill>
              </a:rPr>
              <a:t>= </a:t>
            </a:r>
            <a:r>
              <a:rPr lang="ar-EG" sz="2600" b="1" dirty="0" smtClean="0">
                <a:solidFill>
                  <a:srgbClr val="FF0000"/>
                </a:solidFill>
              </a:rPr>
              <a:t>المادة الوراثية</a:t>
            </a:r>
            <a:r>
              <a:rPr lang="ar-EG" sz="2600" dirty="0" smtClean="0">
                <a:solidFill>
                  <a:srgbClr val="FF0000"/>
                </a:solidFill>
              </a:rPr>
              <a:t> والتى تسمى </a:t>
            </a:r>
            <a:r>
              <a:rPr lang="ar-EG" sz="2600" b="1" dirty="0" err="1" smtClean="0">
                <a:solidFill>
                  <a:srgbClr val="FF0000"/>
                </a:solidFill>
              </a:rPr>
              <a:t>بالكروماتين</a:t>
            </a:r>
            <a:r>
              <a:rPr lang="en-US" sz="2600" dirty="0" smtClean="0"/>
              <a:t> </a:t>
            </a:r>
          </a:p>
          <a:p>
            <a:r>
              <a:rPr lang="en-US" sz="2600" b="1" dirty="0" smtClean="0"/>
              <a:t>Chromatin</a:t>
            </a:r>
            <a:r>
              <a:rPr lang="en-US" sz="2600" dirty="0" smtClean="0"/>
              <a:t> condenses to form </a:t>
            </a:r>
            <a:r>
              <a:rPr lang="en-US" sz="2600" b="1" dirty="0" smtClean="0"/>
              <a:t>chromosomes</a:t>
            </a:r>
          </a:p>
          <a:p>
            <a:pPr algn="r" rtl="1"/>
            <a:r>
              <a:rPr lang="ar-SA" sz="2600" dirty="0" err="1" smtClean="0">
                <a:solidFill>
                  <a:srgbClr val="FF0000"/>
                </a:solidFill>
              </a:rPr>
              <a:t>تتكثف</a:t>
            </a:r>
            <a:r>
              <a:rPr lang="ar-SA" sz="2600" dirty="0" smtClean="0">
                <a:solidFill>
                  <a:srgbClr val="FF0000"/>
                </a:solidFill>
              </a:rPr>
              <a:t> </a:t>
            </a:r>
            <a:r>
              <a:rPr lang="ar-SA" sz="2600" dirty="0" err="1" smtClean="0">
                <a:solidFill>
                  <a:srgbClr val="FF0000"/>
                </a:solidFill>
              </a:rPr>
              <a:t>الكروماتيدات</a:t>
            </a:r>
            <a:r>
              <a:rPr lang="ar-SA" sz="2600" dirty="0" smtClean="0">
                <a:solidFill>
                  <a:srgbClr val="FF0000"/>
                </a:solidFill>
              </a:rPr>
              <a:t> لتعطى </a:t>
            </a:r>
            <a:r>
              <a:rPr lang="ar-SA" sz="2600" dirty="0" err="1" smtClean="0">
                <a:solidFill>
                  <a:srgbClr val="FF0000"/>
                </a:solidFill>
              </a:rPr>
              <a:t>الكروموزومات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smtClean="0"/>
              <a:t>The </a:t>
            </a:r>
            <a:r>
              <a:rPr lang="en-US" sz="2600" b="1" dirty="0" smtClean="0"/>
              <a:t>nucleolus </a:t>
            </a:r>
            <a:r>
              <a:rPr lang="en-US" sz="2600" dirty="0" smtClean="0"/>
              <a:t>is located within the nucleus and is the site of </a:t>
            </a:r>
            <a:r>
              <a:rPr lang="en-US" sz="2600" dirty="0" smtClean="0">
                <a:solidFill>
                  <a:srgbClr val="FF0000"/>
                </a:solidFill>
              </a:rPr>
              <a:t>ribosomal</a:t>
            </a:r>
            <a:r>
              <a:rPr lang="en-US" sz="2600" dirty="0" smtClean="0"/>
              <a:t> RNA (</a:t>
            </a:r>
            <a:r>
              <a:rPr lang="en-US" sz="2600" dirty="0" err="1" smtClean="0">
                <a:solidFill>
                  <a:srgbClr val="FF0000"/>
                </a:solidFill>
              </a:rPr>
              <a:t>r</a:t>
            </a:r>
            <a:r>
              <a:rPr lang="en-US" sz="2600" dirty="0" err="1" smtClean="0"/>
              <a:t>RNA</a:t>
            </a:r>
            <a:r>
              <a:rPr lang="en-US" sz="2600" dirty="0" smtClean="0"/>
              <a:t>) synthesis</a:t>
            </a:r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تقع </a:t>
            </a:r>
            <a:r>
              <a:rPr lang="ar-SA" sz="2600" dirty="0" err="1" smtClean="0">
                <a:solidFill>
                  <a:srgbClr val="FF0000"/>
                </a:solidFill>
              </a:rPr>
              <a:t>النوية</a:t>
            </a:r>
            <a:r>
              <a:rPr lang="ar-SA" sz="2600" dirty="0" smtClean="0">
                <a:solidFill>
                  <a:srgbClr val="FF0000"/>
                </a:solidFill>
              </a:rPr>
              <a:t> داخل النواة وهى مكان تخليق حمض </a:t>
            </a:r>
            <a:r>
              <a:rPr lang="ar-SA" sz="2600" dirty="0" err="1" smtClean="0">
                <a:solidFill>
                  <a:srgbClr val="FF0000"/>
                </a:solidFill>
              </a:rPr>
              <a:t>الرنا</a:t>
            </a:r>
            <a:r>
              <a:rPr lang="ar-SA" sz="2600" dirty="0" smtClean="0">
                <a:solidFill>
                  <a:srgbClr val="FF0000"/>
                </a:solidFill>
              </a:rPr>
              <a:t> </a:t>
            </a:r>
            <a:r>
              <a:rPr lang="ar-SA" sz="2600" dirty="0" err="1" smtClean="0">
                <a:solidFill>
                  <a:srgbClr val="FF0000"/>
                </a:solidFill>
              </a:rPr>
              <a:t>الريبوسومى</a:t>
            </a:r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6" descr="http://3.bp.blogspot.com/-Wept5SqVIro/Tfww7sVOWSI/AAAAAAAAAAg/PeWcgEV7n1E/s1600/CellNucle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7239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7175" y="1595438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</a:rPr>
              <a:t>النوية</a:t>
            </a:r>
            <a:endParaRPr lang="en-US" b="1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518275" y="1062038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</a:rPr>
              <a:t>النو</a:t>
            </a:r>
            <a:r>
              <a:rPr lang="ar-EG" b="1">
                <a:solidFill>
                  <a:srgbClr val="FF0000"/>
                </a:solidFill>
              </a:rPr>
              <a:t>ا</a:t>
            </a:r>
            <a:r>
              <a:rPr lang="ar-SA" b="1">
                <a:solidFill>
                  <a:srgbClr val="FF0000"/>
                </a:solidFill>
              </a:rPr>
              <a:t>ة</a:t>
            </a:r>
            <a:endParaRPr lang="en-US" b="1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-23813" y="2514600"/>
            <a:ext cx="21590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b="1">
                <a:solidFill>
                  <a:srgbClr val="FF0000"/>
                </a:solidFill>
              </a:rPr>
              <a:t>حمض الدنا النووى</a:t>
            </a:r>
            <a:r>
              <a:rPr lang="ar-EG">
                <a:solidFill>
                  <a:srgbClr val="FF0000"/>
                </a:solidFill>
              </a:rPr>
              <a:t> </a:t>
            </a:r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257800" y="4800600"/>
            <a:ext cx="311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</a:rPr>
              <a:t>مركز </a:t>
            </a:r>
            <a:r>
              <a:rPr lang="ar-EG" b="1">
                <a:solidFill>
                  <a:srgbClr val="FF0000"/>
                </a:solidFill>
              </a:rPr>
              <a:t>معلومات </a:t>
            </a:r>
            <a:r>
              <a:rPr lang="ar-SA" b="1">
                <a:solidFill>
                  <a:srgbClr val="FF0000"/>
                </a:solidFill>
              </a:rPr>
              <a:t>الخلية الوراثي</a:t>
            </a:r>
            <a:endParaRPr lang="en-US" b="1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838200" y="47244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</a:rPr>
              <a:t>الغلاف النووي </a:t>
            </a:r>
            <a:endParaRPr lang="en-US" b="1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990600" y="3886200"/>
            <a:ext cx="120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b="1">
                <a:solidFill>
                  <a:srgbClr val="FF0000"/>
                </a:solidFill>
              </a:rPr>
              <a:t>البروتينات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Overview: The Fundamental Units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930900"/>
          </a:xfrm>
        </p:spPr>
        <p:txBody>
          <a:bodyPr/>
          <a:lstStyle/>
          <a:p>
            <a:pPr algn="just"/>
            <a:r>
              <a:rPr lang="en-US" sz="2800" dirty="0" smtClean="0"/>
              <a:t>All living organisms are made of simple </a:t>
            </a:r>
            <a:r>
              <a:rPr lang="en-US" sz="2800" b="1" dirty="0" smtClean="0"/>
              <a:t>structural and functional</a:t>
            </a:r>
            <a:r>
              <a:rPr lang="en-US" sz="2800" dirty="0" smtClean="0"/>
              <a:t> units (</a:t>
            </a:r>
            <a:r>
              <a:rPr lang="en-US" sz="2800" b="1" dirty="0" smtClean="0"/>
              <a:t>cells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pPr algn="r" rtl="1"/>
            <a:r>
              <a:rPr lang="ar-EG" sz="2800" dirty="0" smtClean="0"/>
              <a:t>تتكون جميع الكائنات من وحدات تركيبية </a:t>
            </a:r>
            <a:r>
              <a:rPr lang="ar-EG" sz="2800" dirty="0" err="1" smtClean="0"/>
              <a:t>ووظيفيه</a:t>
            </a:r>
            <a:r>
              <a:rPr lang="ar-EG" sz="2800" dirty="0" smtClean="0"/>
              <a:t> بسيطة </a:t>
            </a:r>
            <a:r>
              <a:rPr lang="ar-EG" sz="2800" dirty="0" err="1" smtClean="0"/>
              <a:t>وصغيرة </a:t>
            </a:r>
            <a:r>
              <a:rPr lang="ar-EG" sz="2800" dirty="0" smtClean="0"/>
              <a:t>(الخلايا</a:t>
            </a:r>
            <a:r>
              <a:rPr lang="ar-EG" sz="2800" dirty="0" err="1" smtClean="0"/>
              <a:t>)</a:t>
            </a:r>
            <a:endParaRPr lang="en-US" sz="2800" dirty="0" smtClean="0"/>
          </a:p>
          <a:p>
            <a:r>
              <a:rPr lang="en-US" sz="2800" b="1" dirty="0" smtClean="0"/>
              <a:t>So cell</a:t>
            </a:r>
            <a:r>
              <a:rPr lang="en-US" sz="2800" dirty="0" smtClean="0"/>
              <a:t> is the simplest structure that </a:t>
            </a:r>
            <a:r>
              <a:rPr lang="en-US" sz="2800" b="1" dirty="0" smtClean="0"/>
              <a:t>can live</a:t>
            </a:r>
          </a:p>
          <a:p>
            <a:pPr algn="r" rtl="1"/>
            <a:r>
              <a:rPr lang="ar-EG" sz="2800" dirty="0" smtClean="0"/>
              <a:t>لذلك </a:t>
            </a:r>
            <a:r>
              <a:rPr lang="ar-SA" sz="2800" dirty="0" smtClean="0"/>
              <a:t>الخلية</a:t>
            </a:r>
            <a:r>
              <a:rPr lang="en-US" sz="2800" dirty="0" smtClean="0"/>
              <a:t> </a:t>
            </a:r>
            <a:r>
              <a:rPr lang="ar-SA" sz="2800" dirty="0" smtClean="0"/>
              <a:t>هي أبسط هيكل يمكن أن يعيش</a:t>
            </a:r>
            <a:endParaRPr lang="en-US" sz="2800" dirty="0" smtClean="0"/>
          </a:p>
          <a:p>
            <a:r>
              <a:rPr lang="en-US" sz="2800" b="1" dirty="0" smtClean="0"/>
              <a:t>Cells </a:t>
            </a:r>
            <a:r>
              <a:rPr lang="en-US" sz="2800" dirty="0" smtClean="0"/>
              <a:t>are </a:t>
            </a:r>
            <a:r>
              <a:rPr lang="en-US" sz="2800" b="1" dirty="0" smtClean="0"/>
              <a:t>too small </a:t>
            </a:r>
            <a:r>
              <a:rPr lang="en-US" sz="2800" dirty="0" smtClean="0"/>
              <a:t>to be seen with the naked eye</a:t>
            </a:r>
          </a:p>
          <a:p>
            <a:pPr algn="r" rtl="1"/>
            <a:r>
              <a:rPr lang="ar-EG" sz="2800" dirty="0" smtClean="0"/>
              <a:t>لا يمكن رؤية الخلية بالعين المجردة</a:t>
            </a:r>
            <a:endParaRPr lang="en-US" sz="2800" dirty="0" smtClean="0"/>
          </a:p>
          <a:p>
            <a:r>
              <a:rPr lang="en-US" sz="2800" dirty="0" smtClean="0"/>
              <a:t>Scientists use </a:t>
            </a:r>
            <a:r>
              <a:rPr lang="en-US" sz="2800" b="1" dirty="0" smtClean="0"/>
              <a:t>microscopes</a:t>
            </a:r>
            <a:r>
              <a:rPr lang="en-US" sz="2800" dirty="0" smtClean="0"/>
              <a:t> to see cells</a:t>
            </a:r>
          </a:p>
          <a:p>
            <a:pPr algn="r" rtl="1"/>
            <a:r>
              <a:rPr lang="en-US" sz="2800" dirty="0" smtClean="0"/>
              <a:t>  </a:t>
            </a:r>
            <a:r>
              <a:rPr lang="ar-SA" sz="2800" dirty="0" smtClean="0"/>
              <a:t>يستخدم العلماء </a:t>
            </a:r>
            <a:r>
              <a:rPr lang="ar-SA" sz="2800" b="1" dirty="0" smtClean="0"/>
              <a:t>المجهر</a:t>
            </a:r>
            <a:r>
              <a:rPr lang="ar-SA" sz="2800" dirty="0" smtClean="0"/>
              <a:t> لرؤية الخلية</a:t>
            </a:r>
            <a:endParaRPr lang="en-US" sz="2800" dirty="0" smtClean="0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08000"/>
          </a:xfrm>
        </p:spPr>
        <p:txBody>
          <a:bodyPr/>
          <a:lstStyle/>
          <a:p>
            <a:pPr eaLnBrk="1" hangingPunct="1"/>
            <a:r>
              <a:rPr lang="en-US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Ribosomes “Protein Factories”  </a:t>
            </a:r>
            <a:r>
              <a:rPr lang="ar-EG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mtClean="0"/>
              <a:t> </a:t>
            </a:r>
            <a:r>
              <a:rPr lang="ar-SA" sz="2300" b="0" smtClean="0">
                <a:solidFill>
                  <a:srgbClr val="FF0000"/>
                </a:solidFill>
              </a:rPr>
              <a:t>الرايبوزومات "</a:t>
            </a:r>
            <a:r>
              <a:rPr lang="ar-EG" sz="2300" b="0" smtClean="0">
                <a:solidFill>
                  <a:srgbClr val="FF0000"/>
                </a:solidFill>
              </a:rPr>
              <a:t>م</a:t>
            </a:r>
            <a:r>
              <a:rPr lang="ar-SA" sz="2300" b="0" smtClean="0">
                <a:solidFill>
                  <a:srgbClr val="FF0000"/>
                </a:solidFill>
              </a:rPr>
              <a:t>ص</a:t>
            </a:r>
            <a:r>
              <a:rPr lang="ar-EG" sz="2300" b="0" smtClean="0">
                <a:solidFill>
                  <a:srgbClr val="FF0000"/>
                </a:solidFill>
              </a:rPr>
              <a:t>ا</a:t>
            </a:r>
            <a:r>
              <a:rPr lang="ar-SA" sz="2300" b="0" smtClean="0">
                <a:solidFill>
                  <a:srgbClr val="FF0000"/>
                </a:solidFill>
              </a:rPr>
              <a:t>نع البروتينات"</a:t>
            </a:r>
            <a:endParaRPr lang="en-US" sz="2300" b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992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b="1" dirty="0" err="1" smtClean="0"/>
              <a:t>Ribosomes</a:t>
            </a:r>
            <a:r>
              <a:rPr lang="en-US" sz="2500" dirty="0" smtClean="0"/>
              <a:t> are particles made of </a:t>
            </a:r>
            <a:r>
              <a:rPr lang="en-US" sz="2500" dirty="0" smtClean="0">
                <a:solidFill>
                  <a:srgbClr val="FF0000"/>
                </a:solidFill>
              </a:rPr>
              <a:t>r</a:t>
            </a:r>
            <a:r>
              <a:rPr lang="en-US" sz="2500" dirty="0" smtClean="0"/>
              <a:t>ibosomal RNA(</a:t>
            </a:r>
            <a:r>
              <a:rPr lang="en-US" sz="2500" dirty="0" err="1" smtClean="0">
                <a:solidFill>
                  <a:srgbClr val="FF0000"/>
                </a:solidFill>
              </a:rPr>
              <a:t>r</a:t>
            </a:r>
            <a:r>
              <a:rPr lang="en-US" sz="2500" dirty="0" err="1" smtClean="0"/>
              <a:t>RNA</a:t>
            </a:r>
            <a:r>
              <a:rPr lang="en-US" sz="2500" dirty="0" smtClean="0"/>
              <a:t>) and protein</a:t>
            </a:r>
          </a:p>
          <a:p>
            <a:pPr algn="r" rtl="1"/>
            <a:r>
              <a:rPr lang="ar-SA" sz="2200" dirty="0" smtClean="0">
                <a:solidFill>
                  <a:srgbClr val="FF0000"/>
                </a:solidFill>
              </a:rPr>
              <a:t>تصنع </a:t>
            </a:r>
            <a:r>
              <a:rPr lang="ar-SA" sz="2200" dirty="0" err="1" smtClean="0">
                <a:solidFill>
                  <a:srgbClr val="FF0000"/>
                </a:solidFill>
              </a:rPr>
              <a:t>الرايبوزومات</a:t>
            </a:r>
            <a:r>
              <a:rPr lang="ar-SA" sz="2200" dirty="0" smtClean="0">
                <a:solidFill>
                  <a:srgbClr val="FF0000"/>
                </a:solidFill>
              </a:rPr>
              <a:t> من </a:t>
            </a:r>
            <a:r>
              <a:rPr lang="ar-EG" sz="2200" dirty="0" smtClean="0">
                <a:solidFill>
                  <a:srgbClr val="FF0000"/>
                </a:solidFill>
              </a:rPr>
              <a:t>ال</a:t>
            </a:r>
            <a:r>
              <a:rPr lang="ar-SA" sz="2200" dirty="0" smtClean="0">
                <a:solidFill>
                  <a:srgbClr val="FF0000"/>
                </a:solidFill>
              </a:rPr>
              <a:t>حمض </a:t>
            </a:r>
            <a:r>
              <a:rPr lang="ar-EG" sz="2200" dirty="0" err="1" smtClean="0">
                <a:solidFill>
                  <a:srgbClr val="FF0000"/>
                </a:solidFill>
              </a:rPr>
              <a:t>النووى </a:t>
            </a:r>
            <a:r>
              <a:rPr lang="ar-EG" sz="2200" dirty="0" smtClean="0">
                <a:solidFill>
                  <a:srgbClr val="FF0000"/>
                </a:solidFill>
              </a:rPr>
              <a:t>“حمض </a:t>
            </a:r>
            <a:r>
              <a:rPr lang="ar-SA" sz="2200" dirty="0" err="1" smtClean="0">
                <a:solidFill>
                  <a:srgbClr val="FF0000"/>
                </a:solidFill>
              </a:rPr>
              <a:t>الرنا</a:t>
            </a:r>
            <a:r>
              <a:rPr lang="ar-SA" sz="2200" dirty="0" smtClean="0">
                <a:solidFill>
                  <a:srgbClr val="FF0000"/>
                </a:solidFill>
              </a:rPr>
              <a:t> </a:t>
            </a:r>
            <a:r>
              <a:rPr lang="ar-SA" sz="2200" dirty="0" err="1" smtClean="0">
                <a:solidFill>
                  <a:srgbClr val="FF0000"/>
                </a:solidFill>
              </a:rPr>
              <a:t>الريبوسومى</a:t>
            </a:r>
            <a:r>
              <a:rPr lang="ar-EG" sz="2200" dirty="0" err="1" smtClean="0">
                <a:solidFill>
                  <a:srgbClr val="FF0000"/>
                </a:solidFill>
              </a:rPr>
              <a:t>”</a:t>
            </a:r>
            <a:r>
              <a:rPr lang="ar-SA" sz="2200" dirty="0" smtClean="0">
                <a:solidFill>
                  <a:srgbClr val="FF0000"/>
                </a:solidFill>
              </a:rPr>
              <a:t> وبروتينات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b="1" dirty="0" err="1" smtClean="0"/>
              <a:t>Ribosomes</a:t>
            </a:r>
            <a:r>
              <a:rPr lang="en-US" sz="2500" dirty="0" smtClean="0"/>
              <a:t> are synthesized in the </a:t>
            </a:r>
            <a:r>
              <a:rPr lang="en-US" sz="2500" b="1" dirty="0" smtClean="0"/>
              <a:t>nucleolus</a:t>
            </a:r>
            <a:r>
              <a:rPr lang="en-US" sz="2500" dirty="0" smtClean="0"/>
              <a:t>, which is found in the nucleus </a:t>
            </a:r>
          </a:p>
          <a:p>
            <a:pPr algn="r" rtl="1"/>
            <a:r>
              <a:rPr lang="ar-EG" sz="2200" dirty="0" smtClean="0">
                <a:solidFill>
                  <a:srgbClr val="FF0000"/>
                </a:solidFill>
              </a:rPr>
              <a:t>يتم</a:t>
            </a:r>
            <a:r>
              <a:rPr lang="ar-EG" sz="2500" dirty="0" smtClean="0">
                <a:solidFill>
                  <a:srgbClr val="FF0000"/>
                </a:solidFill>
              </a:rPr>
              <a:t> </a:t>
            </a:r>
            <a:r>
              <a:rPr lang="ar-EG" sz="2200" dirty="0" smtClean="0">
                <a:solidFill>
                  <a:srgbClr val="FF0000"/>
                </a:solidFill>
              </a:rPr>
              <a:t>بناء</a:t>
            </a:r>
            <a:r>
              <a:rPr lang="ar-SA" sz="2200" dirty="0" smtClean="0">
                <a:solidFill>
                  <a:srgbClr val="FF0000"/>
                </a:solidFill>
              </a:rPr>
              <a:t> </a:t>
            </a:r>
            <a:r>
              <a:rPr lang="ar-SA" sz="2200" dirty="0" err="1" smtClean="0">
                <a:solidFill>
                  <a:srgbClr val="FF0000"/>
                </a:solidFill>
              </a:rPr>
              <a:t>الرايبوزومات</a:t>
            </a:r>
            <a:r>
              <a:rPr lang="ar-SA" sz="2200" dirty="0" smtClean="0">
                <a:solidFill>
                  <a:srgbClr val="FF0000"/>
                </a:solidFill>
              </a:rPr>
              <a:t> في </a:t>
            </a:r>
            <a:r>
              <a:rPr lang="ar-SA" sz="2200" dirty="0" err="1" smtClean="0">
                <a:solidFill>
                  <a:srgbClr val="FF0000"/>
                </a:solidFill>
              </a:rPr>
              <a:t>النوية</a:t>
            </a:r>
            <a:r>
              <a:rPr lang="ar-SA" sz="2200" dirty="0" smtClean="0">
                <a:solidFill>
                  <a:srgbClr val="FF0000"/>
                </a:solidFill>
              </a:rPr>
              <a:t> الموجودة في النواة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500" b="1" dirty="0" err="1" smtClean="0"/>
              <a:t>Ribosomes</a:t>
            </a:r>
            <a:r>
              <a:rPr lang="en-US" sz="2500" dirty="0" smtClean="0"/>
              <a:t> carry out protein synthesis</a:t>
            </a:r>
          </a:p>
          <a:p>
            <a:pPr algn="r" rtl="1"/>
            <a:r>
              <a:rPr lang="ar-SA" sz="2400" dirty="0" err="1" smtClean="0">
                <a:solidFill>
                  <a:srgbClr val="FF0000"/>
                </a:solidFill>
              </a:rPr>
              <a:t>الرايبوزومات</a:t>
            </a:r>
            <a:r>
              <a:rPr lang="ar-SA" sz="2400" dirty="0" smtClean="0">
                <a:solidFill>
                  <a:srgbClr val="FF0000"/>
                </a:solidFill>
              </a:rPr>
              <a:t> مسئولة عن بناء بروتين الخلية </a:t>
            </a:r>
            <a:r>
              <a:rPr lang="ar-SA" sz="2800" dirty="0" smtClean="0"/>
              <a:t>	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08000"/>
          </a:xfrm>
        </p:spPr>
        <p:txBody>
          <a:bodyPr/>
          <a:lstStyle/>
          <a:p>
            <a:pPr eaLnBrk="1" hangingPunct="1"/>
            <a:r>
              <a:rPr lang="en-US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Ribosomes					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ar-SA" smtClean="0"/>
              <a:t> </a:t>
            </a:r>
            <a:r>
              <a:rPr lang="ar-SA" sz="2500" smtClean="0">
                <a:solidFill>
                  <a:srgbClr val="FF0000"/>
                </a:solidFill>
              </a:rPr>
              <a:t>الرايبوزومات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7832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Some </a:t>
            </a:r>
            <a:r>
              <a:rPr lang="en-US" sz="2800" dirty="0" err="1" smtClean="0"/>
              <a:t>ribosomes</a:t>
            </a:r>
            <a:r>
              <a:rPr lang="en-US" sz="2800" dirty="0" smtClean="0"/>
              <a:t> are: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(</a:t>
            </a:r>
            <a:r>
              <a:rPr lang="en-US" b="1" dirty="0" smtClean="0"/>
              <a:t>free </a:t>
            </a:r>
            <a:r>
              <a:rPr lang="en-US" b="1" dirty="0" err="1" smtClean="0"/>
              <a:t>ribosomes</a:t>
            </a:r>
            <a:r>
              <a:rPr lang="en-US" dirty="0" smtClean="0"/>
              <a:t>) suspended in cytoplasm</a:t>
            </a:r>
          </a:p>
          <a:p>
            <a:pPr lvl="1" algn="r" rtl="1">
              <a:defRPr/>
            </a:pPr>
            <a:r>
              <a:rPr lang="en-US" dirty="0" smtClean="0"/>
              <a:t> </a:t>
            </a:r>
            <a:r>
              <a:rPr lang="ar-SA" sz="2600" dirty="0" smtClean="0">
                <a:solidFill>
                  <a:srgbClr val="FF0000"/>
                </a:solidFill>
              </a:rPr>
              <a:t>بعض الرايبوزومات </a:t>
            </a:r>
            <a:r>
              <a:rPr lang="ar-SA" b="1" u="sng" dirty="0" smtClean="0">
                <a:solidFill>
                  <a:srgbClr val="FF0000"/>
                </a:solidFill>
              </a:rPr>
              <a:t>حرة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EG" sz="2600" dirty="0" smtClean="0">
                <a:solidFill>
                  <a:srgbClr val="FF0000"/>
                </a:solidFill>
              </a:rPr>
              <a:t>فى هلام الخلية (السيتوبلازم)</a:t>
            </a:r>
            <a:r>
              <a:rPr lang="ar-SA" sz="2600" dirty="0" smtClean="0">
                <a:solidFill>
                  <a:srgbClr val="FF0000"/>
                </a:solidFill>
              </a:rPr>
              <a:t>  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Bound</a:t>
            </a:r>
            <a:r>
              <a:rPr lang="en-US" dirty="0" smtClean="0">
                <a:ea typeface="+mn-ea"/>
              </a:rPr>
              <a:t> (</a:t>
            </a:r>
            <a:r>
              <a:rPr lang="en-US" b="1" dirty="0" smtClean="0">
                <a:ea typeface="+mn-ea"/>
              </a:rPr>
              <a:t>bound </a:t>
            </a:r>
            <a:r>
              <a:rPr lang="en-US" b="1" dirty="0" err="1" smtClean="0">
                <a:ea typeface="+mn-ea"/>
              </a:rPr>
              <a:t>ribosomes</a:t>
            </a:r>
            <a:r>
              <a:rPr lang="en-US" dirty="0" smtClean="0">
                <a:ea typeface="+mn-ea"/>
              </a:rPr>
              <a:t>) attached to the endoplasmic reticulum or the nuclear envelope	</a:t>
            </a:r>
          </a:p>
          <a:p>
            <a:pPr lvl="1" algn="r" rtl="1">
              <a:defRPr/>
            </a:pPr>
            <a:r>
              <a:rPr lang="ar-SA" dirty="0" smtClean="0">
                <a:ea typeface="+mn-ea"/>
              </a:rPr>
              <a:t>    </a:t>
            </a:r>
            <a:r>
              <a:rPr lang="ar-EG" sz="2600" dirty="0" smtClean="0">
                <a:solidFill>
                  <a:srgbClr val="FF0000"/>
                </a:solidFill>
                <a:ea typeface="+mn-ea"/>
              </a:rPr>
              <a:t>البعض الأخر </a:t>
            </a:r>
            <a:r>
              <a:rPr lang="ar-EG" sz="2700" b="1" u="sng" dirty="0" smtClean="0">
                <a:solidFill>
                  <a:srgbClr val="FF0000"/>
                </a:solidFill>
                <a:ea typeface="+mn-ea"/>
              </a:rPr>
              <a:t>م</a:t>
            </a:r>
            <a:r>
              <a:rPr lang="ar-SA" sz="2700" b="1" u="sng" dirty="0" smtClean="0">
                <a:solidFill>
                  <a:srgbClr val="FF0000"/>
                </a:solidFill>
                <a:ea typeface="+mn-ea"/>
              </a:rPr>
              <a:t>لتصق</a:t>
            </a:r>
            <a:r>
              <a:rPr lang="ar-SA" sz="2700" b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ar-SA" sz="2600" dirty="0" smtClean="0">
                <a:solidFill>
                  <a:srgbClr val="FF0000"/>
                </a:solidFill>
                <a:ea typeface="+mn-ea"/>
              </a:rPr>
              <a:t>بالغشاء النووى أو الشبكة الاندوبلازمي</a:t>
            </a:r>
            <a:r>
              <a:rPr lang="ar-SA" sz="2700" dirty="0" smtClean="0">
                <a:solidFill>
                  <a:srgbClr val="FF0000"/>
                </a:solidFill>
                <a:ea typeface="+mn-ea"/>
              </a:rPr>
              <a:t>   </a:t>
            </a:r>
            <a:r>
              <a:rPr lang="en-US" sz="2700" dirty="0" smtClean="0">
                <a:solidFill>
                  <a:srgbClr val="FF0000"/>
                </a:solidFill>
                <a:ea typeface="+mn-ea"/>
              </a:rPr>
              <a:t>                                                     </a:t>
            </a:r>
            <a:r>
              <a:rPr lang="en-US" sz="2700" dirty="0" smtClean="0">
                <a:ea typeface="+mn-ea"/>
              </a:rPr>
              <a:t>	</a:t>
            </a:r>
            <a:r>
              <a:rPr lang="ar-SA" sz="2700" dirty="0" smtClean="0">
                <a:ea typeface="+mn-ea"/>
              </a:rPr>
              <a:t>	</a:t>
            </a:r>
            <a:endParaRPr lang="en-US" sz="27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8" descr="http://hyperphysics.phy-astr.gsu.edu/hbase/biology/imgbio/ribos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578225" y="3135313"/>
            <a:ext cx="1450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500" b="1"/>
              <a:t>الرايبوزومات </a:t>
            </a:r>
            <a:r>
              <a:rPr lang="ar-EG" sz="1500" b="1"/>
              <a:t>ال</a:t>
            </a:r>
            <a:r>
              <a:rPr lang="ar-SA" sz="1500" b="1"/>
              <a:t>حرة</a:t>
            </a:r>
            <a:r>
              <a:rPr lang="en-US" sz="1500" b="1"/>
              <a:t> 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953000" y="3943350"/>
            <a:ext cx="3013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500" b="1"/>
              <a:t>الرايبوزومات </a:t>
            </a:r>
            <a:r>
              <a:rPr lang="ar-EG" sz="1500" b="1"/>
              <a:t>المرتبطة بالشبكة الاندوبلازمية</a:t>
            </a:r>
            <a:r>
              <a:rPr lang="en-US" sz="1500" b="1"/>
              <a:t> 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62588" y="1077913"/>
            <a:ext cx="314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800" b="1"/>
              <a:t>الرايبوزومات </a:t>
            </a:r>
            <a:r>
              <a:rPr lang="ar-EG" sz="1800" b="1"/>
              <a:t>المرتبطة بالغلاف النووى</a:t>
            </a:r>
            <a:r>
              <a:rPr lang="en-US" sz="1800" b="1"/>
              <a:t>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9239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Endoplasmic Reticulum		   </a:t>
            </a:r>
            <a:r>
              <a:rPr lang="ar-SA" smtClean="0"/>
              <a:t> </a:t>
            </a:r>
            <a:r>
              <a:rPr lang="ar-SA" sz="2600" smtClean="0">
                <a:solidFill>
                  <a:srgbClr val="FF0000"/>
                </a:solidFill>
              </a:rPr>
              <a:t>الشبكة الأندوبلازمية</a:t>
            </a:r>
            <a:r>
              <a:rPr lang="ar-EG" sz="26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/>
              <a:t>			</a:t>
            </a:r>
            <a:endParaRPr lang="en-US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767263"/>
          </a:xfrm>
        </p:spPr>
        <p:txBody>
          <a:bodyPr/>
          <a:lstStyle/>
          <a:p>
            <a:pPr eaLnBrk="1" hangingPunct="1"/>
            <a:r>
              <a:rPr lang="en-US" sz="2700" dirty="0" smtClean="0"/>
              <a:t>The </a:t>
            </a:r>
            <a:r>
              <a:rPr lang="en-US" sz="2700" b="1" dirty="0" smtClean="0"/>
              <a:t>Endoplasmic Reticulum (ER)</a:t>
            </a:r>
            <a:r>
              <a:rPr lang="en-US" sz="2700" dirty="0" smtClean="0"/>
              <a:t> accounts for more than half of the total membrane in many eukaryotic cells</a:t>
            </a:r>
          </a:p>
          <a:p>
            <a:pPr eaLnBrk="1" hangingPunct="1"/>
            <a:r>
              <a:rPr lang="en-US" sz="2700" dirty="0" smtClean="0"/>
              <a:t>There are </a:t>
            </a:r>
            <a:r>
              <a:rPr lang="en-US" sz="2700" b="1" dirty="0" smtClean="0">
                <a:solidFill>
                  <a:srgbClr val="FF0000"/>
                </a:solidFill>
              </a:rPr>
              <a:t>two</a:t>
            </a:r>
            <a:r>
              <a:rPr lang="en-US" sz="2700" dirty="0" smtClean="0"/>
              <a:t> distinct regions of </a:t>
            </a:r>
            <a:r>
              <a:rPr lang="en-US" sz="2700" b="1" dirty="0" smtClean="0"/>
              <a:t>ER</a:t>
            </a:r>
            <a:r>
              <a:rPr lang="en-US" sz="2700" dirty="0" smtClean="0"/>
              <a:t>:</a:t>
            </a:r>
          </a:p>
          <a:p>
            <a:pPr lvl="1" eaLnBrk="1" hangingPunct="1"/>
            <a:r>
              <a:rPr lang="en-US" sz="2700" b="1" dirty="0" smtClean="0">
                <a:solidFill>
                  <a:srgbClr val="FF0000"/>
                </a:solidFill>
              </a:rPr>
              <a:t>Smooth</a:t>
            </a:r>
            <a:r>
              <a:rPr lang="en-US" sz="2700" b="1" dirty="0" smtClean="0"/>
              <a:t> ER</a:t>
            </a:r>
            <a:r>
              <a:rPr lang="en-US" sz="2700" dirty="0" smtClean="0"/>
              <a:t>, which lacks </a:t>
            </a:r>
            <a:r>
              <a:rPr lang="en-US" sz="2700" dirty="0" err="1" smtClean="0"/>
              <a:t>ribosomes</a:t>
            </a:r>
            <a:endParaRPr lang="en-US" sz="2700" dirty="0" smtClean="0"/>
          </a:p>
          <a:p>
            <a:pPr lvl="1" algn="r" rtl="1" eaLnBrk="1" hangingPunct="1"/>
            <a:r>
              <a:rPr lang="ar-SA" sz="2700" dirty="0" smtClean="0"/>
              <a:t>الشبكة </a:t>
            </a:r>
            <a:r>
              <a:rPr lang="ar-SA" sz="2700" dirty="0" err="1" smtClean="0"/>
              <a:t>الاندوبلازمية</a:t>
            </a:r>
            <a:r>
              <a:rPr lang="ar-SA" sz="2700" dirty="0" smtClean="0"/>
              <a:t> </a:t>
            </a:r>
            <a:r>
              <a:rPr lang="ar-SA" sz="2700" dirty="0" err="1" smtClean="0">
                <a:solidFill>
                  <a:srgbClr val="FF0000"/>
                </a:solidFill>
              </a:rPr>
              <a:t>الملسا</a:t>
            </a:r>
            <a:r>
              <a:rPr lang="ar-EG" sz="2700" dirty="0" err="1" smtClean="0">
                <a:solidFill>
                  <a:srgbClr val="FF0000"/>
                </a:solidFill>
              </a:rPr>
              <a:t>ء </a:t>
            </a:r>
            <a:r>
              <a:rPr lang="ar-EG" sz="2700" dirty="0" smtClean="0"/>
              <a:t>(</a:t>
            </a:r>
            <a:r>
              <a:rPr lang="ar-EG" sz="2700" dirty="0" smtClean="0">
                <a:solidFill>
                  <a:srgbClr val="FF0000"/>
                </a:solidFill>
              </a:rPr>
              <a:t>لا تحتوى على </a:t>
            </a:r>
            <a:r>
              <a:rPr lang="ar-EG" sz="2700" dirty="0" err="1" smtClean="0">
                <a:solidFill>
                  <a:srgbClr val="FF0000"/>
                </a:solidFill>
              </a:rPr>
              <a:t>ريبوزومات</a:t>
            </a:r>
            <a:r>
              <a:rPr lang="ar-EG" sz="2700" dirty="0" err="1" smtClean="0"/>
              <a:t>)</a:t>
            </a:r>
            <a:endParaRPr lang="en-US" sz="2700" dirty="0" smtClean="0"/>
          </a:p>
          <a:p>
            <a:pPr lvl="1" eaLnBrk="1" hangingPunct="1"/>
            <a:r>
              <a:rPr lang="en-US" sz="2700" b="1" dirty="0" smtClean="0">
                <a:solidFill>
                  <a:srgbClr val="FF0000"/>
                </a:solidFill>
              </a:rPr>
              <a:t>Rough</a:t>
            </a:r>
            <a:r>
              <a:rPr lang="en-US" sz="2700" b="1" dirty="0" smtClean="0"/>
              <a:t> ER</a:t>
            </a:r>
            <a:r>
              <a:rPr lang="en-US" sz="2700" dirty="0" smtClean="0"/>
              <a:t>, with </a:t>
            </a:r>
            <a:r>
              <a:rPr lang="en-US" sz="2700" dirty="0" err="1" smtClean="0"/>
              <a:t>ribosomes</a:t>
            </a:r>
            <a:r>
              <a:rPr lang="en-US" sz="2700" dirty="0" smtClean="0"/>
              <a:t> attaching its surface</a:t>
            </a:r>
            <a:endParaRPr lang="ar-EG" sz="2700" dirty="0" smtClean="0"/>
          </a:p>
          <a:p>
            <a:pPr lvl="1" algn="r" rtl="1" eaLnBrk="1" hangingPunct="1"/>
            <a:r>
              <a:rPr lang="ar-SA" sz="2700" dirty="0" smtClean="0"/>
              <a:t>الشبكة </a:t>
            </a:r>
            <a:r>
              <a:rPr lang="ar-SA" sz="2700" dirty="0" err="1" smtClean="0"/>
              <a:t>الاندوبلازمية</a:t>
            </a:r>
            <a:r>
              <a:rPr lang="ar-SA" sz="2700" dirty="0" smtClean="0"/>
              <a:t> </a:t>
            </a:r>
            <a:r>
              <a:rPr lang="ar-SA" sz="2700" dirty="0" smtClean="0">
                <a:solidFill>
                  <a:srgbClr val="FF0000"/>
                </a:solidFill>
              </a:rPr>
              <a:t>المحببة</a:t>
            </a:r>
            <a:r>
              <a:rPr lang="ar-EG" sz="2700" dirty="0" smtClean="0"/>
              <a:t> (</a:t>
            </a:r>
            <a:r>
              <a:rPr lang="ar-EG" sz="2700" dirty="0" smtClean="0">
                <a:solidFill>
                  <a:srgbClr val="FF0000"/>
                </a:solidFill>
              </a:rPr>
              <a:t>تحتوى على </a:t>
            </a:r>
            <a:r>
              <a:rPr lang="ar-EG" sz="2700" dirty="0" err="1" smtClean="0">
                <a:solidFill>
                  <a:srgbClr val="FF0000"/>
                </a:solidFill>
              </a:rPr>
              <a:t>ريبوزومات</a:t>
            </a:r>
            <a:r>
              <a:rPr lang="ar-EG" sz="2700" dirty="0" smtClean="0">
                <a:solidFill>
                  <a:srgbClr val="FF0000"/>
                </a:solidFill>
              </a:rPr>
              <a:t> تلتصق </a:t>
            </a:r>
            <a:r>
              <a:rPr lang="ar-EG" sz="2700" dirty="0" err="1" smtClean="0">
                <a:solidFill>
                  <a:srgbClr val="FF0000"/>
                </a:solidFill>
              </a:rPr>
              <a:t>بها</a:t>
            </a:r>
            <a:r>
              <a:rPr lang="ar-EG" sz="2700" dirty="0" err="1" smtClean="0"/>
              <a:t>)</a:t>
            </a:r>
            <a:endParaRPr lang="en-US" sz="2700" dirty="0" smtClean="0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1" descr="http://library.thinkquest.org/C004535/media/endoplasmic_reticulu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267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3" descr="http://upload.wikimedia.org/wikipedia/commons/b/b4/Rough_endoplasmic_reticu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24050"/>
            <a:ext cx="4191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discoverbiotech.com/image/image_gallery?uuid=29628289-7f2a-4de6-b93f-993bccba4dae&amp;groupId=11406&amp;t=1337321629933"/>
          <p:cNvPicPr>
            <a:picLocks noChangeAspect="1" noChangeArrowheads="1"/>
          </p:cNvPicPr>
          <p:nvPr/>
        </p:nvPicPr>
        <p:blipFill>
          <a:blip r:embed="rId2" cstate="print">
            <a:lum bright="-26000" contrast="74000"/>
          </a:blip>
          <a:srcRect/>
          <a:stretch>
            <a:fillRect/>
          </a:stretch>
        </p:blipFill>
        <p:spPr bwMode="auto">
          <a:xfrm>
            <a:off x="304800" y="4572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5453063"/>
            <a:ext cx="2130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 b="1">
                <a:solidFill>
                  <a:srgbClr val="FF0000"/>
                </a:solidFill>
              </a:rPr>
              <a:t>الشبكة الاندوبلازمية الملسا</a:t>
            </a:r>
            <a:r>
              <a:rPr lang="ar-EG" sz="1600" b="1">
                <a:solidFill>
                  <a:srgbClr val="FF0000"/>
                </a:solidFill>
              </a:rPr>
              <a:t>ء 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00813" y="5486400"/>
            <a:ext cx="210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 b="1">
                <a:solidFill>
                  <a:srgbClr val="FF0000"/>
                </a:solidFill>
              </a:rPr>
              <a:t>الشبكة الاندوبلازمية الم</a:t>
            </a:r>
            <a:r>
              <a:rPr lang="ar-EG" sz="1600" b="1">
                <a:solidFill>
                  <a:srgbClr val="FF0000"/>
                </a:solidFill>
              </a:rPr>
              <a:t>حببة 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95600" y="5726113"/>
            <a:ext cx="117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800" b="1">
                <a:solidFill>
                  <a:srgbClr val="FF0000"/>
                </a:solidFill>
              </a:rPr>
              <a:t>الرايبوزومات</a:t>
            </a:r>
            <a:endParaRPr lang="en-US" sz="1800" b="1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781800" y="3592513"/>
            <a:ext cx="132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800" b="1">
                <a:solidFill>
                  <a:srgbClr val="FF0000"/>
                </a:solidFill>
              </a:rPr>
              <a:t>الغلاف النووي </a:t>
            </a:r>
            <a:endParaRPr lang="en-US" sz="1800" b="1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112000" y="1905000"/>
            <a:ext cx="58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800" b="1">
                <a:solidFill>
                  <a:srgbClr val="FF0000"/>
                </a:solidFill>
              </a:rPr>
              <a:t>النواة</a:t>
            </a:r>
            <a:endParaRPr lang="en-US" sz="1800" b="1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" y="3668713"/>
            <a:ext cx="142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800" b="1">
                <a:solidFill>
                  <a:srgbClr val="FF0000"/>
                </a:solidFill>
              </a:rPr>
              <a:t>الغشاء البلازمي 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5761038"/>
            <a:ext cx="419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rtl="1" eaLnBrk="1" hangingPunct="1"/>
            <a:r>
              <a:rPr lang="ar-SA" sz="1500" b="1"/>
              <a:t>الشبكة الاندوبلازمية الملسا</a:t>
            </a:r>
            <a:r>
              <a:rPr lang="ar-EG" sz="1500" b="1"/>
              <a:t>ء (لا تحتوى على ريبوزومات)</a:t>
            </a:r>
            <a:endParaRPr lang="en-US" sz="1500" b="1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419600" y="5772150"/>
            <a:ext cx="419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rtl="1" eaLnBrk="1" hangingPunct="1"/>
            <a:r>
              <a:rPr lang="ar-SA" sz="1500" b="1"/>
              <a:t>الشبكة الاندوبلازمية الم</a:t>
            </a:r>
            <a:r>
              <a:rPr lang="ar-EG" sz="1500" b="1"/>
              <a:t>حببة (تحتوى على ريبوزومات)</a:t>
            </a:r>
            <a:endParaRPr lang="en-US" sz="1500" b="1"/>
          </a:p>
        </p:txBody>
      </p:sp>
      <p:pic>
        <p:nvPicPr>
          <p:cNvPr id="30724" name="Picture 9" descr="http://iws.collin.edu/biopage/faculty/mcculloch/1406/outlines/chapter%207/er2.jpg"/>
          <p:cNvPicPr>
            <a:picLocks noChangeAspect="1" noChangeArrowheads="1"/>
          </p:cNvPicPr>
          <p:nvPr/>
        </p:nvPicPr>
        <p:blipFill>
          <a:blip r:embed="rId3" cstate="print">
            <a:lum bright="-4000" contrast="22000"/>
          </a:blip>
          <a:srcRect/>
          <a:stretch>
            <a:fillRect/>
          </a:stretch>
        </p:blipFill>
        <p:spPr bwMode="auto">
          <a:xfrm>
            <a:off x="381000" y="1112838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50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Functions of </a:t>
            </a:r>
            <a:r>
              <a:rPr lang="en-US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</a:t>
            </a: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SA" smtClean="0">
                <a:solidFill>
                  <a:srgbClr val="FF0000"/>
                </a:solidFill>
              </a:rPr>
              <a:t> </a:t>
            </a:r>
            <a:r>
              <a:rPr lang="ar-SA" sz="2500" smtClean="0">
                <a:solidFill>
                  <a:srgbClr val="FF0000"/>
                </a:solidFill>
              </a:rPr>
              <a:t>وظائف الشبكة الاندوبلازمية الملساء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89088"/>
            <a:ext cx="8534400" cy="4288866"/>
          </a:xfrm>
        </p:spPr>
        <p:txBody>
          <a:bodyPr/>
          <a:lstStyle/>
          <a:p>
            <a:r>
              <a:rPr lang="en-US" sz="2600" b="1" dirty="0" smtClean="0"/>
              <a:t>Synthesizes lipids </a:t>
            </a:r>
            <a:r>
              <a:rPr lang="en-US" sz="2600" dirty="0" smtClean="0"/>
              <a:t>(oils, phospholipids and steroids) </a:t>
            </a:r>
            <a:r>
              <a:rPr lang="ar-EG" sz="2600" dirty="0" smtClean="0"/>
              <a:t>تخلق</a:t>
            </a:r>
            <a:r>
              <a:rPr lang="ar-SA" sz="2600" dirty="0" smtClean="0"/>
              <a:t> الدهون</a:t>
            </a:r>
            <a:r>
              <a:rPr lang="en-US" sz="2600" dirty="0" smtClean="0"/>
              <a:t>	</a:t>
            </a:r>
            <a:endParaRPr lang="ar-EG" sz="2600" dirty="0" smtClean="0"/>
          </a:p>
          <a:p>
            <a:r>
              <a:rPr lang="en-US" sz="2600" b="1" dirty="0" smtClean="0"/>
              <a:t>Metabolizes carbohydrates </a:t>
            </a:r>
            <a:r>
              <a:rPr lang="en-US" sz="2600" dirty="0" smtClean="0"/>
              <a:t> </a:t>
            </a:r>
            <a:r>
              <a:rPr lang="ar-EG" sz="2600" dirty="0" smtClean="0"/>
              <a:t>تبنى</a:t>
            </a:r>
            <a:r>
              <a:rPr lang="ar-SA" sz="2600" dirty="0" smtClean="0"/>
              <a:t> </a:t>
            </a:r>
            <a:r>
              <a:rPr lang="ar-SA" sz="2600" dirty="0" err="1" smtClean="0"/>
              <a:t>الكربوهيدرات</a:t>
            </a:r>
            <a:endParaRPr lang="en-US" sz="2600" dirty="0" smtClean="0"/>
          </a:p>
          <a:p>
            <a:r>
              <a:rPr lang="en-US" sz="2600" b="1" dirty="0" smtClean="0"/>
              <a:t>Detoxifies poison </a:t>
            </a:r>
            <a:r>
              <a:rPr lang="en-US" sz="2600" dirty="0" smtClean="0"/>
              <a:t>(action of enzymes)	</a:t>
            </a:r>
            <a:r>
              <a:rPr lang="ar-SA" sz="2600" dirty="0" smtClean="0"/>
              <a:t> </a:t>
            </a:r>
            <a:r>
              <a:rPr lang="ar-EG" sz="2600" dirty="0" smtClean="0"/>
              <a:t>تزيل </a:t>
            </a:r>
            <a:r>
              <a:rPr lang="ar-SA" sz="2600" dirty="0" smtClean="0"/>
              <a:t>السموم</a:t>
            </a:r>
            <a:r>
              <a:rPr lang="en-US" sz="2600" dirty="0" smtClean="0"/>
              <a:t>	</a:t>
            </a:r>
            <a:endParaRPr lang="ar-EG" sz="2600" dirty="0" smtClean="0"/>
          </a:p>
          <a:p>
            <a:r>
              <a:rPr lang="en-US" sz="2600" b="1" dirty="0" smtClean="0"/>
              <a:t>Stores calcium</a:t>
            </a:r>
            <a:r>
              <a:rPr lang="ar-SA" sz="2600" b="1" dirty="0" smtClean="0"/>
              <a:t>  </a:t>
            </a:r>
            <a:r>
              <a:rPr lang="ar-SA" sz="2600" dirty="0" smtClean="0"/>
              <a:t>	</a:t>
            </a:r>
            <a:r>
              <a:rPr lang="en-US" sz="2600" dirty="0" smtClean="0"/>
              <a:t>(in muscle cells SER membrane pumps calcium ions into the interior of the ER)</a:t>
            </a:r>
            <a:r>
              <a:rPr lang="ar-SA" sz="2600" dirty="0" smtClean="0"/>
              <a:t>	تخزن الكالسيوم</a:t>
            </a:r>
            <a:endParaRPr lang="en-US" sz="2600" dirty="0" smtClean="0"/>
          </a:p>
          <a:p>
            <a:pPr lvl="1" algn="r" eaLnBrk="1" hangingPunct="1"/>
            <a:r>
              <a:rPr lang="en-US" sz="2400" dirty="0" smtClean="0"/>
              <a:t>Our liver cells have large amounts of smooth ER 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34988"/>
          </a:xfrm>
        </p:spPr>
        <p:txBody>
          <a:bodyPr/>
          <a:lstStyle/>
          <a:p>
            <a:pPr eaLnBrk="1" hangingPunct="1"/>
            <a:r>
              <a:rPr lang="en-US" smtClean="0"/>
              <a:t>Functions of </a:t>
            </a:r>
            <a:r>
              <a:rPr lang="en-US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Rough</a:t>
            </a:r>
            <a:r>
              <a:rPr lang="en-US" i="1" smtClean="0"/>
              <a:t> </a:t>
            </a:r>
            <a:r>
              <a:rPr lang="en-US" smtClean="0"/>
              <a:t>ER   </a:t>
            </a:r>
            <a:r>
              <a:rPr lang="ar-EG" smtClean="0"/>
              <a:t> </a:t>
            </a:r>
            <a:r>
              <a:rPr lang="ar-SA" sz="3200" smtClean="0">
                <a:solidFill>
                  <a:srgbClr val="FF0000"/>
                </a:solidFill>
              </a:rPr>
              <a:t> </a:t>
            </a:r>
            <a:r>
              <a:rPr lang="ar-SA" sz="2500" smtClean="0">
                <a:solidFill>
                  <a:srgbClr val="FF0000"/>
                </a:solidFill>
              </a:rPr>
              <a:t>وظائف الشبكة الاندوبلازمية الم</a:t>
            </a:r>
            <a:r>
              <a:rPr lang="ar-EG" sz="2500" smtClean="0">
                <a:solidFill>
                  <a:srgbClr val="FF0000"/>
                </a:solidFill>
              </a:rPr>
              <a:t>حببة</a:t>
            </a:r>
            <a:endParaRPr lang="en-US" sz="250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20788"/>
            <a:ext cx="8534400" cy="4078287"/>
          </a:xfrm>
        </p:spPr>
        <p:txBody>
          <a:bodyPr/>
          <a:lstStyle/>
          <a:p>
            <a:pPr lvl="1"/>
            <a:r>
              <a:rPr lang="en-US" dirty="0" smtClean="0"/>
              <a:t>Makes additional membrane</a:t>
            </a:r>
          </a:p>
          <a:p>
            <a:pPr lvl="1" algn="r" rtl="1"/>
            <a:r>
              <a:rPr lang="en-US" dirty="0" smtClean="0"/>
              <a:t> </a:t>
            </a:r>
            <a:r>
              <a:rPr lang="ar-SA" dirty="0" smtClean="0"/>
              <a:t>تقوم الشبكة </a:t>
            </a:r>
            <a:r>
              <a:rPr lang="ar-SA" dirty="0" err="1" smtClean="0"/>
              <a:t>الاندوبلازمية</a:t>
            </a:r>
            <a:r>
              <a:rPr lang="ar-SA" dirty="0" smtClean="0"/>
              <a:t> المحببة بصنع غشاء إضافي لها </a:t>
            </a:r>
            <a:endParaRPr lang="en-US" dirty="0" smtClean="0"/>
          </a:p>
          <a:p>
            <a:pPr lvl="1"/>
            <a:r>
              <a:rPr lang="en-US" dirty="0" smtClean="0"/>
              <a:t>Distribution of manufactured proteins </a:t>
            </a:r>
          </a:p>
          <a:p>
            <a:pPr lvl="1" algn="r" rtl="1"/>
            <a:r>
              <a:rPr lang="ar-SA" dirty="0" smtClean="0"/>
              <a:t> 	</a:t>
            </a:r>
            <a:r>
              <a:rPr lang="ar-SA" dirty="0" err="1" smtClean="0"/>
              <a:t>توز</a:t>
            </a:r>
            <a:r>
              <a:rPr lang="ar-EG" dirty="0" smtClean="0"/>
              <a:t>ي</a:t>
            </a:r>
            <a:r>
              <a:rPr lang="ar-SA" dirty="0" smtClean="0"/>
              <a:t>ع البروتينات</a:t>
            </a:r>
            <a:r>
              <a:rPr lang="en-US" dirty="0" smtClean="0"/>
              <a:t> </a:t>
            </a:r>
            <a:r>
              <a:rPr lang="ar-EG" dirty="0" smtClean="0"/>
              <a:t> المصنعة</a:t>
            </a:r>
            <a:endParaRPr lang="en-US" dirty="0" smtClean="0"/>
          </a:p>
          <a:p>
            <a:pPr lvl="1" eaLnBrk="1" hangingPunct="1"/>
            <a:r>
              <a:rPr lang="en-US" dirty="0" smtClean="0"/>
              <a:t>A membrane factory for the cell</a:t>
            </a:r>
          </a:p>
          <a:p>
            <a:pPr lvl="1" algn="r" rtl="1" eaLnBrk="1" hangingPunct="1"/>
            <a:r>
              <a:rPr lang="ar-EG" dirty="0" smtClean="0"/>
              <a:t>مصنع أغشية</a:t>
            </a:r>
            <a:r>
              <a:rPr lang="en-US" dirty="0" smtClean="0"/>
              <a:t> </a:t>
            </a:r>
            <a:r>
              <a:rPr lang="ar-EG" dirty="0" smtClean="0"/>
              <a:t> للخلية</a:t>
            </a:r>
            <a:endParaRPr lang="en-US" dirty="0" smtClean="0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6137275"/>
          </a:xfrm>
        </p:spPr>
        <p:txBody>
          <a:bodyPr/>
          <a:lstStyle/>
          <a:p>
            <a:r>
              <a:rPr lang="en-US" sz="2700" b="1" dirty="0" smtClean="0"/>
              <a:t>Golgi apparatus </a:t>
            </a:r>
            <a:r>
              <a:rPr lang="en-US" sz="2700" dirty="0" smtClean="0"/>
              <a:t>consists of flattened membranous sacs</a:t>
            </a:r>
          </a:p>
          <a:p>
            <a:pPr algn="r" rtl="1"/>
            <a:r>
              <a:rPr lang="ar-EG" sz="2700" dirty="0" smtClean="0">
                <a:solidFill>
                  <a:srgbClr val="FF0000"/>
                </a:solidFill>
              </a:rPr>
              <a:t>يتكون جهاز </a:t>
            </a:r>
            <a:r>
              <a:rPr lang="ar-EG" sz="2700" dirty="0" err="1" smtClean="0">
                <a:solidFill>
                  <a:srgbClr val="FF0000"/>
                </a:solidFill>
              </a:rPr>
              <a:t>جولجى</a:t>
            </a:r>
            <a:r>
              <a:rPr lang="ar-EG" sz="2700" dirty="0" smtClean="0">
                <a:solidFill>
                  <a:srgbClr val="FF0000"/>
                </a:solidFill>
              </a:rPr>
              <a:t> من أكياس مسطحة</a:t>
            </a:r>
            <a:endParaRPr lang="en-US" sz="2700" dirty="0" smtClean="0">
              <a:solidFill>
                <a:srgbClr val="FF0000"/>
              </a:solidFill>
            </a:endParaRPr>
          </a:p>
          <a:p>
            <a:r>
              <a:rPr lang="en-US" sz="2700" b="1" dirty="0" smtClean="0"/>
              <a:t>Functions of Golgi apparatus</a:t>
            </a:r>
            <a:r>
              <a:rPr lang="ar-SA" sz="2700" dirty="0" smtClean="0"/>
              <a:t>	</a:t>
            </a:r>
            <a:r>
              <a:rPr lang="ar-SA" sz="2700" b="1" dirty="0" smtClean="0"/>
              <a:t>وظائف جهاز </a:t>
            </a:r>
            <a:r>
              <a:rPr lang="ar-SA" sz="2700" b="1" dirty="0" err="1" smtClean="0"/>
              <a:t>جولجي</a:t>
            </a:r>
            <a:endParaRPr lang="en-US" sz="2700" dirty="0" smtClean="0"/>
          </a:p>
          <a:p>
            <a:pPr lvl="1"/>
            <a:r>
              <a:rPr lang="en-US" sz="2700" dirty="0" smtClean="0"/>
              <a:t>Modifies products (proteins + lipids) of the ER</a:t>
            </a:r>
          </a:p>
          <a:p>
            <a:pPr lvl="1" algn="r" rtl="1"/>
            <a:r>
              <a:rPr lang="ar-SA" sz="2700" dirty="0" smtClean="0">
                <a:solidFill>
                  <a:srgbClr val="FF0000"/>
                </a:solidFill>
              </a:rPr>
              <a:t>تهيئة منتجات الشبكة </a:t>
            </a:r>
            <a:r>
              <a:rPr lang="ar-SA" sz="2700" dirty="0" err="1" smtClean="0">
                <a:solidFill>
                  <a:srgbClr val="FF0000"/>
                </a:solidFill>
              </a:rPr>
              <a:t>الاندوبلازمية</a:t>
            </a:r>
            <a:r>
              <a:rPr lang="ar-EG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)</a:t>
            </a:r>
            <a:r>
              <a:rPr lang="ar-EG" sz="2700" dirty="0" smtClean="0">
                <a:solidFill>
                  <a:srgbClr val="FF0000"/>
                </a:solidFill>
              </a:rPr>
              <a:t>البروتينات والدهون</a:t>
            </a:r>
            <a:r>
              <a:rPr lang="ar-EG" sz="2700" dirty="0" err="1" smtClean="0">
                <a:solidFill>
                  <a:srgbClr val="FF0000"/>
                </a:solidFill>
              </a:rPr>
              <a:t>)</a:t>
            </a:r>
            <a:endParaRPr lang="en-US" sz="2700" dirty="0" smtClean="0">
              <a:solidFill>
                <a:srgbClr val="FF0000"/>
              </a:solidFill>
            </a:endParaRPr>
          </a:p>
          <a:p>
            <a:pPr lvl="1"/>
            <a:r>
              <a:rPr lang="en-US" sz="2700" dirty="0" smtClean="0"/>
              <a:t>Receive &amp; pack materials into transport vesicles</a:t>
            </a:r>
          </a:p>
          <a:p>
            <a:pPr algn="r" rtl="1"/>
            <a:r>
              <a:rPr lang="ar-SA" sz="2700" dirty="0" smtClean="0">
                <a:solidFill>
                  <a:srgbClr val="FF0000"/>
                </a:solidFill>
              </a:rPr>
              <a:t>يعمل إحدى جانبي جهاز </a:t>
            </a:r>
            <a:r>
              <a:rPr lang="ar-SA" sz="2700" dirty="0" err="1" smtClean="0">
                <a:solidFill>
                  <a:srgbClr val="FF0000"/>
                </a:solidFill>
              </a:rPr>
              <a:t>جولجي</a:t>
            </a:r>
            <a:r>
              <a:rPr lang="ar-SA" sz="2700" dirty="0" smtClean="0">
                <a:solidFill>
                  <a:srgbClr val="FF0000"/>
                </a:solidFill>
              </a:rPr>
              <a:t> </a:t>
            </a:r>
            <a:r>
              <a:rPr lang="ar-EG" sz="2700" dirty="0" smtClean="0">
                <a:solidFill>
                  <a:srgbClr val="FF0000"/>
                </a:solidFill>
              </a:rPr>
              <a:t>فى التغليف </a:t>
            </a:r>
            <a:r>
              <a:rPr lang="ar-SA" sz="2700" dirty="0" smtClean="0">
                <a:solidFill>
                  <a:srgbClr val="FF0000"/>
                </a:solidFill>
              </a:rPr>
              <a:t>بينما يعمل الجانب الآخر كحوض تصدير</a:t>
            </a:r>
            <a:endParaRPr lang="en-US" sz="2700" dirty="0" smtClean="0">
              <a:solidFill>
                <a:srgbClr val="FF0000"/>
              </a:solidFill>
            </a:endParaRPr>
          </a:p>
          <a:p>
            <a:pPr lvl="1" algn="ctr" eaLnBrk="1" hangingPunct="1">
              <a:buFont typeface="Times New Roman" pitchFamily="18" charset="0"/>
              <a:buNone/>
            </a:pPr>
            <a:endParaRPr lang="en-US" sz="2700" dirty="0" smtClean="0"/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88375" cy="923925"/>
          </a:xfrm>
        </p:spPr>
        <p:txBody>
          <a:bodyPr/>
          <a:lstStyle/>
          <a:p>
            <a:pPr marL="0" indent="0" algn="ctr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Golgi Apparatus: Shipping and Receiving Center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mtClean="0"/>
              <a:t> </a:t>
            </a:r>
            <a:r>
              <a:rPr lang="ar-SA" smtClean="0">
                <a:solidFill>
                  <a:srgbClr val="FF0000"/>
                </a:solidFill>
              </a:rPr>
              <a:t>جهاز جولجي</a:t>
            </a:r>
            <a:endParaRPr lang="en-US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06_02CellSizeRange-U"/>
          <p:cNvPicPr>
            <a:picLocks noChangeAspect="1" noChangeArrowheads="1"/>
          </p:cNvPicPr>
          <p:nvPr/>
        </p:nvPicPr>
        <p:blipFill>
          <a:blip r:embed="rId3" cstate="print">
            <a:lum bright="-10000" contrast="38000"/>
          </a:blip>
          <a:srcRect/>
          <a:stretch>
            <a:fillRect/>
          </a:stretch>
        </p:blipFill>
        <p:spPr bwMode="auto">
          <a:xfrm>
            <a:off x="914400" y="273050"/>
            <a:ext cx="8153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990850" y="177800"/>
            <a:ext cx="7969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10 m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990850" y="66198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 m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990850" y="124618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0.1 m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90850" y="181768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2990850" y="238918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 mm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2990850" y="2949575"/>
            <a:ext cx="7969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100 µm</a:t>
            </a: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2990850" y="3541713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10 µm</a:t>
            </a:r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2990850" y="4108450"/>
            <a:ext cx="7969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 µm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2990850" y="468153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100 nm</a:t>
            </a: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2990850" y="5256213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10 nm</a:t>
            </a: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2990850" y="5819775"/>
            <a:ext cx="7969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1 nm</a:t>
            </a:r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2990850" y="638333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0000"/>
                </a:solidFill>
              </a:rPr>
              <a:t>0.1 nm</a:t>
            </a: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4384675" y="6116638"/>
            <a:ext cx="7969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Atoms</a:t>
            </a:r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 flipH="1">
            <a:off x="3775075" y="6446838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23"/>
          <p:cNvSpPr>
            <a:spLocks/>
          </p:cNvSpPr>
          <p:nvPr/>
        </p:nvSpPr>
        <p:spPr bwMode="auto">
          <a:xfrm>
            <a:off x="3841750" y="5965825"/>
            <a:ext cx="103188" cy="203200"/>
          </a:xfrm>
          <a:prstGeom prst="rightBrace">
            <a:avLst>
              <a:gd name="adj1" fmla="val 1786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10" name="AutoShape 26"/>
          <p:cNvSpPr>
            <a:spLocks/>
          </p:cNvSpPr>
          <p:nvPr/>
        </p:nvSpPr>
        <p:spPr bwMode="auto">
          <a:xfrm>
            <a:off x="3841750" y="5667375"/>
            <a:ext cx="103188" cy="200025"/>
          </a:xfrm>
          <a:prstGeom prst="rightBrace">
            <a:avLst>
              <a:gd name="adj1" fmla="val 175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11" name="AutoShape 27"/>
          <p:cNvSpPr>
            <a:spLocks/>
          </p:cNvSpPr>
          <p:nvPr/>
        </p:nvSpPr>
        <p:spPr bwMode="auto">
          <a:xfrm>
            <a:off x="3841750" y="5387975"/>
            <a:ext cx="93663" cy="260350"/>
          </a:xfrm>
          <a:prstGeom prst="rightBrace">
            <a:avLst>
              <a:gd name="adj1" fmla="val 252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12" name="Text Box 28"/>
          <p:cNvSpPr txBox="1">
            <a:spLocks noChangeArrowheads="1"/>
          </p:cNvSpPr>
          <p:nvPr/>
        </p:nvSpPr>
        <p:spPr bwMode="auto">
          <a:xfrm>
            <a:off x="3968750" y="5029200"/>
            <a:ext cx="13652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8213" name="Line 29"/>
          <p:cNvSpPr>
            <a:spLocks noChangeShapeType="1"/>
          </p:cNvSpPr>
          <p:nvPr/>
        </p:nvSpPr>
        <p:spPr bwMode="auto">
          <a:xfrm flipH="1">
            <a:off x="3775075" y="521811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Text Box 30"/>
          <p:cNvSpPr txBox="1">
            <a:spLocks noChangeArrowheads="1"/>
          </p:cNvSpPr>
          <p:nvPr/>
        </p:nvSpPr>
        <p:spPr bwMode="auto">
          <a:xfrm>
            <a:off x="5800725" y="4724400"/>
            <a:ext cx="828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Viruses</a:t>
            </a:r>
          </a:p>
        </p:txBody>
      </p:sp>
      <p:sp>
        <p:nvSpPr>
          <p:cNvPr id="8215" name="AutoShape 31"/>
          <p:cNvSpPr>
            <a:spLocks/>
          </p:cNvSpPr>
          <p:nvPr/>
        </p:nvSpPr>
        <p:spPr bwMode="auto">
          <a:xfrm>
            <a:off x="3844925" y="4835525"/>
            <a:ext cx="100013" cy="180975"/>
          </a:xfrm>
          <a:prstGeom prst="rightBrace">
            <a:avLst>
              <a:gd name="adj1" fmla="val 164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16" name="Line 33"/>
          <p:cNvSpPr>
            <a:spLocks noChangeShapeType="1"/>
          </p:cNvSpPr>
          <p:nvPr/>
        </p:nvSpPr>
        <p:spPr bwMode="auto">
          <a:xfrm flipH="1">
            <a:off x="3775075" y="472281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35"/>
          <p:cNvSpPr>
            <a:spLocks noChangeShapeType="1"/>
          </p:cNvSpPr>
          <p:nvPr/>
        </p:nvSpPr>
        <p:spPr bwMode="auto">
          <a:xfrm flipH="1">
            <a:off x="3775075" y="415131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Text Box 36"/>
          <p:cNvSpPr txBox="1">
            <a:spLocks noChangeArrowheads="1"/>
          </p:cNvSpPr>
          <p:nvPr/>
        </p:nvSpPr>
        <p:spPr bwMode="auto">
          <a:xfrm>
            <a:off x="3968750" y="3505200"/>
            <a:ext cx="9080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8219" name="Line 37"/>
          <p:cNvSpPr>
            <a:spLocks noChangeShapeType="1"/>
          </p:cNvSpPr>
          <p:nvPr/>
        </p:nvSpPr>
        <p:spPr bwMode="auto">
          <a:xfrm flipH="1">
            <a:off x="3775075" y="3741738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38"/>
          <p:cNvSpPr txBox="1">
            <a:spLocks noChangeArrowheads="1"/>
          </p:cNvSpPr>
          <p:nvPr/>
        </p:nvSpPr>
        <p:spPr bwMode="auto">
          <a:xfrm>
            <a:off x="3810000" y="4059238"/>
            <a:ext cx="14033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Most bacteria</a:t>
            </a:r>
          </a:p>
        </p:txBody>
      </p:sp>
      <p:sp>
        <p:nvSpPr>
          <p:cNvPr id="8221" name="AutoShape 39"/>
          <p:cNvSpPr>
            <a:spLocks/>
          </p:cNvSpPr>
          <p:nvPr/>
        </p:nvSpPr>
        <p:spPr bwMode="auto">
          <a:xfrm>
            <a:off x="3844925" y="3660775"/>
            <a:ext cx="111125" cy="558800"/>
          </a:xfrm>
          <a:prstGeom prst="rightBrace">
            <a:avLst>
              <a:gd name="adj1" fmla="val 45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22" name="Text Box 40"/>
          <p:cNvSpPr txBox="1">
            <a:spLocks noChangeArrowheads="1"/>
          </p:cNvSpPr>
          <p:nvPr/>
        </p:nvSpPr>
        <p:spPr bwMode="auto">
          <a:xfrm>
            <a:off x="3886200" y="29718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>
                <a:solidFill>
                  <a:srgbClr val="FF0000"/>
                </a:solidFill>
              </a:rPr>
              <a:t>Most plant and animal cells</a:t>
            </a:r>
          </a:p>
        </p:txBody>
      </p:sp>
      <p:sp>
        <p:nvSpPr>
          <p:cNvPr id="8223" name="AutoShape 41"/>
          <p:cNvSpPr>
            <a:spLocks/>
          </p:cNvSpPr>
          <p:nvPr/>
        </p:nvSpPr>
        <p:spPr bwMode="auto">
          <a:xfrm>
            <a:off x="3844925" y="3089275"/>
            <a:ext cx="111125" cy="558800"/>
          </a:xfrm>
          <a:prstGeom prst="rightBrace">
            <a:avLst>
              <a:gd name="adj1" fmla="val 45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1500">
              <a:solidFill>
                <a:srgbClr val="FF0000"/>
              </a:solidFill>
            </a:endParaRPr>
          </a:p>
        </p:txBody>
      </p:sp>
      <p:sp>
        <p:nvSpPr>
          <p:cNvPr id="8224" name="Line 43"/>
          <p:cNvSpPr>
            <a:spLocks noChangeShapeType="1"/>
          </p:cNvSpPr>
          <p:nvPr/>
        </p:nvSpPr>
        <p:spPr bwMode="auto">
          <a:xfrm flipH="1">
            <a:off x="3775075" y="2338388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Text Box 44"/>
          <p:cNvSpPr txBox="1">
            <a:spLocks noChangeArrowheads="1"/>
          </p:cNvSpPr>
          <p:nvPr/>
        </p:nvSpPr>
        <p:spPr bwMode="auto">
          <a:xfrm>
            <a:off x="4173538" y="1697038"/>
            <a:ext cx="11604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Chicken egg</a:t>
            </a:r>
          </a:p>
        </p:txBody>
      </p:sp>
      <p:sp>
        <p:nvSpPr>
          <p:cNvPr id="8226" name="Line 45"/>
          <p:cNvSpPr>
            <a:spLocks noChangeShapeType="1"/>
          </p:cNvSpPr>
          <p:nvPr/>
        </p:nvSpPr>
        <p:spPr bwMode="auto">
          <a:xfrm flipH="1">
            <a:off x="3775075" y="1538288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47"/>
          <p:cNvSpPr>
            <a:spLocks noChangeShapeType="1"/>
          </p:cNvSpPr>
          <p:nvPr/>
        </p:nvSpPr>
        <p:spPr bwMode="auto">
          <a:xfrm flipH="1">
            <a:off x="3775075" y="88106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Text Box 48"/>
          <p:cNvSpPr txBox="1">
            <a:spLocks noChangeArrowheads="1"/>
          </p:cNvSpPr>
          <p:nvPr/>
        </p:nvSpPr>
        <p:spPr bwMode="auto">
          <a:xfrm>
            <a:off x="3968750" y="554038"/>
            <a:ext cx="11541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Human height</a:t>
            </a:r>
          </a:p>
        </p:txBody>
      </p:sp>
      <p:sp>
        <p:nvSpPr>
          <p:cNvPr id="8229" name="Line 49"/>
          <p:cNvSpPr>
            <a:spLocks noChangeShapeType="1"/>
          </p:cNvSpPr>
          <p:nvPr/>
        </p:nvSpPr>
        <p:spPr bwMode="auto">
          <a:xfrm flipH="1">
            <a:off x="3775075" y="620713"/>
            <a:ext cx="180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Text Box 50"/>
          <p:cNvSpPr txBox="1">
            <a:spLocks noChangeArrowheads="1"/>
          </p:cNvSpPr>
          <p:nvPr/>
        </p:nvSpPr>
        <p:spPr bwMode="auto">
          <a:xfrm rot="-5400000">
            <a:off x="4745831" y="1369220"/>
            <a:ext cx="17303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Naked eye</a:t>
            </a:r>
          </a:p>
        </p:txBody>
      </p:sp>
      <p:sp>
        <p:nvSpPr>
          <p:cNvPr id="8231" name="Text Box 51"/>
          <p:cNvSpPr txBox="1">
            <a:spLocks noChangeArrowheads="1"/>
          </p:cNvSpPr>
          <p:nvPr/>
        </p:nvSpPr>
        <p:spPr bwMode="auto">
          <a:xfrm rot="-5400000">
            <a:off x="5660231" y="3374232"/>
            <a:ext cx="17303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Light microscope</a:t>
            </a:r>
          </a:p>
        </p:txBody>
      </p:sp>
      <p:sp>
        <p:nvSpPr>
          <p:cNvPr id="8232" name="Text Box 52"/>
          <p:cNvSpPr txBox="1">
            <a:spLocks noChangeArrowheads="1"/>
          </p:cNvSpPr>
          <p:nvPr/>
        </p:nvSpPr>
        <p:spPr bwMode="auto">
          <a:xfrm rot="-5400000">
            <a:off x="6523831" y="4698207"/>
            <a:ext cx="19843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FF0000"/>
                </a:solidFill>
              </a:rPr>
              <a:t>Electron microscope</a:t>
            </a:r>
          </a:p>
        </p:txBody>
      </p:sp>
      <p:sp>
        <p:nvSpPr>
          <p:cNvPr id="8233" name="Rectangle 43"/>
          <p:cNvSpPr>
            <a:spLocks noChangeArrowheads="1"/>
          </p:cNvSpPr>
          <p:nvPr/>
        </p:nvSpPr>
        <p:spPr bwMode="auto">
          <a:xfrm>
            <a:off x="0" y="2274888"/>
            <a:ext cx="3962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1 millimeter = </a:t>
            </a:r>
          </a:p>
          <a:p>
            <a:pPr algn="l"/>
            <a:r>
              <a:rPr lang="en-US" sz="1600"/>
              <a:t>1000 micrometres </a:t>
            </a:r>
            <a:br>
              <a:rPr lang="en-US" sz="1600"/>
            </a:br>
            <a:endParaRPr lang="en-US" sz="1600"/>
          </a:p>
          <a:p>
            <a:pPr algn="l"/>
            <a:r>
              <a:rPr lang="en-US" sz="1600"/>
              <a:t>1 micrometre = </a:t>
            </a:r>
          </a:p>
          <a:p>
            <a:pPr algn="l"/>
            <a:r>
              <a:rPr lang="en-US" sz="1600"/>
              <a:t>1000 nanometres </a:t>
            </a:r>
            <a:br>
              <a:rPr lang="en-US" sz="1600"/>
            </a:br>
            <a:endParaRPr lang="en-US" sz="1600"/>
          </a:p>
          <a:p>
            <a:pPr algn="l"/>
            <a:r>
              <a:rPr lang="en-US" sz="1600"/>
              <a:t>1millimetre = </a:t>
            </a:r>
          </a:p>
          <a:p>
            <a:pPr algn="l"/>
            <a:r>
              <a:rPr lang="en-US" sz="1600"/>
              <a:t>1000000 nanometres.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327612"/>
          </a:xfrm>
        </p:spPr>
        <p:txBody>
          <a:bodyPr/>
          <a:lstStyle/>
          <a:p>
            <a:pPr lvl="1" algn="just" eaLnBrk="1" hangingPunct="1"/>
            <a:r>
              <a:rPr lang="en-US" sz="2700" dirty="0" smtClean="0"/>
              <a:t>The </a:t>
            </a:r>
            <a:r>
              <a:rPr lang="en-US" sz="2700" b="1" dirty="0" smtClean="0"/>
              <a:t>Golgi sacs </a:t>
            </a:r>
            <a:r>
              <a:rPr lang="en-US" sz="2700" dirty="0" smtClean="0"/>
              <a:t>are not connected</a:t>
            </a:r>
          </a:p>
          <a:p>
            <a:pPr lvl="1" algn="just" eaLnBrk="1" hangingPunct="1"/>
            <a:r>
              <a:rPr lang="en-US" sz="2700" b="1" dirty="0" smtClean="0"/>
              <a:t>One side </a:t>
            </a:r>
            <a:r>
              <a:rPr lang="en-US" sz="2700" dirty="0" smtClean="0"/>
              <a:t>serves as a </a:t>
            </a:r>
            <a:r>
              <a:rPr lang="en-US" sz="2700" b="1" dirty="0" smtClean="0"/>
              <a:t>receiving dock  </a:t>
            </a:r>
            <a:r>
              <a:rPr lang="en-US" sz="2700" dirty="0" smtClean="0"/>
              <a:t>for transport </a:t>
            </a:r>
            <a:r>
              <a:rPr lang="en-US" sz="2700" b="1" dirty="0" smtClean="0"/>
              <a:t>vesicles</a:t>
            </a:r>
            <a:r>
              <a:rPr lang="en-US" sz="2700" dirty="0" smtClean="0"/>
              <a:t> produced by the ER</a:t>
            </a:r>
          </a:p>
          <a:p>
            <a:pPr lvl="1" algn="just" eaLnBrk="1" hangingPunct="1"/>
            <a:r>
              <a:rPr lang="en-US" sz="2700" dirty="0" smtClean="0"/>
              <a:t>A vesicle fuses with Golgi sac, adding its membrane and contents to the receiving side.</a:t>
            </a:r>
          </a:p>
          <a:p>
            <a:pPr lvl="1" algn="just" eaLnBrk="1" hangingPunct="1"/>
            <a:r>
              <a:rPr lang="en-US" sz="2700" dirty="0" smtClean="0"/>
              <a:t>Products of the ER are modified during their transit through the Golgi.</a:t>
            </a:r>
          </a:p>
          <a:p>
            <a:pPr lvl="1" algn="just" eaLnBrk="1" hangingPunct="1"/>
            <a:r>
              <a:rPr lang="en-US" sz="2700" dirty="0" smtClean="0"/>
              <a:t>The other side of the Golgi, the shipping side, gives rise to vesicles, which bud off and travel to other sites.  </a:t>
            </a: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88375" cy="923925"/>
          </a:xfrm>
        </p:spPr>
        <p:txBody>
          <a:bodyPr/>
          <a:lstStyle/>
          <a:p>
            <a:pPr marL="0" indent="0" algn="ctr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Golgi Apparatus: Shipping and Receiving Center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mtClean="0"/>
              <a:t> </a:t>
            </a:r>
            <a:r>
              <a:rPr lang="ar-SA" smtClean="0">
                <a:solidFill>
                  <a:srgbClr val="FF0000"/>
                </a:solidFill>
              </a:rPr>
              <a:t>جهاز جولجي</a:t>
            </a:r>
            <a:endParaRPr lang="en-US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 descr="http://www.deviantart.com/download/145921069/Golgi_Apparatus_by_h2ohau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04900"/>
            <a:ext cx="762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971800" y="914400"/>
            <a:ext cx="241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حوض استقبال للمنتج </a:t>
            </a:r>
            <a:endParaRPr lang="en-US" b="1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611813" y="4643438"/>
            <a:ext cx="2236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حوض </a:t>
            </a:r>
            <a:r>
              <a:rPr lang="ar-EG" b="1"/>
              <a:t>تصدير</a:t>
            </a:r>
            <a:r>
              <a:rPr lang="ar-SA" b="1"/>
              <a:t>للمنتج </a:t>
            </a:r>
            <a:endParaRPr lang="en-US" b="1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286375" y="2967038"/>
            <a:ext cx="164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b="1"/>
              <a:t>أكياس مسطحة</a:t>
            </a:r>
            <a:endParaRPr lang="en-US" b="1"/>
          </a:p>
        </p:txBody>
      </p:sp>
      <p:cxnSp>
        <p:nvCxnSpPr>
          <p:cNvPr id="34822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4914900" y="2857500"/>
            <a:ext cx="381000" cy="1524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3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4724400" y="3200400"/>
            <a:ext cx="381000" cy="2286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24" name="Rectangle 18"/>
          <p:cNvSpPr>
            <a:spLocks noChangeArrowheads="1"/>
          </p:cNvSpPr>
          <p:nvPr/>
        </p:nvSpPr>
        <p:spPr bwMode="auto">
          <a:xfrm>
            <a:off x="6967538" y="1824038"/>
            <a:ext cx="1566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b="1"/>
              <a:t>جهاز جولجى </a:t>
            </a: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304800" y="5780088"/>
            <a:ext cx="77724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Receiving &amp; Packing materials into transport vesicles</a:t>
            </a:r>
          </a:p>
          <a:p>
            <a:pPr algn="ctr" rtl="1">
              <a:defRPr/>
            </a:pPr>
            <a:r>
              <a:rPr lang="ar-SA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يعمل إحدى جانبي جهاز جولجي بينما يعمل الجانب الآخر كحوض تصدير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1" algn="ctr" eaLnBrk="1" hangingPunct="1">
              <a:buFont typeface="Times New Roman" pitchFamily="18" charset="0"/>
              <a:buNone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m-lab.berkeley.edu/EML/images/TEM-Gallery1/images/Go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47942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Lysosomes: Digestive Compartments   </a:t>
            </a:r>
            <a:r>
              <a:rPr lang="ar-SA" sz="2500" smtClean="0">
                <a:solidFill>
                  <a:srgbClr val="FF0000"/>
                </a:solidFill>
              </a:rPr>
              <a:t>الأجسام الهاضمة</a:t>
            </a:r>
            <a:endParaRPr lang="en-US" sz="25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810125"/>
          </a:xfrm>
        </p:spPr>
        <p:txBody>
          <a:bodyPr/>
          <a:lstStyle/>
          <a:p>
            <a:pPr algn="just"/>
            <a:r>
              <a:rPr lang="en-US" sz="2800" dirty="0" smtClean="0"/>
              <a:t>A </a:t>
            </a:r>
            <a:r>
              <a:rPr lang="en-US" sz="2800" b="1" dirty="0" err="1" smtClean="0"/>
              <a:t>lysosome</a:t>
            </a:r>
            <a:r>
              <a:rPr lang="en-US" sz="2800" dirty="0" smtClean="0"/>
              <a:t> is a membranous sac of hydrolytic enzymes that can digest macromolecules such as proteins, fats, polysaccharides, and nucleic acids.</a:t>
            </a:r>
          </a:p>
          <a:p>
            <a:pPr algn="just" rtl="1"/>
            <a:r>
              <a:rPr lang="ar-SA" sz="2800" dirty="0" smtClean="0">
                <a:solidFill>
                  <a:srgbClr val="FF0000"/>
                </a:solidFill>
              </a:rPr>
              <a:t>الجسم </a:t>
            </a:r>
            <a:r>
              <a:rPr lang="ar-SA" sz="2800" b="1" dirty="0" smtClean="0">
                <a:solidFill>
                  <a:srgbClr val="FF0000"/>
                </a:solidFill>
              </a:rPr>
              <a:t>الهاضم</a:t>
            </a:r>
            <a:r>
              <a:rPr lang="ar-SA" sz="2800" dirty="0" smtClean="0">
                <a:solidFill>
                  <a:srgbClr val="FF0000"/>
                </a:solidFill>
              </a:rPr>
              <a:t> عبارة عن كيس غشائي يحتوي إنزيمات هاضمة  </a:t>
            </a:r>
            <a:r>
              <a:rPr lang="ar-EG" sz="2800" dirty="0" smtClean="0">
                <a:solidFill>
                  <a:srgbClr val="FF0000"/>
                </a:solidFill>
              </a:rPr>
              <a:t>للبروتينات والدهون والسكريات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Lysosomes</a:t>
            </a:r>
            <a:r>
              <a:rPr lang="en-US" sz="2800" dirty="0" smtClean="0"/>
              <a:t> also use enzymes to recycle the cell’s organelles</a:t>
            </a: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أحد الوظائف للأجسام الهاضمة هو إزالة أو إعادة تدوير الأجزاء التالفة من الخلية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6868" name="Line 9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3" descr="http://course1.winona.edu/sberg/IMAGES/lys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ject 7"/>
          <p:cNvPicPr>
            <a:picLocks noChangeArrowheads="1"/>
          </p:cNvPicPr>
          <p:nvPr/>
        </p:nvPicPr>
        <p:blipFill>
          <a:blip r:embed="rId3" cstate="print"/>
          <a:srcRect b="-211"/>
          <a:stretch>
            <a:fillRect/>
          </a:stretch>
        </p:blipFill>
        <p:spPr bwMode="auto">
          <a:xfrm>
            <a:off x="762000" y="3810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330"/>
          </a:xfrm>
        </p:spPr>
        <p:txBody>
          <a:bodyPr/>
          <a:lstStyle/>
          <a:p>
            <a:pPr algn="r"/>
            <a:r>
              <a:rPr lang="en-US" dirty="0" smtClean="0"/>
              <a:t>What are the functions of the vacuoles in the cell? </a:t>
            </a:r>
            <a:r>
              <a:rPr lang="ar-EG" dirty="0" smtClean="0"/>
              <a:t> ما هي وظيفة الفجوات داخل الخلية؟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3767185"/>
          </a:xfrm>
        </p:spPr>
        <p:txBody>
          <a:bodyPr/>
          <a:lstStyle/>
          <a:p>
            <a:pPr marL="0" algn="just">
              <a:buNone/>
            </a:pPr>
            <a:r>
              <a:rPr lang="en-US" sz="2400" b="1" i="1" dirty="0" smtClean="0"/>
              <a:t>Vacuoles</a:t>
            </a:r>
            <a:r>
              <a:rPr lang="en-US" sz="2400" i="1" dirty="0" smtClean="0"/>
              <a:t> are large vesicles that have a variety of functions.</a:t>
            </a:r>
          </a:p>
          <a:p>
            <a:pPr marL="0" algn="just"/>
            <a:r>
              <a:rPr lang="en-US" sz="2400" b="1" dirty="0" smtClean="0"/>
              <a:t>In plant cell</a:t>
            </a:r>
            <a:r>
              <a:rPr lang="en-US" sz="2400" dirty="0" smtClean="0"/>
              <a:t>, the large </a:t>
            </a:r>
            <a:r>
              <a:rPr lang="en-US" sz="2400" b="1" dirty="0" smtClean="0"/>
              <a:t>central vacuole </a:t>
            </a:r>
            <a:r>
              <a:rPr lang="en-US" sz="2400" dirty="0" smtClean="0"/>
              <a:t>helps the cell to grow in size by </a:t>
            </a:r>
            <a:r>
              <a:rPr lang="en-US" sz="2400" b="1" dirty="0" smtClean="0"/>
              <a:t>absorbing water </a:t>
            </a:r>
            <a:r>
              <a:rPr lang="en-US" sz="2400" dirty="0" smtClean="0"/>
              <a:t>and enlarging. It also stockpiles </a:t>
            </a:r>
            <a:r>
              <a:rPr lang="en-US" sz="2400" b="1" dirty="0" smtClean="0"/>
              <a:t>vital chemicals </a:t>
            </a:r>
            <a:r>
              <a:rPr lang="en-US" sz="2400" dirty="0" smtClean="0"/>
              <a:t>and acts as a </a:t>
            </a:r>
            <a:r>
              <a:rPr lang="en-US" sz="2400" b="1" dirty="0" smtClean="0"/>
              <a:t>trash can</a:t>
            </a:r>
            <a:r>
              <a:rPr lang="en-US" sz="2400" dirty="0" smtClean="0"/>
              <a:t>, safely storing toxic waste products.</a:t>
            </a:r>
          </a:p>
          <a:p>
            <a:pPr marL="0" algn="just"/>
            <a:r>
              <a:rPr lang="en-US" sz="2400" dirty="0" smtClean="0"/>
              <a:t>Vacuoles in the </a:t>
            </a:r>
            <a:r>
              <a:rPr lang="en-US" sz="2400" dirty="0" err="1" smtClean="0"/>
              <a:t>protist</a:t>
            </a:r>
            <a:r>
              <a:rPr lang="en-US" sz="2400" dirty="0" smtClean="0"/>
              <a:t> </a:t>
            </a:r>
            <a:r>
              <a:rPr lang="en-US" sz="2400" b="1" i="1" dirty="0" smtClean="0"/>
              <a:t>Paramecium </a:t>
            </a:r>
            <a:r>
              <a:rPr lang="en-US" sz="2400" dirty="0" smtClean="0"/>
              <a:t>collect water from the cell expels it to </a:t>
            </a:r>
            <a:r>
              <a:rPr lang="en-US" sz="2400" smtClean="0"/>
              <a:t>the outside.</a:t>
            </a:r>
            <a:endParaRPr lang="en-US" sz="2400" dirty="0" smtClean="0"/>
          </a:p>
          <a:p>
            <a:pPr marL="0"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534400" cy="1089025"/>
          </a:xfrm>
        </p:spPr>
        <p:txBody>
          <a:bodyPr/>
          <a:lstStyle/>
          <a:p>
            <a:pPr marL="0" indent="0" algn="ctr" eaLnBrk="1" hangingPunct="1"/>
            <a:r>
              <a:rPr lang="en-US" smtClean="0">
                <a:latin typeface="Arial" pitchFamily="34" charset="0"/>
              </a:rPr>
              <a:t>Energy-Converting Organelles</a:t>
            </a:r>
            <a:r>
              <a:rPr lang="ar-EG" sz="2600" smtClean="0">
                <a:solidFill>
                  <a:srgbClr val="FF0000"/>
                </a:solidFill>
                <a:latin typeface="Arial" pitchFamily="34" charset="0"/>
              </a:rPr>
              <a:t>العضيات المحولة للطاقة </a:t>
            </a:r>
            <a:r>
              <a:rPr lang="en-US" sz="3600" smtClean="0">
                <a:latin typeface="Arial" pitchFamily="34" charset="0"/>
              </a:rPr>
              <a:t>		  </a:t>
            </a:r>
            <a:r>
              <a:rPr lang="ar-SA" sz="3600" smtClean="0">
                <a:latin typeface="Arial" pitchFamily="34" charset="0"/>
              </a:rPr>
              <a:t>	</a:t>
            </a:r>
            <a:endParaRPr lang="en-US" sz="330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8315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Mitochondria &amp; Chloroplasts </a:t>
            </a:r>
          </a:p>
          <a:p>
            <a:pPr algn="r" rtl="1" eaLnBrk="1" hangingPunct="1">
              <a:defRPr/>
            </a:pPr>
            <a:r>
              <a:rPr lang="ar-EG" sz="2600" b="1" dirty="0" smtClean="0">
                <a:solidFill>
                  <a:srgbClr val="FF0000"/>
                </a:solidFill>
              </a:rPr>
              <a:t>الميتوكوندريا والبلاستيدات الخضراء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smtClean="0"/>
              <a:t>They are not part of the </a:t>
            </a:r>
            <a:r>
              <a:rPr lang="en-US" dirty="0" err="1" smtClean="0"/>
              <a:t>endo</a:t>
            </a:r>
            <a:r>
              <a:rPr lang="en-US" dirty="0" smtClean="0"/>
              <a:t>-membrane system</a:t>
            </a:r>
          </a:p>
          <a:p>
            <a:pPr lvl="1" algn="r" rtl="1">
              <a:defRPr/>
            </a:pPr>
            <a:r>
              <a:rPr lang="ar-EG" sz="2600" dirty="0" smtClean="0">
                <a:solidFill>
                  <a:srgbClr val="FF0000"/>
                </a:solidFill>
              </a:rPr>
              <a:t>هم خارج </a:t>
            </a:r>
            <a:r>
              <a:rPr lang="ar-SA" sz="2600" dirty="0" smtClean="0">
                <a:solidFill>
                  <a:srgbClr val="FF0000"/>
                </a:solidFill>
              </a:rPr>
              <a:t>منظومة الأغشية الداخلية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en-US" dirty="0" smtClean="0"/>
              <a:t>They have a double membrane (inner and outer membrane and in-between a space called inter-membrane space) in addition to a matrix </a:t>
            </a:r>
          </a:p>
          <a:p>
            <a:pPr lvl="1" algn="r" rtl="1">
              <a:defRPr/>
            </a:pPr>
            <a:r>
              <a:rPr lang="ar-EG" dirty="0" smtClean="0">
                <a:solidFill>
                  <a:srgbClr val="FF0000"/>
                </a:solidFill>
              </a:rPr>
              <a:t>ل</a:t>
            </a:r>
            <a:r>
              <a:rPr lang="ar-SA" dirty="0" smtClean="0">
                <a:solidFill>
                  <a:srgbClr val="FF0000"/>
                </a:solidFill>
              </a:rPr>
              <a:t>هم غشاء مزدوج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EG" dirty="0" smtClean="0">
                <a:solidFill>
                  <a:srgbClr val="FF0000"/>
                </a:solidFill>
              </a:rPr>
              <a:t> (داخلى وخارجى بينهم حيز بين غشائى وحشوة داخلية)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Contain their own DNA</a:t>
            </a:r>
            <a:r>
              <a:rPr lang="ar-SA" dirty="0" smtClean="0">
                <a:solidFill>
                  <a:srgbClr val="FF0000"/>
                </a:solidFill>
                <a:ea typeface="+mn-ea"/>
              </a:rPr>
              <a:t>لهم حمض </a:t>
            </a:r>
            <a:r>
              <a:rPr lang="ar-EG" dirty="0" smtClean="0">
                <a:solidFill>
                  <a:srgbClr val="FF0000"/>
                </a:solidFill>
                <a:ea typeface="+mn-ea"/>
              </a:rPr>
              <a:t>نووى (حمض ال</a:t>
            </a:r>
            <a:r>
              <a:rPr lang="ar-SA" dirty="0" smtClean="0">
                <a:solidFill>
                  <a:srgbClr val="FF0000"/>
                </a:solidFill>
                <a:ea typeface="+mn-ea"/>
              </a:rPr>
              <a:t>دنا</a:t>
            </a:r>
            <a:r>
              <a:rPr lang="ar-EG" dirty="0" smtClean="0">
                <a:solidFill>
                  <a:srgbClr val="FF0000"/>
                </a:solidFill>
                <a:ea typeface="+mn-ea"/>
              </a:rPr>
              <a:t>)</a:t>
            </a:r>
            <a:r>
              <a:rPr lang="ar-SA" dirty="0" smtClean="0">
                <a:solidFill>
                  <a:srgbClr val="FF0000"/>
                </a:solidFill>
                <a:ea typeface="+mn-ea"/>
              </a:rPr>
              <a:t> خاص بهم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 algn="r" rtl="1">
              <a:buFont typeface="Times New Roman" pitchFamily="18" charset="0"/>
              <a:buNone/>
              <a:defRPr/>
            </a:pPr>
            <a:endParaRPr lang="en-US" sz="1400" dirty="0" smtClean="0">
              <a:solidFill>
                <a:srgbClr val="FF0000"/>
              </a:solidFill>
            </a:endParaRPr>
          </a:p>
          <a:p>
            <a:pPr algn="r" rtl="1">
              <a:defRPr/>
            </a:pPr>
            <a:r>
              <a:rPr lang="en-US" sz="3200" dirty="0" smtClean="0"/>
              <a:t>	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534400" cy="1089025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en-US" sz="3600" dirty="0" smtClean="0">
                <a:latin typeface="+mn-lt"/>
                <a:cs typeface="+mn-cs"/>
              </a:rPr>
              <a:t>Mitochondria		</a:t>
            </a:r>
            <a:r>
              <a:rPr lang="en-US" sz="3600" dirty="0" smtClean="0"/>
              <a:t>	</a:t>
            </a:r>
            <a:r>
              <a:rPr lang="ar-EG" sz="3600" dirty="0" smtClean="0">
                <a:solidFill>
                  <a:srgbClr val="FF0000"/>
                </a:solidFill>
              </a:rPr>
              <a:t>الميتوكوندريا</a:t>
            </a:r>
            <a:r>
              <a:rPr lang="en-US" sz="3600" dirty="0" smtClean="0"/>
              <a:t>		  </a:t>
            </a:r>
            <a:r>
              <a:rPr lang="ar-SA" sz="3600" dirty="0" smtClean="0"/>
              <a:t>	</a:t>
            </a:r>
            <a:endParaRPr lang="en-US" sz="3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6865938"/>
          </a:xfrm>
        </p:spPr>
        <p:txBody>
          <a:bodyPr/>
          <a:lstStyle/>
          <a:p>
            <a:pPr algn="just"/>
            <a:r>
              <a:rPr lang="en-US" sz="2600" b="1" dirty="0" smtClean="0"/>
              <a:t>Mitochondria </a:t>
            </a:r>
            <a:r>
              <a:rPr lang="en-US" sz="2600" dirty="0" smtClean="0"/>
              <a:t>are the sites of cellular respiration which is a metabolic process that generates ATP.</a:t>
            </a:r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يحدث التنفس </a:t>
            </a:r>
            <a:r>
              <a:rPr lang="ar-SA" sz="2600" dirty="0" err="1" smtClean="0">
                <a:solidFill>
                  <a:srgbClr val="FF0000"/>
                </a:solidFill>
              </a:rPr>
              <a:t>الخلوي </a:t>
            </a:r>
            <a:r>
              <a:rPr lang="ar-SA" sz="2600" dirty="0" smtClean="0">
                <a:solidFill>
                  <a:srgbClr val="FF0000"/>
                </a:solidFill>
              </a:rPr>
              <a:t>(عملية بنائية تنتج عنها طاقة) في </a:t>
            </a:r>
            <a:r>
              <a:rPr lang="ar-SA" sz="2600" b="1" dirty="0" err="1" smtClean="0">
                <a:solidFill>
                  <a:srgbClr val="FF0000"/>
                </a:solidFill>
              </a:rPr>
              <a:t>ميتوكوندريا</a:t>
            </a:r>
            <a:r>
              <a:rPr lang="ar-SA" sz="2600" b="1" dirty="0" smtClean="0">
                <a:solidFill>
                  <a:srgbClr val="FF0000"/>
                </a:solidFill>
              </a:rPr>
              <a:t> </a:t>
            </a:r>
            <a:r>
              <a:rPr lang="ar-SA" sz="2600" dirty="0" smtClean="0">
                <a:solidFill>
                  <a:srgbClr val="FF0000"/>
                </a:solidFill>
              </a:rPr>
              <a:t>الخلايا </a:t>
            </a:r>
            <a:r>
              <a:rPr lang="ar-SA" sz="2600" dirty="0" err="1" smtClean="0">
                <a:solidFill>
                  <a:srgbClr val="FF0000"/>
                </a:solidFill>
              </a:rPr>
              <a:t>حقيقية</a:t>
            </a:r>
            <a:r>
              <a:rPr lang="ar-SA" sz="2600" dirty="0" smtClean="0">
                <a:solidFill>
                  <a:srgbClr val="FF0000"/>
                </a:solidFill>
              </a:rPr>
              <a:t> النواة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Mitochondria have </a:t>
            </a:r>
            <a:r>
              <a:rPr lang="en-US" sz="3200" dirty="0" smtClean="0"/>
              <a:t>2</a:t>
            </a:r>
            <a:r>
              <a:rPr lang="en-US" sz="2600" dirty="0" smtClean="0"/>
              <a:t> </a:t>
            </a:r>
            <a:r>
              <a:rPr lang="en-US" sz="2600" u="sng" dirty="0" smtClean="0"/>
              <a:t>internal</a:t>
            </a:r>
            <a:r>
              <a:rPr lang="en-US" sz="2600" dirty="0" smtClean="0"/>
              <a:t> compartments</a:t>
            </a:r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تنقسم </a:t>
            </a:r>
            <a:r>
              <a:rPr lang="ar-SA" sz="2600" dirty="0" err="1" smtClean="0">
                <a:solidFill>
                  <a:srgbClr val="FF0000"/>
                </a:solidFill>
              </a:rPr>
              <a:t>الميتوكوندريا</a:t>
            </a:r>
            <a:r>
              <a:rPr lang="ar-SA" sz="2600" dirty="0" smtClean="0">
                <a:solidFill>
                  <a:srgbClr val="FF0000"/>
                </a:solidFill>
              </a:rPr>
              <a:t> </a:t>
            </a:r>
            <a:r>
              <a:rPr lang="ar-SA" sz="2600" u="sng" dirty="0" smtClean="0">
                <a:solidFill>
                  <a:srgbClr val="FF0000"/>
                </a:solidFill>
              </a:rPr>
              <a:t>من الداخل</a:t>
            </a:r>
            <a:r>
              <a:rPr lang="ar-SA" sz="2600" dirty="0" smtClean="0">
                <a:solidFill>
                  <a:srgbClr val="FF0000"/>
                </a:solidFill>
              </a:rPr>
              <a:t> إلى </a:t>
            </a:r>
            <a:r>
              <a:rPr lang="ar-SA" sz="2600" dirty="0" err="1" smtClean="0">
                <a:solidFill>
                  <a:srgbClr val="FF0000"/>
                </a:solidFill>
              </a:rPr>
              <a:t>جزئين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b="1" dirty="0" smtClean="0"/>
              <a:t>Inter</a:t>
            </a:r>
            <a:r>
              <a:rPr lang="ar-EG" sz="2600" dirty="0" err="1" smtClean="0"/>
              <a:t>-</a:t>
            </a:r>
            <a:r>
              <a:rPr lang="en-US" sz="2600" b="1" dirty="0" smtClean="0"/>
              <a:t>membrane space </a:t>
            </a:r>
            <a:r>
              <a:rPr lang="en-US" sz="2600" dirty="0" smtClean="0"/>
              <a:t>	</a:t>
            </a:r>
            <a:r>
              <a:rPr lang="ar-EG" sz="2200" b="1" dirty="0" smtClean="0">
                <a:solidFill>
                  <a:srgbClr val="FF0000"/>
                </a:solidFill>
              </a:rPr>
              <a:t>حيز بين غشائى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/>
              <a:t>Mitochondrial matrix</a:t>
            </a:r>
            <a:r>
              <a:rPr lang="en-US" sz="2600" dirty="0" smtClean="0"/>
              <a:t> contain materials necessary for ATP generation </a:t>
            </a:r>
          </a:p>
          <a:p>
            <a:pPr algn="just" rtl="1"/>
            <a:r>
              <a:rPr lang="ar-SA" sz="2400" b="1" dirty="0" err="1" smtClean="0">
                <a:solidFill>
                  <a:srgbClr val="FF0000"/>
                </a:solidFill>
              </a:rPr>
              <a:t>حشوة</a:t>
            </a:r>
            <a:r>
              <a:rPr lang="ar-SA" sz="2600" dirty="0" smtClean="0">
                <a:solidFill>
                  <a:srgbClr val="FF0000"/>
                </a:solidFill>
              </a:rPr>
              <a:t> </a:t>
            </a:r>
            <a:r>
              <a:rPr lang="ar-SA" sz="2600" b="1" dirty="0" err="1" smtClean="0">
                <a:solidFill>
                  <a:srgbClr val="FF0000"/>
                </a:solidFill>
              </a:rPr>
              <a:t>الميتوكوندريا</a:t>
            </a:r>
            <a:r>
              <a:rPr lang="ar-SA" sz="2600" dirty="0" smtClean="0">
                <a:solidFill>
                  <a:srgbClr val="FF0000"/>
                </a:solidFill>
              </a:rPr>
              <a:t> حيث توجد المواد الهامة لتوليد ثلاثي فوسفات </a:t>
            </a:r>
            <a:r>
              <a:rPr lang="ar-SA" sz="2600" dirty="0" err="1" smtClean="0">
                <a:solidFill>
                  <a:srgbClr val="FF0000"/>
                </a:solidFill>
              </a:rPr>
              <a:t>الأدينوسين</a:t>
            </a:r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ject 8"/>
          <p:cNvPicPr>
            <a:picLocks noChangeArrowheads="1"/>
          </p:cNvPicPr>
          <p:nvPr/>
        </p:nvPicPr>
        <p:blipFill>
          <a:blip r:embed="rId3" cstate="print"/>
          <a:srcRect l="-2042" b="-189"/>
          <a:stretch>
            <a:fillRect/>
          </a:stretch>
        </p:blipFill>
        <p:spPr bwMode="auto">
          <a:xfrm>
            <a:off x="228600" y="304800"/>
            <a:ext cx="86868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334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cells can be seen		</a:t>
            </a:r>
            <a:r>
              <a:rPr lang="ar-EG" sz="3800" b="0" smtClean="0">
                <a:solidFill>
                  <a:srgbClr val="FF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كيف يمكن رؤية الخلية</a:t>
            </a:r>
            <a:endParaRPr lang="en-US" sz="3800" b="0" smtClean="0">
              <a:solidFill>
                <a:srgbClr val="FF0000"/>
              </a:solidFill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91000"/>
          </a:xfrm>
        </p:spPr>
        <p:txBody>
          <a:bodyPr/>
          <a:lstStyle/>
          <a:p>
            <a:pPr algn="just"/>
            <a:r>
              <a:rPr lang="en-US" sz="2800" dirty="0" smtClean="0"/>
              <a:t>In a </a:t>
            </a:r>
            <a:r>
              <a:rPr lang="en-US" sz="2800" b="1" dirty="0" smtClean="0"/>
              <a:t>light microscope</a:t>
            </a:r>
            <a:r>
              <a:rPr lang="en-US" sz="2800" dirty="0" smtClean="0"/>
              <a:t> (</a:t>
            </a:r>
            <a:r>
              <a:rPr lang="en-US" sz="2800" b="1" dirty="0" smtClean="0"/>
              <a:t>LM</a:t>
            </a:r>
            <a:r>
              <a:rPr lang="en-US" sz="2800" dirty="0" smtClean="0"/>
              <a:t>),  visible light passes through a specimen and then through glass lenses, which magnify the image</a:t>
            </a:r>
          </a:p>
          <a:p>
            <a:pPr algn="just" rtl="1"/>
            <a:r>
              <a:rPr lang="ar-SA" sz="2500" dirty="0" smtClean="0"/>
              <a:t>فى المجهر الضوئى يمر الضوء خلال العينة ومن ثم إلى العدسات الزجاجية  ومنها إلى عين المشاهد</a:t>
            </a:r>
            <a:endParaRPr lang="en-US" sz="2500" dirty="0" smtClean="0"/>
          </a:p>
          <a:p>
            <a:pPr algn="just"/>
            <a:r>
              <a:rPr lang="en-US" sz="2800" dirty="0" smtClean="0"/>
              <a:t>Specimens can be magnified up to 1000 times the actual size of the specimen </a:t>
            </a:r>
          </a:p>
          <a:p>
            <a:pPr algn="just" rtl="1"/>
            <a:r>
              <a:rPr lang="ar-SA" sz="2500" dirty="0" smtClean="0"/>
              <a:t>يمكن للعينة أن تكبر إلى 1000 ضعف الحجم الطبيعي لها</a:t>
            </a:r>
            <a:endParaRPr lang="en-US" sz="2500" dirty="0" smtClean="0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Chloroplasts				</a:t>
            </a:r>
            <a:r>
              <a:rPr lang="ar-SA" smtClean="0"/>
              <a:t> </a:t>
            </a:r>
            <a:r>
              <a:rPr lang="ar-SA" sz="2800" smtClean="0">
                <a:solidFill>
                  <a:srgbClr val="FF0000"/>
                </a:solidFill>
              </a:rPr>
              <a:t>البلاستيدات الخضراء</a:t>
            </a:r>
            <a:endParaRPr lang="en-US" sz="28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546725"/>
          </a:xfrm>
        </p:spPr>
        <p:txBody>
          <a:bodyPr/>
          <a:lstStyle/>
          <a:p>
            <a:r>
              <a:rPr lang="en-US" sz="2700" b="1" dirty="0" smtClean="0"/>
              <a:t>Chloroplasts</a:t>
            </a:r>
            <a:r>
              <a:rPr lang="en-US" sz="2700" dirty="0" smtClean="0"/>
              <a:t> are the photosynthesizing organelles of plants </a:t>
            </a:r>
          </a:p>
          <a:p>
            <a:pPr algn="r" rtl="1"/>
            <a:r>
              <a:rPr lang="ar-SA" sz="2500" b="1" dirty="0" err="1" smtClean="0">
                <a:solidFill>
                  <a:srgbClr val="FF0000"/>
                </a:solidFill>
              </a:rPr>
              <a:t>البلاستيدات</a:t>
            </a:r>
            <a:r>
              <a:rPr lang="ar-SA" sz="2500" b="1" dirty="0" smtClean="0">
                <a:solidFill>
                  <a:srgbClr val="FF0000"/>
                </a:solidFill>
              </a:rPr>
              <a:t> الخضراء </a:t>
            </a:r>
            <a:r>
              <a:rPr lang="ar-SA" sz="2500" dirty="0" smtClean="0">
                <a:solidFill>
                  <a:srgbClr val="FF0000"/>
                </a:solidFill>
              </a:rPr>
              <a:t>هي </a:t>
            </a:r>
            <a:r>
              <a:rPr lang="ar-SA" sz="2500" dirty="0" err="1" smtClean="0">
                <a:solidFill>
                  <a:srgbClr val="FF0000"/>
                </a:solidFill>
              </a:rPr>
              <a:t>عضيات</a:t>
            </a:r>
            <a:r>
              <a:rPr lang="ar-SA" sz="2500" dirty="0" smtClean="0">
                <a:solidFill>
                  <a:srgbClr val="FF0000"/>
                </a:solidFill>
              </a:rPr>
              <a:t> البناء الضوئي في النبات 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700" b="1" dirty="0" smtClean="0"/>
              <a:t>Photosynthesis</a:t>
            </a:r>
            <a:r>
              <a:rPr lang="en-US" sz="2700" dirty="0" smtClean="0"/>
              <a:t> is the </a:t>
            </a:r>
            <a:r>
              <a:rPr lang="en-US" sz="2700" b="1" dirty="0" smtClean="0"/>
              <a:t>conversion</a:t>
            </a:r>
            <a:r>
              <a:rPr lang="en-US" sz="2700" dirty="0" smtClean="0"/>
              <a:t> of </a:t>
            </a:r>
            <a:r>
              <a:rPr lang="en-US" sz="2700" b="1" dirty="0" smtClean="0"/>
              <a:t>light</a:t>
            </a:r>
            <a:r>
              <a:rPr lang="en-US" sz="2700" dirty="0" smtClean="0"/>
              <a:t> energy to </a:t>
            </a:r>
            <a:r>
              <a:rPr lang="en-US" sz="2700" b="1" dirty="0" smtClean="0"/>
              <a:t>chemical</a:t>
            </a:r>
            <a:r>
              <a:rPr lang="en-US" sz="2700" dirty="0" smtClean="0"/>
              <a:t> energy of sugar molecules </a:t>
            </a:r>
          </a:p>
          <a:p>
            <a:pPr algn="r" rtl="1"/>
            <a:r>
              <a:rPr lang="ar-SA" sz="2500" b="1" dirty="0" smtClean="0">
                <a:solidFill>
                  <a:srgbClr val="FF0000"/>
                </a:solidFill>
              </a:rPr>
              <a:t>البناء الضوئي</a:t>
            </a:r>
            <a:r>
              <a:rPr lang="ar-SA" sz="2500" dirty="0" smtClean="0">
                <a:solidFill>
                  <a:srgbClr val="FF0000"/>
                </a:solidFill>
              </a:rPr>
              <a:t> هو تحويل الطاقة الضوئية إلى طاقة كيميائية في جزيئات السكر 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700" dirty="0" smtClean="0"/>
              <a:t>Chloroplasts contain mainly the green pigment (chlorophyll) and others </a:t>
            </a:r>
          </a:p>
          <a:p>
            <a:pPr algn="r" rtl="1"/>
            <a:r>
              <a:rPr lang="ar-EG" sz="2500" dirty="0" smtClean="0">
                <a:solidFill>
                  <a:srgbClr val="FF0000"/>
                </a:solidFill>
              </a:rPr>
              <a:t>تحتوى ا</a:t>
            </a:r>
            <a:r>
              <a:rPr lang="ar-SA" sz="2500" dirty="0" err="1" smtClean="0">
                <a:solidFill>
                  <a:srgbClr val="FF0000"/>
                </a:solidFill>
              </a:rPr>
              <a:t>لبلاستيدات</a:t>
            </a:r>
            <a:r>
              <a:rPr lang="ar-SA" sz="2500" dirty="0" smtClean="0">
                <a:solidFill>
                  <a:srgbClr val="FF0000"/>
                </a:solidFill>
              </a:rPr>
              <a:t> الخضراء </a:t>
            </a:r>
            <a:r>
              <a:rPr lang="ar-EG" sz="2500" dirty="0" smtClean="0">
                <a:solidFill>
                  <a:srgbClr val="FF0000"/>
                </a:solidFill>
              </a:rPr>
              <a:t>أساسا </a:t>
            </a:r>
            <a:r>
              <a:rPr lang="ar-SA" sz="2500" dirty="0" smtClean="0">
                <a:solidFill>
                  <a:srgbClr val="FF0000"/>
                </a:solidFill>
              </a:rPr>
              <a:t>على الصبغة </a:t>
            </a:r>
            <a:r>
              <a:rPr lang="ar-SA" sz="2500" dirty="0" err="1" smtClean="0">
                <a:solidFill>
                  <a:srgbClr val="FF0000"/>
                </a:solidFill>
              </a:rPr>
              <a:t>الخضراء </a:t>
            </a:r>
            <a:r>
              <a:rPr lang="ar-SA" sz="2500" dirty="0" smtClean="0">
                <a:solidFill>
                  <a:srgbClr val="FF0000"/>
                </a:solidFill>
              </a:rPr>
              <a:t>(</a:t>
            </a:r>
            <a:r>
              <a:rPr lang="ar-SA" sz="2500" dirty="0" err="1" smtClean="0">
                <a:solidFill>
                  <a:srgbClr val="FF0000"/>
                </a:solidFill>
              </a:rPr>
              <a:t>الكلورفيل</a:t>
            </a:r>
            <a:r>
              <a:rPr lang="ar-SA" sz="2500" dirty="0" smtClean="0">
                <a:solidFill>
                  <a:srgbClr val="FF0000"/>
                </a:solidFill>
              </a:rPr>
              <a:t>) وتتكون من: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 descr="http://botit.botany.wisc.edu/Resources/Botany/Plant%20Cell/Plastids/Chromoplasts/Fruit%20Tissue/Psuedocapsicum%20fruit/Chloroplasts%201000x%20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7" descr="http://www.lgbp.univ-mrs.fr/IMG/jpg/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11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Object 9"/>
          <p:cNvPicPr>
            <a:picLocks noChangeArrowheads="1"/>
          </p:cNvPicPr>
          <p:nvPr/>
        </p:nvPicPr>
        <p:blipFill>
          <a:blip r:embed="rId5" cstate="print">
            <a:lum bright="-10000" contrast="30000"/>
          </a:blip>
          <a:srcRect b="-269"/>
          <a:stretch>
            <a:fillRect/>
          </a:stretch>
        </p:blipFill>
        <p:spPr bwMode="auto">
          <a:xfrm>
            <a:off x="4419600" y="1676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ar-EG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justLow"/>
            <a:r>
              <a:rPr lang="en-US" sz="1600">
                <a:cs typeface="Times New Roman" pitchFamily="18" charset="0"/>
              </a:rPr>
              <a:t>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1089025"/>
          </a:xfrm>
        </p:spPr>
        <p:txBody>
          <a:bodyPr/>
          <a:lstStyle/>
          <a:p>
            <a:pPr>
              <a:defRPr/>
            </a:pPr>
            <a:r>
              <a:rPr lang="en-US" sz="3300" dirty="0" smtClean="0">
                <a:cs typeface="+mn-cs"/>
              </a:rPr>
              <a:t>Extracellular components	</a:t>
            </a:r>
            <a:r>
              <a:rPr lang="ar-SA" sz="2600" dirty="0" smtClean="0">
                <a:solidFill>
                  <a:srgbClr val="FF0000"/>
                </a:solidFill>
              </a:rPr>
              <a:t>مكونات خارج الخلية</a:t>
            </a:r>
            <a:r>
              <a:rPr lang="ar-SA" sz="3600" dirty="0" smtClean="0"/>
              <a:t>	</a:t>
            </a:r>
            <a:r>
              <a:rPr lang="en-US" sz="3600" dirty="0" smtClean="0"/>
              <a:t>				</a:t>
            </a:r>
            <a:r>
              <a:rPr lang="ar-SA" sz="3600" dirty="0" smtClean="0"/>
              <a:t>	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7963"/>
            <a:ext cx="8534400" cy="4694237"/>
          </a:xfrm>
        </p:spPr>
        <p:txBody>
          <a:bodyPr/>
          <a:lstStyle/>
          <a:p>
            <a:r>
              <a:rPr lang="en-US" sz="3200" dirty="0" smtClean="0"/>
              <a:t>These extracellular structures include: </a:t>
            </a:r>
            <a:endParaRPr lang="en-US" sz="1600" dirty="0" smtClean="0"/>
          </a:p>
          <a:p>
            <a:pPr lvl="1"/>
            <a:r>
              <a:rPr lang="en-US" b="1" dirty="0" smtClean="0"/>
              <a:t>Cell walls </a:t>
            </a:r>
            <a:r>
              <a:rPr lang="en-US" dirty="0" smtClean="0"/>
              <a:t>of plants</a:t>
            </a:r>
            <a:r>
              <a:rPr lang="ar-SA" dirty="0" smtClean="0"/>
              <a:t>	</a:t>
            </a:r>
            <a:endParaRPr lang="en-US" dirty="0" smtClean="0"/>
          </a:p>
          <a:p>
            <a:pPr lvl="1" algn="r" rtl="1"/>
            <a:r>
              <a:rPr lang="ar-SA" dirty="0" smtClean="0"/>
              <a:t>	</a:t>
            </a:r>
            <a:r>
              <a:rPr lang="ar-SA" sz="2500" dirty="0" smtClean="0">
                <a:solidFill>
                  <a:srgbClr val="FF0000"/>
                </a:solidFill>
              </a:rPr>
              <a:t>الجدار الخلوى ل</a:t>
            </a:r>
            <a:r>
              <a:rPr lang="ar-EG" sz="2500" dirty="0" smtClean="0">
                <a:solidFill>
                  <a:srgbClr val="FF0000"/>
                </a:solidFill>
              </a:rPr>
              <a:t>لخلايا ا</a:t>
            </a:r>
            <a:r>
              <a:rPr lang="ar-SA" sz="2500" dirty="0" smtClean="0">
                <a:solidFill>
                  <a:srgbClr val="FF0000"/>
                </a:solidFill>
              </a:rPr>
              <a:t>لنبات</a:t>
            </a:r>
            <a:r>
              <a:rPr lang="ar-EG" sz="2500" dirty="0" err="1" smtClean="0">
                <a:solidFill>
                  <a:srgbClr val="FF0000"/>
                </a:solidFill>
              </a:rPr>
              <a:t>ية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Extracellular matrix </a:t>
            </a:r>
            <a:r>
              <a:rPr lang="en-US" b="1" u="sng" dirty="0" smtClean="0"/>
              <a:t>ECM</a:t>
            </a:r>
            <a:r>
              <a:rPr lang="en-US" dirty="0" smtClean="0"/>
              <a:t> of animal cells</a:t>
            </a:r>
          </a:p>
          <a:p>
            <a:pPr lvl="1" algn="r" rtl="1"/>
            <a:r>
              <a:rPr lang="ar-SA" dirty="0" smtClean="0"/>
              <a:t>	</a:t>
            </a:r>
            <a:r>
              <a:rPr lang="ar-SA" sz="2500" dirty="0" smtClean="0">
                <a:solidFill>
                  <a:srgbClr val="FF0000"/>
                </a:solidFill>
              </a:rPr>
              <a:t>المادة الخارج خلوية في الخلايا الحيوانية</a:t>
            </a:r>
            <a:endParaRPr lang="ar-EG" sz="2500" dirty="0" smtClean="0">
              <a:solidFill>
                <a:srgbClr val="FF0000"/>
              </a:solidFill>
            </a:endParaRPr>
          </a:p>
          <a:p>
            <a:pPr lvl="1" algn="just"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	</a:t>
            </a:r>
          </a:p>
          <a:p>
            <a:pPr lvl="1"/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03238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Walls of Plants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784850"/>
          </a:xfrm>
        </p:spPr>
        <p:txBody>
          <a:bodyPr/>
          <a:lstStyle/>
          <a:p>
            <a:pPr lvl="1" algn="just"/>
            <a:r>
              <a:rPr lang="en-US" sz="2400" b="1" dirty="0" smtClean="0"/>
              <a:t>Cell wall </a:t>
            </a:r>
            <a:r>
              <a:rPr lang="en-US" sz="2400" dirty="0" smtClean="0"/>
              <a:t>distinguishes plant cells from animal cells.</a:t>
            </a:r>
          </a:p>
          <a:p>
            <a:pPr lvl="1" algn="just" rtl="1"/>
            <a:r>
              <a:rPr lang="ar-SA" sz="2400" dirty="0" smtClean="0"/>
              <a:t> </a:t>
            </a:r>
            <a:r>
              <a:rPr lang="ar-SA" sz="2400" dirty="0" smtClean="0">
                <a:solidFill>
                  <a:srgbClr val="FF0000"/>
                </a:solidFill>
              </a:rPr>
              <a:t>يميز الجدار الخلوى الخلية النباتية من الخلية الحيوانية</a:t>
            </a:r>
            <a:endParaRPr lang="en-US" sz="2600" dirty="0" smtClean="0"/>
          </a:p>
          <a:p>
            <a:pPr algn="r"/>
            <a:r>
              <a:rPr lang="en-US" sz="2600" dirty="0" smtClean="0"/>
              <a:t>The cell wall protects the plant cell, maintains its shape.</a:t>
            </a:r>
            <a:r>
              <a:rPr lang="ar-EG" sz="2600" dirty="0" smtClean="0"/>
              <a:t> </a:t>
            </a:r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يحمى الخلي</a:t>
            </a:r>
            <a:r>
              <a:rPr lang="ar-EG" sz="2600" dirty="0" smtClean="0">
                <a:solidFill>
                  <a:srgbClr val="FF0000"/>
                </a:solidFill>
              </a:rPr>
              <a:t>ة ويحافظ على هيئتها </a:t>
            </a:r>
            <a:r>
              <a:rPr lang="ar-SA" sz="2600" dirty="0" smtClean="0"/>
              <a:t>	</a:t>
            </a:r>
            <a:endParaRPr lang="en-US" sz="2600" dirty="0" smtClean="0"/>
          </a:p>
          <a:p>
            <a:r>
              <a:rPr lang="en-US" sz="2600" dirty="0" smtClean="0"/>
              <a:t>Plant cell walls are </a:t>
            </a:r>
            <a:r>
              <a:rPr lang="en-US" sz="2600" b="1" u="sng" dirty="0" smtClean="0"/>
              <a:t>made mainly of cellulose </a:t>
            </a:r>
            <a:r>
              <a:rPr lang="en-US" sz="2600" dirty="0" smtClean="0"/>
              <a:t>and polysaccharides &amp; protein</a:t>
            </a:r>
          </a:p>
          <a:p>
            <a:pPr algn="r" rtl="1"/>
            <a:r>
              <a:rPr lang="ar-SA" sz="2500" dirty="0" smtClean="0">
                <a:solidFill>
                  <a:srgbClr val="FF0000"/>
                </a:solidFill>
              </a:rPr>
              <a:t>يتكون الجدار الخلوى للنبات </a:t>
            </a:r>
            <a:r>
              <a:rPr lang="ar-SA" sz="2500" b="1" u="sng" dirty="0" smtClean="0">
                <a:solidFill>
                  <a:srgbClr val="FF0000"/>
                </a:solidFill>
              </a:rPr>
              <a:t>أساسا من </a:t>
            </a:r>
            <a:r>
              <a:rPr lang="ar-SA" sz="2500" b="1" u="sng" dirty="0" err="1" smtClean="0">
                <a:solidFill>
                  <a:srgbClr val="FF0000"/>
                </a:solidFill>
              </a:rPr>
              <a:t>السيليلوز</a:t>
            </a:r>
            <a:r>
              <a:rPr lang="ar-SA" sz="2500" dirty="0" smtClean="0">
                <a:solidFill>
                  <a:srgbClr val="FF0000"/>
                </a:solidFill>
              </a:rPr>
              <a:t> </a:t>
            </a:r>
            <a:r>
              <a:rPr lang="ar-SA" sz="2500" dirty="0" err="1" smtClean="0">
                <a:solidFill>
                  <a:srgbClr val="FF0000"/>
                </a:solidFill>
              </a:rPr>
              <a:t>بالاضافة</a:t>
            </a:r>
            <a:r>
              <a:rPr lang="ar-SA" sz="2500" dirty="0" smtClean="0">
                <a:solidFill>
                  <a:srgbClr val="FF0000"/>
                </a:solidFill>
              </a:rPr>
              <a:t> الى السكريات العديدة والبروتين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Plant cell walls may have multiple layers:</a:t>
            </a:r>
            <a:endParaRPr lang="ar-EG" sz="2600" dirty="0" smtClean="0"/>
          </a:p>
          <a:p>
            <a:pPr algn="r" rtl="1"/>
            <a:r>
              <a:rPr lang="ar-SA" sz="2600" dirty="0" smtClean="0">
                <a:solidFill>
                  <a:srgbClr val="FF0000"/>
                </a:solidFill>
              </a:rPr>
              <a:t>يتكون الجدار الخلوى للنبات</a:t>
            </a:r>
            <a:r>
              <a:rPr lang="ar-EG" sz="2600" dirty="0" smtClean="0">
                <a:solidFill>
                  <a:srgbClr val="FF0000"/>
                </a:solidFill>
              </a:rPr>
              <a:t> من طبقات</a:t>
            </a:r>
            <a:r>
              <a:rPr lang="ar-SA" sz="2600" dirty="0" smtClean="0"/>
              <a:t>	</a:t>
            </a:r>
            <a:endParaRPr lang="en-US" sz="2600" dirty="0" smtClean="0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8534400" cy="7165975"/>
          </a:xfrm>
        </p:spPr>
        <p:txBody>
          <a:bodyPr/>
          <a:lstStyle/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Primary</a:t>
            </a:r>
            <a:r>
              <a:rPr lang="en-US" sz="2600" b="1" dirty="0" smtClean="0"/>
              <a:t> cell wall</a:t>
            </a:r>
            <a:r>
              <a:rPr lang="en-US" sz="2600" dirty="0" smtClean="0"/>
              <a:t>: relatively </a:t>
            </a:r>
            <a:r>
              <a:rPr lang="en-US" sz="2600" dirty="0" smtClean="0">
                <a:solidFill>
                  <a:srgbClr val="FF0000"/>
                </a:solidFill>
              </a:rPr>
              <a:t>thin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flexible</a:t>
            </a:r>
          </a:p>
          <a:p>
            <a:pPr lvl="1" algn="r" rtl="1"/>
            <a:r>
              <a:rPr lang="ar-EG" sz="2600" dirty="0" smtClean="0">
                <a:solidFill>
                  <a:srgbClr val="FF0000"/>
                </a:solidFill>
              </a:rPr>
              <a:t>جدار خلوى </a:t>
            </a:r>
            <a:r>
              <a:rPr lang="ar-EG" sz="2600" b="1" u="sng" dirty="0" smtClean="0">
                <a:solidFill>
                  <a:srgbClr val="FF0000"/>
                </a:solidFill>
              </a:rPr>
              <a:t>أولى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 algn="just">
              <a:buFont typeface="Times New Roman" pitchFamily="18" charset="0"/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lvl="1" algn="just"/>
            <a:r>
              <a:rPr lang="en-US" sz="2600" b="1" dirty="0" smtClean="0">
                <a:solidFill>
                  <a:srgbClr val="FF0000"/>
                </a:solidFill>
              </a:rPr>
              <a:t>Middle</a:t>
            </a:r>
            <a:r>
              <a:rPr lang="en-US" sz="2600" b="1" dirty="0" smtClean="0"/>
              <a:t> Lamella</a:t>
            </a:r>
            <a:r>
              <a:rPr lang="en-US" sz="2600" dirty="0" smtClean="0"/>
              <a:t>: thin layer between primary walls of (2) adjacent cells</a:t>
            </a:r>
          </a:p>
          <a:p>
            <a:pPr lvl="1" algn="r" rtl="1"/>
            <a:r>
              <a:rPr lang="ar-EG" sz="2600" dirty="0" smtClean="0">
                <a:solidFill>
                  <a:srgbClr val="FF0000"/>
                </a:solidFill>
              </a:rPr>
              <a:t>طبقة وسطية رقيقة بين الجدر الأولية لخليتين ملتصقتين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 algn="just"/>
            <a:r>
              <a:rPr lang="en-US" sz="2600" b="1" dirty="0" smtClean="0">
                <a:solidFill>
                  <a:srgbClr val="FF0000"/>
                </a:solidFill>
              </a:rPr>
              <a:t>Secondary</a:t>
            </a:r>
            <a:r>
              <a:rPr lang="en-US" sz="2600" b="1" dirty="0" smtClean="0"/>
              <a:t> cell wall </a:t>
            </a:r>
            <a:r>
              <a:rPr lang="en-US" sz="2600" dirty="0" smtClean="0"/>
              <a:t>(in some cells): </a:t>
            </a:r>
            <a:r>
              <a:rPr lang="en-US" sz="2600" dirty="0" smtClean="0">
                <a:solidFill>
                  <a:srgbClr val="FF0000"/>
                </a:solidFill>
              </a:rPr>
              <a:t>thick layer </a:t>
            </a:r>
            <a:r>
              <a:rPr lang="en-US" sz="2600" dirty="0" smtClean="0"/>
              <a:t>between the plasma membrane and the primary cell wall.	</a:t>
            </a:r>
          </a:p>
          <a:p>
            <a:pPr lvl="1" algn="r" rtl="1"/>
            <a:r>
              <a:rPr lang="ar-EG" sz="2600" dirty="0" smtClean="0">
                <a:solidFill>
                  <a:srgbClr val="FF0000"/>
                </a:solidFill>
              </a:rPr>
              <a:t>جدار خلوى </a:t>
            </a:r>
            <a:r>
              <a:rPr lang="ar-EG" sz="2600" b="1" u="sng" dirty="0" smtClean="0">
                <a:solidFill>
                  <a:srgbClr val="FF0000"/>
                </a:solidFill>
              </a:rPr>
              <a:t>ثانوى</a:t>
            </a:r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7107" name="Line 7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http://images.tutorvista.com/content/cell-organization/cell-wall-laye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10126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81200" y="914400"/>
            <a:ext cx="10239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1500" b="1" dirty="0">
                <a:solidFill>
                  <a:srgbClr val="FF0000"/>
                </a:solidFill>
              </a:rPr>
              <a:t>طبقة وسطية </a:t>
            </a:r>
            <a:endParaRPr lang="en-US" sz="1500" b="1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6200" y="3713162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rtl="1"/>
            <a:r>
              <a:rPr lang="ar-EG" sz="1500" dirty="0">
                <a:solidFill>
                  <a:srgbClr val="FF0000"/>
                </a:solidFill>
              </a:rPr>
              <a:t>جدار خلوى </a:t>
            </a:r>
            <a:r>
              <a:rPr lang="ar-EG" sz="1500" b="1" u="sng" dirty="0">
                <a:solidFill>
                  <a:srgbClr val="FF0000"/>
                </a:solidFill>
              </a:rPr>
              <a:t>ثانوى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6200" y="1960562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rtl="1"/>
            <a:r>
              <a:rPr lang="ar-EG" sz="1500" dirty="0">
                <a:solidFill>
                  <a:srgbClr val="FF0000"/>
                </a:solidFill>
              </a:rPr>
              <a:t>جدار خلوى </a:t>
            </a:r>
            <a:r>
              <a:rPr lang="ar-EG" sz="1500" b="1" u="sng" dirty="0">
                <a:solidFill>
                  <a:srgbClr val="FF0000"/>
                </a:solidFill>
              </a:rPr>
              <a:t>أولى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/>
          <p:cNvPicPr>
            <a:picLocks noChangeArrowheads="1"/>
          </p:cNvPicPr>
          <p:nvPr/>
        </p:nvPicPr>
        <p:blipFill>
          <a:blip r:embed="rId2" cstate="print"/>
          <a:srcRect l="-633" r="-2376" b="-195"/>
          <a:stretch>
            <a:fillRect/>
          </a:stretch>
        </p:blipFill>
        <p:spPr bwMode="auto">
          <a:xfrm>
            <a:off x="685800" y="6096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79488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Extracellular Matrix (ECM) of Animal Cells</a:t>
            </a:r>
            <a:r>
              <a:rPr lang="ar-EG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EG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z="3200" smtClean="0"/>
              <a:t> </a:t>
            </a:r>
            <a:r>
              <a:rPr lang="ar-SA" sz="3200" smtClean="0">
                <a:solidFill>
                  <a:srgbClr val="FF0000"/>
                </a:solidFill>
              </a:rPr>
              <a:t>مادة خارج خلوية</a:t>
            </a:r>
            <a:endParaRPr lang="en-US" sz="320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60325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Animal cells lack cell walls but are covered by </a:t>
            </a:r>
            <a:r>
              <a:rPr lang="en-US" sz="2800" b="1" dirty="0" smtClean="0"/>
              <a:t>extracellular matrix (ECM)</a:t>
            </a:r>
            <a:endParaRPr lang="ar-EG" sz="2800" b="1" dirty="0" smtClean="0"/>
          </a:p>
          <a:p>
            <a:pPr algn="r" rtl="1" eaLnBrk="1" hangingPunct="1"/>
            <a:r>
              <a:rPr lang="ar-EG" sz="2500" dirty="0" smtClean="0">
                <a:solidFill>
                  <a:srgbClr val="FF0000"/>
                </a:solidFill>
              </a:rPr>
              <a:t>ا</a:t>
            </a:r>
            <a:r>
              <a:rPr lang="ar-SA" sz="2500" dirty="0" smtClean="0">
                <a:solidFill>
                  <a:srgbClr val="FF0000"/>
                </a:solidFill>
              </a:rPr>
              <a:t>لخلايا الحيوانية ليس لها جدار خلوى كالخلايا النباتية ولكن تحيط </a:t>
            </a:r>
            <a:r>
              <a:rPr lang="ar-SA" sz="2500" dirty="0" err="1" smtClean="0">
                <a:solidFill>
                  <a:srgbClr val="FF0000"/>
                </a:solidFill>
              </a:rPr>
              <a:t>بها</a:t>
            </a:r>
            <a:r>
              <a:rPr lang="ar-SA" sz="2500" dirty="0" smtClean="0">
                <a:solidFill>
                  <a:srgbClr val="FF0000"/>
                </a:solidFill>
              </a:rPr>
              <a:t> المادة الخارج خلوية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sz="2800" dirty="0" smtClean="0"/>
              <a:t>The ECM is made up of</a:t>
            </a:r>
            <a:r>
              <a:rPr lang="ar-EG" sz="2800" dirty="0" smtClean="0"/>
              <a:t> </a:t>
            </a:r>
            <a:r>
              <a:rPr lang="en-US" sz="2800" b="1" dirty="0" smtClean="0"/>
              <a:t>collagen</a:t>
            </a:r>
            <a:r>
              <a:rPr lang="ar-EG" sz="2800" b="1" dirty="0" smtClean="0"/>
              <a:t> </a:t>
            </a:r>
            <a:r>
              <a:rPr lang="en-US" sz="2800" b="1" dirty="0" smtClean="0"/>
              <a:t> fibers </a:t>
            </a:r>
            <a:r>
              <a:rPr lang="en-US" sz="2800" dirty="0" smtClean="0"/>
              <a:t>which</a:t>
            </a:r>
            <a:r>
              <a:rPr lang="en-US" sz="2800" b="1" dirty="0" smtClean="0"/>
              <a:t> </a:t>
            </a:r>
            <a:r>
              <a:rPr lang="en-US" sz="2800" dirty="0" smtClean="0"/>
              <a:t>holds cells together and protects the plasma membrane</a:t>
            </a:r>
            <a:endParaRPr lang="ar-EG" sz="2800" b="1" dirty="0" smtClean="0"/>
          </a:p>
          <a:p>
            <a:pPr algn="r" rtl="1" eaLnBrk="1" hangingPunct="1"/>
            <a:r>
              <a:rPr lang="ar-SA" sz="2500" dirty="0" smtClean="0">
                <a:solidFill>
                  <a:srgbClr val="FF0000"/>
                </a:solidFill>
              </a:rPr>
              <a:t>تتكون المواد الخارج خلوية من </a:t>
            </a:r>
            <a:r>
              <a:rPr lang="ar-EG" sz="2500" dirty="0" smtClean="0">
                <a:solidFill>
                  <a:srgbClr val="FF0000"/>
                </a:solidFill>
              </a:rPr>
              <a:t>أ</a:t>
            </a:r>
            <a:r>
              <a:rPr lang="ar-SA" sz="2500" dirty="0" err="1" smtClean="0">
                <a:solidFill>
                  <a:srgbClr val="FF0000"/>
                </a:solidFill>
              </a:rPr>
              <a:t>لياف</a:t>
            </a:r>
            <a:r>
              <a:rPr lang="ar-SA" sz="2500" dirty="0" smtClean="0">
                <a:solidFill>
                  <a:srgbClr val="FF0000"/>
                </a:solidFill>
              </a:rPr>
              <a:t> كولاجين قوية تعمل على تماسك الخلايا مع بعضها البعض كما وتقوم بحماية الغشاء البلازمي </a:t>
            </a:r>
            <a:endParaRPr lang="en-US" sz="2500" dirty="0" smtClean="0">
              <a:solidFill>
                <a:srgbClr val="FF0000"/>
              </a:solidFill>
            </a:endParaRPr>
          </a:p>
          <a:p>
            <a:pPr algn="r" rtl="1" eaLnBrk="1" hangingPunct="1"/>
            <a:endParaRPr lang="en-US" sz="28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9156" name="Line 8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integrin1318773489503"/>
          <p:cNvPicPr>
            <a:picLocks noChangeAspect="1" noChangeArrowheads="1"/>
          </p:cNvPicPr>
          <p:nvPr/>
        </p:nvPicPr>
        <p:blipFill>
          <a:blip r:embed="rId2" cstate="print">
            <a:lum bright="-8000" contrast="28000"/>
          </a:blip>
          <a:srcRect/>
          <a:stretch>
            <a:fillRect/>
          </a:stretch>
        </p:blipFill>
        <p:spPr bwMode="auto">
          <a:xfrm>
            <a:off x="319088" y="685800"/>
            <a:ext cx="84439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629400" y="528638"/>
            <a:ext cx="169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b="1">
                <a:solidFill>
                  <a:srgbClr val="FF0000"/>
                </a:solidFill>
              </a:rPr>
              <a:t>أ</a:t>
            </a:r>
            <a:r>
              <a:rPr lang="ar-SA" b="1">
                <a:solidFill>
                  <a:srgbClr val="FF0000"/>
                </a:solidFill>
              </a:rPr>
              <a:t>لياف كولاجين </a:t>
            </a:r>
            <a:endParaRPr lang="en-US" b="1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598863" y="1981200"/>
            <a:ext cx="189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</a:rPr>
              <a:t>مادة خارج خلوية</a:t>
            </a:r>
            <a:endParaRPr lang="en-US" b="1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759575" y="5710238"/>
            <a:ext cx="169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200" b="1">
                <a:solidFill>
                  <a:srgbClr val="FF0000"/>
                </a:solidFill>
              </a:rPr>
              <a:t>الغشاء البلازمي </a:t>
            </a:r>
            <a:endParaRPr lang="en-US" sz="2200" b="1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03838" y="4948238"/>
            <a:ext cx="2544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2200" b="1">
                <a:solidFill>
                  <a:srgbClr val="FF0000"/>
                </a:solidFill>
              </a:rPr>
              <a:t>هلام الخلية - </a:t>
            </a:r>
            <a:r>
              <a:rPr lang="ar-SA" sz="2200" b="1">
                <a:solidFill>
                  <a:srgbClr val="FF0000"/>
                </a:solidFill>
              </a:rPr>
              <a:t>ال</a:t>
            </a:r>
            <a:r>
              <a:rPr lang="ar-EG" sz="2200" b="1">
                <a:solidFill>
                  <a:srgbClr val="FF0000"/>
                </a:solidFill>
              </a:rPr>
              <a:t>سيتوبل</a:t>
            </a:r>
            <a:r>
              <a:rPr lang="ar-SA" sz="2200" b="1">
                <a:solidFill>
                  <a:srgbClr val="FF0000"/>
                </a:solidFill>
              </a:rPr>
              <a:t>ازم </a:t>
            </a:r>
            <a:endParaRPr lang="en-US" sz="2200" b="1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314700" y="5056188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2000" b="1">
                <a:solidFill>
                  <a:srgbClr val="FF0000"/>
                </a:solidFill>
              </a:rPr>
              <a:t>داخل الخلية الحيوانية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1017588"/>
          </a:xfrm>
        </p:spPr>
        <p:txBody>
          <a:bodyPr/>
          <a:lstStyle/>
          <a:p>
            <a:pPr algn="just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Both cilia and flagella are made of microtubules.</a:t>
            </a:r>
          </a:p>
          <a:p>
            <a:pPr algn="just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Microtubules cause cilia and flagella, move.</a:t>
            </a:r>
          </a:p>
        </p:txBody>
      </p:sp>
      <p:sp>
        <p:nvSpPr>
          <p:cNvPr id="51204" name="Line 12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639985"/>
          <a:ext cx="8382000" cy="3379815"/>
        </p:xfrm>
        <a:graphic>
          <a:graphicData uri="http://schemas.openxmlformats.org/drawingml/2006/table">
            <a:tbl>
              <a:tblPr/>
              <a:tblGrid>
                <a:gridCol w="1219200"/>
                <a:gridCol w="3810000"/>
                <a:gridCol w="3352800"/>
              </a:tblGrid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Definition</a:t>
                      </a:r>
                    </a:p>
                  </a:txBody>
                  <a:tcPr marL="51254" marR="26695" marT="26699" marB="26699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Cilia are short, </a:t>
                      </a:r>
                      <a:r>
                        <a:rPr lang="en-US" sz="2000" dirty="0" smtClean="0"/>
                        <a:t>hair-like extracellular structures</a:t>
                      </a:r>
                      <a:endParaRPr lang="en-US" sz="2000" dirty="0"/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Flagella are long, </a:t>
                      </a:r>
                      <a:r>
                        <a:rPr lang="en-US" sz="2000" dirty="0" smtClean="0"/>
                        <a:t>threadlike structures</a:t>
                      </a:r>
                      <a:endParaRPr lang="en-US" sz="2000" dirty="0"/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Length</a:t>
                      </a:r>
                    </a:p>
                  </a:txBody>
                  <a:tcPr marL="51254" marR="26695" marT="26699" marB="26699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Short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Longer than cilia, 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3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Motion</a:t>
                      </a:r>
                    </a:p>
                  </a:txBody>
                  <a:tcPr marL="51254" marR="26695" marT="26699" marB="26699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Rotational, like a motor, very fast moving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Wave-like, </a:t>
                      </a:r>
                      <a:r>
                        <a:rPr lang="en-US" sz="2000" dirty="0" smtClean="0"/>
                        <a:t>slow </a:t>
                      </a:r>
                      <a:r>
                        <a:rPr lang="en-US" sz="2000" dirty="0"/>
                        <a:t>movement </a:t>
                      </a:r>
                      <a:r>
                        <a:rPr lang="en-US" sz="2000" dirty="0" smtClean="0"/>
                        <a:t>than </a:t>
                      </a:r>
                      <a:r>
                        <a:rPr lang="en-US" sz="2000" dirty="0"/>
                        <a:t>cilia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</a:t>
                      </a:r>
                      <a:endParaRPr lang="en-US" sz="1800" b="1" dirty="0"/>
                    </a:p>
                  </a:txBody>
                  <a:tcPr marL="51254" marR="26695" marT="26699" marB="26699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/>
                        <a:t>Many (hundreds) per cell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Few (less than 10) per cell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Found in</a:t>
                      </a:r>
                    </a:p>
                  </a:txBody>
                  <a:tcPr marL="51254" marR="26695" marT="26699" marB="26699" anchor="ctr">
                    <a:lnL>
                      <a:noFill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Eukaryotic cells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/>
                        <a:t>Eukaryotic and prokaryotic cells</a:t>
                      </a:r>
                    </a:p>
                  </a:txBody>
                  <a:tcPr marL="53389" marR="53389" marT="26699" marB="26699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8" name="Rectangle 5"/>
          <p:cNvSpPr>
            <a:spLocks noChangeArrowheads="1"/>
          </p:cNvSpPr>
          <p:nvPr/>
        </p:nvSpPr>
        <p:spPr bwMode="auto">
          <a:xfrm>
            <a:off x="-228600" y="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Cilia and Flagella</a:t>
            </a:r>
            <a:r>
              <a:rPr lang="ar-EG" b="1"/>
              <a:t>		الاهداب والأسواط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534400" cy="59055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microscope 		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sz="3500" smtClean="0">
                <a:solidFill>
                  <a:srgbClr val="FF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المجهر الضوئى</a:t>
            </a:r>
            <a:endParaRPr lang="en-US" sz="3500" smtClean="0">
              <a:solidFill>
                <a:srgbClr val="FF0000"/>
              </a:solidFill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Object 2"/>
          <p:cNvPicPr>
            <a:picLocks noChangeArrowheads="1"/>
          </p:cNvPicPr>
          <p:nvPr/>
        </p:nvPicPr>
        <p:blipFill>
          <a:blip r:embed="rId2" cstate="print"/>
          <a:srcRect l="-1271" t="-2618" r="-2066" b="-238"/>
          <a:stretch>
            <a:fillRect/>
          </a:stretch>
        </p:blipFill>
        <p:spPr bwMode="auto">
          <a:xfrm>
            <a:off x="533400" y="1066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1" descr="http://www.uic.edu/classes/bios/bios100/lectures/cilia_flag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1168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9275"/>
          </a:xfrm>
        </p:spPr>
        <p:txBody>
          <a:bodyPr/>
          <a:lstStyle/>
          <a:p>
            <a:pPr eaLnBrk="1" hangingPunct="1"/>
            <a:r>
              <a:rPr lang="en-US" sz="33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Remember:</a:t>
            </a:r>
          </a:p>
        </p:txBody>
      </p:sp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21748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53254" name="Content Placeholder 6"/>
          <p:cNvSpPr>
            <a:spLocks noGrp="1"/>
          </p:cNvSpPr>
          <p:nvPr>
            <p:ph idx="1"/>
          </p:nvPr>
        </p:nvSpPr>
        <p:spPr>
          <a:xfrm>
            <a:off x="-76200" y="1212850"/>
            <a:ext cx="9144000" cy="51704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• </a:t>
            </a:r>
            <a:r>
              <a:rPr lang="en-US" smtClean="0">
                <a:solidFill>
                  <a:srgbClr val="FF0000"/>
                </a:solidFill>
              </a:rPr>
              <a:t>Cell membrane</a:t>
            </a:r>
            <a:r>
              <a:rPr lang="en-US" smtClean="0"/>
              <a:t> - controls movement in/out of cell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Nucleus</a:t>
            </a:r>
            <a:r>
              <a:rPr lang="en-US" smtClean="0"/>
              <a:t> - controls cells activities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Nuclear Envelope </a:t>
            </a:r>
            <a:r>
              <a:rPr lang="en-US" smtClean="0"/>
              <a:t>- controls movement in/out of nucleus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Cytoplasm</a:t>
            </a:r>
            <a:r>
              <a:rPr lang="en-US" smtClean="0"/>
              <a:t> - Supports cell and protects different cell organelles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Lysosome</a:t>
            </a:r>
            <a:r>
              <a:rPr lang="en-US" smtClean="0"/>
              <a:t> - Digest's old cell parts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Rough ER </a:t>
            </a:r>
            <a:r>
              <a:rPr lang="en-US" smtClean="0"/>
              <a:t>– Mainly Protein synthesis </a:t>
            </a:r>
            <a:br>
              <a:rPr lang="en-US" smtClean="0"/>
            </a:b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Smooth ER </a:t>
            </a:r>
            <a:r>
              <a:rPr lang="en-US" smtClean="0"/>
              <a:t>– Mainly Lipid synthesis 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5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`	</a:t>
            </a:r>
            <a:endParaRPr lang="en-US" dirty="0"/>
          </a:p>
        </p:txBody>
      </p:sp>
      <p:sp>
        <p:nvSpPr>
          <p:cNvPr id="54275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21748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54277" name="Content Placeholder 5"/>
          <p:cNvSpPr>
            <a:spLocks noGrp="1"/>
          </p:cNvSpPr>
          <p:nvPr>
            <p:ph idx="1"/>
          </p:nvPr>
        </p:nvSpPr>
        <p:spPr>
          <a:xfrm>
            <a:off x="304800" y="1514475"/>
            <a:ext cx="8534400" cy="33004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Mitochondria</a:t>
            </a:r>
            <a:r>
              <a:rPr lang="en-US" smtClean="0"/>
              <a:t> - breaks down sugar molecules into energy (ATP molecules) </a:t>
            </a:r>
          </a:p>
          <a:p>
            <a:pPr>
              <a:buFontTx/>
              <a:buNone/>
            </a:pP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Golgi</a:t>
            </a:r>
            <a:r>
              <a:rPr lang="en-US" smtClean="0"/>
              <a:t> - Package and export proteins </a:t>
            </a:r>
          </a:p>
          <a:p>
            <a:pPr>
              <a:buFontTx/>
              <a:buNone/>
            </a:pP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Vacuole</a:t>
            </a:r>
            <a:r>
              <a:rPr lang="en-US" smtClean="0"/>
              <a:t> - Stores food, water, waste </a:t>
            </a:r>
          </a:p>
          <a:p>
            <a:pPr>
              <a:buFontTx/>
              <a:buNone/>
            </a:pPr>
            <a:r>
              <a:rPr lang="en-US" smtClean="0"/>
              <a:t>• </a:t>
            </a:r>
            <a:r>
              <a:rPr lang="en-US" smtClean="0">
                <a:solidFill>
                  <a:srgbClr val="FF0000"/>
                </a:solidFill>
              </a:rPr>
              <a:t>Ribosome</a:t>
            </a:r>
            <a:r>
              <a:rPr lang="en-US" smtClean="0"/>
              <a:t> - Produces proteins (protein factory)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04788" y="739775"/>
          <a:ext cx="8623300" cy="5527677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315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المصطلح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تعريف المصطلح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Cells: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the simplest collection of matter that can live.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الخلايا 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هي أبسط تجمع من المادة يمكنه العيش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79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Cell theory: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all living things are composed of cells and that all cells come from other cells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نظرية الخلية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أن كل الكائنات الحية تتكون من خلايا ، وأن كل الخلايا تأتي من خلايا أخرى.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79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Light microscope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Light passes through a specimen then through glass lenses into the viewer’s eye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المجهر الضوئي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يمر الضوء خلال العينة ومن ثم إلى العدسات الزجاجية  ومنها إلى عين المشاهد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Resolution: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the ability to distinguish between small structures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قوة الإظهار: القدرة على التمييز  بين التراكيب الصغيرة.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Electron microscope (EM)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 very powerful microscope used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to see very small structures.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المجهر الإلكتروني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يستخدم لتوضيح التراكيب الدقيقة جداً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Prokaryotic cells: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cells that have no true organelles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 no nucleus.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خلايا أولية النواة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خلايا لا تحتوي على عضيات حقيقية أو معقدة, ولا تحتوي على نواة حقيقية.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Eukaryotic cells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cells that have true organelles and true nucleus.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خلايا حقيقية النواة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خلايا تحتوي على عضيات حقيقية و تحتوي أيضاً على نواة حقيقية.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79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Selective permeability: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controlling the movement of molecules into and out of the cell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النفاذية الاصطفائية:</a:t>
                      </a:r>
                      <a:r>
                        <a:rPr kumimoji="0" lang="ar-E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التحكم في حركة الجزيئات من و إلى الخلية.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47650" y="1239838"/>
          <a:ext cx="8623300" cy="4937760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548569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Phospholipid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bilayer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double layer of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phosphorated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lipids (fats).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الليبيدات الفسفورية: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هي طبقة مزدوجة من الليبيدات (الدهون) المفسفرة.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Nuclear envelope: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double membrane with pores that allow material to flow in and out of the nucleus.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الغلاف النووي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عبارة عن غشاء مزدوج يحتوي على ثقوب تسمح بمرور المواد  من وإلى النواة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69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Endoplasmic reticulum: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to a network of cellular membranes.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الشبكة الإندوبلازمية</a:t>
                      </a:r>
                      <a:r>
                        <a:rPr kumimoji="0" 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شبكة من الأغشية الخلوية.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69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Ribosomes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are involved in the cell’s protein synthesis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الرايبوزومات: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مسئولة عن بناء البروتين في الخلية.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Vesicles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الحويصلات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Golgi apparatus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functions in conjunction with the ER by modifying products of the ER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جهاز جولجي: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يعمل بالاشتراك مع الشبكة الاندوبلازمية على تهيئة منتجات الشبكة الاندوبلازمية.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69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Lysosome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 membranous sac containing digestive enzymes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الجسم الهاضم: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عبارة عن كيس غشائي يحتوي إنزيمات هاضمة.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Vacuoles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membranous sacs that are found in a variety of cells and possess an assortment of functions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الفجوات: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عبارة عن أكياس غشائية وتوجد في انواع مختلفة من الخلايا ولها وظائف متنوعة.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31775" y="798513"/>
          <a:ext cx="8623300" cy="350837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3508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31775" y="1208088"/>
          <a:ext cx="8623300" cy="5212080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54860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Mitochondria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the organelle responsible for cellular respiration.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ميتوكوندريا: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العضي المسئول عن التنفس الخلوي.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Chloroplasts: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the photosynthesizing organelles of plants.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البلاستيدات الخضراء: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هي عضيات البناء الضوئي في النبات.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Photosynthesis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the conversion of light energy to chemical energy of sugar molecules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البناء الضوئي: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هو تحويل الطاقة الضوئية إلى طاقة كيميائية في جزيئات السكر.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Cytoskeleton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 network of protein fibers, that functions in cell structural support and motility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الهيكل الخلوي: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شبكة من الألياف البروتينية والذي له وظائف مثل دعم التراكيب الخلوية والحركة الخلوية.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Microfilaments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actin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filaments) support the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l’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 shape and are involved in motility.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الخيوط 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لدقيقة: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 خيوط الأكتين ) وتعمل على تحديد شكل الخلية ودعمه ولها دور في حركة الخلية.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Intermediate filaments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reinforce cell shape and anchor organelles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الخيوط المتوسطة: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تعزز وتدعم شكل الخلية كما وتثبت العضيات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0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Microtubules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(made of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tubulin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shape the cell and act as tracks for motor protein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الأنيبيبات الدقيقة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 مصنوعة من التوبيولين ) تشكل وتعمل كخطوط سير للبروتينات الحركية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xtracellular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matrix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ECM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composed of strong fibers of collagen, which holds cells together and protects the plasma membrane.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المواد الخارج خلوية: 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تتكون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من الياف كولاجين قوية تعمل على تماسك الخلايا مع بعضها البعض كما وتقوم بحماية الغشاء البلازمي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31775" y="766763"/>
          <a:ext cx="8623300" cy="350837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3508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31775" y="2408238"/>
          <a:ext cx="8623300" cy="1097280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27424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Fibers: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long and thin, arranged in bundles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لألياف: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طويلة ورقيقة وتنتظم في حزم 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Cell wall: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rigid structures that protect and provide skeletal support that helps keep the plant upright against gravity.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جدر خلوية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ar-E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أغشية صلية 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تحمي الجدر الخلوية النبات وتدعمه هيكلياً ليبقى منتصباً إلى أعلى ضد الجاذبية </a:t>
                      </a:r>
                      <a:r>
                        <a:rPr kumimoji="0" lang="ar-E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31775" y="828675"/>
          <a:ext cx="8623300" cy="350838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3508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تعريف المصطلح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101" marR="15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31775" y="1271588"/>
          <a:ext cx="8623300" cy="1097280"/>
        </p:xfrm>
        <a:graphic>
          <a:graphicData uri="http://schemas.openxmlformats.org/drawingml/2006/table">
            <a:tbl>
              <a:tblPr/>
              <a:tblGrid>
                <a:gridCol w="4311650"/>
                <a:gridCol w="4311650"/>
              </a:tblGrid>
              <a:tr h="27424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Mesophyll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Leaf ground tissue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الميزوفيل (النسيج الوسطي): 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النسيج الأساسي في الورقة.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iddle lamella: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 sticky layer lies between adjacent plant cells.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الصفيحة الوسطى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E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طبقة لزجة تقع بين الخلايا النباتية المجاورة.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Lignin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the main component of wood.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الليجنين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مكون أساسي للخشب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5102" marR="15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-76200"/>
            <a:ext cx="8534400" cy="6662738"/>
          </a:xfrm>
        </p:spPr>
        <p:txBody>
          <a:bodyPr/>
          <a:lstStyle/>
          <a:p>
            <a:pPr algn="just"/>
            <a:r>
              <a:rPr lang="en-US" sz="2800" dirty="0" smtClean="0"/>
              <a:t>Most structures inside the cell, including </a:t>
            </a:r>
            <a:r>
              <a:rPr lang="en-US" sz="2800" b="1" dirty="0" smtClean="0"/>
              <a:t>organelles </a:t>
            </a:r>
            <a:r>
              <a:rPr lang="en-US" sz="2800" dirty="0" smtClean="0"/>
              <a:t>(membrane-enclosed compartments), are too small to be seen by light microscope</a:t>
            </a:r>
          </a:p>
          <a:p>
            <a:pPr rtl="1"/>
            <a:r>
              <a:rPr lang="ar-SA" sz="2800" dirty="0" err="1" smtClean="0"/>
              <a:t>لايستطيع</a:t>
            </a:r>
            <a:r>
              <a:rPr lang="ar-SA" sz="2800" dirty="0" smtClean="0"/>
              <a:t> المجهر الضوئي توضيح تفاصيل التراكيب الخلوية الصغيرة</a:t>
            </a:r>
            <a:endParaRPr lang="en-US" sz="2800" dirty="0" smtClean="0"/>
          </a:p>
          <a:p>
            <a:r>
              <a:rPr lang="en-US" sz="2800" dirty="0" smtClean="0"/>
              <a:t>Two basic types of </a:t>
            </a:r>
            <a:r>
              <a:rPr lang="en-US" sz="2800" b="1" dirty="0" smtClean="0"/>
              <a:t>electron microscopes (EMs)</a:t>
            </a:r>
            <a:r>
              <a:rPr lang="en-US" sz="2800" dirty="0" smtClean="0"/>
              <a:t> are used to study sub-cellular structures</a:t>
            </a:r>
          </a:p>
          <a:p>
            <a:pPr algn="just" rtl="1"/>
            <a:r>
              <a:rPr lang="ar-SA" sz="2800" dirty="0" smtClean="0"/>
              <a:t>يستخدم علماء الأحياء مجهر قوي جداً يعرف </a:t>
            </a:r>
            <a:r>
              <a:rPr lang="ar-SA" sz="2800" b="1" dirty="0" smtClean="0"/>
              <a:t>بالمجهر الإلكتروني </a:t>
            </a:r>
            <a:r>
              <a:rPr lang="ar-SA" sz="2800" dirty="0" smtClean="0"/>
              <a:t>لتوضيح </a:t>
            </a:r>
            <a:r>
              <a:rPr lang="ar-SA" sz="2800" b="1" dirty="0" smtClean="0"/>
              <a:t>التركيب الدقيق</a:t>
            </a:r>
            <a:r>
              <a:rPr lang="ar-SA" sz="2800" dirty="0" smtClean="0"/>
              <a:t> للخلايا </a:t>
            </a:r>
            <a:endParaRPr lang="en-US" sz="2800" dirty="0" smtClean="0"/>
          </a:p>
          <a:p>
            <a:r>
              <a:rPr lang="en-US" sz="2800" dirty="0" smtClean="0"/>
              <a:t>It can resolve biological structures as small as (2 nanometers) and can magnify up to 100.000 times </a:t>
            </a:r>
          </a:p>
          <a:p>
            <a:pPr algn="r" rtl="1"/>
            <a:r>
              <a:rPr lang="ar-SA" sz="2800" dirty="0" smtClean="0"/>
              <a:t>يمكنه أن يوضح تراكيب حيوية بحجم  2 </a:t>
            </a:r>
            <a:r>
              <a:rPr lang="ar-SA" sz="2800" dirty="0" err="1" smtClean="0"/>
              <a:t>نانومتر</a:t>
            </a:r>
            <a:r>
              <a:rPr lang="ar-SA" sz="2800" dirty="0" smtClean="0"/>
              <a:t> ، ويملك قدرة تكبير تصل لـ 100.000 ضعف</a:t>
            </a:r>
            <a:endParaRPr lang="en-US" sz="2800" dirty="0" smtClean="0"/>
          </a:p>
        </p:txBody>
      </p:sp>
      <p:sp>
        <p:nvSpPr>
          <p:cNvPr id="7171" name="Line 30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00625"/>
          </a:xfrm>
        </p:spPr>
        <p:txBody>
          <a:bodyPr/>
          <a:lstStyle/>
          <a:p>
            <a:pPr marL="0" indent="0" algn="justLow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n-US" sz="2800" dirty="0" smtClean="0">
                <a:cs typeface="Times New Roman" pitchFamily="18" charset="0"/>
              </a:rPr>
              <a:t>Instead of light, the </a:t>
            </a:r>
            <a:r>
              <a:rPr lang="en-US" sz="2800" b="1" dirty="0" smtClean="0">
                <a:cs typeface="Times New Roman" pitchFamily="18" charset="0"/>
              </a:rPr>
              <a:t>EM</a:t>
            </a:r>
            <a:r>
              <a:rPr lang="en-US" sz="2800" dirty="0" smtClean="0">
                <a:cs typeface="Times New Roman" pitchFamily="18" charset="0"/>
              </a:rPr>
              <a:t> uses a </a:t>
            </a:r>
            <a:r>
              <a:rPr lang="en-US" sz="2800" b="1" dirty="0" smtClean="0">
                <a:cs typeface="Times New Roman" pitchFamily="18" charset="0"/>
              </a:rPr>
              <a:t>beam of electrons </a:t>
            </a:r>
            <a:endParaRPr lang="en-US" sz="1100" b="1" dirty="0" smtClean="0"/>
          </a:p>
          <a:p>
            <a:pPr marL="0" indent="0" algn="justLow" rtl="1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ar-SA" sz="2800" dirty="0" smtClean="0">
                <a:cs typeface="Times New Roman" pitchFamily="18" charset="0"/>
              </a:rPr>
              <a:t>يستخدم المجهر الإلكتروني حزمة من الاليكترونات عوضاً عن الضوء</a:t>
            </a:r>
            <a:endParaRPr lang="en-US" sz="2800" dirty="0" smtClean="0">
              <a:cs typeface="Times New Roman" pitchFamily="18" charset="0"/>
            </a:endParaRPr>
          </a:p>
          <a:p>
            <a:pPr marL="0" indent="0" algn="justLow" rtl="1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endParaRPr lang="en-US" sz="2800" dirty="0" smtClean="0">
              <a:cs typeface="Times New Roman" pitchFamily="18" charset="0"/>
            </a:endParaRPr>
          </a:p>
          <a:p>
            <a:pPr marL="0" indent="0" algn="justLow" rtl="1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endParaRPr lang="en-US" sz="1100" dirty="0" smtClean="0"/>
          </a:p>
          <a:p>
            <a:pPr marL="0" indent="0" algn="justLow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Scanning</a:t>
            </a:r>
            <a:r>
              <a:rPr lang="en-US" sz="2800" b="1" dirty="0" smtClean="0">
                <a:cs typeface="Times New Roman" pitchFamily="18" charset="0"/>
              </a:rPr>
              <a:t> electron microscopes (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b="1" dirty="0" smtClean="0">
                <a:cs typeface="Times New Roman" pitchFamily="18" charset="0"/>
              </a:rPr>
              <a:t>EMs)</a:t>
            </a:r>
            <a:r>
              <a:rPr lang="en-US" sz="2800" dirty="0" smtClean="0">
                <a:cs typeface="Times New Roman" pitchFamily="18" charset="0"/>
              </a:rPr>
              <a:t> focus a beam of electrons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onto the surface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of a specimen, providing images that look 3-D</a:t>
            </a:r>
            <a:endParaRPr lang="en-US" sz="1100" dirty="0" smtClean="0"/>
          </a:p>
          <a:p>
            <a:pPr marL="0" indent="0" algn="justLow" rtl="1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ar-EG" sz="2800" dirty="0" smtClean="0">
                <a:cs typeface="Times New Roman" pitchFamily="18" charset="0"/>
              </a:rPr>
              <a:t>تمسح الالكترونات </a:t>
            </a:r>
            <a:r>
              <a:rPr lang="ar-EG" sz="2800" dirty="0" smtClean="0">
                <a:solidFill>
                  <a:srgbClr val="FF0000"/>
                </a:solidFill>
                <a:cs typeface="Times New Roman" pitchFamily="18" charset="0"/>
              </a:rPr>
              <a:t>سطح العينة </a:t>
            </a:r>
            <a:r>
              <a:rPr lang="ar-EG" sz="2800" dirty="0" smtClean="0">
                <a:cs typeface="Times New Roman" pitchFamily="18" charset="0"/>
              </a:rPr>
              <a:t>فقط</a:t>
            </a:r>
            <a:endParaRPr lang="en-US" sz="1100" dirty="0" smtClean="0"/>
          </a:p>
          <a:p>
            <a:pPr marL="0" indent="0" algn="justLow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Transmission</a:t>
            </a:r>
            <a:r>
              <a:rPr lang="en-US" sz="2800" b="1" dirty="0" smtClean="0">
                <a:cs typeface="Times New Roman" pitchFamily="18" charset="0"/>
              </a:rPr>
              <a:t> electron microscopes (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EMs)</a:t>
            </a:r>
            <a:r>
              <a:rPr lang="en-US" sz="2800" dirty="0" smtClean="0">
                <a:cs typeface="Times New Roman" pitchFamily="18" charset="0"/>
              </a:rPr>
              <a:t> focus a beam of electrons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through</a:t>
            </a:r>
            <a:r>
              <a:rPr lang="en-US" sz="2800" dirty="0" smtClean="0">
                <a:cs typeface="Times New Roman" pitchFamily="18" charset="0"/>
              </a:rPr>
              <a:t> a specimen. TEMs are used to study the cell internal structure </a:t>
            </a:r>
            <a:endParaRPr lang="en-US" sz="1100" dirty="0" smtClean="0"/>
          </a:p>
          <a:p>
            <a:pPr marL="0" indent="0" algn="justLow" rtl="1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ar-EG" sz="2800" dirty="0" smtClean="0">
                <a:cs typeface="Times New Roman" pitchFamily="18" charset="0"/>
              </a:rPr>
              <a:t>تمر الالكترونات </a:t>
            </a:r>
            <a:r>
              <a:rPr lang="ar-EG" sz="2800" dirty="0" smtClean="0">
                <a:solidFill>
                  <a:srgbClr val="FF0000"/>
                </a:solidFill>
                <a:cs typeface="Times New Roman" pitchFamily="18" charset="0"/>
              </a:rPr>
              <a:t>خلال</a:t>
            </a:r>
            <a:r>
              <a:rPr lang="ar-EG" sz="2800" dirty="0" smtClean="0">
                <a:cs typeface="Times New Roman" pitchFamily="18" charset="0"/>
              </a:rPr>
              <a:t> </a:t>
            </a:r>
            <a:r>
              <a:rPr lang="ar-EG" sz="2800" dirty="0" smtClean="0">
                <a:solidFill>
                  <a:srgbClr val="FF0000"/>
                </a:solidFill>
                <a:cs typeface="Times New Roman" pitchFamily="18" charset="0"/>
              </a:rPr>
              <a:t>التركيب الداخلى </a:t>
            </a:r>
            <a:r>
              <a:rPr lang="ar-EG" sz="2800" dirty="0" smtClean="0">
                <a:cs typeface="Times New Roman" pitchFamily="18" charset="0"/>
              </a:rPr>
              <a:t>للعينة</a:t>
            </a:r>
            <a:endParaRPr lang="ar-EG" sz="4000" dirty="0" smtClean="0"/>
          </a:p>
        </p:txBody>
      </p:sp>
      <p:sp>
        <p:nvSpPr>
          <p:cNvPr id="9219" name="Line 30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534400" cy="59055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Electron Microscope (EM) 		</a:t>
            </a:r>
            <a:r>
              <a:rPr lang="ar-E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ar-EG" sz="3500" b="0" smtClean="0">
                <a:solidFill>
                  <a:srgbClr val="FF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المجهر الالكترونى</a:t>
            </a:r>
            <a:endParaRPr lang="en-US" sz="3500" b="0" smtClean="0">
              <a:solidFill>
                <a:srgbClr val="FF0000"/>
              </a:solidFill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76238" y="296863"/>
            <a:ext cx="2330450" cy="403225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338138" y="869950"/>
            <a:ext cx="3319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l">
              <a:lnSpc>
                <a:spcPct val="90000"/>
              </a:lnSpc>
              <a:buFont typeface="Arial" pitchFamily="34" charset="0"/>
              <a:buNone/>
            </a:pPr>
            <a:r>
              <a:rPr lang="en-US" sz="2000"/>
              <a:t>(a) </a:t>
            </a:r>
            <a:r>
              <a:rPr lang="en-US" sz="2000" b="1" u="sng">
                <a:solidFill>
                  <a:srgbClr val="FF0000"/>
                </a:solidFill>
              </a:rPr>
              <a:t>Light </a:t>
            </a:r>
            <a:r>
              <a:rPr lang="en-US" sz="2000"/>
              <a:t>Microscope </a:t>
            </a:r>
            <a:r>
              <a:rPr lang="en-US" sz="1800"/>
              <a:t>(</a:t>
            </a:r>
            <a:r>
              <a:rPr lang="ar-EG" sz="1800"/>
              <a:t>المجهر الضوئى</a:t>
            </a:r>
            <a:r>
              <a:rPr lang="en-US" sz="1800"/>
              <a:t>)</a:t>
            </a: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287338" y="365125"/>
            <a:ext cx="2314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TECHNIQUE</a:t>
            </a:r>
            <a:endParaRPr lang="en-US" sz="2100">
              <a:solidFill>
                <a:schemeClr val="accent2"/>
              </a:solidFill>
            </a:endParaRP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5181600" y="296863"/>
            <a:ext cx="2330450" cy="403225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5197475" y="365125"/>
            <a:ext cx="2314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Image	</a:t>
            </a:r>
            <a:r>
              <a:rPr lang="ar-EG" sz="2000">
                <a:solidFill>
                  <a:schemeClr val="accent2"/>
                </a:solidFill>
              </a:rPr>
              <a:t>الصورة</a:t>
            </a:r>
            <a:endParaRPr lang="en-US" sz="2100">
              <a:solidFill>
                <a:schemeClr val="accent2"/>
              </a:solidFill>
            </a:endParaRPr>
          </a:p>
        </p:txBody>
      </p:sp>
      <p:pic>
        <p:nvPicPr>
          <p:cNvPr id="10247" name="Object 5"/>
          <p:cNvPicPr>
            <a:picLocks noChangeArrowheads="1"/>
          </p:cNvPicPr>
          <p:nvPr/>
        </p:nvPicPr>
        <p:blipFill>
          <a:blip r:embed="rId3" cstate="print"/>
          <a:srcRect t="-1830" b="-203"/>
          <a:stretch>
            <a:fillRect/>
          </a:stretch>
        </p:blipFill>
        <p:spPr bwMode="auto">
          <a:xfrm>
            <a:off x="2841625" y="4038600"/>
            <a:ext cx="3025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000">
                <a:cs typeface="Times New Roman" pitchFamily="18" charset="0"/>
              </a:rPr>
              <a:t>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10249" name="Object 3"/>
          <p:cNvPicPr>
            <a:picLocks noChangeArrowheads="1"/>
          </p:cNvPicPr>
          <p:nvPr/>
        </p:nvPicPr>
        <p:blipFill>
          <a:blip r:embed="rId4" cstate="print">
            <a:lum bright="-8000" contrast="12000"/>
          </a:blip>
          <a:srcRect t="-2217" b="-246"/>
          <a:stretch>
            <a:fillRect/>
          </a:stretch>
        </p:blipFill>
        <p:spPr bwMode="auto">
          <a:xfrm>
            <a:off x="4800600" y="1066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338138" y="3395663"/>
            <a:ext cx="33194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algn="l">
              <a:lnSpc>
                <a:spcPct val="90000"/>
              </a:lnSpc>
              <a:buFont typeface="Arial" pitchFamily="34" charset="0"/>
              <a:buNone/>
            </a:pPr>
            <a:r>
              <a:rPr lang="en-US" sz="2000"/>
              <a:t>(b) </a:t>
            </a:r>
            <a:r>
              <a:rPr lang="en-US" sz="2000" b="1" u="sng">
                <a:solidFill>
                  <a:srgbClr val="FF0000"/>
                </a:solidFill>
              </a:rPr>
              <a:t>Electron</a:t>
            </a:r>
            <a:r>
              <a:rPr lang="en-US" sz="2000"/>
              <a:t> Microscope </a:t>
            </a:r>
            <a:r>
              <a:rPr lang="en-US" sz="1800"/>
              <a:t>(</a:t>
            </a:r>
            <a:r>
              <a:rPr lang="ar-EG" sz="1800"/>
              <a:t>المجهر الالكترونى</a:t>
            </a:r>
            <a:r>
              <a:rPr lang="en-US" sz="1800"/>
              <a:t>)</a:t>
            </a:r>
          </a:p>
        </p:txBody>
      </p:sp>
      <p:pic>
        <p:nvPicPr>
          <p:cNvPr id="10251" name="Object 6"/>
          <p:cNvPicPr>
            <a:picLocks noChangeArrowheads="1"/>
          </p:cNvPicPr>
          <p:nvPr/>
        </p:nvPicPr>
        <p:blipFill>
          <a:blip r:embed="rId5" cstate="print"/>
          <a:srcRect t="-1826" b="-203"/>
          <a:stretch>
            <a:fillRect/>
          </a:stretch>
        </p:blipFill>
        <p:spPr bwMode="auto">
          <a:xfrm>
            <a:off x="5965825" y="3962400"/>
            <a:ext cx="3025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36903</TotalTime>
  <Words>3549</Words>
  <Application>Microsoft Office PowerPoint</Application>
  <PresentationFormat>عرض على الشاشة (3:4)‏</PresentationFormat>
  <Paragraphs>511</Paragraphs>
  <Slides>66</Slides>
  <Notes>28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66</vt:i4>
      </vt:variant>
    </vt:vector>
  </HeadingPairs>
  <TitlesOfParts>
    <vt:vector size="67" baseType="lpstr">
      <vt:lpstr>C6eActiveLectureQuestions</vt:lpstr>
      <vt:lpstr>Chapter 3</vt:lpstr>
      <vt:lpstr>Objectives </vt:lpstr>
      <vt:lpstr>Overview: The Fundamental Units of Life</vt:lpstr>
      <vt:lpstr>عرض تقديمي في PowerPoint</vt:lpstr>
      <vt:lpstr>How cells can be seen  كيف يمكن رؤية الخلية</vt:lpstr>
      <vt:lpstr>Light microscope    المجهر الضوئى</vt:lpstr>
      <vt:lpstr>عرض تقديمي في PowerPoint</vt:lpstr>
      <vt:lpstr>Electron Microscope (EM)    المجهر الالكترونى</vt:lpstr>
      <vt:lpstr>عرض تقديمي في PowerPoint</vt:lpstr>
      <vt:lpstr>عرض تقديمي في PowerPoint</vt:lpstr>
      <vt:lpstr>عرض تقديمي في PowerPoint</vt:lpstr>
      <vt:lpstr>Eukaryotes vs. prokaryotes</vt:lpstr>
      <vt:lpstr>Eukaryotic &amp; prokaryotic cells  الخلايا حقيقية النواة وأولية النواة  </vt:lpstr>
      <vt:lpstr>Eukaryotic &amp; prokaryotic cells  الخلايا حقيقية النواة وأولية النواة  </vt:lpstr>
      <vt:lpstr>عرض تقديمي في PowerPoint</vt:lpstr>
      <vt:lpstr>Prokaryotic cells  الخلايا أولية النواة  </vt:lpstr>
      <vt:lpstr>عرض تقديمي في PowerPoint</vt:lpstr>
      <vt:lpstr>Eukaryotic cells  الخلايا حقيقية النواة  </vt:lpstr>
      <vt:lpstr>Eukaryotic cells  الخلايا حقيقية النواة  </vt:lpstr>
      <vt:lpstr>عرض تقديمي في PowerPoint</vt:lpstr>
      <vt:lpstr>عرض تقديمي في PowerPoint</vt:lpstr>
      <vt:lpstr>عرض تقديمي في PowerPoint</vt:lpstr>
      <vt:lpstr>The endomembrane system  منظومة الأغشية الداخلية</vt:lpstr>
      <vt:lpstr>The endomembrane system  منظومة الأغشية الداخلية</vt:lpstr>
      <vt:lpstr>عرض تقديمي في PowerPoint</vt:lpstr>
      <vt:lpstr>عرض تقديمي في PowerPoint</vt:lpstr>
      <vt:lpstr>The Nucleus “Information Centre”  النواة مركز معلومات الخلية الوراثي</vt:lpstr>
      <vt:lpstr>عرض تقديمي في PowerPoint</vt:lpstr>
      <vt:lpstr>عرض تقديمي في PowerPoint</vt:lpstr>
      <vt:lpstr>Ribosomes “Protein Factories”     الرايبوزومات "مصانع البروتينات"</vt:lpstr>
      <vt:lpstr>Ribosomes        الرايبوزومات</vt:lpstr>
      <vt:lpstr>عرض تقديمي في PowerPoint</vt:lpstr>
      <vt:lpstr>Endoplasmic Reticulum      الشبكة الأندوبلازمية    </vt:lpstr>
      <vt:lpstr>عرض تقديمي في PowerPoint</vt:lpstr>
      <vt:lpstr>عرض تقديمي في PowerPoint</vt:lpstr>
      <vt:lpstr>عرض تقديمي في PowerPoint</vt:lpstr>
      <vt:lpstr>Functions of Smooth ER  وظائف الشبكة الاندوبلازمية الملساء</vt:lpstr>
      <vt:lpstr>Functions of Rough ER     وظائف الشبكة الاندوبلازمية المحببة</vt:lpstr>
      <vt:lpstr>Golgi Apparatus: Shipping and Receiving Center  جهاز جولجي</vt:lpstr>
      <vt:lpstr>Golgi Apparatus: Shipping and Receiving Center  جهاز جولجي</vt:lpstr>
      <vt:lpstr>عرض تقديمي في PowerPoint</vt:lpstr>
      <vt:lpstr>عرض تقديمي في PowerPoint</vt:lpstr>
      <vt:lpstr>Lysosomes: Digestive Compartments   الأجسام الهاضمة</vt:lpstr>
      <vt:lpstr>عرض تقديمي في PowerPoint</vt:lpstr>
      <vt:lpstr>عرض تقديمي في PowerPoint</vt:lpstr>
      <vt:lpstr>What are the functions of the vacuoles in the cell?  ما هي وظيفة الفجوات داخل الخلية؟</vt:lpstr>
      <vt:lpstr>Energy-Converting Organellesالعضيات المحولة للطاقة      </vt:lpstr>
      <vt:lpstr>Mitochondria   الميتوكوندريا     </vt:lpstr>
      <vt:lpstr>عرض تقديمي في PowerPoint</vt:lpstr>
      <vt:lpstr>Chloroplasts     البلاستيدات الخضراء</vt:lpstr>
      <vt:lpstr>عرض تقديمي في PowerPoint</vt:lpstr>
      <vt:lpstr>Extracellular components مكونات خارج الخلية      </vt:lpstr>
      <vt:lpstr>Cell Walls of Plants</vt:lpstr>
      <vt:lpstr>عرض تقديمي في PowerPoint</vt:lpstr>
      <vt:lpstr>عرض تقديمي في PowerPoint</vt:lpstr>
      <vt:lpstr>عرض تقديمي في PowerPoint</vt:lpstr>
      <vt:lpstr>Extracellular Matrix (ECM) of Animal Cells  مادة خارج خلوية</vt:lpstr>
      <vt:lpstr>عرض تقديمي في PowerPoint</vt:lpstr>
      <vt:lpstr> </vt:lpstr>
      <vt:lpstr>عرض تقديمي في PowerPoint</vt:lpstr>
      <vt:lpstr>Remember: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Progressive Info. Tech.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USR</dc:creator>
  <cp:lastModifiedBy>SAMSUNG</cp:lastModifiedBy>
  <cp:revision>181</cp:revision>
  <dcterms:modified xsi:type="dcterms:W3CDTF">2016-01-04T21:25:49Z</dcterms:modified>
</cp:coreProperties>
</file>