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320" r:id="rId2"/>
    <p:sldId id="390" r:id="rId3"/>
    <p:sldId id="411" r:id="rId4"/>
    <p:sldId id="391" r:id="rId5"/>
    <p:sldId id="412" r:id="rId6"/>
    <p:sldId id="392" r:id="rId7"/>
    <p:sldId id="413" r:id="rId8"/>
    <p:sldId id="393" r:id="rId9"/>
    <p:sldId id="414" r:id="rId10"/>
    <p:sldId id="406" r:id="rId11"/>
    <p:sldId id="415" r:id="rId12"/>
    <p:sldId id="405" r:id="rId13"/>
    <p:sldId id="416" r:id="rId14"/>
    <p:sldId id="394" r:id="rId15"/>
    <p:sldId id="417" r:id="rId16"/>
    <p:sldId id="395" r:id="rId17"/>
    <p:sldId id="418" r:id="rId18"/>
    <p:sldId id="407" r:id="rId19"/>
    <p:sldId id="419" r:id="rId20"/>
    <p:sldId id="401" r:id="rId21"/>
    <p:sldId id="420" r:id="rId22"/>
    <p:sldId id="408" r:id="rId23"/>
    <p:sldId id="421" r:id="rId24"/>
    <p:sldId id="402" r:id="rId25"/>
    <p:sldId id="422" r:id="rId26"/>
    <p:sldId id="403" r:id="rId27"/>
    <p:sldId id="423" r:id="rId28"/>
    <p:sldId id="409" r:id="rId29"/>
    <p:sldId id="424" r:id="rId30"/>
    <p:sldId id="410" r:id="rId31"/>
    <p:sldId id="425" r:id="rId32"/>
    <p:sldId id="397" r:id="rId33"/>
    <p:sldId id="398" r:id="rId34"/>
    <p:sldId id="426" r:id="rId3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8" d="100"/>
          <a:sy n="68" d="100"/>
        </p:scale>
        <p:origin x="1458"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0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60134F-377B-44BF-8CE4-327D193E7B08}"/>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80EC8FBF-DF3B-4D69-A2B5-B20DD819FFD6}"/>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defRPr>
            </a:lvl1pPr>
          </a:lstStyle>
          <a:p>
            <a:pPr>
              <a:defRPr/>
            </a:pPr>
            <a:fld id="{80622C62-5E41-407F-902A-11697FE2B614}" type="datetimeFigureOut">
              <a:rPr lang="en-US" altLang="en-US"/>
              <a:pPr>
                <a:defRPr/>
              </a:pPr>
              <a:t>10/23/2018</a:t>
            </a:fld>
            <a:endParaRPr lang="en-US" altLang="en-US" dirty="0"/>
          </a:p>
        </p:txBody>
      </p:sp>
      <p:sp>
        <p:nvSpPr>
          <p:cNvPr id="4" name="Footer Placeholder 3">
            <a:extLst>
              <a:ext uri="{FF2B5EF4-FFF2-40B4-BE49-F238E27FC236}">
                <a16:creationId xmlns:a16="http://schemas.microsoft.com/office/drawing/2014/main" id="{59AEEE40-00B7-4C5C-BD13-E86993CA33D9}"/>
              </a:ext>
            </a:extLst>
          </p:cNvPr>
          <p:cNvSpPr>
            <a:spLocks noGrp="1"/>
          </p:cNvSpPr>
          <p:nvPr>
            <p:ph type="ftr" sz="quarter" idx="2"/>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D9CEB24A-0B67-4847-AAA9-DE92891073EA}"/>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EED1F0A4-0D5E-468B-8CA1-452FD332EF13}"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2CB0E3-983E-4903-902E-FB4382B15566}"/>
              </a:ext>
            </a:extLst>
          </p:cNvPr>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A22000CD-CB29-469A-8DFE-FAC5A89068DA}"/>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defRPr>
            </a:lvl1pPr>
          </a:lstStyle>
          <a:p>
            <a:pPr>
              <a:defRPr/>
            </a:pPr>
            <a:fld id="{5DD628B8-C6B1-4886-9C54-C6A4975EB0D9}" type="datetimeFigureOut">
              <a:rPr lang="en-US" altLang="en-US"/>
              <a:pPr>
                <a:defRPr/>
              </a:pPr>
              <a:t>10/23/2018</a:t>
            </a:fld>
            <a:endParaRPr lang="en-US" altLang="en-US" dirty="0"/>
          </a:p>
        </p:txBody>
      </p:sp>
      <p:sp>
        <p:nvSpPr>
          <p:cNvPr id="4" name="Slide Image Placeholder 3">
            <a:extLst>
              <a:ext uri="{FF2B5EF4-FFF2-40B4-BE49-F238E27FC236}">
                <a16:creationId xmlns:a16="http://schemas.microsoft.com/office/drawing/2014/main" id="{30E04D94-484E-45E4-80FC-05680666B49C}"/>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7E4CC7A7-8FE0-413A-B9B5-9337628F0CD5}"/>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E43E1A9-F5BD-41F5-961E-93C98CC3FCDC}"/>
              </a:ext>
            </a:extLst>
          </p:cNvPr>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EDF8774-9E31-497E-BDA3-13C6F93A5428}"/>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1AA6B4C0-EFB3-420D-BA77-B963E088E79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1910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AC6BC2D-BFE2-4CFD-A1F4-8C87D024355F}"/>
              </a:ext>
            </a:extLst>
          </p:cNvPr>
          <p:cNvSpPr>
            <a:spLocks noGrp="1"/>
          </p:cNvSpPr>
          <p:nvPr>
            <p:ph type="sldNum" sz="quarter" idx="10"/>
          </p:nvPr>
        </p:nvSpPr>
        <p:spPr/>
        <p:txBody>
          <a:bodyPr/>
          <a:lstStyle>
            <a:lvl1pPr>
              <a:defRPr/>
            </a:lvl1pPr>
          </a:lstStyle>
          <a:p>
            <a:fld id="{EEFC9A82-11FD-4BA0-ADEA-36F1ACC884E8}" type="slidenum">
              <a:rPr lang="en-US" altLang="en-US"/>
              <a:pPr/>
              <a:t>‹#›</a:t>
            </a:fld>
            <a:endParaRPr lang="en-US" altLang="en-US"/>
          </a:p>
        </p:txBody>
      </p:sp>
    </p:spTree>
    <p:extLst>
      <p:ext uri="{BB962C8B-B14F-4D97-AF65-F5344CB8AC3E}">
        <p14:creationId xmlns:p14="http://schemas.microsoft.com/office/powerpoint/2010/main" val="15030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a:extLst>
              <a:ext uri="{FF2B5EF4-FFF2-40B4-BE49-F238E27FC236}">
                <a16:creationId xmlns:a16="http://schemas.microsoft.com/office/drawing/2014/main" id="{F7B083C6-97DE-4301-A887-E31304FD08B3}"/>
              </a:ext>
            </a:extLst>
          </p:cNvPr>
          <p:cNvSpPr>
            <a:spLocks noGrp="1"/>
          </p:cNvSpPr>
          <p:nvPr>
            <p:ph type="sldNum" sz="quarter" idx="10"/>
          </p:nvPr>
        </p:nvSpPr>
        <p:spPr/>
        <p:txBody>
          <a:bodyPr/>
          <a:lstStyle>
            <a:lvl1pPr>
              <a:defRPr/>
            </a:lvl1pPr>
          </a:lstStyle>
          <a:p>
            <a:fld id="{AA086A9E-BD7E-42E0-A372-58C258161CFD}" type="slidenum">
              <a:rPr lang="en-US" altLang="en-US"/>
              <a:pPr/>
              <a:t>‹#›</a:t>
            </a:fld>
            <a:endParaRPr lang="en-US" altLang="en-US"/>
          </a:p>
        </p:txBody>
      </p:sp>
    </p:spTree>
    <p:extLst>
      <p:ext uri="{BB962C8B-B14F-4D97-AF65-F5344CB8AC3E}">
        <p14:creationId xmlns:p14="http://schemas.microsoft.com/office/powerpoint/2010/main" val="420045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A9D982F-5D8B-450F-B160-BF7F73FCFE45}"/>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42EAE2B7-2E15-48B1-8BA6-4EED7BA76B9C}"/>
              </a:ext>
            </a:extLst>
          </p:cNvPr>
          <p:cNvSpPr>
            <a:spLocks noGrp="1"/>
          </p:cNvSpPr>
          <p:nvPr>
            <p:ph type="sldNum" sz="quarter" idx="10"/>
          </p:nvPr>
        </p:nvSpPr>
        <p:spPr/>
        <p:txBody>
          <a:bodyPr/>
          <a:lstStyle>
            <a:lvl1pPr>
              <a:defRPr/>
            </a:lvl1pPr>
          </a:lstStyle>
          <a:p>
            <a:fld id="{92AB512E-C9F4-4A8C-8534-97653824A897}" type="slidenum">
              <a:rPr lang="en-US" altLang="en-US"/>
              <a:pPr/>
              <a:t>‹#›</a:t>
            </a:fld>
            <a:endParaRPr lang="en-US" altLang="en-US"/>
          </a:p>
        </p:txBody>
      </p:sp>
    </p:spTree>
    <p:extLst>
      <p:ext uri="{BB962C8B-B14F-4D97-AF65-F5344CB8AC3E}">
        <p14:creationId xmlns:p14="http://schemas.microsoft.com/office/powerpoint/2010/main" val="65603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3D2B672-F335-4E58-A9E4-95030FA9DD25}"/>
              </a:ext>
            </a:extLst>
          </p:cNvPr>
          <p:cNvSpPr>
            <a:spLocks noGrp="1"/>
          </p:cNvSpPr>
          <p:nvPr>
            <p:ph type="sldNum" sz="quarter" idx="10"/>
          </p:nvPr>
        </p:nvSpPr>
        <p:spPr/>
        <p:txBody>
          <a:bodyPr/>
          <a:lstStyle>
            <a:lvl1pPr>
              <a:defRPr/>
            </a:lvl1pPr>
          </a:lstStyle>
          <a:p>
            <a:fld id="{70BCDD24-B4B9-47C9-A1F6-3ED13DD5BF45}" type="slidenum">
              <a:rPr lang="en-US" altLang="en-US"/>
              <a:pPr/>
              <a:t>‹#›</a:t>
            </a:fld>
            <a:endParaRPr lang="en-US" altLang="en-US"/>
          </a:p>
        </p:txBody>
      </p:sp>
    </p:spTree>
    <p:extLst>
      <p:ext uri="{BB962C8B-B14F-4D97-AF65-F5344CB8AC3E}">
        <p14:creationId xmlns:p14="http://schemas.microsoft.com/office/powerpoint/2010/main" val="1052584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139020C-DB1D-40E3-B6CB-51B4B134D15B}"/>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sz="4000"/>
            </a:lvl1p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BDB399EC-36EB-4AE0-B8F5-ACF48366315E}"/>
              </a:ext>
            </a:extLst>
          </p:cNvPr>
          <p:cNvSpPr>
            <a:spLocks noGrp="1"/>
          </p:cNvSpPr>
          <p:nvPr>
            <p:ph type="sldNum" sz="quarter" idx="10"/>
          </p:nvPr>
        </p:nvSpPr>
        <p:spPr/>
        <p:txBody>
          <a:bodyPr/>
          <a:lstStyle>
            <a:lvl1pPr>
              <a:defRPr/>
            </a:lvl1pPr>
          </a:lstStyle>
          <a:p>
            <a:fld id="{6DDA8289-1097-47A8-953D-D561EBE8863A}" type="slidenum">
              <a:rPr lang="en-US" altLang="en-US"/>
              <a:pPr/>
              <a:t>‹#›</a:t>
            </a:fld>
            <a:endParaRPr lang="en-US" altLang="en-US"/>
          </a:p>
        </p:txBody>
      </p:sp>
    </p:spTree>
    <p:extLst>
      <p:ext uri="{BB962C8B-B14F-4D97-AF65-F5344CB8AC3E}">
        <p14:creationId xmlns:p14="http://schemas.microsoft.com/office/powerpoint/2010/main" val="419447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E2E5B03-08B1-4E25-8546-E24DBD64775A}"/>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457200" y="2362200"/>
            <a:ext cx="8229600"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57200" y="1524000"/>
            <a:ext cx="8229600" cy="761999"/>
          </a:xfrm>
        </p:spPr>
        <p:txBody>
          <a:bodyPr>
            <a:normAutofit/>
          </a:bodyPr>
          <a:lstStyle>
            <a:lvl1pPr marL="1588" indent="-1588">
              <a:buNone/>
              <a:defRPr sz="2000"/>
            </a:lvl1pPr>
          </a:lstStyle>
          <a:p>
            <a:pPr lvl="0"/>
            <a:endParaRPr lang="en-US" dirty="0"/>
          </a:p>
        </p:txBody>
      </p:sp>
      <p:sp>
        <p:nvSpPr>
          <p:cNvPr id="6" name="Slide Number Placeholder 5">
            <a:extLst>
              <a:ext uri="{FF2B5EF4-FFF2-40B4-BE49-F238E27FC236}">
                <a16:creationId xmlns:a16="http://schemas.microsoft.com/office/drawing/2014/main" id="{258BA910-07E9-46F4-8C1F-34E6D2160C51}"/>
              </a:ext>
            </a:extLst>
          </p:cNvPr>
          <p:cNvSpPr>
            <a:spLocks noGrp="1"/>
          </p:cNvSpPr>
          <p:nvPr>
            <p:ph type="sldNum" sz="quarter" idx="14"/>
          </p:nvPr>
        </p:nvSpPr>
        <p:spPr/>
        <p:txBody>
          <a:bodyPr/>
          <a:lstStyle>
            <a:lvl1pPr>
              <a:defRPr/>
            </a:lvl1pPr>
          </a:lstStyle>
          <a:p>
            <a:fld id="{0528A07B-1648-4A4A-AB60-F6521BAF0FD4}" type="slidenum">
              <a:rPr lang="en-US" altLang="en-US"/>
              <a:pPr/>
              <a:t>‹#›</a:t>
            </a:fld>
            <a:endParaRPr lang="en-US" altLang="en-US"/>
          </a:p>
        </p:txBody>
      </p:sp>
    </p:spTree>
    <p:extLst>
      <p:ext uri="{BB962C8B-B14F-4D97-AF65-F5344CB8AC3E}">
        <p14:creationId xmlns:p14="http://schemas.microsoft.com/office/powerpoint/2010/main" val="108425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7F8D95E-4601-4406-BA30-BDA73ACE7858}"/>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3962D9C-6CC9-49D3-9EA3-081BD5B25268}"/>
              </a:ext>
            </a:extLst>
          </p:cNvPr>
          <p:cNvSpPr>
            <a:spLocks noGrp="1"/>
          </p:cNvSpPr>
          <p:nvPr>
            <p:ph type="sldNum" sz="quarter" idx="10"/>
          </p:nvPr>
        </p:nvSpPr>
        <p:spPr/>
        <p:txBody>
          <a:bodyPr/>
          <a:lstStyle>
            <a:lvl1pPr>
              <a:defRPr/>
            </a:lvl1pPr>
          </a:lstStyle>
          <a:p>
            <a:fld id="{9C96DA1D-EA68-4094-9AFB-67E7401CAB4B}" type="slidenum">
              <a:rPr lang="en-US" altLang="en-US"/>
              <a:pPr/>
              <a:t>‹#›</a:t>
            </a:fld>
            <a:endParaRPr lang="en-US" altLang="en-US"/>
          </a:p>
        </p:txBody>
      </p:sp>
    </p:spTree>
    <p:extLst>
      <p:ext uri="{BB962C8B-B14F-4D97-AF65-F5344CB8AC3E}">
        <p14:creationId xmlns:p14="http://schemas.microsoft.com/office/powerpoint/2010/main" val="2222987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D469F06-7E9D-4D6A-B6EF-83FF8FF40A5B}"/>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7BFB3F8E-AF7C-423F-9833-0C4793351FF2}"/>
              </a:ext>
            </a:extLst>
          </p:cNvPr>
          <p:cNvSpPr>
            <a:spLocks noGrp="1"/>
          </p:cNvSpPr>
          <p:nvPr>
            <p:ph type="sldNum" sz="quarter" idx="10"/>
          </p:nvPr>
        </p:nvSpPr>
        <p:spPr/>
        <p:txBody>
          <a:bodyPr/>
          <a:lstStyle>
            <a:lvl1pPr>
              <a:defRPr/>
            </a:lvl1pPr>
          </a:lstStyle>
          <a:p>
            <a:fld id="{8B0697DB-B67E-45D9-9D22-561CA083FFA5}" type="slidenum">
              <a:rPr lang="en-US" altLang="en-US"/>
              <a:pPr/>
              <a:t>‹#›</a:t>
            </a:fld>
            <a:endParaRPr lang="en-US" altLang="en-US"/>
          </a:p>
        </p:txBody>
      </p:sp>
    </p:spTree>
    <p:extLst>
      <p:ext uri="{BB962C8B-B14F-4D97-AF65-F5344CB8AC3E}">
        <p14:creationId xmlns:p14="http://schemas.microsoft.com/office/powerpoint/2010/main" val="157797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E18750E-5724-4B24-9EF6-9E3F2DD2D87C}"/>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199" y="1447800"/>
            <a:ext cx="8242419" cy="727075"/>
          </a:xfrm>
        </p:spPr>
        <p:txBody>
          <a:bodyPr anchor="b">
            <a:noAutofit/>
          </a:bodyPr>
          <a:lstStyle>
            <a:lvl1pPr marL="0" indent="0">
              <a:buNone/>
              <a:defRPr lang="en-US" sz="200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a:extLst>
              <a:ext uri="{FF2B5EF4-FFF2-40B4-BE49-F238E27FC236}">
                <a16:creationId xmlns:a16="http://schemas.microsoft.com/office/drawing/2014/main" id="{F992D8E4-7887-472B-8054-ACDE193469A7}"/>
              </a:ext>
            </a:extLst>
          </p:cNvPr>
          <p:cNvSpPr>
            <a:spLocks noGrp="1"/>
          </p:cNvSpPr>
          <p:nvPr>
            <p:ph type="sldNum" sz="quarter" idx="10"/>
          </p:nvPr>
        </p:nvSpPr>
        <p:spPr/>
        <p:txBody>
          <a:bodyPr/>
          <a:lstStyle>
            <a:lvl1pPr>
              <a:defRPr/>
            </a:lvl1pPr>
          </a:lstStyle>
          <a:p>
            <a:fld id="{F1A1D6DA-C39A-45DB-B7F3-6AF830951B26}" type="slidenum">
              <a:rPr lang="en-US" altLang="en-US"/>
              <a:pPr/>
              <a:t>‹#›</a:t>
            </a:fld>
            <a:endParaRPr lang="en-US" altLang="en-US"/>
          </a:p>
        </p:txBody>
      </p:sp>
    </p:spTree>
    <p:extLst>
      <p:ext uri="{BB962C8B-B14F-4D97-AF65-F5344CB8AC3E}">
        <p14:creationId xmlns:p14="http://schemas.microsoft.com/office/powerpoint/2010/main" val="330980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9719221-DBD3-4268-B2E8-642BAC38BDDC}"/>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199" y="1447800"/>
            <a:ext cx="8242419" cy="727075"/>
          </a:xfrm>
        </p:spPr>
        <p:txBody>
          <a:bodyPr anchor="b">
            <a:noAutofit/>
          </a:bodyPr>
          <a:lstStyle>
            <a:lvl1pPr marL="0" indent="0">
              <a:buNone/>
              <a:defRPr lang="en-US" sz="2000"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8">
            <a:extLst>
              <a:ext uri="{FF2B5EF4-FFF2-40B4-BE49-F238E27FC236}">
                <a16:creationId xmlns:a16="http://schemas.microsoft.com/office/drawing/2014/main" id="{E484BD85-83D9-42B8-A564-6CE74807CAA2}"/>
              </a:ext>
            </a:extLst>
          </p:cNvPr>
          <p:cNvSpPr>
            <a:spLocks noGrp="1"/>
          </p:cNvSpPr>
          <p:nvPr>
            <p:ph type="sldNum" sz="quarter" idx="10"/>
          </p:nvPr>
        </p:nvSpPr>
        <p:spPr/>
        <p:txBody>
          <a:bodyPr/>
          <a:lstStyle>
            <a:lvl1pPr>
              <a:defRPr/>
            </a:lvl1pPr>
          </a:lstStyle>
          <a:p>
            <a:fld id="{FB222C14-D967-463F-9D31-9D53E933BD3B}" type="slidenum">
              <a:rPr lang="en-US" altLang="en-US"/>
              <a:pPr/>
              <a:t>‹#›</a:t>
            </a:fld>
            <a:endParaRPr lang="en-US" altLang="en-US"/>
          </a:p>
        </p:txBody>
      </p:sp>
    </p:spTree>
    <p:extLst>
      <p:ext uri="{BB962C8B-B14F-4D97-AF65-F5344CB8AC3E}">
        <p14:creationId xmlns:p14="http://schemas.microsoft.com/office/powerpoint/2010/main" val="284468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D397B73-F88A-4AAE-BD67-1D2C63E028D9}"/>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Slide Number Placeholder 4">
            <a:extLst>
              <a:ext uri="{FF2B5EF4-FFF2-40B4-BE49-F238E27FC236}">
                <a16:creationId xmlns:a16="http://schemas.microsoft.com/office/drawing/2014/main" id="{562B18EA-5D4E-4F4F-B40D-4F431CD99DE1}"/>
              </a:ext>
            </a:extLst>
          </p:cNvPr>
          <p:cNvSpPr>
            <a:spLocks noGrp="1"/>
          </p:cNvSpPr>
          <p:nvPr>
            <p:ph type="sldNum" sz="quarter" idx="10"/>
          </p:nvPr>
        </p:nvSpPr>
        <p:spPr/>
        <p:txBody>
          <a:bodyPr/>
          <a:lstStyle>
            <a:lvl1pPr>
              <a:defRPr/>
            </a:lvl1pPr>
          </a:lstStyle>
          <a:p>
            <a:fld id="{67FBE571-5DB0-481F-9C55-B2890B64AD57}" type="slidenum">
              <a:rPr lang="en-US" altLang="en-US"/>
              <a:pPr/>
              <a:t>‹#›</a:t>
            </a:fld>
            <a:endParaRPr lang="en-US" altLang="en-US"/>
          </a:p>
        </p:txBody>
      </p:sp>
    </p:spTree>
    <p:extLst>
      <p:ext uri="{BB962C8B-B14F-4D97-AF65-F5344CB8AC3E}">
        <p14:creationId xmlns:p14="http://schemas.microsoft.com/office/powerpoint/2010/main" val="479887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0B720B0-9990-4D59-AAFA-789663C4E3A7}"/>
              </a:ext>
            </a:extLst>
          </p:cNvPr>
          <p:cNvCxnSpPr/>
          <p:nvPr userDrawn="1"/>
        </p:nvCxnSpPr>
        <p:spPr>
          <a:xfrm>
            <a:off x="457200" y="1447800"/>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
        <p:nvSpPr>
          <p:cNvPr id="3" name="Slide Number Placeholder 3">
            <a:extLst>
              <a:ext uri="{FF2B5EF4-FFF2-40B4-BE49-F238E27FC236}">
                <a16:creationId xmlns:a16="http://schemas.microsoft.com/office/drawing/2014/main" id="{94AF4A9C-4926-41C2-8B66-ABEE2D4241A6}"/>
              </a:ext>
            </a:extLst>
          </p:cNvPr>
          <p:cNvSpPr>
            <a:spLocks noGrp="1"/>
          </p:cNvSpPr>
          <p:nvPr>
            <p:ph type="sldNum" sz="quarter" idx="10"/>
          </p:nvPr>
        </p:nvSpPr>
        <p:spPr/>
        <p:txBody>
          <a:bodyPr/>
          <a:lstStyle>
            <a:lvl1pPr>
              <a:defRPr/>
            </a:lvl1pPr>
          </a:lstStyle>
          <a:p>
            <a:fld id="{E5DF5D7B-48CF-455C-9FDC-12323A6D10C6}" type="slidenum">
              <a:rPr lang="en-US" altLang="en-US"/>
              <a:pPr/>
              <a:t>‹#›</a:t>
            </a:fld>
            <a:endParaRPr lang="en-US" altLang="en-US"/>
          </a:p>
        </p:txBody>
      </p:sp>
    </p:spTree>
    <p:extLst>
      <p:ext uri="{BB962C8B-B14F-4D97-AF65-F5344CB8AC3E}">
        <p14:creationId xmlns:p14="http://schemas.microsoft.com/office/powerpoint/2010/main" val="87520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DF8214A-AF9F-489C-B50B-C2E7BDBA8E6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A80045C-F620-4500-9EF2-86C12A810DA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FDAB5D4-6E35-465D-B557-FC74001F25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000" b="1">
                <a:solidFill>
                  <a:srgbClr val="558ED5"/>
                </a:solidFill>
              </a:defRPr>
            </a:lvl1pPr>
          </a:lstStyle>
          <a:p>
            <a:fld id="{ADB2B8A9-7CC6-435D-8196-AC77E380EED6}" type="slidenum">
              <a:rPr lang="en-US" altLang="en-US"/>
              <a:pPr/>
              <a:t>‹#›</a:t>
            </a:fld>
            <a:endParaRPr lang="en-US" altLang="en-US"/>
          </a:p>
        </p:txBody>
      </p:sp>
      <p:cxnSp>
        <p:nvCxnSpPr>
          <p:cNvPr id="7" name="Straight Connector 6">
            <a:extLst>
              <a:ext uri="{FF2B5EF4-FFF2-40B4-BE49-F238E27FC236}">
                <a16:creationId xmlns:a16="http://schemas.microsoft.com/office/drawing/2014/main" id="{8E161505-A464-4EC9-BC41-6DBA9842059F}"/>
              </a:ext>
            </a:extLst>
          </p:cNvPr>
          <p:cNvCxnSpPr/>
          <p:nvPr userDrawn="1"/>
        </p:nvCxnSpPr>
        <p:spPr>
          <a:xfrm>
            <a:off x="457200" y="228600"/>
            <a:ext cx="8229600" cy="0"/>
          </a:xfrm>
          <a:prstGeom prst="line">
            <a:avLst/>
          </a:prstGeom>
          <a:ln w="101600">
            <a:solidFill>
              <a:srgbClr val="FFCC6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59C3C3F-25E7-4716-A494-B3AF22032AF7}"/>
              </a:ext>
            </a:extLst>
          </p:cNvPr>
          <p:cNvCxnSpPr/>
          <p:nvPr userDrawn="1"/>
        </p:nvCxnSpPr>
        <p:spPr>
          <a:xfrm>
            <a:off x="481013" y="6332538"/>
            <a:ext cx="8229600" cy="0"/>
          </a:xfrm>
          <a:prstGeom prst="line">
            <a:avLst/>
          </a:prstGeom>
          <a:ln w="25400">
            <a:solidFill>
              <a:srgbClr val="FFCC6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18" r:id="rId10"/>
    <p:sldLayoutId id="2147484319" r:id="rId11"/>
    <p:sldLayoutId id="2147484330" r:id="rId12"/>
    <p:sldLayoutId id="2147484320" r:id="rId13"/>
  </p:sldLayoutIdLst>
  <p:hf sldNum="0" hdr="0" dt="0"/>
  <p:txStyles>
    <p:titleStyle>
      <a:lvl1pPr algn="ctr" rtl="0" eaLnBrk="0" fontAlgn="base" hangingPunct="0">
        <a:spcBef>
          <a:spcPct val="0"/>
        </a:spcBef>
        <a:spcAft>
          <a:spcPct val="0"/>
        </a:spcAft>
        <a:defRPr sz="4400" b="1" kern="1200">
          <a:solidFill>
            <a:srgbClr val="558ED5"/>
          </a:solidFill>
          <a:latin typeface="Arial" pitchFamily="34" charset="0"/>
          <a:ea typeface="MS PGothic" panose="020B0600070205080204" pitchFamily="34" charset="-128"/>
          <a:cs typeface="Arial" pitchFamily="34" charset="0"/>
        </a:defRPr>
      </a:lvl1pPr>
      <a:lvl2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2pPr>
      <a:lvl3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3pPr>
      <a:lvl4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4pPr>
      <a:lvl5pPr algn="ctr" rtl="0" eaLnBrk="0" fontAlgn="base" hangingPunct="0">
        <a:spcBef>
          <a:spcPct val="0"/>
        </a:spcBef>
        <a:spcAft>
          <a:spcPct val="0"/>
        </a:spcAft>
        <a:defRPr sz="4400" b="1">
          <a:solidFill>
            <a:srgbClr val="558ED5"/>
          </a:solidFill>
          <a:latin typeface="Arial" charset="0"/>
          <a:ea typeface="MS PGothic" panose="020B0600070205080204" pitchFamily="34" charset="-128"/>
          <a:cs typeface="Arial" charset="0"/>
        </a:defRPr>
      </a:lvl5pPr>
      <a:lvl6pPr marL="457200" algn="ctr" rtl="0" fontAlgn="base">
        <a:spcBef>
          <a:spcPct val="0"/>
        </a:spcBef>
        <a:spcAft>
          <a:spcPct val="0"/>
        </a:spcAft>
        <a:defRPr sz="4400" b="1">
          <a:solidFill>
            <a:srgbClr val="558ED5"/>
          </a:solidFill>
          <a:latin typeface="Arial" charset="0"/>
          <a:cs typeface="Arial" charset="0"/>
        </a:defRPr>
      </a:lvl6pPr>
      <a:lvl7pPr marL="914400" algn="ctr" rtl="0" fontAlgn="base">
        <a:spcBef>
          <a:spcPct val="0"/>
        </a:spcBef>
        <a:spcAft>
          <a:spcPct val="0"/>
        </a:spcAft>
        <a:defRPr sz="4400" b="1">
          <a:solidFill>
            <a:srgbClr val="558ED5"/>
          </a:solidFill>
          <a:latin typeface="Arial" charset="0"/>
          <a:cs typeface="Arial" charset="0"/>
        </a:defRPr>
      </a:lvl7pPr>
      <a:lvl8pPr marL="1371600" algn="ctr" rtl="0" fontAlgn="base">
        <a:spcBef>
          <a:spcPct val="0"/>
        </a:spcBef>
        <a:spcAft>
          <a:spcPct val="0"/>
        </a:spcAft>
        <a:defRPr sz="4400" b="1">
          <a:solidFill>
            <a:srgbClr val="558ED5"/>
          </a:solidFill>
          <a:latin typeface="Arial" charset="0"/>
          <a:cs typeface="Arial" charset="0"/>
        </a:defRPr>
      </a:lvl8pPr>
      <a:lvl9pPr marL="1828800" algn="ctr" rtl="0" fontAlgn="base">
        <a:spcBef>
          <a:spcPct val="0"/>
        </a:spcBef>
        <a:spcAft>
          <a:spcPct val="0"/>
        </a:spcAft>
        <a:defRPr sz="4400" b="1">
          <a:solidFill>
            <a:srgbClr val="558ED5"/>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
        <a:defRPr sz="24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Clr>
          <a:srgbClr val="558ED5"/>
        </a:buClr>
        <a:buFont typeface="Wingdings 2" panose="05020102010507070707" pitchFamily="18" charset="2"/>
        <a:buChar char=""/>
        <a:defRPr sz="20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19976E82-D317-4E2E-B24D-02E08629A5D6}"/>
              </a:ext>
            </a:extLst>
          </p:cNvPr>
          <p:cNvSpPr>
            <a:spLocks noGrp="1"/>
          </p:cNvSpPr>
          <p:nvPr>
            <p:ph type="ctrTitle"/>
          </p:nvPr>
        </p:nvSpPr>
        <p:spPr/>
        <p:txBody>
          <a:bodyPr/>
          <a:lstStyle/>
          <a:p>
            <a:r>
              <a:rPr lang="en-US" altLang="en-US"/>
              <a:t>Introduction to Computers and Information Technology</a:t>
            </a:r>
          </a:p>
        </p:txBody>
      </p:sp>
      <p:sp>
        <p:nvSpPr>
          <p:cNvPr id="3" name="Subtitle 2">
            <a:extLst>
              <a:ext uri="{FF2B5EF4-FFF2-40B4-BE49-F238E27FC236}">
                <a16:creationId xmlns:a16="http://schemas.microsoft.com/office/drawing/2014/main" id="{DBF05B06-9EB0-42F6-AB1A-72E00185E084}"/>
              </a:ext>
            </a:extLst>
          </p:cNvPr>
          <p:cNvSpPr>
            <a:spLocks noGrp="1"/>
          </p:cNvSpPr>
          <p:nvPr>
            <p:ph type="subTitle" idx="1"/>
          </p:nvPr>
        </p:nvSpPr>
        <p:spPr>
          <a:xfrm>
            <a:off x="685800" y="3886200"/>
            <a:ext cx="7772400" cy="1752600"/>
          </a:xfrm>
        </p:spPr>
        <p:txBody>
          <a:bodyPr/>
          <a:lstStyle/>
          <a:p>
            <a:pPr>
              <a:defRPr/>
            </a:pPr>
            <a:r>
              <a:rPr lang="en-US" dirty="0"/>
              <a:t>Chapter 9: Application Basics</a:t>
            </a:r>
          </a:p>
        </p:txBody>
      </p:sp>
      <p:pic>
        <p:nvPicPr>
          <p:cNvPr id="12292" name="Picture 4" descr="C:\Users\chwhitec\Desktop\Capture 5.PNG">
            <a:extLst>
              <a:ext uri="{FF2B5EF4-FFF2-40B4-BE49-F238E27FC236}">
                <a16:creationId xmlns:a16="http://schemas.microsoft.com/office/drawing/2014/main" id="{F92BEF60-6C12-4FE3-BCDC-EEF688536847}"/>
              </a:ext>
            </a:extLst>
          </p:cNvPr>
          <p:cNvPicPr>
            <a:picLocks noChangeAspect="1" noChangeArrowheads="1"/>
          </p:cNvPicPr>
          <p:nvPr/>
        </p:nvPicPr>
        <p:blipFill>
          <a:blip r:embed="rId2"/>
          <a:srcRect/>
          <a:stretch>
            <a:fillRect/>
          </a:stretch>
        </p:blipFill>
        <p:spPr bwMode="auto">
          <a:xfrm>
            <a:off x="3429000" y="4419600"/>
            <a:ext cx="2286000" cy="1752600"/>
          </a:xfrm>
          <a:prstGeom prst="rect">
            <a:avLst/>
          </a:prstGeom>
          <a:noFill/>
          <a:ln>
            <a:noFill/>
          </a:ln>
          <a:effectLst>
            <a:outerShdw blurRad="190500" algn="tl" rotWithShape="0">
              <a:srgbClr val="808080">
                <a:alpha val="70000"/>
              </a:srgbClr>
            </a:outerShdw>
          </a:effectLs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C7B2F11-2599-40C3-BD88-DEFBF4F69297}"/>
              </a:ext>
            </a:extLst>
          </p:cNvPr>
          <p:cNvSpPr>
            <a:spLocks noGrp="1"/>
          </p:cNvSpPr>
          <p:nvPr>
            <p:ph type="title"/>
          </p:nvPr>
        </p:nvSpPr>
        <p:spPr/>
        <p:txBody>
          <a:bodyPr/>
          <a:lstStyle/>
          <a:p>
            <a:r>
              <a:rPr lang="en-US" altLang="en-US" dirty="0"/>
              <a:t>Which Type of Software is Right For You?</a:t>
            </a:r>
          </a:p>
        </p:txBody>
      </p:sp>
      <p:sp>
        <p:nvSpPr>
          <p:cNvPr id="17411" name="Content Placeholder 2">
            <a:extLst>
              <a:ext uri="{FF2B5EF4-FFF2-40B4-BE49-F238E27FC236}">
                <a16:creationId xmlns:a16="http://schemas.microsoft.com/office/drawing/2014/main" id="{748E0C34-C8D7-4452-9EEE-2386B422F3EB}"/>
              </a:ext>
            </a:extLst>
          </p:cNvPr>
          <p:cNvSpPr>
            <a:spLocks noGrp="1"/>
          </p:cNvSpPr>
          <p:nvPr>
            <p:ph idx="1"/>
          </p:nvPr>
        </p:nvSpPr>
        <p:spPr/>
        <p:txBody>
          <a:bodyPr/>
          <a:lstStyle/>
          <a:p>
            <a:r>
              <a:rPr lang="en-US" altLang="en-US" dirty="0"/>
              <a:t>Think about what you want your application software to do, how much you are willing to spend, and how easy the programs are to learn. </a:t>
            </a:r>
          </a:p>
          <a:p>
            <a:r>
              <a:rPr lang="en-US" altLang="en-US" dirty="0"/>
              <a:t>Determine whether the software will work on your computer and how much space each program will take up on your hard drive. </a:t>
            </a:r>
          </a:p>
          <a:p>
            <a:r>
              <a:rPr lang="en-US" altLang="en-US" dirty="0"/>
              <a:t>Read reviews of the software you are considering. </a:t>
            </a:r>
          </a:p>
          <a:p>
            <a:r>
              <a:rPr lang="en-US" altLang="en-US" dirty="0"/>
              <a:t>Identify the support available, such as live help. </a:t>
            </a:r>
          </a:p>
          <a:p>
            <a:r>
              <a:rPr lang="en-US" altLang="en-US" dirty="0"/>
              <a:t>Decide if you can agree to the licensing requirements.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314BA-5CE5-4A7D-AB15-8C7A8CCD4911}"/>
              </a:ext>
            </a:extLst>
          </p:cNvPr>
          <p:cNvSpPr>
            <a:spLocks noGrp="1"/>
          </p:cNvSpPr>
          <p:nvPr>
            <p:ph type="title"/>
          </p:nvPr>
        </p:nvSpPr>
        <p:spPr/>
        <p:txBody>
          <a:bodyPr/>
          <a:lstStyle/>
          <a:p>
            <a:r>
              <a:rPr lang="ar-SA" dirty="0"/>
              <a:t>ما هو نوع البرامج المناسبة لك؟</a:t>
            </a:r>
          </a:p>
        </p:txBody>
      </p:sp>
      <p:sp>
        <p:nvSpPr>
          <p:cNvPr id="3" name="Content Placeholder 2">
            <a:extLst>
              <a:ext uri="{FF2B5EF4-FFF2-40B4-BE49-F238E27FC236}">
                <a16:creationId xmlns:a16="http://schemas.microsoft.com/office/drawing/2014/main" id="{8B95B331-3DBC-4E39-909B-E00356C09BF0}"/>
              </a:ext>
            </a:extLst>
          </p:cNvPr>
          <p:cNvSpPr>
            <a:spLocks noGrp="1"/>
          </p:cNvSpPr>
          <p:nvPr>
            <p:ph idx="1"/>
          </p:nvPr>
        </p:nvSpPr>
        <p:spPr/>
        <p:txBody>
          <a:bodyPr/>
          <a:lstStyle/>
          <a:p>
            <a:pPr algn="r" rtl="1"/>
            <a:r>
              <a:rPr lang="ar-SA" dirty="0"/>
              <a:t>فكر في ما تريد أن يفعله برامج التطبيقات ، ومقدار ما ترغب في إنفاقه ، ومدى سهولة تعلم البرامج.</a:t>
            </a:r>
          </a:p>
          <a:p>
            <a:pPr algn="r" rtl="1"/>
            <a:r>
              <a:rPr lang="ar-SA" dirty="0"/>
              <a:t>حدد ما إذا كان البرنامج سيعمل على جهاز الكمبيوتر الخاص بك ومقدار المساحة التي سيستهلكها كل برنامج على محرك القرص الثابت.</a:t>
            </a:r>
          </a:p>
          <a:p>
            <a:pPr algn="r" rtl="1"/>
            <a:r>
              <a:rPr lang="ar-SA" dirty="0"/>
              <a:t>اقرأ مراجعات للبرنامج الذي تُريد تنصيبه.</a:t>
            </a:r>
          </a:p>
          <a:p>
            <a:pPr algn="r" rtl="1"/>
            <a:r>
              <a:rPr lang="ar-SA" dirty="0"/>
              <a:t>حدد الدعم المتاح ، مثل المساعدة المباشرة.</a:t>
            </a:r>
          </a:p>
          <a:p>
            <a:pPr algn="r" rtl="1"/>
            <a:r>
              <a:rPr lang="ar-SA" dirty="0"/>
              <a:t>قرر ما إذا كان يمكنك الموافقة على متطلبات الترخيص.</a:t>
            </a:r>
          </a:p>
        </p:txBody>
      </p:sp>
    </p:spTree>
    <p:extLst>
      <p:ext uri="{BB962C8B-B14F-4D97-AF65-F5344CB8AC3E}">
        <p14:creationId xmlns:p14="http://schemas.microsoft.com/office/powerpoint/2010/main" val="357518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1C5FC90-63BB-4350-A315-3ADA8C0FFF15}"/>
              </a:ext>
            </a:extLst>
          </p:cNvPr>
          <p:cNvSpPr>
            <a:spLocks noGrp="1"/>
          </p:cNvSpPr>
          <p:nvPr>
            <p:ph type="title"/>
          </p:nvPr>
        </p:nvSpPr>
        <p:spPr/>
        <p:txBody>
          <a:bodyPr/>
          <a:lstStyle/>
          <a:p>
            <a:r>
              <a:rPr lang="en-US" altLang="en-US" dirty="0"/>
              <a:t>9-2 Obtaining Application Software</a:t>
            </a:r>
          </a:p>
        </p:txBody>
      </p:sp>
      <p:sp>
        <p:nvSpPr>
          <p:cNvPr id="18435" name="Content Placeholder 2">
            <a:extLst>
              <a:ext uri="{FF2B5EF4-FFF2-40B4-BE49-F238E27FC236}">
                <a16:creationId xmlns:a16="http://schemas.microsoft.com/office/drawing/2014/main" id="{C665E148-3FCA-45D5-9C51-422D3C2E5AA2}"/>
              </a:ext>
            </a:extLst>
          </p:cNvPr>
          <p:cNvSpPr>
            <a:spLocks noGrp="1"/>
          </p:cNvSpPr>
          <p:nvPr>
            <p:ph idx="1"/>
          </p:nvPr>
        </p:nvSpPr>
        <p:spPr/>
        <p:txBody>
          <a:bodyPr/>
          <a:lstStyle/>
          <a:p>
            <a:r>
              <a:rPr lang="en-US" altLang="en-US" dirty="0"/>
              <a:t>Each software program has minimum </a:t>
            </a:r>
            <a:r>
              <a:rPr lang="en-US" altLang="en-US" b="1" dirty="0">
                <a:solidFill>
                  <a:srgbClr val="FF0000"/>
                </a:solidFill>
              </a:rPr>
              <a:t>system requirements</a:t>
            </a:r>
            <a:r>
              <a:rPr lang="en-US" altLang="en-US" dirty="0"/>
              <a:t>. The computer must meet the minimum hardware and software needs of the program for it to work properly.</a:t>
            </a:r>
            <a:br>
              <a:rPr lang="en-US" altLang="en-US" dirty="0"/>
            </a:br>
            <a:endParaRPr lang="en-US" altLang="en-US" dirty="0"/>
          </a:p>
          <a:p>
            <a:r>
              <a:rPr lang="en-US" altLang="en-US" dirty="0"/>
              <a:t>Software that is not compatible with your system will not work. Trying to install incompatible software may damage your computer.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9987-3F5D-45F4-A1E6-CBF993F436BE}"/>
              </a:ext>
            </a:extLst>
          </p:cNvPr>
          <p:cNvSpPr>
            <a:spLocks noGrp="1"/>
          </p:cNvSpPr>
          <p:nvPr>
            <p:ph type="title"/>
          </p:nvPr>
        </p:nvSpPr>
        <p:spPr/>
        <p:txBody>
          <a:bodyPr/>
          <a:lstStyle/>
          <a:p>
            <a:r>
              <a:rPr lang="ar-SA" dirty="0"/>
              <a:t>9-2 الحصول على برامج التطبيقات</a:t>
            </a:r>
          </a:p>
        </p:txBody>
      </p:sp>
      <p:sp>
        <p:nvSpPr>
          <p:cNvPr id="3" name="Content Placeholder 2">
            <a:extLst>
              <a:ext uri="{FF2B5EF4-FFF2-40B4-BE49-F238E27FC236}">
                <a16:creationId xmlns:a16="http://schemas.microsoft.com/office/drawing/2014/main" id="{C206FFC0-0092-4A7D-A6A4-A36105251C92}"/>
              </a:ext>
            </a:extLst>
          </p:cNvPr>
          <p:cNvSpPr>
            <a:spLocks noGrp="1"/>
          </p:cNvSpPr>
          <p:nvPr>
            <p:ph idx="1"/>
          </p:nvPr>
        </p:nvSpPr>
        <p:spPr/>
        <p:txBody>
          <a:bodyPr/>
          <a:lstStyle/>
          <a:p>
            <a:pPr algn="r" rtl="1"/>
            <a:r>
              <a:rPr lang="ar-SA" dirty="0"/>
              <a:t>كل برنامج له </a:t>
            </a:r>
            <a:r>
              <a:rPr lang="ar-SA" dirty="0">
                <a:solidFill>
                  <a:srgbClr val="FF0000"/>
                </a:solidFill>
              </a:rPr>
              <a:t>متطلبات</a:t>
            </a:r>
            <a:r>
              <a:rPr lang="ar-SA" dirty="0"/>
              <a:t> </a:t>
            </a:r>
            <a:r>
              <a:rPr lang="ar-SA" dirty="0">
                <a:solidFill>
                  <a:srgbClr val="FF0000"/>
                </a:solidFill>
              </a:rPr>
              <a:t>نظام</a:t>
            </a:r>
            <a:r>
              <a:rPr lang="ar-SA" dirty="0"/>
              <a:t> "الحد الأدنى" ,الكمبيوتر يجب أن يلبي احتياجات الأجهزة والبرمجيات للحد الأدنى من البرنامج لكي يعمل بشكل صحيح </a:t>
            </a:r>
          </a:p>
          <a:p>
            <a:pPr algn="r" rtl="1"/>
            <a:endParaRPr lang="ar-SA" dirty="0"/>
          </a:p>
          <a:p>
            <a:pPr algn="r" rtl="1"/>
            <a:r>
              <a:rPr lang="ar-SA" dirty="0"/>
              <a:t>البرنامج الذي لا يتوافق مع نظامك لن يعمل. قد يؤدي محاولة تثبيت برنامج غير متوافق إلى إتلاف جهاز الكمبيوتر الخاص بك.</a:t>
            </a:r>
          </a:p>
        </p:txBody>
      </p:sp>
    </p:spTree>
    <p:extLst>
      <p:ext uri="{BB962C8B-B14F-4D97-AF65-F5344CB8AC3E}">
        <p14:creationId xmlns:p14="http://schemas.microsoft.com/office/powerpoint/2010/main" val="273134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91B07EF6-9BD5-4D40-B24A-63FA99547F45}"/>
              </a:ext>
            </a:extLst>
          </p:cNvPr>
          <p:cNvSpPr>
            <a:spLocks noGrp="1"/>
          </p:cNvSpPr>
          <p:nvPr>
            <p:ph type="title"/>
          </p:nvPr>
        </p:nvSpPr>
        <p:spPr/>
        <p:txBody>
          <a:bodyPr/>
          <a:lstStyle/>
          <a:p>
            <a:r>
              <a:rPr lang="en-US" altLang="en-US" dirty="0"/>
              <a:t>Obtaining Application Software </a:t>
            </a:r>
            <a:r>
              <a:rPr lang="en-US" altLang="en-US" sz="3200" dirty="0"/>
              <a:t>(</a:t>
            </a:r>
            <a:r>
              <a:rPr lang="en-US" altLang="en-US" sz="3200" i="1" dirty="0"/>
              <a:t>continued</a:t>
            </a:r>
            <a:r>
              <a:rPr lang="en-US" altLang="en-US" sz="3200" dirty="0"/>
              <a:t>)</a:t>
            </a:r>
          </a:p>
        </p:txBody>
      </p:sp>
      <p:sp>
        <p:nvSpPr>
          <p:cNvPr id="19459" name="Content Placeholder 2">
            <a:extLst>
              <a:ext uri="{FF2B5EF4-FFF2-40B4-BE49-F238E27FC236}">
                <a16:creationId xmlns:a16="http://schemas.microsoft.com/office/drawing/2014/main" id="{7B5B1D25-CDEF-4784-807E-66BECF446FE2}"/>
              </a:ext>
            </a:extLst>
          </p:cNvPr>
          <p:cNvSpPr>
            <a:spLocks noGrp="1"/>
          </p:cNvSpPr>
          <p:nvPr>
            <p:ph idx="1"/>
          </p:nvPr>
        </p:nvSpPr>
        <p:spPr>
          <a:xfrm>
            <a:off x="190500" y="1600200"/>
            <a:ext cx="8763000" cy="4525963"/>
          </a:xfrm>
        </p:spPr>
        <p:txBody>
          <a:bodyPr/>
          <a:lstStyle/>
          <a:p>
            <a:r>
              <a:rPr lang="en-US" altLang="en-US" sz="2200" b="1" dirty="0">
                <a:solidFill>
                  <a:srgbClr val="FF0000"/>
                </a:solidFill>
              </a:rPr>
              <a:t>Commercial software</a:t>
            </a:r>
            <a:r>
              <a:rPr lang="en-US" altLang="en-US" sz="2200" dirty="0"/>
              <a:t>, also called </a:t>
            </a:r>
            <a:r>
              <a:rPr lang="en-US" altLang="en-US" sz="2200" b="1" dirty="0">
                <a:solidFill>
                  <a:srgbClr val="FF0000"/>
                </a:solidFill>
              </a:rPr>
              <a:t>proprietary software</a:t>
            </a:r>
            <a:r>
              <a:rPr lang="en-US" altLang="en-US" sz="2200" dirty="0"/>
              <a:t>, is copyrighted software that you must buy before using it.</a:t>
            </a:r>
          </a:p>
          <a:p>
            <a:r>
              <a:rPr lang="en-US" altLang="en-US" sz="2200" dirty="0"/>
              <a:t>Proprietary software that you can use on a try-before-you-buy basis is called </a:t>
            </a:r>
            <a:r>
              <a:rPr lang="en-US" altLang="en-US" sz="2200" b="1" dirty="0">
                <a:solidFill>
                  <a:srgbClr val="FF0000"/>
                </a:solidFill>
              </a:rPr>
              <a:t>shareware</a:t>
            </a:r>
            <a:r>
              <a:rPr lang="en-US" altLang="en-US" sz="2200" dirty="0"/>
              <a:t>.</a:t>
            </a:r>
          </a:p>
          <a:p>
            <a:r>
              <a:rPr lang="en-US" altLang="en-US" sz="2200" dirty="0"/>
              <a:t>Some companies give away their copyrighted software for free. This is known as </a:t>
            </a:r>
            <a:r>
              <a:rPr lang="en-US" altLang="en-US" sz="2200" b="1" dirty="0">
                <a:solidFill>
                  <a:srgbClr val="FF0000"/>
                </a:solidFill>
              </a:rPr>
              <a:t>freeware</a:t>
            </a:r>
            <a:r>
              <a:rPr lang="en-US" altLang="en-US" sz="2200" dirty="0"/>
              <a:t>.</a:t>
            </a:r>
          </a:p>
          <a:p>
            <a:r>
              <a:rPr lang="en-US" altLang="en-US" sz="2200" b="1" dirty="0">
                <a:solidFill>
                  <a:srgbClr val="FF0000"/>
                </a:solidFill>
              </a:rPr>
              <a:t>Open-source software </a:t>
            </a:r>
            <a:r>
              <a:rPr lang="en-US" altLang="en-US" sz="2200" dirty="0"/>
              <a:t>is a program that may or may not be free, and makes the source code available to the public.</a:t>
            </a:r>
          </a:p>
          <a:p>
            <a:r>
              <a:rPr lang="en-US" altLang="en-US" sz="2200" dirty="0"/>
              <a:t>A creative commons license lets software copyright holders open some of their work for public use while letting them hold onto other parts of their work. </a:t>
            </a:r>
          </a:p>
          <a:p>
            <a:r>
              <a:rPr lang="en-US" altLang="en-US" sz="2200" b="1" dirty="0">
                <a:solidFill>
                  <a:srgbClr val="FF0000"/>
                </a:solidFill>
              </a:rPr>
              <a:t>Public domain software </a:t>
            </a:r>
            <a:r>
              <a:rPr lang="en-US" altLang="en-US" sz="2200" dirty="0"/>
              <a:t>program authors allow you to use programs, share them, give them away, or even alter them.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3B90-2194-407D-BED7-6A476AC18F85}"/>
              </a:ext>
            </a:extLst>
          </p:cNvPr>
          <p:cNvSpPr>
            <a:spLocks noGrp="1"/>
          </p:cNvSpPr>
          <p:nvPr>
            <p:ph type="title"/>
          </p:nvPr>
        </p:nvSpPr>
        <p:spPr>
          <a:xfrm>
            <a:off x="457200" y="274638"/>
            <a:ext cx="8229600" cy="1143000"/>
          </a:xfrm>
        </p:spPr>
        <p:txBody>
          <a:bodyPr/>
          <a:lstStyle/>
          <a:p>
            <a:r>
              <a:rPr lang="ar-SA" sz="3600" dirty="0"/>
              <a:t>الحصول على برامج التطبيقات </a:t>
            </a:r>
            <a:br>
              <a:rPr lang="ar-SA" sz="3600" dirty="0"/>
            </a:br>
            <a:r>
              <a:rPr lang="ar-SA" sz="3600" dirty="0"/>
              <a:t>(تابع)</a:t>
            </a:r>
          </a:p>
        </p:txBody>
      </p:sp>
      <p:sp>
        <p:nvSpPr>
          <p:cNvPr id="3" name="Content Placeholder 2">
            <a:extLst>
              <a:ext uri="{FF2B5EF4-FFF2-40B4-BE49-F238E27FC236}">
                <a16:creationId xmlns:a16="http://schemas.microsoft.com/office/drawing/2014/main" id="{72F38862-7EF6-4109-9A81-8393C4888E3F}"/>
              </a:ext>
            </a:extLst>
          </p:cNvPr>
          <p:cNvSpPr>
            <a:spLocks noGrp="1"/>
          </p:cNvSpPr>
          <p:nvPr>
            <p:ph idx="1"/>
          </p:nvPr>
        </p:nvSpPr>
        <p:spPr>
          <a:xfrm>
            <a:off x="467751" y="1417638"/>
            <a:ext cx="8229600" cy="4267200"/>
          </a:xfrm>
        </p:spPr>
        <p:txBody>
          <a:bodyPr/>
          <a:lstStyle/>
          <a:p>
            <a:pPr algn="r" rtl="1"/>
            <a:r>
              <a:rPr lang="ar-SA" dirty="0">
                <a:solidFill>
                  <a:srgbClr val="FF0000"/>
                </a:solidFill>
              </a:rPr>
              <a:t>البرمجيات التجارية </a:t>
            </a:r>
            <a:r>
              <a:rPr lang="ar-SA" dirty="0"/>
              <a:t>، وتسمى أيضا </a:t>
            </a:r>
            <a:r>
              <a:rPr lang="ar-SA" dirty="0">
                <a:solidFill>
                  <a:srgbClr val="FF0000"/>
                </a:solidFill>
              </a:rPr>
              <a:t>البرمجيات الاحتكارية </a:t>
            </a:r>
            <a:r>
              <a:rPr lang="ar-SA" dirty="0"/>
              <a:t>، هي برمجيات محمية بحقوق النشر والتي يجب عليك شراؤها قبل استخدامها.</a:t>
            </a:r>
          </a:p>
          <a:p>
            <a:pPr algn="r" rtl="1"/>
            <a:r>
              <a:rPr lang="ar-SA" dirty="0"/>
              <a:t>يسمى البرنامج الاحتكاري الذي يمكنك استخدامه على أساس تجريب قبل الشراء، </a:t>
            </a:r>
            <a:r>
              <a:rPr lang="ar-SA" dirty="0">
                <a:solidFill>
                  <a:srgbClr val="FF0000"/>
                </a:solidFill>
              </a:rPr>
              <a:t>برنامج تجريبي.</a:t>
            </a:r>
          </a:p>
          <a:p>
            <a:pPr algn="r" rtl="1"/>
            <a:r>
              <a:rPr lang="ar-SA" dirty="0"/>
              <a:t>تمنح بعض الشركات برامجها المحمية بحقوق الطبع والنشر مجانًا. وهذا هو المعروف باسم </a:t>
            </a:r>
            <a:r>
              <a:rPr lang="ar-SA" dirty="0">
                <a:solidFill>
                  <a:srgbClr val="FF0000"/>
                </a:solidFill>
              </a:rPr>
              <a:t>مجانية الاستعمال .</a:t>
            </a:r>
          </a:p>
          <a:p>
            <a:pPr algn="r" rtl="1"/>
            <a:r>
              <a:rPr lang="ar-SA" dirty="0">
                <a:solidFill>
                  <a:srgbClr val="FF0000"/>
                </a:solidFill>
              </a:rPr>
              <a:t>البرامج مفتوحة المصدر </a:t>
            </a:r>
            <a:r>
              <a:rPr lang="ar-SA" dirty="0"/>
              <a:t>عبارة عن برنامج قد يكون أو لا يكون مجانيًا ، ويجعل شفرة المصدر متاحةً للعامة.</a:t>
            </a:r>
          </a:p>
          <a:p>
            <a:pPr algn="r" rtl="1"/>
            <a:r>
              <a:rPr lang="ar-SA" dirty="0"/>
              <a:t>يسمح ترخيص المشاع الإبداعي لمنشئي حقوق النشر في البرمجيات بإتاحة بعض أعمالهم للاستخدام العام مع السماح لهم بالاحتفاظ بأجزاء أخرى من عملهم.</a:t>
            </a:r>
          </a:p>
          <a:p>
            <a:pPr algn="r" rtl="1"/>
            <a:r>
              <a:rPr lang="ar-SA" dirty="0"/>
              <a:t>يسمح لك مؤلفو </a:t>
            </a:r>
            <a:r>
              <a:rPr lang="ar-SA" dirty="0">
                <a:solidFill>
                  <a:srgbClr val="FF0000"/>
                </a:solidFill>
              </a:rPr>
              <a:t>برنامج المجال العام </a:t>
            </a:r>
            <a:r>
              <a:rPr lang="ar-SA" dirty="0"/>
              <a:t>باستخدام البرامج أو مشاركتها أو منحها أو حتى تغييرها.</a:t>
            </a:r>
          </a:p>
        </p:txBody>
      </p:sp>
    </p:spTree>
    <p:extLst>
      <p:ext uri="{BB962C8B-B14F-4D97-AF65-F5344CB8AC3E}">
        <p14:creationId xmlns:p14="http://schemas.microsoft.com/office/powerpoint/2010/main" val="1833289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2F5542E-C64F-4DC6-B762-81124B29F7BF}"/>
              </a:ext>
            </a:extLst>
          </p:cNvPr>
          <p:cNvSpPr>
            <a:spLocks noGrp="1"/>
          </p:cNvSpPr>
          <p:nvPr>
            <p:ph type="title"/>
          </p:nvPr>
        </p:nvSpPr>
        <p:spPr/>
        <p:txBody>
          <a:bodyPr/>
          <a:lstStyle/>
          <a:p>
            <a:r>
              <a:rPr lang="en-US" altLang="en-US" dirty="0"/>
              <a:t>Installing, Reinstalling, and Uninstalling Programs</a:t>
            </a:r>
          </a:p>
        </p:txBody>
      </p:sp>
      <p:sp>
        <p:nvSpPr>
          <p:cNvPr id="20483" name="Content Placeholder 2">
            <a:extLst>
              <a:ext uri="{FF2B5EF4-FFF2-40B4-BE49-F238E27FC236}">
                <a16:creationId xmlns:a16="http://schemas.microsoft.com/office/drawing/2014/main" id="{4F87C683-25E3-4E5F-BC23-CC3962729091}"/>
              </a:ext>
            </a:extLst>
          </p:cNvPr>
          <p:cNvSpPr>
            <a:spLocks noGrp="1"/>
          </p:cNvSpPr>
          <p:nvPr>
            <p:ph idx="1"/>
          </p:nvPr>
        </p:nvSpPr>
        <p:spPr/>
        <p:txBody>
          <a:bodyPr/>
          <a:lstStyle/>
          <a:p>
            <a:r>
              <a:rPr lang="en-US" altLang="en-US" dirty="0"/>
              <a:t>Application software must be installed before it can be used. </a:t>
            </a:r>
            <a:br>
              <a:rPr lang="en-US" altLang="en-US" dirty="0"/>
            </a:br>
            <a:endParaRPr lang="en-US" altLang="en-US" dirty="0"/>
          </a:p>
          <a:p>
            <a:r>
              <a:rPr lang="en-US" altLang="en-US" dirty="0"/>
              <a:t>You must copy it from an installation disk or download it from the Internet to the computer’s hard drive. </a:t>
            </a:r>
            <a:br>
              <a:rPr lang="en-US" altLang="en-US" dirty="0"/>
            </a:br>
            <a:endParaRPr lang="en-US" altLang="en-US" dirty="0"/>
          </a:p>
          <a:p>
            <a:r>
              <a:rPr lang="en-US" altLang="en-US" dirty="0"/>
              <a:t>To delete a program from the computer, you must run a special removal program to properly uninstall it.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0848-75B9-46BA-9A1C-CFB72F2E9120}"/>
              </a:ext>
            </a:extLst>
          </p:cNvPr>
          <p:cNvSpPr>
            <a:spLocks noGrp="1"/>
          </p:cNvSpPr>
          <p:nvPr>
            <p:ph type="title"/>
          </p:nvPr>
        </p:nvSpPr>
        <p:spPr/>
        <p:txBody>
          <a:bodyPr/>
          <a:lstStyle/>
          <a:p>
            <a:r>
              <a:rPr lang="ar-SA" dirty="0"/>
              <a:t>تثبيت البرامج وإعادة تثبيتها وإلغاء تثبيتها</a:t>
            </a:r>
          </a:p>
        </p:txBody>
      </p:sp>
      <p:sp>
        <p:nvSpPr>
          <p:cNvPr id="3" name="Content Placeholder 2">
            <a:extLst>
              <a:ext uri="{FF2B5EF4-FFF2-40B4-BE49-F238E27FC236}">
                <a16:creationId xmlns:a16="http://schemas.microsoft.com/office/drawing/2014/main" id="{5C7E3FDC-1E36-4C7B-8A62-956E33C18437}"/>
              </a:ext>
            </a:extLst>
          </p:cNvPr>
          <p:cNvSpPr>
            <a:spLocks noGrp="1"/>
          </p:cNvSpPr>
          <p:nvPr>
            <p:ph idx="1"/>
          </p:nvPr>
        </p:nvSpPr>
        <p:spPr/>
        <p:txBody>
          <a:bodyPr/>
          <a:lstStyle/>
          <a:p>
            <a:pPr algn="r" rtl="1"/>
            <a:r>
              <a:rPr lang="ar-SA" dirty="0"/>
              <a:t>يجب تثبيت البرامج التطبيقية قبل استخدامها. </a:t>
            </a:r>
          </a:p>
          <a:p>
            <a:pPr algn="r" rtl="1"/>
            <a:r>
              <a:rPr lang="ar-SA" dirty="0"/>
              <a:t>يجب نسخها من قرص تثبيت أو تنزيلها من الإنترنت إلى محرك الأقراص الثابتة بجهاز الكمبيوتر. </a:t>
            </a:r>
          </a:p>
          <a:p>
            <a:pPr algn="r" rtl="1"/>
            <a:r>
              <a:rPr lang="ar-SA" dirty="0"/>
              <a:t>لحذف البرنامج من جهاز الكمبيوتر ، يجب تشغيل برنامج حذف خاص لإزالة تثبيته بشكل صحيح.</a:t>
            </a:r>
          </a:p>
        </p:txBody>
      </p:sp>
    </p:spTree>
    <p:extLst>
      <p:ext uri="{BB962C8B-B14F-4D97-AF65-F5344CB8AC3E}">
        <p14:creationId xmlns:p14="http://schemas.microsoft.com/office/powerpoint/2010/main" val="66007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DA2D289-F5EE-4ED4-ADBC-A69C2FF3C063}"/>
              </a:ext>
            </a:extLst>
          </p:cNvPr>
          <p:cNvSpPr>
            <a:spLocks noGrp="1"/>
          </p:cNvSpPr>
          <p:nvPr>
            <p:ph type="title"/>
          </p:nvPr>
        </p:nvSpPr>
        <p:spPr/>
        <p:txBody>
          <a:bodyPr/>
          <a:lstStyle/>
          <a:p>
            <a:r>
              <a:rPr lang="en-US" altLang="en-US" dirty="0"/>
              <a:t>Using Web Apps</a:t>
            </a:r>
          </a:p>
        </p:txBody>
      </p:sp>
      <p:sp>
        <p:nvSpPr>
          <p:cNvPr id="21507" name="Content Placeholder 2">
            <a:extLst>
              <a:ext uri="{FF2B5EF4-FFF2-40B4-BE49-F238E27FC236}">
                <a16:creationId xmlns:a16="http://schemas.microsoft.com/office/drawing/2014/main" id="{7732BD45-48F1-4B06-A7F4-466284749AFE}"/>
              </a:ext>
            </a:extLst>
          </p:cNvPr>
          <p:cNvSpPr>
            <a:spLocks noGrp="1"/>
          </p:cNvSpPr>
          <p:nvPr>
            <p:ph idx="1"/>
          </p:nvPr>
        </p:nvSpPr>
        <p:spPr/>
        <p:txBody>
          <a:bodyPr/>
          <a:lstStyle/>
          <a:p>
            <a:r>
              <a:rPr lang="en-US" altLang="en-US" b="1" dirty="0">
                <a:solidFill>
                  <a:srgbClr val="FF0000"/>
                </a:solidFill>
              </a:rPr>
              <a:t>Web apps</a:t>
            </a:r>
            <a:r>
              <a:rPr lang="en-US" altLang="en-US" b="1" dirty="0"/>
              <a:t>, </a:t>
            </a:r>
            <a:r>
              <a:rPr lang="en-US" altLang="en-US" dirty="0"/>
              <a:t>which are sometimes called </a:t>
            </a:r>
            <a:r>
              <a:rPr lang="en-US" altLang="en-US" b="1" dirty="0">
                <a:solidFill>
                  <a:srgbClr val="FF0000"/>
                </a:solidFill>
              </a:rPr>
              <a:t>Cloud apps</a:t>
            </a:r>
            <a:r>
              <a:rPr lang="en-US" altLang="en-US" b="1" dirty="0"/>
              <a:t>, </a:t>
            </a:r>
            <a:r>
              <a:rPr lang="en-US" altLang="en-US" dirty="0"/>
              <a:t>are applications that are stored on cloud servers so you do not have to install them on your computer. Usually, you must register with a Web site to use a Web app.</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269C-A65E-4126-8AC4-B2815C18C550}"/>
              </a:ext>
            </a:extLst>
          </p:cNvPr>
          <p:cNvSpPr>
            <a:spLocks noGrp="1"/>
          </p:cNvSpPr>
          <p:nvPr>
            <p:ph type="title"/>
          </p:nvPr>
        </p:nvSpPr>
        <p:spPr/>
        <p:txBody>
          <a:bodyPr/>
          <a:lstStyle/>
          <a:p>
            <a:r>
              <a:rPr lang="ar-SA" b="0" dirty="0"/>
              <a:t>إستخدام تطبيقات الويب</a:t>
            </a:r>
          </a:p>
        </p:txBody>
      </p:sp>
      <p:sp>
        <p:nvSpPr>
          <p:cNvPr id="3" name="Content Placeholder 2">
            <a:extLst>
              <a:ext uri="{FF2B5EF4-FFF2-40B4-BE49-F238E27FC236}">
                <a16:creationId xmlns:a16="http://schemas.microsoft.com/office/drawing/2014/main" id="{C89EB933-4E46-4D6F-8227-3224B8082657}"/>
              </a:ext>
            </a:extLst>
          </p:cNvPr>
          <p:cNvSpPr>
            <a:spLocks noGrp="1"/>
          </p:cNvSpPr>
          <p:nvPr>
            <p:ph idx="1"/>
          </p:nvPr>
        </p:nvSpPr>
        <p:spPr/>
        <p:txBody>
          <a:bodyPr/>
          <a:lstStyle/>
          <a:p>
            <a:pPr algn="r" rtl="1"/>
            <a:r>
              <a:rPr lang="ar-SA" dirty="0">
                <a:solidFill>
                  <a:srgbClr val="FF0000"/>
                </a:solidFill>
              </a:rPr>
              <a:t>تطبيقات الويب </a:t>
            </a:r>
            <a:r>
              <a:rPr lang="ar-SA" dirty="0"/>
              <a:t>، والتي يطلق عليها أحيانًا </a:t>
            </a:r>
            <a:r>
              <a:rPr lang="ar-SA" dirty="0">
                <a:solidFill>
                  <a:srgbClr val="FF0000"/>
                </a:solidFill>
              </a:rPr>
              <a:t>التطبيقات السحابية </a:t>
            </a:r>
            <a:r>
              <a:rPr lang="ar-SA" dirty="0"/>
              <a:t>، هي تطبيقات يتم تخزينها على خوادم سحابية بحيث لا يلزم تثبيتها على جهاز الكمبيوتر الخاص بك. عادة ، يجب عليك التسجيل في موقع ويب لاستخدام تطبيق ويب.</a:t>
            </a:r>
          </a:p>
        </p:txBody>
      </p:sp>
    </p:spTree>
    <p:extLst>
      <p:ext uri="{BB962C8B-B14F-4D97-AF65-F5344CB8AC3E}">
        <p14:creationId xmlns:p14="http://schemas.microsoft.com/office/powerpoint/2010/main" val="1323000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B97B48-D47A-4F66-98CB-6081A091170F}"/>
              </a:ext>
            </a:extLst>
          </p:cNvPr>
          <p:cNvSpPr>
            <a:spLocks noGrp="1"/>
          </p:cNvSpPr>
          <p:nvPr>
            <p:ph type="title"/>
          </p:nvPr>
        </p:nvSpPr>
        <p:spPr/>
        <p:txBody>
          <a:bodyPr/>
          <a:lstStyle/>
          <a:p>
            <a:r>
              <a:rPr lang="en-US" altLang="en-US" dirty="0"/>
              <a:t>9-1 Selecting Application Software</a:t>
            </a:r>
          </a:p>
        </p:txBody>
      </p:sp>
      <p:sp>
        <p:nvSpPr>
          <p:cNvPr id="13315" name="Content Placeholder 2">
            <a:extLst>
              <a:ext uri="{FF2B5EF4-FFF2-40B4-BE49-F238E27FC236}">
                <a16:creationId xmlns:a16="http://schemas.microsoft.com/office/drawing/2014/main" id="{124A4A18-F454-408B-8200-67DA5DCB292B}"/>
              </a:ext>
            </a:extLst>
          </p:cNvPr>
          <p:cNvSpPr>
            <a:spLocks noGrp="1"/>
          </p:cNvSpPr>
          <p:nvPr>
            <p:ph idx="1"/>
          </p:nvPr>
        </p:nvSpPr>
        <p:spPr/>
        <p:txBody>
          <a:bodyPr/>
          <a:lstStyle/>
          <a:p>
            <a:r>
              <a:rPr lang="en-US" altLang="en-US" b="1" dirty="0">
                <a:solidFill>
                  <a:srgbClr val="FF0000"/>
                </a:solidFill>
              </a:rPr>
              <a:t>Application software </a:t>
            </a:r>
            <a:r>
              <a:rPr lang="en-US" altLang="en-US" dirty="0"/>
              <a:t>performs a specific job or task. It is important to choose applications that can do the jobs you want done.</a:t>
            </a:r>
          </a:p>
          <a:p>
            <a:pPr lvl="1"/>
            <a:r>
              <a:rPr lang="en-US" altLang="en-US" dirty="0">
                <a:ea typeface="Arial" panose="020B0604020202020204" pitchFamily="34" charset="0"/>
              </a:rPr>
              <a:t>A popular type of software for storing phone numbers and addresses and creating schedules is </a:t>
            </a:r>
            <a:r>
              <a:rPr lang="en-US" altLang="en-US" b="1" dirty="0">
                <a:solidFill>
                  <a:srgbClr val="FF0000"/>
                </a:solidFill>
                <a:ea typeface="Arial" panose="020B0604020202020204" pitchFamily="34" charset="0"/>
              </a:rPr>
              <a:t>personal information manager (PIM)</a:t>
            </a:r>
            <a:r>
              <a:rPr lang="en-US" altLang="en-US" b="1" dirty="0">
                <a:ea typeface="Arial" panose="020B0604020202020204" pitchFamily="34" charset="0"/>
              </a:rPr>
              <a:t>.</a:t>
            </a:r>
            <a:endParaRPr lang="en-US" altLang="en-US" dirty="0">
              <a:ea typeface="Arial" panose="020B0604020202020204" pitchFamily="34" charset="0"/>
            </a:endParaRPr>
          </a:p>
        </p:txBody>
      </p:sp>
      <p:pic>
        <p:nvPicPr>
          <p:cNvPr id="13316" name="Picture 3">
            <a:extLst>
              <a:ext uri="{FF2B5EF4-FFF2-40B4-BE49-F238E27FC236}">
                <a16:creationId xmlns:a16="http://schemas.microsoft.com/office/drawing/2014/main" id="{5F1E7768-EC5F-4E14-BE99-9EC4138DE51D}"/>
              </a:ext>
            </a:extLst>
          </p:cNvPr>
          <p:cNvPicPr>
            <a:picLocks noChangeAspect="1"/>
          </p:cNvPicPr>
          <p:nvPr/>
        </p:nvPicPr>
        <p:blipFill>
          <a:blip r:embed="rId2">
            <a:extLst>
              <a:ext uri="{28A0092B-C50C-407E-A947-70E740481C1C}">
                <a14:useLocalDpi xmlns:a14="http://schemas.microsoft.com/office/drawing/2010/main" val="0"/>
              </a:ext>
            </a:extLst>
          </a:blip>
          <a:srcRect l="3406" t="2898" r="1118" b="-136"/>
          <a:stretch>
            <a:fillRect/>
          </a:stretch>
        </p:blipFill>
        <p:spPr bwMode="auto">
          <a:xfrm>
            <a:off x="3886200" y="3505200"/>
            <a:ext cx="51085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BCB412F-957D-4EC9-9ECD-C46E35B39C78}"/>
              </a:ext>
            </a:extLst>
          </p:cNvPr>
          <p:cNvSpPr>
            <a:spLocks noGrp="1"/>
          </p:cNvSpPr>
          <p:nvPr>
            <p:ph type="title"/>
          </p:nvPr>
        </p:nvSpPr>
        <p:spPr/>
        <p:txBody>
          <a:bodyPr/>
          <a:lstStyle/>
          <a:p>
            <a:r>
              <a:rPr lang="en-US" altLang="en-US" dirty="0"/>
              <a:t>Using Software Legally</a:t>
            </a:r>
          </a:p>
        </p:txBody>
      </p:sp>
      <p:sp>
        <p:nvSpPr>
          <p:cNvPr id="22531" name="Content Placeholder 2">
            <a:extLst>
              <a:ext uri="{FF2B5EF4-FFF2-40B4-BE49-F238E27FC236}">
                <a16:creationId xmlns:a16="http://schemas.microsoft.com/office/drawing/2014/main" id="{4B6C103B-6F4E-44C2-933E-675708A774B5}"/>
              </a:ext>
            </a:extLst>
          </p:cNvPr>
          <p:cNvSpPr>
            <a:spLocks noGrp="1"/>
          </p:cNvSpPr>
          <p:nvPr>
            <p:ph idx="1"/>
          </p:nvPr>
        </p:nvSpPr>
        <p:spPr>
          <a:xfrm>
            <a:off x="266700" y="1600200"/>
            <a:ext cx="8610600" cy="4525963"/>
          </a:xfrm>
        </p:spPr>
        <p:txBody>
          <a:bodyPr/>
          <a:lstStyle/>
          <a:p>
            <a:r>
              <a:rPr lang="en-US" altLang="en-US" dirty="0"/>
              <a:t>A software license allows a buyer to use and install a program. Individuals might buy a single-user license for one copy of the program, or a single-seat license to install the program on a single computer. </a:t>
            </a:r>
            <a:br>
              <a:rPr lang="en-US" altLang="en-US" dirty="0"/>
            </a:br>
            <a:endParaRPr lang="en-US" altLang="en-US" dirty="0"/>
          </a:p>
          <a:p>
            <a:r>
              <a:rPr lang="en-US" altLang="en-US" dirty="0"/>
              <a:t>Organizations usually buy a volume or site license, which lets them install on multiple systems or a network for multiple users. </a:t>
            </a:r>
            <a:br>
              <a:rPr lang="en-US" altLang="en-US" dirty="0"/>
            </a:br>
            <a:endParaRPr lang="en-US" altLang="en-US" dirty="0"/>
          </a:p>
          <a:p>
            <a:r>
              <a:rPr lang="en-US" altLang="en-US" dirty="0"/>
              <a:t>Copying copyrighted software to install on other computers, give away, or sell are violating federal copyright laws and stealing. This is called </a:t>
            </a:r>
            <a:r>
              <a:rPr lang="en-US" altLang="en-US" dirty="0">
                <a:solidFill>
                  <a:srgbClr val="FF0000"/>
                </a:solidFill>
              </a:rPr>
              <a:t>software piracy.</a:t>
            </a:r>
            <a:r>
              <a:rPr lang="en-US" altLang="en-US"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E86C-E8B8-4033-9742-CB77DB452AC2}"/>
              </a:ext>
            </a:extLst>
          </p:cNvPr>
          <p:cNvSpPr>
            <a:spLocks noGrp="1"/>
          </p:cNvSpPr>
          <p:nvPr>
            <p:ph type="title"/>
          </p:nvPr>
        </p:nvSpPr>
        <p:spPr/>
        <p:txBody>
          <a:bodyPr/>
          <a:lstStyle/>
          <a:p>
            <a:r>
              <a:rPr lang="ar-SA" dirty="0"/>
              <a:t>إستخدام البرمجيات من الناحية القانونية</a:t>
            </a:r>
          </a:p>
        </p:txBody>
      </p:sp>
      <p:sp>
        <p:nvSpPr>
          <p:cNvPr id="3" name="Content Placeholder 2">
            <a:extLst>
              <a:ext uri="{FF2B5EF4-FFF2-40B4-BE49-F238E27FC236}">
                <a16:creationId xmlns:a16="http://schemas.microsoft.com/office/drawing/2014/main" id="{41D415AF-4A46-46EC-B774-2D2A7018B1C3}"/>
              </a:ext>
            </a:extLst>
          </p:cNvPr>
          <p:cNvSpPr>
            <a:spLocks noGrp="1"/>
          </p:cNvSpPr>
          <p:nvPr>
            <p:ph idx="1"/>
          </p:nvPr>
        </p:nvSpPr>
        <p:spPr/>
        <p:txBody>
          <a:bodyPr/>
          <a:lstStyle/>
          <a:p>
            <a:pPr algn="r" rtl="1"/>
            <a:r>
              <a:rPr lang="ar-SA" dirty="0"/>
              <a:t>يسمح ترخيص البرنامج للمشتري باستخدام وتثبيت البرامج. قد يشتري الأفراد ترخيصًا لمستخدم واحد لنسخة واحدة من البرنامج ، أو ترخيصًا بمقعد واحد لتثبيت البرنامج على جهاز كمبيوتر واحد. </a:t>
            </a:r>
          </a:p>
          <a:p>
            <a:pPr algn="r" rtl="1"/>
            <a:r>
              <a:rPr lang="ar-SA" dirty="0"/>
              <a:t>تشتري المؤسسات عادةً ترخيصًا للمجلد أو الموقع ، مما يتيح لها التثبيت على أنظمة متعددة أو شبكة لعدة مستخدمين. </a:t>
            </a:r>
          </a:p>
          <a:p>
            <a:pPr algn="r" rtl="1"/>
            <a:r>
              <a:rPr lang="ar-SA" dirty="0"/>
              <a:t>إن نسخ برامج محمية بحقوق النشر للتثبيت على أجهزة كمبيوتر أخرى أو إعطائها للغير أو بيعها يعتبر انتهاك لقوانين حقوق التأليف والنشر الفيدرالية. وهذا ما يسمى </a:t>
            </a:r>
            <a:r>
              <a:rPr lang="ar-SA" dirty="0">
                <a:solidFill>
                  <a:srgbClr val="FF0000"/>
                </a:solidFill>
              </a:rPr>
              <a:t>قرصنة البرامج</a:t>
            </a:r>
            <a:r>
              <a:rPr lang="ar-SA" dirty="0"/>
              <a:t>.</a:t>
            </a:r>
          </a:p>
        </p:txBody>
      </p:sp>
    </p:spTree>
    <p:extLst>
      <p:ext uri="{BB962C8B-B14F-4D97-AF65-F5344CB8AC3E}">
        <p14:creationId xmlns:p14="http://schemas.microsoft.com/office/powerpoint/2010/main" val="337056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7818331-4C9E-49E7-B487-F539531F6617}"/>
              </a:ext>
            </a:extLst>
          </p:cNvPr>
          <p:cNvSpPr>
            <a:spLocks noGrp="1"/>
          </p:cNvSpPr>
          <p:nvPr>
            <p:ph type="title"/>
          </p:nvPr>
        </p:nvSpPr>
        <p:spPr/>
        <p:txBody>
          <a:bodyPr/>
          <a:lstStyle/>
          <a:p>
            <a:r>
              <a:rPr lang="en-US" altLang="en-US" dirty="0"/>
              <a:t>9-3 Getting Started with an Application</a:t>
            </a:r>
          </a:p>
        </p:txBody>
      </p:sp>
      <p:sp>
        <p:nvSpPr>
          <p:cNvPr id="23555" name="Content Placeholder 2">
            <a:extLst>
              <a:ext uri="{FF2B5EF4-FFF2-40B4-BE49-F238E27FC236}">
                <a16:creationId xmlns:a16="http://schemas.microsoft.com/office/drawing/2014/main" id="{DDFE8039-A26B-47CF-B872-434713B0E0DA}"/>
              </a:ext>
            </a:extLst>
          </p:cNvPr>
          <p:cNvSpPr>
            <a:spLocks noGrp="1"/>
          </p:cNvSpPr>
          <p:nvPr>
            <p:ph idx="1"/>
          </p:nvPr>
        </p:nvSpPr>
        <p:spPr>
          <a:xfrm>
            <a:off x="266700" y="1600200"/>
            <a:ext cx="8610600" cy="4525963"/>
          </a:xfrm>
        </p:spPr>
        <p:txBody>
          <a:bodyPr/>
          <a:lstStyle/>
          <a:p>
            <a:r>
              <a:rPr lang="en-US" altLang="en-US" dirty="0"/>
              <a:t>Once a computer is turned on, you can </a:t>
            </a:r>
            <a:r>
              <a:rPr lang="en-US" altLang="en-US" b="1" dirty="0">
                <a:solidFill>
                  <a:srgbClr val="FF0000"/>
                </a:solidFill>
              </a:rPr>
              <a:t>launch</a:t>
            </a:r>
            <a:r>
              <a:rPr lang="en-US" altLang="en-US" dirty="0"/>
              <a:t>, or start, any application installed on the computer using a menu or icon.</a:t>
            </a:r>
          </a:p>
          <a:p>
            <a:endParaRPr lang="en-US" altLang="en-US" dirty="0"/>
          </a:p>
          <a:p>
            <a:r>
              <a:rPr lang="en-US" altLang="en-US" dirty="0"/>
              <a:t>A launched application appears in a window. You can work in any size window, but it is usually best to </a:t>
            </a:r>
            <a:r>
              <a:rPr lang="en-US" altLang="en-US" b="1" dirty="0">
                <a:solidFill>
                  <a:srgbClr val="FF0000"/>
                </a:solidFill>
              </a:rPr>
              <a:t>maximize</a:t>
            </a:r>
            <a:r>
              <a:rPr lang="en-US" altLang="en-US" b="1" dirty="0"/>
              <a:t> </a:t>
            </a:r>
            <a:r>
              <a:rPr lang="en-US" altLang="en-US" dirty="0"/>
              <a:t>the window, or make it as large as it can be. You can resize it or </a:t>
            </a:r>
            <a:r>
              <a:rPr lang="en-US" altLang="en-US" b="1" dirty="0">
                <a:solidFill>
                  <a:srgbClr val="FF0000"/>
                </a:solidFill>
              </a:rPr>
              <a:t>minimize</a:t>
            </a:r>
            <a:r>
              <a:rPr lang="en-US" altLang="en-US" b="1" dirty="0"/>
              <a:t> </a:t>
            </a:r>
            <a:r>
              <a:rPr lang="en-US" altLang="en-US" dirty="0"/>
              <a:t>it to make it as small as possible so it remains out of the way while you use other programs.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2892-4487-43C8-B952-C0676C86800B}"/>
              </a:ext>
            </a:extLst>
          </p:cNvPr>
          <p:cNvSpPr>
            <a:spLocks noGrp="1"/>
          </p:cNvSpPr>
          <p:nvPr>
            <p:ph type="title"/>
          </p:nvPr>
        </p:nvSpPr>
        <p:spPr/>
        <p:txBody>
          <a:bodyPr/>
          <a:lstStyle/>
          <a:p>
            <a:r>
              <a:rPr lang="ar-SA" dirty="0"/>
              <a:t>9-3 الشروع في استخدام التطبيق</a:t>
            </a:r>
          </a:p>
        </p:txBody>
      </p:sp>
      <p:sp>
        <p:nvSpPr>
          <p:cNvPr id="3" name="Content Placeholder 2">
            <a:extLst>
              <a:ext uri="{FF2B5EF4-FFF2-40B4-BE49-F238E27FC236}">
                <a16:creationId xmlns:a16="http://schemas.microsoft.com/office/drawing/2014/main" id="{0594A1F9-BFED-41C6-AA51-EA2AEDD9DBB0}"/>
              </a:ext>
            </a:extLst>
          </p:cNvPr>
          <p:cNvSpPr>
            <a:spLocks noGrp="1"/>
          </p:cNvSpPr>
          <p:nvPr>
            <p:ph idx="1"/>
          </p:nvPr>
        </p:nvSpPr>
        <p:spPr/>
        <p:txBody>
          <a:bodyPr/>
          <a:lstStyle/>
          <a:p>
            <a:pPr algn="r" rtl="1"/>
            <a:r>
              <a:rPr lang="ar-SA" dirty="0"/>
              <a:t>بمجرد تشغيل الكمبيوتر ، يمكنك تشغيل أي تطبيق مثبت على الكمبيوتر أو بدء تشغيله باستخدام الأيقونة او القائمة.</a:t>
            </a:r>
          </a:p>
          <a:p>
            <a:pPr algn="r" rtl="1"/>
            <a:endParaRPr lang="ar-SA" dirty="0"/>
          </a:p>
          <a:p>
            <a:pPr algn="r" rtl="1"/>
            <a:endParaRPr lang="en-US" dirty="0"/>
          </a:p>
          <a:p>
            <a:pPr algn="r" rtl="1"/>
            <a:r>
              <a:rPr lang="ar-SA" dirty="0"/>
              <a:t>يظهر التطبيق عند تشغيله في نافذة. يمكنك العمل في النافذة بأي حجم ، ولكن من الأفضل عادةً تكبير النافذة أو جعلها بحجم كبير. يمكنك تغيير حجمها أو تصغيرها لجعلها صغيرةً قدر الإمكان بحيث تظل بعيدًا عن استخدامك للبرامج الأخرى.</a:t>
            </a:r>
          </a:p>
        </p:txBody>
      </p:sp>
    </p:spTree>
    <p:extLst>
      <p:ext uri="{BB962C8B-B14F-4D97-AF65-F5344CB8AC3E}">
        <p14:creationId xmlns:p14="http://schemas.microsoft.com/office/powerpoint/2010/main" val="153985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45B5D93-D948-44AA-B955-FFBC44A8BA09}"/>
              </a:ext>
            </a:extLst>
          </p:cNvPr>
          <p:cNvSpPr>
            <a:spLocks noGrp="1"/>
          </p:cNvSpPr>
          <p:nvPr>
            <p:ph type="title"/>
          </p:nvPr>
        </p:nvSpPr>
        <p:spPr/>
        <p:txBody>
          <a:bodyPr/>
          <a:lstStyle/>
          <a:p>
            <a:r>
              <a:rPr lang="en-US" altLang="en-US" dirty="0"/>
              <a:t>Application Windows</a:t>
            </a:r>
          </a:p>
        </p:txBody>
      </p:sp>
      <p:sp>
        <p:nvSpPr>
          <p:cNvPr id="24579" name="Content Placeholder 2">
            <a:extLst>
              <a:ext uri="{FF2B5EF4-FFF2-40B4-BE49-F238E27FC236}">
                <a16:creationId xmlns:a16="http://schemas.microsoft.com/office/drawing/2014/main" id="{3F94D48B-D102-4CEE-BFB2-C5002DDFF058}"/>
              </a:ext>
            </a:extLst>
          </p:cNvPr>
          <p:cNvSpPr>
            <a:spLocks noGrp="1"/>
          </p:cNvSpPr>
          <p:nvPr>
            <p:ph idx="1"/>
          </p:nvPr>
        </p:nvSpPr>
        <p:spPr>
          <a:xfrm>
            <a:off x="304800" y="1600200"/>
            <a:ext cx="8534400" cy="4525963"/>
          </a:xfrm>
        </p:spPr>
        <p:txBody>
          <a:bodyPr/>
          <a:lstStyle/>
          <a:p>
            <a:r>
              <a:rPr lang="en-US" altLang="en-US" dirty="0"/>
              <a:t>The top row of an application window is called the </a:t>
            </a:r>
            <a:r>
              <a:rPr lang="en-US" altLang="en-US" b="1" dirty="0">
                <a:solidFill>
                  <a:srgbClr val="FF0000"/>
                </a:solidFill>
              </a:rPr>
              <a:t>title bar</a:t>
            </a:r>
            <a:r>
              <a:rPr lang="en-US" altLang="en-US" dirty="0"/>
              <a:t>.</a:t>
            </a:r>
            <a:br>
              <a:rPr lang="en-US" altLang="en-US" dirty="0"/>
            </a:br>
            <a:endParaRPr lang="en-US" altLang="en-US" dirty="0"/>
          </a:p>
          <a:p>
            <a:r>
              <a:rPr lang="en-US" altLang="en-US" dirty="0"/>
              <a:t>The </a:t>
            </a:r>
            <a:r>
              <a:rPr lang="en-US" altLang="en-US" b="1" dirty="0">
                <a:solidFill>
                  <a:srgbClr val="FF0000"/>
                </a:solidFill>
              </a:rPr>
              <a:t>Ribbon</a:t>
            </a:r>
            <a:r>
              <a:rPr lang="en-US" altLang="en-US" b="1" dirty="0"/>
              <a:t> </a:t>
            </a:r>
            <a:r>
              <a:rPr lang="en-US" altLang="en-US" dirty="0"/>
              <a:t>is the control center for using the application. The ribbon has three parts:</a:t>
            </a:r>
          </a:p>
          <a:p>
            <a:pPr lvl="1"/>
            <a:r>
              <a:rPr lang="en-US" altLang="en-US" b="1" dirty="0">
                <a:ea typeface="Arial" panose="020B0604020202020204" pitchFamily="34" charset="0"/>
              </a:rPr>
              <a:t>Tabs</a:t>
            </a:r>
            <a:r>
              <a:rPr lang="en-US" altLang="en-US" dirty="0">
                <a:ea typeface="Arial" panose="020B0604020202020204" pitchFamily="34" charset="0"/>
              </a:rPr>
              <a:t>: Each </a:t>
            </a:r>
            <a:r>
              <a:rPr lang="en-US" altLang="en-US" b="1" dirty="0">
                <a:solidFill>
                  <a:srgbClr val="FF0000"/>
                </a:solidFill>
                <a:ea typeface="Arial" panose="020B0604020202020204" pitchFamily="34" charset="0"/>
              </a:rPr>
              <a:t>tab</a:t>
            </a:r>
            <a:r>
              <a:rPr lang="en-US" altLang="en-US" b="1" dirty="0">
                <a:ea typeface="Arial" panose="020B0604020202020204" pitchFamily="34" charset="0"/>
              </a:rPr>
              <a:t> </a:t>
            </a:r>
            <a:r>
              <a:rPr lang="en-US" altLang="en-US" dirty="0">
                <a:ea typeface="Arial" panose="020B0604020202020204" pitchFamily="34" charset="0"/>
              </a:rPr>
              <a:t>contains important tasks you do within an application. </a:t>
            </a:r>
          </a:p>
          <a:p>
            <a:pPr lvl="1"/>
            <a:r>
              <a:rPr lang="en-US" altLang="en-US" b="1" dirty="0">
                <a:ea typeface="Arial" panose="020B0604020202020204" pitchFamily="34" charset="0"/>
              </a:rPr>
              <a:t>Groups: </a:t>
            </a:r>
            <a:r>
              <a:rPr lang="en-US" altLang="en-US" dirty="0">
                <a:ea typeface="Arial" panose="020B0604020202020204" pitchFamily="34" charset="0"/>
              </a:rPr>
              <a:t>Each tab contains</a:t>
            </a:r>
            <a:r>
              <a:rPr lang="en-US" altLang="en-US" dirty="0">
                <a:solidFill>
                  <a:srgbClr val="FF0000"/>
                </a:solidFill>
                <a:ea typeface="Arial" panose="020B0604020202020204" pitchFamily="34" charset="0"/>
              </a:rPr>
              <a:t> </a:t>
            </a:r>
            <a:r>
              <a:rPr lang="en-US" altLang="en-US" b="1" dirty="0">
                <a:solidFill>
                  <a:srgbClr val="FF0000"/>
                </a:solidFill>
                <a:ea typeface="Arial" panose="020B0604020202020204" pitchFamily="34" charset="0"/>
              </a:rPr>
              <a:t>groups </a:t>
            </a:r>
            <a:r>
              <a:rPr lang="en-US" altLang="en-US" dirty="0">
                <a:ea typeface="Arial" panose="020B0604020202020204" pitchFamily="34" charset="0"/>
              </a:rPr>
              <a:t>of related tasks. </a:t>
            </a:r>
          </a:p>
          <a:p>
            <a:pPr lvl="1"/>
            <a:r>
              <a:rPr lang="en-US" altLang="en-US" b="1" dirty="0">
                <a:ea typeface="Arial" panose="020B0604020202020204" pitchFamily="34" charset="0"/>
              </a:rPr>
              <a:t>Commands: </a:t>
            </a:r>
            <a:r>
              <a:rPr lang="en-US" altLang="en-US" dirty="0">
                <a:ea typeface="Arial" panose="020B0604020202020204" pitchFamily="34" charset="0"/>
              </a:rPr>
              <a:t>A </a:t>
            </a:r>
            <a:r>
              <a:rPr lang="en-US" altLang="en-US" b="1" dirty="0">
                <a:solidFill>
                  <a:srgbClr val="FF0000"/>
                </a:solidFill>
                <a:ea typeface="Arial" panose="020B0604020202020204" pitchFamily="34" charset="0"/>
              </a:rPr>
              <a:t>command</a:t>
            </a:r>
            <a:r>
              <a:rPr lang="en-US" altLang="en-US" b="1" dirty="0">
                <a:ea typeface="Arial" panose="020B0604020202020204" pitchFamily="34" charset="0"/>
              </a:rPr>
              <a:t> </a:t>
            </a:r>
            <a:r>
              <a:rPr lang="en-US" altLang="en-US" dirty="0">
                <a:ea typeface="Arial" panose="020B0604020202020204" pitchFamily="34" charset="0"/>
              </a:rPr>
              <a:t>is a button, a box for entering information, or a menu. </a:t>
            </a:r>
          </a:p>
          <a:p>
            <a:pPr>
              <a:buFont typeface="Wingdings" panose="05000000000000000000" pitchFamily="2" charset="2"/>
              <a:buNone/>
            </a:pPr>
            <a:endParaRPr lang="en-US" altLang="en-US" dirty="0"/>
          </a:p>
          <a:p>
            <a:r>
              <a:rPr lang="en-US" altLang="en-US" dirty="0"/>
              <a:t>A </a:t>
            </a:r>
            <a:r>
              <a:rPr lang="en-US" altLang="en-US" b="1" dirty="0">
                <a:solidFill>
                  <a:srgbClr val="FF0000"/>
                </a:solidFill>
              </a:rPr>
              <a:t>menu bar </a:t>
            </a:r>
            <a:r>
              <a:rPr lang="en-US" altLang="en-US" dirty="0"/>
              <a:t>lists sets of commands.</a:t>
            </a:r>
          </a:p>
          <a:p>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4616-9E8C-4B29-9455-8B4B91521833}"/>
              </a:ext>
            </a:extLst>
          </p:cNvPr>
          <p:cNvSpPr>
            <a:spLocks noGrp="1"/>
          </p:cNvSpPr>
          <p:nvPr>
            <p:ph type="title"/>
          </p:nvPr>
        </p:nvSpPr>
        <p:spPr/>
        <p:txBody>
          <a:bodyPr/>
          <a:lstStyle/>
          <a:p>
            <a:r>
              <a:rPr lang="ar-SA" dirty="0"/>
              <a:t>تطبيق ويندوز</a:t>
            </a:r>
          </a:p>
        </p:txBody>
      </p:sp>
      <p:sp>
        <p:nvSpPr>
          <p:cNvPr id="3" name="Content Placeholder 2">
            <a:extLst>
              <a:ext uri="{FF2B5EF4-FFF2-40B4-BE49-F238E27FC236}">
                <a16:creationId xmlns:a16="http://schemas.microsoft.com/office/drawing/2014/main" id="{35F44759-454B-4B1C-9A40-1601241DB6EA}"/>
              </a:ext>
            </a:extLst>
          </p:cNvPr>
          <p:cNvSpPr>
            <a:spLocks noGrp="1"/>
          </p:cNvSpPr>
          <p:nvPr>
            <p:ph idx="1"/>
          </p:nvPr>
        </p:nvSpPr>
        <p:spPr/>
        <p:txBody>
          <a:bodyPr/>
          <a:lstStyle/>
          <a:p>
            <a:pPr algn="r" rtl="1"/>
            <a:r>
              <a:rPr lang="ar-SA" dirty="0"/>
              <a:t>يسمى الصف العلوي لإطار التطبيق </a:t>
            </a:r>
            <a:r>
              <a:rPr lang="ar-SA" dirty="0">
                <a:solidFill>
                  <a:srgbClr val="FF0000"/>
                </a:solidFill>
              </a:rPr>
              <a:t>شريط العنوان</a:t>
            </a:r>
            <a:r>
              <a:rPr lang="ar-SA" dirty="0"/>
              <a:t>.</a:t>
            </a:r>
          </a:p>
          <a:p>
            <a:pPr algn="r" rtl="1"/>
            <a:r>
              <a:rPr lang="ar-SA" dirty="0">
                <a:solidFill>
                  <a:srgbClr val="FF0000"/>
                </a:solidFill>
              </a:rPr>
              <a:t>الشريط</a:t>
            </a:r>
            <a:r>
              <a:rPr lang="ar-SA" dirty="0"/>
              <a:t> هو مركز التحكم لاستخدام التطبيق. يحتوي الشريط على ثلاثة أجزاء:</a:t>
            </a:r>
          </a:p>
          <a:p>
            <a:pPr algn="r" rtl="1"/>
            <a:r>
              <a:rPr lang="ar-SA" dirty="0"/>
              <a:t>علامات التبويب: تحتوي كل </a:t>
            </a:r>
            <a:r>
              <a:rPr lang="ar-SA" dirty="0">
                <a:solidFill>
                  <a:srgbClr val="FF0000"/>
                </a:solidFill>
              </a:rPr>
              <a:t>علامة تبويب </a:t>
            </a:r>
            <a:r>
              <a:rPr lang="ar-SA" dirty="0"/>
              <a:t>على مهام مهمة تقوم بها داخل تطبيق ما.</a:t>
            </a:r>
          </a:p>
          <a:p>
            <a:pPr algn="r" rtl="1"/>
            <a:r>
              <a:rPr lang="ar-SA" dirty="0"/>
              <a:t>المجموعات: تحتوي كل علامة تبويب على</a:t>
            </a:r>
            <a:r>
              <a:rPr lang="ar-SA" dirty="0">
                <a:solidFill>
                  <a:srgbClr val="FF0000"/>
                </a:solidFill>
              </a:rPr>
              <a:t> مجموعات </a:t>
            </a:r>
            <a:r>
              <a:rPr lang="ar-SA" dirty="0"/>
              <a:t>من المهام ذات الصلة.</a:t>
            </a:r>
          </a:p>
          <a:p>
            <a:pPr algn="r" rtl="1"/>
            <a:r>
              <a:rPr lang="ar-SA" dirty="0"/>
              <a:t>الأوامر: </a:t>
            </a:r>
            <a:r>
              <a:rPr lang="ar-SA" dirty="0">
                <a:solidFill>
                  <a:srgbClr val="FF0000"/>
                </a:solidFill>
              </a:rPr>
              <a:t>الأمر</a:t>
            </a:r>
            <a:r>
              <a:rPr lang="ar-SA" dirty="0"/>
              <a:t> هو زر أو مربع لإدخال المعلومات أو قائمة.</a:t>
            </a:r>
          </a:p>
          <a:p>
            <a:pPr algn="r" rtl="1"/>
            <a:endParaRPr lang="ar-SA" dirty="0"/>
          </a:p>
          <a:p>
            <a:pPr algn="r" rtl="1"/>
            <a:r>
              <a:rPr lang="ar-SA" dirty="0"/>
              <a:t>يسرد </a:t>
            </a:r>
            <a:r>
              <a:rPr lang="ar-SA" dirty="0">
                <a:solidFill>
                  <a:srgbClr val="FF0000"/>
                </a:solidFill>
              </a:rPr>
              <a:t>شريط القوائم </a:t>
            </a:r>
            <a:r>
              <a:rPr lang="ar-SA" dirty="0"/>
              <a:t>مجموعات من الأوامر.</a:t>
            </a:r>
          </a:p>
        </p:txBody>
      </p:sp>
    </p:spTree>
    <p:extLst>
      <p:ext uri="{BB962C8B-B14F-4D97-AF65-F5344CB8AC3E}">
        <p14:creationId xmlns:p14="http://schemas.microsoft.com/office/powerpoint/2010/main" val="1981929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6D55529-CF6D-40FF-B825-A69965579200}"/>
              </a:ext>
            </a:extLst>
          </p:cNvPr>
          <p:cNvSpPr>
            <a:spLocks noGrp="1"/>
          </p:cNvSpPr>
          <p:nvPr>
            <p:ph type="title"/>
          </p:nvPr>
        </p:nvSpPr>
        <p:spPr/>
        <p:txBody>
          <a:bodyPr/>
          <a:lstStyle/>
          <a:p>
            <a:r>
              <a:rPr lang="en-US" altLang="en-US" dirty="0"/>
              <a:t>Applications in Microsoft Office</a:t>
            </a:r>
          </a:p>
        </p:txBody>
      </p:sp>
      <p:pic>
        <p:nvPicPr>
          <p:cNvPr id="25603" name="Content Placeholder 1">
            <a:extLst>
              <a:ext uri="{FF2B5EF4-FFF2-40B4-BE49-F238E27FC236}">
                <a16:creationId xmlns:a16="http://schemas.microsoft.com/office/drawing/2014/main" id="{4E0FA15B-0C94-4CF7-9C54-72B2EF8C488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 t="2094" r="-500" b="1250"/>
          <a:stretch>
            <a:fillRect/>
          </a:stretch>
        </p:blipFill>
        <p:spPr>
          <a:xfrm>
            <a:off x="1087438" y="1524000"/>
            <a:ext cx="6969125" cy="4724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9DB9-A25A-44FA-BB1A-879CE954C53A}"/>
              </a:ext>
            </a:extLst>
          </p:cNvPr>
          <p:cNvSpPr>
            <a:spLocks noGrp="1"/>
          </p:cNvSpPr>
          <p:nvPr>
            <p:ph type="title"/>
          </p:nvPr>
        </p:nvSpPr>
        <p:spPr/>
        <p:txBody>
          <a:bodyPr/>
          <a:lstStyle/>
          <a:p>
            <a:r>
              <a:rPr lang="ar-SA" dirty="0"/>
              <a:t>تطبيقات في مايكروسوفت أوفيس</a:t>
            </a:r>
          </a:p>
        </p:txBody>
      </p:sp>
      <p:pic>
        <p:nvPicPr>
          <p:cNvPr id="4" name="Content Placeholder 1">
            <a:extLst>
              <a:ext uri="{FF2B5EF4-FFF2-40B4-BE49-F238E27FC236}">
                <a16:creationId xmlns:a16="http://schemas.microsoft.com/office/drawing/2014/main" id="{98650661-AD17-4229-A35F-969310BB265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 t="2094" r="-500" b="1250"/>
          <a:stretch>
            <a:fillRect/>
          </a:stretch>
        </p:blipFill>
        <p:spPr>
          <a:xfrm>
            <a:off x="1295400" y="1580750"/>
            <a:ext cx="6896100" cy="4673914"/>
          </a:xfrm>
        </p:spPr>
      </p:pic>
    </p:spTree>
    <p:extLst>
      <p:ext uri="{BB962C8B-B14F-4D97-AF65-F5344CB8AC3E}">
        <p14:creationId xmlns:p14="http://schemas.microsoft.com/office/powerpoint/2010/main" val="3542141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A59E751-B5D7-44A6-B2B8-82A8ED47705D}"/>
              </a:ext>
            </a:extLst>
          </p:cNvPr>
          <p:cNvSpPr>
            <a:spLocks noGrp="1"/>
          </p:cNvSpPr>
          <p:nvPr>
            <p:ph type="title"/>
          </p:nvPr>
        </p:nvSpPr>
        <p:spPr/>
        <p:txBody>
          <a:bodyPr/>
          <a:lstStyle/>
          <a:p>
            <a:r>
              <a:rPr lang="en-US" altLang="en-US" dirty="0"/>
              <a:t>Creating, Opening, Saving, and Closing </a:t>
            </a:r>
          </a:p>
        </p:txBody>
      </p:sp>
      <p:sp>
        <p:nvSpPr>
          <p:cNvPr id="26627" name="Content Placeholder 2">
            <a:extLst>
              <a:ext uri="{FF2B5EF4-FFF2-40B4-BE49-F238E27FC236}">
                <a16:creationId xmlns:a16="http://schemas.microsoft.com/office/drawing/2014/main" id="{7C814373-B20D-4B2C-AF7B-7A04131006B4}"/>
              </a:ext>
            </a:extLst>
          </p:cNvPr>
          <p:cNvSpPr>
            <a:spLocks noGrp="1"/>
          </p:cNvSpPr>
          <p:nvPr>
            <p:ph idx="1"/>
          </p:nvPr>
        </p:nvSpPr>
        <p:spPr/>
        <p:txBody>
          <a:bodyPr/>
          <a:lstStyle/>
          <a:p>
            <a:r>
              <a:rPr lang="en-US" altLang="en-US" dirty="0"/>
              <a:t>Application software lets you create new documents, save them for future use, or work on saved documents. </a:t>
            </a:r>
          </a:p>
          <a:p>
            <a:r>
              <a:rPr lang="en-US" altLang="en-US" dirty="0"/>
              <a:t>Most applications have a File menu of commands:</a:t>
            </a:r>
          </a:p>
          <a:p>
            <a:pPr lvl="1"/>
            <a:r>
              <a:rPr lang="en-US" altLang="en-US" dirty="0">
                <a:ea typeface="Arial" panose="020B0604020202020204" pitchFamily="34" charset="0"/>
              </a:rPr>
              <a:t>New—creates a file into which you can enter data. </a:t>
            </a:r>
          </a:p>
          <a:p>
            <a:pPr lvl="1"/>
            <a:r>
              <a:rPr lang="en-US" altLang="en-US" dirty="0">
                <a:ea typeface="Arial" panose="020B0604020202020204" pitchFamily="34" charset="0"/>
              </a:rPr>
              <a:t>Open—finds a document that was previously saved as a disk file and displays it in a window. </a:t>
            </a:r>
          </a:p>
          <a:p>
            <a:pPr lvl="1"/>
            <a:r>
              <a:rPr lang="en-US" altLang="en-US" dirty="0">
                <a:ea typeface="Arial" panose="020B0604020202020204" pitchFamily="34" charset="0"/>
              </a:rPr>
              <a:t>Save—saves the document in the current window to a disk file.</a:t>
            </a:r>
          </a:p>
          <a:p>
            <a:pPr lvl="1"/>
            <a:r>
              <a:rPr lang="en-US" altLang="en-US" dirty="0">
                <a:ea typeface="Arial" panose="020B0604020202020204" pitchFamily="34" charset="0"/>
              </a:rPr>
              <a:t>Save as—saves the document as a new file with a new name, in a different location, or in a different format.</a:t>
            </a:r>
          </a:p>
          <a:p>
            <a:pPr lvl="1"/>
            <a:r>
              <a:rPr lang="en-US" altLang="en-US" dirty="0">
                <a:ea typeface="Arial" panose="020B0604020202020204" pitchFamily="34" charset="0"/>
              </a:rPr>
              <a:t>Close—closes an open file.</a:t>
            </a:r>
          </a:p>
          <a:p>
            <a:pPr lvl="1"/>
            <a:r>
              <a:rPr lang="en-US" altLang="en-US" dirty="0">
                <a:ea typeface="Arial" panose="020B0604020202020204" pitchFamily="34" charset="0"/>
              </a:rPr>
              <a:t>Exit or Quit—closes the application and removes its window from the screen.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5001-698B-4542-A828-E415F90CF990}"/>
              </a:ext>
            </a:extLst>
          </p:cNvPr>
          <p:cNvSpPr>
            <a:spLocks noGrp="1"/>
          </p:cNvSpPr>
          <p:nvPr>
            <p:ph type="title"/>
          </p:nvPr>
        </p:nvSpPr>
        <p:spPr/>
        <p:txBody>
          <a:bodyPr/>
          <a:lstStyle/>
          <a:p>
            <a:r>
              <a:rPr lang="ar-SA" dirty="0"/>
              <a:t>إنشاء وفتح وحفظ وإغلاق</a:t>
            </a:r>
          </a:p>
        </p:txBody>
      </p:sp>
      <p:sp>
        <p:nvSpPr>
          <p:cNvPr id="3" name="Content Placeholder 2">
            <a:extLst>
              <a:ext uri="{FF2B5EF4-FFF2-40B4-BE49-F238E27FC236}">
                <a16:creationId xmlns:a16="http://schemas.microsoft.com/office/drawing/2014/main" id="{7BB18732-52BF-49C5-AB18-A7479D091849}"/>
              </a:ext>
            </a:extLst>
          </p:cNvPr>
          <p:cNvSpPr>
            <a:spLocks noGrp="1"/>
          </p:cNvSpPr>
          <p:nvPr>
            <p:ph idx="1"/>
          </p:nvPr>
        </p:nvSpPr>
        <p:spPr/>
        <p:txBody>
          <a:bodyPr/>
          <a:lstStyle/>
          <a:p>
            <a:pPr algn="r" rtl="1"/>
            <a:r>
              <a:rPr lang="ar-SA" dirty="0"/>
              <a:t>يتيح لك برنامج التطبيق إنشاء مستندات جديدة أو حفظها للاستخدام في المستقبل أو العمل على المستندات المحفوظة.</a:t>
            </a:r>
          </a:p>
          <a:p>
            <a:pPr algn="r" rtl="1"/>
            <a:r>
              <a:rPr lang="ar-SA" dirty="0"/>
              <a:t>تحتوي معظم التطبيقات على قائمة "ملف" للأوامر:</a:t>
            </a:r>
          </a:p>
          <a:p>
            <a:pPr lvl="1" algn="r" rtl="1"/>
            <a:r>
              <a:rPr lang="ar-SA" sz="2400" dirty="0"/>
              <a:t>جديد - يقوم بإنشاء ملف يمكنك إدخال بيانات فيه.</a:t>
            </a:r>
          </a:p>
          <a:p>
            <a:pPr lvl="1" algn="r" rtl="1"/>
            <a:r>
              <a:rPr lang="ar-SA" sz="2400" dirty="0"/>
              <a:t>فتح — للبحث عن مستند تم حفظه مسبقًا كملف قرص وعرضه في إطار.</a:t>
            </a:r>
          </a:p>
          <a:p>
            <a:pPr lvl="1" algn="r" rtl="1"/>
            <a:r>
              <a:rPr lang="ar-SA" sz="2400" dirty="0"/>
              <a:t>حفظ —حفظ المستند في النافذة الحالية إلى ملف قرص.</a:t>
            </a:r>
          </a:p>
          <a:p>
            <a:pPr lvl="1" algn="r" rtl="1"/>
            <a:r>
              <a:rPr lang="ar-SA" sz="2400" dirty="0"/>
              <a:t>حفظ باسم —حفظ المستند كملف جديد يحمل اسمًا جديدًا ، في موقع مختلف ، أو بتنسيق مختلف.</a:t>
            </a:r>
          </a:p>
          <a:p>
            <a:pPr lvl="1" algn="r" rtl="1"/>
            <a:r>
              <a:rPr lang="ar-SA" sz="2400" dirty="0"/>
              <a:t>إغلاق - يغلق الملف مفتوح.</a:t>
            </a:r>
          </a:p>
          <a:p>
            <a:pPr lvl="1" algn="r" rtl="1"/>
            <a:r>
              <a:rPr lang="ar-SA" sz="2400" dirty="0"/>
              <a:t>خروج أو إنهاء - يغلق التطبيق ويزيل نافذته من الشاشة.</a:t>
            </a:r>
          </a:p>
        </p:txBody>
      </p:sp>
    </p:spTree>
    <p:extLst>
      <p:ext uri="{BB962C8B-B14F-4D97-AF65-F5344CB8AC3E}">
        <p14:creationId xmlns:p14="http://schemas.microsoft.com/office/powerpoint/2010/main" val="192623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4B26-755A-4CDF-9F94-6E6CD62340DF}"/>
              </a:ext>
            </a:extLst>
          </p:cNvPr>
          <p:cNvSpPr>
            <a:spLocks noGrp="1"/>
          </p:cNvSpPr>
          <p:nvPr>
            <p:ph type="title"/>
          </p:nvPr>
        </p:nvSpPr>
        <p:spPr/>
        <p:txBody>
          <a:bodyPr/>
          <a:lstStyle/>
          <a:p>
            <a:r>
              <a:rPr lang="ar-SA" dirty="0"/>
              <a:t>9-1 إختيار تطبيق البرمجيات </a:t>
            </a:r>
          </a:p>
        </p:txBody>
      </p:sp>
      <p:sp>
        <p:nvSpPr>
          <p:cNvPr id="3" name="Content Placeholder 2">
            <a:extLst>
              <a:ext uri="{FF2B5EF4-FFF2-40B4-BE49-F238E27FC236}">
                <a16:creationId xmlns:a16="http://schemas.microsoft.com/office/drawing/2014/main" id="{6C46A2CA-51C4-416B-BB20-C5644DAAD3A6}"/>
              </a:ext>
            </a:extLst>
          </p:cNvPr>
          <p:cNvSpPr>
            <a:spLocks noGrp="1"/>
          </p:cNvSpPr>
          <p:nvPr>
            <p:ph idx="1"/>
          </p:nvPr>
        </p:nvSpPr>
        <p:spPr>
          <a:xfrm>
            <a:off x="457200" y="1676400"/>
            <a:ext cx="8229600" cy="4525963"/>
          </a:xfrm>
        </p:spPr>
        <p:txBody>
          <a:bodyPr/>
          <a:lstStyle/>
          <a:p>
            <a:pPr algn="r" rtl="1"/>
            <a:r>
              <a:rPr lang="ar-SA" dirty="0">
                <a:solidFill>
                  <a:srgbClr val="FF0000"/>
                </a:solidFill>
              </a:rPr>
              <a:t>البرامج التطبيقية </a:t>
            </a:r>
            <a:r>
              <a:rPr lang="ar-SA" dirty="0"/>
              <a:t>تقوم</a:t>
            </a:r>
            <a:r>
              <a:rPr lang="ar-SA" dirty="0">
                <a:solidFill>
                  <a:srgbClr val="FF0000"/>
                </a:solidFill>
              </a:rPr>
              <a:t> </a:t>
            </a:r>
            <a:r>
              <a:rPr lang="ar-SA" dirty="0"/>
              <a:t>بمهمة عامه أو مهمة محددة, من المهم اختيار التطبيقات التي يمكنها القيام بالوظائف التي تريد القيام بها.</a:t>
            </a:r>
          </a:p>
          <a:p>
            <a:pPr algn="r" rtl="1"/>
            <a:r>
              <a:rPr lang="ar-SA" dirty="0"/>
              <a:t>وهناك نوع شائع من البرامج لتخزين أرقام الهواتف والعناوين وإنشاء الجداول الزمنية و </a:t>
            </a:r>
            <a:r>
              <a:rPr lang="ar-SA" dirty="0">
                <a:solidFill>
                  <a:srgbClr val="FF0000"/>
                </a:solidFill>
              </a:rPr>
              <a:t>هو مدير المعلومات الشخصية (</a:t>
            </a:r>
            <a:r>
              <a:rPr lang="en-US" dirty="0">
                <a:solidFill>
                  <a:srgbClr val="FF0000"/>
                </a:solidFill>
              </a:rPr>
              <a:t>PIM</a:t>
            </a:r>
            <a:r>
              <a:rPr lang="ar-SA" dirty="0">
                <a:solidFill>
                  <a:srgbClr val="FF0000"/>
                </a:solidFill>
              </a:rPr>
              <a:t>)</a:t>
            </a:r>
          </a:p>
          <a:p>
            <a:pPr algn="r"/>
            <a:endParaRPr lang="ar-SA" dirty="0"/>
          </a:p>
        </p:txBody>
      </p:sp>
      <p:pic>
        <p:nvPicPr>
          <p:cNvPr id="4" name="Picture 3">
            <a:extLst>
              <a:ext uri="{FF2B5EF4-FFF2-40B4-BE49-F238E27FC236}">
                <a16:creationId xmlns:a16="http://schemas.microsoft.com/office/drawing/2014/main" id="{3156CC68-CD06-41B7-AA91-ABFD02F5E260}"/>
              </a:ext>
            </a:extLst>
          </p:cNvPr>
          <p:cNvPicPr>
            <a:picLocks noChangeAspect="1"/>
          </p:cNvPicPr>
          <p:nvPr/>
        </p:nvPicPr>
        <p:blipFill>
          <a:blip r:embed="rId2">
            <a:extLst>
              <a:ext uri="{28A0092B-C50C-407E-A947-70E740481C1C}">
                <a14:useLocalDpi xmlns:a14="http://schemas.microsoft.com/office/drawing/2010/main" val="0"/>
              </a:ext>
            </a:extLst>
          </a:blip>
          <a:srcRect l="3406" t="2898" r="1118" b="-136"/>
          <a:stretch>
            <a:fillRect/>
          </a:stretch>
        </p:blipFill>
        <p:spPr bwMode="auto">
          <a:xfrm>
            <a:off x="3886200" y="3378225"/>
            <a:ext cx="510857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0703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D4A2E1C-347A-4921-B0BE-CFDCB2732443}"/>
              </a:ext>
            </a:extLst>
          </p:cNvPr>
          <p:cNvSpPr>
            <a:spLocks noGrp="1"/>
          </p:cNvSpPr>
          <p:nvPr>
            <p:ph type="title"/>
          </p:nvPr>
        </p:nvSpPr>
        <p:spPr/>
        <p:txBody>
          <a:bodyPr/>
          <a:lstStyle/>
          <a:p>
            <a:r>
              <a:rPr lang="en-US" altLang="en-US" dirty="0"/>
              <a:t>Moving in the Application Window</a:t>
            </a:r>
          </a:p>
        </p:txBody>
      </p:sp>
      <p:sp>
        <p:nvSpPr>
          <p:cNvPr id="26626" name="Content Placeholder 2">
            <a:extLst>
              <a:ext uri="{FF2B5EF4-FFF2-40B4-BE49-F238E27FC236}">
                <a16:creationId xmlns:a16="http://schemas.microsoft.com/office/drawing/2014/main" id="{64AE68E6-6132-48AE-B47E-D0DEDC44DD8A}"/>
              </a:ext>
            </a:extLst>
          </p:cNvPr>
          <p:cNvSpPr>
            <a:spLocks noGrp="1"/>
          </p:cNvSpPr>
          <p:nvPr>
            <p:ph idx="1"/>
          </p:nvPr>
        </p:nvSpPr>
        <p:spPr/>
        <p:txBody>
          <a:bodyPr/>
          <a:lstStyle/>
          <a:p>
            <a:pPr>
              <a:defRPr/>
            </a:pPr>
            <a:r>
              <a:rPr lang="en-US" altLang="en-US" dirty="0"/>
              <a:t>Some tools allow you to </a:t>
            </a:r>
            <a:r>
              <a:rPr lang="en-US" altLang="en-US" b="1" dirty="0">
                <a:solidFill>
                  <a:srgbClr val="FF0000"/>
                </a:solidFill>
              </a:rPr>
              <a:t>scroll</a:t>
            </a:r>
            <a:r>
              <a:rPr lang="en-US" altLang="en-US" dirty="0"/>
              <a:t>, or move from one part of a window to another.</a:t>
            </a:r>
          </a:p>
          <a:p>
            <a:pPr marL="0" indent="0">
              <a:buFont typeface="Wingdings" panose="05000000000000000000" pitchFamily="2" charset="2"/>
              <a:buNone/>
              <a:defRPr/>
            </a:pPr>
            <a:endParaRPr lang="en-US" altLang="en-US" dirty="0"/>
          </a:p>
          <a:p>
            <a:pPr>
              <a:defRPr/>
            </a:pPr>
            <a:r>
              <a:rPr lang="en-US" altLang="en-US" dirty="0"/>
              <a:t>In Windows, commands on</a:t>
            </a:r>
            <a:br>
              <a:rPr lang="en-US" altLang="en-US" dirty="0"/>
            </a:br>
            <a:r>
              <a:rPr lang="en-US" altLang="en-US" dirty="0"/>
              <a:t>the File menu let you </a:t>
            </a:r>
            <a:br>
              <a:rPr lang="en-US" altLang="en-US" dirty="0"/>
            </a:br>
            <a:r>
              <a:rPr lang="en-US" altLang="en-US" dirty="0"/>
              <a:t>manage the current file.</a:t>
            </a:r>
          </a:p>
        </p:txBody>
      </p:sp>
      <p:pic>
        <p:nvPicPr>
          <p:cNvPr id="27652" name="Picture 1">
            <a:extLst>
              <a:ext uri="{FF2B5EF4-FFF2-40B4-BE49-F238E27FC236}">
                <a16:creationId xmlns:a16="http://schemas.microsoft.com/office/drawing/2014/main" id="{A3D7E9A5-B631-4918-9DC2-13CF8A7714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3124200"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1AA5-6847-4233-A964-04127FECAF7A}"/>
              </a:ext>
            </a:extLst>
          </p:cNvPr>
          <p:cNvSpPr>
            <a:spLocks noGrp="1"/>
          </p:cNvSpPr>
          <p:nvPr>
            <p:ph type="title"/>
          </p:nvPr>
        </p:nvSpPr>
        <p:spPr/>
        <p:txBody>
          <a:bodyPr/>
          <a:lstStyle/>
          <a:p>
            <a:r>
              <a:rPr lang="ar-SA" dirty="0"/>
              <a:t>الانتقال في نافذة التطبيق</a:t>
            </a:r>
          </a:p>
        </p:txBody>
      </p:sp>
      <p:sp>
        <p:nvSpPr>
          <p:cNvPr id="3" name="Content Placeholder 2">
            <a:extLst>
              <a:ext uri="{FF2B5EF4-FFF2-40B4-BE49-F238E27FC236}">
                <a16:creationId xmlns:a16="http://schemas.microsoft.com/office/drawing/2014/main" id="{F2ABCD8D-848B-4413-97F1-18DF949D77A1}"/>
              </a:ext>
            </a:extLst>
          </p:cNvPr>
          <p:cNvSpPr>
            <a:spLocks noGrp="1"/>
          </p:cNvSpPr>
          <p:nvPr>
            <p:ph idx="1"/>
          </p:nvPr>
        </p:nvSpPr>
        <p:spPr/>
        <p:txBody>
          <a:bodyPr/>
          <a:lstStyle/>
          <a:p>
            <a:pPr algn="r" rtl="1"/>
            <a:r>
              <a:rPr lang="ar-SA" dirty="0"/>
              <a:t>تسمح لك بعض الأدوات بالتمرير ، أو الانتقال من جزء النافذة إلى جزء آخر.</a:t>
            </a:r>
          </a:p>
          <a:p>
            <a:pPr algn="r" rtl="1"/>
            <a:endParaRPr lang="ar-SA" dirty="0"/>
          </a:p>
          <a:p>
            <a:pPr algn="r" rtl="1"/>
            <a:r>
              <a:rPr lang="ar-SA" dirty="0"/>
              <a:t>في ويندوز </a:t>
            </a:r>
            <a:r>
              <a:rPr lang="en-US" dirty="0"/>
              <a:t> ، </a:t>
            </a:r>
            <a:r>
              <a:rPr lang="ar-SA" dirty="0"/>
              <a:t>تتيح لك الأوامر في قائمة "ملف" إدارة الملف الحالي.</a:t>
            </a:r>
          </a:p>
        </p:txBody>
      </p:sp>
      <p:pic>
        <p:nvPicPr>
          <p:cNvPr id="4" name="Picture 1">
            <a:extLst>
              <a:ext uri="{FF2B5EF4-FFF2-40B4-BE49-F238E27FC236}">
                <a16:creationId xmlns:a16="http://schemas.microsoft.com/office/drawing/2014/main" id="{B855F39E-0411-4126-8676-624218FDF0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2056" y="2991729"/>
            <a:ext cx="2562258"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9539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CAF6E63C-3FA7-4EA0-94E2-D8C053EDA870}"/>
              </a:ext>
            </a:extLst>
          </p:cNvPr>
          <p:cNvSpPr>
            <a:spLocks noGrp="1"/>
          </p:cNvSpPr>
          <p:nvPr>
            <p:ph type="title"/>
          </p:nvPr>
        </p:nvSpPr>
        <p:spPr/>
        <p:txBody>
          <a:bodyPr/>
          <a:lstStyle/>
          <a:p>
            <a:r>
              <a:rPr lang="en-US" altLang="en-US"/>
              <a:t>Chapter Review</a:t>
            </a:r>
          </a:p>
        </p:txBody>
      </p:sp>
      <p:sp>
        <p:nvSpPr>
          <p:cNvPr id="28675" name="Content Placeholder 2">
            <a:extLst>
              <a:ext uri="{FF2B5EF4-FFF2-40B4-BE49-F238E27FC236}">
                <a16:creationId xmlns:a16="http://schemas.microsoft.com/office/drawing/2014/main" id="{0253F0D4-C823-4855-ADA7-D6F09D8695F4}"/>
              </a:ext>
            </a:extLst>
          </p:cNvPr>
          <p:cNvSpPr>
            <a:spLocks noGrp="1"/>
          </p:cNvSpPr>
          <p:nvPr>
            <p:ph idx="1"/>
          </p:nvPr>
        </p:nvSpPr>
        <p:spPr/>
        <p:txBody>
          <a:bodyPr/>
          <a:lstStyle/>
          <a:p>
            <a:r>
              <a:rPr lang="en-US" altLang="en-US" sz="2300" dirty="0"/>
              <a:t>Both open source and proprietary software are programs that you may have to pay for. Open source software makes the source code available to the public but proprietary software does not. The idea is that open source software will improve and benefit from the innovations of users, who troubleshoot weak points and expand features.</a:t>
            </a:r>
          </a:p>
          <a:p>
            <a:endParaRPr lang="en-US" altLang="en-US" sz="2300" dirty="0"/>
          </a:p>
          <a:p>
            <a:r>
              <a:rPr lang="en-US" altLang="en-US" sz="2300" dirty="0"/>
              <a:t>A program</a:t>
            </a:r>
            <a:r>
              <a:rPr lang="en-US" altLang="ja-JP" sz="2300" dirty="0"/>
              <a:t>'s system requirements tell you which kinds of application software can run on your computer.</a:t>
            </a:r>
            <a:endParaRPr lang="en-US" altLang="en-US" sz="23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F2FEFB7-8973-41C1-B3F4-80EEAC9D7219}"/>
              </a:ext>
            </a:extLst>
          </p:cNvPr>
          <p:cNvSpPr>
            <a:spLocks noGrp="1"/>
          </p:cNvSpPr>
          <p:nvPr>
            <p:ph type="title"/>
          </p:nvPr>
        </p:nvSpPr>
        <p:spPr/>
        <p:txBody>
          <a:bodyPr/>
          <a:lstStyle/>
          <a:p>
            <a:r>
              <a:rPr lang="en-US" altLang="en-US"/>
              <a:t>Chapter Review </a:t>
            </a:r>
            <a:r>
              <a:rPr lang="en-US" altLang="en-US" sz="3200"/>
              <a:t>(</a:t>
            </a:r>
            <a:r>
              <a:rPr lang="en-US" altLang="en-US" sz="3200" i="1"/>
              <a:t>continued</a:t>
            </a:r>
            <a:r>
              <a:rPr lang="en-US" altLang="en-US" sz="3200"/>
              <a:t>)</a:t>
            </a:r>
          </a:p>
        </p:txBody>
      </p:sp>
      <p:sp>
        <p:nvSpPr>
          <p:cNvPr id="29699" name="Content Placeholder 2">
            <a:extLst>
              <a:ext uri="{FF2B5EF4-FFF2-40B4-BE49-F238E27FC236}">
                <a16:creationId xmlns:a16="http://schemas.microsoft.com/office/drawing/2014/main" id="{84FAF1BF-81BF-4685-8D8F-66EBDF1F6A6A}"/>
              </a:ext>
            </a:extLst>
          </p:cNvPr>
          <p:cNvSpPr>
            <a:spLocks noGrp="1"/>
          </p:cNvSpPr>
          <p:nvPr>
            <p:ph idx="1"/>
          </p:nvPr>
        </p:nvSpPr>
        <p:spPr/>
        <p:txBody>
          <a:bodyPr/>
          <a:lstStyle/>
          <a:p>
            <a:r>
              <a:rPr lang="en-US" altLang="en-US" sz="2300"/>
              <a:t>It is important to uninstall a program you no longer use because parts of it may remain on the computer and disrupt other functions.</a:t>
            </a:r>
          </a:p>
          <a:p>
            <a:pPr>
              <a:buFont typeface="Wingdings" panose="05000000000000000000" pitchFamily="2" charset="2"/>
              <a:buNone/>
            </a:pPr>
            <a:endParaRPr lang="en-US" altLang="en-US" sz="2300"/>
          </a:p>
          <a:p>
            <a:r>
              <a:rPr lang="en-US" altLang="en-US" sz="2300"/>
              <a:t>The New command allows the user to enter fresh data in a new document. The Open command allows the user to retrieve a previously saved document.</a:t>
            </a:r>
          </a:p>
          <a:p>
            <a:endParaRPr lang="en-US" altLang="en-US" sz="2300"/>
          </a:p>
          <a:p>
            <a:r>
              <a:rPr lang="en-US" altLang="en-US" sz="2300"/>
              <a:t>An application window includes tools such as scroll bars, scroll boxes, and scroll arrows because the size of a document is often larger than the window's workspace.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4B59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5" name="Content Placeholder 4">
            <a:extLst>
              <a:ext uri="{FF2B5EF4-FFF2-40B4-BE49-F238E27FC236}">
                <a16:creationId xmlns:a16="http://schemas.microsoft.com/office/drawing/2014/main" id="{0D88502B-F46C-4646-8B9E-E08F94BA965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67391" y="279399"/>
            <a:ext cx="4724400" cy="6299201"/>
          </a:xfrm>
          <a:prstGeom prst="rect">
            <a:avLst/>
          </a:prstGeom>
        </p:spPr>
      </p:pic>
    </p:spTree>
    <p:extLst>
      <p:ext uri="{BB962C8B-B14F-4D97-AF65-F5344CB8AC3E}">
        <p14:creationId xmlns:p14="http://schemas.microsoft.com/office/powerpoint/2010/main" val="1677250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BEC9D34-4FE2-4A10-B3B6-EC63F169FA3E}"/>
              </a:ext>
            </a:extLst>
          </p:cNvPr>
          <p:cNvSpPr>
            <a:spLocks noGrp="1"/>
          </p:cNvSpPr>
          <p:nvPr>
            <p:ph type="title"/>
          </p:nvPr>
        </p:nvSpPr>
        <p:spPr/>
        <p:txBody>
          <a:bodyPr/>
          <a:lstStyle/>
          <a:p>
            <a:r>
              <a:rPr lang="en-US" altLang="en-US" dirty="0"/>
              <a:t>Types of Application Software</a:t>
            </a:r>
          </a:p>
        </p:txBody>
      </p:sp>
      <p:sp>
        <p:nvSpPr>
          <p:cNvPr id="14339" name="Content Placeholder 2">
            <a:extLst>
              <a:ext uri="{FF2B5EF4-FFF2-40B4-BE49-F238E27FC236}">
                <a16:creationId xmlns:a16="http://schemas.microsoft.com/office/drawing/2014/main" id="{6B7E319D-0FC8-485C-92F6-97122D01B2F5}"/>
              </a:ext>
            </a:extLst>
          </p:cNvPr>
          <p:cNvSpPr>
            <a:spLocks noGrp="1"/>
          </p:cNvSpPr>
          <p:nvPr>
            <p:ph idx="1"/>
          </p:nvPr>
        </p:nvSpPr>
        <p:spPr>
          <a:xfrm>
            <a:off x="304800" y="1600200"/>
            <a:ext cx="8534400" cy="4525963"/>
          </a:xfrm>
        </p:spPr>
        <p:txBody>
          <a:bodyPr/>
          <a:lstStyle/>
          <a:p>
            <a:r>
              <a:rPr lang="en-US" altLang="en-US" dirty="0"/>
              <a:t>Software that specializes in one task is called a </a:t>
            </a:r>
            <a:r>
              <a:rPr lang="en-US" altLang="en-US" b="1" dirty="0">
                <a:solidFill>
                  <a:srgbClr val="FF0000"/>
                </a:solidFill>
              </a:rPr>
              <a:t>stand-alone</a:t>
            </a:r>
            <a:r>
              <a:rPr lang="en-US" altLang="en-US" dirty="0"/>
              <a:t> </a:t>
            </a:r>
            <a:r>
              <a:rPr lang="en-US" altLang="en-US" b="1" dirty="0">
                <a:solidFill>
                  <a:srgbClr val="FF0000"/>
                </a:solidFill>
              </a:rPr>
              <a:t>program</a:t>
            </a:r>
            <a:r>
              <a:rPr lang="en-US" altLang="en-US" dirty="0"/>
              <a:t>.</a:t>
            </a:r>
          </a:p>
          <a:p>
            <a:r>
              <a:rPr lang="en-US" altLang="en-US" b="1" dirty="0">
                <a:solidFill>
                  <a:srgbClr val="FF0000"/>
                </a:solidFill>
              </a:rPr>
              <a:t>Integrated software </a:t>
            </a:r>
            <a:r>
              <a:rPr lang="en-US" altLang="en-US" dirty="0"/>
              <a:t>programs combine the basic features of several applications into one package.</a:t>
            </a:r>
          </a:p>
          <a:p>
            <a:r>
              <a:rPr lang="en-US" altLang="en-US" b="1" dirty="0">
                <a:solidFill>
                  <a:srgbClr val="FF0000"/>
                </a:solidFill>
              </a:rPr>
              <a:t>Productivity suites </a:t>
            </a:r>
            <a:r>
              <a:rPr lang="en-US" altLang="en-US" dirty="0"/>
              <a:t>combine several programs such as word-processing, spreadsheets, databases, and graphics.</a:t>
            </a:r>
          </a:p>
        </p:txBody>
      </p:sp>
      <p:pic>
        <p:nvPicPr>
          <p:cNvPr id="14340" name="Picture 3">
            <a:extLst>
              <a:ext uri="{FF2B5EF4-FFF2-40B4-BE49-F238E27FC236}">
                <a16:creationId xmlns:a16="http://schemas.microsoft.com/office/drawing/2014/main" id="{46449669-F0B5-45FE-9898-683B355736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29400" y="4081463"/>
            <a:ext cx="222567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0EF0-A07D-41DA-9802-90942F1C3EFE}"/>
              </a:ext>
            </a:extLst>
          </p:cNvPr>
          <p:cNvSpPr>
            <a:spLocks noGrp="1"/>
          </p:cNvSpPr>
          <p:nvPr>
            <p:ph type="title"/>
          </p:nvPr>
        </p:nvSpPr>
        <p:spPr>
          <a:xfrm>
            <a:off x="457200" y="246503"/>
            <a:ext cx="8229600" cy="1143000"/>
          </a:xfrm>
        </p:spPr>
        <p:txBody>
          <a:bodyPr/>
          <a:lstStyle/>
          <a:p>
            <a:r>
              <a:rPr lang="ar-SA" dirty="0"/>
              <a:t>أنواع البرامج التطبيقية</a:t>
            </a:r>
          </a:p>
        </p:txBody>
      </p:sp>
      <p:sp>
        <p:nvSpPr>
          <p:cNvPr id="3" name="Content Placeholder 2">
            <a:extLst>
              <a:ext uri="{FF2B5EF4-FFF2-40B4-BE49-F238E27FC236}">
                <a16:creationId xmlns:a16="http://schemas.microsoft.com/office/drawing/2014/main" id="{C665DA3D-6133-4E5E-9BF9-2B195A91C7A0}"/>
              </a:ext>
            </a:extLst>
          </p:cNvPr>
          <p:cNvSpPr>
            <a:spLocks noGrp="1"/>
          </p:cNvSpPr>
          <p:nvPr>
            <p:ph idx="1"/>
          </p:nvPr>
        </p:nvSpPr>
        <p:spPr/>
        <p:txBody>
          <a:bodyPr/>
          <a:lstStyle/>
          <a:p>
            <a:pPr algn="r" rtl="1"/>
            <a:r>
              <a:rPr lang="ar-SA" dirty="0"/>
              <a:t>يسمى البرنامج الذي يتخصص في مهمة واحدة </a:t>
            </a:r>
            <a:r>
              <a:rPr lang="ar-SA" dirty="0">
                <a:solidFill>
                  <a:srgbClr val="FF0000"/>
                </a:solidFill>
              </a:rPr>
              <a:t>برنامج مستقل</a:t>
            </a:r>
            <a:r>
              <a:rPr lang="ar-SA" dirty="0"/>
              <a:t>.</a:t>
            </a:r>
          </a:p>
          <a:p>
            <a:pPr algn="r" rtl="1"/>
            <a:r>
              <a:rPr lang="ar-SA" dirty="0">
                <a:solidFill>
                  <a:srgbClr val="FF0000"/>
                </a:solidFill>
              </a:rPr>
              <a:t>البرامج المتكاملة </a:t>
            </a:r>
            <a:r>
              <a:rPr lang="en-US" dirty="0"/>
              <a:t>تقوم </a:t>
            </a:r>
            <a:r>
              <a:rPr lang="ar-SA" dirty="0"/>
              <a:t>بجمع الميزات الأساسية مع العديد من التطبيقات في حزمة واحدة.</a:t>
            </a:r>
          </a:p>
          <a:p>
            <a:pPr algn="r" rtl="1"/>
            <a:r>
              <a:rPr lang="ar-SA" dirty="0">
                <a:solidFill>
                  <a:srgbClr val="FF0000"/>
                </a:solidFill>
              </a:rPr>
              <a:t>المجموعات الإنتاجية  </a:t>
            </a:r>
            <a:r>
              <a:rPr lang="ar-SA" dirty="0"/>
              <a:t>تجمع</a:t>
            </a:r>
            <a:r>
              <a:rPr lang="ar-SA" dirty="0">
                <a:solidFill>
                  <a:srgbClr val="FF0000"/>
                </a:solidFill>
              </a:rPr>
              <a:t> </a:t>
            </a:r>
            <a:r>
              <a:rPr lang="ar-SA" dirty="0"/>
              <a:t>العديد من البرامج مثل معالجة الكلمات وجداول البيانات وقواعد البيانات والرسومات.</a:t>
            </a:r>
          </a:p>
        </p:txBody>
      </p:sp>
      <p:pic>
        <p:nvPicPr>
          <p:cNvPr id="4" name="Picture 3">
            <a:extLst>
              <a:ext uri="{FF2B5EF4-FFF2-40B4-BE49-F238E27FC236}">
                <a16:creationId xmlns:a16="http://schemas.microsoft.com/office/drawing/2014/main" id="{2F60B49E-9F94-45EE-85FF-FCC65FCEC0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6629400" y="4081463"/>
            <a:ext cx="222567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786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475D485-7E33-45CB-8071-6709E78DF513}"/>
              </a:ext>
            </a:extLst>
          </p:cNvPr>
          <p:cNvSpPr>
            <a:spLocks noGrp="1"/>
          </p:cNvSpPr>
          <p:nvPr>
            <p:ph type="title"/>
          </p:nvPr>
        </p:nvSpPr>
        <p:spPr/>
        <p:txBody>
          <a:bodyPr/>
          <a:lstStyle/>
          <a:p>
            <a:r>
              <a:rPr lang="en-US" altLang="en-US" dirty="0"/>
              <a:t>Apps</a:t>
            </a:r>
          </a:p>
        </p:txBody>
      </p:sp>
      <p:sp>
        <p:nvSpPr>
          <p:cNvPr id="15363" name="Content Placeholder 2">
            <a:extLst>
              <a:ext uri="{FF2B5EF4-FFF2-40B4-BE49-F238E27FC236}">
                <a16:creationId xmlns:a16="http://schemas.microsoft.com/office/drawing/2014/main" id="{0B26A655-2C06-4188-8933-2928301F3066}"/>
              </a:ext>
            </a:extLst>
          </p:cNvPr>
          <p:cNvSpPr>
            <a:spLocks noGrp="1"/>
          </p:cNvSpPr>
          <p:nvPr>
            <p:ph idx="1"/>
          </p:nvPr>
        </p:nvSpPr>
        <p:spPr>
          <a:xfrm>
            <a:off x="228600" y="1600200"/>
            <a:ext cx="8686800" cy="4525963"/>
          </a:xfrm>
        </p:spPr>
        <p:txBody>
          <a:bodyPr/>
          <a:lstStyle/>
          <a:p>
            <a:r>
              <a:rPr lang="en-US" altLang="en-US" dirty="0"/>
              <a:t>Apple Computer pioneered the development of </a:t>
            </a:r>
            <a:r>
              <a:rPr lang="en-US" altLang="en-US" b="1" dirty="0">
                <a:solidFill>
                  <a:srgbClr val="FF0000"/>
                </a:solidFill>
              </a:rPr>
              <a:t>apps</a:t>
            </a:r>
            <a:r>
              <a:rPr lang="en-US" altLang="en-US" dirty="0"/>
              <a:t>, or third-party software programs developed specifically for smart phones, tablet computers, and other handheld devices.</a:t>
            </a:r>
          </a:p>
        </p:txBody>
      </p:sp>
      <p:pic>
        <p:nvPicPr>
          <p:cNvPr id="15364" name="Picture 2">
            <a:extLst>
              <a:ext uri="{FF2B5EF4-FFF2-40B4-BE49-F238E27FC236}">
                <a16:creationId xmlns:a16="http://schemas.microsoft.com/office/drawing/2014/main" id="{855FA5FF-6E7F-4F4E-9692-67C7068708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3505200"/>
            <a:ext cx="33226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C7EED-AD22-4236-9D62-A9015DFD0328}"/>
              </a:ext>
            </a:extLst>
          </p:cNvPr>
          <p:cNvSpPr>
            <a:spLocks noGrp="1"/>
          </p:cNvSpPr>
          <p:nvPr>
            <p:ph type="title"/>
          </p:nvPr>
        </p:nvSpPr>
        <p:spPr/>
        <p:txBody>
          <a:bodyPr/>
          <a:lstStyle/>
          <a:p>
            <a:r>
              <a:rPr lang="ar-SA" dirty="0"/>
              <a:t>التطبيقات </a:t>
            </a:r>
          </a:p>
        </p:txBody>
      </p:sp>
      <p:sp>
        <p:nvSpPr>
          <p:cNvPr id="3" name="Content Placeholder 2">
            <a:extLst>
              <a:ext uri="{FF2B5EF4-FFF2-40B4-BE49-F238E27FC236}">
                <a16:creationId xmlns:a16="http://schemas.microsoft.com/office/drawing/2014/main" id="{65E5FF17-2C8F-464C-A68F-0C4C831A473E}"/>
              </a:ext>
            </a:extLst>
          </p:cNvPr>
          <p:cNvSpPr>
            <a:spLocks noGrp="1"/>
          </p:cNvSpPr>
          <p:nvPr>
            <p:ph idx="1"/>
          </p:nvPr>
        </p:nvSpPr>
        <p:spPr>
          <a:xfrm>
            <a:off x="457200" y="1676400"/>
            <a:ext cx="8229600" cy="4525963"/>
          </a:xfrm>
        </p:spPr>
        <p:txBody>
          <a:bodyPr/>
          <a:lstStyle/>
          <a:p>
            <a:pPr algn="r" rtl="1"/>
            <a:r>
              <a:rPr lang="ar-SA" dirty="0"/>
              <a:t>تُعد شركة أبل رائده في تطوير التطبيقات ، أو </a:t>
            </a:r>
            <a:r>
              <a:rPr lang="ar-SA" dirty="0">
                <a:solidFill>
                  <a:srgbClr val="FF0000"/>
                </a:solidFill>
              </a:rPr>
              <a:t>برامج</a:t>
            </a:r>
            <a:r>
              <a:rPr lang="ar-SA" dirty="0"/>
              <a:t> الطرف الثالث, تم تطويرها خصيصًا للهواتف الذكية وأجهزة الكمبيوتر اللوحية وغيرها من الأجهزة المحمولة.</a:t>
            </a:r>
          </a:p>
        </p:txBody>
      </p:sp>
      <p:pic>
        <p:nvPicPr>
          <p:cNvPr id="4" name="Picture 2">
            <a:extLst>
              <a:ext uri="{FF2B5EF4-FFF2-40B4-BE49-F238E27FC236}">
                <a16:creationId xmlns:a16="http://schemas.microsoft.com/office/drawing/2014/main" id="{9B908CC8-CA9F-4922-9300-7E4EF737B9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1138" y="3505200"/>
            <a:ext cx="3322637"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140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02D3483-58D7-4BFC-AB9C-9E51768451A0}"/>
              </a:ext>
            </a:extLst>
          </p:cNvPr>
          <p:cNvSpPr>
            <a:spLocks noGrp="1"/>
          </p:cNvSpPr>
          <p:nvPr>
            <p:ph type="title"/>
          </p:nvPr>
        </p:nvSpPr>
        <p:spPr/>
        <p:txBody>
          <a:bodyPr/>
          <a:lstStyle/>
          <a:p>
            <a:r>
              <a:rPr lang="en-US" altLang="en-US" dirty="0"/>
              <a:t>New Types of Applications</a:t>
            </a:r>
          </a:p>
        </p:txBody>
      </p:sp>
      <p:sp>
        <p:nvSpPr>
          <p:cNvPr id="16387" name="Content Placeholder 2">
            <a:extLst>
              <a:ext uri="{FF2B5EF4-FFF2-40B4-BE49-F238E27FC236}">
                <a16:creationId xmlns:a16="http://schemas.microsoft.com/office/drawing/2014/main" id="{14994E6E-0BBE-49F9-9EC9-D008A3E03448}"/>
              </a:ext>
            </a:extLst>
          </p:cNvPr>
          <p:cNvSpPr>
            <a:spLocks noGrp="1"/>
          </p:cNvSpPr>
          <p:nvPr>
            <p:ph idx="1"/>
          </p:nvPr>
        </p:nvSpPr>
        <p:spPr/>
        <p:txBody>
          <a:bodyPr/>
          <a:lstStyle/>
          <a:p>
            <a:r>
              <a:rPr lang="en-US" altLang="en-US" dirty="0"/>
              <a:t>New types of software are always emerging. Current trends include applications that reside on Internet servers and applications that give everyday objects computing power. </a:t>
            </a:r>
          </a:p>
          <a:p>
            <a:endParaRPr lang="en-US" altLang="en-US" dirty="0"/>
          </a:p>
          <a:p>
            <a:r>
              <a:rPr lang="en-US" altLang="en-US" dirty="0"/>
              <a:t>Some companies are making applications available for use online. </a:t>
            </a:r>
          </a:p>
          <a:p>
            <a:endParaRPr lang="en-US" altLang="en-US" dirty="0"/>
          </a:p>
          <a:p>
            <a:r>
              <a:rPr lang="en-US" altLang="en-US" dirty="0"/>
              <a:t>Applications are emerging that let users interact with their things. For example, applications make it possible for you to use voice activated telephone calling in your car.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B7A0-D89E-4740-9027-2A4601E58FCB}"/>
              </a:ext>
            </a:extLst>
          </p:cNvPr>
          <p:cNvSpPr>
            <a:spLocks noGrp="1"/>
          </p:cNvSpPr>
          <p:nvPr>
            <p:ph type="title"/>
          </p:nvPr>
        </p:nvSpPr>
        <p:spPr/>
        <p:txBody>
          <a:bodyPr/>
          <a:lstStyle/>
          <a:p>
            <a:r>
              <a:rPr lang="ar-SA" dirty="0"/>
              <a:t>أنواع جديدة من التطبيقات</a:t>
            </a:r>
          </a:p>
        </p:txBody>
      </p:sp>
      <p:sp>
        <p:nvSpPr>
          <p:cNvPr id="3" name="Content Placeholder 2">
            <a:extLst>
              <a:ext uri="{FF2B5EF4-FFF2-40B4-BE49-F238E27FC236}">
                <a16:creationId xmlns:a16="http://schemas.microsoft.com/office/drawing/2014/main" id="{7893DD1F-2EEF-4E68-8562-1C29F21E766F}"/>
              </a:ext>
            </a:extLst>
          </p:cNvPr>
          <p:cNvSpPr>
            <a:spLocks noGrp="1"/>
          </p:cNvSpPr>
          <p:nvPr>
            <p:ph idx="1"/>
          </p:nvPr>
        </p:nvSpPr>
        <p:spPr/>
        <p:txBody>
          <a:bodyPr/>
          <a:lstStyle/>
          <a:p>
            <a:pPr algn="r" rtl="1"/>
            <a:r>
              <a:rPr lang="ar-SA" dirty="0"/>
              <a:t>دائماً تظهر أنواع جديدة من البرمجيات. وتشمل الاتجاهات الحالية للتطبيقات الموجودة على ملقمات إنترنت والتطبيقات التي تعطي الأشياء اليومية القدرة الحاسوبية.</a:t>
            </a:r>
          </a:p>
          <a:p>
            <a:pPr algn="r" rtl="1"/>
            <a:endParaRPr lang="ar-SA" dirty="0"/>
          </a:p>
          <a:p>
            <a:pPr algn="r" rtl="1"/>
            <a:r>
              <a:rPr lang="ar-SA" dirty="0"/>
              <a:t>تعمل بعض الشركات على إتاحة التطبيقات للاستخدام عبر الإنترنت.</a:t>
            </a:r>
          </a:p>
          <a:p>
            <a:pPr marL="0" indent="0" algn="r" rtl="1">
              <a:buNone/>
            </a:pPr>
            <a:endParaRPr lang="ar-SA" dirty="0"/>
          </a:p>
          <a:p>
            <a:pPr algn="r" rtl="1"/>
            <a:r>
              <a:rPr lang="ar-SA" dirty="0"/>
              <a:t>تظهر التطبيقات التي تسمح للمستخدمين بالتفاعل مع الأشياء الخاصة بهم. على سبيل المثال ، تتيح لك التطبيقات استخدام الاتصال الهاتفي الصوتي المنشط في سيارتك.</a:t>
            </a:r>
          </a:p>
        </p:txBody>
      </p:sp>
    </p:spTree>
    <p:extLst>
      <p:ext uri="{BB962C8B-B14F-4D97-AF65-F5344CB8AC3E}">
        <p14:creationId xmlns:p14="http://schemas.microsoft.com/office/powerpoint/2010/main" val="3495662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1866</Words>
  <Application>Microsoft Office PowerPoint</Application>
  <PresentationFormat>عرض على الشاشة (4:3)</PresentationFormat>
  <Paragraphs>148</Paragraphs>
  <Slides>34</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34</vt:i4>
      </vt:variant>
    </vt:vector>
  </HeadingPairs>
  <TitlesOfParts>
    <vt:vector size="41" baseType="lpstr">
      <vt:lpstr>ＭＳ Ｐゴシック</vt:lpstr>
      <vt:lpstr>ＭＳ Ｐゴシック</vt:lpstr>
      <vt:lpstr>Arial</vt:lpstr>
      <vt:lpstr>Calibri</vt:lpstr>
      <vt:lpstr>Wingdings</vt:lpstr>
      <vt:lpstr>Wingdings 2</vt:lpstr>
      <vt:lpstr>Office Theme</vt:lpstr>
      <vt:lpstr>Introduction to Computers and Information Technology</vt:lpstr>
      <vt:lpstr>9-1 Selecting Application Software</vt:lpstr>
      <vt:lpstr>9-1 إختيار تطبيق البرمجيات </vt:lpstr>
      <vt:lpstr>Types of Application Software</vt:lpstr>
      <vt:lpstr>أنواع البرامج التطبيقية</vt:lpstr>
      <vt:lpstr>Apps</vt:lpstr>
      <vt:lpstr>التطبيقات </vt:lpstr>
      <vt:lpstr>New Types of Applications</vt:lpstr>
      <vt:lpstr>أنواع جديدة من التطبيقات</vt:lpstr>
      <vt:lpstr>Which Type of Software is Right For You?</vt:lpstr>
      <vt:lpstr>ما هو نوع البرامج المناسبة لك؟</vt:lpstr>
      <vt:lpstr>9-2 Obtaining Application Software</vt:lpstr>
      <vt:lpstr>9-2 الحصول على برامج التطبيقات</vt:lpstr>
      <vt:lpstr>Obtaining Application Software (continued)</vt:lpstr>
      <vt:lpstr>الحصول على برامج التطبيقات  (تابع)</vt:lpstr>
      <vt:lpstr>Installing, Reinstalling, and Uninstalling Programs</vt:lpstr>
      <vt:lpstr>تثبيت البرامج وإعادة تثبيتها وإلغاء تثبيتها</vt:lpstr>
      <vt:lpstr>Using Web Apps</vt:lpstr>
      <vt:lpstr>إستخدام تطبيقات الويب</vt:lpstr>
      <vt:lpstr>Using Software Legally</vt:lpstr>
      <vt:lpstr>إستخدام البرمجيات من الناحية القانونية</vt:lpstr>
      <vt:lpstr>9-3 Getting Started with an Application</vt:lpstr>
      <vt:lpstr>9-3 الشروع في استخدام التطبيق</vt:lpstr>
      <vt:lpstr>Application Windows</vt:lpstr>
      <vt:lpstr>تطبيق ويندوز</vt:lpstr>
      <vt:lpstr>Applications in Microsoft Office</vt:lpstr>
      <vt:lpstr>تطبيقات في مايكروسوفت أوفيس</vt:lpstr>
      <vt:lpstr>Creating, Opening, Saving, and Closing </vt:lpstr>
      <vt:lpstr>إنشاء وفتح وحفظ وإغلاق</vt:lpstr>
      <vt:lpstr>Moving in the Application Window</vt:lpstr>
      <vt:lpstr>الانتقال في نافذة التطبيق</vt:lpstr>
      <vt:lpstr>Chapter Review</vt:lpstr>
      <vt:lpstr>Chapter Review (continued)</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 and Information Technology</dc:title>
  <dc:creator>زينب ضيف الله  حسين الجدعاني</dc:creator>
  <cp:lastModifiedBy>aneeen cute</cp:lastModifiedBy>
  <cp:revision>25</cp:revision>
  <dcterms:created xsi:type="dcterms:W3CDTF">2018-10-20T12:58:35Z</dcterms:created>
  <dcterms:modified xsi:type="dcterms:W3CDTF">2018-10-22T22:18:42Z</dcterms:modified>
</cp:coreProperties>
</file>