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42"/>
  </p:notesMasterIdLst>
  <p:sldIdLst>
    <p:sldId id="258" r:id="rId2"/>
    <p:sldId id="298" r:id="rId3"/>
    <p:sldId id="299" r:id="rId4"/>
    <p:sldId id="581" r:id="rId5"/>
    <p:sldId id="583" r:id="rId6"/>
    <p:sldId id="590" r:id="rId7"/>
    <p:sldId id="591" r:id="rId8"/>
    <p:sldId id="592" r:id="rId9"/>
    <p:sldId id="640" r:id="rId10"/>
    <p:sldId id="641" r:id="rId11"/>
    <p:sldId id="593" r:id="rId12"/>
    <p:sldId id="594" r:id="rId13"/>
    <p:sldId id="595" r:id="rId14"/>
    <p:sldId id="596" r:id="rId15"/>
    <p:sldId id="597" r:id="rId16"/>
    <p:sldId id="598" r:id="rId17"/>
    <p:sldId id="599" r:id="rId18"/>
    <p:sldId id="600" r:id="rId19"/>
    <p:sldId id="601" r:id="rId20"/>
    <p:sldId id="580" r:id="rId21"/>
    <p:sldId id="586" r:id="rId22"/>
    <p:sldId id="638" r:id="rId23"/>
    <p:sldId id="609" r:id="rId24"/>
    <p:sldId id="610" r:id="rId25"/>
    <p:sldId id="611" r:id="rId26"/>
    <p:sldId id="612" r:id="rId27"/>
    <p:sldId id="613" r:id="rId28"/>
    <p:sldId id="614" r:id="rId29"/>
    <p:sldId id="615" r:id="rId30"/>
    <p:sldId id="616" r:id="rId31"/>
    <p:sldId id="617" r:id="rId32"/>
    <p:sldId id="584" r:id="rId33"/>
    <p:sldId id="588" r:id="rId34"/>
    <p:sldId id="639" r:id="rId35"/>
    <p:sldId id="622" r:id="rId36"/>
    <p:sldId id="623" r:id="rId37"/>
    <p:sldId id="624" r:id="rId38"/>
    <p:sldId id="625" r:id="rId39"/>
    <p:sldId id="626" r:id="rId40"/>
    <p:sldId id="582" r:id="rId4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6FF"/>
    <a:srgbClr val="AD97FD"/>
    <a:srgbClr val="A0C6FF"/>
    <a:srgbClr val="E50069"/>
    <a:srgbClr val="F293B7"/>
    <a:srgbClr val="C3ADE6"/>
    <a:srgbClr val="F2B275"/>
    <a:srgbClr val="D5F29D"/>
    <a:srgbClr val="17375E"/>
    <a:srgbClr val="67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68" autoAdjust="0"/>
    <p:restoredTop sz="94694"/>
  </p:normalViewPr>
  <p:slideViewPr>
    <p:cSldViewPr>
      <p:cViewPr varScale="1">
        <p:scale>
          <a:sx n="103" d="100"/>
          <a:sy n="103" d="100"/>
        </p:scale>
        <p:origin x="126" y="456"/>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9B237-5AB2-48CF-8032-32E9FB6EB4FF}" type="datetimeFigureOut">
              <a:rPr lang="zh-CN" altLang="en-US" smtClean="0"/>
              <a:t>2022/10/21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61678-F871-4BA5-BC3E-7CD7D2CF1E81}" type="slidenum">
              <a:rPr lang="zh-CN" altLang="en-US" smtClean="0"/>
              <a:t>‹#›</a:t>
            </a:fld>
            <a:endParaRPr lang="zh-CN" altLang="en-US"/>
          </a:p>
        </p:txBody>
      </p:sp>
    </p:spTree>
    <p:extLst>
      <p:ext uri="{BB962C8B-B14F-4D97-AF65-F5344CB8AC3E}">
        <p14:creationId xmlns:p14="http://schemas.microsoft.com/office/powerpoint/2010/main" val="10824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a:t>
            </a:fld>
            <a:endParaRPr lang="zh-CN" altLang="en-US"/>
          </a:p>
        </p:txBody>
      </p:sp>
    </p:spTree>
    <p:extLst>
      <p:ext uri="{BB962C8B-B14F-4D97-AF65-F5344CB8AC3E}">
        <p14:creationId xmlns:p14="http://schemas.microsoft.com/office/powerpoint/2010/main" val="27102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extLst>
      <p:ext uri="{BB962C8B-B14F-4D97-AF65-F5344CB8AC3E}">
        <p14:creationId xmlns:p14="http://schemas.microsoft.com/office/powerpoint/2010/main" val="309963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E4861678-F871-4BA5-BC3E-7CD7D2CF1E81}" type="slidenum">
              <a:rPr lang="zh-CN" altLang="en-US" smtClean="0"/>
              <a:t>15</a:t>
            </a:fld>
            <a:endParaRPr lang="zh-CN" altLang="en-US"/>
          </a:p>
        </p:txBody>
      </p:sp>
    </p:spTree>
    <p:extLst>
      <p:ext uri="{BB962C8B-B14F-4D97-AF65-F5344CB8AC3E}">
        <p14:creationId xmlns:p14="http://schemas.microsoft.com/office/powerpoint/2010/main" val="369411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20</a:t>
            </a:fld>
            <a:endParaRPr lang="zh-CN" altLang="en-US"/>
          </a:p>
        </p:txBody>
      </p:sp>
    </p:spTree>
    <p:extLst>
      <p:ext uri="{BB962C8B-B14F-4D97-AF65-F5344CB8AC3E}">
        <p14:creationId xmlns:p14="http://schemas.microsoft.com/office/powerpoint/2010/main" val="213514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32</a:t>
            </a:fld>
            <a:endParaRPr lang="zh-CN" altLang="en-US"/>
          </a:p>
        </p:txBody>
      </p:sp>
    </p:spTree>
    <p:extLst>
      <p:ext uri="{BB962C8B-B14F-4D97-AF65-F5344CB8AC3E}">
        <p14:creationId xmlns:p14="http://schemas.microsoft.com/office/powerpoint/2010/main" val="141966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21"/>
            <a:ext cx="7772400" cy="1102519"/>
          </a:xfrm>
        </p:spPr>
        <p:txBody>
          <a:bodyPr/>
          <a:lstStyle/>
          <a:p>
            <a:r>
              <a:rPr lang="tr-TR" altLang="zh-CN" dirty="0"/>
              <a:t>Freepptbackgrounds.net</a:t>
            </a:r>
            <a:endParaRPr lang="zh-CN" altLang="en-US" dirty="0"/>
          </a:p>
        </p:txBody>
      </p:sp>
      <p:sp>
        <p:nvSpPr>
          <p:cNvPr id="3" name="副标题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2" y="204787"/>
            <a:ext cx="3008313" cy="871538"/>
          </a:xfrm>
        </p:spPr>
        <p:txBody>
          <a:bodyPr anchor="b"/>
          <a:lstStyle>
            <a:lvl1pPr algn="l">
              <a:defRPr sz="2000" b="1"/>
            </a:lvl1pPr>
          </a:lstStyle>
          <a:p>
            <a:r>
              <a:rPr lang="tr-TR" altLang="zh-CN" dirty="0"/>
              <a:t>Freepptbackgrounds.net</a:t>
            </a:r>
            <a:endParaRPr lang="zh-CN" altLang="en-US" dirty="0"/>
          </a:p>
        </p:txBody>
      </p:sp>
      <p:sp>
        <p:nvSpPr>
          <p:cNvPr id="3" name="内容占位符 2"/>
          <p:cNvSpPr>
            <a:spLocks noGrp="1"/>
          </p:cNvSpPr>
          <p:nvPr>
            <p:ph idx="1" hasCustomPrompt="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文本占位符 3"/>
          <p:cNvSpPr>
            <a:spLocks noGrp="1"/>
          </p:cNvSpPr>
          <p:nvPr>
            <p:ph type="body" sz="half" idx="2" hasCustomPrompt="1"/>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11">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0451"/>
            <a:ext cx="5486400" cy="425054"/>
          </a:xfrm>
        </p:spPr>
        <p:txBody>
          <a:bodyPr anchor="b"/>
          <a:lstStyle>
            <a:lvl1pPr algn="l">
              <a:defRPr sz="2000" b="1"/>
            </a:lvl1pPr>
          </a:lstStyle>
          <a:p>
            <a:r>
              <a:rPr lang="tr-TR" altLang="zh-CN" dirty="0"/>
              <a:t>Freepptbackgrounds.net</a:t>
            </a:r>
            <a:endParaRPr lang="zh-CN" altLang="en-US" dirty="0"/>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Slide 1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lide 13">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05979"/>
            <a:ext cx="2057400" cy="4388644"/>
          </a:xfrm>
        </p:spPr>
        <p:txBody>
          <a:bodyPr vert="eaVert"/>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a:xfrm>
            <a:off x="457200" y="205979"/>
            <a:ext cx="6019800" cy="4388644"/>
          </a:xfrm>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pic>
        <p:nvPicPr>
          <p:cNvPr id="7" name="图片 21">
            <a:extLst>
              <a:ext uri="{FF2B5EF4-FFF2-40B4-BE49-F238E27FC236}">
                <a16:creationId xmlns:a16="http://schemas.microsoft.com/office/drawing/2014/main" id="{E5A01AA5-245A-AEF2-32D6-D5F5BEBCD9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5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41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idx="1" hasCustomPrompt="1"/>
          </p:nvPr>
        </p:nvSpPr>
        <p:spPr/>
        <p:txBody>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5176"/>
            <a:ext cx="7772400" cy="1021556"/>
          </a:xfrm>
        </p:spPr>
        <p:txBody>
          <a:bodyPr anchor="t"/>
          <a:lstStyle>
            <a:lvl1pPr algn="l">
              <a:defRPr sz="4000" b="1" cap="all"/>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8" name="矩形 7"/>
          <p:cNvSpPr/>
          <p:nvPr userDrawn="1"/>
        </p:nvSpPr>
        <p:spPr>
          <a:xfrm>
            <a:off x="6228184" y="257175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www.1ppt.com/kejian/             </a:t>
            </a:r>
            <a:r>
              <a:rPr lang="zh-CN" altLang="en-US" sz="100" dirty="0">
                <a:solidFill>
                  <a:schemeClr val="bg1"/>
                </a:solidFill>
              </a:rPr>
              <a:t>字体下载：</a:t>
            </a:r>
            <a:r>
              <a:rPr lang="en-US" altLang="zh-CN" sz="100" dirty="0">
                <a:solidFill>
                  <a:schemeClr val="bg1"/>
                </a:solidFill>
              </a:rPr>
              <a:t>www.1ppt.com/ziti/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www.1ppt.com/xiazai/zongjie/ </a:t>
            </a:r>
            <a:r>
              <a:rPr lang="zh-CN" altLang="en-US" sz="100" dirty="0">
                <a:solidFill>
                  <a:schemeClr val="bg1"/>
                </a:solidFill>
              </a:rPr>
              <a:t>工作计划：</a:t>
            </a:r>
            <a:r>
              <a:rPr lang="en-US" altLang="zh-CN" sz="100" dirty="0">
                <a:solidFill>
                  <a:schemeClr val="bg1"/>
                </a:solidFill>
              </a:rPr>
              <a:t>www.1ppt.com/xiazai/jihua/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www.1ppt.com/xiazai/huibao/    </a:t>
            </a:r>
          </a:p>
          <a:p>
            <a:pPr lvl="0"/>
            <a:r>
              <a:rPr lang="en-US" altLang="zh-CN" sz="100" dirty="0">
                <a:solidFill>
                  <a:schemeClr val="bg1"/>
                </a:solidFill>
              </a:rPr>
              <a:t> </a:t>
            </a:r>
          </a:p>
        </p:txBody>
      </p:sp>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内容占位符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4" name="内容占位符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文本占位符 4"/>
          <p:cNvSpPr>
            <a:spLocks noGrp="1"/>
          </p:cNvSpPr>
          <p:nvPr>
            <p:ph type="body" sz="quarter" idx="3" hasCustomPrompt="1"/>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6" name="内容占位符 5"/>
          <p:cNvSpPr>
            <a:spLocks noGrp="1"/>
          </p:cNvSpPr>
          <p:nvPr>
            <p:ph sz="quarter" idx="4" hasCustomPrompt="1"/>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19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9">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ltLang="zh-CN" dirty="0"/>
              <a:t>Freepptbackgrounds.net</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2022/10/21</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82762" y="1477212"/>
            <a:ext cx="6774118" cy="18095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10" name="矩形 9"/>
          <p:cNvSpPr/>
          <p:nvPr/>
        </p:nvSpPr>
        <p:spPr>
          <a:xfrm>
            <a:off x="1977875" y="1563638"/>
            <a:ext cx="7344816" cy="1015663"/>
          </a:xfrm>
          <a:prstGeom prst="rect">
            <a:avLst/>
          </a:prstGeom>
        </p:spPr>
        <p:txBody>
          <a:bodyPr wrap="square">
            <a:spAutoFit/>
          </a:bodyPr>
          <a:lstStyle/>
          <a:p>
            <a:pPr algn="ctr" rtl="1"/>
            <a:r>
              <a:rPr lang="ar-SA" altLang="zh-CN" sz="6000" b="1" dirty="0">
                <a:solidFill>
                  <a:schemeClr val="bg1"/>
                </a:solidFill>
                <a:effectLst>
                  <a:outerShdw blurRad="38100" dist="38100" dir="2700000" algn="tl">
                    <a:srgbClr val="000000">
                      <a:alpha val="43137"/>
                    </a:srgbClr>
                  </a:outerShdw>
                </a:effectLst>
                <a:latin typeface="+mj-lt"/>
                <a:ea typeface="微软雅黑" panose="020B0503020204020204" pitchFamily="34" charset="-122"/>
              </a:rPr>
              <a:t>انترنت الأشياء</a:t>
            </a:r>
            <a:r>
              <a:rPr lang="en-US" sz="4400" dirty="0">
                <a:solidFill>
                  <a:schemeClr val="tx2">
                    <a:lumMod val="20000"/>
                    <a:lumOff val="80000"/>
                  </a:schemeClr>
                </a:solidFill>
                <a:latin typeface="Roboto" panose="02000000000000000000" pitchFamily="2" charset="0"/>
                <a:cs typeface="Sultan bold" pitchFamily="2" charset="-78"/>
              </a:rPr>
              <a:t> IoT</a:t>
            </a:r>
            <a:endParaRPr lang="zh-CN" altLang="en-US" sz="4400" b="1" dirty="0">
              <a:solidFill>
                <a:schemeClr val="tx2">
                  <a:lumMod val="20000"/>
                  <a:lumOff val="80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13" name="TextBox 12"/>
          <p:cNvSpPr txBox="1"/>
          <p:nvPr/>
        </p:nvSpPr>
        <p:spPr>
          <a:xfrm>
            <a:off x="2263224" y="2393817"/>
            <a:ext cx="6774118" cy="746340"/>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gn="ctr" rtl="1"/>
            <a:r>
              <a:rPr lang="ar-SA" altLang="zh-CN" sz="4400" dirty="0">
                <a:solidFill>
                  <a:schemeClr val="bg1">
                    <a:lumMod val="95000"/>
                  </a:schemeClr>
                </a:solidFill>
                <a:latin typeface="+mj-lt"/>
                <a:ea typeface="微软雅黑" panose="020B0503020204020204" pitchFamily="34" charset="-122"/>
              </a:rPr>
              <a:t>علي معشي</a:t>
            </a:r>
            <a:endParaRPr lang="zh-CN" altLang="en-US" sz="4400" dirty="0">
              <a:solidFill>
                <a:schemeClr val="bg1">
                  <a:lumMod val="95000"/>
                </a:schemeClr>
              </a:solidFill>
              <a:latin typeface="+mj-lt"/>
              <a:ea typeface="微软雅黑" panose="020B0503020204020204" pitchFamily="34" charset="-122"/>
            </a:endParaRPr>
          </a:p>
        </p:txBody>
      </p:sp>
      <p:sp>
        <p:nvSpPr>
          <p:cNvPr id="57" name="矩形 56"/>
          <p:cNvSpPr/>
          <p:nvPr/>
        </p:nvSpPr>
        <p:spPr>
          <a:xfrm rot="2700000">
            <a:off x="-974839" y="4119423"/>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65" name="矩形 64"/>
          <p:cNvSpPr/>
          <p:nvPr/>
        </p:nvSpPr>
        <p:spPr>
          <a:xfrm rot="2700000">
            <a:off x="-164786" y="2757201"/>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3" name="矩形 72"/>
          <p:cNvSpPr/>
          <p:nvPr/>
        </p:nvSpPr>
        <p:spPr>
          <a:xfrm rot="2700000">
            <a:off x="836957" y="43099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4" name="矩形 73"/>
          <p:cNvSpPr/>
          <p:nvPr/>
        </p:nvSpPr>
        <p:spPr>
          <a:xfrm rot="2700000">
            <a:off x="4035200" y="4288667"/>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5" name="矩形 74"/>
          <p:cNvSpPr/>
          <p:nvPr/>
        </p:nvSpPr>
        <p:spPr>
          <a:xfrm rot="2700000">
            <a:off x="2139606" y="4078384"/>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7" name="矩形 76"/>
          <p:cNvSpPr/>
          <p:nvPr/>
        </p:nvSpPr>
        <p:spPr>
          <a:xfrm rot="2700000">
            <a:off x="5248457" y="3889038"/>
            <a:ext cx="1099801" cy="1099801"/>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8" name="矩形 77"/>
          <p:cNvSpPr/>
          <p:nvPr/>
        </p:nvSpPr>
        <p:spPr>
          <a:xfrm rot="2700000">
            <a:off x="6065317" y="47967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9" name="矩形 78"/>
          <p:cNvSpPr/>
          <p:nvPr/>
        </p:nvSpPr>
        <p:spPr>
          <a:xfrm rot="2700000">
            <a:off x="7522107" y="3732723"/>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80" name="矩形 79"/>
          <p:cNvSpPr/>
          <p:nvPr/>
        </p:nvSpPr>
        <p:spPr>
          <a:xfrm rot="2700000">
            <a:off x="3491023" y="3951690"/>
            <a:ext cx="619900" cy="619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3" name="矩形 15">
            <a:extLst>
              <a:ext uri="{FF2B5EF4-FFF2-40B4-BE49-F238E27FC236}">
                <a16:creationId xmlns:a16="http://schemas.microsoft.com/office/drawing/2014/main" id="{4F3ED7A8-C49C-BFCD-09B1-59395DF6FD89}"/>
              </a:ext>
            </a:extLst>
          </p:cNvPr>
          <p:cNvSpPr/>
          <p:nvPr/>
        </p:nvSpPr>
        <p:spPr>
          <a:xfrm>
            <a:off x="2364486" y="2829042"/>
            <a:ext cx="2178802" cy="400110"/>
          </a:xfrm>
          <a:prstGeom prst="rect">
            <a:avLst/>
          </a:prstGeom>
          <a:noFill/>
        </p:spPr>
        <p:txBody>
          <a:bodyPr wrap="none" rtlCol="0">
            <a:spAutoFit/>
          </a:bodyPr>
          <a:lstStyle/>
          <a:p>
            <a:pPr algn="ctr" rtl="1"/>
            <a:r>
              <a:rPr lang="ar-SA" sz="2000" spc="-113" dirty="0">
                <a:solidFill>
                  <a:schemeClr val="bg1"/>
                </a:solidFill>
                <a:latin typeface="Abd ElRady" panose="02000500000000000000" pitchFamily="2" charset="-78"/>
                <a:cs typeface="Abd ElRady" panose="02000500000000000000" pitchFamily="2" charset="-78"/>
              </a:rPr>
              <a:t>مسار علوم الحاسب والهندسة</a:t>
            </a:r>
            <a:endParaRPr lang="zh-CN" altLang="en-US" sz="2000" spc="-113" dirty="0">
              <a:solidFill>
                <a:schemeClr val="bg1"/>
              </a:solidFill>
              <a:latin typeface="Abd ElRady" panose="02000500000000000000" pitchFamily="2" charset="-78"/>
              <a:cs typeface="Abd ElRady" panose="02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750"/>
                            </p:stCondLst>
                            <p:childTnLst>
                              <p:par>
                                <p:cTn id="17" presetID="42"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31" presetClass="entr" presetSubtype="0" fill="hold" grpId="0" nodeType="withEffect">
                                  <p:stCondLst>
                                    <p:cond delay="25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 calcmode="lin" valueType="num">
                                      <p:cBhvr>
                                        <p:cTn id="26" dur="1000" fill="hold"/>
                                        <p:tgtEl>
                                          <p:spTgt spid="57"/>
                                        </p:tgtEl>
                                        <p:attrNameLst>
                                          <p:attrName>style.rotation</p:attrName>
                                        </p:attrNameLst>
                                      </p:cBhvr>
                                      <p:tavLst>
                                        <p:tav tm="0">
                                          <p:val>
                                            <p:fltVal val="90"/>
                                          </p:val>
                                        </p:tav>
                                        <p:tav tm="100000">
                                          <p:val>
                                            <p:fltVal val="0"/>
                                          </p:val>
                                        </p:tav>
                                      </p:tavLst>
                                    </p:anim>
                                    <p:animEffect transition="in" filter="fade">
                                      <p:cBhvr>
                                        <p:cTn id="27" dur="1000"/>
                                        <p:tgtEl>
                                          <p:spTgt spid="57"/>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65"/>
                                        </p:tgtEl>
                                        <p:attrNameLst>
                                          <p:attrName>style.visibility</p:attrName>
                                        </p:attrNameLst>
                                      </p:cBhvr>
                                      <p:to>
                                        <p:strVal val="visible"/>
                                      </p:to>
                                    </p:set>
                                    <p:anim calcmode="lin" valueType="num">
                                      <p:cBhvr>
                                        <p:cTn id="30" dur="1000" fill="hold"/>
                                        <p:tgtEl>
                                          <p:spTgt spid="65"/>
                                        </p:tgtEl>
                                        <p:attrNameLst>
                                          <p:attrName>ppt_w</p:attrName>
                                        </p:attrNameLst>
                                      </p:cBhvr>
                                      <p:tavLst>
                                        <p:tav tm="0">
                                          <p:val>
                                            <p:fltVal val="0"/>
                                          </p:val>
                                        </p:tav>
                                        <p:tav tm="100000">
                                          <p:val>
                                            <p:strVal val="#ppt_w"/>
                                          </p:val>
                                        </p:tav>
                                      </p:tavLst>
                                    </p:anim>
                                    <p:anim calcmode="lin" valueType="num">
                                      <p:cBhvr>
                                        <p:cTn id="31" dur="1000" fill="hold"/>
                                        <p:tgtEl>
                                          <p:spTgt spid="65"/>
                                        </p:tgtEl>
                                        <p:attrNameLst>
                                          <p:attrName>ppt_h</p:attrName>
                                        </p:attrNameLst>
                                      </p:cBhvr>
                                      <p:tavLst>
                                        <p:tav tm="0">
                                          <p:val>
                                            <p:fltVal val="0"/>
                                          </p:val>
                                        </p:tav>
                                        <p:tav tm="100000">
                                          <p:val>
                                            <p:strVal val="#ppt_h"/>
                                          </p:val>
                                        </p:tav>
                                      </p:tavLst>
                                    </p:anim>
                                    <p:anim calcmode="lin" valueType="num">
                                      <p:cBhvr>
                                        <p:cTn id="32" dur="1000" fill="hold"/>
                                        <p:tgtEl>
                                          <p:spTgt spid="65"/>
                                        </p:tgtEl>
                                        <p:attrNameLst>
                                          <p:attrName>style.rotation</p:attrName>
                                        </p:attrNameLst>
                                      </p:cBhvr>
                                      <p:tavLst>
                                        <p:tav tm="0">
                                          <p:val>
                                            <p:fltVal val="90"/>
                                          </p:val>
                                        </p:tav>
                                        <p:tav tm="100000">
                                          <p:val>
                                            <p:fltVal val="0"/>
                                          </p:val>
                                        </p:tav>
                                      </p:tavLst>
                                    </p:anim>
                                    <p:animEffect transition="in" filter="fade">
                                      <p:cBhvr>
                                        <p:cTn id="33" dur="1000"/>
                                        <p:tgtEl>
                                          <p:spTgt spid="65"/>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1000" fill="hold"/>
                                        <p:tgtEl>
                                          <p:spTgt spid="73"/>
                                        </p:tgtEl>
                                        <p:attrNameLst>
                                          <p:attrName>ppt_w</p:attrName>
                                        </p:attrNameLst>
                                      </p:cBhvr>
                                      <p:tavLst>
                                        <p:tav tm="0">
                                          <p:val>
                                            <p:fltVal val="0"/>
                                          </p:val>
                                        </p:tav>
                                        <p:tav tm="100000">
                                          <p:val>
                                            <p:strVal val="#ppt_w"/>
                                          </p:val>
                                        </p:tav>
                                      </p:tavLst>
                                    </p:anim>
                                    <p:anim calcmode="lin" valueType="num">
                                      <p:cBhvr>
                                        <p:cTn id="37" dur="1000" fill="hold"/>
                                        <p:tgtEl>
                                          <p:spTgt spid="73"/>
                                        </p:tgtEl>
                                        <p:attrNameLst>
                                          <p:attrName>ppt_h</p:attrName>
                                        </p:attrNameLst>
                                      </p:cBhvr>
                                      <p:tavLst>
                                        <p:tav tm="0">
                                          <p:val>
                                            <p:fltVal val="0"/>
                                          </p:val>
                                        </p:tav>
                                        <p:tav tm="100000">
                                          <p:val>
                                            <p:strVal val="#ppt_h"/>
                                          </p:val>
                                        </p:tav>
                                      </p:tavLst>
                                    </p:anim>
                                    <p:anim calcmode="lin" valueType="num">
                                      <p:cBhvr>
                                        <p:cTn id="38" dur="1000" fill="hold"/>
                                        <p:tgtEl>
                                          <p:spTgt spid="73"/>
                                        </p:tgtEl>
                                        <p:attrNameLst>
                                          <p:attrName>style.rotation</p:attrName>
                                        </p:attrNameLst>
                                      </p:cBhvr>
                                      <p:tavLst>
                                        <p:tav tm="0">
                                          <p:val>
                                            <p:fltVal val="90"/>
                                          </p:val>
                                        </p:tav>
                                        <p:tav tm="100000">
                                          <p:val>
                                            <p:fltVal val="0"/>
                                          </p:val>
                                        </p:tav>
                                      </p:tavLst>
                                    </p:anim>
                                    <p:animEffect transition="in" filter="fade">
                                      <p:cBhvr>
                                        <p:cTn id="39" dur="1000"/>
                                        <p:tgtEl>
                                          <p:spTgt spid="73"/>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74"/>
                                        </p:tgtEl>
                                        <p:attrNameLst>
                                          <p:attrName>style.visibility</p:attrName>
                                        </p:attrNameLst>
                                      </p:cBhvr>
                                      <p:to>
                                        <p:strVal val="visible"/>
                                      </p:to>
                                    </p:set>
                                    <p:anim calcmode="lin" valueType="num">
                                      <p:cBhvr>
                                        <p:cTn id="42" dur="1000" fill="hold"/>
                                        <p:tgtEl>
                                          <p:spTgt spid="74"/>
                                        </p:tgtEl>
                                        <p:attrNameLst>
                                          <p:attrName>ppt_w</p:attrName>
                                        </p:attrNameLst>
                                      </p:cBhvr>
                                      <p:tavLst>
                                        <p:tav tm="0">
                                          <p:val>
                                            <p:fltVal val="0"/>
                                          </p:val>
                                        </p:tav>
                                        <p:tav tm="100000">
                                          <p:val>
                                            <p:strVal val="#ppt_w"/>
                                          </p:val>
                                        </p:tav>
                                      </p:tavLst>
                                    </p:anim>
                                    <p:anim calcmode="lin" valueType="num">
                                      <p:cBhvr>
                                        <p:cTn id="43" dur="1000" fill="hold"/>
                                        <p:tgtEl>
                                          <p:spTgt spid="74"/>
                                        </p:tgtEl>
                                        <p:attrNameLst>
                                          <p:attrName>ppt_h</p:attrName>
                                        </p:attrNameLst>
                                      </p:cBhvr>
                                      <p:tavLst>
                                        <p:tav tm="0">
                                          <p:val>
                                            <p:fltVal val="0"/>
                                          </p:val>
                                        </p:tav>
                                        <p:tav tm="100000">
                                          <p:val>
                                            <p:strVal val="#ppt_h"/>
                                          </p:val>
                                        </p:tav>
                                      </p:tavLst>
                                    </p:anim>
                                    <p:anim calcmode="lin" valueType="num">
                                      <p:cBhvr>
                                        <p:cTn id="44" dur="1000" fill="hold"/>
                                        <p:tgtEl>
                                          <p:spTgt spid="74"/>
                                        </p:tgtEl>
                                        <p:attrNameLst>
                                          <p:attrName>style.rotation</p:attrName>
                                        </p:attrNameLst>
                                      </p:cBhvr>
                                      <p:tavLst>
                                        <p:tav tm="0">
                                          <p:val>
                                            <p:fltVal val="90"/>
                                          </p:val>
                                        </p:tav>
                                        <p:tav tm="100000">
                                          <p:val>
                                            <p:fltVal val="0"/>
                                          </p:val>
                                        </p:tav>
                                      </p:tavLst>
                                    </p:anim>
                                    <p:animEffect transition="in" filter="fade">
                                      <p:cBhvr>
                                        <p:cTn id="45" dur="1000"/>
                                        <p:tgtEl>
                                          <p:spTgt spid="74"/>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75"/>
                                        </p:tgtEl>
                                        <p:attrNameLst>
                                          <p:attrName>style.visibility</p:attrName>
                                        </p:attrNameLst>
                                      </p:cBhvr>
                                      <p:to>
                                        <p:strVal val="visible"/>
                                      </p:to>
                                    </p:set>
                                    <p:anim calcmode="lin" valueType="num">
                                      <p:cBhvr>
                                        <p:cTn id="48" dur="1000" fill="hold"/>
                                        <p:tgtEl>
                                          <p:spTgt spid="75"/>
                                        </p:tgtEl>
                                        <p:attrNameLst>
                                          <p:attrName>ppt_w</p:attrName>
                                        </p:attrNameLst>
                                      </p:cBhvr>
                                      <p:tavLst>
                                        <p:tav tm="0">
                                          <p:val>
                                            <p:fltVal val="0"/>
                                          </p:val>
                                        </p:tav>
                                        <p:tav tm="100000">
                                          <p:val>
                                            <p:strVal val="#ppt_w"/>
                                          </p:val>
                                        </p:tav>
                                      </p:tavLst>
                                    </p:anim>
                                    <p:anim calcmode="lin" valueType="num">
                                      <p:cBhvr>
                                        <p:cTn id="49" dur="1000" fill="hold"/>
                                        <p:tgtEl>
                                          <p:spTgt spid="75"/>
                                        </p:tgtEl>
                                        <p:attrNameLst>
                                          <p:attrName>ppt_h</p:attrName>
                                        </p:attrNameLst>
                                      </p:cBhvr>
                                      <p:tavLst>
                                        <p:tav tm="0">
                                          <p:val>
                                            <p:fltVal val="0"/>
                                          </p:val>
                                        </p:tav>
                                        <p:tav tm="100000">
                                          <p:val>
                                            <p:strVal val="#ppt_h"/>
                                          </p:val>
                                        </p:tav>
                                      </p:tavLst>
                                    </p:anim>
                                    <p:anim calcmode="lin" valueType="num">
                                      <p:cBhvr>
                                        <p:cTn id="50" dur="1000" fill="hold"/>
                                        <p:tgtEl>
                                          <p:spTgt spid="75"/>
                                        </p:tgtEl>
                                        <p:attrNameLst>
                                          <p:attrName>style.rotation</p:attrName>
                                        </p:attrNameLst>
                                      </p:cBhvr>
                                      <p:tavLst>
                                        <p:tav tm="0">
                                          <p:val>
                                            <p:fltVal val="90"/>
                                          </p:val>
                                        </p:tav>
                                        <p:tav tm="100000">
                                          <p:val>
                                            <p:fltVal val="0"/>
                                          </p:val>
                                        </p:tav>
                                      </p:tavLst>
                                    </p:anim>
                                    <p:animEffect transition="in" filter="fade">
                                      <p:cBhvr>
                                        <p:cTn id="51" dur="1000"/>
                                        <p:tgtEl>
                                          <p:spTgt spid="75"/>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000" fill="hold"/>
                                        <p:tgtEl>
                                          <p:spTgt spid="77"/>
                                        </p:tgtEl>
                                        <p:attrNameLst>
                                          <p:attrName>ppt_w</p:attrName>
                                        </p:attrNameLst>
                                      </p:cBhvr>
                                      <p:tavLst>
                                        <p:tav tm="0">
                                          <p:val>
                                            <p:fltVal val="0"/>
                                          </p:val>
                                        </p:tav>
                                        <p:tav tm="100000">
                                          <p:val>
                                            <p:strVal val="#ppt_w"/>
                                          </p:val>
                                        </p:tav>
                                      </p:tavLst>
                                    </p:anim>
                                    <p:anim calcmode="lin" valueType="num">
                                      <p:cBhvr>
                                        <p:cTn id="55" dur="1000" fill="hold"/>
                                        <p:tgtEl>
                                          <p:spTgt spid="77"/>
                                        </p:tgtEl>
                                        <p:attrNameLst>
                                          <p:attrName>ppt_h</p:attrName>
                                        </p:attrNameLst>
                                      </p:cBhvr>
                                      <p:tavLst>
                                        <p:tav tm="0">
                                          <p:val>
                                            <p:fltVal val="0"/>
                                          </p:val>
                                        </p:tav>
                                        <p:tav tm="100000">
                                          <p:val>
                                            <p:strVal val="#ppt_h"/>
                                          </p:val>
                                        </p:tav>
                                      </p:tavLst>
                                    </p:anim>
                                    <p:anim calcmode="lin" valueType="num">
                                      <p:cBhvr>
                                        <p:cTn id="56" dur="1000" fill="hold"/>
                                        <p:tgtEl>
                                          <p:spTgt spid="77"/>
                                        </p:tgtEl>
                                        <p:attrNameLst>
                                          <p:attrName>style.rotation</p:attrName>
                                        </p:attrNameLst>
                                      </p:cBhvr>
                                      <p:tavLst>
                                        <p:tav tm="0">
                                          <p:val>
                                            <p:fltVal val="90"/>
                                          </p:val>
                                        </p:tav>
                                        <p:tav tm="100000">
                                          <p:val>
                                            <p:fltVal val="0"/>
                                          </p:val>
                                        </p:tav>
                                      </p:tavLst>
                                    </p:anim>
                                    <p:animEffect transition="in" filter="fade">
                                      <p:cBhvr>
                                        <p:cTn id="57" dur="1000"/>
                                        <p:tgtEl>
                                          <p:spTgt spid="77"/>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78"/>
                                        </p:tgtEl>
                                        <p:attrNameLst>
                                          <p:attrName>style.visibility</p:attrName>
                                        </p:attrNameLst>
                                      </p:cBhvr>
                                      <p:to>
                                        <p:strVal val="visible"/>
                                      </p:to>
                                    </p:set>
                                    <p:anim calcmode="lin" valueType="num">
                                      <p:cBhvr>
                                        <p:cTn id="60" dur="1000" fill="hold"/>
                                        <p:tgtEl>
                                          <p:spTgt spid="78"/>
                                        </p:tgtEl>
                                        <p:attrNameLst>
                                          <p:attrName>ppt_w</p:attrName>
                                        </p:attrNameLst>
                                      </p:cBhvr>
                                      <p:tavLst>
                                        <p:tav tm="0">
                                          <p:val>
                                            <p:fltVal val="0"/>
                                          </p:val>
                                        </p:tav>
                                        <p:tav tm="100000">
                                          <p:val>
                                            <p:strVal val="#ppt_w"/>
                                          </p:val>
                                        </p:tav>
                                      </p:tavLst>
                                    </p:anim>
                                    <p:anim calcmode="lin" valueType="num">
                                      <p:cBhvr>
                                        <p:cTn id="61" dur="1000" fill="hold"/>
                                        <p:tgtEl>
                                          <p:spTgt spid="78"/>
                                        </p:tgtEl>
                                        <p:attrNameLst>
                                          <p:attrName>ppt_h</p:attrName>
                                        </p:attrNameLst>
                                      </p:cBhvr>
                                      <p:tavLst>
                                        <p:tav tm="0">
                                          <p:val>
                                            <p:fltVal val="0"/>
                                          </p:val>
                                        </p:tav>
                                        <p:tav tm="100000">
                                          <p:val>
                                            <p:strVal val="#ppt_h"/>
                                          </p:val>
                                        </p:tav>
                                      </p:tavLst>
                                    </p:anim>
                                    <p:anim calcmode="lin" valueType="num">
                                      <p:cBhvr>
                                        <p:cTn id="62" dur="1000" fill="hold"/>
                                        <p:tgtEl>
                                          <p:spTgt spid="78"/>
                                        </p:tgtEl>
                                        <p:attrNameLst>
                                          <p:attrName>style.rotation</p:attrName>
                                        </p:attrNameLst>
                                      </p:cBhvr>
                                      <p:tavLst>
                                        <p:tav tm="0">
                                          <p:val>
                                            <p:fltVal val="90"/>
                                          </p:val>
                                        </p:tav>
                                        <p:tav tm="100000">
                                          <p:val>
                                            <p:fltVal val="0"/>
                                          </p:val>
                                        </p:tav>
                                      </p:tavLst>
                                    </p:anim>
                                    <p:animEffect transition="in" filter="fade">
                                      <p:cBhvr>
                                        <p:cTn id="63" dur="1000"/>
                                        <p:tgtEl>
                                          <p:spTgt spid="78"/>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79"/>
                                        </p:tgtEl>
                                        <p:attrNameLst>
                                          <p:attrName>style.visibility</p:attrName>
                                        </p:attrNameLst>
                                      </p:cBhvr>
                                      <p:to>
                                        <p:strVal val="visible"/>
                                      </p:to>
                                    </p:set>
                                    <p:anim calcmode="lin" valueType="num">
                                      <p:cBhvr>
                                        <p:cTn id="66" dur="1000" fill="hold"/>
                                        <p:tgtEl>
                                          <p:spTgt spid="79"/>
                                        </p:tgtEl>
                                        <p:attrNameLst>
                                          <p:attrName>ppt_w</p:attrName>
                                        </p:attrNameLst>
                                      </p:cBhvr>
                                      <p:tavLst>
                                        <p:tav tm="0">
                                          <p:val>
                                            <p:fltVal val="0"/>
                                          </p:val>
                                        </p:tav>
                                        <p:tav tm="100000">
                                          <p:val>
                                            <p:strVal val="#ppt_w"/>
                                          </p:val>
                                        </p:tav>
                                      </p:tavLst>
                                    </p:anim>
                                    <p:anim calcmode="lin" valueType="num">
                                      <p:cBhvr>
                                        <p:cTn id="67" dur="1000" fill="hold"/>
                                        <p:tgtEl>
                                          <p:spTgt spid="79"/>
                                        </p:tgtEl>
                                        <p:attrNameLst>
                                          <p:attrName>ppt_h</p:attrName>
                                        </p:attrNameLst>
                                      </p:cBhvr>
                                      <p:tavLst>
                                        <p:tav tm="0">
                                          <p:val>
                                            <p:fltVal val="0"/>
                                          </p:val>
                                        </p:tav>
                                        <p:tav tm="100000">
                                          <p:val>
                                            <p:strVal val="#ppt_h"/>
                                          </p:val>
                                        </p:tav>
                                      </p:tavLst>
                                    </p:anim>
                                    <p:anim calcmode="lin" valueType="num">
                                      <p:cBhvr>
                                        <p:cTn id="68" dur="1000" fill="hold"/>
                                        <p:tgtEl>
                                          <p:spTgt spid="79"/>
                                        </p:tgtEl>
                                        <p:attrNameLst>
                                          <p:attrName>style.rotation</p:attrName>
                                        </p:attrNameLst>
                                      </p:cBhvr>
                                      <p:tavLst>
                                        <p:tav tm="0">
                                          <p:val>
                                            <p:fltVal val="90"/>
                                          </p:val>
                                        </p:tav>
                                        <p:tav tm="100000">
                                          <p:val>
                                            <p:fltVal val="0"/>
                                          </p:val>
                                        </p:tav>
                                      </p:tavLst>
                                    </p:anim>
                                    <p:animEffect transition="in" filter="fade">
                                      <p:cBhvr>
                                        <p:cTn id="69" dur="1000"/>
                                        <p:tgtEl>
                                          <p:spTgt spid="79"/>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80"/>
                                        </p:tgtEl>
                                        <p:attrNameLst>
                                          <p:attrName>style.visibility</p:attrName>
                                        </p:attrNameLst>
                                      </p:cBhvr>
                                      <p:to>
                                        <p:strVal val="visible"/>
                                      </p:to>
                                    </p:set>
                                    <p:anim calcmode="lin" valueType="num">
                                      <p:cBhvr>
                                        <p:cTn id="72" dur="1000" fill="hold"/>
                                        <p:tgtEl>
                                          <p:spTgt spid="80"/>
                                        </p:tgtEl>
                                        <p:attrNameLst>
                                          <p:attrName>ppt_w</p:attrName>
                                        </p:attrNameLst>
                                      </p:cBhvr>
                                      <p:tavLst>
                                        <p:tav tm="0">
                                          <p:val>
                                            <p:fltVal val="0"/>
                                          </p:val>
                                        </p:tav>
                                        <p:tav tm="100000">
                                          <p:val>
                                            <p:strVal val="#ppt_w"/>
                                          </p:val>
                                        </p:tav>
                                      </p:tavLst>
                                    </p:anim>
                                    <p:anim calcmode="lin" valueType="num">
                                      <p:cBhvr>
                                        <p:cTn id="73" dur="1000" fill="hold"/>
                                        <p:tgtEl>
                                          <p:spTgt spid="80"/>
                                        </p:tgtEl>
                                        <p:attrNameLst>
                                          <p:attrName>ppt_h</p:attrName>
                                        </p:attrNameLst>
                                      </p:cBhvr>
                                      <p:tavLst>
                                        <p:tav tm="0">
                                          <p:val>
                                            <p:fltVal val="0"/>
                                          </p:val>
                                        </p:tav>
                                        <p:tav tm="100000">
                                          <p:val>
                                            <p:strVal val="#ppt_h"/>
                                          </p:val>
                                        </p:tav>
                                      </p:tavLst>
                                    </p:anim>
                                    <p:anim calcmode="lin" valueType="num">
                                      <p:cBhvr>
                                        <p:cTn id="74" dur="1000" fill="hold"/>
                                        <p:tgtEl>
                                          <p:spTgt spid="80"/>
                                        </p:tgtEl>
                                        <p:attrNameLst>
                                          <p:attrName>style.rotation</p:attrName>
                                        </p:attrNameLst>
                                      </p:cBhvr>
                                      <p:tavLst>
                                        <p:tav tm="0">
                                          <p:val>
                                            <p:fltVal val="90"/>
                                          </p:val>
                                        </p:tav>
                                        <p:tav tm="100000">
                                          <p:val>
                                            <p:fltVal val="0"/>
                                          </p:val>
                                        </p:tav>
                                      </p:tavLst>
                                    </p:anim>
                                    <p:animEffect transition="in" filter="fade">
                                      <p:cBhvr>
                                        <p:cTn id="75" dur="1000"/>
                                        <p:tgtEl>
                                          <p:spTgt spid="80"/>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57" grpId="0" animBg="1"/>
      <p:bldP spid="65" grpId="0" animBg="1"/>
      <p:bldP spid="73" grpId="0" animBg="1"/>
      <p:bldP spid="74" grpId="0" animBg="1"/>
      <p:bldP spid="75" grpId="0" animBg="1"/>
      <p:bldP spid="77" grpId="0" animBg="1"/>
      <p:bldP spid="78" grpId="0" animBg="1"/>
      <p:bldP spid="79" grpId="0" animBg="1"/>
      <p:bldP spid="8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87F7B1A-87B6-335A-8446-7C6E5C2CDE69}"/>
              </a:ext>
            </a:extLst>
          </p:cNvPr>
          <p:cNvPicPr>
            <a:picLocks noChangeAspect="1"/>
          </p:cNvPicPr>
          <p:nvPr/>
        </p:nvPicPr>
        <p:blipFill>
          <a:blip r:embed="rId2"/>
          <a:stretch>
            <a:fillRect/>
          </a:stretch>
        </p:blipFill>
        <p:spPr>
          <a:xfrm>
            <a:off x="1907704" y="176825"/>
            <a:ext cx="4938439" cy="4876006"/>
          </a:xfrm>
          <a:prstGeom prst="rect">
            <a:avLst/>
          </a:prstGeom>
        </p:spPr>
      </p:pic>
      <p:sp>
        <p:nvSpPr>
          <p:cNvPr id="4" name="مربع نص 3">
            <a:extLst>
              <a:ext uri="{FF2B5EF4-FFF2-40B4-BE49-F238E27FC236}">
                <a16:creationId xmlns:a16="http://schemas.microsoft.com/office/drawing/2014/main" id="{1D6CEEEE-BEB9-1470-94EB-8AD03A1A1900}"/>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Tree>
    <p:extLst>
      <p:ext uri="{BB962C8B-B14F-4D97-AF65-F5344CB8AC3E}">
        <p14:creationId xmlns:p14="http://schemas.microsoft.com/office/powerpoint/2010/main" val="198988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
        <p:nvSpPr>
          <p:cNvPr id="3" name="مربع نص 2">
            <a:extLst>
              <a:ext uri="{FF2B5EF4-FFF2-40B4-BE49-F238E27FC236}">
                <a16:creationId xmlns:a16="http://schemas.microsoft.com/office/drawing/2014/main" id="{69710D5B-A8ED-A1C8-F134-9B4D31C74691}"/>
              </a:ext>
            </a:extLst>
          </p:cNvPr>
          <p:cNvSpPr txBox="1"/>
          <p:nvPr/>
        </p:nvSpPr>
        <p:spPr>
          <a:xfrm>
            <a:off x="297794" y="679834"/>
            <a:ext cx="8824909" cy="3662541"/>
          </a:xfrm>
          <a:prstGeom prst="rect">
            <a:avLst/>
          </a:prstGeom>
          <a:noFill/>
        </p:spPr>
        <p:txBody>
          <a:bodyPr wrap="square">
            <a:spAutoFit/>
          </a:bodyPr>
          <a:lstStyle/>
          <a:p>
            <a:pPr algn="r" rtl="1"/>
            <a:r>
              <a:rPr lang="ar-SA" sz="3600" b="0" i="0" dirty="0">
                <a:solidFill>
                  <a:srgbClr val="FF0000"/>
                </a:solidFill>
                <a:effectLst/>
                <a:latin typeface="Roboto" panose="02000000000000000000" pitchFamily="2" charset="0"/>
              </a:rPr>
              <a:t>الجزء العملي إضافة مكونات في مساحة العمل </a:t>
            </a:r>
          </a:p>
          <a:p>
            <a:pPr marL="457200" indent="-457200" algn="r" rtl="1">
              <a:buFont typeface="+mj-lt"/>
              <a:buAutoNum type="arabicPeriod"/>
            </a:pPr>
            <a:r>
              <a:rPr lang="ar-SA" sz="2000" b="0" i="0" dirty="0">
                <a:solidFill>
                  <a:srgbClr val="202124"/>
                </a:solidFill>
                <a:effectLst/>
                <a:latin typeface="Roboto" panose="02000000000000000000" pitchFamily="2" charset="0"/>
              </a:rPr>
              <a:t>إضافة لوحة </a:t>
            </a:r>
            <a:r>
              <a:rPr lang="ar-SA" sz="2000" b="0" i="0" dirty="0" err="1">
                <a:solidFill>
                  <a:srgbClr val="202124"/>
                </a:solidFill>
                <a:effectLst/>
                <a:latin typeface="Roboto" panose="02000000000000000000" pitchFamily="2" charset="0"/>
              </a:rPr>
              <a:t>أردوينو</a:t>
            </a:r>
            <a:r>
              <a:rPr lang="ar-SA" sz="2000" b="0" i="0" dirty="0">
                <a:solidFill>
                  <a:srgbClr val="202124"/>
                </a:solidFill>
                <a:effectLst/>
                <a:latin typeface="Roboto" panose="02000000000000000000" pitchFamily="2" charset="0"/>
              </a:rPr>
              <a:t> </a:t>
            </a:r>
            <a:r>
              <a:rPr lang="ar-SA" sz="2000" b="0" i="0" dirty="0" err="1">
                <a:solidFill>
                  <a:srgbClr val="202124"/>
                </a:solidFill>
                <a:effectLst/>
                <a:latin typeface="Roboto" panose="02000000000000000000" pitchFamily="2" charset="0"/>
              </a:rPr>
              <a:t>أونو</a:t>
            </a:r>
            <a:r>
              <a:rPr lang="ar-SA" sz="2000" b="0" i="0" dirty="0">
                <a:solidFill>
                  <a:srgbClr val="202124"/>
                </a:solidFill>
                <a:effectLst/>
                <a:latin typeface="Roboto" panose="02000000000000000000" pitchFamily="2" charset="0"/>
              </a:rPr>
              <a:t> </a:t>
            </a:r>
            <a:r>
              <a:rPr lang="en-US" sz="2000" b="0" i="0" dirty="0">
                <a:solidFill>
                  <a:srgbClr val="202124"/>
                </a:solidFill>
                <a:effectLst/>
                <a:latin typeface="Roboto" panose="02000000000000000000" pitchFamily="2" charset="0"/>
              </a:rPr>
              <a:t>Arduino UNO R3 -  R3</a:t>
            </a:r>
            <a:endParaRPr lang="ar-SA" sz="2000" b="0" i="0" dirty="0">
              <a:solidFill>
                <a:srgbClr val="202124"/>
              </a:solidFill>
              <a:effectLst/>
              <a:latin typeface="Roboto" panose="02000000000000000000" pitchFamily="2" charset="0"/>
            </a:endParaRPr>
          </a:p>
          <a:p>
            <a:pPr marL="457200" indent="-457200" algn="r" rtl="1">
              <a:buFont typeface="+mj-lt"/>
              <a:buAutoNum type="arabicPeriod"/>
            </a:pPr>
            <a:r>
              <a:rPr lang="ar-SA" sz="2000" b="0" i="0" dirty="0">
                <a:solidFill>
                  <a:srgbClr val="202124"/>
                </a:solidFill>
                <a:effectLst/>
                <a:latin typeface="Roboto" panose="02000000000000000000" pitchFamily="2" charset="0"/>
              </a:rPr>
              <a:t>إضافة</a:t>
            </a:r>
            <a:r>
              <a:rPr lang="en-US" sz="2000" b="0" i="0" dirty="0">
                <a:solidFill>
                  <a:srgbClr val="202124"/>
                </a:solidFill>
                <a:effectLst/>
                <a:latin typeface="Roboto" panose="02000000000000000000" pitchFamily="2" charset="0"/>
              </a:rPr>
              <a:t> </a:t>
            </a:r>
            <a:r>
              <a:rPr lang="ar-SA" sz="2000" b="0" i="0" dirty="0">
                <a:solidFill>
                  <a:srgbClr val="202124"/>
                </a:solidFill>
                <a:effectLst/>
                <a:latin typeface="Roboto" panose="02000000000000000000" pitchFamily="2" charset="0"/>
              </a:rPr>
              <a:t>لوحة توصيل الدوائر الصغيرة </a:t>
            </a:r>
            <a:r>
              <a:rPr lang="en-US" sz="2000" b="0" i="0" dirty="0">
                <a:solidFill>
                  <a:srgbClr val="202124"/>
                </a:solidFill>
                <a:effectLst/>
                <a:latin typeface="Roboto" panose="02000000000000000000" pitchFamily="2" charset="0"/>
              </a:rPr>
              <a:t>Breadboard Small</a:t>
            </a:r>
            <a:br>
              <a:rPr lang="ar-SA" sz="2000" b="0" i="0" dirty="0">
                <a:solidFill>
                  <a:srgbClr val="202124"/>
                </a:solidFill>
                <a:effectLst/>
                <a:latin typeface="Roboto" panose="02000000000000000000" pitchFamily="2" charset="0"/>
              </a:rPr>
            </a:br>
            <a:endParaRPr lang="ar-SA" sz="2000" dirty="0"/>
          </a:p>
          <a:p>
            <a:pPr marL="457200" indent="-457200" algn="r" rtl="1">
              <a:buFont typeface="+mj-lt"/>
              <a:buAutoNum type="arabicPeriod"/>
            </a:pPr>
            <a:r>
              <a:rPr lang="ar-SA" sz="2000" b="0" i="0" dirty="0">
                <a:solidFill>
                  <a:srgbClr val="202124"/>
                </a:solidFill>
                <a:effectLst/>
                <a:latin typeface="Roboto" panose="02000000000000000000" pitchFamily="2" charset="0"/>
              </a:rPr>
              <a:t>إضافة</a:t>
            </a:r>
            <a:r>
              <a:rPr lang="en-US" sz="2000" b="0" i="0" dirty="0">
                <a:solidFill>
                  <a:srgbClr val="202124"/>
                </a:solidFill>
                <a:effectLst/>
                <a:latin typeface="Roboto" panose="02000000000000000000" pitchFamily="2" charset="0"/>
              </a:rPr>
              <a:t> </a:t>
            </a:r>
            <a:r>
              <a:rPr lang="ar-SA" sz="2000" b="0" i="0" dirty="0">
                <a:solidFill>
                  <a:srgbClr val="202124"/>
                </a:solidFill>
                <a:effectLst/>
                <a:latin typeface="Roboto" panose="02000000000000000000" pitchFamily="2" charset="0"/>
              </a:rPr>
              <a:t>مقاومتان </a:t>
            </a:r>
            <a:r>
              <a:rPr lang="en-US" sz="2000" b="0" i="0" dirty="0">
                <a:solidFill>
                  <a:srgbClr val="202124"/>
                </a:solidFill>
                <a:effectLst/>
                <a:latin typeface="Roboto" panose="02000000000000000000" pitchFamily="2" charset="0"/>
              </a:rPr>
              <a:t>Resistors</a:t>
            </a:r>
            <a:r>
              <a:rPr lang="ar-SA" sz="2000" b="0" i="0" dirty="0">
                <a:solidFill>
                  <a:srgbClr val="202124"/>
                </a:solidFill>
                <a:effectLst/>
                <a:latin typeface="Roboto" panose="02000000000000000000" pitchFamily="2" charset="0"/>
              </a:rPr>
              <a:t>   - ضبط قيمة المقاومة 220 	و الوحدة </a:t>
            </a:r>
            <a:r>
              <a:rPr lang="el-GR" sz="1800" b="0" i="0" u="none" strike="noStrike" baseline="0" dirty="0">
                <a:latin typeface="Calibri" panose="020F0502020204030204" pitchFamily="34" charset="0"/>
                <a:cs typeface="Calibri" panose="020F0502020204030204" pitchFamily="34" charset="0"/>
              </a:rPr>
              <a:t>Ω</a:t>
            </a:r>
            <a:br>
              <a:rPr lang="ar-SA" sz="1800" b="0" i="0" u="none" strike="noStrike" baseline="0" dirty="0">
                <a:latin typeface="Calibri" panose="020F0502020204030204" pitchFamily="34" charset="0"/>
                <a:cs typeface="Calibri" panose="020F0502020204030204" pitchFamily="34" charset="0"/>
              </a:rPr>
            </a:br>
            <a:endParaRPr lang="en-US" sz="2000" b="0" i="0" dirty="0">
              <a:solidFill>
                <a:srgbClr val="202124"/>
              </a:solidFill>
              <a:effectLst/>
              <a:latin typeface="Roboto" panose="02000000000000000000" pitchFamily="2" charset="0"/>
            </a:endParaRPr>
          </a:p>
          <a:p>
            <a:pPr marL="457200" indent="-457200" algn="r" rtl="1">
              <a:buFont typeface="+mj-lt"/>
              <a:buAutoNum type="arabicPeriod"/>
            </a:pPr>
            <a:r>
              <a:rPr lang="ar-SA" sz="2000" b="0" i="0" dirty="0">
                <a:solidFill>
                  <a:srgbClr val="202124"/>
                </a:solidFill>
                <a:effectLst/>
                <a:latin typeface="Roboto" panose="02000000000000000000" pitchFamily="2" charset="0"/>
              </a:rPr>
              <a:t>إضافة مستشعران للحركة </a:t>
            </a:r>
            <a:r>
              <a:rPr lang="en-US" sz="2000" b="0" i="0" dirty="0">
                <a:solidFill>
                  <a:srgbClr val="202124"/>
                </a:solidFill>
                <a:effectLst/>
                <a:latin typeface="Roboto" panose="02000000000000000000" pitchFamily="2" charset="0"/>
              </a:rPr>
              <a:t> PIR </a:t>
            </a:r>
            <a:r>
              <a:rPr lang="ar-SA" sz="2000" b="0" i="0" dirty="0">
                <a:solidFill>
                  <a:srgbClr val="202124"/>
                </a:solidFill>
                <a:effectLst/>
                <a:latin typeface="Roboto" panose="02000000000000000000" pitchFamily="2" charset="0"/>
              </a:rPr>
              <a:t>يعملان بالموجات تحت الحمراء.</a:t>
            </a:r>
          </a:p>
          <a:p>
            <a:pPr marL="457200" indent="-457200" algn="r" rtl="1">
              <a:buFont typeface="+mj-lt"/>
              <a:buAutoNum type="arabicPeriod"/>
            </a:pPr>
            <a:r>
              <a:rPr lang="ar-SA" sz="2000" b="0" i="0" dirty="0">
                <a:solidFill>
                  <a:srgbClr val="202124"/>
                </a:solidFill>
                <a:effectLst/>
                <a:latin typeface="Roboto" panose="02000000000000000000" pitchFamily="2" charset="0"/>
              </a:rPr>
              <a:t>إضافة </a:t>
            </a:r>
            <a:r>
              <a:rPr lang="ar-SA" sz="2000" b="0" i="0" dirty="0" err="1">
                <a:solidFill>
                  <a:srgbClr val="202124"/>
                </a:solidFill>
                <a:effectLst/>
                <a:latin typeface="Roboto" panose="02000000000000000000" pitchFamily="2" charset="0"/>
              </a:rPr>
              <a:t>دايودان</a:t>
            </a:r>
            <a:r>
              <a:rPr lang="ar-SA" sz="2000" b="0" i="0" dirty="0">
                <a:solidFill>
                  <a:srgbClr val="202124"/>
                </a:solidFill>
                <a:effectLst/>
                <a:latin typeface="Roboto" panose="02000000000000000000" pitchFamily="2" charset="0"/>
              </a:rPr>
              <a:t> مشعان للضوء </a:t>
            </a:r>
            <a:r>
              <a:rPr lang="en-US" sz="2000" b="0" i="0" dirty="0">
                <a:solidFill>
                  <a:srgbClr val="202124"/>
                </a:solidFill>
                <a:effectLst/>
                <a:latin typeface="Roboto" panose="02000000000000000000" pitchFamily="2" charset="0"/>
              </a:rPr>
              <a:t>LEDs</a:t>
            </a:r>
            <a:endParaRPr lang="ar-SA" sz="2000" b="0" i="0" dirty="0">
              <a:solidFill>
                <a:srgbClr val="202124"/>
              </a:solidFill>
              <a:effectLst/>
              <a:latin typeface="Roboto" panose="02000000000000000000" pitchFamily="2" charset="0"/>
            </a:endParaRPr>
          </a:p>
          <a:p>
            <a:pPr marL="571500" indent="-571500" algn="r" rtl="1">
              <a:buFont typeface="Arial" panose="020B0604020202020204" pitchFamily="34" charset="0"/>
              <a:buChar char="•"/>
            </a:pPr>
            <a:endParaRPr lang="en-US" sz="2000" b="0" i="0" dirty="0">
              <a:solidFill>
                <a:srgbClr val="202124"/>
              </a:solidFill>
              <a:effectLst/>
              <a:latin typeface="Roboto" panose="02000000000000000000" pitchFamily="2" charset="0"/>
            </a:endParaRPr>
          </a:p>
          <a:p>
            <a:pPr marL="571500" indent="-571500" algn="r" rtl="1">
              <a:buFont typeface="Arial" panose="020B0604020202020204" pitchFamily="34" charset="0"/>
              <a:buChar char="•"/>
            </a:pPr>
            <a:endParaRPr lang="ar-SA" sz="3600" dirty="0"/>
          </a:p>
        </p:txBody>
      </p:sp>
      <p:pic>
        <p:nvPicPr>
          <p:cNvPr id="5" name="صورة 4">
            <a:extLst>
              <a:ext uri="{FF2B5EF4-FFF2-40B4-BE49-F238E27FC236}">
                <a16:creationId xmlns:a16="http://schemas.microsoft.com/office/drawing/2014/main" id="{E6DC7112-35F5-569D-747F-FA7F291DD3E3}"/>
              </a:ext>
            </a:extLst>
          </p:cNvPr>
          <p:cNvPicPr>
            <a:picLocks noChangeAspect="1"/>
          </p:cNvPicPr>
          <p:nvPr/>
        </p:nvPicPr>
        <p:blipFill>
          <a:blip r:embed="rId2"/>
          <a:stretch>
            <a:fillRect/>
          </a:stretch>
        </p:blipFill>
        <p:spPr>
          <a:xfrm>
            <a:off x="755576" y="1923960"/>
            <a:ext cx="1486107" cy="647790"/>
          </a:xfrm>
          <a:prstGeom prst="rect">
            <a:avLst/>
          </a:prstGeom>
        </p:spPr>
      </p:pic>
      <p:pic>
        <p:nvPicPr>
          <p:cNvPr id="7" name="صورة 6">
            <a:extLst>
              <a:ext uri="{FF2B5EF4-FFF2-40B4-BE49-F238E27FC236}">
                <a16:creationId xmlns:a16="http://schemas.microsoft.com/office/drawing/2014/main" id="{300DED3D-6598-7399-9225-4CFE70D6EEBB}"/>
              </a:ext>
            </a:extLst>
          </p:cNvPr>
          <p:cNvPicPr>
            <a:picLocks noChangeAspect="1"/>
          </p:cNvPicPr>
          <p:nvPr/>
        </p:nvPicPr>
        <p:blipFill>
          <a:blip r:embed="rId3"/>
          <a:stretch>
            <a:fillRect/>
          </a:stretch>
        </p:blipFill>
        <p:spPr>
          <a:xfrm>
            <a:off x="6372200" y="3507854"/>
            <a:ext cx="1952898" cy="1381318"/>
          </a:xfrm>
          <a:prstGeom prst="rect">
            <a:avLst/>
          </a:prstGeom>
        </p:spPr>
      </p:pic>
      <p:pic>
        <p:nvPicPr>
          <p:cNvPr id="9" name="صورة 8">
            <a:extLst>
              <a:ext uri="{FF2B5EF4-FFF2-40B4-BE49-F238E27FC236}">
                <a16:creationId xmlns:a16="http://schemas.microsoft.com/office/drawing/2014/main" id="{EA2D4274-644E-6CC6-6167-8509430E0C7F}"/>
              </a:ext>
            </a:extLst>
          </p:cNvPr>
          <p:cNvPicPr>
            <a:picLocks noChangeAspect="1"/>
          </p:cNvPicPr>
          <p:nvPr/>
        </p:nvPicPr>
        <p:blipFill>
          <a:blip r:embed="rId4"/>
          <a:stretch>
            <a:fillRect/>
          </a:stretch>
        </p:blipFill>
        <p:spPr>
          <a:xfrm>
            <a:off x="687490" y="2765382"/>
            <a:ext cx="3108386" cy="1050494"/>
          </a:xfrm>
          <a:prstGeom prst="rect">
            <a:avLst/>
          </a:prstGeom>
        </p:spPr>
      </p:pic>
    </p:spTree>
    <p:extLst>
      <p:ext uri="{BB962C8B-B14F-4D97-AF65-F5344CB8AC3E}">
        <p14:creationId xmlns:p14="http://schemas.microsoft.com/office/powerpoint/2010/main" val="182153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2345F239-4A87-B3E9-A58B-85B9EC5EDC8E}"/>
              </a:ext>
            </a:extLst>
          </p:cNvPr>
          <p:cNvPicPr>
            <a:picLocks noChangeAspect="1"/>
          </p:cNvPicPr>
          <p:nvPr/>
        </p:nvPicPr>
        <p:blipFill>
          <a:blip r:embed="rId2"/>
          <a:stretch>
            <a:fillRect/>
          </a:stretch>
        </p:blipFill>
        <p:spPr>
          <a:xfrm>
            <a:off x="1742340" y="1777405"/>
            <a:ext cx="5982535" cy="2419688"/>
          </a:xfrm>
          <a:prstGeom prst="rect">
            <a:avLst/>
          </a:prstGeom>
        </p:spPr>
      </p:pic>
      <p:sp>
        <p:nvSpPr>
          <p:cNvPr id="6" name="مربع نص 5">
            <a:extLst>
              <a:ext uri="{FF2B5EF4-FFF2-40B4-BE49-F238E27FC236}">
                <a16:creationId xmlns:a16="http://schemas.microsoft.com/office/drawing/2014/main" id="{4598B356-0181-7562-8639-6C8CF02AC8F2}"/>
              </a:ext>
            </a:extLst>
          </p:cNvPr>
          <p:cNvSpPr txBox="1"/>
          <p:nvPr/>
        </p:nvSpPr>
        <p:spPr>
          <a:xfrm>
            <a:off x="107503" y="946407"/>
            <a:ext cx="8895211" cy="646331"/>
          </a:xfrm>
          <a:prstGeom prst="rect">
            <a:avLst/>
          </a:prstGeom>
          <a:noFill/>
        </p:spPr>
        <p:txBody>
          <a:bodyPr wrap="square">
            <a:spAutoFit/>
          </a:bodyPr>
          <a:lstStyle>
            <a:defPPr>
              <a:defRPr lang="zh-CN"/>
            </a:defPPr>
            <a:lvl1pPr algn="r" rtl="1">
              <a:defRPr sz="3600" b="0" i="0">
                <a:solidFill>
                  <a:srgbClr val="FF0000"/>
                </a:solidFill>
                <a:effectLst/>
                <a:latin typeface="Roboto" panose="02000000000000000000" pitchFamily="2" charset="0"/>
              </a:defRPr>
            </a:lvl1pPr>
          </a:lstStyle>
          <a:p>
            <a:r>
              <a:rPr lang="ar-SA" sz="1800" dirty="0">
                <a:solidFill>
                  <a:schemeClr val="tx1"/>
                </a:solidFill>
              </a:rPr>
              <a:t>قم بتوصيل لوحة الأردوينو بلوحة توصيل الدوائر الصغيرة </a:t>
            </a:r>
            <a:r>
              <a:rPr lang="en-US" sz="1800" dirty="0">
                <a:solidFill>
                  <a:schemeClr val="tx1"/>
                </a:solidFill>
              </a:rPr>
              <a:t>Breadboard Small </a:t>
            </a:r>
            <a:r>
              <a:rPr lang="ar-SA" sz="1800" dirty="0">
                <a:solidFill>
                  <a:schemeClr val="tx1"/>
                </a:solidFill>
              </a:rPr>
              <a:t>عن طريق توصيل طرف جهد 5 فولت 5</a:t>
            </a:r>
            <a:r>
              <a:rPr lang="en-US" sz="1800" dirty="0">
                <a:solidFill>
                  <a:schemeClr val="tx1"/>
                </a:solidFill>
              </a:rPr>
              <a:t>V </a:t>
            </a:r>
            <a:r>
              <a:rPr lang="ar-SA" sz="1800" dirty="0">
                <a:solidFill>
                  <a:schemeClr val="tx1"/>
                </a:solidFill>
              </a:rPr>
              <a:t>بالعمود الموجب، والطرف الأرضي (</a:t>
            </a:r>
            <a:r>
              <a:rPr lang="en-US" sz="1800" dirty="0">
                <a:solidFill>
                  <a:schemeClr val="tx1"/>
                </a:solidFill>
              </a:rPr>
              <a:t>GND) </a:t>
            </a:r>
            <a:r>
              <a:rPr lang="ar-SA" sz="1800" dirty="0">
                <a:solidFill>
                  <a:schemeClr val="tx1"/>
                </a:solidFill>
              </a:rPr>
              <a:t>بالعمود السالب.</a:t>
            </a:r>
          </a:p>
        </p:txBody>
      </p:sp>
    </p:spTree>
    <p:extLst>
      <p:ext uri="{BB962C8B-B14F-4D97-AF65-F5344CB8AC3E}">
        <p14:creationId xmlns:p14="http://schemas.microsoft.com/office/powerpoint/2010/main" val="398392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8B998B32-E450-2D25-8726-8AE39CA6B661}"/>
              </a:ext>
            </a:extLst>
          </p:cNvPr>
          <p:cNvSpPr txBox="1"/>
          <p:nvPr/>
        </p:nvSpPr>
        <p:spPr>
          <a:xfrm>
            <a:off x="1907704" y="771550"/>
            <a:ext cx="6948264" cy="369332"/>
          </a:xfrm>
          <a:prstGeom prst="rect">
            <a:avLst/>
          </a:prstGeom>
          <a:noFill/>
        </p:spPr>
        <p:txBody>
          <a:bodyPr wrap="square">
            <a:spAutoFit/>
          </a:bodyPr>
          <a:lstStyle>
            <a:defPPr>
              <a:defRPr lang="zh-CN"/>
            </a:defPPr>
            <a:lvl1pPr algn="r" rtl="1">
              <a:defRPr b="0" i="0">
                <a:effectLst/>
                <a:latin typeface="Roboto" panose="02000000000000000000" pitchFamily="2" charset="0"/>
              </a:defRPr>
            </a:lvl1pPr>
          </a:lstStyle>
          <a:p>
            <a:r>
              <a:rPr lang="ar-SA" dirty="0"/>
              <a:t>بعد ذلك قم بتوصيل مقاومات </a:t>
            </a:r>
            <a:r>
              <a:rPr lang="ar-SA" dirty="0" err="1"/>
              <a:t>الدايودات</a:t>
            </a:r>
            <a:r>
              <a:rPr lang="ar-SA" dirty="0"/>
              <a:t> المشعة للضوء بمنافذ الأردوينو الرقمية 6 و7.</a:t>
            </a:r>
          </a:p>
        </p:txBody>
      </p:sp>
      <p:pic>
        <p:nvPicPr>
          <p:cNvPr id="6" name="صورة 5">
            <a:extLst>
              <a:ext uri="{FF2B5EF4-FFF2-40B4-BE49-F238E27FC236}">
                <a16:creationId xmlns:a16="http://schemas.microsoft.com/office/drawing/2014/main" id="{ED1CD440-B0FC-6004-08EB-5F0162FE704D}"/>
              </a:ext>
            </a:extLst>
          </p:cNvPr>
          <p:cNvPicPr>
            <a:picLocks noChangeAspect="1"/>
          </p:cNvPicPr>
          <p:nvPr/>
        </p:nvPicPr>
        <p:blipFill>
          <a:blip r:embed="rId2"/>
          <a:stretch>
            <a:fillRect/>
          </a:stretch>
        </p:blipFill>
        <p:spPr>
          <a:xfrm>
            <a:off x="2324765" y="1318313"/>
            <a:ext cx="4494470" cy="3545556"/>
          </a:xfrm>
          <a:prstGeom prst="rect">
            <a:avLst/>
          </a:prstGeom>
        </p:spPr>
      </p:pic>
    </p:spTree>
    <p:extLst>
      <p:ext uri="{BB962C8B-B14F-4D97-AF65-F5344CB8AC3E}">
        <p14:creationId xmlns:p14="http://schemas.microsoft.com/office/powerpoint/2010/main" val="197933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F525376C-E588-1C74-C878-6F7EF71B5310}"/>
              </a:ext>
            </a:extLst>
          </p:cNvPr>
          <p:cNvSpPr txBox="1"/>
          <p:nvPr/>
        </p:nvSpPr>
        <p:spPr>
          <a:xfrm>
            <a:off x="144328" y="585143"/>
            <a:ext cx="8855344" cy="646331"/>
          </a:xfrm>
          <a:prstGeom prst="rect">
            <a:avLst/>
          </a:prstGeom>
          <a:noFill/>
        </p:spPr>
        <p:txBody>
          <a:bodyPr wrap="square">
            <a:spAutoFit/>
          </a:bodyPr>
          <a:lstStyle>
            <a:defPPr>
              <a:defRPr lang="zh-CN"/>
            </a:defPPr>
            <a:lvl1pPr algn="r" rtl="1">
              <a:defRPr b="0" i="0">
                <a:effectLst/>
                <a:latin typeface="Roboto" panose="02000000000000000000" pitchFamily="2" charset="0"/>
              </a:defRPr>
            </a:lvl1pPr>
          </a:lstStyle>
          <a:p>
            <a:r>
              <a:rPr lang="ar-SA" dirty="0"/>
              <a:t>ولإتمام التوصيلات، ستحتاج إلى توصيل مستشعر حركة الغرفة الأولى (</a:t>
            </a:r>
            <a:r>
              <a:rPr lang="en-US" dirty="0"/>
              <a:t>PIR Room1) </a:t>
            </a:r>
            <a:r>
              <a:rPr lang="ar-SA" dirty="0"/>
              <a:t>و مستشعر حركة الغرفة الثانية</a:t>
            </a:r>
            <a:br>
              <a:rPr lang="ar-SA" dirty="0"/>
            </a:br>
            <a:r>
              <a:rPr lang="en-US" dirty="0"/>
              <a:t>PIR Room2 </a:t>
            </a:r>
            <a:r>
              <a:rPr lang="ar-SA" dirty="0"/>
              <a:t>بلوحة الأردوينو وبالأعمدة السالبة والموجبة في لوحة توصيل الدوائر الصغيرة.</a:t>
            </a:r>
          </a:p>
        </p:txBody>
      </p:sp>
      <p:pic>
        <p:nvPicPr>
          <p:cNvPr id="6" name="صورة 5">
            <a:extLst>
              <a:ext uri="{FF2B5EF4-FFF2-40B4-BE49-F238E27FC236}">
                <a16:creationId xmlns:a16="http://schemas.microsoft.com/office/drawing/2014/main" id="{21C4ED13-9CB3-61F2-D49D-DAD7A443C404}"/>
              </a:ext>
            </a:extLst>
          </p:cNvPr>
          <p:cNvPicPr>
            <a:picLocks noChangeAspect="1"/>
          </p:cNvPicPr>
          <p:nvPr/>
        </p:nvPicPr>
        <p:blipFill>
          <a:blip r:embed="rId2"/>
          <a:stretch>
            <a:fillRect/>
          </a:stretch>
        </p:blipFill>
        <p:spPr>
          <a:xfrm>
            <a:off x="2195736" y="1440160"/>
            <a:ext cx="5300281" cy="3579862"/>
          </a:xfrm>
          <a:prstGeom prst="rect">
            <a:avLst/>
          </a:prstGeom>
        </p:spPr>
      </p:pic>
      <p:pic>
        <p:nvPicPr>
          <p:cNvPr id="8" name="صورة 7">
            <a:extLst>
              <a:ext uri="{FF2B5EF4-FFF2-40B4-BE49-F238E27FC236}">
                <a16:creationId xmlns:a16="http://schemas.microsoft.com/office/drawing/2014/main" id="{5AB1E6ED-2876-45B4-6FBE-812FA4A2C944}"/>
              </a:ext>
            </a:extLst>
          </p:cNvPr>
          <p:cNvPicPr>
            <a:picLocks noChangeAspect="1"/>
          </p:cNvPicPr>
          <p:nvPr/>
        </p:nvPicPr>
        <p:blipFill>
          <a:blip r:embed="rId3"/>
          <a:stretch>
            <a:fillRect/>
          </a:stretch>
        </p:blipFill>
        <p:spPr>
          <a:xfrm>
            <a:off x="323528" y="1669559"/>
            <a:ext cx="1714739" cy="2705478"/>
          </a:xfrm>
          <a:prstGeom prst="rect">
            <a:avLst/>
          </a:prstGeom>
        </p:spPr>
      </p:pic>
    </p:spTree>
    <p:extLst>
      <p:ext uri="{BB962C8B-B14F-4D97-AF65-F5344CB8AC3E}">
        <p14:creationId xmlns:p14="http://schemas.microsoft.com/office/powerpoint/2010/main" val="214950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002303FE-8D68-619B-73EF-E43592F0AD24}"/>
              </a:ext>
            </a:extLst>
          </p:cNvPr>
          <p:cNvPicPr>
            <a:picLocks noChangeAspect="1"/>
          </p:cNvPicPr>
          <p:nvPr/>
        </p:nvPicPr>
        <p:blipFill rotWithShape="1">
          <a:blip r:embed="rId3"/>
          <a:srcRect l="2748" t="520" r="2465" b="42999"/>
          <a:stretch/>
        </p:blipFill>
        <p:spPr>
          <a:xfrm>
            <a:off x="484379" y="125504"/>
            <a:ext cx="3816424" cy="2231427"/>
          </a:xfrm>
          <a:prstGeom prst="rect">
            <a:avLst/>
          </a:prstGeom>
        </p:spPr>
      </p:pic>
      <p:sp>
        <p:nvSpPr>
          <p:cNvPr id="6" name="مربع نص 5">
            <a:extLst>
              <a:ext uri="{FF2B5EF4-FFF2-40B4-BE49-F238E27FC236}">
                <a16:creationId xmlns:a16="http://schemas.microsoft.com/office/drawing/2014/main" id="{630E34E5-94F0-C605-E06D-9F37814B539C}"/>
              </a:ext>
            </a:extLst>
          </p:cNvPr>
          <p:cNvSpPr txBox="1"/>
          <p:nvPr/>
        </p:nvSpPr>
        <p:spPr>
          <a:xfrm>
            <a:off x="4932040" y="611867"/>
            <a:ext cx="3816424" cy="923330"/>
          </a:xfrm>
          <a:prstGeom prst="rect">
            <a:avLst/>
          </a:prstGeom>
          <a:noFill/>
        </p:spPr>
        <p:txBody>
          <a:bodyPr wrap="square">
            <a:spAutoFit/>
          </a:bodyPr>
          <a:lstStyle>
            <a:defPPr>
              <a:defRPr lang="zh-CN"/>
            </a:defPPr>
            <a:lvl1pPr algn="r" rtl="1">
              <a:defRPr b="0" i="0">
                <a:effectLst/>
                <a:latin typeface="Roboto" panose="02000000000000000000" pitchFamily="2" charset="0"/>
              </a:defRPr>
            </a:lvl1pPr>
          </a:lstStyle>
          <a:p>
            <a:r>
              <a:rPr lang="ar-SA" dirty="0">
                <a:solidFill>
                  <a:srgbClr val="FF0000"/>
                </a:solidFill>
              </a:rPr>
              <a:t>لبنات التعليمات البرمجية </a:t>
            </a:r>
            <a:r>
              <a:rPr lang="en-US" dirty="0">
                <a:solidFill>
                  <a:srgbClr val="FF0000"/>
                </a:solidFill>
              </a:rPr>
              <a:t>Code Blocks</a:t>
            </a:r>
            <a:br>
              <a:rPr lang="en-US" dirty="0"/>
            </a:br>
            <a:r>
              <a:rPr lang="ar-SA" dirty="0"/>
              <a:t>يوفر </a:t>
            </a:r>
            <a:r>
              <a:rPr lang="ar-SA" dirty="0" err="1"/>
              <a:t>تينكركاد</a:t>
            </a:r>
            <a:r>
              <a:rPr lang="ar-SA" dirty="0"/>
              <a:t> تقنية البرمجة القائمة على اللبنات البرمجية لتبسيط عملية برمجة وحدة التحكم الدقيقة.</a:t>
            </a:r>
          </a:p>
        </p:txBody>
      </p:sp>
      <p:pic>
        <p:nvPicPr>
          <p:cNvPr id="7" name="صورة 6">
            <a:extLst>
              <a:ext uri="{FF2B5EF4-FFF2-40B4-BE49-F238E27FC236}">
                <a16:creationId xmlns:a16="http://schemas.microsoft.com/office/drawing/2014/main" id="{FC9BBBFC-056F-C499-79A0-501990E923D1}"/>
              </a:ext>
            </a:extLst>
          </p:cNvPr>
          <p:cNvPicPr>
            <a:picLocks noChangeAspect="1"/>
          </p:cNvPicPr>
          <p:nvPr/>
        </p:nvPicPr>
        <p:blipFill rotWithShape="1">
          <a:blip r:embed="rId3"/>
          <a:srcRect l="-263" t="58934" r="263"/>
          <a:stretch/>
        </p:blipFill>
        <p:spPr>
          <a:xfrm>
            <a:off x="3598983" y="2067694"/>
            <a:ext cx="5089847" cy="2051002"/>
          </a:xfrm>
          <a:prstGeom prst="rect">
            <a:avLst/>
          </a:prstGeom>
        </p:spPr>
      </p:pic>
      <p:sp>
        <p:nvSpPr>
          <p:cNvPr id="9" name="مربع نص 8">
            <a:extLst>
              <a:ext uri="{FF2B5EF4-FFF2-40B4-BE49-F238E27FC236}">
                <a16:creationId xmlns:a16="http://schemas.microsoft.com/office/drawing/2014/main" id="{E84735B1-995B-3BDF-A1F2-79C8AF85F3C7}"/>
              </a:ext>
            </a:extLst>
          </p:cNvPr>
          <p:cNvSpPr txBox="1"/>
          <p:nvPr/>
        </p:nvSpPr>
        <p:spPr>
          <a:xfrm>
            <a:off x="218275" y="4260058"/>
            <a:ext cx="8707449" cy="757938"/>
          </a:xfrm>
          <a:prstGeom prst="roundRect">
            <a:avLst/>
          </a:prstGeom>
          <a:solidFill>
            <a:schemeClr val="accent2"/>
          </a:solidFill>
        </p:spPr>
        <p:txBody>
          <a:bodyPr wrap="square">
            <a:spAutoFit/>
          </a:bodyPr>
          <a:lstStyle/>
          <a:p>
            <a:pPr algn="r" rtl="1">
              <a:lnSpc>
                <a:spcPct val="107000"/>
              </a:lnSpc>
              <a:spcAft>
                <a:spcPts val="800"/>
              </a:spcAft>
            </a:pPr>
            <a:r>
              <a:rPr lang="ar-SA" sz="18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ملاحظة /تعد لبنات التعليمات البرمجية الرسومية في </a:t>
            </a:r>
            <a:r>
              <a:rPr lang="ar-SA" sz="1800" b="1" dirty="0" err="1">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تينكركاد</a:t>
            </a:r>
            <a:r>
              <a:rPr lang="ar-SA" sz="18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 مفيدة في إنشاء برامج الأردوينو، كما تساعد في تجنب الأخطاء الشائعة مثل أخطاء تراكيب الجمل وأخطاء كتابة أسماء الدوال، ونسيان الفاصلة المنقوطة (4) وغيرها من الأخطاء.</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049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B07EE0E-6F0D-2D99-FEF3-8A543FEE7712}"/>
              </a:ext>
            </a:extLst>
          </p:cNvPr>
          <p:cNvPicPr>
            <a:picLocks noChangeAspect="1"/>
          </p:cNvPicPr>
          <p:nvPr/>
        </p:nvPicPr>
        <p:blipFill rotWithShape="1">
          <a:blip r:embed="rId2"/>
          <a:srcRect r="2627"/>
          <a:stretch/>
        </p:blipFill>
        <p:spPr>
          <a:xfrm>
            <a:off x="2267744" y="577587"/>
            <a:ext cx="5335526" cy="2501310"/>
          </a:xfrm>
          <a:prstGeom prst="rect">
            <a:avLst/>
          </a:prstGeom>
        </p:spPr>
      </p:pic>
      <p:pic>
        <p:nvPicPr>
          <p:cNvPr id="6" name="صورة 5">
            <a:extLst>
              <a:ext uri="{FF2B5EF4-FFF2-40B4-BE49-F238E27FC236}">
                <a16:creationId xmlns:a16="http://schemas.microsoft.com/office/drawing/2014/main" id="{AB92CEA3-2825-9C21-5AC9-2CDF1608E850}"/>
              </a:ext>
            </a:extLst>
          </p:cNvPr>
          <p:cNvPicPr>
            <a:picLocks noChangeAspect="1"/>
          </p:cNvPicPr>
          <p:nvPr/>
        </p:nvPicPr>
        <p:blipFill>
          <a:blip r:embed="rId3"/>
          <a:stretch>
            <a:fillRect/>
          </a:stretch>
        </p:blipFill>
        <p:spPr>
          <a:xfrm>
            <a:off x="2267744" y="3040569"/>
            <a:ext cx="5335526" cy="1979453"/>
          </a:xfrm>
          <a:prstGeom prst="rect">
            <a:avLst/>
          </a:prstGeom>
        </p:spPr>
      </p:pic>
    </p:spTree>
    <p:extLst>
      <p:ext uri="{BB962C8B-B14F-4D97-AF65-F5344CB8AC3E}">
        <p14:creationId xmlns:p14="http://schemas.microsoft.com/office/powerpoint/2010/main" val="209815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56C9D2F1-7D01-302E-B2FF-32ACEBE696E1}"/>
              </a:ext>
            </a:extLst>
          </p:cNvPr>
          <p:cNvPicPr>
            <a:picLocks noChangeAspect="1"/>
          </p:cNvPicPr>
          <p:nvPr/>
        </p:nvPicPr>
        <p:blipFill>
          <a:blip r:embed="rId2"/>
          <a:stretch>
            <a:fillRect/>
          </a:stretch>
        </p:blipFill>
        <p:spPr>
          <a:xfrm>
            <a:off x="1942733" y="1442880"/>
            <a:ext cx="5258534" cy="2257740"/>
          </a:xfrm>
          <a:prstGeom prst="rect">
            <a:avLst/>
          </a:prstGeom>
        </p:spPr>
      </p:pic>
    </p:spTree>
    <p:extLst>
      <p:ext uri="{BB962C8B-B14F-4D97-AF65-F5344CB8AC3E}">
        <p14:creationId xmlns:p14="http://schemas.microsoft.com/office/powerpoint/2010/main" val="88446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032104C-8B8E-E684-E70E-5540FF6CFED3}"/>
              </a:ext>
            </a:extLst>
          </p:cNvPr>
          <p:cNvPicPr>
            <a:picLocks noChangeAspect="1"/>
          </p:cNvPicPr>
          <p:nvPr/>
        </p:nvPicPr>
        <p:blipFill>
          <a:blip r:embed="rId2"/>
          <a:stretch>
            <a:fillRect/>
          </a:stretch>
        </p:blipFill>
        <p:spPr>
          <a:xfrm>
            <a:off x="4077269" y="865194"/>
            <a:ext cx="5044230" cy="1265421"/>
          </a:xfrm>
          <a:prstGeom prst="rect">
            <a:avLst/>
          </a:prstGeom>
        </p:spPr>
      </p:pic>
      <p:pic>
        <p:nvPicPr>
          <p:cNvPr id="6" name="صورة 5">
            <a:extLst>
              <a:ext uri="{FF2B5EF4-FFF2-40B4-BE49-F238E27FC236}">
                <a16:creationId xmlns:a16="http://schemas.microsoft.com/office/drawing/2014/main" id="{748CC396-F358-EBB0-A9D9-248F7E5F2CCC}"/>
              </a:ext>
            </a:extLst>
          </p:cNvPr>
          <p:cNvPicPr>
            <a:picLocks noChangeAspect="1"/>
          </p:cNvPicPr>
          <p:nvPr/>
        </p:nvPicPr>
        <p:blipFill>
          <a:blip r:embed="rId3"/>
          <a:stretch>
            <a:fillRect/>
          </a:stretch>
        </p:blipFill>
        <p:spPr>
          <a:xfrm>
            <a:off x="34266" y="123489"/>
            <a:ext cx="4077269" cy="4896533"/>
          </a:xfrm>
          <a:prstGeom prst="rect">
            <a:avLst/>
          </a:prstGeom>
        </p:spPr>
      </p:pic>
      <p:pic>
        <p:nvPicPr>
          <p:cNvPr id="8" name="صورة 7">
            <a:extLst>
              <a:ext uri="{FF2B5EF4-FFF2-40B4-BE49-F238E27FC236}">
                <a16:creationId xmlns:a16="http://schemas.microsoft.com/office/drawing/2014/main" id="{5592FF84-0897-3BF0-DE8E-940C1687786C}"/>
              </a:ext>
            </a:extLst>
          </p:cNvPr>
          <p:cNvPicPr>
            <a:picLocks noChangeAspect="1"/>
          </p:cNvPicPr>
          <p:nvPr/>
        </p:nvPicPr>
        <p:blipFill>
          <a:blip r:embed="rId4"/>
          <a:stretch>
            <a:fillRect/>
          </a:stretch>
        </p:blipFill>
        <p:spPr>
          <a:xfrm>
            <a:off x="4572000" y="2145777"/>
            <a:ext cx="4281500" cy="2726493"/>
          </a:xfrm>
          <a:prstGeom prst="rect">
            <a:avLst/>
          </a:prstGeom>
        </p:spPr>
      </p:pic>
    </p:spTree>
    <p:extLst>
      <p:ext uri="{BB962C8B-B14F-4D97-AF65-F5344CB8AC3E}">
        <p14:creationId xmlns:p14="http://schemas.microsoft.com/office/powerpoint/2010/main" val="148064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a:extLst>
              <a:ext uri="{FF2B5EF4-FFF2-40B4-BE49-F238E27FC236}">
                <a16:creationId xmlns:a16="http://schemas.microsoft.com/office/drawing/2014/main" id="{2B40BF71-37CC-9BF9-2D59-B6E67909EFED}"/>
              </a:ext>
            </a:extLst>
          </p:cNvPr>
          <p:cNvSpPr txBox="1"/>
          <p:nvPr/>
        </p:nvSpPr>
        <p:spPr>
          <a:xfrm>
            <a:off x="771525" y="1475449"/>
            <a:ext cx="1971675" cy="1910443"/>
          </a:xfrm>
          <a:prstGeom prst="rect">
            <a:avLst/>
          </a:prstGeom>
          <a:noFill/>
        </p:spPr>
        <p:txBody>
          <a:bodyPr vert="horz" lIns="91440" tIns="45720" rIns="91440" bIns="45720" rtlCol="0" anchor="ctr">
            <a:normAutofit/>
          </a:bodyPr>
          <a:lstStyle>
            <a:defPPr>
              <a:defRPr lang="zh-CN"/>
            </a:defPPr>
            <a:lvl1pPr algn="r" rtl="1">
              <a:defRPr sz="3000" b="0" i="0" u="none" strike="noStrike" baseline="0">
                <a:solidFill>
                  <a:srgbClr val="206763"/>
                </a:solidFill>
                <a:latin typeface="AXtManalBLack"/>
                <a:cs typeface="Fanan" pitchFamily="2" charset="-78"/>
              </a:defRPr>
            </a:lvl1pPr>
          </a:lstStyle>
          <a:p>
            <a:pPr algn="ctr" rtl="0">
              <a:lnSpc>
                <a:spcPct val="90000"/>
              </a:lnSpc>
              <a:spcBef>
                <a:spcPct val="0"/>
              </a:spcBef>
              <a:spcAft>
                <a:spcPts val="600"/>
              </a:spcAft>
            </a:pPr>
            <a:r>
              <a:rPr lang="en-US" sz="2700" kern="1200">
                <a:solidFill>
                  <a:srgbClr val="FFFFFF"/>
                </a:solidFill>
                <a:latin typeface="+mj-lt"/>
                <a:ea typeface="+mj-ea"/>
                <a:cs typeface="+mj-cs"/>
              </a:rPr>
              <a:t>الدرس الأول إنشاء نظام منزل ذكي .</a:t>
            </a:r>
            <a:endParaRPr lang="en-US" altLang="zh-CN" sz="2700" kern="1200">
              <a:solidFill>
                <a:srgbClr val="FFFFFF"/>
              </a:solidFill>
              <a:latin typeface="+mj-lt"/>
              <a:ea typeface="+mj-ea"/>
              <a:cs typeface="+mj-cs"/>
            </a:endParaRPr>
          </a:p>
        </p:txBody>
      </p:sp>
      <p:pic>
        <p:nvPicPr>
          <p:cNvPr id="4" name="صورة 3">
            <a:extLst>
              <a:ext uri="{FF2B5EF4-FFF2-40B4-BE49-F238E27FC236}">
                <a16:creationId xmlns:a16="http://schemas.microsoft.com/office/drawing/2014/main" id="{8BE5777A-1DFA-0BA4-49FF-5B87E0476615}"/>
              </a:ext>
            </a:extLst>
          </p:cNvPr>
          <p:cNvPicPr>
            <a:picLocks noChangeAspect="1"/>
          </p:cNvPicPr>
          <p:nvPr/>
        </p:nvPicPr>
        <p:blipFill>
          <a:blip r:embed="rId2"/>
          <a:stretch>
            <a:fillRect/>
          </a:stretch>
        </p:blipFill>
        <p:spPr>
          <a:xfrm>
            <a:off x="4277624" y="482599"/>
            <a:ext cx="3696250" cy="4176554"/>
          </a:xfrm>
          <a:prstGeom prst="rect">
            <a:avLst/>
          </a:prstGeom>
        </p:spPr>
      </p:pic>
    </p:spTree>
    <p:extLst>
      <p:ext uri="{BB962C8B-B14F-4D97-AF65-F5344CB8AC3E}">
        <p14:creationId xmlns:p14="http://schemas.microsoft.com/office/powerpoint/2010/main" val="300640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A6C34DB-E40F-46D4-8687-3D333166B945}"/>
              </a:ext>
            </a:extLst>
          </p:cNvPr>
          <p:cNvSpPr txBox="1"/>
          <p:nvPr/>
        </p:nvSpPr>
        <p:spPr>
          <a:xfrm>
            <a:off x="7087910" y="246781"/>
            <a:ext cx="1636987" cy="461665"/>
          </a:xfrm>
          <a:prstGeom prst="rect">
            <a:avLst/>
          </a:prstGeom>
          <a:noFill/>
        </p:spPr>
        <p:txBody>
          <a:bodyPr wrap="non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r>
              <a:rPr lang="ar-SA" altLang="zh-CN" dirty="0"/>
              <a:t>محتويات المقرر </a:t>
            </a:r>
            <a:endParaRPr lang="en-US" altLang="zh-CN" dirty="0"/>
          </a:p>
        </p:txBody>
      </p:sp>
      <p:cxnSp>
        <p:nvCxnSpPr>
          <p:cNvPr id="24" name="直接连接符 23">
            <a:extLst>
              <a:ext uri="{FF2B5EF4-FFF2-40B4-BE49-F238E27FC236}">
                <a16:creationId xmlns:a16="http://schemas.microsoft.com/office/drawing/2014/main" id="{FBC3792E-9E97-413A-A518-3D321BD201A9}"/>
              </a:ext>
            </a:extLst>
          </p:cNvPr>
          <p:cNvCxnSpPr>
            <a:cxnSpLocks/>
          </p:cNvCxnSpPr>
          <p:nvPr/>
        </p:nvCxnSpPr>
        <p:spPr>
          <a:xfrm>
            <a:off x="7281473" y="762561"/>
            <a:ext cx="1683394" cy="0"/>
          </a:xfrm>
          <a:prstGeom prst="line">
            <a:avLst/>
          </a:prstGeom>
          <a:ln w="28575" cap="rnd">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B6CAFAAB-DF05-4E70-8049-58A795772E95}"/>
              </a:ext>
            </a:extLst>
          </p:cNvPr>
          <p:cNvGrpSpPr/>
          <p:nvPr/>
        </p:nvGrpSpPr>
        <p:grpSpPr>
          <a:xfrm>
            <a:off x="5366613" y="977181"/>
            <a:ext cx="3560326" cy="461665"/>
            <a:chOff x="-3190018" y="3460805"/>
            <a:chExt cx="4747101" cy="615553"/>
          </a:xfrm>
        </p:grpSpPr>
        <p:sp>
          <p:nvSpPr>
            <p:cNvPr id="35" name="TextBox 38">
              <a:extLst>
                <a:ext uri="{FF2B5EF4-FFF2-40B4-BE49-F238E27FC236}">
                  <a16:creationId xmlns:a16="http://schemas.microsoft.com/office/drawing/2014/main" id="{022D715D-C24C-4216-BD56-4DA343A7984C}"/>
                </a:ext>
              </a:extLst>
            </p:cNvPr>
            <p:cNvSpPr txBox="1"/>
            <p:nvPr/>
          </p:nvSpPr>
          <p:spPr>
            <a:xfrm>
              <a:off x="-3190018" y="3460805"/>
              <a:ext cx="4060865" cy="615553"/>
            </a:xfrm>
            <a:prstGeom prst="rect">
              <a:avLst/>
            </a:prstGeom>
            <a:noFill/>
          </p:spPr>
          <p:txBody>
            <a:bodyPr wrap="squar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pPr algn="r"/>
              <a:r>
                <a:rPr lang="ar-SA" dirty="0">
                  <a:solidFill>
                    <a:schemeClr val="bg1">
                      <a:lumMod val="85000"/>
                    </a:schemeClr>
                  </a:solidFill>
                </a:rPr>
                <a:t>أسس إنترنت الأشياء</a:t>
              </a:r>
              <a:endParaRPr lang="en-US" altLang="zh-CN" dirty="0">
                <a:solidFill>
                  <a:schemeClr val="bg1">
                    <a:lumMod val="85000"/>
                  </a:schemeClr>
                </a:solidFill>
              </a:endParaRPr>
            </a:p>
          </p:txBody>
        </p:sp>
        <p:sp>
          <p:nvSpPr>
            <p:cNvPr id="36" name="矩形 35">
              <a:extLst>
                <a:ext uri="{FF2B5EF4-FFF2-40B4-BE49-F238E27FC236}">
                  <a16:creationId xmlns:a16="http://schemas.microsoft.com/office/drawing/2014/main" id="{EA288B7E-6BA4-400B-A440-CAC8E0AA4344}"/>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37" name="矩形 36">
              <a:extLst>
                <a:ext uri="{FF2B5EF4-FFF2-40B4-BE49-F238E27FC236}">
                  <a16:creationId xmlns:a16="http://schemas.microsoft.com/office/drawing/2014/main" id="{76F977DD-7338-48C5-BA15-4FBD4B4B72F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5" name="组合 33">
            <a:extLst>
              <a:ext uri="{FF2B5EF4-FFF2-40B4-BE49-F238E27FC236}">
                <a16:creationId xmlns:a16="http://schemas.microsoft.com/office/drawing/2014/main" id="{3E023B09-08D7-9F1A-0149-E8A3D7EE3E9F}"/>
              </a:ext>
            </a:extLst>
          </p:cNvPr>
          <p:cNvGrpSpPr/>
          <p:nvPr/>
        </p:nvGrpSpPr>
        <p:grpSpPr>
          <a:xfrm>
            <a:off x="5071561" y="3012777"/>
            <a:ext cx="3855377" cy="461665"/>
            <a:chOff x="-3583419" y="3460807"/>
            <a:chExt cx="5140502" cy="615554"/>
          </a:xfrm>
        </p:grpSpPr>
        <p:sp>
          <p:nvSpPr>
            <p:cNvPr id="6" name="TextBox 38">
              <a:extLst>
                <a:ext uri="{FF2B5EF4-FFF2-40B4-BE49-F238E27FC236}">
                  <a16:creationId xmlns:a16="http://schemas.microsoft.com/office/drawing/2014/main" id="{0CA2F1BE-241D-F2F4-4B25-9C7FB44F373A}"/>
                </a:ext>
              </a:extLst>
            </p:cNvPr>
            <p:cNvSpPr txBox="1"/>
            <p:nvPr/>
          </p:nvSpPr>
          <p:spPr>
            <a:xfrm>
              <a:off x="-3583419" y="3460807"/>
              <a:ext cx="4403849" cy="615554"/>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solidFill>
                    <a:schemeClr val="bg1">
                      <a:lumMod val="85000"/>
                    </a:schemeClr>
                  </a:solidFill>
                </a:rPr>
                <a:t>إنترنت الأشياء في حياتنا</a:t>
              </a:r>
              <a:endParaRPr lang="en-US" altLang="zh-CN" dirty="0">
                <a:solidFill>
                  <a:schemeClr val="bg1">
                    <a:lumMod val="85000"/>
                  </a:schemeClr>
                </a:solidFill>
              </a:endParaRPr>
            </a:p>
          </p:txBody>
        </p:sp>
        <p:sp>
          <p:nvSpPr>
            <p:cNvPr id="7" name="矩形 35">
              <a:extLst>
                <a:ext uri="{FF2B5EF4-FFF2-40B4-BE49-F238E27FC236}">
                  <a16:creationId xmlns:a16="http://schemas.microsoft.com/office/drawing/2014/main" id="{1A6BDAF9-0007-3525-8193-F2F9CDB980D3}"/>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8" name="矩形 36">
              <a:extLst>
                <a:ext uri="{FF2B5EF4-FFF2-40B4-BE49-F238E27FC236}">
                  <a16:creationId xmlns:a16="http://schemas.microsoft.com/office/drawing/2014/main" id="{6437FCE1-C2D6-06B1-A070-299ECBE4EE53}"/>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9" name="组合 33">
            <a:extLst>
              <a:ext uri="{FF2B5EF4-FFF2-40B4-BE49-F238E27FC236}">
                <a16:creationId xmlns:a16="http://schemas.microsoft.com/office/drawing/2014/main" id="{EF2D5A5E-B707-47EF-4211-C00A7C0080F6}"/>
              </a:ext>
            </a:extLst>
          </p:cNvPr>
          <p:cNvGrpSpPr/>
          <p:nvPr/>
        </p:nvGrpSpPr>
        <p:grpSpPr>
          <a:xfrm>
            <a:off x="-1" y="1061911"/>
            <a:ext cx="4399679" cy="461665"/>
            <a:chOff x="-4309155" y="3498086"/>
            <a:chExt cx="5866238" cy="615553"/>
          </a:xfrm>
        </p:grpSpPr>
        <p:sp>
          <p:nvSpPr>
            <p:cNvPr id="10" name="TextBox 38">
              <a:extLst>
                <a:ext uri="{FF2B5EF4-FFF2-40B4-BE49-F238E27FC236}">
                  <a16:creationId xmlns:a16="http://schemas.microsoft.com/office/drawing/2014/main" id="{FBDAB005-F190-1A5F-063F-966A9C5EBA49}"/>
                </a:ext>
              </a:extLst>
            </p:cNvPr>
            <p:cNvSpPr txBox="1"/>
            <p:nvPr/>
          </p:nvSpPr>
          <p:spPr>
            <a:xfrm>
              <a:off x="-4309155" y="3498086"/>
              <a:ext cx="5171497"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تطبيقات إنترنت الأشياء باستخدام الأردوينو</a:t>
              </a:r>
              <a:endParaRPr lang="en-US" altLang="zh-CN" dirty="0"/>
            </a:p>
          </p:txBody>
        </p:sp>
        <p:sp>
          <p:nvSpPr>
            <p:cNvPr id="11" name="矩形 35">
              <a:extLst>
                <a:ext uri="{FF2B5EF4-FFF2-40B4-BE49-F238E27FC236}">
                  <a16:creationId xmlns:a16="http://schemas.microsoft.com/office/drawing/2014/main" id="{0CE4ADD6-038F-B45A-4151-23414C391A0E}"/>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2" name="矩形 36">
              <a:extLst>
                <a:ext uri="{FF2B5EF4-FFF2-40B4-BE49-F238E27FC236}">
                  <a16:creationId xmlns:a16="http://schemas.microsoft.com/office/drawing/2014/main" id="{7558F380-089C-482E-4BC2-6ECBE0359912}"/>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13" name="组合 33">
            <a:extLst>
              <a:ext uri="{FF2B5EF4-FFF2-40B4-BE49-F238E27FC236}">
                <a16:creationId xmlns:a16="http://schemas.microsoft.com/office/drawing/2014/main" id="{13A92EBD-BBB9-3C26-45EB-EF7C15A8F69D}"/>
              </a:ext>
            </a:extLst>
          </p:cNvPr>
          <p:cNvGrpSpPr/>
          <p:nvPr/>
        </p:nvGrpSpPr>
        <p:grpSpPr>
          <a:xfrm>
            <a:off x="97825" y="3097508"/>
            <a:ext cx="4380869" cy="461665"/>
            <a:chOff x="-4178721" y="3472444"/>
            <a:chExt cx="5735804" cy="615553"/>
          </a:xfrm>
        </p:grpSpPr>
        <p:sp>
          <p:nvSpPr>
            <p:cNvPr id="14" name="TextBox 38">
              <a:extLst>
                <a:ext uri="{FF2B5EF4-FFF2-40B4-BE49-F238E27FC236}">
                  <a16:creationId xmlns:a16="http://schemas.microsoft.com/office/drawing/2014/main" id="{53B9F506-1872-B154-956C-8E7BA9BA1074}"/>
                </a:ext>
              </a:extLst>
            </p:cNvPr>
            <p:cNvSpPr txBox="1"/>
            <p:nvPr/>
          </p:nvSpPr>
          <p:spPr>
            <a:xfrm>
              <a:off x="-4178721" y="3472444"/>
              <a:ext cx="5078221"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 سحابي لإنترنت الأشياء.</a:t>
              </a:r>
              <a:endParaRPr lang="en-US" altLang="zh-CN" dirty="0"/>
            </a:p>
          </p:txBody>
        </p:sp>
        <p:sp>
          <p:nvSpPr>
            <p:cNvPr id="15" name="矩形 35">
              <a:extLst>
                <a:ext uri="{FF2B5EF4-FFF2-40B4-BE49-F238E27FC236}">
                  <a16:creationId xmlns:a16="http://schemas.microsoft.com/office/drawing/2014/main" id="{D3F8DADD-646E-425A-A842-E05DE1C622B7}"/>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6" name="矩形 36">
              <a:extLst>
                <a:ext uri="{FF2B5EF4-FFF2-40B4-BE49-F238E27FC236}">
                  <a16:creationId xmlns:a16="http://schemas.microsoft.com/office/drawing/2014/main" id="{55A4FF87-2083-4771-CC2E-D7E6CF5C4B96}"/>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sp>
        <p:nvSpPr>
          <p:cNvPr id="33" name="مربع نص 32">
            <a:extLst>
              <a:ext uri="{FF2B5EF4-FFF2-40B4-BE49-F238E27FC236}">
                <a16:creationId xmlns:a16="http://schemas.microsoft.com/office/drawing/2014/main" id="{19C21159-436F-79FF-B466-25111EF240AF}"/>
              </a:ext>
            </a:extLst>
          </p:cNvPr>
          <p:cNvSpPr txBox="1"/>
          <p:nvPr/>
        </p:nvSpPr>
        <p:spPr>
          <a:xfrm>
            <a:off x="5295693" y="1564677"/>
            <a:ext cx="3488593" cy="923330"/>
          </a:xfrm>
          <a:prstGeom prst="rect">
            <a:avLst/>
          </a:prstGeom>
          <a:noFill/>
        </p:spPr>
        <p:txBody>
          <a:bodyPr wrap="square">
            <a:spAutoFit/>
          </a:bodyPr>
          <a:lstStyle/>
          <a:p>
            <a:pPr algn="r" rtl="1"/>
            <a:r>
              <a:rPr lang="ar-SA" dirty="0">
                <a:solidFill>
                  <a:schemeClr val="bg1">
                    <a:lumMod val="85000"/>
                  </a:schemeClr>
                </a:solidFill>
                <a:latin typeface="Roboto" panose="02000000000000000000" pitchFamily="2" charset="0"/>
                <a:cs typeface="Sultan bold" pitchFamily="2" charset="-78"/>
              </a:rPr>
              <a:t>الدرس الأول </a:t>
            </a:r>
            <a:r>
              <a:rPr lang="ar-SA" dirty="0">
                <a:solidFill>
                  <a:schemeClr val="bg1">
                    <a:lumMod val="85000"/>
                  </a:schemeClr>
                </a:solidFill>
                <a:latin typeface="Roboto" panose="02000000000000000000" pitchFamily="2" charset="0"/>
              </a:rPr>
              <a:t>مفاهيم إنترنت الأشياء</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الدرس الثاني</a:t>
            </a:r>
            <a:r>
              <a:rPr lang="en-US" dirty="0">
                <a:solidFill>
                  <a:schemeClr val="bg1">
                    <a:lumMod val="85000"/>
                  </a:schemeClr>
                </a:solidFill>
                <a:latin typeface="Roboto" panose="02000000000000000000" pitchFamily="2" charset="0"/>
                <a:cs typeface="Sultan bold" pitchFamily="2" charset="-78"/>
              </a:rPr>
              <a:t> </a:t>
            </a:r>
            <a:r>
              <a:rPr lang="ar-SA" dirty="0">
                <a:solidFill>
                  <a:schemeClr val="bg1">
                    <a:lumMod val="85000"/>
                  </a:schemeClr>
                </a:solidFill>
                <a:latin typeface="Roboto" panose="02000000000000000000" pitchFamily="2" charset="0"/>
              </a:rPr>
              <a:t>أجهزة إنترنت الأشياء .</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المشروع .</a:t>
            </a:r>
          </a:p>
        </p:txBody>
      </p:sp>
      <p:sp>
        <p:nvSpPr>
          <p:cNvPr id="39" name="مربع نص 38">
            <a:extLst>
              <a:ext uri="{FF2B5EF4-FFF2-40B4-BE49-F238E27FC236}">
                <a16:creationId xmlns:a16="http://schemas.microsoft.com/office/drawing/2014/main" id="{7865B952-926C-1D54-F2C0-DF3F04FC4DB1}"/>
              </a:ext>
            </a:extLst>
          </p:cNvPr>
          <p:cNvSpPr txBox="1"/>
          <p:nvPr/>
        </p:nvSpPr>
        <p:spPr>
          <a:xfrm>
            <a:off x="5090802" y="3621297"/>
            <a:ext cx="3693484"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bg1">
                    <a:lumMod val="85000"/>
                  </a:schemeClr>
                </a:solidFill>
                <a:cs typeface="Sultan bold" pitchFamily="2" charset="-78"/>
              </a:rPr>
              <a:t>الدرس الأول </a:t>
            </a:r>
            <a:r>
              <a:rPr lang="ar-SA" sz="1800" dirty="0">
                <a:solidFill>
                  <a:schemeClr val="bg1">
                    <a:lumMod val="85000"/>
                  </a:schemeClr>
                </a:solidFill>
              </a:rPr>
              <a:t>منصة إنترنت الأشياء.</a:t>
            </a:r>
            <a:br>
              <a:rPr lang="ar-SA" sz="1800" dirty="0">
                <a:solidFill>
                  <a:schemeClr val="bg1">
                    <a:lumMod val="85000"/>
                  </a:schemeClr>
                </a:solidFill>
                <a:cs typeface="Sultan bold" pitchFamily="2" charset="-78"/>
              </a:rPr>
            </a:br>
            <a:r>
              <a:rPr lang="ar-SA" sz="1800" dirty="0">
                <a:solidFill>
                  <a:schemeClr val="bg1">
                    <a:lumMod val="85000"/>
                  </a:schemeClr>
                </a:solidFill>
                <a:cs typeface="Sultan bold" pitchFamily="2" charset="-78"/>
              </a:rPr>
              <a:t>الدرس الثاني </a:t>
            </a:r>
            <a:r>
              <a:rPr lang="ar-SA" sz="1800" dirty="0">
                <a:solidFill>
                  <a:schemeClr val="bg1">
                    <a:lumMod val="85000"/>
                  </a:schemeClr>
                </a:solidFill>
              </a:rPr>
              <a:t>تطبيقات وتحديات إنترنت الأشياء</a:t>
            </a:r>
            <a:r>
              <a:rPr lang="ar-SA" sz="1800" dirty="0">
                <a:solidFill>
                  <a:schemeClr val="bg1">
                    <a:lumMod val="85000"/>
                  </a:schemeClr>
                </a:solidFill>
                <a:cs typeface="Sultan bold" pitchFamily="2" charset="-78"/>
              </a:rPr>
              <a:t>.</a:t>
            </a:r>
            <a:br>
              <a:rPr lang="ar-SA" sz="1800" dirty="0">
                <a:solidFill>
                  <a:schemeClr val="bg1">
                    <a:lumMod val="85000"/>
                  </a:schemeClr>
                </a:solidFill>
                <a:cs typeface="Sultan bold" pitchFamily="2" charset="-78"/>
              </a:rPr>
            </a:br>
            <a:r>
              <a:rPr lang="ar-SA" sz="1800" dirty="0">
                <a:solidFill>
                  <a:schemeClr val="bg1">
                    <a:lumMod val="85000"/>
                  </a:schemeClr>
                </a:solidFill>
                <a:cs typeface="Sultan bold" pitchFamily="2" charset="-78"/>
              </a:rPr>
              <a:t>المشروع .</a:t>
            </a:r>
            <a:br>
              <a:rPr lang="ar-SA" sz="1800" dirty="0">
                <a:solidFill>
                  <a:schemeClr val="bg1">
                    <a:lumMod val="85000"/>
                  </a:schemeClr>
                </a:solidFill>
                <a:cs typeface="Sultan bold" pitchFamily="2" charset="-78"/>
              </a:rPr>
            </a:br>
            <a:endParaRPr lang="ar-SA" sz="1800" dirty="0">
              <a:solidFill>
                <a:schemeClr val="bg1">
                  <a:lumMod val="85000"/>
                </a:schemeClr>
              </a:solidFill>
              <a:cs typeface="Sultan bold" pitchFamily="2" charset="-78"/>
            </a:endParaRPr>
          </a:p>
        </p:txBody>
      </p:sp>
      <p:sp>
        <p:nvSpPr>
          <p:cNvPr id="41" name="مربع نص 40">
            <a:extLst>
              <a:ext uri="{FF2B5EF4-FFF2-40B4-BE49-F238E27FC236}">
                <a16:creationId xmlns:a16="http://schemas.microsoft.com/office/drawing/2014/main" id="{987E232E-9B27-972C-CC27-A1A61A891E86}"/>
              </a:ext>
            </a:extLst>
          </p:cNvPr>
          <p:cNvSpPr txBox="1"/>
          <p:nvPr/>
        </p:nvSpPr>
        <p:spPr>
          <a:xfrm>
            <a:off x="188479" y="1664620"/>
            <a:ext cx="4188038" cy="1477328"/>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إنشاء نظام منزل ذكي </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إنشاء نظام لري النباتات</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الثالث </a:t>
            </a:r>
            <a:r>
              <a:rPr lang="ar-SA" sz="1800" dirty="0"/>
              <a:t>إنشاء نظام تسرب الغاز.</a:t>
            </a:r>
            <a:br>
              <a:rPr lang="ar-SA"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br>
              <a:rPr lang="ar-SA" sz="1800" dirty="0">
                <a:cs typeface="Sultan bold" pitchFamily="2" charset="-78"/>
              </a:rPr>
            </a:br>
            <a:endParaRPr lang="ar-SA" sz="1800" dirty="0">
              <a:cs typeface="Sultan bold" pitchFamily="2" charset="-78"/>
            </a:endParaRPr>
          </a:p>
        </p:txBody>
      </p:sp>
      <p:sp>
        <p:nvSpPr>
          <p:cNvPr id="51" name="مربع نص 50">
            <a:extLst>
              <a:ext uri="{FF2B5EF4-FFF2-40B4-BE49-F238E27FC236}">
                <a16:creationId xmlns:a16="http://schemas.microsoft.com/office/drawing/2014/main" id="{E6FB2D56-F2D3-03E9-565F-A9E9F1AD4472}"/>
              </a:ext>
            </a:extLst>
          </p:cNvPr>
          <p:cNvSpPr txBox="1"/>
          <p:nvPr/>
        </p:nvSpPr>
        <p:spPr>
          <a:xfrm>
            <a:off x="188479" y="3648571"/>
            <a:ext cx="4093010"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إعداد بيئة تطوير الأردوينو.</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برمجة الأردوينو في البايثون </a:t>
            </a:r>
            <a:endParaRPr lang="en-US" sz="2100" spc="-113" dirty="0">
              <a:solidFill>
                <a:srgbClr val="206763"/>
              </a:solidFill>
              <a:latin typeface="+mn-lt"/>
              <a:cs typeface="+mn-cs"/>
            </a:endParaRPr>
          </a:p>
          <a:p>
            <a:r>
              <a:rPr lang="ar-SA" sz="1800" dirty="0">
                <a:solidFill>
                  <a:schemeClr val="accent1">
                    <a:lumMod val="75000"/>
                  </a:schemeClr>
                </a:solidFill>
                <a:cs typeface="Sultan bold" pitchFamily="2" charset="-78"/>
              </a:rPr>
              <a:t>الدرس الثالث </a:t>
            </a:r>
            <a:r>
              <a:rPr lang="ar-SA" sz="1800" dirty="0"/>
              <a:t>التفاعل مع خدمات الويب السحابية </a:t>
            </a:r>
            <a:br>
              <a:rPr lang="en-US"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p>
        </p:txBody>
      </p:sp>
      <p:sp>
        <p:nvSpPr>
          <p:cNvPr id="2" name="文本框 23">
            <a:extLst>
              <a:ext uri="{FF2B5EF4-FFF2-40B4-BE49-F238E27FC236}">
                <a16:creationId xmlns:a16="http://schemas.microsoft.com/office/drawing/2014/main" id="{D26579B7-A8EE-5B21-B2C1-54E6D2BBFF81}"/>
              </a:ext>
            </a:extLst>
          </p:cNvPr>
          <p:cNvSpPr txBox="1"/>
          <p:nvPr/>
        </p:nvSpPr>
        <p:spPr>
          <a:xfrm>
            <a:off x="8526077" y="872180"/>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lumMod val="85000"/>
                  </a:schemeClr>
                </a:solidFill>
                <a:latin typeface="+mj-lt"/>
                <a:ea typeface="微软雅黑" panose="020B0503020204020204" pitchFamily="34" charset="-122"/>
              </a:rPr>
              <a:t>1</a:t>
            </a:r>
            <a:endParaRPr lang="zh-CN" altLang="en-US" sz="4050" b="1" dirty="0">
              <a:solidFill>
                <a:schemeClr val="bg1">
                  <a:lumMod val="85000"/>
                </a:schemeClr>
              </a:solidFill>
              <a:latin typeface="+mj-lt"/>
              <a:ea typeface="微软雅黑" panose="020B0503020204020204" pitchFamily="34" charset="-122"/>
            </a:endParaRPr>
          </a:p>
        </p:txBody>
      </p:sp>
      <p:sp>
        <p:nvSpPr>
          <p:cNvPr id="3" name="文本框 23">
            <a:extLst>
              <a:ext uri="{FF2B5EF4-FFF2-40B4-BE49-F238E27FC236}">
                <a16:creationId xmlns:a16="http://schemas.microsoft.com/office/drawing/2014/main" id="{E292537D-2FFA-65AD-52FA-36FD7AE37903}"/>
              </a:ext>
            </a:extLst>
          </p:cNvPr>
          <p:cNvSpPr txBox="1"/>
          <p:nvPr/>
        </p:nvSpPr>
        <p:spPr>
          <a:xfrm>
            <a:off x="8515378" y="2899301"/>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lumMod val="85000"/>
                  </a:schemeClr>
                </a:solidFill>
                <a:latin typeface="+mj-lt"/>
                <a:ea typeface="微软雅黑" panose="020B0503020204020204" pitchFamily="34" charset="-122"/>
              </a:rPr>
              <a:t>2</a:t>
            </a:r>
            <a:endParaRPr lang="zh-CN" altLang="en-US" sz="4050" b="1" dirty="0">
              <a:solidFill>
                <a:schemeClr val="bg1">
                  <a:lumMod val="85000"/>
                </a:schemeClr>
              </a:solidFill>
              <a:latin typeface="+mj-lt"/>
              <a:ea typeface="微软雅黑" panose="020B0503020204020204" pitchFamily="34" charset="-122"/>
            </a:endParaRPr>
          </a:p>
        </p:txBody>
      </p:sp>
      <p:sp>
        <p:nvSpPr>
          <p:cNvPr id="4" name="文本框 23">
            <a:extLst>
              <a:ext uri="{FF2B5EF4-FFF2-40B4-BE49-F238E27FC236}">
                <a16:creationId xmlns:a16="http://schemas.microsoft.com/office/drawing/2014/main" id="{32841E05-6FAB-323B-B396-D4623565B776}"/>
              </a:ext>
            </a:extLst>
          </p:cNvPr>
          <p:cNvSpPr txBox="1"/>
          <p:nvPr/>
        </p:nvSpPr>
        <p:spPr>
          <a:xfrm>
            <a:off x="3911695" y="928953"/>
            <a:ext cx="471604" cy="715581"/>
          </a:xfrm>
          <a:prstGeom prst="rect">
            <a:avLst/>
          </a:prstGeom>
          <a:noFill/>
        </p:spPr>
        <p:txBody>
          <a:bodyPr wrap="squar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3</a:t>
            </a:r>
            <a:endParaRPr lang="zh-CN" altLang="en-US" sz="4050" b="1" dirty="0">
              <a:solidFill>
                <a:srgbClr val="FFFF00"/>
              </a:solidFill>
              <a:latin typeface="+mj-lt"/>
              <a:ea typeface="微软雅黑" panose="020B0503020204020204" pitchFamily="34" charset="-122"/>
            </a:endParaRPr>
          </a:p>
        </p:txBody>
      </p:sp>
      <p:sp>
        <p:nvSpPr>
          <p:cNvPr id="17" name="文本框 23">
            <a:extLst>
              <a:ext uri="{FF2B5EF4-FFF2-40B4-BE49-F238E27FC236}">
                <a16:creationId xmlns:a16="http://schemas.microsoft.com/office/drawing/2014/main" id="{1CC8F8D6-F56E-D704-0809-0E3D95281FC3}"/>
              </a:ext>
            </a:extLst>
          </p:cNvPr>
          <p:cNvSpPr txBox="1"/>
          <p:nvPr/>
        </p:nvSpPr>
        <p:spPr>
          <a:xfrm>
            <a:off x="3947879" y="2990905"/>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4</a:t>
            </a:r>
            <a:endParaRPr lang="zh-CN" altLang="en-US" sz="4050" b="1" dirty="0">
              <a:solidFill>
                <a:srgbClr val="FFFF00"/>
              </a:solidFill>
              <a:latin typeface="+mj-lt"/>
              <a:ea typeface="微软雅黑" panose="020B0503020204020204" pitchFamily="34" charset="-122"/>
            </a:endParaRPr>
          </a:p>
        </p:txBody>
      </p:sp>
    </p:spTree>
    <p:extLst>
      <p:ext uri="{BB962C8B-B14F-4D97-AF65-F5344CB8AC3E}">
        <p14:creationId xmlns:p14="http://schemas.microsoft.com/office/powerpoint/2010/main" val="495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39" grpId="0"/>
      <p:bldP spid="41" grpId="0"/>
      <p:bldP spid="51" grpId="0"/>
      <p:bldP spid="2" grpId="0"/>
      <p:bldP spid="3" grpId="0"/>
      <p:bldP spid="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02</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416223" y="1395786"/>
            <a:ext cx="5614037" cy="707886"/>
          </a:xfrm>
          <a:prstGeom prst="rect">
            <a:avLst/>
          </a:prstGeom>
        </p:spPr>
        <p:txBody>
          <a:bodyPr wrap="none">
            <a:spAutoFit/>
          </a:bodyPr>
          <a:lstStyle/>
          <a:p>
            <a:pPr algn="ctr"/>
            <a:r>
              <a:rPr lang="ar-SA" sz="4000" dirty="0">
                <a:solidFill>
                  <a:schemeClr val="accent1">
                    <a:lumMod val="75000"/>
                  </a:schemeClr>
                </a:solidFill>
                <a:latin typeface="Roboto" panose="02000000000000000000" pitchFamily="2" charset="0"/>
                <a:cs typeface="Sultan bold" pitchFamily="2" charset="-78"/>
              </a:rPr>
              <a:t>الدرس الثاني </a:t>
            </a:r>
            <a:r>
              <a:rPr lang="ar-SA" sz="4000" dirty="0"/>
              <a:t>إنشاء نظام لري النباتات</a:t>
            </a:r>
            <a:endParaRPr lang="en-US" altLang="zh-CN" sz="48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62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AC89A9C-5005-7EEA-E2BE-0970F5844E03}"/>
              </a:ext>
            </a:extLst>
          </p:cNvPr>
          <p:cNvPicPr>
            <a:picLocks noChangeAspect="1"/>
          </p:cNvPicPr>
          <p:nvPr/>
        </p:nvPicPr>
        <p:blipFill>
          <a:blip r:embed="rId2"/>
          <a:stretch>
            <a:fillRect/>
          </a:stretch>
        </p:blipFill>
        <p:spPr>
          <a:xfrm>
            <a:off x="467544" y="2426523"/>
            <a:ext cx="4313989" cy="2593499"/>
          </a:xfrm>
          <a:prstGeom prst="rect">
            <a:avLst/>
          </a:prstGeom>
        </p:spPr>
      </p:pic>
      <p:sp>
        <p:nvSpPr>
          <p:cNvPr id="6" name="مربع نص 5">
            <a:extLst>
              <a:ext uri="{FF2B5EF4-FFF2-40B4-BE49-F238E27FC236}">
                <a16:creationId xmlns:a16="http://schemas.microsoft.com/office/drawing/2014/main" id="{B4464537-F4FC-91EC-8EF9-40BEBAF72AF7}"/>
              </a:ext>
            </a:extLst>
          </p:cNvPr>
          <p:cNvSpPr txBox="1"/>
          <p:nvPr/>
        </p:nvSpPr>
        <p:spPr>
          <a:xfrm>
            <a:off x="251520" y="610244"/>
            <a:ext cx="8748152" cy="3693319"/>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إنشاء نظام لري النباتات </a:t>
            </a:r>
            <a:r>
              <a:rPr lang="en-US" b="1" i="0" dirty="0">
                <a:solidFill>
                  <a:srgbClr val="FF0000"/>
                </a:solidFill>
                <a:effectLst/>
                <a:latin typeface="Roboto" panose="02000000000000000000" pitchFamily="2" charset="0"/>
              </a:rPr>
              <a:t>Build a Plant Watering System</a:t>
            </a:r>
            <a:br>
              <a:rPr lang="en-US" dirty="0"/>
            </a:br>
            <a:r>
              <a:rPr lang="ar-SA" b="0" i="0" dirty="0">
                <a:solidFill>
                  <a:srgbClr val="202124"/>
                </a:solidFill>
                <a:effectLst/>
                <a:latin typeface="Roboto" panose="02000000000000000000" pitchFamily="2" charset="0"/>
              </a:rPr>
              <a:t>أدت الزيادة الكبيرة في عدد السكان خلال القرن الماضي إلى ظهور الحاجة الماسة لتوفير المزيد من المحاصيل لتأمين الغذاء والمنتجات الأساسية الأخرى. وتطلب هذا الأمر توسعا كبيرا في زراعة المحاصيل والنباتات لتلبية حاجات البشر.</a:t>
            </a:r>
            <a:br>
              <a:rPr lang="ar-SA" dirty="0"/>
            </a:br>
            <a:r>
              <a:rPr lang="ar-SA" b="0" i="0" dirty="0">
                <a:solidFill>
                  <a:srgbClr val="202124"/>
                </a:solidFill>
                <a:effectLst/>
                <a:latin typeface="Roboto" panose="02000000000000000000" pitchFamily="2" charset="0"/>
              </a:rPr>
              <a:t>إلا أن عملية التوسع هذه واجهت صعوبة الاعتناء بهذه الأراضي الزراعية بشكل يدوي.</a:t>
            </a:r>
            <a:br>
              <a:rPr lang="ar-SA" dirty="0"/>
            </a:br>
            <a:r>
              <a:rPr lang="ar-SA" b="0" i="0" dirty="0">
                <a:solidFill>
                  <a:srgbClr val="202124"/>
                </a:solidFill>
                <a:effectLst/>
                <a:latin typeface="Roboto" panose="02000000000000000000" pitchFamily="2" charset="0"/>
              </a:rPr>
              <a:t>تم تطوير الأنظمة الآلية للري لزيادة فاعليته وتحسين كفاءة الإنتاج الزراعي بصورة كبيرة. ستستخدم في هذا الدرس لوحة الأردوينو </a:t>
            </a:r>
            <a:r>
              <a:rPr lang="ar-SA" b="0" i="0" dirty="0" err="1">
                <a:solidFill>
                  <a:srgbClr val="202124"/>
                </a:solidFill>
                <a:effectLst/>
                <a:latin typeface="Roboto" panose="02000000000000000000" pitchFamily="2" charset="0"/>
              </a:rPr>
              <a:t>أونو</a:t>
            </a:r>
            <a:r>
              <a:rPr lang="ar-SA" b="0" i="0" dirty="0">
                <a:solidFill>
                  <a:srgbClr val="202124"/>
                </a:solidFill>
                <a:effectLst/>
                <a:latin typeface="Roboto" panose="02000000000000000000" pitchFamily="2" charset="0"/>
              </a:rPr>
              <a:t> 3 </a:t>
            </a:r>
            <a:r>
              <a:rPr lang="en-US" b="0" i="0" dirty="0">
                <a:solidFill>
                  <a:srgbClr val="202124"/>
                </a:solidFill>
                <a:effectLst/>
                <a:latin typeface="Roboto" panose="02000000000000000000" pitchFamily="2" charset="0"/>
              </a:rPr>
              <a:t>Arduino UNO </a:t>
            </a:r>
            <a:r>
              <a:rPr lang="ar-SA" b="0" i="0" dirty="0">
                <a:solidFill>
                  <a:srgbClr val="202124"/>
                </a:solidFill>
                <a:effectLst/>
                <a:latin typeface="Roboto" panose="02000000000000000000" pitchFamily="2" charset="0"/>
              </a:rPr>
              <a:t> لمحاكاة نظام الـي لـري النبات. وسيستخدم النظام محركا لتشغيل نظام الري عند اكتشاف المستشعرات انخفاض رطوبة التربة وارتفاع درجة الحرارة.</a:t>
            </a:r>
            <a:br>
              <a:rPr lang="ar-SA" dirty="0"/>
            </a:br>
            <a:r>
              <a:rPr lang="ar-SA" b="0" i="0" dirty="0">
                <a:solidFill>
                  <a:srgbClr val="202124"/>
                </a:solidFill>
                <a:effectLst/>
                <a:latin typeface="Roboto" panose="02000000000000000000" pitchFamily="2" charset="0"/>
              </a:rPr>
              <a:t>ستحتاج في هذا المشروع إلى المكونات التالية:</a:t>
            </a:r>
            <a:br>
              <a:rPr lang="ar-SA" dirty="0"/>
            </a:br>
            <a:r>
              <a:rPr lang="ar-SA" b="0" i="0" dirty="0">
                <a:solidFill>
                  <a:srgbClr val="202124"/>
                </a:solidFill>
                <a:effectLst/>
                <a:latin typeface="Roboto" panose="02000000000000000000" pitchFamily="2" charset="0"/>
              </a:rPr>
              <a:t>• محرك تيار مستمر </a:t>
            </a:r>
            <a:r>
              <a:rPr lang="en-US" b="0" i="0" dirty="0">
                <a:solidFill>
                  <a:srgbClr val="202124"/>
                </a:solidFill>
                <a:effectLst/>
                <a:latin typeface="Roboto" panose="02000000000000000000" pitchFamily="2" charset="0"/>
              </a:rPr>
              <a:t>DC motor</a:t>
            </a:r>
            <a:br>
              <a:rPr lang="en-US" dirty="0"/>
            </a:b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مستشعر درجة الحرارة </a:t>
            </a:r>
            <a:r>
              <a:rPr lang="en-US" b="0" i="0" dirty="0">
                <a:solidFill>
                  <a:srgbClr val="202124"/>
                </a:solidFill>
                <a:effectLst/>
                <a:latin typeface="Roboto" panose="02000000000000000000" pitchFamily="2" charset="0"/>
              </a:rPr>
              <a:t>TMP36</a:t>
            </a:r>
            <a:br>
              <a:rPr lang="en-US" dirty="0"/>
            </a:b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مستشعر رطوبة التربة.</a:t>
            </a:r>
            <a:br>
              <a:rPr lang="ar-SA" dirty="0"/>
            </a:br>
            <a:r>
              <a:rPr lang="ar-SA" b="0" i="0" dirty="0">
                <a:solidFill>
                  <a:srgbClr val="202124"/>
                </a:solidFill>
                <a:effectLst/>
                <a:latin typeface="Roboto" panose="02000000000000000000" pitchFamily="2" charset="0"/>
              </a:rPr>
              <a:t>• لوحة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اونو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  R3.</a:t>
            </a:r>
            <a:br>
              <a:rPr lang="en-US" dirty="0"/>
            </a:br>
            <a:endParaRPr lang="ar-SA" dirty="0"/>
          </a:p>
        </p:txBody>
      </p:sp>
    </p:spTree>
    <p:extLst>
      <p:ext uri="{BB962C8B-B14F-4D97-AF65-F5344CB8AC3E}">
        <p14:creationId xmlns:p14="http://schemas.microsoft.com/office/powerpoint/2010/main" val="201039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sp>
        <p:nvSpPr>
          <p:cNvPr id="3" name="مربع نص 2">
            <a:extLst>
              <a:ext uri="{FF2B5EF4-FFF2-40B4-BE49-F238E27FC236}">
                <a16:creationId xmlns:a16="http://schemas.microsoft.com/office/drawing/2014/main" id="{69710D5B-A8ED-A1C8-F134-9B4D31C74691}"/>
              </a:ext>
            </a:extLst>
          </p:cNvPr>
          <p:cNvSpPr txBox="1"/>
          <p:nvPr/>
        </p:nvSpPr>
        <p:spPr>
          <a:xfrm>
            <a:off x="297794" y="679834"/>
            <a:ext cx="8824909" cy="3016210"/>
          </a:xfrm>
          <a:prstGeom prst="rect">
            <a:avLst/>
          </a:prstGeom>
          <a:noFill/>
        </p:spPr>
        <p:txBody>
          <a:bodyPr wrap="square">
            <a:spAutoFit/>
          </a:bodyPr>
          <a:lstStyle/>
          <a:p>
            <a:pPr algn="r" rtl="1"/>
            <a:r>
              <a:rPr lang="ar-SA" sz="3600" b="0" i="0" dirty="0">
                <a:solidFill>
                  <a:srgbClr val="FF0000"/>
                </a:solidFill>
                <a:effectLst/>
                <a:latin typeface="Roboto" panose="02000000000000000000" pitchFamily="2" charset="0"/>
              </a:rPr>
              <a:t>الجزء العملي إضافة مكونات في مساحة العمل </a:t>
            </a:r>
          </a:p>
          <a:p>
            <a:pPr algn="r" rtl="1"/>
            <a:r>
              <a:rPr lang="ar-SA" sz="1400" b="0" i="0" dirty="0">
                <a:solidFill>
                  <a:srgbClr val="202124"/>
                </a:solidFill>
                <a:effectLst/>
                <a:latin typeface="Roboto" panose="02000000000000000000" pitchFamily="2" charset="0"/>
              </a:rPr>
              <a:t>ابدأ بإضافة المكونات التي ستحتاجها لهذا المشروع في مساحة العمل. أولاً</a:t>
            </a:r>
          </a:p>
          <a:p>
            <a:pPr marL="342900" indent="-342900" algn="r" rtl="1">
              <a:buFont typeface="+mj-lt"/>
              <a:buAutoNum type="arabicPeriod"/>
            </a:pPr>
            <a:r>
              <a:rPr lang="ar-SA" sz="2000" b="0" i="0" dirty="0">
                <a:solidFill>
                  <a:srgbClr val="202124"/>
                </a:solidFill>
                <a:effectLst/>
                <a:latin typeface="Roboto" panose="02000000000000000000" pitchFamily="2" charset="0"/>
              </a:rPr>
              <a:t>إضافة لوحة </a:t>
            </a:r>
            <a:r>
              <a:rPr lang="ar-SA" sz="2000" b="0" i="0" dirty="0" err="1">
                <a:solidFill>
                  <a:srgbClr val="202124"/>
                </a:solidFill>
                <a:effectLst/>
                <a:latin typeface="Roboto" panose="02000000000000000000" pitchFamily="2" charset="0"/>
              </a:rPr>
              <a:t>أردوينو</a:t>
            </a:r>
            <a:r>
              <a:rPr lang="ar-SA" sz="2000" b="0" i="0" dirty="0">
                <a:solidFill>
                  <a:srgbClr val="202124"/>
                </a:solidFill>
                <a:effectLst/>
                <a:latin typeface="Roboto" panose="02000000000000000000" pitchFamily="2" charset="0"/>
              </a:rPr>
              <a:t> </a:t>
            </a:r>
            <a:r>
              <a:rPr lang="ar-SA" sz="2000" b="0" i="0" dirty="0" err="1">
                <a:solidFill>
                  <a:srgbClr val="202124"/>
                </a:solidFill>
                <a:effectLst/>
                <a:latin typeface="Roboto" panose="02000000000000000000" pitchFamily="2" charset="0"/>
              </a:rPr>
              <a:t>أونو</a:t>
            </a:r>
            <a:r>
              <a:rPr lang="ar-SA" sz="2000" b="0" i="0" dirty="0">
                <a:solidFill>
                  <a:srgbClr val="202124"/>
                </a:solidFill>
                <a:effectLst/>
                <a:latin typeface="Roboto" panose="02000000000000000000" pitchFamily="2" charset="0"/>
              </a:rPr>
              <a:t> </a:t>
            </a:r>
            <a:r>
              <a:rPr lang="en-US" sz="2000" b="0" i="0" dirty="0">
                <a:solidFill>
                  <a:srgbClr val="202124"/>
                </a:solidFill>
                <a:effectLst/>
                <a:latin typeface="Roboto" panose="02000000000000000000" pitchFamily="2" charset="0"/>
              </a:rPr>
              <a:t>Arduino UNO R3 -  R3</a:t>
            </a:r>
            <a:r>
              <a:rPr lang="ar-SA" sz="2000" b="0" i="0" dirty="0">
                <a:solidFill>
                  <a:srgbClr val="202124"/>
                </a:solidFill>
                <a:effectLst/>
                <a:latin typeface="Roboto" panose="02000000000000000000" pitchFamily="2" charset="0"/>
              </a:rPr>
              <a:t> </a:t>
            </a:r>
            <a:r>
              <a:rPr lang="ar-SA" sz="1600" b="0" i="0" dirty="0">
                <a:solidFill>
                  <a:srgbClr val="FF0000"/>
                </a:solidFill>
                <a:effectLst/>
                <a:latin typeface="Roboto" panose="02000000000000000000" pitchFamily="2" charset="0"/>
              </a:rPr>
              <a:t>تدويرها 90 درجة. اضغط على زر التدوير ثلاث مرات</a:t>
            </a:r>
            <a:endParaRPr lang="ar-SA" sz="2000" b="0" i="0" dirty="0">
              <a:solidFill>
                <a:srgbClr val="FF0000"/>
              </a:solidFill>
              <a:effectLst/>
              <a:latin typeface="Roboto" panose="02000000000000000000" pitchFamily="2" charset="0"/>
            </a:endParaRPr>
          </a:p>
          <a:p>
            <a:pPr marL="457200" indent="-457200" algn="r" rtl="1">
              <a:buFont typeface="+mj-lt"/>
              <a:buAutoNum type="arabicPeriod"/>
            </a:pPr>
            <a:r>
              <a:rPr lang="ar-SA" sz="2000" b="0" i="0" dirty="0">
                <a:solidFill>
                  <a:srgbClr val="202124"/>
                </a:solidFill>
                <a:effectLst/>
                <a:latin typeface="Roboto" panose="02000000000000000000" pitchFamily="2" charset="0"/>
              </a:rPr>
              <a:t>إضافة</a:t>
            </a:r>
            <a:r>
              <a:rPr lang="en-US" sz="2000" b="0" i="0" dirty="0">
                <a:solidFill>
                  <a:srgbClr val="202124"/>
                </a:solidFill>
                <a:effectLst/>
                <a:latin typeface="Roboto" panose="02000000000000000000" pitchFamily="2" charset="0"/>
              </a:rPr>
              <a:t> </a:t>
            </a:r>
            <a:r>
              <a:rPr lang="ar-SA" sz="2000" b="0" i="0" dirty="0">
                <a:solidFill>
                  <a:srgbClr val="202124"/>
                </a:solidFill>
                <a:effectLst/>
                <a:latin typeface="Roboto" panose="02000000000000000000" pitchFamily="2" charset="0"/>
              </a:rPr>
              <a:t>لوحة توصيل الدوائر الصغيرة </a:t>
            </a:r>
            <a:r>
              <a:rPr lang="en-US" sz="2000" b="0" i="0" dirty="0">
                <a:solidFill>
                  <a:srgbClr val="202124"/>
                </a:solidFill>
                <a:effectLst/>
                <a:latin typeface="Roboto" panose="02000000000000000000" pitchFamily="2" charset="0"/>
              </a:rPr>
              <a:t>Breadboard Small</a:t>
            </a:r>
            <a:endParaRPr lang="ar-SA" sz="2000" b="0" i="0" dirty="0">
              <a:solidFill>
                <a:srgbClr val="202124"/>
              </a:solidFill>
              <a:effectLst/>
              <a:latin typeface="Roboto" panose="02000000000000000000" pitchFamily="2" charset="0"/>
            </a:endParaRPr>
          </a:p>
          <a:p>
            <a:pPr marL="457200" indent="-457200" algn="r" rtl="1">
              <a:buFont typeface="+mj-lt"/>
              <a:buAutoNum type="arabicPeriod"/>
            </a:pPr>
            <a:r>
              <a:rPr lang="ar-SA" sz="2000" b="0" i="0" dirty="0">
                <a:solidFill>
                  <a:srgbClr val="202124"/>
                </a:solidFill>
                <a:effectLst/>
                <a:latin typeface="Roboto" panose="02000000000000000000" pitchFamily="2" charset="0"/>
              </a:rPr>
              <a:t>مستشعر رطوبة التربة </a:t>
            </a:r>
            <a:r>
              <a:rPr lang="en-US" sz="2000" b="0" i="0" dirty="0">
                <a:solidFill>
                  <a:srgbClr val="202124"/>
                </a:solidFill>
                <a:effectLst/>
                <a:latin typeface="Roboto" panose="02000000000000000000" pitchFamily="2" charset="0"/>
              </a:rPr>
              <a:t>Soil Moisture Sensor</a:t>
            </a:r>
            <a:endParaRPr lang="ar-SA" sz="2000" b="0" i="0" dirty="0">
              <a:solidFill>
                <a:srgbClr val="202124"/>
              </a:solidFill>
              <a:effectLst/>
              <a:latin typeface="Roboto" panose="02000000000000000000" pitchFamily="2" charset="0"/>
            </a:endParaRPr>
          </a:p>
          <a:p>
            <a:pPr marL="457200" indent="-457200" algn="r" rtl="1">
              <a:buFont typeface="+mj-lt"/>
              <a:buAutoNum type="arabicPeriod"/>
            </a:pPr>
            <a:endParaRPr lang="ar-SA" sz="2000" dirty="0"/>
          </a:p>
          <a:p>
            <a:pPr marL="457200" indent="-457200" algn="r" rtl="1">
              <a:buFont typeface="+mj-lt"/>
              <a:buAutoNum type="arabicPeriod"/>
            </a:pPr>
            <a:r>
              <a:rPr lang="ar-SA" sz="2000" b="0" i="0" dirty="0">
                <a:solidFill>
                  <a:srgbClr val="202124"/>
                </a:solidFill>
                <a:effectLst/>
                <a:latin typeface="Roboto" panose="02000000000000000000" pitchFamily="2" charset="0"/>
              </a:rPr>
              <a:t>محرك تيار مستمر  </a:t>
            </a:r>
            <a:r>
              <a:rPr lang="en-US" sz="2000" b="0" i="0" dirty="0">
                <a:solidFill>
                  <a:srgbClr val="202124"/>
                </a:solidFill>
                <a:effectLst/>
                <a:latin typeface="Roboto" panose="02000000000000000000" pitchFamily="2" charset="0"/>
              </a:rPr>
              <a:t>DC motor</a:t>
            </a:r>
            <a:r>
              <a:rPr lang="ar-SA" sz="2000" b="0" i="0" dirty="0">
                <a:solidFill>
                  <a:srgbClr val="202124"/>
                </a:solidFill>
                <a:effectLst/>
                <a:latin typeface="Roboto" panose="02000000000000000000" pitchFamily="2" charset="0"/>
              </a:rPr>
              <a:t> </a:t>
            </a:r>
            <a:r>
              <a:rPr lang="ar-SA" sz="2000" b="0" i="0" dirty="0">
                <a:solidFill>
                  <a:srgbClr val="FF0000"/>
                </a:solidFill>
                <a:effectLst/>
                <a:latin typeface="Roboto" panose="02000000000000000000" pitchFamily="2" charset="0"/>
              </a:rPr>
              <a:t>كوسيلة لتشغيل مضخة المياه</a:t>
            </a:r>
            <a:br>
              <a:rPr lang="ar-SA" sz="2000" b="0" i="0" dirty="0">
                <a:solidFill>
                  <a:srgbClr val="FF0000"/>
                </a:solidFill>
                <a:effectLst/>
                <a:latin typeface="Roboto" panose="02000000000000000000" pitchFamily="2" charset="0"/>
              </a:rPr>
            </a:br>
            <a:r>
              <a:rPr lang="ar-SA" sz="2000" b="0" i="0" dirty="0">
                <a:solidFill>
                  <a:srgbClr val="FF0000"/>
                </a:solidFill>
                <a:effectLst/>
                <a:latin typeface="Roboto" panose="02000000000000000000" pitchFamily="2" charset="0"/>
              </a:rPr>
              <a:t>			      التي تزود النباتات بالمياه.</a:t>
            </a:r>
          </a:p>
          <a:p>
            <a:pPr marL="457200" indent="-457200" algn="r" rtl="1">
              <a:buFont typeface="+mj-lt"/>
              <a:buAutoNum type="arabicPeriod"/>
            </a:pPr>
            <a:r>
              <a:rPr lang="ar-SA" sz="2000" b="0" i="0" dirty="0">
                <a:solidFill>
                  <a:srgbClr val="202124"/>
                </a:solidFill>
                <a:effectLst/>
                <a:latin typeface="Roboto" panose="02000000000000000000" pitchFamily="2" charset="0"/>
              </a:rPr>
              <a:t>مستشعر درجة الحرارة </a:t>
            </a:r>
            <a:r>
              <a:rPr lang="en-US" sz="2000" b="0" i="0" dirty="0">
                <a:solidFill>
                  <a:srgbClr val="202124"/>
                </a:solidFill>
                <a:effectLst/>
                <a:latin typeface="Roboto" panose="02000000000000000000" pitchFamily="2" charset="0"/>
              </a:rPr>
              <a:t>TMP36</a:t>
            </a:r>
          </a:p>
        </p:txBody>
      </p:sp>
      <p:pic>
        <p:nvPicPr>
          <p:cNvPr id="6" name="صورة 5">
            <a:extLst>
              <a:ext uri="{FF2B5EF4-FFF2-40B4-BE49-F238E27FC236}">
                <a16:creationId xmlns:a16="http://schemas.microsoft.com/office/drawing/2014/main" id="{D16371A8-2739-7299-4169-66724D5D0196}"/>
              </a:ext>
            </a:extLst>
          </p:cNvPr>
          <p:cNvPicPr>
            <a:picLocks noChangeAspect="1"/>
          </p:cNvPicPr>
          <p:nvPr/>
        </p:nvPicPr>
        <p:blipFill>
          <a:blip r:embed="rId2"/>
          <a:stretch>
            <a:fillRect/>
          </a:stretch>
        </p:blipFill>
        <p:spPr>
          <a:xfrm>
            <a:off x="1043608" y="1347614"/>
            <a:ext cx="590632" cy="581106"/>
          </a:xfrm>
          <a:prstGeom prst="rect">
            <a:avLst/>
          </a:prstGeom>
        </p:spPr>
      </p:pic>
      <p:pic>
        <p:nvPicPr>
          <p:cNvPr id="10" name="صورة 9">
            <a:extLst>
              <a:ext uri="{FF2B5EF4-FFF2-40B4-BE49-F238E27FC236}">
                <a16:creationId xmlns:a16="http://schemas.microsoft.com/office/drawing/2014/main" id="{687681EC-E9BD-481B-4DE0-A1105DE1649E}"/>
              </a:ext>
            </a:extLst>
          </p:cNvPr>
          <p:cNvPicPr>
            <a:picLocks noChangeAspect="1"/>
          </p:cNvPicPr>
          <p:nvPr/>
        </p:nvPicPr>
        <p:blipFill>
          <a:blip r:embed="rId3"/>
          <a:stretch>
            <a:fillRect/>
          </a:stretch>
        </p:blipFill>
        <p:spPr>
          <a:xfrm>
            <a:off x="107504" y="2088232"/>
            <a:ext cx="3354935" cy="2931790"/>
          </a:xfrm>
          <a:prstGeom prst="rect">
            <a:avLst/>
          </a:prstGeom>
        </p:spPr>
      </p:pic>
    </p:spTree>
    <p:extLst>
      <p:ext uri="{BB962C8B-B14F-4D97-AF65-F5344CB8AC3E}">
        <p14:creationId xmlns:p14="http://schemas.microsoft.com/office/powerpoint/2010/main" val="343119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F6265D9-2C9D-9AEC-C655-7388BF31B944}"/>
              </a:ext>
            </a:extLst>
          </p:cNvPr>
          <p:cNvPicPr>
            <a:picLocks noChangeAspect="1"/>
          </p:cNvPicPr>
          <p:nvPr/>
        </p:nvPicPr>
        <p:blipFill>
          <a:blip r:embed="rId2"/>
          <a:stretch>
            <a:fillRect/>
          </a:stretch>
        </p:blipFill>
        <p:spPr>
          <a:xfrm>
            <a:off x="251520" y="1829820"/>
            <a:ext cx="4724091" cy="3190202"/>
          </a:xfrm>
          <a:prstGeom prst="rect">
            <a:avLst/>
          </a:prstGeom>
        </p:spPr>
      </p:pic>
      <p:sp>
        <p:nvSpPr>
          <p:cNvPr id="6" name="مربع نص 5">
            <a:extLst>
              <a:ext uri="{FF2B5EF4-FFF2-40B4-BE49-F238E27FC236}">
                <a16:creationId xmlns:a16="http://schemas.microsoft.com/office/drawing/2014/main" id="{26AFFD79-B1D5-215D-843B-7399D6B3FEB5}"/>
              </a:ext>
            </a:extLst>
          </p:cNvPr>
          <p:cNvSpPr txBox="1"/>
          <p:nvPr/>
        </p:nvSpPr>
        <p:spPr>
          <a:xfrm>
            <a:off x="-252536" y="673044"/>
            <a:ext cx="9252208" cy="1077218"/>
          </a:xfrm>
          <a:prstGeom prst="rect">
            <a:avLst/>
          </a:prstGeom>
          <a:noFill/>
        </p:spPr>
        <p:txBody>
          <a:bodyPr wrap="square">
            <a:spAutoFit/>
          </a:bodyPr>
          <a:lstStyle/>
          <a:p>
            <a:pPr algn="r" rtl="1"/>
            <a:r>
              <a:rPr lang="ar-SA" sz="1600" b="0" i="0" dirty="0">
                <a:solidFill>
                  <a:srgbClr val="202124"/>
                </a:solidFill>
                <a:effectLst/>
                <a:latin typeface="Roboto" panose="02000000000000000000" pitchFamily="2" charset="0"/>
              </a:rPr>
              <a:t>الآن، قم بتوصيل محرك تيار مستمر  </a:t>
            </a:r>
            <a:r>
              <a:rPr lang="en-US" sz="1600" b="0" i="0" dirty="0">
                <a:solidFill>
                  <a:srgbClr val="202124"/>
                </a:solidFill>
                <a:effectLst/>
                <a:latin typeface="Roboto" panose="02000000000000000000" pitchFamily="2" charset="0"/>
              </a:rPr>
              <a:t>DC motor </a:t>
            </a:r>
            <a:r>
              <a:rPr lang="ar-SA" sz="1600" b="0" i="0" dirty="0">
                <a:solidFill>
                  <a:srgbClr val="202124"/>
                </a:solidFill>
                <a:effectLst/>
                <a:latin typeface="Roboto" panose="02000000000000000000" pitchFamily="2" charset="0"/>
              </a:rPr>
              <a:t> إلى لوحة </a:t>
            </a:r>
            <a:r>
              <a:rPr lang="ar-SA" sz="1600" b="0" i="0" dirty="0" err="1">
                <a:solidFill>
                  <a:srgbClr val="202124"/>
                </a:solidFill>
                <a:effectLst/>
                <a:latin typeface="Roboto" panose="02000000000000000000" pitchFamily="2" charset="0"/>
              </a:rPr>
              <a:t>أردوينو</a:t>
            </a:r>
            <a:r>
              <a:rPr lang="ar-SA" sz="1600" b="0" i="0" dirty="0">
                <a:solidFill>
                  <a:srgbClr val="202124"/>
                </a:solidFill>
                <a:effectLst/>
                <a:latin typeface="Roboto" panose="02000000000000000000" pitchFamily="2" charset="0"/>
              </a:rPr>
              <a:t> </a:t>
            </a:r>
            <a:r>
              <a:rPr lang="ar-SA" sz="1600" b="0" i="0" dirty="0" err="1">
                <a:solidFill>
                  <a:srgbClr val="202124"/>
                </a:solidFill>
                <a:effectLst/>
                <a:latin typeface="Roboto" panose="02000000000000000000" pitchFamily="2" charset="0"/>
              </a:rPr>
              <a:t>أونو</a:t>
            </a:r>
            <a:r>
              <a:rPr lang="ar-SA" sz="1600" b="0" i="0" dirty="0">
                <a:solidFill>
                  <a:srgbClr val="202124"/>
                </a:solidFill>
                <a:effectLst/>
                <a:latin typeface="Roboto" panose="02000000000000000000" pitchFamily="2" charset="0"/>
              </a:rPr>
              <a:t> </a:t>
            </a:r>
            <a:r>
              <a:rPr lang="en-US" sz="1600" b="0" i="0" dirty="0">
                <a:solidFill>
                  <a:srgbClr val="202124"/>
                </a:solidFill>
                <a:effectLst/>
                <a:latin typeface="Roboto" panose="02000000000000000000" pitchFamily="2" charset="0"/>
              </a:rPr>
              <a:t>Arduino UNO R3.</a:t>
            </a:r>
            <a:br>
              <a:rPr lang="en-US" sz="1600" dirty="0"/>
            </a:br>
            <a:r>
              <a:rPr lang="ar-SA" sz="1600" b="0" i="0" dirty="0">
                <a:solidFill>
                  <a:srgbClr val="202124"/>
                </a:solidFill>
                <a:effectLst/>
                <a:latin typeface="Roboto" panose="02000000000000000000" pitchFamily="2" charset="0"/>
              </a:rPr>
              <a:t>توصيل محرك التيار المستمر </a:t>
            </a:r>
            <a:r>
              <a:rPr lang="en-US" sz="1600" b="0" i="0" dirty="0">
                <a:solidFill>
                  <a:srgbClr val="202124"/>
                </a:solidFill>
                <a:effectLst/>
                <a:latin typeface="Roboto" panose="02000000000000000000" pitchFamily="2" charset="0"/>
              </a:rPr>
              <a:t>DC motor</a:t>
            </a:r>
            <a:br>
              <a:rPr lang="en-US" sz="1600" dirty="0"/>
            </a:br>
            <a:r>
              <a:rPr lang="ar-SA" sz="1600" b="0" i="0" dirty="0">
                <a:solidFill>
                  <a:srgbClr val="202124"/>
                </a:solidFill>
                <a:effectLst/>
                <a:latin typeface="Roboto" panose="02000000000000000000" pitchFamily="2" charset="0"/>
              </a:rPr>
              <a:t>قم بتوصيل الطرف 1 من محرك التيار المستمر بـ </a:t>
            </a:r>
            <a:r>
              <a:rPr lang="en-US" sz="1600" b="0" i="0" dirty="0">
                <a:solidFill>
                  <a:srgbClr val="202124"/>
                </a:solidFill>
                <a:effectLst/>
                <a:latin typeface="Roboto" panose="02000000000000000000" pitchFamily="2" charset="0"/>
              </a:rPr>
              <a:t>GND </a:t>
            </a:r>
            <a:r>
              <a:rPr lang="ar-SA" sz="1600" b="0" i="0" dirty="0">
                <a:solidFill>
                  <a:srgbClr val="202124"/>
                </a:solidFill>
                <a:effectLst/>
                <a:latin typeface="Roboto" panose="02000000000000000000" pitchFamily="2" charset="0"/>
              </a:rPr>
              <a:t>الطرف الأرضي للوحة الأردوينو </a:t>
            </a:r>
            <a:r>
              <a:rPr lang="ar-SA" sz="1600" b="0" i="0" dirty="0" err="1">
                <a:solidFill>
                  <a:srgbClr val="202124"/>
                </a:solidFill>
                <a:effectLst/>
                <a:latin typeface="Roboto" panose="02000000000000000000" pitchFamily="2" charset="0"/>
              </a:rPr>
              <a:t>أونو</a:t>
            </a:r>
            <a:r>
              <a:rPr lang="ar-SA" sz="1600" b="0" i="0" dirty="0">
                <a:solidFill>
                  <a:srgbClr val="202124"/>
                </a:solidFill>
                <a:effectLst/>
                <a:latin typeface="Roboto" panose="02000000000000000000" pitchFamily="2" charset="0"/>
              </a:rPr>
              <a:t> </a:t>
            </a:r>
            <a:r>
              <a:rPr lang="en-US" sz="1600" b="0" i="0" dirty="0">
                <a:solidFill>
                  <a:srgbClr val="202124"/>
                </a:solidFill>
                <a:effectLst/>
                <a:latin typeface="Roboto" panose="02000000000000000000" pitchFamily="2" charset="0"/>
              </a:rPr>
              <a:t>R3 </a:t>
            </a:r>
            <a:r>
              <a:rPr lang="ar-SA" sz="1600" b="0" i="0" dirty="0">
                <a:solidFill>
                  <a:srgbClr val="202124"/>
                </a:solidFill>
                <a:effectLst/>
                <a:latin typeface="Roboto" panose="02000000000000000000" pitchFamily="2" charset="0"/>
              </a:rPr>
              <a:t>وغير لون السلك إلى اللون </a:t>
            </a:r>
            <a:r>
              <a:rPr lang="en-US" sz="1600" b="0" i="0" dirty="0">
                <a:solidFill>
                  <a:srgbClr val="202124"/>
                </a:solidFill>
                <a:effectLst/>
                <a:latin typeface="Roboto" panose="02000000000000000000" pitchFamily="2" charset="0"/>
              </a:rPr>
              <a:t>black   </a:t>
            </a:r>
            <a:r>
              <a:rPr lang="ar-SA" sz="1600" b="0" i="0" dirty="0">
                <a:solidFill>
                  <a:srgbClr val="202124"/>
                </a:solidFill>
                <a:effectLst/>
                <a:latin typeface="Roboto" panose="02000000000000000000" pitchFamily="2" charset="0"/>
              </a:rPr>
              <a:t> الأسود . 0</a:t>
            </a:r>
            <a:br>
              <a:rPr lang="ar-SA" sz="1600" dirty="0"/>
            </a:br>
            <a:r>
              <a:rPr lang="ar-SA" sz="1600" b="0" i="0" dirty="0">
                <a:solidFill>
                  <a:srgbClr val="202124"/>
                </a:solidFill>
                <a:effectLst/>
                <a:latin typeface="Roboto" panose="02000000000000000000" pitchFamily="2" charset="0"/>
              </a:rPr>
              <a:t>قم بتوصيل الطرف 2 من محرك التيار المستمر إلى الطرف التناظري </a:t>
            </a:r>
            <a:r>
              <a:rPr lang="en-US" sz="1600" b="0" i="0" dirty="0">
                <a:solidFill>
                  <a:srgbClr val="202124"/>
                </a:solidFill>
                <a:effectLst/>
                <a:latin typeface="Roboto" panose="02000000000000000000" pitchFamily="2" charset="0"/>
              </a:rPr>
              <a:t>A5 </a:t>
            </a:r>
            <a:r>
              <a:rPr lang="ar-SA" sz="1600" b="0" i="0" dirty="0">
                <a:solidFill>
                  <a:srgbClr val="202124"/>
                </a:solidFill>
                <a:effectLst/>
                <a:latin typeface="Roboto" panose="02000000000000000000" pitchFamily="2" charset="0"/>
              </a:rPr>
              <a:t>للوحة الأردوينو </a:t>
            </a:r>
            <a:r>
              <a:rPr lang="ar-SA" sz="1600" b="0" i="0" dirty="0" err="1">
                <a:solidFill>
                  <a:srgbClr val="202124"/>
                </a:solidFill>
                <a:effectLst/>
                <a:latin typeface="Roboto" panose="02000000000000000000" pitchFamily="2" charset="0"/>
              </a:rPr>
              <a:t>أونو</a:t>
            </a:r>
            <a:r>
              <a:rPr lang="ar-SA" sz="1600" b="0" i="0" dirty="0">
                <a:solidFill>
                  <a:srgbClr val="202124"/>
                </a:solidFill>
                <a:effectLst/>
                <a:latin typeface="Roboto" panose="02000000000000000000" pitchFamily="2" charset="0"/>
              </a:rPr>
              <a:t> </a:t>
            </a:r>
            <a:r>
              <a:rPr lang="en-US" sz="1600" b="0" i="0" dirty="0">
                <a:solidFill>
                  <a:srgbClr val="202124"/>
                </a:solidFill>
                <a:effectLst/>
                <a:latin typeface="Roboto" panose="02000000000000000000" pitchFamily="2" charset="0"/>
              </a:rPr>
              <a:t>R3 </a:t>
            </a:r>
            <a:r>
              <a:rPr lang="ar-SA" sz="1600" b="0" i="0" dirty="0">
                <a:solidFill>
                  <a:srgbClr val="202124"/>
                </a:solidFill>
                <a:effectLst/>
                <a:latin typeface="Roboto" panose="02000000000000000000" pitchFamily="2" charset="0"/>
              </a:rPr>
              <a:t>وغير لون السلك إلى اللون </a:t>
            </a:r>
            <a:r>
              <a:rPr lang="en-US" sz="1600" b="0" i="0" dirty="0">
                <a:solidFill>
                  <a:srgbClr val="202124"/>
                </a:solidFill>
                <a:effectLst/>
                <a:latin typeface="Roboto" panose="02000000000000000000" pitchFamily="2" charset="0"/>
              </a:rPr>
              <a:t>red   </a:t>
            </a:r>
            <a:r>
              <a:rPr lang="ar-SA" sz="1600" b="0" i="0" dirty="0">
                <a:solidFill>
                  <a:srgbClr val="202124"/>
                </a:solidFill>
                <a:effectLst/>
                <a:latin typeface="Roboto" panose="02000000000000000000" pitchFamily="2" charset="0"/>
              </a:rPr>
              <a:t> </a:t>
            </a:r>
            <a:r>
              <a:rPr lang="ar-SA" sz="1600" b="0" i="0" dirty="0">
                <a:solidFill>
                  <a:srgbClr val="FF0000"/>
                </a:solidFill>
                <a:effectLst/>
                <a:latin typeface="Roboto" panose="02000000000000000000" pitchFamily="2" charset="0"/>
              </a:rPr>
              <a:t>الأحمر</a:t>
            </a:r>
            <a:r>
              <a:rPr lang="ar-SA" sz="1600" b="0" i="0" dirty="0">
                <a:solidFill>
                  <a:srgbClr val="202124"/>
                </a:solidFill>
                <a:effectLst/>
                <a:latin typeface="Roboto" panose="02000000000000000000" pitchFamily="2" charset="0"/>
              </a:rPr>
              <a:t> .</a:t>
            </a:r>
            <a:endParaRPr lang="ar-SA" sz="1600" dirty="0"/>
          </a:p>
        </p:txBody>
      </p:sp>
    </p:spTree>
    <p:extLst>
      <p:ext uri="{BB962C8B-B14F-4D97-AF65-F5344CB8AC3E}">
        <p14:creationId xmlns:p14="http://schemas.microsoft.com/office/powerpoint/2010/main" val="90870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872D0138-0F81-A996-14AD-454EDE79AEEB}"/>
              </a:ext>
            </a:extLst>
          </p:cNvPr>
          <p:cNvSpPr txBox="1"/>
          <p:nvPr/>
        </p:nvSpPr>
        <p:spPr>
          <a:xfrm>
            <a:off x="611560" y="584889"/>
            <a:ext cx="8208912" cy="954107"/>
          </a:xfrm>
          <a:prstGeom prst="rect">
            <a:avLst/>
          </a:prstGeom>
          <a:noFill/>
        </p:spPr>
        <p:txBody>
          <a:bodyPr wrap="square">
            <a:spAutoFit/>
          </a:bodyPr>
          <a:lstStyle/>
          <a:p>
            <a:pPr algn="r" rtl="1"/>
            <a:r>
              <a:rPr lang="ar-SA" sz="1400" b="0" i="0" dirty="0">
                <a:solidFill>
                  <a:srgbClr val="202124"/>
                </a:solidFill>
                <a:effectLst/>
                <a:latin typeface="Roboto" panose="02000000000000000000" pitchFamily="2" charset="0"/>
              </a:rPr>
              <a:t>توصيل مستشعر درجة الحرارة:</a:t>
            </a:r>
            <a:br>
              <a:rPr lang="ar-SA" sz="1400" dirty="0"/>
            </a:br>
            <a:r>
              <a:rPr lang="ar-SA" sz="1400" b="0" i="0" dirty="0">
                <a:solidFill>
                  <a:srgbClr val="202124"/>
                </a:solidFill>
                <a:effectLst/>
                <a:latin typeface="Roboto" panose="02000000000000000000" pitchFamily="2" charset="0"/>
              </a:rPr>
              <a:t>قم بتوصيل طرف </a:t>
            </a:r>
            <a:r>
              <a:rPr lang="en-US" sz="1400" b="0" i="0" dirty="0">
                <a:solidFill>
                  <a:srgbClr val="202124"/>
                </a:solidFill>
                <a:effectLst/>
                <a:latin typeface="Roboto" panose="02000000000000000000" pitchFamily="2" charset="0"/>
              </a:rPr>
              <a:t>Power   </a:t>
            </a:r>
            <a:r>
              <a:rPr lang="ar-SA" sz="1400" b="0" i="0" dirty="0">
                <a:solidFill>
                  <a:srgbClr val="202124"/>
                </a:solidFill>
                <a:effectLst/>
                <a:latin typeface="Roboto" panose="02000000000000000000" pitchFamily="2" charset="0"/>
              </a:rPr>
              <a:t>الطاقة  الخاص بمستشعر درجة الحرارة بالطرف </a:t>
            </a:r>
            <a:r>
              <a:rPr lang="en-US" sz="1400" b="0" i="0" dirty="0">
                <a:solidFill>
                  <a:srgbClr val="202124"/>
                </a:solidFill>
                <a:effectLst/>
                <a:latin typeface="Roboto" panose="02000000000000000000" pitchFamily="2" charset="0"/>
              </a:rPr>
              <a:t>5V</a:t>
            </a:r>
            <a:r>
              <a:rPr lang="ar-SA" sz="1400" b="0" i="0" dirty="0">
                <a:solidFill>
                  <a:srgbClr val="202124"/>
                </a:solidFill>
                <a:effectLst/>
                <a:latin typeface="Roboto" panose="02000000000000000000" pitchFamily="2" charset="0"/>
              </a:rPr>
              <a:t> (جهد 5 فولت) من لوحة الأردوينو، وغير لون السلك إلى </a:t>
            </a:r>
            <a:r>
              <a:rPr lang="en-US" sz="1400" b="0" i="0" dirty="0">
                <a:solidFill>
                  <a:srgbClr val="202124"/>
                </a:solidFill>
                <a:effectLst/>
                <a:latin typeface="Roboto" panose="02000000000000000000" pitchFamily="2" charset="0"/>
              </a:rPr>
              <a:t>red ( </a:t>
            </a:r>
            <a:r>
              <a:rPr lang="ar-SA" sz="1400" b="0" i="0" dirty="0">
                <a:solidFill>
                  <a:srgbClr val="202124"/>
                </a:solidFill>
                <a:effectLst/>
                <a:latin typeface="Roboto" panose="02000000000000000000" pitchFamily="2" charset="0"/>
              </a:rPr>
              <a:t>الأحمر).</a:t>
            </a:r>
            <a:br>
              <a:rPr lang="ar-SA" sz="1400" dirty="0"/>
            </a:br>
            <a:r>
              <a:rPr lang="ar-SA" sz="1400" b="0" i="0" dirty="0">
                <a:solidFill>
                  <a:srgbClr val="202124"/>
                </a:solidFill>
                <a:effectLst/>
                <a:latin typeface="Roboto" panose="02000000000000000000" pitchFamily="2" charset="0"/>
              </a:rPr>
              <a:t> قم بتوصيل طرف مخرج </a:t>
            </a:r>
            <a:r>
              <a:rPr lang="en-US" sz="1400" b="0" i="0" dirty="0" err="1">
                <a:solidFill>
                  <a:srgbClr val="202124"/>
                </a:solidFill>
                <a:effectLst/>
                <a:latin typeface="Roboto" panose="02000000000000000000" pitchFamily="2" charset="0"/>
              </a:rPr>
              <a:t>Vout</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الجهد ) الخاص بمستشعر درجة الحرارة بالطرف التناظري </a:t>
            </a:r>
            <a:r>
              <a:rPr lang="en-US" sz="1400" b="0" i="0" dirty="0">
                <a:solidFill>
                  <a:srgbClr val="202124"/>
                </a:solidFill>
                <a:effectLst/>
                <a:latin typeface="Roboto" panose="02000000000000000000" pitchFamily="2" charset="0"/>
              </a:rPr>
              <a:t>A3 </a:t>
            </a:r>
            <a:r>
              <a:rPr lang="ar-SA" sz="1400" b="0" i="0" dirty="0">
                <a:solidFill>
                  <a:srgbClr val="202124"/>
                </a:solidFill>
                <a:effectLst/>
                <a:latin typeface="Roboto" panose="02000000000000000000" pitchFamily="2" charset="0"/>
              </a:rPr>
              <a:t>للوحة الأردوينو وغير لون السلك إلى اللون </a:t>
            </a:r>
            <a:r>
              <a:rPr lang="en-US" sz="1400" b="0" i="0" dirty="0">
                <a:solidFill>
                  <a:srgbClr val="202124"/>
                </a:solidFill>
                <a:effectLst/>
                <a:latin typeface="Roboto" panose="02000000000000000000" pitchFamily="2" charset="0"/>
              </a:rPr>
              <a:t>yellow (</a:t>
            </a:r>
            <a:r>
              <a:rPr lang="ar-SA" sz="1400" b="0" i="0" dirty="0">
                <a:solidFill>
                  <a:srgbClr val="202124"/>
                </a:solidFill>
                <a:effectLst/>
                <a:latin typeface="Roboto" panose="02000000000000000000" pitchFamily="2" charset="0"/>
              </a:rPr>
              <a:t>الأصفر). 2</a:t>
            </a:r>
            <a:br>
              <a:rPr lang="ar-SA" sz="1400" dirty="0"/>
            </a:br>
            <a:r>
              <a:rPr lang="ar-SA" sz="1400" b="0" i="0" dirty="0">
                <a:solidFill>
                  <a:srgbClr val="202124"/>
                </a:solidFill>
                <a:effectLst/>
                <a:latin typeface="Roboto" panose="02000000000000000000" pitchFamily="2" charset="0"/>
              </a:rPr>
              <a:t>قم بتوصيل </a:t>
            </a:r>
            <a:r>
              <a:rPr lang="en-US" sz="1400" b="0" i="0" dirty="0">
                <a:solidFill>
                  <a:srgbClr val="202124"/>
                </a:solidFill>
                <a:effectLst/>
                <a:latin typeface="Roboto" panose="02000000000000000000" pitchFamily="2" charset="0"/>
              </a:rPr>
              <a:t>GND (</a:t>
            </a:r>
            <a:r>
              <a:rPr lang="ar-SA" sz="1400" b="0" i="0" dirty="0">
                <a:solidFill>
                  <a:srgbClr val="202124"/>
                </a:solidFill>
                <a:effectLst/>
                <a:latin typeface="Roboto" panose="02000000000000000000" pitchFamily="2" charset="0"/>
              </a:rPr>
              <a:t>الطرف الأرضي) الخاص بمستشعر درجة الحرارة بـ </a:t>
            </a:r>
            <a:r>
              <a:rPr lang="en-US" sz="1400" b="0" i="0" dirty="0">
                <a:solidFill>
                  <a:srgbClr val="202124"/>
                </a:solidFill>
                <a:effectLst/>
                <a:latin typeface="Roboto" panose="02000000000000000000" pitchFamily="2" charset="0"/>
              </a:rPr>
              <a:t>GND</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a:t>
            </a:r>
            <a:r>
              <a:rPr lang="ar-SA" sz="1400" b="0" i="0" dirty="0">
                <a:solidFill>
                  <a:srgbClr val="202124"/>
                </a:solidFill>
                <a:effectLst/>
                <a:latin typeface="Roboto" panose="02000000000000000000" pitchFamily="2" charset="0"/>
              </a:rPr>
              <a:t>الطرف الأرضي) للوحة الأردوينو </a:t>
            </a:r>
            <a:r>
              <a:rPr lang="ar-SA" sz="1400" b="0" i="0" dirty="0" err="1">
                <a:solidFill>
                  <a:srgbClr val="202124"/>
                </a:solidFill>
                <a:effectLst/>
                <a:latin typeface="Roboto" panose="02000000000000000000" pitchFamily="2" charset="0"/>
              </a:rPr>
              <a:t>أونو</a:t>
            </a:r>
            <a:r>
              <a:rPr lang="ar-SA" sz="1400" b="0" i="0" dirty="0">
                <a:solidFill>
                  <a:srgbClr val="202124"/>
                </a:solidFill>
                <a:effectLst/>
                <a:latin typeface="Roboto" panose="02000000000000000000" pitchFamily="2" charset="0"/>
              </a:rPr>
              <a:t> وغير لون السلك إلى </a:t>
            </a:r>
            <a:r>
              <a:rPr lang="en-US" sz="1400" b="0" i="0" dirty="0">
                <a:solidFill>
                  <a:srgbClr val="202124"/>
                </a:solidFill>
                <a:effectLst/>
                <a:latin typeface="Roboto" panose="02000000000000000000" pitchFamily="2" charset="0"/>
              </a:rPr>
              <a:t>black (</a:t>
            </a:r>
            <a:r>
              <a:rPr lang="ar-SA" sz="1400" b="0" i="0" dirty="0">
                <a:solidFill>
                  <a:srgbClr val="202124"/>
                </a:solidFill>
                <a:effectLst/>
                <a:latin typeface="Roboto" panose="02000000000000000000" pitchFamily="2" charset="0"/>
              </a:rPr>
              <a:t>الأسود). 9</a:t>
            </a:r>
            <a:endParaRPr lang="ar-SA" sz="1400" dirty="0"/>
          </a:p>
        </p:txBody>
      </p:sp>
      <p:pic>
        <p:nvPicPr>
          <p:cNvPr id="6" name="صورة 5">
            <a:extLst>
              <a:ext uri="{FF2B5EF4-FFF2-40B4-BE49-F238E27FC236}">
                <a16:creationId xmlns:a16="http://schemas.microsoft.com/office/drawing/2014/main" id="{68F8CD56-4C90-ADB3-E65B-CEEA7166ECFB}"/>
              </a:ext>
            </a:extLst>
          </p:cNvPr>
          <p:cNvPicPr>
            <a:picLocks noChangeAspect="1"/>
          </p:cNvPicPr>
          <p:nvPr/>
        </p:nvPicPr>
        <p:blipFill>
          <a:blip r:embed="rId2"/>
          <a:stretch>
            <a:fillRect/>
          </a:stretch>
        </p:blipFill>
        <p:spPr>
          <a:xfrm>
            <a:off x="323529" y="1622228"/>
            <a:ext cx="4968552" cy="3225851"/>
          </a:xfrm>
          <a:prstGeom prst="rect">
            <a:avLst/>
          </a:prstGeom>
        </p:spPr>
      </p:pic>
      <p:pic>
        <p:nvPicPr>
          <p:cNvPr id="8" name="صورة 7">
            <a:extLst>
              <a:ext uri="{FF2B5EF4-FFF2-40B4-BE49-F238E27FC236}">
                <a16:creationId xmlns:a16="http://schemas.microsoft.com/office/drawing/2014/main" id="{F9403DD8-C828-BB04-7071-5BA6847AC9E6}"/>
              </a:ext>
            </a:extLst>
          </p:cNvPr>
          <p:cNvPicPr>
            <a:picLocks noChangeAspect="1"/>
          </p:cNvPicPr>
          <p:nvPr/>
        </p:nvPicPr>
        <p:blipFill>
          <a:blip r:embed="rId3"/>
          <a:stretch>
            <a:fillRect/>
          </a:stretch>
        </p:blipFill>
        <p:spPr>
          <a:xfrm>
            <a:off x="5796136" y="2058651"/>
            <a:ext cx="2734057" cy="2353003"/>
          </a:xfrm>
          <a:prstGeom prst="rect">
            <a:avLst/>
          </a:prstGeom>
        </p:spPr>
      </p:pic>
    </p:spTree>
    <p:extLst>
      <p:ext uri="{BB962C8B-B14F-4D97-AF65-F5344CB8AC3E}">
        <p14:creationId xmlns:p14="http://schemas.microsoft.com/office/powerpoint/2010/main" val="346716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8988074B-76C0-607E-9D5C-F93FE831BC18}"/>
              </a:ext>
            </a:extLst>
          </p:cNvPr>
          <p:cNvPicPr>
            <a:picLocks noChangeAspect="1"/>
          </p:cNvPicPr>
          <p:nvPr/>
        </p:nvPicPr>
        <p:blipFill>
          <a:blip r:embed="rId2"/>
          <a:stretch>
            <a:fillRect/>
          </a:stretch>
        </p:blipFill>
        <p:spPr>
          <a:xfrm>
            <a:off x="6876256" y="2859782"/>
            <a:ext cx="1829891" cy="1928046"/>
          </a:xfrm>
          <a:prstGeom prst="rect">
            <a:avLst/>
          </a:prstGeom>
        </p:spPr>
      </p:pic>
      <p:pic>
        <p:nvPicPr>
          <p:cNvPr id="6" name="صورة 5">
            <a:extLst>
              <a:ext uri="{FF2B5EF4-FFF2-40B4-BE49-F238E27FC236}">
                <a16:creationId xmlns:a16="http://schemas.microsoft.com/office/drawing/2014/main" id="{68195DA4-6299-BDB9-6B89-D5A2B6216EF9}"/>
              </a:ext>
            </a:extLst>
          </p:cNvPr>
          <p:cNvPicPr>
            <a:picLocks noChangeAspect="1"/>
          </p:cNvPicPr>
          <p:nvPr/>
        </p:nvPicPr>
        <p:blipFill>
          <a:blip r:embed="rId3"/>
          <a:stretch>
            <a:fillRect/>
          </a:stretch>
        </p:blipFill>
        <p:spPr>
          <a:xfrm>
            <a:off x="611560" y="1841104"/>
            <a:ext cx="5676295" cy="3187872"/>
          </a:xfrm>
          <a:prstGeom prst="rect">
            <a:avLst/>
          </a:prstGeom>
        </p:spPr>
      </p:pic>
      <p:sp>
        <p:nvSpPr>
          <p:cNvPr id="8" name="مربع نص 7">
            <a:extLst>
              <a:ext uri="{FF2B5EF4-FFF2-40B4-BE49-F238E27FC236}">
                <a16:creationId xmlns:a16="http://schemas.microsoft.com/office/drawing/2014/main" id="{4825BA80-D3A5-F204-936C-D81DD0F056C7}"/>
              </a:ext>
            </a:extLst>
          </p:cNvPr>
          <p:cNvSpPr txBox="1"/>
          <p:nvPr/>
        </p:nvSpPr>
        <p:spPr>
          <a:xfrm>
            <a:off x="323528" y="699542"/>
            <a:ext cx="8676144" cy="954107"/>
          </a:xfrm>
          <a:prstGeom prst="rect">
            <a:avLst/>
          </a:prstGeom>
          <a:noFill/>
        </p:spPr>
        <p:txBody>
          <a:bodyPr wrap="square">
            <a:spAutoFit/>
          </a:bodyPr>
          <a:lstStyle/>
          <a:p>
            <a:pPr algn="r" rtl="1"/>
            <a:r>
              <a:rPr lang="ar-SA" sz="1400" b="0" i="0" dirty="0">
                <a:solidFill>
                  <a:srgbClr val="202124"/>
                </a:solidFill>
                <a:effectLst/>
                <a:latin typeface="Roboto" panose="02000000000000000000" pitchFamily="2" charset="0"/>
              </a:rPr>
              <a:t>توصيل مستشعر رطوبة التربة :</a:t>
            </a:r>
            <a:br>
              <a:rPr lang="ar-SA" sz="1400" dirty="0"/>
            </a:br>
            <a:r>
              <a:rPr lang="ar-SA" sz="1400" b="0" i="0" dirty="0">
                <a:solidFill>
                  <a:srgbClr val="202124"/>
                </a:solidFill>
                <a:effectLst/>
                <a:latin typeface="Roboto" panose="02000000000000000000" pitchFamily="2" charset="0"/>
              </a:rPr>
              <a:t>&gt; قم بتوصيل طرف </a:t>
            </a:r>
            <a:r>
              <a:rPr lang="en-US" sz="1400" b="0" i="0" dirty="0">
                <a:solidFill>
                  <a:srgbClr val="202124"/>
                </a:solidFill>
                <a:effectLst/>
                <a:latin typeface="Roboto" panose="02000000000000000000" pitchFamily="2" charset="0"/>
              </a:rPr>
              <a:t>Power (</a:t>
            </a:r>
            <a:r>
              <a:rPr lang="ar-SA" sz="1400" b="0" i="0" dirty="0">
                <a:solidFill>
                  <a:srgbClr val="202124"/>
                </a:solidFill>
                <a:effectLst/>
                <a:latin typeface="Roboto" panose="02000000000000000000" pitchFamily="2" charset="0"/>
              </a:rPr>
              <a:t>الطاقة) الخاص بمستشعر رطوبة التربة بالطرف 5</a:t>
            </a:r>
            <a:r>
              <a:rPr lang="en-US" sz="1400" b="0" i="0" dirty="0">
                <a:solidFill>
                  <a:srgbClr val="202124"/>
                </a:solidFill>
                <a:effectLst/>
                <a:latin typeface="Roboto" panose="02000000000000000000" pitchFamily="2" charset="0"/>
              </a:rPr>
              <a:t>V</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جهد 5 فولت) من لوحة الأردوينو، وغير لون السلك إلى </a:t>
            </a:r>
            <a:r>
              <a:rPr lang="en-US" sz="1400" b="0" i="0" dirty="0">
                <a:solidFill>
                  <a:srgbClr val="202124"/>
                </a:solidFill>
                <a:effectLst/>
                <a:latin typeface="Roboto" panose="02000000000000000000" pitchFamily="2" charset="0"/>
              </a:rPr>
              <a:t>red ( </a:t>
            </a:r>
            <a:r>
              <a:rPr lang="ar-SA" sz="1400" b="0" i="0" dirty="0">
                <a:solidFill>
                  <a:srgbClr val="202124"/>
                </a:solidFill>
                <a:effectLst/>
                <a:latin typeface="Roboto" panose="02000000000000000000" pitchFamily="2" charset="0"/>
              </a:rPr>
              <a:t>الأحمر). 2</a:t>
            </a:r>
            <a:br>
              <a:rPr lang="ar-SA" sz="1400" dirty="0"/>
            </a:br>
            <a:r>
              <a:rPr lang="ar-SA" sz="1400" b="0" i="0" dirty="0">
                <a:solidFill>
                  <a:srgbClr val="202124"/>
                </a:solidFill>
                <a:effectLst/>
                <a:latin typeface="Roboto" panose="02000000000000000000" pitchFamily="2" charset="0"/>
              </a:rPr>
              <a:t>&gt; قم بتوصيل </a:t>
            </a:r>
            <a:r>
              <a:rPr lang="en-US" sz="1400" b="0" i="0" dirty="0">
                <a:solidFill>
                  <a:srgbClr val="202124"/>
                </a:solidFill>
                <a:effectLst/>
                <a:latin typeface="Roboto" panose="02000000000000000000" pitchFamily="2" charset="0"/>
              </a:rPr>
              <a:t>GND ( </a:t>
            </a:r>
            <a:r>
              <a:rPr lang="ar-SA" sz="1400" b="0" i="0" dirty="0">
                <a:solidFill>
                  <a:srgbClr val="202124"/>
                </a:solidFill>
                <a:effectLst/>
                <a:latin typeface="Roboto" panose="02000000000000000000" pitchFamily="2" charset="0"/>
              </a:rPr>
              <a:t>الطرف الأرضي) الخاص بمستشعر رطوبة التربة بـ </a:t>
            </a:r>
            <a:r>
              <a:rPr lang="en-US" sz="1400" b="0" i="0" dirty="0">
                <a:solidFill>
                  <a:srgbClr val="202124"/>
                </a:solidFill>
                <a:effectLst/>
                <a:latin typeface="Roboto" panose="02000000000000000000" pitchFamily="2" charset="0"/>
              </a:rPr>
              <a:t>GND (</a:t>
            </a:r>
            <a:r>
              <a:rPr lang="ar-SA" sz="1400" b="0" i="0" dirty="0">
                <a:solidFill>
                  <a:srgbClr val="202124"/>
                </a:solidFill>
                <a:effectLst/>
                <a:latin typeface="Roboto" panose="02000000000000000000" pitchFamily="2" charset="0"/>
              </a:rPr>
              <a:t>الطرف الأرضي) للوحة الأردوينو </a:t>
            </a:r>
            <a:r>
              <a:rPr lang="ar-SA" sz="1400" b="0" i="0" dirty="0" err="1">
                <a:solidFill>
                  <a:srgbClr val="202124"/>
                </a:solidFill>
                <a:effectLst/>
                <a:latin typeface="Roboto" panose="02000000000000000000" pitchFamily="2" charset="0"/>
              </a:rPr>
              <a:t>أونو</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R3 </a:t>
            </a:r>
            <a:r>
              <a:rPr lang="ar-SA" sz="1400" b="0" i="0" dirty="0">
                <a:solidFill>
                  <a:srgbClr val="202124"/>
                </a:solidFill>
                <a:effectLst/>
                <a:latin typeface="Roboto" panose="02000000000000000000" pitchFamily="2" charset="0"/>
              </a:rPr>
              <a:t>وغير لون السلك إلى </a:t>
            </a:r>
            <a:r>
              <a:rPr lang="en-US" sz="1400" b="0" i="0" dirty="0">
                <a:solidFill>
                  <a:srgbClr val="202124"/>
                </a:solidFill>
                <a:effectLst/>
                <a:latin typeface="Roboto" panose="02000000000000000000" pitchFamily="2" charset="0"/>
              </a:rPr>
              <a:t>black (</a:t>
            </a:r>
            <a:r>
              <a:rPr lang="ar-SA" sz="1400" b="0" i="0" dirty="0">
                <a:solidFill>
                  <a:srgbClr val="202124"/>
                </a:solidFill>
                <a:effectLst/>
                <a:latin typeface="Roboto" panose="02000000000000000000" pitchFamily="2" charset="0"/>
              </a:rPr>
              <a:t>الأسود). 0</a:t>
            </a:r>
            <a:br>
              <a:rPr lang="ar-SA" sz="1400" dirty="0"/>
            </a:br>
            <a:r>
              <a:rPr lang="ar-SA" sz="1400" b="0" i="0" dirty="0">
                <a:solidFill>
                  <a:srgbClr val="202124"/>
                </a:solidFill>
                <a:effectLst/>
                <a:latin typeface="Roboto" panose="02000000000000000000" pitchFamily="2" charset="0"/>
              </a:rPr>
              <a:t>&gt; قم بتوصيل طرف </a:t>
            </a:r>
            <a:r>
              <a:rPr lang="en-US" sz="1400" b="0" i="0" dirty="0">
                <a:solidFill>
                  <a:srgbClr val="202124"/>
                </a:solidFill>
                <a:effectLst/>
                <a:latin typeface="Roboto" panose="02000000000000000000" pitchFamily="2" charset="0"/>
              </a:rPr>
              <a:t>Signal (</a:t>
            </a:r>
            <a:r>
              <a:rPr lang="ar-SA" sz="1400" b="0" i="0" dirty="0">
                <a:solidFill>
                  <a:srgbClr val="202124"/>
                </a:solidFill>
                <a:effectLst/>
                <a:latin typeface="Roboto" panose="02000000000000000000" pitchFamily="2" charset="0"/>
              </a:rPr>
              <a:t>الإشارة) الخاص بمستشعر رطوبة التربة بالطرف </a:t>
            </a:r>
            <a:r>
              <a:rPr lang="en-US" sz="1400" b="0" i="0" dirty="0">
                <a:solidFill>
                  <a:srgbClr val="202124"/>
                </a:solidFill>
                <a:effectLst/>
                <a:latin typeface="Roboto" panose="02000000000000000000" pitchFamily="2" charset="0"/>
              </a:rPr>
              <a:t>A0</a:t>
            </a:r>
            <a:r>
              <a:rPr lang="ar-SA" sz="1400" b="0" i="0" dirty="0">
                <a:solidFill>
                  <a:srgbClr val="202124"/>
                </a:solidFill>
                <a:effectLst/>
                <a:latin typeface="Roboto" panose="02000000000000000000" pitchFamily="2" charset="0"/>
              </a:rPr>
              <a:t> للوحة الأردوينو وغير لون السلك إلى اللون </a:t>
            </a:r>
            <a:r>
              <a:rPr lang="en-US" sz="1400" b="0" i="0" dirty="0">
                <a:solidFill>
                  <a:srgbClr val="202124"/>
                </a:solidFill>
                <a:effectLst/>
                <a:latin typeface="Roboto" panose="02000000000000000000" pitchFamily="2" charset="0"/>
              </a:rPr>
              <a:t>green ( </a:t>
            </a:r>
            <a:r>
              <a:rPr lang="ar-SA" sz="1400" b="0" i="0" dirty="0">
                <a:solidFill>
                  <a:srgbClr val="202124"/>
                </a:solidFill>
                <a:effectLst/>
                <a:latin typeface="Roboto" panose="02000000000000000000" pitchFamily="2" charset="0"/>
              </a:rPr>
              <a:t>الأخضر). 3</a:t>
            </a:r>
            <a:endParaRPr lang="ar-SA" sz="1400" dirty="0"/>
          </a:p>
        </p:txBody>
      </p:sp>
    </p:spTree>
    <p:extLst>
      <p:ext uri="{BB962C8B-B14F-4D97-AF65-F5344CB8AC3E}">
        <p14:creationId xmlns:p14="http://schemas.microsoft.com/office/powerpoint/2010/main" val="170731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5D007152-1E23-D1AE-FBDA-EB09BBE8FA6E}"/>
              </a:ext>
            </a:extLst>
          </p:cNvPr>
          <p:cNvSpPr txBox="1"/>
          <p:nvPr/>
        </p:nvSpPr>
        <p:spPr>
          <a:xfrm>
            <a:off x="251520" y="699542"/>
            <a:ext cx="8640960" cy="1477328"/>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شاشة الاتصال التسلسلي </a:t>
            </a:r>
            <a:r>
              <a:rPr lang="en-US" b="0" i="0" dirty="0">
                <a:solidFill>
                  <a:srgbClr val="202124"/>
                </a:solidFill>
                <a:effectLst/>
                <a:latin typeface="Roboto" panose="02000000000000000000" pitchFamily="2" charset="0"/>
              </a:rPr>
              <a:t>Serial Monitor</a:t>
            </a:r>
            <a:br>
              <a:rPr lang="en-US" dirty="0"/>
            </a:br>
            <a:r>
              <a:rPr lang="ar-SA" b="0" i="0" dirty="0">
                <a:solidFill>
                  <a:srgbClr val="202124"/>
                </a:solidFill>
                <a:effectLst/>
                <a:latin typeface="Roboto" panose="02000000000000000000" pitchFamily="2" charset="0"/>
              </a:rPr>
              <a:t>تستخدم شاشة الاتصال التسلسلي كأداة مراقبة للقيم التي يتم تلقيها من المستشعرات. تسهل هذه الأداة عملية تحديد مشكلات الدوائر، وكذلك حل المشاكل البرمجية من خلال سماحها للمستخدم بمعاينة قيم الإخراج الناتجة من المستشعرات والبرنامج. يمكن استخدامها أيضا لطباعة رسالة خاصة للمستخدم، أو لعرض معلومات وإرشادات مفيدة. يمكن الوصول إلى شاشة الاتصال التسلسلي (</a:t>
            </a:r>
            <a:r>
              <a:rPr lang="en-US" b="0" i="0" dirty="0">
                <a:solidFill>
                  <a:srgbClr val="202124"/>
                </a:solidFill>
                <a:effectLst/>
                <a:latin typeface="Roboto" panose="02000000000000000000" pitchFamily="2" charset="0"/>
              </a:rPr>
              <a:t>Serial Monitor) </a:t>
            </a:r>
            <a:r>
              <a:rPr lang="ar-SA" b="0" i="0" dirty="0">
                <a:solidFill>
                  <a:srgbClr val="202124"/>
                </a:solidFill>
                <a:effectLst/>
                <a:latin typeface="Roboto" panose="02000000000000000000" pitchFamily="2" charset="0"/>
              </a:rPr>
              <a:t>أسفل لوحة البرمجة.</a:t>
            </a:r>
            <a:endParaRPr lang="ar-SA" dirty="0"/>
          </a:p>
        </p:txBody>
      </p:sp>
      <p:pic>
        <p:nvPicPr>
          <p:cNvPr id="6" name="صورة 5">
            <a:extLst>
              <a:ext uri="{FF2B5EF4-FFF2-40B4-BE49-F238E27FC236}">
                <a16:creationId xmlns:a16="http://schemas.microsoft.com/office/drawing/2014/main" id="{6573BB21-6562-6B2E-B8A9-AF4ACADCB3A4}"/>
              </a:ext>
            </a:extLst>
          </p:cNvPr>
          <p:cNvPicPr>
            <a:picLocks noChangeAspect="1"/>
          </p:cNvPicPr>
          <p:nvPr/>
        </p:nvPicPr>
        <p:blipFill>
          <a:blip r:embed="rId2"/>
          <a:stretch>
            <a:fillRect/>
          </a:stretch>
        </p:blipFill>
        <p:spPr>
          <a:xfrm>
            <a:off x="1518019" y="2075292"/>
            <a:ext cx="6431178" cy="1782677"/>
          </a:xfrm>
          <a:prstGeom prst="rect">
            <a:avLst/>
          </a:prstGeom>
        </p:spPr>
      </p:pic>
      <p:pic>
        <p:nvPicPr>
          <p:cNvPr id="8" name="صورة 7">
            <a:extLst>
              <a:ext uri="{FF2B5EF4-FFF2-40B4-BE49-F238E27FC236}">
                <a16:creationId xmlns:a16="http://schemas.microsoft.com/office/drawing/2014/main" id="{123A92FD-D61B-AB8F-ECB9-C03DB0ED1EB3}"/>
              </a:ext>
            </a:extLst>
          </p:cNvPr>
          <p:cNvPicPr>
            <a:picLocks noChangeAspect="1"/>
          </p:cNvPicPr>
          <p:nvPr/>
        </p:nvPicPr>
        <p:blipFill>
          <a:blip r:embed="rId3"/>
          <a:stretch>
            <a:fillRect/>
          </a:stretch>
        </p:blipFill>
        <p:spPr>
          <a:xfrm>
            <a:off x="623336" y="3925073"/>
            <a:ext cx="7897327" cy="1124107"/>
          </a:xfrm>
          <a:prstGeom prst="rect">
            <a:avLst/>
          </a:prstGeom>
        </p:spPr>
      </p:pic>
    </p:spTree>
    <p:extLst>
      <p:ext uri="{BB962C8B-B14F-4D97-AF65-F5344CB8AC3E}">
        <p14:creationId xmlns:p14="http://schemas.microsoft.com/office/powerpoint/2010/main" val="387946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98596B26-2682-3FB4-AF85-33792C00B7C5}"/>
              </a:ext>
            </a:extLst>
          </p:cNvPr>
          <p:cNvPicPr>
            <a:picLocks noChangeAspect="1"/>
          </p:cNvPicPr>
          <p:nvPr/>
        </p:nvPicPr>
        <p:blipFill>
          <a:blip r:embed="rId2"/>
          <a:stretch>
            <a:fillRect/>
          </a:stretch>
        </p:blipFill>
        <p:spPr>
          <a:xfrm>
            <a:off x="827584" y="771550"/>
            <a:ext cx="7602011" cy="2143424"/>
          </a:xfrm>
          <a:prstGeom prst="rect">
            <a:avLst/>
          </a:prstGeom>
        </p:spPr>
      </p:pic>
    </p:spTree>
    <p:extLst>
      <p:ext uri="{BB962C8B-B14F-4D97-AF65-F5344CB8AC3E}">
        <p14:creationId xmlns:p14="http://schemas.microsoft.com/office/powerpoint/2010/main" val="360538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66488E6B-B5E5-FBA9-C561-897B41E9E19F}"/>
              </a:ext>
            </a:extLst>
          </p:cNvPr>
          <p:cNvPicPr>
            <a:picLocks noChangeAspect="1"/>
          </p:cNvPicPr>
          <p:nvPr/>
        </p:nvPicPr>
        <p:blipFill>
          <a:blip r:embed="rId2"/>
          <a:stretch>
            <a:fillRect/>
          </a:stretch>
        </p:blipFill>
        <p:spPr>
          <a:xfrm>
            <a:off x="1331640" y="1491630"/>
            <a:ext cx="5118347" cy="3528392"/>
          </a:xfrm>
          <a:prstGeom prst="rect">
            <a:avLst/>
          </a:prstGeom>
        </p:spPr>
      </p:pic>
      <p:sp>
        <p:nvSpPr>
          <p:cNvPr id="6" name="مربع نص 5">
            <a:extLst>
              <a:ext uri="{FF2B5EF4-FFF2-40B4-BE49-F238E27FC236}">
                <a16:creationId xmlns:a16="http://schemas.microsoft.com/office/drawing/2014/main" id="{C32C5AFC-4809-7567-0BBD-547289CBB8AA}"/>
              </a:ext>
            </a:extLst>
          </p:cNvPr>
          <p:cNvSpPr txBox="1"/>
          <p:nvPr/>
        </p:nvSpPr>
        <p:spPr>
          <a:xfrm>
            <a:off x="0" y="585143"/>
            <a:ext cx="8999672" cy="830997"/>
          </a:xfrm>
          <a:prstGeom prst="rect">
            <a:avLst/>
          </a:prstGeom>
          <a:noFill/>
        </p:spPr>
        <p:txBody>
          <a:bodyPr wrap="square">
            <a:spAutoFit/>
          </a:bodyPr>
          <a:lstStyle/>
          <a:p>
            <a:pPr algn="r" rtl="1"/>
            <a:r>
              <a:rPr lang="ar-SA" sz="1600" b="0" i="0" dirty="0">
                <a:solidFill>
                  <a:srgbClr val="202124"/>
                </a:solidFill>
                <a:effectLst/>
                <a:latin typeface="Roboto" panose="02000000000000000000" pitchFamily="2" charset="0"/>
              </a:rPr>
              <a:t>تنفيذ التعليمات البرمجية </a:t>
            </a:r>
            <a:r>
              <a:rPr lang="en-US" sz="1600" b="0" i="0" dirty="0">
                <a:solidFill>
                  <a:srgbClr val="202124"/>
                </a:solidFill>
                <a:effectLst/>
                <a:latin typeface="Roboto" panose="02000000000000000000" pitchFamily="2" charset="0"/>
              </a:rPr>
              <a:t>Code Implementation</a:t>
            </a:r>
            <a:br>
              <a:rPr lang="en-US" sz="1600" dirty="0"/>
            </a:br>
            <a:r>
              <a:rPr lang="ar-SA" sz="1600" b="0" i="0" dirty="0">
                <a:solidFill>
                  <a:srgbClr val="202124"/>
                </a:solidFill>
                <a:effectLst/>
                <a:latin typeface="Roboto" panose="02000000000000000000" pitchFamily="2" charset="0"/>
              </a:rPr>
              <a:t>يقوم البرنامج أولا بطباعة قيم رطوبة التربة ودرجة الحرارة على شاشة الاتصال التسلسلي، ثم يتحقق مما إذا كان كلا الشرطين صحيحين، فإذا كان الأمر كذلك، يقوم بتشغيل المحرك، وإلا فإنه يوقف تشغيله. في النهاية، ينتظر البرنامج ثانية واحدة لتجنب امتلاء الشاشة التسلسلية بالمخرجات في نفس الوقت.</a:t>
            </a:r>
            <a:endParaRPr lang="ar-SA" sz="1600" dirty="0"/>
          </a:p>
        </p:txBody>
      </p:sp>
    </p:spTree>
    <p:extLst>
      <p:ext uri="{BB962C8B-B14F-4D97-AF65-F5344CB8AC3E}">
        <p14:creationId xmlns:p14="http://schemas.microsoft.com/office/powerpoint/2010/main" val="206422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9B75CD4C-6F94-C16B-42A5-6D31117B45E7}"/>
              </a:ext>
            </a:extLst>
          </p:cNvPr>
          <p:cNvPicPr>
            <a:picLocks noChangeAspect="1"/>
          </p:cNvPicPr>
          <p:nvPr/>
        </p:nvPicPr>
        <p:blipFill>
          <a:blip r:embed="rId2"/>
          <a:stretch>
            <a:fillRect/>
          </a:stretch>
        </p:blipFill>
        <p:spPr>
          <a:xfrm>
            <a:off x="118441" y="609326"/>
            <a:ext cx="8907118" cy="3924848"/>
          </a:xfrm>
          <a:prstGeom prst="rect">
            <a:avLst/>
          </a:prstGeom>
        </p:spPr>
      </p:pic>
    </p:spTree>
    <p:extLst>
      <p:ext uri="{BB962C8B-B14F-4D97-AF65-F5344CB8AC3E}">
        <p14:creationId xmlns:p14="http://schemas.microsoft.com/office/powerpoint/2010/main" val="29721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58CC3F4-24F2-4D71-8114-35FBC57E409E}"/>
              </a:ext>
            </a:extLst>
          </p:cNvPr>
          <p:cNvGrpSpPr/>
          <p:nvPr/>
        </p:nvGrpSpPr>
        <p:grpSpPr>
          <a:xfrm>
            <a:off x="1259633" y="116500"/>
            <a:ext cx="6510960" cy="962924"/>
            <a:chOff x="3227668" y="694342"/>
            <a:chExt cx="6703107" cy="1283897"/>
          </a:xfrm>
        </p:grpSpPr>
        <p:sp>
          <p:nvSpPr>
            <p:cNvPr id="11" name="文本框 10">
              <a:extLst>
                <a:ext uri="{FF2B5EF4-FFF2-40B4-BE49-F238E27FC236}">
                  <a16:creationId xmlns:a16="http://schemas.microsoft.com/office/drawing/2014/main" id="{D9B3EB80-36BA-4B82-862B-A9E9A822B277}"/>
                </a:ext>
              </a:extLst>
            </p:cNvPr>
            <p:cNvSpPr txBox="1"/>
            <p:nvPr/>
          </p:nvSpPr>
          <p:spPr>
            <a:xfrm>
              <a:off x="5498405" y="694342"/>
              <a:ext cx="1615983" cy="615553"/>
            </a:xfrm>
            <a:prstGeom prst="rect">
              <a:avLst/>
            </a:prstGeom>
            <a:noFill/>
          </p:spPr>
          <p:txBody>
            <a:bodyPr wrap="none" rtlCol="0">
              <a:spAutoFit/>
            </a:bodyPr>
            <a:lstStyle>
              <a:defPPr>
                <a:defRPr lang="ar-SA"/>
              </a:defPPr>
              <a:lvl1pPr>
                <a:defRPr sz="3200" spc="-150">
                  <a:solidFill>
                    <a:srgbClr val="5B8F8C"/>
                  </a:solidFill>
                  <a:latin typeface="SultanRuqahLongo-Bold" panose="00000500000000020004" pitchFamily="2" charset="-78"/>
                  <a:cs typeface="SultanRuqahLongo-Bold" panose="00000500000000020004" pitchFamily="2" charset="-78"/>
                </a:defRPr>
              </a:lvl1pPr>
            </a:lstStyle>
            <a:p>
              <a:r>
                <a:rPr lang="ar-SA" altLang="zh-CN" sz="2400" dirty="0">
                  <a:solidFill>
                    <a:schemeClr val="accent1">
                      <a:lumMod val="75000"/>
                    </a:schemeClr>
                  </a:solidFill>
                </a:rPr>
                <a:t>الوحدة الثالثة</a:t>
              </a:r>
              <a:endParaRPr lang="zh-CN" altLang="en-US" sz="2400" dirty="0">
                <a:solidFill>
                  <a:schemeClr val="accent1">
                    <a:lumMod val="75000"/>
                  </a:schemeClr>
                </a:solidFill>
              </a:endParaRPr>
            </a:p>
          </p:txBody>
        </p:sp>
        <p:sp>
          <p:nvSpPr>
            <p:cNvPr id="12" name="文本框 11">
              <a:extLst>
                <a:ext uri="{FF2B5EF4-FFF2-40B4-BE49-F238E27FC236}">
                  <a16:creationId xmlns:a16="http://schemas.microsoft.com/office/drawing/2014/main" id="{CC083D12-B503-4B67-8D8D-9790679E284D}"/>
                </a:ext>
              </a:extLst>
            </p:cNvPr>
            <p:cNvSpPr txBox="1"/>
            <p:nvPr/>
          </p:nvSpPr>
          <p:spPr>
            <a:xfrm>
              <a:off x="3227668" y="1198540"/>
              <a:ext cx="6703107" cy="779699"/>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r>
                <a:rPr lang="ar-SA" sz="3200" dirty="0">
                  <a:solidFill>
                    <a:srgbClr val="00B0F0"/>
                  </a:solidFill>
                </a:rPr>
                <a:t>إنشاء تطبيقات إنترنت الأشياء باستخدام الأردوينو</a:t>
              </a:r>
              <a:endParaRPr lang="en-US" altLang="zh-CN" sz="3200" dirty="0">
                <a:solidFill>
                  <a:srgbClr val="00B0F0"/>
                </a:solidFill>
              </a:endParaRPr>
            </a:p>
          </p:txBody>
        </p:sp>
      </p:grpSp>
      <p:grpSp>
        <p:nvGrpSpPr>
          <p:cNvPr id="25" name="组合 24">
            <a:extLst>
              <a:ext uri="{FF2B5EF4-FFF2-40B4-BE49-F238E27FC236}">
                <a16:creationId xmlns:a16="http://schemas.microsoft.com/office/drawing/2014/main" id="{11225281-4BDF-4421-9A8E-AA44C7DA140D}"/>
              </a:ext>
            </a:extLst>
          </p:cNvPr>
          <p:cNvGrpSpPr/>
          <p:nvPr/>
        </p:nvGrpSpPr>
        <p:grpSpPr>
          <a:xfrm>
            <a:off x="7791156" y="196640"/>
            <a:ext cx="844746" cy="932457"/>
            <a:chOff x="589078" y="2173649"/>
            <a:chExt cx="1126328" cy="1243276"/>
          </a:xfrm>
        </p:grpSpPr>
        <p:grpSp>
          <p:nvGrpSpPr>
            <p:cNvPr id="23" name="组合 22">
              <a:extLst>
                <a:ext uri="{FF2B5EF4-FFF2-40B4-BE49-F238E27FC236}">
                  <a16:creationId xmlns:a16="http://schemas.microsoft.com/office/drawing/2014/main" id="{B8247F47-19E5-4E6A-8867-3423F2E7AEAE}"/>
                </a:ext>
              </a:extLst>
            </p:cNvPr>
            <p:cNvGrpSpPr/>
            <p:nvPr/>
          </p:nvGrpSpPr>
          <p:grpSpPr>
            <a:xfrm>
              <a:off x="589078" y="2173649"/>
              <a:ext cx="1126328" cy="1243276"/>
              <a:chOff x="1950418" y="3368985"/>
              <a:chExt cx="432211" cy="477089"/>
            </a:xfrm>
          </p:grpSpPr>
          <p:sp>
            <p:nvSpPr>
              <p:cNvPr id="21" name="矩形 20">
                <a:extLst>
                  <a:ext uri="{FF2B5EF4-FFF2-40B4-BE49-F238E27FC236}">
                    <a16:creationId xmlns:a16="http://schemas.microsoft.com/office/drawing/2014/main" id="{1DFAF6ED-F573-463F-B0F6-4885B32E8488}"/>
                  </a:ext>
                </a:extLst>
              </p:cNvPr>
              <p:cNvSpPr/>
              <p:nvPr/>
            </p:nvSpPr>
            <p:spPr>
              <a:xfrm>
                <a:off x="1950418" y="3368985"/>
                <a:ext cx="353961" cy="353960"/>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sp>
            <p:nvSpPr>
              <p:cNvPr id="22" name="矩形 21">
                <a:extLst>
                  <a:ext uri="{FF2B5EF4-FFF2-40B4-BE49-F238E27FC236}">
                    <a16:creationId xmlns:a16="http://schemas.microsoft.com/office/drawing/2014/main" id="{C9455EE8-908B-4D3E-81B2-AFC27CF43C63}"/>
                  </a:ext>
                </a:extLst>
              </p:cNvPr>
              <p:cNvSpPr/>
              <p:nvPr/>
            </p:nvSpPr>
            <p:spPr>
              <a:xfrm>
                <a:off x="2082519" y="3545965"/>
                <a:ext cx="300110" cy="3001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grpSp>
        <p:sp>
          <p:nvSpPr>
            <p:cNvPr id="24" name="文本框 23">
              <a:extLst>
                <a:ext uri="{FF2B5EF4-FFF2-40B4-BE49-F238E27FC236}">
                  <a16:creationId xmlns:a16="http://schemas.microsoft.com/office/drawing/2014/main" id="{D4CDD749-5E1D-4D14-861D-8AB76BB9010E}"/>
                </a:ext>
              </a:extLst>
            </p:cNvPr>
            <p:cNvSpPr txBox="1"/>
            <p:nvPr/>
          </p:nvSpPr>
          <p:spPr>
            <a:xfrm>
              <a:off x="907669" y="2220553"/>
              <a:ext cx="628805" cy="954108"/>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solidFill>
                  <a:latin typeface="+mj-lt"/>
                  <a:ea typeface="微软雅黑" panose="020B0503020204020204" pitchFamily="34" charset="-122"/>
                </a:rPr>
                <a:t>3</a:t>
              </a:r>
              <a:endParaRPr lang="zh-CN" altLang="en-US" sz="4050" b="1" dirty="0">
                <a:solidFill>
                  <a:schemeClr val="bg1"/>
                </a:solidFill>
                <a:latin typeface="+mj-lt"/>
                <a:ea typeface="微软雅黑" panose="020B0503020204020204" pitchFamily="34" charset="-122"/>
              </a:endParaRPr>
            </a:p>
          </p:txBody>
        </p:sp>
      </p:grpSp>
      <p:sp>
        <p:nvSpPr>
          <p:cNvPr id="3" name="مربع نص 2">
            <a:extLst>
              <a:ext uri="{FF2B5EF4-FFF2-40B4-BE49-F238E27FC236}">
                <a16:creationId xmlns:a16="http://schemas.microsoft.com/office/drawing/2014/main" id="{CC770B0F-FE74-A4DB-0A38-2D3B4089641B}"/>
              </a:ext>
            </a:extLst>
          </p:cNvPr>
          <p:cNvSpPr txBox="1"/>
          <p:nvPr/>
        </p:nvSpPr>
        <p:spPr>
          <a:xfrm>
            <a:off x="0" y="1171551"/>
            <a:ext cx="8771861" cy="646331"/>
          </a:xfrm>
          <a:prstGeom prst="rect">
            <a:avLst/>
          </a:prstGeom>
          <a:noFill/>
        </p:spPr>
        <p:txBody>
          <a:bodyPr wrap="square">
            <a:spAutoFit/>
          </a:bodyPr>
          <a:lstStyle/>
          <a:p>
            <a:pPr algn="r" rtl="1"/>
            <a:r>
              <a:rPr lang="ar-SA" dirty="0"/>
              <a:t>سنتعرف في هذه الوحـدة على الخصائص الرئيسة لتطبيق إنترنت الأشياء وطريقة تصميم وبناء تطبيقات عملية باستخدام جهاز تحكم الأردوينو الدقيق وبيئة محاكاة دوائر </a:t>
            </a:r>
            <a:r>
              <a:rPr lang="ar-SA" dirty="0" err="1"/>
              <a:t>تينكركاد</a:t>
            </a:r>
            <a:r>
              <a:rPr lang="ar-SA" dirty="0"/>
              <a:t> </a:t>
            </a:r>
            <a:r>
              <a:rPr lang="en-US" dirty="0" err="1"/>
              <a:t>Tinkercad</a:t>
            </a:r>
            <a:r>
              <a:rPr lang="en-US" dirty="0"/>
              <a:t> Circuits</a:t>
            </a:r>
            <a:endParaRPr lang="ar-SA" dirty="0">
              <a:latin typeface="Roboto" panose="02000000000000000000" pitchFamily="2" charset="0"/>
              <a:cs typeface="Sultan bold" pitchFamily="2" charset="-78"/>
            </a:endParaRPr>
          </a:p>
        </p:txBody>
      </p:sp>
      <p:sp>
        <p:nvSpPr>
          <p:cNvPr id="7" name="مربع نص 6">
            <a:extLst>
              <a:ext uri="{FF2B5EF4-FFF2-40B4-BE49-F238E27FC236}">
                <a16:creationId xmlns:a16="http://schemas.microsoft.com/office/drawing/2014/main" id="{482D3369-9A35-4D01-6542-B13FFB51E8CA}"/>
              </a:ext>
            </a:extLst>
          </p:cNvPr>
          <p:cNvSpPr txBox="1"/>
          <p:nvPr/>
        </p:nvSpPr>
        <p:spPr>
          <a:xfrm>
            <a:off x="186069" y="2100988"/>
            <a:ext cx="8771861" cy="2585323"/>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r>
              <a:rPr lang="ar-SA" dirty="0">
                <a:solidFill>
                  <a:schemeClr val="accent1">
                    <a:lumMod val="75000"/>
                  </a:schemeClr>
                </a:solidFill>
              </a:rPr>
              <a:t>أهداف التعلم</a:t>
            </a:r>
            <a:endParaRPr lang="ar-SA" sz="1600" dirty="0"/>
          </a:p>
          <a:p>
            <a:pPr marL="285750" indent="-285750">
              <a:buFont typeface="Arial" panose="020B0604020202020204" pitchFamily="34" charset="0"/>
              <a:buChar char="•"/>
            </a:pPr>
            <a:r>
              <a:rPr lang="ar-SA" dirty="0"/>
              <a:t>يتعرف على مكونات جهاز التحكم الدقيق وعلى طريقة برمجته.</a:t>
            </a:r>
          </a:p>
          <a:p>
            <a:pPr marL="285750" indent="-285750">
              <a:buFont typeface="Arial" panose="020B0604020202020204" pitchFamily="34" charset="0"/>
              <a:buChar char="•"/>
            </a:pPr>
            <a:r>
              <a:rPr lang="ar-SA" dirty="0"/>
              <a:t>يقيس البيانات المجمعة من مستشعرات الإدخال المختلفة.</a:t>
            </a:r>
          </a:p>
          <a:p>
            <a:pPr marL="285750" indent="-285750">
              <a:buFont typeface="Arial" panose="020B0604020202020204" pitchFamily="34" charset="0"/>
              <a:buChar char="•"/>
            </a:pPr>
            <a:r>
              <a:rPr lang="ar-SA" dirty="0"/>
              <a:t>يفهم كيفية التكامل بين بيانات المستشعرات وخوارزميات البرمجة وطريقة عملهما معا.</a:t>
            </a:r>
          </a:p>
          <a:p>
            <a:pPr marL="285750" indent="-285750">
              <a:buFont typeface="Arial" panose="020B0604020202020204" pitchFamily="34" charset="0"/>
              <a:buChar char="•"/>
            </a:pPr>
            <a:r>
              <a:rPr lang="ar-SA" dirty="0"/>
              <a:t>يستخدم بيانات المستشعرات لتشغيل التنبيهات والاستجابات الآلية.</a:t>
            </a:r>
          </a:p>
          <a:p>
            <a:pPr marL="285750" indent="-285750">
              <a:buFont typeface="Arial" panose="020B0604020202020204" pitchFamily="34" charset="0"/>
              <a:buChar char="•"/>
            </a:pPr>
            <a:r>
              <a:rPr lang="ar-SA" dirty="0"/>
              <a:t>يصمم دوائر إنترنت الأشياء باستخدام جهاز تحكم الأردوينو الدقيق في بيئة دوائر </a:t>
            </a:r>
            <a:r>
              <a:rPr lang="ar-SA" dirty="0" err="1"/>
              <a:t>تينكركاد</a:t>
            </a:r>
            <a:r>
              <a:rPr lang="ar-SA" dirty="0"/>
              <a:t> </a:t>
            </a:r>
            <a:r>
              <a:rPr lang="en-US" dirty="0" err="1"/>
              <a:t>Tinkercad</a:t>
            </a:r>
            <a:r>
              <a:rPr lang="en-US" dirty="0"/>
              <a:t> Circuits</a:t>
            </a:r>
          </a:p>
          <a:p>
            <a:pPr marL="285750" indent="-285750">
              <a:buFont typeface="Arial" panose="020B0604020202020204" pitchFamily="34" charset="0"/>
              <a:buChar char="•"/>
            </a:pPr>
            <a:r>
              <a:rPr lang="en-US" dirty="0"/>
              <a:t> </a:t>
            </a:r>
            <a:r>
              <a:rPr lang="ar-SA" dirty="0"/>
              <a:t>يبرمج جهاز تحكم الأردوينو الدقيق باستخدام لغة برمجة قائمة على اللبنات البرمجية في بيئة دوائر </a:t>
            </a:r>
            <a:r>
              <a:rPr lang="ar-SA" dirty="0" err="1"/>
              <a:t>تينكركاد</a:t>
            </a:r>
            <a:r>
              <a:rPr lang="ar-SA" dirty="0"/>
              <a:t> </a:t>
            </a:r>
            <a:r>
              <a:rPr lang="en-US" dirty="0" err="1"/>
              <a:t>Tinkercad</a:t>
            </a:r>
            <a:r>
              <a:rPr lang="en-US" dirty="0"/>
              <a:t> Circuits</a:t>
            </a:r>
          </a:p>
          <a:p>
            <a:pPr marL="285750" indent="-285750">
              <a:buFont typeface="Arial" panose="020B0604020202020204" pitchFamily="34" charset="0"/>
              <a:buChar char="•"/>
            </a:pPr>
            <a:r>
              <a:rPr lang="en-US" dirty="0"/>
              <a:t> </a:t>
            </a:r>
            <a:r>
              <a:rPr lang="ar-SA" dirty="0"/>
              <a:t>يستخدم مستشعر الغاز لإنشاء إنذار تسرب الغازي البيئات ذات الظروف الخطرة.</a:t>
            </a:r>
            <a:endParaRPr lang="ar-SA" sz="1500" dirty="0"/>
          </a:p>
        </p:txBody>
      </p:sp>
      <p:sp>
        <p:nvSpPr>
          <p:cNvPr id="4" name="مربع نص 3">
            <a:extLst>
              <a:ext uri="{FF2B5EF4-FFF2-40B4-BE49-F238E27FC236}">
                <a16:creationId xmlns:a16="http://schemas.microsoft.com/office/drawing/2014/main" id="{8D4A3B92-67F4-F2FE-8F73-2EFFC6185227}"/>
              </a:ext>
            </a:extLst>
          </p:cNvPr>
          <p:cNvSpPr txBox="1"/>
          <p:nvPr/>
        </p:nvSpPr>
        <p:spPr>
          <a:xfrm>
            <a:off x="209800" y="4152172"/>
            <a:ext cx="2911491" cy="851297"/>
          </a:xfrm>
          <a:prstGeom prst="roundRect">
            <a:avLst/>
          </a:prstGeom>
          <a:solidFill>
            <a:schemeClr val="accent2"/>
          </a:solidFill>
        </p:spPr>
        <p:txBody>
          <a:bodyPr wrap="square">
            <a:spAutoFit/>
          </a:bodyPr>
          <a:lstStyle/>
          <a:p>
            <a:pPr algn="ctr" rtl="1"/>
            <a:r>
              <a:rPr lang="ar-SA" sz="1600" b="0" i="0" dirty="0">
                <a:solidFill>
                  <a:srgbClr val="25C6FF"/>
                </a:solidFill>
                <a:effectLst/>
                <a:latin typeface="Roboto" panose="02000000000000000000" pitchFamily="2" charset="0"/>
              </a:rPr>
              <a:t>الأدوات</a:t>
            </a:r>
            <a:br>
              <a:rPr lang="ar-SA" sz="1400" dirty="0">
                <a:solidFill>
                  <a:schemeClr val="bg1"/>
                </a:solidFill>
              </a:rPr>
            </a:br>
            <a:r>
              <a:rPr lang="ar-SA" sz="1400" b="0" i="0" dirty="0">
                <a:solidFill>
                  <a:schemeClr val="bg1"/>
                </a:solidFill>
                <a:effectLst/>
                <a:latin typeface="Roboto" panose="02000000000000000000" pitchFamily="2" charset="0"/>
              </a:rPr>
              <a:t>بيئة محاكاة دوائر </a:t>
            </a:r>
            <a:r>
              <a:rPr lang="ar-SA" sz="1400" b="0" i="0" dirty="0" err="1">
                <a:solidFill>
                  <a:schemeClr val="bg1"/>
                </a:solidFill>
                <a:effectLst/>
                <a:latin typeface="Roboto" panose="02000000000000000000" pitchFamily="2" charset="0"/>
              </a:rPr>
              <a:t>أوتوديسك</a:t>
            </a:r>
            <a:r>
              <a:rPr lang="ar-SA" sz="1400" b="0" i="0" dirty="0">
                <a:solidFill>
                  <a:schemeClr val="bg1"/>
                </a:solidFill>
                <a:effectLst/>
                <a:latin typeface="Roboto" panose="02000000000000000000" pitchFamily="2" charset="0"/>
              </a:rPr>
              <a:t> </a:t>
            </a:r>
            <a:r>
              <a:rPr lang="ar-SA" sz="1400" b="0" i="0" dirty="0" err="1">
                <a:solidFill>
                  <a:schemeClr val="bg1"/>
                </a:solidFill>
                <a:effectLst/>
                <a:latin typeface="Roboto" panose="02000000000000000000" pitchFamily="2" charset="0"/>
              </a:rPr>
              <a:t>تينكركاد</a:t>
            </a:r>
            <a:br>
              <a:rPr lang="ar-SA" sz="1400" dirty="0">
                <a:solidFill>
                  <a:schemeClr val="bg1"/>
                </a:solidFill>
              </a:rPr>
            </a:br>
            <a:r>
              <a:rPr lang="en-US" sz="1400" b="0" i="0" dirty="0">
                <a:solidFill>
                  <a:schemeClr val="bg1"/>
                </a:solidFill>
                <a:effectLst/>
                <a:latin typeface="Roboto" panose="02000000000000000000" pitchFamily="2" charset="0"/>
              </a:rPr>
              <a:t>Autodesk </a:t>
            </a:r>
            <a:r>
              <a:rPr lang="en-US" sz="1400" b="0" i="0" dirty="0" err="1">
                <a:solidFill>
                  <a:schemeClr val="bg1"/>
                </a:solidFill>
                <a:effectLst/>
                <a:latin typeface="Roboto" panose="02000000000000000000" pitchFamily="2" charset="0"/>
              </a:rPr>
              <a:t>Tinkercad</a:t>
            </a:r>
            <a:r>
              <a:rPr lang="en-US" sz="1400" b="0" i="0" dirty="0">
                <a:solidFill>
                  <a:schemeClr val="bg1"/>
                </a:solidFill>
                <a:effectLst/>
                <a:latin typeface="Roboto" panose="02000000000000000000" pitchFamily="2" charset="0"/>
              </a:rPr>
              <a:t> Circuits</a:t>
            </a:r>
            <a:endParaRPr lang="ar-SA" sz="1400" dirty="0">
              <a:solidFill>
                <a:schemeClr val="bg1"/>
              </a:solidFill>
            </a:endParaRPr>
          </a:p>
        </p:txBody>
      </p:sp>
    </p:spTree>
    <p:extLst>
      <p:ext uri="{BB962C8B-B14F-4D97-AF65-F5344CB8AC3E}">
        <p14:creationId xmlns:p14="http://schemas.microsoft.com/office/powerpoint/2010/main" val="37213719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4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4000">
                                          <p:cBhvr additive="base">
                                            <p:cTn id="12"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569B3F7E-3FA7-6866-8884-B0CFC45B98C8}"/>
              </a:ext>
            </a:extLst>
          </p:cNvPr>
          <p:cNvPicPr>
            <a:picLocks noChangeAspect="1"/>
          </p:cNvPicPr>
          <p:nvPr/>
        </p:nvPicPr>
        <p:blipFill>
          <a:blip r:embed="rId2"/>
          <a:stretch>
            <a:fillRect/>
          </a:stretch>
        </p:blipFill>
        <p:spPr>
          <a:xfrm>
            <a:off x="1368941" y="548206"/>
            <a:ext cx="5723339" cy="4595294"/>
          </a:xfrm>
          <a:prstGeom prst="rect">
            <a:avLst/>
          </a:prstGeom>
        </p:spPr>
      </p:pic>
    </p:spTree>
    <p:extLst>
      <p:ext uri="{BB962C8B-B14F-4D97-AF65-F5344CB8AC3E}">
        <p14:creationId xmlns:p14="http://schemas.microsoft.com/office/powerpoint/2010/main" val="7172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إنشاء نظام لري النباتات.</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6A550F3-426D-A9E6-9611-577A00BF210C}"/>
              </a:ext>
            </a:extLst>
          </p:cNvPr>
          <p:cNvPicPr>
            <a:picLocks noChangeAspect="1"/>
          </p:cNvPicPr>
          <p:nvPr/>
        </p:nvPicPr>
        <p:blipFill>
          <a:blip r:embed="rId2"/>
          <a:stretch>
            <a:fillRect/>
          </a:stretch>
        </p:blipFill>
        <p:spPr>
          <a:xfrm>
            <a:off x="144328" y="354310"/>
            <a:ext cx="5428526" cy="4573924"/>
          </a:xfrm>
          <a:prstGeom prst="rect">
            <a:avLst/>
          </a:prstGeom>
        </p:spPr>
      </p:pic>
    </p:spTree>
    <p:extLst>
      <p:ext uri="{BB962C8B-B14F-4D97-AF65-F5344CB8AC3E}">
        <p14:creationId xmlns:p14="http://schemas.microsoft.com/office/powerpoint/2010/main" val="396084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03</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437864" y="1395786"/>
            <a:ext cx="5570757" cy="707886"/>
          </a:xfrm>
          <a:prstGeom prst="rect">
            <a:avLst/>
          </a:prstGeom>
        </p:spPr>
        <p:txBody>
          <a:bodyPr wrap="none">
            <a:spAutoFit/>
          </a:bodyPr>
          <a:lstStyle/>
          <a:p>
            <a:pPr algn="ctr"/>
            <a:r>
              <a:rPr lang="ar-SA" sz="4000" dirty="0">
                <a:solidFill>
                  <a:schemeClr val="accent1">
                    <a:lumMod val="75000"/>
                  </a:schemeClr>
                </a:solidFill>
                <a:latin typeface="Roboto" panose="02000000000000000000" pitchFamily="2" charset="0"/>
                <a:cs typeface="Sultan bold" pitchFamily="2" charset="-78"/>
              </a:rPr>
              <a:t>الدرس الثالث </a:t>
            </a:r>
            <a:r>
              <a:rPr lang="ar-SA" sz="4000" dirty="0"/>
              <a:t>إنشاء نظام تسرب الغاز</a:t>
            </a:r>
            <a:endParaRPr lang="en-US" altLang="zh-CN" sz="48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96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47A4C75A-F497-72ED-EDEA-09159A59BF34}"/>
              </a:ext>
            </a:extLst>
          </p:cNvPr>
          <p:cNvSpPr txBox="1"/>
          <p:nvPr/>
        </p:nvSpPr>
        <p:spPr>
          <a:xfrm>
            <a:off x="144328" y="585143"/>
            <a:ext cx="8855344" cy="3693319"/>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إنشاء نظام إنذار تسرب الغاز </a:t>
            </a:r>
            <a:r>
              <a:rPr lang="en-US" b="1" i="0" dirty="0">
                <a:solidFill>
                  <a:srgbClr val="FF0000"/>
                </a:solidFill>
                <a:effectLst/>
                <a:latin typeface="Roboto" panose="02000000000000000000" pitchFamily="2" charset="0"/>
              </a:rPr>
              <a:t>Build a Gas Leak Alarm System</a:t>
            </a:r>
            <a:br>
              <a:rPr lang="en-US" dirty="0"/>
            </a:br>
            <a:r>
              <a:rPr lang="ar-SA" b="0" i="0" dirty="0">
                <a:solidFill>
                  <a:srgbClr val="202124"/>
                </a:solidFill>
                <a:effectLst/>
                <a:latin typeface="Roboto" panose="02000000000000000000" pitchFamily="2" charset="0"/>
              </a:rPr>
              <a:t>تواجه العديد من المرافق مثل المنازل والمصانع خطر تسرب الغـاز مـن الأجهزة أو المواد القابلة للاشتعال، مـا قـد يتسبب في اندلاع الحرائق، وتتمثل إحدى طرق منع مثل هذه الحوادث في تزويد تلك المرافق بأنظمة ذكية تكشف عن تسرب الغاز. تستخدم هذه الدائرة لوحة الأردوينو </a:t>
            </a:r>
            <a:r>
              <a:rPr lang="ar-SA" b="0" i="0" dirty="0" err="1">
                <a:solidFill>
                  <a:srgbClr val="202124"/>
                </a:solidFill>
                <a:effectLst/>
                <a:latin typeface="Roboto" panose="02000000000000000000" pitchFamily="2" charset="0"/>
              </a:rPr>
              <a:t>أونو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 </a:t>
            </a:r>
            <a:r>
              <a:rPr lang="ar-SA" b="0" i="0" dirty="0">
                <a:solidFill>
                  <a:srgbClr val="202124"/>
                </a:solidFill>
                <a:effectLst/>
                <a:latin typeface="Roboto" panose="02000000000000000000" pitchFamily="2" charset="0"/>
              </a:rPr>
              <a:t> لمحاكاة نظام إنذار تسرب الغاز، فعندما تستقبل لوحة الأردوينو إشارة من مستشعر الغاز تشير إلى ارتفاع تركيز انبعاثات الدخان، فإنها تبعث إشارة إلى مجموعة من </a:t>
            </a:r>
            <a:r>
              <a:rPr lang="ar-SA" b="0" i="0" dirty="0" err="1">
                <a:solidFill>
                  <a:srgbClr val="202124"/>
                </a:solidFill>
                <a:effectLst/>
                <a:latin typeface="Roboto" panose="02000000000000000000" pitchFamily="2" charset="0"/>
              </a:rPr>
              <a:t>الدايودات</a:t>
            </a:r>
            <a:r>
              <a:rPr lang="ar-SA" b="0" i="0" dirty="0">
                <a:solidFill>
                  <a:srgbClr val="202124"/>
                </a:solidFill>
                <a:effectLst/>
                <a:latin typeface="Roboto" panose="02000000000000000000" pitchFamily="2" charset="0"/>
              </a:rPr>
              <a:t> المشعة للضوء لتومض بالتناوب، وكذلك إلى طنان كهربائي لإصدار صوت صفير متقطع.</a:t>
            </a:r>
            <a:br>
              <a:rPr lang="ar-SA" dirty="0"/>
            </a:br>
            <a:r>
              <a:rPr lang="ar-SA" b="1" i="0" dirty="0">
                <a:solidFill>
                  <a:srgbClr val="FF0000"/>
                </a:solidFill>
                <a:effectLst/>
                <a:latin typeface="Roboto" panose="02000000000000000000" pitchFamily="2" charset="0"/>
              </a:rPr>
              <a:t>ستستخدم في هذا المشروع المكونات التالية:</a:t>
            </a:r>
            <a:br>
              <a:rPr lang="ar-SA" dirty="0"/>
            </a:br>
            <a:r>
              <a:rPr lang="ar-SA" b="0" i="0" dirty="0">
                <a:solidFill>
                  <a:srgbClr val="202124"/>
                </a:solidFill>
                <a:effectLst/>
                <a:latin typeface="Roboto" panose="02000000000000000000" pitchFamily="2" charset="0"/>
              </a:rPr>
              <a:t>• طنان كهربائي.</a:t>
            </a:r>
            <a:br>
              <a:rPr lang="ar-SA" dirty="0"/>
            </a:br>
            <a:r>
              <a:rPr lang="ar-SA" b="0" i="0" dirty="0">
                <a:solidFill>
                  <a:srgbClr val="202124"/>
                </a:solidFill>
                <a:effectLst/>
                <a:latin typeface="Roboto" panose="02000000000000000000" pitchFamily="2" charset="0"/>
              </a:rPr>
              <a:t>• مستشعر غاز.</a:t>
            </a:r>
            <a:br>
              <a:rPr lang="ar-SA" dirty="0"/>
            </a:b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دايودان</a:t>
            </a:r>
            <a:r>
              <a:rPr lang="ar-SA" b="0" i="0" dirty="0">
                <a:solidFill>
                  <a:srgbClr val="202124"/>
                </a:solidFill>
                <a:effectLst/>
                <a:latin typeface="Roboto" panose="02000000000000000000" pitchFamily="2" charset="0"/>
              </a:rPr>
              <a:t> مشعان للضوء.</a:t>
            </a:r>
            <a:br>
              <a:rPr lang="ar-SA" dirty="0"/>
            </a:br>
            <a:r>
              <a:rPr lang="ar-SA" b="0" i="0" dirty="0">
                <a:solidFill>
                  <a:srgbClr val="202124"/>
                </a:solidFill>
                <a:effectLst/>
                <a:latin typeface="Roboto" panose="02000000000000000000" pitchFamily="2" charset="0"/>
              </a:rPr>
              <a:t>• ثلاثة مقاومات.</a:t>
            </a:r>
            <a:br>
              <a:rPr lang="ar-SA" dirty="0"/>
            </a:br>
            <a:r>
              <a:rPr lang="ar-SA" b="0" i="0" dirty="0">
                <a:solidFill>
                  <a:srgbClr val="202124"/>
                </a:solidFill>
                <a:effectLst/>
                <a:latin typeface="Roboto" panose="02000000000000000000" pitchFamily="2" charset="0"/>
              </a:rPr>
              <a:t>• لوحة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أونو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a:t>
            </a:r>
            <a:br>
              <a:rPr lang="en-US" dirty="0"/>
            </a:b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لوحة توصيل الدوائر الصغيرة.</a:t>
            </a:r>
            <a:endParaRPr lang="ar-SA" dirty="0"/>
          </a:p>
        </p:txBody>
      </p:sp>
      <p:pic>
        <p:nvPicPr>
          <p:cNvPr id="6" name="صورة 5">
            <a:extLst>
              <a:ext uri="{FF2B5EF4-FFF2-40B4-BE49-F238E27FC236}">
                <a16:creationId xmlns:a16="http://schemas.microsoft.com/office/drawing/2014/main" id="{8331651B-D523-B727-C03C-D4BFFAB2609B}"/>
              </a:ext>
            </a:extLst>
          </p:cNvPr>
          <p:cNvPicPr>
            <a:picLocks noChangeAspect="1"/>
          </p:cNvPicPr>
          <p:nvPr/>
        </p:nvPicPr>
        <p:blipFill>
          <a:blip r:embed="rId2"/>
          <a:stretch>
            <a:fillRect/>
          </a:stretch>
        </p:blipFill>
        <p:spPr>
          <a:xfrm>
            <a:off x="361362" y="2067694"/>
            <a:ext cx="5092985" cy="2909454"/>
          </a:xfrm>
          <a:prstGeom prst="rect">
            <a:avLst/>
          </a:prstGeom>
        </p:spPr>
      </p:pic>
    </p:spTree>
    <p:extLst>
      <p:ext uri="{BB962C8B-B14F-4D97-AF65-F5344CB8AC3E}">
        <p14:creationId xmlns:p14="http://schemas.microsoft.com/office/powerpoint/2010/main" val="2245629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sp>
        <p:nvSpPr>
          <p:cNvPr id="3" name="مربع نص 2">
            <a:extLst>
              <a:ext uri="{FF2B5EF4-FFF2-40B4-BE49-F238E27FC236}">
                <a16:creationId xmlns:a16="http://schemas.microsoft.com/office/drawing/2014/main" id="{69710D5B-A8ED-A1C8-F134-9B4D31C74691}"/>
              </a:ext>
            </a:extLst>
          </p:cNvPr>
          <p:cNvSpPr txBox="1"/>
          <p:nvPr/>
        </p:nvSpPr>
        <p:spPr>
          <a:xfrm>
            <a:off x="297794" y="679834"/>
            <a:ext cx="8824909" cy="3939540"/>
          </a:xfrm>
          <a:prstGeom prst="rect">
            <a:avLst/>
          </a:prstGeom>
          <a:noFill/>
        </p:spPr>
        <p:txBody>
          <a:bodyPr wrap="square">
            <a:spAutoFit/>
          </a:bodyPr>
          <a:lstStyle/>
          <a:p>
            <a:pPr algn="r" rtl="1"/>
            <a:r>
              <a:rPr lang="ar-SA" sz="3600" b="0" i="0" dirty="0">
                <a:solidFill>
                  <a:srgbClr val="FF0000"/>
                </a:solidFill>
                <a:effectLst/>
                <a:latin typeface="Roboto" panose="02000000000000000000" pitchFamily="2" charset="0"/>
              </a:rPr>
              <a:t>الجزء العملي إضافة مكونات في مساحة العمل </a:t>
            </a:r>
          </a:p>
          <a:p>
            <a:pPr algn="r" rtl="1"/>
            <a:r>
              <a:rPr lang="ar-SA" sz="1400" b="0" i="0" dirty="0">
                <a:solidFill>
                  <a:srgbClr val="202124"/>
                </a:solidFill>
                <a:effectLst/>
                <a:latin typeface="Roboto" panose="02000000000000000000" pitchFamily="2" charset="0"/>
              </a:rPr>
              <a:t>ابدأ بإضافة المكونات التي ستحتاجها لهذا المشروع في مساحة العمل. أولاً</a:t>
            </a:r>
          </a:p>
          <a:p>
            <a:pPr algn="r" rtl="1"/>
            <a:r>
              <a:rPr lang="ar-SA" sz="2000" b="0" i="0" dirty="0">
                <a:solidFill>
                  <a:srgbClr val="202124"/>
                </a:solidFill>
                <a:effectLst/>
                <a:latin typeface="Roboto" panose="02000000000000000000" pitchFamily="2" charset="0"/>
              </a:rPr>
              <a:t>• مستشعر غاز.</a:t>
            </a:r>
          </a:p>
          <a:p>
            <a:pPr algn="r" rtl="1"/>
            <a:endParaRPr lang="ar-SA" sz="2000" b="0" i="0" dirty="0">
              <a:solidFill>
                <a:srgbClr val="202124"/>
              </a:solidFill>
              <a:effectLst/>
              <a:latin typeface="Roboto" panose="02000000000000000000" pitchFamily="2" charset="0"/>
            </a:endParaRPr>
          </a:p>
          <a:p>
            <a:pPr algn="r" rtl="1"/>
            <a:r>
              <a:rPr lang="ar-SA" sz="2000" b="0" i="0" dirty="0">
                <a:solidFill>
                  <a:srgbClr val="202124"/>
                </a:solidFill>
                <a:effectLst/>
                <a:latin typeface="Roboto" panose="02000000000000000000" pitchFamily="2" charset="0"/>
              </a:rPr>
              <a:t>• طنان كهربائي.</a:t>
            </a:r>
          </a:p>
          <a:p>
            <a:pPr algn="r" rtl="1"/>
            <a:endParaRPr lang="ar-SA" sz="2000" dirty="0">
              <a:solidFill>
                <a:srgbClr val="202124"/>
              </a:solidFill>
              <a:latin typeface="Roboto" panose="02000000000000000000" pitchFamily="2" charset="0"/>
            </a:endParaRPr>
          </a:p>
          <a:p>
            <a:pPr algn="r" rtl="1"/>
            <a:br>
              <a:rPr lang="ar-SA" sz="2000" dirty="0"/>
            </a:br>
            <a:r>
              <a:rPr lang="ar-SA" sz="2000" b="0" i="0" dirty="0">
                <a:solidFill>
                  <a:srgbClr val="202124"/>
                </a:solidFill>
                <a:effectLst/>
                <a:latin typeface="Roboto" panose="02000000000000000000" pitchFamily="2" charset="0"/>
              </a:rPr>
              <a:t>• </a:t>
            </a:r>
            <a:r>
              <a:rPr lang="ar-SA" sz="2000" b="0" i="0" dirty="0" err="1">
                <a:solidFill>
                  <a:srgbClr val="202124"/>
                </a:solidFill>
                <a:effectLst/>
                <a:latin typeface="Roboto" panose="02000000000000000000" pitchFamily="2" charset="0"/>
              </a:rPr>
              <a:t>دايودان</a:t>
            </a:r>
            <a:r>
              <a:rPr lang="ar-SA" sz="2000" b="0" i="0" dirty="0">
                <a:solidFill>
                  <a:srgbClr val="202124"/>
                </a:solidFill>
                <a:effectLst/>
                <a:latin typeface="Roboto" panose="02000000000000000000" pitchFamily="2" charset="0"/>
              </a:rPr>
              <a:t> مشعان للضوء.</a:t>
            </a:r>
          </a:p>
          <a:p>
            <a:pPr algn="r" rtl="1"/>
            <a:br>
              <a:rPr lang="ar-SA" sz="2000" dirty="0"/>
            </a:br>
            <a:r>
              <a:rPr lang="ar-SA" sz="2000" b="0" i="0" dirty="0">
                <a:solidFill>
                  <a:srgbClr val="202124"/>
                </a:solidFill>
                <a:effectLst/>
                <a:latin typeface="Roboto" panose="02000000000000000000" pitchFamily="2" charset="0"/>
              </a:rPr>
              <a:t>• ثلاثة مقاومات.</a:t>
            </a:r>
            <a:br>
              <a:rPr lang="ar-SA" sz="2000" dirty="0"/>
            </a:br>
            <a:r>
              <a:rPr lang="ar-SA" sz="2000" b="0" i="0" dirty="0">
                <a:solidFill>
                  <a:srgbClr val="202124"/>
                </a:solidFill>
                <a:effectLst/>
                <a:latin typeface="Roboto" panose="02000000000000000000" pitchFamily="2" charset="0"/>
              </a:rPr>
              <a:t>• لوحة </a:t>
            </a:r>
            <a:r>
              <a:rPr lang="ar-SA" sz="2000" b="0" i="0" dirty="0" err="1">
                <a:solidFill>
                  <a:srgbClr val="202124"/>
                </a:solidFill>
                <a:effectLst/>
                <a:latin typeface="Roboto" panose="02000000000000000000" pitchFamily="2" charset="0"/>
              </a:rPr>
              <a:t>أردوينو</a:t>
            </a:r>
            <a:r>
              <a:rPr lang="ar-SA" sz="2000" b="0" i="0" dirty="0">
                <a:solidFill>
                  <a:srgbClr val="202124"/>
                </a:solidFill>
                <a:effectLst/>
                <a:latin typeface="Roboto" panose="02000000000000000000" pitchFamily="2" charset="0"/>
              </a:rPr>
              <a:t> </a:t>
            </a:r>
            <a:r>
              <a:rPr lang="ar-SA" sz="2000" b="0" i="0" dirty="0" err="1">
                <a:solidFill>
                  <a:srgbClr val="202124"/>
                </a:solidFill>
                <a:effectLst/>
                <a:latin typeface="Roboto" panose="02000000000000000000" pitchFamily="2" charset="0"/>
              </a:rPr>
              <a:t>أونو</a:t>
            </a:r>
            <a:r>
              <a:rPr lang="ar-SA" sz="2000" b="0" i="0" dirty="0">
                <a:solidFill>
                  <a:srgbClr val="202124"/>
                </a:solidFill>
                <a:effectLst/>
                <a:latin typeface="Roboto" panose="02000000000000000000" pitchFamily="2" charset="0"/>
              </a:rPr>
              <a:t> </a:t>
            </a:r>
            <a:r>
              <a:rPr lang="en-US" sz="2000" b="0" i="0" dirty="0">
                <a:solidFill>
                  <a:srgbClr val="202124"/>
                </a:solidFill>
                <a:effectLst/>
                <a:latin typeface="Roboto" panose="02000000000000000000" pitchFamily="2" charset="0"/>
              </a:rPr>
              <a:t>Arduino Uno R3</a:t>
            </a:r>
            <a:br>
              <a:rPr lang="en-US" sz="2000" dirty="0"/>
            </a:br>
            <a:r>
              <a:rPr lang="en-US" sz="2000" b="0" i="0" dirty="0">
                <a:solidFill>
                  <a:srgbClr val="202124"/>
                </a:solidFill>
                <a:effectLst/>
                <a:latin typeface="Roboto" panose="02000000000000000000" pitchFamily="2" charset="0"/>
              </a:rPr>
              <a:t>• </a:t>
            </a:r>
            <a:r>
              <a:rPr lang="ar-SA" sz="2000" b="0" i="0" dirty="0">
                <a:solidFill>
                  <a:srgbClr val="202124"/>
                </a:solidFill>
                <a:effectLst/>
                <a:latin typeface="Roboto" panose="02000000000000000000" pitchFamily="2" charset="0"/>
              </a:rPr>
              <a:t>لوحة توصيل الدوائر الصغيرة.</a:t>
            </a:r>
            <a:endParaRPr lang="en-US" sz="2000" b="0" i="0" dirty="0">
              <a:solidFill>
                <a:srgbClr val="202124"/>
              </a:solidFill>
              <a:effectLst/>
              <a:latin typeface="Roboto" panose="02000000000000000000" pitchFamily="2" charset="0"/>
            </a:endParaRPr>
          </a:p>
        </p:txBody>
      </p:sp>
      <p:pic>
        <p:nvPicPr>
          <p:cNvPr id="5" name="صورة 4">
            <a:extLst>
              <a:ext uri="{FF2B5EF4-FFF2-40B4-BE49-F238E27FC236}">
                <a16:creationId xmlns:a16="http://schemas.microsoft.com/office/drawing/2014/main" id="{403E6817-2593-8AFB-36DB-A20BD2A9BE23}"/>
              </a:ext>
            </a:extLst>
          </p:cNvPr>
          <p:cNvPicPr>
            <a:picLocks noChangeAspect="1"/>
          </p:cNvPicPr>
          <p:nvPr/>
        </p:nvPicPr>
        <p:blipFill>
          <a:blip r:embed="rId2"/>
          <a:stretch>
            <a:fillRect/>
          </a:stretch>
        </p:blipFill>
        <p:spPr>
          <a:xfrm>
            <a:off x="611560" y="915566"/>
            <a:ext cx="1512168" cy="1496894"/>
          </a:xfrm>
          <a:prstGeom prst="rect">
            <a:avLst/>
          </a:prstGeom>
        </p:spPr>
      </p:pic>
      <p:pic>
        <p:nvPicPr>
          <p:cNvPr id="8" name="صورة 7">
            <a:extLst>
              <a:ext uri="{FF2B5EF4-FFF2-40B4-BE49-F238E27FC236}">
                <a16:creationId xmlns:a16="http://schemas.microsoft.com/office/drawing/2014/main" id="{C69F1269-B958-C82A-5AEB-40BE752B77B0}"/>
              </a:ext>
            </a:extLst>
          </p:cNvPr>
          <p:cNvPicPr>
            <a:picLocks noChangeAspect="1"/>
          </p:cNvPicPr>
          <p:nvPr/>
        </p:nvPicPr>
        <p:blipFill>
          <a:blip r:embed="rId3"/>
          <a:stretch>
            <a:fillRect/>
          </a:stretch>
        </p:blipFill>
        <p:spPr>
          <a:xfrm>
            <a:off x="2201541" y="1573573"/>
            <a:ext cx="2748011" cy="501680"/>
          </a:xfrm>
          <a:prstGeom prst="rect">
            <a:avLst/>
          </a:prstGeom>
        </p:spPr>
      </p:pic>
      <p:pic>
        <p:nvPicPr>
          <p:cNvPr id="11" name="صورة 10">
            <a:extLst>
              <a:ext uri="{FF2B5EF4-FFF2-40B4-BE49-F238E27FC236}">
                <a16:creationId xmlns:a16="http://schemas.microsoft.com/office/drawing/2014/main" id="{413C6A50-D476-FEC3-3840-41A8D90E93E8}"/>
              </a:ext>
            </a:extLst>
          </p:cNvPr>
          <p:cNvPicPr>
            <a:picLocks noChangeAspect="1"/>
          </p:cNvPicPr>
          <p:nvPr/>
        </p:nvPicPr>
        <p:blipFill>
          <a:blip r:embed="rId4"/>
          <a:stretch>
            <a:fillRect/>
          </a:stretch>
        </p:blipFill>
        <p:spPr>
          <a:xfrm>
            <a:off x="5027366" y="1581888"/>
            <a:ext cx="1826603" cy="1176111"/>
          </a:xfrm>
          <a:prstGeom prst="rect">
            <a:avLst/>
          </a:prstGeom>
        </p:spPr>
      </p:pic>
      <p:pic>
        <p:nvPicPr>
          <p:cNvPr id="13" name="صورة 12">
            <a:extLst>
              <a:ext uri="{FF2B5EF4-FFF2-40B4-BE49-F238E27FC236}">
                <a16:creationId xmlns:a16="http://schemas.microsoft.com/office/drawing/2014/main" id="{B4B8A391-34C7-47C7-B39F-512A81042E76}"/>
              </a:ext>
            </a:extLst>
          </p:cNvPr>
          <p:cNvPicPr>
            <a:picLocks noChangeAspect="1"/>
          </p:cNvPicPr>
          <p:nvPr/>
        </p:nvPicPr>
        <p:blipFill>
          <a:blip r:embed="rId5"/>
          <a:stretch>
            <a:fillRect/>
          </a:stretch>
        </p:blipFill>
        <p:spPr>
          <a:xfrm>
            <a:off x="5349635" y="2852690"/>
            <a:ext cx="1182064" cy="591032"/>
          </a:xfrm>
          <a:prstGeom prst="rect">
            <a:avLst/>
          </a:prstGeom>
        </p:spPr>
      </p:pic>
      <p:pic>
        <p:nvPicPr>
          <p:cNvPr id="15" name="صورة 14">
            <a:extLst>
              <a:ext uri="{FF2B5EF4-FFF2-40B4-BE49-F238E27FC236}">
                <a16:creationId xmlns:a16="http://schemas.microsoft.com/office/drawing/2014/main" id="{DA60503E-BD4A-B29E-EDEB-625151B889FC}"/>
              </a:ext>
            </a:extLst>
          </p:cNvPr>
          <p:cNvPicPr>
            <a:picLocks noChangeAspect="1"/>
          </p:cNvPicPr>
          <p:nvPr/>
        </p:nvPicPr>
        <p:blipFill>
          <a:blip r:embed="rId6"/>
          <a:stretch>
            <a:fillRect/>
          </a:stretch>
        </p:blipFill>
        <p:spPr>
          <a:xfrm>
            <a:off x="201602" y="2909555"/>
            <a:ext cx="5049184" cy="433712"/>
          </a:xfrm>
          <a:prstGeom prst="rect">
            <a:avLst/>
          </a:prstGeom>
        </p:spPr>
      </p:pic>
      <p:pic>
        <p:nvPicPr>
          <p:cNvPr id="19" name="صورة 18">
            <a:extLst>
              <a:ext uri="{FF2B5EF4-FFF2-40B4-BE49-F238E27FC236}">
                <a16:creationId xmlns:a16="http://schemas.microsoft.com/office/drawing/2014/main" id="{8AB33654-B011-44CC-0FE6-68312A9162E2}"/>
              </a:ext>
            </a:extLst>
          </p:cNvPr>
          <p:cNvPicPr>
            <a:picLocks noChangeAspect="1"/>
          </p:cNvPicPr>
          <p:nvPr/>
        </p:nvPicPr>
        <p:blipFill>
          <a:blip r:embed="rId7"/>
          <a:stretch>
            <a:fillRect/>
          </a:stretch>
        </p:blipFill>
        <p:spPr>
          <a:xfrm>
            <a:off x="4239183" y="3530940"/>
            <a:ext cx="1028844" cy="1219371"/>
          </a:xfrm>
          <a:prstGeom prst="rect">
            <a:avLst/>
          </a:prstGeom>
        </p:spPr>
      </p:pic>
      <p:pic>
        <p:nvPicPr>
          <p:cNvPr id="21" name="صورة 20">
            <a:extLst>
              <a:ext uri="{FF2B5EF4-FFF2-40B4-BE49-F238E27FC236}">
                <a16:creationId xmlns:a16="http://schemas.microsoft.com/office/drawing/2014/main" id="{9C35C712-B7B0-EF61-F9E6-93F8071DDEE2}"/>
              </a:ext>
            </a:extLst>
          </p:cNvPr>
          <p:cNvPicPr>
            <a:picLocks noChangeAspect="1"/>
          </p:cNvPicPr>
          <p:nvPr/>
        </p:nvPicPr>
        <p:blipFill>
          <a:blip r:embed="rId8"/>
          <a:stretch>
            <a:fillRect/>
          </a:stretch>
        </p:blipFill>
        <p:spPr>
          <a:xfrm>
            <a:off x="1979712" y="3639740"/>
            <a:ext cx="2055907" cy="916823"/>
          </a:xfrm>
          <a:prstGeom prst="rect">
            <a:avLst/>
          </a:prstGeom>
        </p:spPr>
      </p:pic>
    </p:spTree>
    <p:extLst>
      <p:ext uri="{BB962C8B-B14F-4D97-AF65-F5344CB8AC3E}">
        <p14:creationId xmlns:p14="http://schemas.microsoft.com/office/powerpoint/2010/main" val="4287593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pic>
        <p:nvPicPr>
          <p:cNvPr id="4" name="صورة 3">
            <a:extLst>
              <a:ext uri="{FF2B5EF4-FFF2-40B4-BE49-F238E27FC236}">
                <a16:creationId xmlns:a16="http://schemas.microsoft.com/office/drawing/2014/main" id="{EE0BF0D0-146E-C7CB-0012-73DB5A6C11E9}"/>
              </a:ext>
            </a:extLst>
          </p:cNvPr>
          <p:cNvPicPr>
            <a:picLocks noChangeAspect="1"/>
          </p:cNvPicPr>
          <p:nvPr/>
        </p:nvPicPr>
        <p:blipFill>
          <a:blip r:embed="rId2"/>
          <a:stretch>
            <a:fillRect/>
          </a:stretch>
        </p:blipFill>
        <p:spPr>
          <a:xfrm>
            <a:off x="3779912" y="596730"/>
            <a:ext cx="5112324" cy="1981992"/>
          </a:xfrm>
          <a:prstGeom prst="rect">
            <a:avLst/>
          </a:prstGeom>
        </p:spPr>
      </p:pic>
      <p:pic>
        <p:nvPicPr>
          <p:cNvPr id="6" name="صورة 5">
            <a:extLst>
              <a:ext uri="{FF2B5EF4-FFF2-40B4-BE49-F238E27FC236}">
                <a16:creationId xmlns:a16="http://schemas.microsoft.com/office/drawing/2014/main" id="{C353E86F-3BAA-3D34-49B4-6AAB846CF56D}"/>
              </a:ext>
            </a:extLst>
          </p:cNvPr>
          <p:cNvPicPr>
            <a:picLocks noChangeAspect="1"/>
          </p:cNvPicPr>
          <p:nvPr/>
        </p:nvPicPr>
        <p:blipFill>
          <a:blip r:embed="rId3"/>
          <a:stretch>
            <a:fillRect/>
          </a:stretch>
        </p:blipFill>
        <p:spPr>
          <a:xfrm>
            <a:off x="5004048" y="2772759"/>
            <a:ext cx="3517292" cy="2119631"/>
          </a:xfrm>
          <a:prstGeom prst="rect">
            <a:avLst/>
          </a:prstGeom>
        </p:spPr>
      </p:pic>
      <p:pic>
        <p:nvPicPr>
          <p:cNvPr id="10" name="صورة 9">
            <a:extLst>
              <a:ext uri="{FF2B5EF4-FFF2-40B4-BE49-F238E27FC236}">
                <a16:creationId xmlns:a16="http://schemas.microsoft.com/office/drawing/2014/main" id="{60A3948B-4359-E8A9-0F66-E69C6D9512DE}"/>
              </a:ext>
            </a:extLst>
          </p:cNvPr>
          <p:cNvPicPr>
            <a:picLocks noChangeAspect="1"/>
          </p:cNvPicPr>
          <p:nvPr/>
        </p:nvPicPr>
        <p:blipFill>
          <a:blip r:embed="rId4"/>
          <a:stretch>
            <a:fillRect/>
          </a:stretch>
        </p:blipFill>
        <p:spPr>
          <a:xfrm>
            <a:off x="0" y="2681534"/>
            <a:ext cx="4320175" cy="2479405"/>
          </a:xfrm>
          <a:prstGeom prst="rect">
            <a:avLst/>
          </a:prstGeom>
        </p:spPr>
      </p:pic>
      <p:sp>
        <p:nvSpPr>
          <p:cNvPr id="14" name="مربع نص 13">
            <a:extLst>
              <a:ext uri="{FF2B5EF4-FFF2-40B4-BE49-F238E27FC236}">
                <a16:creationId xmlns:a16="http://schemas.microsoft.com/office/drawing/2014/main" id="{0E664BFC-097E-0ADD-7C7E-E34884773038}"/>
              </a:ext>
            </a:extLst>
          </p:cNvPr>
          <p:cNvSpPr txBox="1"/>
          <p:nvPr/>
        </p:nvSpPr>
        <p:spPr>
          <a:xfrm>
            <a:off x="953851" y="2312202"/>
            <a:ext cx="2412471" cy="369332"/>
          </a:xfrm>
          <a:prstGeom prst="rect">
            <a:avLst/>
          </a:prstGeom>
          <a:noFill/>
        </p:spPr>
        <p:txBody>
          <a:bodyPr wrap="square">
            <a:spAutoFit/>
          </a:bodyPr>
          <a:lstStyle/>
          <a:p>
            <a:pPr algn="ctr"/>
            <a:r>
              <a:rPr lang="ar-SA" b="0" i="0">
                <a:solidFill>
                  <a:srgbClr val="202124"/>
                </a:solidFill>
                <a:effectLst/>
                <a:latin typeface="Roboto" panose="02000000000000000000" pitchFamily="2" charset="0"/>
              </a:rPr>
              <a:t>توصيل أسلاك الطنان الكهربائي.</a:t>
            </a:r>
            <a:endParaRPr lang="ar-SA" dirty="0"/>
          </a:p>
        </p:txBody>
      </p:sp>
      <p:sp>
        <p:nvSpPr>
          <p:cNvPr id="16" name="مربع نص 15">
            <a:extLst>
              <a:ext uri="{FF2B5EF4-FFF2-40B4-BE49-F238E27FC236}">
                <a16:creationId xmlns:a16="http://schemas.microsoft.com/office/drawing/2014/main" id="{587D7373-204B-076D-6CFA-AB3E99ACDAC2}"/>
              </a:ext>
            </a:extLst>
          </p:cNvPr>
          <p:cNvSpPr txBox="1"/>
          <p:nvPr/>
        </p:nvSpPr>
        <p:spPr>
          <a:xfrm>
            <a:off x="683568" y="471352"/>
            <a:ext cx="3240360" cy="646331"/>
          </a:xfrm>
          <a:prstGeom prst="rect">
            <a:avLst/>
          </a:prstGeom>
          <a:noFill/>
        </p:spPr>
        <p:txBody>
          <a:bodyPr wrap="square">
            <a:spAutoFit/>
          </a:bodyPr>
          <a:lstStyle/>
          <a:p>
            <a:pPr algn="ctr"/>
            <a:r>
              <a:rPr lang="ar-SA" b="0" i="0" dirty="0">
                <a:solidFill>
                  <a:srgbClr val="202124"/>
                </a:solidFill>
                <a:effectLst/>
                <a:latin typeface="Roboto" panose="02000000000000000000" pitchFamily="2" charset="0"/>
              </a:rPr>
              <a:t>توصيل أسلاك الدائرة.</a:t>
            </a:r>
            <a:br>
              <a:rPr lang="ar-SA" b="0" i="0" dirty="0">
                <a:solidFill>
                  <a:srgbClr val="202124"/>
                </a:solidFill>
                <a:effectLst/>
                <a:latin typeface="Roboto" panose="02000000000000000000" pitchFamily="2" charset="0"/>
              </a:rPr>
            </a:br>
            <a:r>
              <a:rPr lang="ar-SA" b="0" i="0" dirty="0">
                <a:solidFill>
                  <a:srgbClr val="202124"/>
                </a:solidFill>
                <a:effectLst/>
                <a:latin typeface="Roboto" panose="02000000000000000000" pitchFamily="2" charset="0"/>
              </a:rPr>
              <a:t> لوحة الأردوينو بلوحة توصيل الدوائر الصغيرة.</a:t>
            </a:r>
            <a:endParaRPr lang="ar-SA" dirty="0"/>
          </a:p>
        </p:txBody>
      </p:sp>
    </p:spTree>
    <p:extLst>
      <p:ext uri="{BB962C8B-B14F-4D97-AF65-F5344CB8AC3E}">
        <p14:creationId xmlns:p14="http://schemas.microsoft.com/office/powerpoint/2010/main" val="3560875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pic>
        <p:nvPicPr>
          <p:cNvPr id="4" name="صورة 3">
            <a:extLst>
              <a:ext uri="{FF2B5EF4-FFF2-40B4-BE49-F238E27FC236}">
                <a16:creationId xmlns:a16="http://schemas.microsoft.com/office/drawing/2014/main" id="{01BFDE3C-246B-5718-6CA1-A3CB07FCF6BE}"/>
              </a:ext>
            </a:extLst>
          </p:cNvPr>
          <p:cNvPicPr>
            <a:picLocks noChangeAspect="1"/>
          </p:cNvPicPr>
          <p:nvPr/>
        </p:nvPicPr>
        <p:blipFill>
          <a:blip r:embed="rId2"/>
          <a:stretch>
            <a:fillRect/>
          </a:stretch>
        </p:blipFill>
        <p:spPr>
          <a:xfrm>
            <a:off x="2771800" y="1120668"/>
            <a:ext cx="4865773" cy="3184378"/>
          </a:xfrm>
          <a:prstGeom prst="rect">
            <a:avLst/>
          </a:prstGeom>
        </p:spPr>
      </p:pic>
      <p:sp>
        <p:nvSpPr>
          <p:cNvPr id="6" name="مربع نص 5">
            <a:extLst>
              <a:ext uri="{FF2B5EF4-FFF2-40B4-BE49-F238E27FC236}">
                <a16:creationId xmlns:a16="http://schemas.microsoft.com/office/drawing/2014/main" id="{28497561-3D18-49E6-2859-A1A844D940FC}"/>
              </a:ext>
            </a:extLst>
          </p:cNvPr>
          <p:cNvSpPr txBox="1"/>
          <p:nvPr/>
        </p:nvSpPr>
        <p:spPr>
          <a:xfrm>
            <a:off x="3347864" y="915566"/>
            <a:ext cx="4572000" cy="369332"/>
          </a:xfrm>
          <a:prstGeom prst="rect">
            <a:avLst/>
          </a:prstGeom>
          <a:noFill/>
        </p:spPr>
        <p:txBody>
          <a:bodyPr wrap="square">
            <a:spAutoFit/>
          </a:bodyPr>
          <a:lstStyle/>
          <a:p>
            <a:pPr algn="ctr"/>
            <a:r>
              <a:rPr lang="ar-SA" b="0" i="0" dirty="0">
                <a:solidFill>
                  <a:srgbClr val="202124"/>
                </a:solidFill>
                <a:effectLst/>
                <a:latin typeface="Roboto" panose="02000000000000000000" pitchFamily="2" charset="0"/>
              </a:rPr>
              <a:t>نوصل  بعد ذلك </a:t>
            </a:r>
            <a:r>
              <a:rPr lang="ar-SA" b="0" i="0" dirty="0" err="1">
                <a:solidFill>
                  <a:srgbClr val="202124"/>
                </a:solidFill>
                <a:effectLst/>
                <a:latin typeface="Roboto" panose="02000000000000000000" pitchFamily="2" charset="0"/>
              </a:rPr>
              <a:t>الدايودات</a:t>
            </a:r>
            <a:r>
              <a:rPr lang="ar-SA" b="0" i="0" dirty="0">
                <a:solidFill>
                  <a:srgbClr val="202124"/>
                </a:solidFill>
                <a:effectLst/>
                <a:latin typeface="Roboto" panose="02000000000000000000" pitchFamily="2" charset="0"/>
              </a:rPr>
              <a:t> المشعة للضوء.</a:t>
            </a:r>
            <a:endParaRPr lang="ar-SA" dirty="0"/>
          </a:p>
        </p:txBody>
      </p:sp>
    </p:spTree>
    <p:extLst>
      <p:ext uri="{BB962C8B-B14F-4D97-AF65-F5344CB8AC3E}">
        <p14:creationId xmlns:p14="http://schemas.microsoft.com/office/powerpoint/2010/main" val="306822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AD421423-9279-B39A-3B63-66DDE71BF550}"/>
              </a:ext>
            </a:extLst>
          </p:cNvPr>
          <p:cNvSpPr txBox="1"/>
          <p:nvPr/>
        </p:nvSpPr>
        <p:spPr>
          <a:xfrm>
            <a:off x="2627784" y="987574"/>
            <a:ext cx="4572000" cy="369332"/>
          </a:xfrm>
          <a:prstGeom prst="rect">
            <a:avLst/>
          </a:prstGeom>
          <a:noFill/>
        </p:spPr>
        <p:txBody>
          <a:bodyPr wrap="square">
            <a:spAutoFit/>
          </a:bodyPr>
          <a:lstStyle/>
          <a:p>
            <a:pPr algn="ctr"/>
            <a:r>
              <a:rPr lang="ar-SA" b="0" i="0" dirty="0">
                <a:solidFill>
                  <a:srgbClr val="202124"/>
                </a:solidFill>
                <a:effectLst/>
                <a:latin typeface="Roboto" panose="02000000000000000000" pitchFamily="2" charset="0"/>
              </a:rPr>
              <a:t>توصيل مستشعر الغاز:</a:t>
            </a:r>
            <a:endParaRPr lang="ar-SA" dirty="0"/>
          </a:p>
        </p:txBody>
      </p:sp>
      <p:pic>
        <p:nvPicPr>
          <p:cNvPr id="6" name="صورة 5">
            <a:extLst>
              <a:ext uri="{FF2B5EF4-FFF2-40B4-BE49-F238E27FC236}">
                <a16:creationId xmlns:a16="http://schemas.microsoft.com/office/drawing/2014/main" id="{38B53D82-E83F-BCB3-3D14-5FA46BA37C8A}"/>
              </a:ext>
            </a:extLst>
          </p:cNvPr>
          <p:cNvPicPr>
            <a:picLocks noChangeAspect="1"/>
          </p:cNvPicPr>
          <p:nvPr/>
        </p:nvPicPr>
        <p:blipFill>
          <a:blip r:embed="rId2"/>
          <a:stretch>
            <a:fillRect/>
          </a:stretch>
        </p:blipFill>
        <p:spPr>
          <a:xfrm>
            <a:off x="2135634" y="1321297"/>
            <a:ext cx="4872732" cy="3728972"/>
          </a:xfrm>
          <a:prstGeom prst="rect">
            <a:avLst/>
          </a:prstGeom>
        </p:spPr>
      </p:pic>
    </p:spTree>
    <p:extLst>
      <p:ext uri="{BB962C8B-B14F-4D97-AF65-F5344CB8AC3E}">
        <p14:creationId xmlns:p14="http://schemas.microsoft.com/office/powerpoint/2010/main" val="65819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62697763-26B5-5A77-132F-6577BE244554}"/>
              </a:ext>
            </a:extLst>
          </p:cNvPr>
          <p:cNvSpPr txBox="1"/>
          <p:nvPr/>
        </p:nvSpPr>
        <p:spPr>
          <a:xfrm>
            <a:off x="1979712" y="699542"/>
            <a:ext cx="7019960" cy="2862322"/>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كيف يعمل مستشعر الغاز </a:t>
            </a:r>
            <a:r>
              <a:rPr lang="en-US" b="1" i="0" dirty="0">
                <a:solidFill>
                  <a:srgbClr val="FF0000"/>
                </a:solidFill>
                <a:effectLst/>
                <a:latin typeface="Roboto" panose="02000000000000000000" pitchFamily="2" charset="0"/>
              </a:rPr>
              <a:t>How the Gas Sensor Works</a:t>
            </a:r>
            <a:br>
              <a:rPr lang="en-US" dirty="0"/>
            </a:br>
            <a:r>
              <a:rPr lang="ar-SA" b="0" i="0" dirty="0">
                <a:solidFill>
                  <a:srgbClr val="202124"/>
                </a:solidFill>
                <a:effectLst/>
                <a:latin typeface="Roboto" panose="02000000000000000000" pitchFamily="2" charset="0"/>
              </a:rPr>
              <a:t>يحتوي مستشعر الغاز على ستة أطراف؛ طرفان بحرف </a:t>
            </a:r>
            <a:r>
              <a:rPr lang="en-US" b="0" i="0" dirty="0">
                <a:solidFill>
                  <a:srgbClr val="202124"/>
                </a:solidFill>
                <a:effectLst/>
                <a:latin typeface="Roboto" panose="02000000000000000000" pitchFamily="2" charset="0"/>
              </a:rPr>
              <a:t>A، </a:t>
            </a:r>
            <a:r>
              <a:rPr lang="ar-SA" b="0" i="0" dirty="0">
                <a:solidFill>
                  <a:srgbClr val="202124"/>
                </a:solidFill>
                <a:effectLst/>
                <a:latin typeface="Roboto" panose="02000000000000000000" pitchFamily="2" charset="0"/>
              </a:rPr>
              <a:t>وطرفان بحرف </a:t>
            </a:r>
            <a:r>
              <a:rPr lang="en-US" b="0" i="0" dirty="0">
                <a:solidFill>
                  <a:srgbClr val="202124"/>
                </a:solidFill>
                <a:effectLst/>
                <a:latin typeface="Roboto" panose="02000000000000000000" pitchFamily="2" charset="0"/>
              </a:rPr>
              <a:t>B ، </a:t>
            </a:r>
            <a:r>
              <a:rPr lang="ar-SA" b="0" i="0" dirty="0">
                <a:solidFill>
                  <a:srgbClr val="202124"/>
                </a:solidFill>
                <a:effectLst/>
                <a:latin typeface="Roboto" panose="02000000000000000000" pitchFamily="2" charset="0"/>
              </a:rPr>
              <a:t>وآخـران بحرف </a:t>
            </a:r>
            <a:r>
              <a:rPr lang="en-US" b="0" i="0" dirty="0">
                <a:solidFill>
                  <a:srgbClr val="202124"/>
                </a:solidFill>
                <a:effectLst/>
                <a:latin typeface="Roboto" panose="02000000000000000000" pitchFamily="2" charset="0"/>
              </a:rPr>
              <a:t>H. </a:t>
            </a:r>
            <a:r>
              <a:rPr lang="ar-SA" b="0" i="0" dirty="0">
                <a:solidFill>
                  <a:srgbClr val="202124"/>
                </a:solidFill>
                <a:effectLst/>
                <a:latin typeface="Roboto" panose="02000000000000000000" pitchFamily="2" charset="0"/>
              </a:rPr>
              <a:t>يعمل المستشعر من خلال الكشف عن جزيئات الغاز وتحويل تركيز الغاز المستشعر إلى جهد كهربائي مختلف.</a:t>
            </a:r>
            <a:br>
              <a:rPr lang="ar-SA" dirty="0"/>
            </a:br>
            <a:r>
              <a:rPr lang="ar-SA" b="0" i="0" dirty="0">
                <a:solidFill>
                  <a:srgbClr val="202124"/>
                </a:solidFill>
                <a:effectLst/>
                <a:latin typeface="Roboto" panose="02000000000000000000" pitchFamily="2" charset="0"/>
              </a:rPr>
              <a:t>أما الغرض من الأطراف ذات الحرف </a:t>
            </a:r>
            <a:r>
              <a:rPr lang="en-US" b="0" i="0" dirty="0">
                <a:solidFill>
                  <a:srgbClr val="202124"/>
                </a:solidFill>
                <a:effectLst/>
                <a:latin typeface="Roboto" panose="02000000000000000000" pitchFamily="2" charset="0"/>
              </a:rPr>
              <a:t>H </a:t>
            </a:r>
            <a:r>
              <a:rPr lang="ar-SA" b="0" i="0" dirty="0">
                <a:solidFill>
                  <a:srgbClr val="202124"/>
                </a:solidFill>
                <a:effectLst/>
                <a:latin typeface="Roboto" panose="02000000000000000000" pitchFamily="2" charset="0"/>
              </a:rPr>
              <a:t>فهو تسخين ملف السخان، والذي بدوره ينشط المستشعر </a:t>
            </a:r>
            <a:r>
              <a:rPr lang="ar-SA" b="0" i="0" dirty="0" err="1">
                <a:solidFill>
                  <a:srgbClr val="202124"/>
                </a:solidFill>
                <a:effectLst/>
                <a:latin typeface="Roboto" panose="02000000000000000000" pitchFamily="2" charset="0"/>
              </a:rPr>
              <a:t>الكهروكيميائي</a:t>
            </a:r>
            <a:r>
              <a:rPr lang="ar-SA" b="0" i="0" dirty="0">
                <a:solidFill>
                  <a:srgbClr val="202124"/>
                </a:solidFill>
                <a:effectLst/>
                <a:latin typeface="Roboto" panose="02000000000000000000" pitchFamily="2" charset="0"/>
              </a:rPr>
              <a:t>. يجب توصيـل طـرف </a:t>
            </a:r>
            <a:r>
              <a:rPr lang="en-US" b="0" i="0" dirty="0">
                <a:solidFill>
                  <a:srgbClr val="202124"/>
                </a:solidFill>
                <a:effectLst/>
                <a:latin typeface="Roboto" panose="02000000000000000000" pitchFamily="2" charset="0"/>
              </a:rPr>
              <a:t>H </a:t>
            </a:r>
            <a:r>
              <a:rPr lang="ar-SA" b="0" i="0" dirty="0">
                <a:solidFill>
                  <a:srgbClr val="202124"/>
                </a:solidFill>
                <a:effectLst/>
                <a:latin typeface="Roboto" panose="02000000000000000000" pitchFamily="2" charset="0"/>
              </a:rPr>
              <a:t>واحد بمصدر جهد (</a:t>
            </a:r>
            <a:r>
              <a:rPr lang="en-US" b="0" i="0" dirty="0">
                <a:solidFill>
                  <a:srgbClr val="202124"/>
                </a:solidFill>
                <a:effectLst/>
                <a:latin typeface="Roboto" panose="02000000000000000000" pitchFamily="2" charset="0"/>
              </a:rPr>
              <a:t>VCC) ، </a:t>
            </a:r>
            <a:r>
              <a:rPr lang="ar-SA" b="0" i="0" dirty="0">
                <a:solidFill>
                  <a:srgbClr val="202124"/>
                </a:solidFill>
                <a:effectLst/>
                <a:latin typeface="Roboto" panose="02000000000000000000" pitchFamily="2" charset="0"/>
              </a:rPr>
              <a:t>على سبيل المثال 5 فولت (57) أو 3.3 فولت (3.3</a:t>
            </a:r>
            <a:r>
              <a:rPr lang="en-US" b="0" i="0" dirty="0">
                <a:solidFill>
                  <a:srgbClr val="202124"/>
                </a:solidFill>
                <a:effectLst/>
                <a:latin typeface="Roboto" panose="02000000000000000000" pitchFamily="2" charset="0"/>
              </a:rPr>
              <a:t>V) </a:t>
            </a:r>
            <a:r>
              <a:rPr lang="ar-SA" b="0" i="0" dirty="0">
                <a:solidFill>
                  <a:srgbClr val="202124"/>
                </a:solidFill>
                <a:effectLst/>
                <a:latin typeface="Roboto" panose="02000000000000000000" pitchFamily="2" charset="0"/>
              </a:rPr>
              <a:t>وطرف </a:t>
            </a:r>
            <a:r>
              <a:rPr lang="en-US" b="0" i="0" dirty="0">
                <a:solidFill>
                  <a:srgbClr val="202124"/>
                </a:solidFill>
                <a:effectLst/>
                <a:latin typeface="Roboto" panose="02000000000000000000" pitchFamily="2" charset="0"/>
              </a:rPr>
              <a:t>H </a:t>
            </a:r>
            <a:r>
              <a:rPr lang="ar-SA" b="0" i="0" dirty="0">
                <a:solidFill>
                  <a:srgbClr val="202124"/>
                </a:solidFill>
                <a:effectLst/>
                <a:latin typeface="Roboto" panose="02000000000000000000" pitchFamily="2" charset="0"/>
              </a:rPr>
              <a:t>الآخر إلى الأرضي.</a:t>
            </a:r>
            <a:br>
              <a:rPr lang="ar-SA" dirty="0"/>
            </a:br>
            <a:r>
              <a:rPr lang="ar-SA" b="0" i="0" dirty="0">
                <a:solidFill>
                  <a:srgbClr val="202124"/>
                </a:solidFill>
                <a:effectLst/>
                <a:latin typeface="Roboto" panose="02000000000000000000" pitchFamily="2" charset="0"/>
              </a:rPr>
              <a:t>لنقل البيانات من مستشعر الغاز إلى لوحة الأردوينو، يجب استخدام زوجي الطرفين </a:t>
            </a:r>
            <a:r>
              <a:rPr lang="en-US" b="0" i="0" dirty="0">
                <a:solidFill>
                  <a:srgbClr val="202124"/>
                </a:solidFill>
                <a:effectLst/>
                <a:latin typeface="Roboto" panose="02000000000000000000" pitchFamily="2" charset="0"/>
              </a:rPr>
              <a:t>A </a:t>
            </a:r>
            <a:r>
              <a:rPr lang="ar-SA" b="0" i="0" dirty="0">
                <a:solidFill>
                  <a:srgbClr val="202124"/>
                </a:solidFill>
                <a:effectLst/>
                <a:latin typeface="Roboto" panose="02000000000000000000" pitchFamily="2" charset="0"/>
              </a:rPr>
              <a:t>أو زوجي الطرفين </a:t>
            </a:r>
            <a:r>
              <a:rPr lang="en-US" b="0" i="0" dirty="0">
                <a:solidFill>
                  <a:srgbClr val="202124"/>
                </a:solidFill>
                <a:effectLst/>
                <a:latin typeface="Roboto" panose="02000000000000000000" pitchFamily="2" charset="0"/>
              </a:rPr>
              <a:t>B، </a:t>
            </a:r>
            <a:r>
              <a:rPr lang="ar-SA" b="0" i="0" dirty="0">
                <a:solidFill>
                  <a:srgbClr val="202124"/>
                </a:solidFill>
                <a:effectLst/>
                <a:latin typeface="Roboto" panose="02000000000000000000" pitchFamily="2" charset="0"/>
              </a:rPr>
              <a:t>حيث يتم توصيل أحد أطراف الزوج المستخدم بمصدر الجهد (</a:t>
            </a:r>
            <a:r>
              <a:rPr lang="en-US" b="0" i="0" dirty="0">
                <a:solidFill>
                  <a:srgbClr val="202124"/>
                </a:solidFill>
                <a:effectLst/>
                <a:latin typeface="Roboto" panose="02000000000000000000" pitchFamily="2" charset="0"/>
              </a:rPr>
              <a:t>VCC)،</a:t>
            </a:r>
            <a:r>
              <a:rPr lang="ar-SA" b="0" i="0" dirty="0">
                <a:solidFill>
                  <a:srgbClr val="202124"/>
                </a:solidFill>
                <a:effectLst/>
                <a:latin typeface="Roboto" panose="02000000000000000000" pitchFamily="2" charset="0"/>
              </a:rPr>
              <a:t> وتوصيل الطرف الآخر بالأرضـي مـن خـلال المقاومة، وذلك حتى يمكن ضبط حساسية المستشعر. يجب توصيل الأطراف غير المستخدمة بمصدر الجهد (</a:t>
            </a:r>
            <a:r>
              <a:rPr lang="en-US" b="0" i="0" dirty="0">
                <a:solidFill>
                  <a:srgbClr val="202124"/>
                </a:solidFill>
                <a:effectLst/>
                <a:latin typeface="Roboto" panose="02000000000000000000" pitchFamily="2" charset="0"/>
              </a:rPr>
              <a:t>VCC).</a:t>
            </a:r>
            <a:endParaRPr lang="ar-SA" dirty="0"/>
          </a:p>
        </p:txBody>
      </p:sp>
      <p:pic>
        <p:nvPicPr>
          <p:cNvPr id="8" name="صورة 7">
            <a:extLst>
              <a:ext uri="{FF2B5EF4-FFF2-40B4-BE49-F238E27FC236}">
                <a16:creationId xmlns:a16="http://schemas.microsoft.com/office/drawing/2014/main" id="{25F9B75B-1668-86D1-B4DC-16799877A63E}"/>
              </a:ext>
            </a:extLst>
          </p:cNvPr>
          <p:cNvPicPr>
            <a:picLocks noChangeAspect="1"/>
          </p:cNvPicPr>
          <p:nvPr/>
        </p:nvPicPr>
        <p:blipFill>
          <a:blip r:embed="rId2"/>
          <a:stretch>
            <a:fillRect/>
          </a:stretch>
        </p:blipFill>
        <p:spPr>
          <a:xfrm>
            <a:off x="144328" y="809514"/>
            <a:ext cx="1901220" cy="2178169"/>
          </a:xfrm>
          <a:prstGeom prst="rect">
            <a:avLst/>
          </a:prstGeom>
        </p:spPr>
      </p:pic>
    </p:spTree>
    <p:extLst>
      <p:ext uri="{BB962C8B-B14F-4D97-AF65-F5344CB8AC3E}">
        <p14:creationId xmlns:p14="http://schemas.microsoft.com/office/powerpoint/2010/main" val="2940018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إنشاء نظام تسرب الغاز.</a:t>
            </a:r>
            <a:endParaRPr lang="en-US" altLang="zh-CN" sz="3200" dirty="0">
              <a:solidFill>
                <a:srgbClr val="FF0000"/>
              </a:solidFill>
            </a:endParaRPr>
          </a:p>
        </p:txBody>
      </p:sp>
      <p:pic>
        <p:nvPicPr>
          <p:cNvPr id="4" name="صورة 3">
            <a:extLst>
              <a:ext uri="{FF2B5EF4-FFF2-40B4-BE49-F238E27FC236}">
                <a16:creationId xmlns:a16="http://schemas.microsoft.com/office/drawing/2014/main" id="{BDD34FBB-FF2D-24FA-3703-365001E0A262}"/>
              </a:ext>
            </a:extLst>
          </p:cNvPr>
          <p:cNvPicPr>
            <a:picLocks noChangeAspect="1"/>
          </p:cNvPicPr>
          <p:nvPr/>
        </p:nvPicPr>
        <p:blipFill>
          <a:blip r:embed="rId2"/>
          <a:stretch>
            <a:fillRect/>
          </a:stretch>
        </p:blipFill>
        <p:spPr>
          <a:xfrm>
            <a:off x="1547664" y="1734838"/>
            <a:ext cx="5040560" cy="1673823"/>
          </a:xfrm>
          <a:prstGeom prst="rect">
            <a:avLst/>
          </a:prstGeom>
        </p:spPr>
      </p:pic>
      <p:sp>
        <p:nvSpPr>
          <p:cNvPr id="5" name="مربع نص 4">
            <a:extLst>
              <a:ext uri="{FF2B5EF4-FFF2-40B4-BE49-F238E27FC236}">
                <a16:creationId xmlns:a16="http://schemas.microsoft.com/office/drawing/2014/main" id="{10F6AF9B-20E5-BDF4-2F2B-687BC4DBC001}"/>
              </a:ext>
            </a:extLst>
          </p:cNvPr>
          <p:cNvSpPr txBox="1"/>
          <p:nvPr/>
        </p:nvSpPr>
        <p:spPr>
          <a:xfrm>
            <a:off x="899592" y="771550"/>
            <a:ext cx="7884368" cy="923330"/>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الطنان الكهربائي </a:t>
            </a:r>
            <a:r>
              <a:rPr lang="en-US" b="1" i="0" dirty="0">
                <a:solidFill>
                  <a:srgbClr val="FF0000"/>
                </a:solidFill>
                <a:effectLst/>
                <a:latin typeface="Roboto" panose="02000000000000000000" pitchFamily="2" charset="0"/>
              </a:rPr>
              <a:t>The Piezo Buzzer</a:t>
            </a:r>
            <a:br>
              <a:rPr lang="en-US" dirty="0"/>
            </a:br>
            <a:r>
              <a:rPr lang="ar-SA" b="0" i="0" dirty="0">
                <a:solidFill>
                  <a:srgbClr val="202124"/>
                </a:solidFill>
                <a:effectLst/>
                <a:latin typeface="Roboto" panose="02000000000000000000" pitchFamily="2" charset="0"/>
              </a:rPr>
              <a:t>يمكن أن ينتج الطنان الكهربائي مجموعة واسعة من نغمات الأصوات وبمدة مختلفة لكل منها.</a:t>
            </a:r>
            <a:br>
              <a:rPr lang="ar-SA" dirty="0"/>
            </a:br>
            <a:r>
              <a:rPr lang="ar-SA" b="0" i="0" dirty="0">
                <a:solidFill>
                  <a:srgbClr val="202124"/>
                </a:solidFill>
                <a:effectLst/>
                <a:latin typeface="Roboto" panose="02000000000000000000" pitchFamily="2" charset="0"/>
              </a:rPr>
              <a:t>لجعل السماعة المتصلة بالطرف </a:t>
            </a:r>
            <a:r>
              <a:rPr lang="en-US" b="0" i="0" dirty="0">
                <a:solidFill>
                  <a:srgbClr val="202124"/>
                </a:solidFill>
                <a:effectLst/>
                <a:latin typeface="Roboto" panose="02000000000000000000" pitchFamily="2" charset="0"/>
              </a:rPr>
              <a:t>A2 </a:t>
            </a:r>
            <a:r>
              <a:rPr lang="ar-SA" b="0" i="0" dirty="0">
                <a:solidFill>
                  <a:srgbClr val="202124"/>
                </a:solidFill>
                <a:effectLst/>
                <a:latin typeface="Roboto" panose="02000000000000000000" pitchFamily="2" charset="0"/>
              </a:rPr>
              <a:t>تصدر نغمة بتردد 110 هرتز لمدة ثانية واحدة، استخدم اللبنة البرمجية التالية:</a:t>
            </a:r>
            <a:endParaRPr lang="ar-SA" dirty="0"/>
          </a:p>
        </p:txBody>
      </p:sp>
      <p:pic>
        <p:nvPicPr>
          <p:cNvPr id="7" name="صورة 6">
            <a:extLst>
              <a:ext uri="{FF2B5EF4-FFF2-40B4-BE49-F238E27FC236}">
                <a16:creationId xmlns:a16="http://schemas.microsoft.com/office/drawing/2014/main" id="{5A42F83A-2EC6-023D-23F1-49E72D1F45A8}"/>
              </a:ext>
            </a:extLst>
          </p:cNvPr>
          <p:cNvPicPr>
            <a:picLocks noChangeAspect="1"/>
          </p:cNvPicPr>
          <p:nvPr/>
        </p:nvPicPr>
        <p:blipFill>
          <a:blip r:embed="rId3"/>
          <a:stretch>
            <a:fillRect/>
          </a:stretch>
        </p:blipFill>
        <p:spPr>
          <a:xfrm>
            <a:off x="2483768" y="3457696"/>
            <a:ext cx="3396418" cy="1489244"/>
          </a:xfrm>
          <a:prstGeom prst="rect">
            <a:avLst/>
          </a:prstGeom>
        </p:spPr>
      </p:pic>
    </p:spTree>
    <p:extLst>
      <p:ext uri="{BB962C8B-B14F-4D97-AF65-F5344CB8AC3E}">
        <p14:creationId xmlns:p14="http://schemas.microsoft.com/office/powerpoint/2010/main" val="80993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01</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389772" y="1370529"/>
            <a:ext cx="5670143" cy="769441"/>
          </a:xfrm>
          <a:prstGeom prst="rect">
            <a:avLst/>
          </a:prstGeom>
        </p:spPr>
        <p:txBody>
          <a:bodyPr wrap="none">
            <a:spAutoFit/>
          </a:bodyPr>
          <a:lstStyle/>
          <a:p>
            <a:pPr algn="r"/>
            <a:r>
              <a:rPr lang="ar-SA" sz="4400" dirty="0">
                <a:solidFill>
                  <a:schemeClr val="accent1">
                    <a:lumMod val="75000"/>
                  </a:schemeClr>
                </a:solidFill>
                <a:latin typeface="Roboto" panose="02000000000000000000" pitchFamily="2" charset="0"/>
                <a:cs typeface="Sultan bold" pitchFamily="2" charset="-78"/>
              </a:rPr>
              <a:t>الدرس الأول </a:t>
            </a:r>
            <a:r>
              <a:rPr lang="ar-SA" sz="4400" dirty="0"/>
              <a:t>إنشاء نظام منزل ذكي .</a:t>
            </a:r>
            <a:endParaRPr lang="en-US" altLang="zh-CN" sz="54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63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9AAD16C0-5594-CA6B-0503-70DE7F294445}"/>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الرابع </a:t>
            </a:r>
            <a:r>
              <a:rPr lang="ar-SA" dirty="0">
                <a:solidFill>
                  <a:srgbClr val="202124"/>
                </a:solidFill>
                <a:cs typeface="Sultan bold" pitchFamily="2" charset="-78"/>
              </a:rPr>
              <a:t>المشروع</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145AB610-3F65-680C-5595-5F487C7346FA}"/>
              </a:ext>
            </a:extLst>
          </p:cNvPr>
          <p:cNvSpPr txBox="1"/>
          <p:nvPr/>
        </p:nvSpPr>
        <p:spPr>
          <a:xfrm>
            <a:off x="467544" y="699542"/>
            <a:ext cx="8479746" cy="3847207"/>
          </a:xfrm>
          <a:prstGeom prst="rect">
            <a:avLst/>
          </a:prstGeom>
          <a:noFill/>
        </p:spPr>
        <p:txBody>
          <a:bodyPr wrap="square">
            <a:spAutoFit/>
          </a:bodyPr>
          <a:lstStyle/>
          <a:p>
            <a:pPr marL="285750" indent="-285750" algn="r" rtl="1">
              <a:buFont typeface="Arial" panose="020B0604020202020204" pitchFamily="34" charset="0"/>
              <a:buChar char="•"/>
            </a:pPr>
            <a:r>
              <a:rPr lang="ar-SA" sz="2000" dirty="0"/>
              <a:t>تحتل المحميات الزراعية أهمية في مجال الزراعة، لاسيما في المناخ والظروف التي تعيق الاستثمار الزراعي. يجب مراقبة المحميات الزراعية لضبط الظروف بداخلها وحمايتها.</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صمم ونفذ دائرة في بيئة محاكاة </a:t>
            </a:r>
            <a:r>
              <a:rPr lang="ar-SA" sz="2000" dirty="0" err="1"/>
              <a:t>تينكركاد</a:t>
            </a:r>
            <a:r>
              <a:rPr lang="ar-SA" sz="2000" dirty="0"/>
              <a:t> باستخدام جهاز تحكم الأردوينو الدقيـق </a:t>
            </a:r>
            <a:r>
              <a:rPr lang="ar-SA" sz="2000" dirty="0" err="1"/>
              <a:t>والدايودات</a:t>
            </a:r>
            <a:r>
              <a:rPr lang="ar-SA" sz="2000" dirty="0"/>
              <a:t> المشعة للضـوء والمستشعرات لمحاكاة وحدة مراقبة محمية زراعية لإشعار المستخدم بوجود تغيرات في بيئتها مثل: الحركة، وتغير درجة الحرارة، ورطوبة التربة، ووجود الدخان.</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استخدم </a:t>
            </a:r>
            <a:r>
              <a:rPr lang="ar-SA" sz="2000" dirty="0" err="1"/>
              <a:t>ألوائًا</a:t>
            </a:r>
            <a:r>
              <a:rPr lang="ar-SA" sz="2000" dirty="0"/>
              <a:t> مختلفة </a:t>
            </a:r>
            <a:r>
              <a:rPr lang="ar-SA" sz="2000" dirty="0" err="1"/>
              <a:t>للدايودات</a:t>
            </a:r>
            <a:r>
              <a:rPr lang="ar-SA" sz="2000" dirty="0"/>
              <a:t> المشعة للضوء الخاصة بكل مستشعر لتتيح للمستخدم تمييز التغير المحدد. </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قم بتوسيع التصميم بحيث يقـوم أيضا بإصدار الرسائل في وحدة التحكم عند استيفاء الشروط. على سبيل المثال، عندما يكتشف مستشعر الغاز دخانًا، فقد تظهر رسالة خطر الحريق (!</a:t>
            </a:r>
            <a:r>
              <a:rPr lang="en-US" sz="2000" dirty="0"/>
              <a:t>Fire Hazard).</a:t>
            </a:r>
            <a:endParaRPr lang="ar-SA" sz="2800" dirty="0"/>
          </a:p>
        </p:txBody>
      </p:sp>
    </p:spTree>
    <p:extLst>
      <p:ext uri="{BB962C8B-B14F-4D97-AF65-F5344CB8AC3E}">
        <p14:creationId xmlns:p14="http://schemas.microsoft.com/office/powerpoint/2010/main" val="35718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AB9464D0-05C2-859C-2E74-B3CDD86FC5B0}"/>
              </a:ext>
            </a:extLst>
          </p:cNvPr>
          <p:cNvPicPr>
            <a:picLocks noChangeAspect="1"/>
          </p:cNvPicPr>
          <p:nvPr/>
        </p:nvPicPr>
        <p:blipFill>
          <a:blip r:embed="rId2"/>
          <a:stretch>
            <a:fillRect/>
          </a:stretch>
        </p:blipFill>
        <p:spPr>
          <a:xfrm>
            <a:off x="240757" y="2398456"/>
            <a:ext cx="4178664" cy="1757470"/>
          </a:xfrm>
          <a:prstGeom prst="rect">
            <a:avLst/>
          </a:prstGeom>
          <a:ln>
            <a:noFill/>
          </a:ln>
          <a:effectLst>
            <a:softEdge rad="112500"/>
          </a:effectLst>
        </p:spPr>
      </p:pic>
      <p:sp>
        <p:nvSpPr>
          <p:cNvPr id="6" name="مربع نص 5">
            <a:extLst>
              <a:ext uri="{FF2B5EF4-FFF2-40B4-BE49-F238E27FC236}">
                <a16:creationId xmlns:a16="http://schemas.microsoft.com/office/drawing/2014/main" id="{AA4CC1D3-BAFF-3431-AEA3-760BBA44A5E7}"/>
              </a:ext>
            </a:extLst>
          </p:cNvPr>
          <p:cNvSpPr txBox="1"/>
          <p:nvPr/>
        </p:nvSpPr>
        <p:spPr>
          <a:xfrm>
            <a:off x="392008" y="585143"/>
            <a:ext cx="8532128" cy="1754326"/>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أجهزة تحكم الأردوينو الدقيقة </a:t>
            </a:r>
            <a:r>
              <a:rPr lang="en-US" b="0" i="0" dirty="0">
                <a:solidFill>
                  <a:srgbClr val="FF0000"/>
                </a:solidFill>
                <a:effectLst/>
                <a:latin typeface="Roboto" panose="02000000000000000000" pitchFamily="2" charset="0"/>
              </a:rPr>
              <a:t>Arduino Microcontrollers</a:t>
            </a:r>
            <a:br>
              <a:rPr lang="en-US" dirty="0"/>
            </a:br>
            <a:r>
              <a:rPr lang="ar-SA" b="0" i="0" dirty="0">
                <a:solidFill>
                  <a:srgbClr val="202124"/>
                </a:solidFill>
                <a:effectLst/>
                <a:latin typeface="Roboto" panose="02000000000000000000" pitchFamily="2" charset="0"/>
              </a:rPr>
              <a:t>يتم تصميم أجهزة التحكم الدقيقة لاستخدامها في الحواسيب المصغرة أحادية اللوحة، وذلك على نطاق أوسع بكثير من استخدامها في الحواسيب المكتبية أو الشخصية. فعلى سبيل المثال، تنتج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مجموعة أجهزة تحكم دقيقة مستقلة في عملها تماما، مدعمة بمجموعة من المعالجات الدقيقة المدمجة، وتتميز أجهزة تحكم الأردوينو الدقيقة بتعدد وظائفها ، ورغم هذا تبقى هذه الوظائف محدودة مقارنة بإمكانات الحواسيب الشخصية، وذلك لأن أجهزة تحكم الأردوينو الدقيقة قد صممت لأداء مهام بسيطة فقط، من لوحات الأردوينو الأكثر شيوعًا:</a:t>
            </a:r>
            <a:endParaRPr lang="ar-SA" dirty="0"/>
          </a:p>
        </p:txBody>
      </p:sp>
      <p:pic>
        <p:nvPicPr>
          <p:cNvPr id="8" name="صورة 7">
            <a:extLst>
              <a:ext uri="{FF2B5EF4-FFF2-40B4-BE49-F238E27FC236}">
                <a16:creationId xmlns:a16="http://schemas.microsoft.com/office/drawing/2014/main" id="{798E2223-B19C-0182-60E7-6A0F32D5BD24}"/>
              </a:ext>
            </a:extLst>
          </p:cNvPr>
          <p:cNvPicPr>
            <a:picLocks noChangeAspect="1"/>
          </p:cNvPicPr>
          <p:nvPr/>
        </p:nvPicPr>
        <p:blipFill>
          <a:blip r:embed="rId3"/>
          <a:stretch>
            <a:fillRect/>
          </a:stretch>
        </p:blipFill>
        <p:spPr>
          <a:xfrm>
            <a:off x="4551006" y="2601923"/>
            <a:ext cx="4324651" cy="1224136"/>
          </a:xfrm>
          <a:prstGeom prst="rect">
            <a:avLst/>
          </a:prstGeom>
        </p:spPr>
      </p:pic>
      <p:pic>
        <p:nvPicPr>
          <p:cNvPr id="10" name="صورة 9">
            <a:extLst>
              <a:ext uri="{FF2B5EF4-FFF2-40B4-BE49-F238E27FC236}">
                <a16:creationId xmlns:a16="http://schemas.microsoft.com/office/drawing/2014/main" id="{105974AD-4D18-3938-E4E5-25374ACCA745}"/>
              </a:ext>
            </a:extLst>
          </p:cNvPr>
          <p:cNvPicPr>
            <a:picLocks noChangeAspect="1"/>
          </p:cNvPicPr>
          <p:nvPr/>
        </p:nvPicPr>
        <p:blipFill>
          <a:blip r:embed="rId4"/>
          <a:stretch>
            <a:fillRect/>
          </a:stretch>
        </p:blipFill>
        <p:spPr>
          <a:xfrm>
            <a:off x="2605439" y="4167270"/>
            <a:ext cx="3919940" cy="976230"/>
          </a:xfrm>
          <a:prstGeom prst="rect">
            <a:avLst/>
          </a:prstGeom>
        </p:spPr>
      </p:pic>
    </p:spTree>
    <p:extLst>
      <p:ext uri="{BB962C8B-B14F-4D97-AF65-F5344CB8AC3E}">
        <p14:creationId xmlns:p14="http://schemas.microsoft.com/office/powerpoint/2010/main" val="422452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BEBEA02E-C2DC-577E-A535-D0E926F54A67}"/>
              </a:ext>
            </a:extLst>
          </p:cNvPr>
          <p:cNvSpPr txBox="1"/>
          <p:nvPr/>
        </p:nvSpPr>
        <p:spPr>
          <a:xfrm>
            <a:off x="4798492" y="1494271"/>
            <a:ext cx="4021980" cy="2862322"/>
          </a:xfrm>
          <a:prstGeom prst="rect">
            <a:avLst/>
          </a:prstGeom>
          <a:noFill/>
        </p:spPr>
        <p:txBody>
          <a:bodyPr wrap="square">
            <a:spAutoFit/>
          </a:bodyPr>
          <a:lstStyle/>
          <a:p>
            <a:pPr algn="r" rtl="1"/>
            <a:r>
              <a:rPr lang="ar-SA" b="0" i="0" dirty="0" err="1">
                <a:solidFill>
                  <a:srgbClr val="FF0000"/>
                </a:solidFill>
                <a:effectLst/>
                <a:latin typeface="Roboto" panose="02000000000000000000" pitchFamily="2" charset="0"/>
              </a:rPr>
              <a:t>أردوينو</a:t>
            </a:r>
            <a:r>
              <a:rPr lang="ar-SA" b="0" i="0" dirty="0">
                <a:solidFill>
                  <a:srgbClr val="FF0000"/>
                </a:solidFill>
                <a:effectLst/>
                <a:latin typeface="Roboto" panose="02000000000000000000" pitchFamily="2" charset="0"/>
              </a:rPr>
              <a:t> </a:t>
            </a:r>
            <a:r>
              <a:rPr lang="ar-SA" b="0" i="0" dirty="0" err="1">
                <a:solidFill>
                  <a:srgbClr val="FF0000"/>
                </a:solidFill>
                <a:effectLst/>
                <a:latin typeface="Roboto" panose="02000000000000000000" pitchFamily="2" charset="0"/>
              </a:rPr>
              <a:t>أونو</a:t>
            </a:r>
            <a:r>
              <a:rPr lang="en-US" b="0" i="0" dirty="0">
                <a:solidFill>
                  <a:srgbClr val="FF0000"/>
                </a:solidFill>
                <a:effectLst/>
                <a:latin typeface="Roboto" panose="02000000000000000000" pitchFamily="2" charset="0"/>
              </a:rPr>
              <a:t>Arduino UNO R3 </a:t>
            </a:r>
            <a:r>
              <a:rPr lang="en-US" b="0" i="0" dirty="0" err="1">
                <a:solidFill>
                  <a:srgbClr val="FF0000"/>
                </a:solidFill>
                <a:effectLst/>
                <a:latin typeface="Roboto" panose="02000000000000000000" pitchFamily="2" charset="0"/>
              </a:rPr>
              <a:t>R3</a:t>
            </a:r>
            <a:br>
              <a:rPr lang="en-US" dirty="0"/>
            </a:br>
            <a:r>
              <a:rPr lang="ar-SA" b="0" i="0" dirty="0">
                <a:solidFill>
                  <a:srgbClr val="202124"/>
                </a:solidFill>
                <a:effectLst/>
                <a:latin typeface="Roboto" panose="02000000000000000000" pitchFamily="2" charset="0"/>
              </a:rPr>
              <a:t>تعتمد لوحة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 R3) </a:t>
            </a:r>
            <a:r>
              <a:rPr lang="ar-SA" b="0" i="0" dirty="0">
                <a:solidFill>
                  <a:srgbClr val="202124"/>
                </a:solidFill>
                <a:effectLst/>
                <a:latin typeface="Roboto" panose="02000000000000000000" pitchFamily="2" charset="0"/>
              </a:rPr>
              <a:t>على جهاز تحكم دقيق من نوع </a:t>
            </a:r>
            <a:r>
              <a:rPr lang="en-US" b="0" i="0" dirty="0" err="1">
                <a:solidFill>
                  <a:srgbClr val="202124"/>
                </a:solidFill>
                <a:effectLst/>
                <a:latin typeface="Roboto" panose="02000000000000000000" pitchFamily="2" charset="0"/>
              </a:rPr>
              <a:t>ATmega</a:t>
            </a:r>
            <a:r>
              <a:rPr lang="en-US" b="0" i="0" dirty="0">
                <a:solidFill>
                  <a:srgbClr val="202124"/>
                </a:solidFill>
                <a:effectLst/>
                <a:latin typeface="Roboto" panose="02000000000000000000" pitchFamily="2" charset="0"/>
              </a:rPr>
              <a:t>.</a:t>
            </a:r>
            <a:br>
              <a:rPr lang="en-US" dirty="0"/>
            </a:br>
            <a:r>
              <a:rPr lang="ar-SA" b="0" i="0" dirty="0">
                <a:solidFill>
                  <a:srgbClr val="202124"/>
                </a:solidFill>
                <a:effectLst/>
                <a:latin typeface="Roboto" panose="02000000000000000000" pitchFamily="2" charset="0"/>
              </a:rPr>
              <a:t>تحـتـوي هـذه اللوحـة علـى 14 منفذ إدخال وإخراج رقمي، حيث يمكن استخدام 6 منها كمخرجات يطلق عليهـا تسمية تضمين عرض النبضة (</a:t>
            </a:r>
            <a:r>
              <a:rPr lang="en-US" b="0" i="0" dirty="0">
                <a:solidFill>
                  <a:srgbClr val="202124"/>
                </a:solidFill>
                <a:effectLst/>
                <a:latin typeface="Roboto" panose="02000000000000000000" pitchFamily="2" charset="0"/>
              </a:rPr>
              <a:t>Pulse Width Modulation- PWM)، </a:t>
            </a:r>
            <a:r>
              <a:rPr lang="ar-SA" b="0" i="0" dirty="0">
                <a:solidFill>
                  <a:srgbClr val="202124"/>
                </a:solidFill>
                <a:effectLst/>
                <a:latin typeface="Roboto" panose="02000000000000000000" pitchFamily="2" charset="0"/>
              </a:rPr>
              <a:t>ويستخدم 2 منها لإرسال البيانات التسلسلية (</a:t>
            </a:r>
            <a:r>
              <a:rPr lang="en-US" b="0" i="0" dirty="0">
                <a:solidFill>
                  <a:srgbClr val="202124"/>
                </a:solidFill>
                <a:effectLst/>
                <a:latin typeface="Roboto" panose="02000000000000000000" pitchFamily="2" charset="0"/>
              </a:rPr>
              <a:t>Tx1) ، </a:t>
            </a:r>
            <a:r>
              <a:rPr lang="ar-SA" b="0" i="0" dirty="0">
                <a:solidFill>
                  <a:srgbClr val="202124"/>
                </a:solidFill>
                <a:effectLst/>
                <a:latin typeface="Roboto" panose="02000000000000000000" pitchFamily="2" charset="0"/>
              </a:rPr>
              <a:t>ولاستقبالها (</a:t>
            </a:r>
            <a:r>
              <a:rPr lang="en-US" b="0" i="0" dirty="0">
                <a:solidFill>
                  <a:srgbClr val="202124"/>
                </a:solidFill>
                <a:effectLst/>
                <a:latin typeface="Roboto" panose="02000000000000000000" pitchFamily="2" charset="0"/>
              </a:rPr>
              <a:t>Rx0) </a:t>
            </a:r>
            <a:r>
              <a:rPr lang="ar-SA" b="0" i="0" dirty="0">
                <a:solidFill>
                  <a:srgbClr val="202124"/>
                </a:solidFill>
                <a:effectLst/>
                <a:latin typeface="Roboto" panose="02000000000000000000" pitchFamily="2" charset="0"/>
              </a:rPr>
              <a:t>وتستخدم 6 منها كمداخل تناظرية، ومنفذ لتوصيل </a:t>
            </a:r>
            <a:r>
              <a:rPr lang="en-US" b="0" i="0" dirty="0">
                <a:solidFill>
                  <a:srgbClr val="202124"/>
                </a:solidFill>
                <a:effectLst/>
                <a:latin typeface="Roboto" panose="02000000000000000000" pitchFamily="2" charset="0"/>
              </a:rPr>
              <a:t>USB، </a:t>
            </a:r>
            <a:r>
              <a:rPr lang="ar-SA" b="0" i="0" dirty="0">
                <a:solidFill>
                  <a:srgbClr val="202124"/>
                </a:solidFill>
                <a:effectLst/>
                <a:latin typeface="Roboto" panose="02000000000000000000" pitchFamily="2" charset="0"/>
              </a:rPr>
              <a:t>ومقبس للطاقة، وزر لإعادة الضبط.</a:t>
            </a:r>
            <a:endParaRPr lang="ar-SA" dirty="0"/>
          </a:p>
        </p:txBody>
      </p:sp>
      <p:pic>
        <p:nvPicPr>
          <p:cNvPr id="5" name="صورة 4">
            <a:extLst>
              <a:ext uri="{FF2B5EF4-FFF2-40B4-BE49-F238E27FC236}">
                <a16:creationId xmlns:a16="http://schemas.microsoft.com/office/drawing/2014/main" id="{C07DF10C-2455-BD36-35E6-8E96ADDD560A}"/>
              </a:ext>
            </a:extLst>
          </p:cNvPr>
          <p:cNvPicPr>
            <a:picLocks noChangeAspect="1"/>
          </p:cNvPicPr>
          <p:nvPr/>
        </p:nvPicPr>
        <p:blipFill rotWithShape="1">
          <a:blip r:embed="rId2"/>
          <a:srcRect t="2401"/>
          <a:stretch/>
        </p:blipFill>
        <p:spPr>
          <a:xfrm>
            <a:off x="179512" y="1059582"/>
            <a:ext cx="4618980" cy="3731700"/>
          </a:xfrm>
          <a:prstGeom prst="rect">
            <a:avLst/>
          </a:prstGeom>
        </p:spPr>
      </p:pic>
      <p:pic>
        <p:nvPicPr>
          <p:cNvPr id="7" name="صورة 6">
            <a:extLst>
              <a:ext uri="{FF2B5EF4-FFF2-40B4-BE49-F238E27FC236}">
                <a16:creationId xmlns:a16="http://schemas.microsoft.com/office/drawing/2014/main" id="{0EE1E008-6F77-0738-7669-507657C3D5B3}"/>
              </a:ext>
            </a:extLst>
          </p:cNvPr>
          <p:cNvPicPr>
            <a:picLocks noChangeAspect="1"/>
          </p:cNvPicPr>
          <p:nvPr/>
        </p:nvPicPr>
        <p:blipFill>
          <a:blip r:embed="rId3"/>
          <a:stretch>
            <a:fillRect/>
          </a:stretch>
        </p:blipFill>
        <p:spPr>
          <a:xfrm>
            <a:off x="3203848" y="4486070"/>
            <a:ext cx="4248472" cy="594614"/>
          </a:xfrm>
          <a:prstGeom prst="rect">
            <a:avLst/>
          </a:prstGeom>
        </p:spPr>
      </p:pic>
    </p:spTree>
    <p:extLst>
      <p:ext uri="{BB962C8B-B14F-4D97-AF65-F5344CB8AC3E}">
        <p14:creationId xmlns:p14="http://schemas.microsoft.com/office/powerpoint/2010/main" val="108458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pic>
        <p:nvPicPr>
          <p:cNvPr id="6" name="صورة 5">
            <a:extLst>
              <a:ext uri="{FF2B5EF4-FFF2-40B4-BE49-F238E27FC236}">
                <a16:creationId xmlns:a16="http://schemas.microsoft.com/office/drawing/2014/main" id="{07877004-6A81-E520-4A93-CDE50646CD7D}"/>
              </a:ext>
            </a:extLst>
          </p:cNvPr>
          <p:cNvPicPr>
            <a:picLocks noChangeAspect="1"/>
          </p:cNvPicPr>
          <p:nvPr/>
        </p:nvPicPr>
        <p:blipFill>
          <a:blip r:embed="rId2"/>
          <a:stretch>
            <a:fillRect/>
          </a:stretch>
        </p:blipFill>
        <p:spPr>
          <a:xfrm>
            <a:off x="323528" y="790318"/>
            <a:ext cx="1560940" cy="1196954"/>
          </a:xfrm>
          <a:prstGeom prst="rect">
            <a:avLst/>
          </a:prstGeom>
        </p:spPr>
      </p:pic>
      <p:pic>
        <p:nvPicPr>
          <p:cNvPr id="8" name="صورة 7">
            <a:extLst>
              <a:ext uri="{FF2B5EF4-FFF2-40B4-BE49-F238E27FC236}">
                <a16:creationId xmlns:a16="http://schemas.microsoft.com/office/drawing/2014/main" id="{177783DB-4AA8-DAF8-D47F-5A060EC47FE3}"/>
              </a:ext>
            </a:extLst>
          </p:cNvPr>
          <p:cNvPicPr>
            <a:picLocks noChangeAspect="1"/>
          </p:cNvPicPr>
          <p:nvPr/>
        </p:nvPicPr>
        <p:blipFill>
          <a:blip r:embed="rId3"/>
          <a:stretch>
            <a:fillRect/>
          </a:stretch>
        </p:blipFill>
        <p:spPr>
          <a:xfrm>
            <a:off x="323528" y="1987272"/>
            <a:ext cx="1546941" cy="1168955"/>
          </a:xfrm>
          <a:prstGeom prst="rect">
            <a:avLst/>
          </a:prstGeom>
        </p:spPr>
      </p:pic>
      <p:pic>
        <p:nvPicPr>
          <p:cNvPr id="10" name="صورة 9">
            <a:extLst>
              <a:ext uri="{FF2B5EF4-FFF2-40B4-BE49-F238E27FC236}">
                <a16:creationId xmlns:a16="http://schemas.microsoft.com/office/drawing/2014/main" id="{0EFC4ECE-A0B4-A7C2-6C2D-4AFA53D5C682}"/>
              </a:ext>
            </a:extLst>
          </p:cNvPr>
          <p:cNvPicPr>
            <a:picLocks noChangeAspect="1"/>
          </p:cNvPicPr>
          <p:nvPr/>
        </p:nvPicPr>
        <p:blipFill>
          <a:blip r:embed="rId4"/>
          <a:stretch>
            <a:fillRect/>
          </a:stretch>
        </p:blipFill>
        <p:spPr>
          <a:xfrm>
            <a:off x="340972" y="3184226"/>
            <a:ext cx="1504942" cy="629976"/>
          </a:xfrm>
          <a:prstGeom prst="rect">
            <a:avLst/>
          </a:prstGeom>
        </p:spPr>
      </p:pic>
      <p:pic>
        <p:nvPicPr>
          <p:cNvPr id="12" name="صورة 11">
            <a:extLst>
              <a:ext uri="{FF2B5EF4-FFF2-40B4-BE49-F238E27FC236}">
                <a16:creationId xmlns:a16="http://schemas.microsoft.com/office/drawing/2014/main" id="{855AE8FB-1A0E-5E11-CCE3-392B4E978F91}"/>
              </a:ext>
            </a:extLst>
          </p:cNvPr>
          <p:cNvPicPr>
            <a:picLocks noChangeAspect="1"/>
          </p:cNvPicPr>
          <p:nvPr/>
        </p:nvPicPr>
        <p:blipFill>
          <a:blip r:embed="rId5"/>
          <a:stretch>
            <a:fillRect/>
          </a:stretch>
        </p:blipFill>
        <p:spPr>
          <a:xfrm>
            <a:off x="337117" y="3856200"/>
            <a:ext cx="1504942" cy="993962"/>
          </a:xfrm>
          <a:prstGeom prst="rect">
            <a:avLst/>
          </a:prstGeom>
        </p:spPr>
      </p:pic>
      <p:sp>
        <p:nvSpPr>
          <p:cNvPr id="14" name="مربع نص 13">
            <a:extLst>
              <a:ext uri="{FF2B5EF4-FFF2-40B4-BE49-F238E27FC236}">
                <a16:creationId xmlns:a16="http://schemas.microsoft.com/office/drawing/2014/main" id="{3B7E01C1-D3E9-2988-89B0-A9F850CF9027}"/>
              </a:ext>
            </a:extLst>
          </p:cNvPr>
          <p:cNvSpPr txBox="1"/>
          <p:nvPr/>
        </p:nvSpPr>
        <p:spPr>
          <a:xfrm>
            <a:off x="1842059" y="915566"/>
            <a:ext cx="7157613" cy="3754874"/>
          </a:xfrm>
          <a:prstGeom prst="rect">
            <a:avLst/>
          </a:prstGeom>
          <a:noFill/>
        </p:spPr>
        <p:txBody>
          <a:bodyPr wrap="square">
            <a:spAutoFit/>
          </a:bodyPr>
          <a:lstStyle/>
          <a:p>
            <a:pPr algn="r" rtl="1"/>
            <a:r>
              <a:rPr lang="ar-SA" sz="1400" b="1" dirty="0">
                <a:solidFill>
                  <a:srgbClr val="FF0000"/>
                </a:solidFill>
                <a:latin typeface="Roboto" panose="02000000000000000000" pitchFamily="2" charset="0"/>
              </a:rPr>
              <a:t>مستشعرات رطوبة التربة </a:t>
            </a:r>
            <a:r>
              <a:rPr lang="en-US" sz="1400" b="1" dirty="0">
                <a:solidFill>
                  <a:srgbClr val="FF0000"/>
                </a:solidFill>
                <a:latin typeface="Roboto" panose="02000000000000000000" pitchFamily="2" charset="0"/>
              </a:rPr>
              <a:t>Soil Moisture Sensors</a:t>
            </a:r>
            <a:br>
              <a:rPr lang="en-US" sz="1400" dirty="0"/>
            </a:br>
            <a:r>
              <a:rPr lang="ar-SA" sz="1400" b="0" i="0" dirty="0">
                <a:solidFill>
                  <a:srgbClr val="202124"/>
                </a:solidFill>
                <a:effectLst/>
                <a:latin typeface="Roboto" panose="02000000000000000000" pitchFamily="2" charset="0"/>
              </a:rPr>
              <a:t>تقيس مستشعرات رطوبة التربة حجم الماء الموجود داخل التربة، ونظرًا لأن هذا القياس ينطوي على كم كبير من عمليات معالجة التربة، فإن رطوبة التربة تقاس بشكل غير مباشر، وذلك باستخدام خصائص أخرى للتربة مثل المقاومة الكهربائية (كلما زادت الرطوبة قلت المقاومة)، وتعد مستشعرات </a:t>
            </a:r>
            <a:r>
              <a:rPr lang="ar-SA" sz="1400" b="0" i="0" dirty="0" err="1">
                <a:solidFill>
                  <a:srgbClr val="202124"/>
                </a:solidFill>
                <a:effectLst/>
                <a:latin typeface="Roboto" panose="02000000000000000000" pitchFamily="2" charset="0"/>
              </a:rPr>
              <a:t>رطوية</a:t>
            </a:r>
            <a:r>
              <a:rPr lang="ar-SA" sz="1400" b="0" i="0" dirty="0">
                <a:solidFill>
                  <a:srgbClr val="202124"/>
                </a:solidFill>
                <a:effectLst/>
                <a:latin typeface="Roboto" panose="02000000000000000000" pitchFamily="2" charset="0"/>
              </a:rPr>
              <a:t> التربة ضرورية في مجال الزراعة، كما تستخدم في تطبيقات المراقبة مثل التحكم في الري لأغراض الصناعة، والأغراض المنزلية، وري النباتات المكتبية والحدائق الطبيعية.</a:t>
            </a:r>
            <a:br>
              <a:rPr lang="ar-SA" sz="1400" dirty="0"/>
            </a:br>
            <a:r>
              <a:rPr lang="ar-SA" sz="1400" b="1" dirty="0">
                <a:solidFill>
                  <a:srgbClr val="FF0000"/>
                </a:solidFill>
                <a:latin typeface="Roboto" panose="02000000000000000000" pitchFamily="2" charset="0"/>
              </a:rPr>
              <a:t>مستشعرات درجة الحرارة </a:t>
            </a:r>
            <a:r>
              <a:rPr lang="en-US" sz="1400" b="1" dirty="0">
                <a:solidFill>
                  <a:srgbClr val="FF0000"/>
                </a:solidFill>
                <a:latin typeface="Roboto" panose="02000000000000000000" pitchFamily="2" charset="0"/>
              </a:rPr>
              <a:t>Temperature Sensors</a:t>
            </a:r>
            <a:br>
              <a:rPr lang="en-US" sz="1400" dirty="0"/>
            </a:br>
            <a:r>
              <a:rPr lang="ar-SA" sz="1400" b="0" i="0" dirty="0">
                <a:solidFill>
                  <a:srgbClr val="202124"/>
                </a:solidFill>
                <a:effectLst/>
                <a:latin typeface="Roboto" panose="02000000000000000000" pitchFamily="2" charset="0"/>
              </a:rPr>
              <a:t>يستخدم مستشعر درجـة الحـرارة </a:t>
            </a:r>
            <a:r>
              <a:rPr lang="en-US" sz="1400" b="0" i="0" dirty="0">
                <a:solidFill>
                  <a:srgbClr val="202124"/>
                </a:solidFill>
                <a:effectLst/>
                <a:latin typeface="Roboto" panose="02000000000000000000" pitchFamily="2" charset="0"/>
              </a:rPr>
              <a:t>TMP36 </a:t>
            </a:r>
            <a:r>
              <a:rPr lang="ar-SA" sz="1400" b="0" i="0" dirty="0">
                <a:solidFill>
                  <a:srgbClr val="202124"/>
                </a:solidFill>
                <a:effectLst/>
                <a:latin typeface="Roboto" panose="02000000000000000000" pitchFamily="2" charset="0"/>
              </a:rPr>
              <a:t>في قياس درجـة الحـرارة، وينتج جهد إخراج تناظري يتناسب مع  درجة الحرارة التي </a:t>
            </a:r>
            <a:r>
              <a:rPr lang="ar-SA" sz="1400" b="0" i="0" dirty="0" err="1">
                <a:solidFill>
                  <a:srgbClr val="202124"/>
                </a:solidFill>
                <a:effectLst/>
                <a:latin typeface="Roboto" panose="02000000000000000000" pitchFamily="2" charset="0"/>
              </a:rPr>
              <a:t>يستشعرها</a:t>
            </a:r>
            <a:r>
              <a:rPr lang="ar-SA" sz="1400" b="0" i="0" dirty="0">
                <a:solidFill>
                  <a:srgbClr val="202124"/>
                </a:solidFill>
                <a:effectLst/>
                <a:latin typeface="Roboto" panose="02000000000000000000" pitchFamily="2" charset="0"/>
              </a:rPr>
              <a:t> ، ويتم تحويل هذا الجهد إلى قراءة لدرجة الحرارة بالدرجات المئوية، يمكن لهذا المستشعر قياس درجات الحرارة في نطاق يتراوح بين 40- وحتى 125 درجة مئوية، ويستخدم المستشعر  </a:t>
            </a:r>
            <a:r>
              <a:rPr lang="en-US" sz="1400" b="0" i="0" dirty="0">
                <a:solidFill>
                  <a:srgbClr val="202124"/>
                </a:solidFill>
                <a:effectLst/>
                <a:latin typeface="Roboto" panose="02000000000000000000" pitchFamily="2" charset="0"/>
              </a:rPr>
              <a:t>TMP36 </a:t>
            </a:r>
            <a:r>
              <a:rPr lang="ar-SA" sz="1400" b="0" i="0" dirty="0">
                <a:solidFill>
                  <a:srgbClr val="202124"/>
                </a:solidFill>
                <a:effectLst/>
                <a:latin typeface="Roboto" panose="02000000000000000000" pitchFamily="2" charset="0"/>
              </a:rPr>
              <a:t>بشكل أساسي في التطبيقات التـي تتضمن تنظيم وقياس درجة الحرارة، ويتميز بعدم حاجته إلى المعايرة، وبالتالي يمكن استخدامه دون أي ملحقات إضافية. </a:t>
            </a:r>
            <a:br>
              <a:rPr lang="ar-SA" sz="1400" dirty="0"/>
            </a:br>
            <a:r>
              <a:rPr lang="ar-SA" sz="1400" b="1" dirty="0">
                <a:solidFill>
                  <a:srgbClr val="FF0000"/>
                </a:solidFill>
                <a:latin typeface="Roboto" panose="02000000000000000000" pitchFamily="2" charset="0"/>
              </a:rPr>
              <a:t>مستشعرات الحركة </a:t>
            </a:r>
            <a:r>
              <a:rPr lang="en-US" sz="1400" b="1" dirty="0">
                <a:solidFill>
                  <a:srgbClr val="FF0000"/>
                </a:solidFill>
                <a:latin typeface="Roboto" panose="02000000000000000000" pitchFamily="2" charset="0"/>
              </a:rPr>
              <a:t>PIR Sensors</a:t>
            </a:r>
            <a:br>
              <a:rPr lang="en-US" sz="1400" dirty="0"/>
            </a:br>
            <a:r>
              <a:rPr lang="ar-SA" sz="1400" b="0" i="0" dirty="0">
                <a:solidFill>
                  <a:srgbClr val="202124"/>
                </a:solidFill>
                <a:effectLst/>
                <a:latin typeface="Roboto" panose="02000000000000000000" pitchFamily="2" charset="0"/>
              </a:rPr>
              <a:t>تستكشف مستشعرات الحركة (</a:t>
            </a:r>
            <a:r>
              <a:rPr lang="en-US" sz="1400" b="0" i="0" dirty="0">
                <a:solidFill>
                  <a:srgbClr val="202124"/>
                </a:solidFill>
                <a:effectLst/>
                <a:latin typeface="Roboto" panose="02000000000000000000" pitchFamily="2" charset="0"/>
              </a:rPr>
              <a:t>Passive Infrared Sensors – PIR Sensors )</a:t>
            </a:r>
            <a:r>
              <a:rPr lang="ar-SA" sz="1400" b="0" i="0" dirty="0">
                <a:solidFill>
                  <a:srgbClr val="202124"/>
                </a:solidFill>
                <a:effectLst/>
                <a:latin typeface="Roboto" panose="02000000000000000000" pitchFamily="2" charset="0"/>
              </a:rPr>
              <a:t> الإلكترونية  وجود الأشياء ضمن مجال معين، وتعمل هذه المستشعرات عن طريق قياس إشارات الموجات تحت الحمراء الموجودة في مجال رؤيتها. </a:t>
            </a:r>
            <a:br>
              <a:rPr lang="ar-SA" sz="1400" dirty="0"/>
            </a:br>
            <a:r>
              <a:rPr lang="ar-SA" sz="1400" b="1" i="0" dirty="0">
                <a:solidFill>
                  <a:srgbClr val="FF0000"/>
                </a:solidFill>
                <a:effectLst/>
                <a:latin typeface="Roboto" panose="02000000000000000000" pitchFamily="2" charset="0"/>
              </a:rPr>
              <a:t>مستشعرات الغاز </a:t>
            </a:r>
            <a:r>
              <a:rPr lang="en-US" sz="1400" b="1" i="0" dirty="0">
                <a:solidFill>
                  <a:srgbClr val="FF0000"/>
                </a:solidFill>
                <a:effectLst/>
                <a:latin typeface="Roboto" panose="02000000000000000000" pitchFamily="2" charset="0"/>
              </a:rPr>
              <a:t>Gas Sensors</a:t>
            </a:r>
            <a:br>
              <a:rPr lang="en-US" sz="1400" dirty="0"/>
            </a:br>
            <a:r>
              <a:rPr lang="ar-SA" sz="1400" b="0" i="0" dirty="0">
                <a:solidFill>
                  <a:srgbClr val="202124"/>
                </a:solidFill>
                <a:effectLst/>
                <a:latin typeface="Roboto" panose="02000000000000000000" pitchFamily="2" charset="0"/>
              </a:rPr>
              <a:t>هي مقاومات كيميائية تكتشف وجود مستويات مرتفعة من الدخان والغازات الأخرى مثل البروبان والهيدروجين وأول أكسيد الكربون، حيث تتغير قيمة المقاومة الكيميائية عند ملامسة الغاز لها ويمكن لهذه المستشعرات اكتشاف تركيز غاز بين 200 و 10,000 جزء في المليون، كما تستخدم مثل هذه المستشعرات لمراقبة المناطق التي قد تتعرض لخطر الحرائق أو انبعاث غازات سامة.</a:t>
            </a:r>
            <a:endParaRPr lang="ar-SA" sz="1400" dirty="0"/>
          </a:p>
        </p:txBody>
      </p:sp>
    </p:spTree>
    <p:extLst>
      <p:ext uri="{BB962C8B-B14F-4D97-AF65-F5344CB8AC3E}">
        <p14:creationId xmlns:p14="http://schemas.microsoft.com/office/powerpoint/2010/main" val="25029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BA9802FE-3D5C-72B8-3946-777DB0685F63}"/>
              </a:ext>
            </a:extLst>
          </p:cNvPr>
          <p:cNvSpPr txBox="1"/>
          <p:nvPr/>
        </p:nvSpPr>
        <p:spPr>
          <a:xfrm>
            <a:off x="213911" y="585143"/>
            <a:ext cx="8813956" cy="3698376"/>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إنشاء نظام المنزل الذكي </a:t>
            </a:r>
            <a:r>
              <a:rPr lang="en-US" b="0" i="0" dirty="0">
                <a:solidFill>
                  <a:srgbClr val="FF0000"/>
                </a:solidFill>
                <a:effectLst/>
                <a:latin typeface="Roboto" panose="02000000000000000000" pitchFamily="2" charset="0"/>
              </a:rPr>
              <a:t>Build a Smart Home System</a:t>
            </a:r>
            <a:br>
              <a:rPr lang="en-US" dirty="0"/>
            </a:br>
            <a:r>
              <a:rPr lang="ar-SA" b="0" i="0" dirty="0">
                <a:solidFill>
                  <a:srgbClr val="202124"/>
                </a:solidFill>
                <a:effectLst/>
                <a:latin typeface="Roboto" panose="02000000000000000000" pitchFamily="2" charset="0"/>
              </a:rPr>
              <a:t>يزداد كل يوم تجهيز المنازل بمستشعرات ذكية، حيث تستخدم هذه المستشعرات لتحسين جودة الحياة وتسهيل القيام بالأعمال المنزلية، وتتمثل إحدى التقنيات "الذكية" في تقنية المصابيح المنزلية الذكية التي يتم تشغيلها وإيقافها تلقائيا عن طريق استشعار حركة الأشخاص في غرف المنزل. ستستخدم في هذا المثال لوحة جهاز التحكم الدقيق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أونو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R3</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 </a:t>
            </a:r>
            <a:r>
              <a:rPr lang="ar-SA" b="0" i="0" dirty="0">
                <a:solidFill>
                  <a:srgbClr val="202124"/>
                </a:solidFill>
                <a:effectLst/>
                <a:latin typeface="Roboto" panose="02000000000000000000" pitchFamily="2" charset="0"/>
              </a:rPr>
              <a:t>لمحاكاة نظام تلقائي لإضاءة غرفة في منزل ذكي، وذلك في محاكي </a:t>
            </a:r>
            <a:r>
              <a:rPr lang="ar-SA" b="0" i="0" dirty="0" err="1">
                <a:solidFill>
                  <a:srgbClr val="202124"/>
                </a:solidFill>
                <a:effectLst/>
                <a:latin typeface="Roboto" panose="02000000000000000000" pitchFamily="2" charset="0"/>
              </a:rPr>
              <a:t>تينكركاد</a:t>
            </a:r>
            <a:r>
              <a:rPr lang="ar-SA"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Tinkercad</a:t>
            </a:r>
            <a:r>
              <a:rPr lang="en-US" b="0" i="0" dirty="0">
                <a:solidFill>
                  <a:srgbClr val="202124"/>
                </a:solidFill>
                <a:effectLst/>
                <a:latin typeface="Roboto" panose="02000000000000000000" pitchFamily="2" charset="0"/>
              </a:rPr>
              <a:t> ، </a:t>
            </a:r>
            <a:r>
              <a:rPr lang="ar-SA" b="0" i="0" dirty="0">
                <a:solidFill>
                  <a:srgbClr val="202124"/>
                </a:solidFill>
                <a:effectLst/>
                <a:latin typeface="Roboto" panose="02000000000000000000" pitchFamily="2" charset="0"/>
              </a:rPr>
              <a:t>كما ستستخدم مستشعري حركة </a:t>
            </a:r>
            <a:r>
              <a:rPr lang="en-US" b="0" i="0" dirty="0">
                <a:solidFill>
                  <a:srgbClr val="202124"/>
                </a:solidFill>
                <a:effectLst/>
                <a:latin typeface="Roboto" panose="02000000000000000000" pitchFamily="2" charset="0"/>
              </a:rPr>
              <a:t>PIR sensors </a:t>
            </a:r>
            <a:r>
              <a:rPr lang="ar-SA" b="0" i="0" dirty="0">
                <a:solidFill>
                  <a:srgbClr val="202124"/>
                </a:solidFill>
                <a:effectLst/>
                <a:latin typeface="Roboto" panose="02000000000000000000" pitchFamily="2" charset="0"/>
              </a:rPr>
              <a:t>ليكتشفـا وجـود أي كائـن ضـمـن مـجـال رؤيتهما </a:t>
            </a:r>
            <a:r>
              <a:rPr lang="en-US" b="0" i="0" dirty="0">
                <a:solidFill>
                  <a:srgbClr val="202124"/>
                </a:solidFill>
                <a:effectLst/>
                <a:latin typeface="Roboto" panose="02000000000000000000" pitchFamily="2" charset="0"/>
              </a:rPr>
              <a:t>Field of View </a:t>
            </a:r>
            <a:r>
              <a:rPr lang="ar-SA" b="0" i="0" dirty="0">
                <a:solidFill>
                  <a:srgbClr val="202124"/>
                </a:solidFill>
                <a:effectLst/>
                <a:latin typeface="Roboto" panose="02000000000000000000" pitchFamily="2" charset="0"/>
              </a:rPr>
              <a:t>في أي من الغرفتين، وعند وجود شخص في مجال رؤية المستشعر، </a:t>
            </a:r>
            <a:r>
              <a:rPr lang="ar-SA" b="0" i="0" dirty="0" err="1">
                <a:solidFill>
                  <a:srgbClr val="202124"/>
                </a:solidFill>
                <a:effectLst/>
                <a:latin typeface="Roboto" panose="02000000000000000000" pitchFamily="2" charset="0"/>
              </a:rPr>
              <a:t>سيضيء</a:t>
            </a:r>
            <a:r>
              <a:rPr lang="ar-SA" b="0" i="0" dirty="0">
                <a:solidFill>
                  <a:srgbClr val="202124"/>
                </a:solidFill>
                <a:effectLst/>
                <a:latin typeface="Roboto" panose="02000000000000000000" pitchFamily="2" charset="0"/>
              </a:rPr>
              <a:t> الدايود المشع للضوء الملحق به، وعند مغادرته </a:t>
            </a:r>
            <a:r>
              <a:rPr lang="ar-SA" b="0" i="0" dirty="0" err="1">
                <a:solidFill>
                  <a:srgbClr val="202124"/>
                </a:solidFill>
                <a:effectLst/>
                <a:latin typeface="Roboto" panose="02000000000000000000" pitchFamily="2" charset="0"/>
              </a:rPr>
              <a:t>ستنطفى</a:t>
            </a:r>
            <a:r>
              <a:rPr lang="ar-SA" b="0" i="0" dirty="0">
                <a:solidFill>
                  <a:srgbClr val="202124"/>
                </a:solidFill>
                <a:effectLst/>
                <a:latin typeface="Roboto" panose="02000000000000000000" pitchFamily="2" charset="0"/>
              </a:rPr>
              <a:t> الإنارة. سيمثل المستشعر الثاني غرفة أخرى تنتظر دخول شخص ما.</a:t>
            </a:r>
            <a:br>
              <a:rPr lang="ar-SA" dirty="0"/>
            </a:br>
            <a:r>
              <a:rPr lang="ar-SA" b="0" i="0" dirty="0">
                <a:solidFill>
                  <a:srgbClr val="FF0000"/>
                </a:solidFill>
                <a:effectLst/>
                <a:latin typeface="Roboto" panose="02000000000000000000" pitchFamily="2" charset="0"/>
              </a:rPr>
              <a:t>ستستخدم المكونات التالية لهذا المشروع:</a:t>
            </a: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لوحة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أونو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UNO R3 -  R3</a:t>
            </a: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مستشعران للحركة </a:t>
            </a:r>
            <a:r>
              <a:rPr lang="en-US" b="0" i="0" dirty="0">
                <a:solidFill>
                  <a:srgbClr val="202124"/>
                </a:solidFill>
                <a:effectLst/>
                <a:latin typeface="Roboto" panose="02000000000000000000" pitchFamily="2" charset="0"/>
              </a:rPr>
              <a:t> PIR </a:t>
            </a:r>
            <a:r>
              <a:rPr lang="ar-SA" b="0" i="0" dirty="0">
                <a:solidFill>
                  <a:srgbClr val="202124"/>
                </a:solidFill>
                <a:effectLst/>
                <a:latin typeface="Roboto" panose="02000000000000000000" pitchFamily="2" charset="0"/>
              </a:rPr>
              <a:t>يعملان بالموجات تحت الحمراء.</a:t>
            </a: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دايودان</a:t>
            </a:r>
            <a:r>
              <a:rPr lang="ar-SA" b="0" i="0" dirty="0">
                <a:solidFill>
                  <a:srgbClr val="202124"/>
                </a:solidFill>
                <a:effectLst/>
                <a:latin typeface="Roboto" panose="02000000000000000000" pitchFamily="2" charset="0"/>
              </a:rPr>
              <a:t> مشعان للضوء </a:t>
            </a:r>
            <a:r>
              <a:rPr lang="en-US" b="0" i="0" dirty="0">
                <a:solidFill>
                  <a:srgbClr val="202124"/>
                </a:solidFill>
                <a:effectLst/>
                <a:latin typeface="Roboto" panose="02000000000000000000" pitchFamily="2" charset="0"/>
              </a:rPr>
              <a:t>LEDs</a:t>
            </a:r>
            <a:endParaRPr lang="ar-SA" b="0" i="0" dirty="0">
              <a:solidFill>
                <a:srgbClr val="202124"/>
              </a:solidFill>
              <a:effectLst/>
              <a:latin typeface="Roboto" panose="02000000000000000000" pitchFamily="2" charset="0"/>
            </a:endParaRPr>
          </a:p>
          <a:p>
            <a:pPr marL="285750" indent="-285750" algn="r" rtl="1">
              <a:buFont typeface="Arial" panose="020B0604020202020204" pitchFamily="34" charset="0"/>
              <a:buChar char="•"/>
            </a:pP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مقاومتان </a:t>
            </a:r>
            <a:r>
              <a:rPr lang="en-US" b="0" i="0" dirty="0">
                <a:solidFill>
                  <a:srgbClr val="202124"/>
                </a:solidFill>
                <a:effectLst/>
                <a:latin typeface="Roboto" panose="02000000000000000000" pitchFamily="2" charset="0"/>
              </a:rPr>
              <a:t>Resistors</a:t>
            </a:r>
            <a:endParaRPr lang="ar-SA" b="0" i="0" dirty="0">
              <a:solidFill>
                <a:srgbClr val="202124"/>
              </a:solidFill>
              <a:effectLst/>
              <a:latin typeface="Roboto" panose="02000000000000000000" pitchFamily="2" charset="0"/>
            </a:endParaRPr>
          </a:p>
          <a:p>
            <a:pPr marL="285750" indent="-285750" algn="r" rtl="1">
              <a:buFont typeface="Arial" panose="020B0604020202020204" pitchFamily="34" charset="0"/>
              <a:buChar char="•"/>
            </a:pP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لوحة توصيل الدوائر الصغيرة </a:t>
            </a:r>
            <a:r>
              <a:rPr lang="en-US" b="0" i="0" dirty="0">
                <a:solidFill>
                  <a:srgbClr val="202124"/>
                </a:solidFill>
                <a:effectLst/>
                <a:latin typeface="Roboto" panose="02000000000000000000" pitchFamily="2" charset="0"/>
              </a:rPr>
              <a:t>Breadboard Small</a:t>
            </a:r>
            <a:endParaRPr lang="ar-SA" dirty="0"/>
          </a:p>
        </p:txBody>
      </p:sp>
      <p:pic>
        <p:nvPicPr>
          <p:cNvPr id="6" name="صورة 5">
            <a:extLst>
              <a:ext uri="{FF2B5EF4-FFF2-40B4-BE49-F238E27FC236}">
                <a16:creationId xmlns:a16="http://schemas.microsoft.com/office/drawing/2014/main" id="{7A27CA04-1563-33F3-C127-61E07F78D76C}"/>
              </a:ext>
            </a:extLst>
          </p:cNvPr>
          <p:cNvPicPr>
            <a:picLocks noChangeAspect="1"/>
          </p:cNvPicPr>
          <p:nvPr/>
        </p:nvPicPr>
        <p:blipFill>
          <a:blip r:embed="rId2"/>
          <a:stretch>
            <a:fillRect/>
          </a:stretch>
        </p:blipFill>
        <p:spPr>
          <a:xfrm>
            <a:off x="467544" y="2569806"/>
            <a:ext cx="3255370" cy="2450216"/>
          </a:xfrm>
          <a:prstGeom prst="rect">
            <a:avLst/>
          </a:prstGeom>
        </p:spPr>
      </p:pic>
    </p:spTree>
    <p:extLst>
      <p:ext uri="{BB962C8B-B14F-4D97-AF65-F5344CB8AC3E}">
        <p14:creationId xmlns:p14="http://schemas.microsoft.com/office/powerpoint/2010/main" val="103263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0B3B41B-0AC3-F444-E08E-0F58498E0DC5}"/>
              </a:ext>
            </a:extLst>
          </p:cNvPr>
          <p:cNvPicPr>
            <a:picLocks noChangeAspect="1"/>
          </p:cNvPicPr>
          <p:nvPr/>
        </p:nvPicPr>
        <p:blipFill>
          <a:blip r:embed="rId2"/>
          <a:stretch>
            <a:fillRect/>
          </a:stretch>
        </p:blipFill>
        <p:spPr>
          <a:xfrm>
            <a:off x="2339752" y="411510"/>
            <a:ext cx="5235395" cy="4587974"/>
          </a:xfrm>
          <a:prstGeom prst="rect">
            <a:avLst/>
          </a:prstGeom>
        </p:spPr>
      </p:pic>
      <p:sp>
        <p:nvSpPr>
          <p:cNvPr id="4" name="مربع نص 3">
            <a:extLst>
              <a:ext uri="{FF2B5EF4-FFF2-40B4-BE49-F238E27FC236}">
                <a16:creationId xmlns:a16="http://schemas.microsoft.com/office/drawing/2014/main" id="{1D6CEEEE-BEB9-1470-94EB-8AD03A1A1900}"/>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إنشاء نظام منزل ذكي .</a:t>
            </a:r>
            <a:endParaRPr lang="en-US" altLang="zh-CN" sz="3200" dirty="0">
              <a:solidFill>
                <a:srgbClr val="FF0000"/>
              </a:solidFill>
            </a:endParaRPr>
          </a:p>
        </p:txBody>
      </p:sp>
    </p:spTree>
    <p:extLst>
      <p:ext uri="{BB962C8B-B14F-4D97-AF65-F5344CB8AC3E}">
        <p14:creationId xmlns:p14="http://schemas.microsoft.com/office/powerpoint/2010/main" val="4056363825"/>
      </p:ext>
    </p:extLst>
  </p:cSld>
  <p:clrMapOvr>
    <a:masterClrMapping/>
  </p:clrMapOvr>
</p:sld>
</file>

<file path=ppt/theme/theme1.xml><?xml version="1.0" encoding="utf-8"?>
<a:theme xmlns:a="http://schemas.openxmlformats.org/drawingml/2006/main" name="Origami Presentation Template，Freepptbackgrounds.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مخصص 4">
      <a:majorFont>
        <a:latin typeface="Arial"/>
        <a:ea typeface=""/>
        <a:cs typeface="Sultan bold"/>
      </a:majorFont>
      <a:minorFont>
        <a:latin typeface="Arial"/>
        <a:ea typeface=""/>
        <a:cs typeface="Sakkal Majall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2482</Words>
  <Application>Microsoft Office PowerPoint</Application>
  <PresentationFormat>عرض على الشاشة (16:9)</PresentationFormat>
  <Paragraphs>133</Paragraphs>
  <Slides>40</Slides>
  <Notes>7</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40</vt:i4>
      </vt:variant>
    </vt:vector>
  </HeadingPairs>
  <TitlesOfParts>
    <vt:vector size="47" baseType="lpstr">
      <vt:lpstr>Abd ElRady</vt:lpstr>
      <vt:lpstr>Arial</vt:lpstr>
      <vt:lpstr>AXtManalBLack</vt:lpstr>
      <vt:lpstr>Calibri</vt:lpstr>
      <vt:lpstr>Roboto</vt:lpstr>
      <vt:lpstr>SultanRuqahLongo-Bold</vt:lpstr>
      <vt:lpstr>Origami Presentation Template，Freepptbackgrounds.net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Freepptbackgrounds.net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Presentation Template</dc:title>
  <dc:subject>Powerpoint Template</dc:subject>
  <dc:creator>Freepptbackgrounds.net</dc:creator>
  <cp:keywords>Origami Presentation Template</cp:keywords>
  <dc:description>Origami Presentation Template_x000d_
www.freepptbackgrounds.net</dc:description>
  <cp:lastModifiedBy>أبو عبدالرحيم معشي</cp:lastModifiedBy>
  <cp:revision>210</cp:revision>
  <dcterms:created xsi:type="dcterms:W3CDTF">2015-12-18T02:53:00Z</dcterms:created>
  <dcterms:modified xsi:type="dcterms:W3CDTF">2022-10-21T18:23:11Z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