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7" r:id="rId1"/>
  </p:sldMasterIdLst>
  <p:notesMasterIdLst>
    <p:notesMasterId r:id="rId20"/>
  </p:notesMasterIdLst>
  <p:sldIdLst>
    <p:sldId id="274" r:id="rId2"/>
    <p:sldId id="256" r:id="rId3"/>
    <p:sldId id="257" r:id="rId4"/>
    <p:sldId id="258" r:id="rId5"/>
    <p:sldId id="260" r:id="rId6"/>
    <p:sldId id="272" r:id="rId7"/>
    <p:sldId id="259" r:id="rId8"/>
    <p:sldId id="273" r:id="rId9"/>
    <p:sldId id="261" r:id="rId10"/>
    <p:sldId id="262" r:id="rId11"/>
    <p:sldId id="263" r:id="rId12"/>
    <p:sldId id="264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00"/>
    <a:srgbClr val="FF6600"/>
    <a:srgbClr val="006800"/>
    <a:srgbClr val="4BF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576" autoAdjust="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7D15579-817D-468F-9BE1-108976B6A698}" type="datetimeFigureOut">
              <a:rPr lang="ar-SA" smtClean="0"/>
              <a:pPr/>
              <a:t>06/01/1440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5B162B3-296D-4D59-90A8-B0DC1AE1CC4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7377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91F82-FEBF-4B54-A9F0-9FD10C84D492}" type="slidenum">
              <a:rPr lang="ar-SA" smtClean="0"/>
              <a:pPr/>
              <a:t>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07853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162B3-296D-4D59-90A8-B0DC1AE1CC44}" type="slidenum">
              <a:rPr lang="ar-SA" smtClean="0"/>
              <a:pPr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5835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338C8-B16D-422C-A4BD-9E9314ECC846}" type="datetime1">
              <a:rPr lang="ar-SA" smtClean="0"/>
              <a:t>06/01/1440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47F8-CF2D-404B-A1B3-B663C06014A6}" type="datetime1">
              <a:rPr lang="ar-SA" smtClean="0"/>
              <a:t>06/01/1440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BEF-33D5-43C9-967C-195FF8E3A850}" type="datetime1">
              <a:rPr lang="ar-SA" smtClean="0"/>
              <a:t>06/01/1440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24D1A-0A90-4A6D-BF68-0D386513021F}" type="datetime1">
              <a:rPr lang="ar-SA" smtClean="0"/>
              <a:t>06/01/1440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0D69-CC16-4FB6-9D39-785712610191}" type="datetime1">
              <a:rPr lang="ar-SA" smtClean="0"/>
              <a:t>06/01/1440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80B-60B3-4A72-8A62-C664B9FA9B61}" type="datetime1">
              <a:rPr lang="ar-SA" smtClean="0"/>
              <a:t>06/01/1440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B97D-B5BB-4F64-B710-4BAF623B2B22}" type="datetime1">
              <a:rPr lang="ar-SA" smtClean="0"/>
              <a:t>06/01/1440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8A81-F2E2-4A6D-9C34-B27BE332A793}" type="datetime1">
              <a:rPr lang="ar-SA" smtClean="0"/>
              <a:t>06/01/1440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2DBF-CA25-44F3-859E-EC7369E2112E}" type="datetime1">
              <a:rPr lang="ar-SA" smtClean="0"/>
              <a:t>06/01/1440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C333-95B0-4E34-B291-EA81801522DA}" type="datetime1">
              <a:rPr lang="ar-SA" smtClean="0"/>
              <a:t>06/01/1440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1F0B-33BE-4AA5-BDBC-68BF62F1FB1D}" type="datetime1">
              <a:rPr lang="ar-SA" smtClean="0"/>
              <a:t>06/01/1440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1C0FA85-8421-4407-B11C-9E725670AC22}" type="datetime1">
              <a:rPr lang="ar-SA" smtClean="0"/>
              <a:t>06/01/1440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a4119@hotmail.co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200400"/>
            <a:ext cx="6724600" cy="2028800"/>
          </a:xfrm>
        </p:spPr>
        <p:txBody>
          <a:bodyPr>
            <a:normAutofit fontScale="25000" lnSpcReduction="2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 </a:t>
            </a:r>
          </a:p>
          <a:p>
            <a:r>
              <a:rPr lang="ar-SY" sz="11200" dirty="0" smtClean="0">
                <a:solidFill>
                  <a:srgbClr val="FF0000"/>
                </a:solidFill>
              </a:rPr>
              <a:t>د. هيثم الحجية</a:t>
            </a:r>
          </a:p>
          <a:p>
            <a:r>
              <a:rPr lang="en-GB" sz="11200" dirty="0" smtClean="0">
                <a:solidFill>
                  <a:srgbClr val="FF0000"/>
                </a:solidFill>
                <a:hlinkClick r:id="rId3"/>
              </a:rPr>
              <a:t>aa4119@hotmail.co.uk</a:t>
            </a:r>
            <a:endParaRPr lang="en-GB" sz="11200" dirty="0" smtClean="0">
              <a:solidFill>
                <a:srgbClr val="FF0000"/>
              </a:solidFill>
            </a:endParaRPr>
          </a:p>
          <a:p>
            <a:endParaRPr lang="ar-SY" sz="11200" dirty="0">
              <a:solidFill>
                <a:srgbClr val="FF0000"/>
              </a:solidFill>
            </a:endParaRPr>
          </a:p>
          <a:p>
            <a:r>
              <a:rPr lang="ar-SA" sz="11200" dirty="0" smtClean="0">
                <a:solidFill>
                  <a:srgbClr val="FF0000"/>
                </a:solidFill>
              </a:rPr>
              <a:t>الفصل </a:t>
            </a:r>
            <a:r>
              <a:rPr lang="ar-SY" sz="11200" dirty="0" smtClean="0">
                <a:solidFill>
                  <a:srgbClr val="FF0000"/>
                </a:solidFill>
              </a:rPr>
              <a:t>الخامس</a:t>
            </a:r>
            <a:endParaRPr lang="ar-SA" sz="112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</a:t>
            </a:fld>
            <a:endParaRPr lang="ar-SA" dirty="0"/>
          </a:p>
        </p:txBody>
      </p:sp>
      <p:sp>
        <p:nvSpPr>
          <p:cNvPr id="21" name="Titl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/>
              <a:t>مقدمة في الادارة المالية</a:t>
            </a:r>
            <a:endParaRPr lang="ar-SA" dirty="0"/>
          </a:p>
        </p:txBody>
      </p:sp>
      <p:sp>
        <p:nvSpPr>
          <p:cNvPr id="13" name="Rectangle 12"/>
          <p:cNvSpPr/>
          <p:nvPr/>
        </p:nvSpPr>
        <p:spPr>
          <a:xfrm>
            <a:off x="2267927" y="635795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2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8229600" cy="4738848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ar-SA" dirty="0" smtClean="0">
                <a:solidFill>
                  <a:srgbClr val="FF0000"/>
                </a:solidFill>
              </a:rPr>
              <a:t>التحليل الر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سي </a:t>
            </a:r>
            <a:r>
              <a:rPr lang="ar-SA" dirty="0" smtClean="0"/>
              <a:t>:هو دراس</a:t>
            </a:r>
            <a:r>
              <a:rPr lang="ar-JO" dirty="0" smtClean="0"/>
              <a:t>ة</a:t>
            </a:r>
            <a:r>
              <a:rPr lang="ar-SA" dirty="0" smtClean="0"/>
              <a:t> العلاقات الكمي</a:t>
            </a:r>
            <a:r>
              <a:rPr lang="ar-JO" dirty="0" smtClean="0"/>
              <a:t>ة</a:t>
            </a:r>
            <a:r>
              <a:rPr lang="ar-SA" dirty="0" smtClean="0"/>
              <a:t> بين بنود القائم</a:t>
            </a:r>
            <a:r>
              <a:rPr lang="ar-JO" dirty="0" smtClean="0"/>
              <a:t>ة</a:t>
            </a:r>
            <a:r>
              <a:rPr lang="ar-SA" dirty="0" smtClean="0"/>
              <a:t> المالية المختلف</a:t>
            </a:r>
            <a:r>
              <a:rPr lang="ar-JO" dirty="0" smtClean="0"/>
              <a:t>ة</a:t>
            </a:r>
            <a:r>
              <a:rPr lang="ar-SA" dirty="0" smtClean="0"/>
              <a:t> في تاريخ معين وتصف </a:t>
            </a:r>
            <a:r>
              <a:rPr lang="ar-SA" dirty="0" smtClean="0">
                <a:solidFill>
                  <a:srgbClr val="FF0000"/>
                </a:solidFill>
              </a:rPr>
              <a:t>بالسكون والثبات </a:t>
            </a:r>
            <a:r>
              <a:rPr lang="ar-SA" dirty="0" smtClean="0"/>
              <a:t>ولكنه يساعد </a:t>
            </a:r>
            <a:r>
              <a:rPr lang="ar-SA" u="sng" dirty="0" smtClean="0"/>
              <a:t>على </a:t>
            </a:r>
            <a:r>
              <a:rPr lang="ar-JO" u="sng" dirty="0" smtClean="0"/>
              <a:t>تقييم أداء </a:t>
            </a:r>
            <a:r>
              <a:rPr lang="ar-SA" u="sng" dirty="0" smtClean="0"/>
              <a:t>المنشأة </a:t>
            </a:r>
            <a:r>
              <a:rPr lang="ar-SA" dirty="0" smtClean="0"/>
              <a:t>في تلك الفترة و</a:t>
            </a:r>
            <a:r>
              <a:rPr lang="ar-JO" dirty="0" smtClean="0"/>
              <a:t>إ</a:t>
            </a:r>
            <a:r>
              <a:rPr lang="ar-SA" dirty="0" smtClean="0"/>
              <a:t>كتشاف </a:t>
            </a:r>
            <a:r>
              <a:rPr lang="ar-SA" u="sng" dirty="0" smtClean="0"/>
              <a:t>نواحي الضعف والقو</a:t>
            </a:r>
            <a:r>
              <a:rPr lang="ar-JO" u="sng" dirty="0" smtClean="0"/>
              <a:t>ة</a:t>
            </a:r>
            <a:r>
              <a:rPr lang="ar-SA" u="sng" dirty="0" smtClean="0"/>
              <a:t> </a:t>
            </a:r>
            <a:r>
              <a:rPr lang="ar-SA" dirty="0" smtClean="0"/>
              <a:t>ولكن يظل بحاج</a:t>
            </a:r>
            <a:r>
              <a:rPr lang="ar-JO" dirty="0" smtClean="0"/>
              <a:t>ة</a:t>
            </a:r>
            <a:r>
              <a:rPr lang="ar-SA" dirty="0" smtClean="0"/>
              <a:t> لأن يدعم بالتحليل ال</a:t>
            </a:r>
            <a:r>
              <a:rPr lang="ar-JO" dirty="0" smtClean="0"/>
              <a:t>أ</a:t>
            </a:r>
            <a:r>
              <a:rPr lang="ar-SA" dirty="0" smtClean="0"/>
              <a:t>فقي 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dirty="0" smtClean="0">
                <a:solidFill>
                  <a:srgbClr val="FF0000"/>
                </a:solidFill>
              </a:rPr>
              <a:t>التحليل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فقي </a:t>
            </a:r>
            <a:r>
              <a:rPr lang="ar-SA" dirty="0" smtClean="0"/>
              <a:t>: دراس</a:t>
            </a:r>
            <a:r>
              <a:rPr lang="ar-JO" dirty="0" smtClean="0"/>
              <a:t>ة</a:t>
            </a:r>
            <a:r>
              <a:rPr lang="ar-SA" dirty="0" smtClean="0"/>
              <a:t> كل </a:t>
            </a:r>
            <a:r>
              <a:rPr lang="ar-SA" dirty="0" smtClean="0">
                <a:solidFill>
                  <a:srgbClr val="FF0000"/>
                </a:solidFill>
              </a:rPr>
              <a:t>بند من بنود القائم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المالية بمرور الزمن </a:t>
            </a:r>
            <a:r>
              <a:rPr lang="ar-JO" dirty="0" smtClean="0"/>
              <a:t>أ</a:t>
            </a:r>
            <a:r>
              <a:rPr lang="ar-SA" dirty="0" smtClean="0"/>
              <a:t>ي تتبع حركه هذا البند زيادة أو نقصان بمرور الزمن . هو تحليل ديناميكي لأنه يبين التغييرات التي حدثت بمرور الزمن.</a:t>
            </a:r>
          </a:p>
          <a:p>
            <a:pPr marL="457200" indent="-457200" algn="just">
              <a:buNone/>
            </a:pPr>
            <a:r>
              <a:rPr lang="ar-JO" sz="2400" dirty="0" smtClean="0"/>
              <a:t>      </a:t>
            </a:r>
            <a:endParaRPr lang="ar-SA" sz="2400" dirty="0" smtClean="0"/>
          </a:p>
        </p:txBody>
      </p:sp>
      <p:grpSp>
        <p:nvGrpSpPr>
          <p:cNvPr id="2" name="Group 12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14" name="Flowchart: Document 1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 sz="3200" dirty="0" smtClean="0"/>
            </a:p>
            <a:p>
              <a:pPr algn="ctr"/>
              <a:r>
                <a:rPr lang="ar-JO" sz="3200" dirty="0" smtClean="0">
                  <a:solidFill>
                    <a:schemeClr val="tx1"/>
                  </a:solidFill>
                </a:rPr>
                <a:t>أ</a:t>
              </a:r>
              <a:r>
                <a:rPr lang="ar-SA" sz="3200" dirty="0" smtClean="0">
                  <a:solidFill>
                    <a:schemeClr val="tx1"/>
                  </a:solidFill>
                </a:rPr>
                <a:t>نواع التحليل المالي 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7" name="Teardrop 16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18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229600" cy="4953162"/>
          </a:xfrm>
        </p:spPr>
        <p:txBody>
          <a:bodyPr>
            <a:noAutofit/>
          </a:bodyPr>
          <a:lstStyle/>
          <a:p>
            <a:pPr marL="457200" indent="-457200" algn="just">
              <a:buNone/>
            </a:pPr>
            <a:r>
              <a:rPr lang="ar-SA" sz="2400" b="1" dirty="0" smtClean="0"/>
              <a:t>3. </a:t>
            </a:r>
            <a:r>
              <a:rPr lang="ar-SA" dirty="0" smtClean="0">
                <a:solidFill>
                  <a:srgbClr val="FF0000"/>
                </a:solidFill>
              </a:rPr>
              <a:t>استخراج المركز النسبي </a:t>
            </a:r>
            <a:r>
              <a:rPr lang="ar-SA" dirty="0" smtClean="0"/>
              <a:t>: يتم عن طريق مقارن</a:t>
            </a:r>
            <a:r>
              <a:rPr lang="ar-JO" dirty="0" smtClean="0"/>
              <a:t>ة</a:t>
            </a:r>
            <a:r>
              <a:rPr lang="ar-SA" dirty="0" smtClean="0"/>
              <a:t> النسب الخاص</a:t>
            </a:r>
            <a:r>
              <a:rPr lang="ar-JO" dirty="0" smtClean="0"/>
              <a:t>ة</a:t>
            </a:r>
            <a:r>
              <a:rPr lang="ar-SA" dirty="0" smtClean="0"/>
              <a:t> بالمنشأة بالنسب السائد</a:t>
            </a:r>
            <a:r>
              <a:rPr lang="ar-JO" dirty="0" smtClean="0"/>
              <a:t>ة</a:t>
            </a:r>
            <a:r>
              <a:rPr lang="ar-SA" dirty="0" smtClean="0"/>
              <a:t> في </a:t>
            </a:r>
            <a:r>
              <a:rPr lang="ar-SA" dirty="0" smtClean="0">
                <a:solidFill>
                  <a:srgbClr val="FF0000"/>
                </a:solidFill>
              </a:rPr>
              <a:t>الصناع</a:t>
            </a:r>
            <a:r>
              <a:rPr lang="ar-JO" dirty="0" smtClean="0"/>
              <a:t>ة</a:t>
            </a:r>
            <a:r>
              <a:rPr lang="ar-SA" dirty="0" smtClean="0"/>
              <a:t> التي تنتمي إليها المنشأة وتؤدي هذه المقارن</a:t>
            </a:r>
            <a:r>
              <a:rPr lang="ar-JO" dirty="0" smtClean="0"/>
              <a:t>ة</a:t>
            </a:r>
            <a:r>
              <a:rPr lang="ar-SA" dirty="0" smtClean="0"/>
              <a:t> إلى</a:t>
            </a:r>
            <a:r>
              <a:rPr lang="ar-JO" dirty="0" smtClean="0"/>
              <a:t> </a:t>
            </a:r>
            <a:r>
              <a:rPr lang="ar-SA" dirty="0" smtClean="0"/>
              <a:t>اكتشاف </a:t>
            </a:r>
            <a:r>
              <a:rPr lang="ar-JO" dirty="0" smtClean="0"/>
              <a:t>إ</a:t>
            </a:r>
            <a:r>
              <a:rPr lang="ar-SA" dirty="0" smtClean="0">
                <a:solidFill>
                  <a:srgbClr val="FF0000"/>
                </a:solidFill>
              </a:rPr>
              <a:t>نحرافات</a:t>
            </a:r>
            <a:r>
              <a:rPr lang="ar-SA" dirty="0" smtClean="0"/>
              <a:t> المنشأة عما هو سائد في الصناعه وعندها يمكن لل</a:t>
            </a:r>
            <a:r>
              <a:rPr lang="ar-JO" dirty="0" smtClean="0"/>
              <a:t>إ</a:t>
            </a:r>
            <a:r>
              <a:rPr lang="ar-SA" dirty="0" smtClean="0"/>
              <a:t>دار</a:t>
            </a:r>
            <a:r>
              <a:rPr lang="ar-JO" dirty="0" smtClean="0"/>
              <a:t>ة</a:t>
            </a:r>
            <a:r>
              <a:rPr lang="ar-SA" dirty="0" smtClean="0"/>
              <a:t> من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dirty="0" smtClean="0">
                <a:solidFill>
                  <a:srgbClr val="FF0000"/>
                </a:solidFill>
              </a:rPr>
              <a:t>تقييم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داء المنشأة بالنسبه لمثيلاتها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dirty="0" smtClean="0">
                <a:solidFill>
                  <a:srgbClr val="FF0000"/>
                </a:solidFill>
              </a:rPr>
              <a:t>تقييم ربحي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المنشأة في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صولها المختلف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بالنسب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لمثيلاتها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تخاذ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جراءات التصحيحي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اللازم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لتحقيق التوازن بينها وبين مثيلاتها في الصناع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التي تنتمي إليها </a:t>
            </a:r>
          </a:p>
          <a:p>
            <a:pPr marL="457200" indent="-457200">
              <a:buNone/>
            </a:pPr>
            <a:endParaRPr lang="ar-SA" sz="2400" b="1" dirty="0" smtClean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أساليب التحليل</a:t>
            </a:r>
            <a:r>
              <a:rPr lang="ar-SY" dirty="0">
                <a:solidFill>
                  <a:srgbClr val="FF0000"/>
                </a:solidFill>
              </a:rPr>
              <a:t> </a:t>
            </a:r>
            <a:r>
              <a:rPr lang="ar-SY" dirty="0" smtClean="0">
                <a:solidFill>
                  <a:srgbClr val="FF0000"/>
                </a:solidFill>
              </a:rPr>
              <a:t>المالي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12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8229600" cy="4881724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ar-SA" b="1" dirty="0" smtClean="0"/>
              <a:t>مجموعتان </a:t>
            </a:r>
            <a:r>
              <a:rPr lang="ar-JO" b="1" dirty="0" smtClean="0"/>
              <a:t>أ</a:t>
            </a:r>
            <a:r>
              <a:rPr lang="ar-SA" b="1" dirty="0" smtClean="0"/>
              <a:t>ساسيتان ومجموعتان مساعدتان </a:t>
            </a:r>
          </a:p>
          <a:p>
            <a:pPr marL="457200" indent="-457200">
              <a:buNone/>
            </a:pPr>
            <a:endParaRPr lang="ar-JO" sz="1600" b="1" dirty="0" smtClean="0"/>
          </a:p>
          <a:p>
            <a:pPr marL="457200" indent="-457200">
              <a:buNone/>
            </a:pPr>
            <a:r>
              <a:rPr lang="ar-SA" b="1" dirty="0" smtClean="0">
                <a:solidFill>
                  <a:srgbClr val="FF0000"/>
                </a:solidFill>
              </a:rPr>
              <a:t>المجموعتان ال</a:t>
            </a:r>
            <a:r>
              <a:rPr lang="ar-JO" b="1" dirty="0" smtClean="0">
                <a:solidFill>
                  <a:srgbClr val="FF0000"/>
                </a:solidFill>
              </a:rPr>
              <a:t>أ</a:t>
            </a:r>
            <a:r>
              <a:rPr lang="ar-SA" b="1" dirty="0" smtClean="0">
                <a:solidFill>
                  <a:srgbClr val="FF0000"/>
                </a:solidFill>
              </a:rPr>
              <a:t>ساسيتان :</a:t>
            </a:r>
          </a:p>
          <a:p>
            <a:pPr marL="457200" indent="-457200">
              <a:buFont typeface="+mj-lt"/>
              <a:buAutoNum type="arabicPeriod"/>
            </a:pPr>
            <a:r>
              <a:rPr lang="ar-SA" dirty="0" smtClean="0"/>
              <a:t>التحليل المقارن للقوائم المالية </a:t>
            </a:r>
            <a:endParaRPr lang="ar-SA" dirty="0" smtClean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ar-SA" dirty="0" smtClean="0"/>
              <a:t>النسب المالية </a:t>
            </a:r>
            <a:endParaRPr lang="en-US" dirty="0" smtClean="0"/>
          </a:p>
          <a:p>
            <a:pPr marL="457200" indent="-457200">
              <a:buNone/>
            </a:pPr>
            <a:endParaRPr lang="en-US" sz="1600" dirty="0" smtClean="0"/>
          </a:p>
          <a:p>
            <a:pPr marL="457200" indent="-457200">
              <a:buNone/>
            </a:pPr>
            <a:r>
              <a:rPr lang="ar-SA" b="1" dirty="0" smtClean="0">
                <a:solidFill>
                  <a:srgbClr val="FF0000"/>
                </a:solidFill>
              </a:rPr>
              <a:t>المجموعتان المساعدتان </a:t>
            </a:r>
          </a:p>
          <a:p>
            <a:pPr marL="457200" indent="-457200">
              <a:buFont typeface="+mj-lt"/>
              <a:buAutoNum type="arabicPeriod"/>
            </a:pPr>
            <a:r>
              <a:rPr lang="ar-SA" dirty="0" smtClean="0"/>
              <a:t>ال</a:t>
            </a:r>
            <a:r>
              <a:rPr lang="ar-JO" dirty="0" smtClean="0"/>
              <a:t>أ</a:t>
            </a:r>
            <a:r>
              <a:rPr lang="ar-SA" dirty="0" smtClean="0"/>
              <a:t>رقام القياسي</a:t>
            </a:r>
            <a:r>
              <a:rPr lang="ar-JO" dirty="0" smtClean="0"/>
              <a:t>ة</a:t>
            </a:r>
            <a:endParaRPr lang="ar-SA" dirty="0" smtClean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ar-SA" dirty="0" smtClean="0"/>
              <a:t>السلاسل الزمني</a:t>
            </a:r>
            <a:r>
              <a:rPr lang="ar-JO" dirty="0" smtClean="0"/>
              <a:t>ة</a:t>
            </a:r>
            <a:r>
              <a:rPr lang="ar-SA" dirty="0" smtClean="0"/>
              <a:t> والمنحنيات البياني</a:t>
            </a:r>
            <a:r>
              <a:rPr lang="ar-JO" dirty="0" smtClean="0"/>
              <a:t>ة</a:t>
            </a:r>
            <a:r>
              <a:rPr lang="ar-SA" dirty="0" smtClean="0"/>
              <a:t> وال</a:t>
            </a:r>
            <a:r>
              <a:rPr lang="ar-JO" dirty="0" smtClean="0"/>
              <a:t>إ</a:t>
            </a:r>
            <a:r>
              <a:rPr lang="ar-SA" dirty="0" smtClean="0"/>
              <a:t>تجا</a:t>
            </a:r>
            <a:r>
              <a:rPr lang="ar-JO" dirty="0" smtClean="0"/>
              <a:t>ة</a:t>
            </a:r>
            <a:r>
              <a:rPr lang="ar-SA" dirty="0" smtClean="0"/>
              <a:t> العام للنسب  </a:t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endParaRPr lang="ar-SA" b="1" dirty="0" smtClean="0"/>
          </a:p>
          <a:p>
            <a:pPr marL="457200" indent="-457200">
              <a:buNone/>
            </a:pPr>
            <a:endParaRPr lang="ar-SA" sz="2400" b="1" dirty="0" smtClean="0"/>
          </a:p>
          <a:p>
            <a:pPr marL="457200" indent="-457200">
              <a:buNone/>
            </a:pPr>
            <a:endParaRPr lang="ar-SA" sz="24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19734" y="426621"/>
            <a:ext cx="7455202" cy="504056"/>
          </a:xfrm>
        </p:spPr>
        <p:txBody>
          <a:bodyPr>
            <a:normAutofit fontScale="9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الجهات المستفيد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من التحليل المالي: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13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8229600" cy="4881724"/>
          </a:xfrm>
        </p:spPr>
        <p:txBody>
          <a:bodyPr>
            <a:noAutofit/>
          </a:bodyPr>
          <a:lstStyle/>
          <a:p>
            <a:pPr marL="457200" indent="-457200" algn="just">
              <a:buNone/>
            </a:pPr>
            <a:r>
              <a:rPr lang="ar-SA" dirty="0" smtClean="0"/>
              <a:t>1- </a:t>
            </a:r>
            <a:r>
              <a:rPr lang="ar-SA" dirty="0" smtClean="0">
                <a:solidFill>
                  <a:srgbClr val="FF0000"/>
                </a:solidFill>
              </a:rPr>
              <a:t>المستفيدون من داخل المنشأة </a:t>
            </a:r>
            <a:r>
              <a:rPr lang="ar-SA" dirty="0" smtClean="0"/>
              <a:t>: هم المستويات ال</a:t>
            </a:r>
            <a:r>
              <a:rPr lang="ar-JO" dirty="0" smtClean="0"/>
              <a:t>إ</a:t>
            </a:r>
            <a:r>
              <a:rPr lang="ar-SA" dirty="0" smtClean="0"/>
              <a:t>داري</a:t>
            </a:r>
            <a:r>
              <a:rPr lang="ar-JO" dirty="0" smtClean="0"/>
              <a:t>ة</a:t>
            </a:r>
            <a:r>
              <a:rPr lang="ar-SA" dirty="0" smtClean="0"/>
              <a:t> المختلف</a:t>
            </a:r>
            <a:r>
              <a:rPr lang="ar-JO" dirty="0" smtClean="0"/>
              <a:t>ة</a:t>
            </a:r>
            <a:r>
              <a:rPr lang="ar-SA" dirty="0" smtClean="0"/>
              <a:t> في المنشأة ابتداءاً من رئيس مجلس الإدارة مروراً بمجلس الإدارة والمدير العام، ومديري الإدارات ورؤساء الاقسام ...الخ</a:t>
            </a:r>
          </a:p>
          <a:p>
            <a:pPr marL="457200" indent="-457200" algn="just">
              <a:buNone/>
            </a:pPr>
            <a:endParaRPr lang="ar-SA" dirty="0" smtClean="0"/>
          </a:p>
          <a:p>
            <a:pPr marL="457200" indent="-457200" algn="just">
              <a:buNone/>
            </a:pPr>
            <a:r>
              <a:rPr lang="ar-SA" dirty="0" smtClean="0">
                <a:solidFill>
                  <a:srgbClr val="FF0000"/>
                </a:solidFill>
              </a:rPr>
              <a:t>تستخدم نتائج </a:t>
            </a:r>
            <a:r>
              <a:rPr lang="ar-SA" dirty="0">
                <a:solidFill>
                  <a:srgbClr val="FF0000"/>
                </a:solidFill>
              </a:rPr>
              <a:t>التحليل </a:t>
            </a:r>
            <a:r>
              <a:rPr lang="ar-SA" dirty="0" smtClean="0">
                <a:solidFill>
                  <a:srgbClr val="FF0000"/>
                </a:solidFill>
              </a:rPr>
              <a:t>المالي</a:t>
            </a:r>
            <a:r>
              <a:rPr lang="ar-SA" dirty="0">
                <a:solidFill>
                  <a:srgbClr val="FF0000"/>
                </a:solidFill>
              </a:rPr>
              <a:t> داخل المنشأة</a:t>
            </a:r>
            <a:r>
              <a:rPr lang="ar-SA" dirty="0" smtClean="0">
                <a:solidFill>
                  <a:srgbClr val="FF0000"/>
                </a:solidFill>
              </a:rPr>
              <a:t> في</a:t>
            </a:r>
            <a:r>
              <a:rPr lang="ar-SY" dirty="0" smtClean="0">
                <a:solidFill>
                  <a:srgbClr val="FF0000"/>
                </a:solidFill>
              </a:rPr>
              <a:t>: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dirty="0" smtClean="0"/>
              <a:t>الرقاب</a:t>
            </a:r>
            <a:r>
              <a:rPr lang="ar-JO" dirty="0" smtClean="0"/>
              <a:t>ة</a:t>
            </a:r>
            <a:r>
              <a:rPr lang="ar-SA" dirty="0" smtClean="0"/>
              <a:t> والتخطيط والتقويم و</a:t>
            </a:r>
            <a:r>
              <a:rPr lang="ar-JO" dirty="0" smtClean="0"/>
              <a:t>إ</a:t>
            </a:r>
            <a:r>
              <a:rPr lang="ar-SA" dirty="0" smtClean="0"/>
              <a:t>تخاذ القرارات الرشيد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dirty="0" smtClean="0"/>
              <a:t>الحصول على مؤشرات مالية كمية ، تتعلق ب</a:t>
            </a:r>
            <a:r>
              <a:rPr lang="ar-JO" dirty="0" smtClean="0"/>
              <a:t>أ</a:t>
            </a:r>
            <a:r>
              <a:rPr lang="ar-SA" dirty="0" smtClean="0"/>
              <a:t>داء المنشأة بصور</a:t>
            </a:r>
            <a:r>
              <a:rPr lang="ar-JO" dirty="0" smtClean="0"/>
              <a:t>ة</a:t>
            </a:r>
            <a:r>
              <a:rPr lang="ar-SA" dirty="0" smtClean="0"/>
              <a:t> شامل</a:t>
            </a:r>
            <a:r>
              <a:rPr lang="ar-JO" dirty="0" smtClean="0"/>
              <a:t>ة</a:t>
            </a:r>
            <a:r>
              <a:rPr lang="ar-SA" dirty="0" smtClean="0"/>
              <a:t>. </a:t>
            </a:r>
          </a:p>
          <a:p>
            <a:pPr marL="457200" indent="-457200">
              <a:buNone/>
            </a:pPr>
            <a:endParaRPr lang="ar-SA" sz="24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29600" cy="5024600"/>
          </a:xfrm>
        </p:spPr>
        <p:txBody>
          <a:bodyPr>
            <a:noAutofit/>
          </a:bodyPr>
          <a:lstStyle/>
          <a:p>
            <a:pPr marL="457200" indent="-457200" algn="just">
              <a:buNone/>
            </a:pPr>
            <a:r>
              <a:rPr lang="ar-SA" sz="2400" b="1" dirty="0" smtClean="0"/>
              <a:t>2- </a:t>
            </a:r>
            <a:r>
              <a:rPr lang="ar-SA" dirty="0" smtClean="0">
                <a:solidFill>
                  <a:srgbClr val="FF0000"/>
                </a:solidFill>
              </a:rPr>
              <a:t>المستفيدون من خارج المنشاة </a:t>
            </a:r>
            <a:r>
              <a:rPr lang="ar-SA" dirty="0" smtClean="0"/>
              <a:t>: كاف</a:t>
            </a:r>
            <a:r>
              <a:rPr lang="ar-JO" dirty="0" smtClean="0"/>
              <a:t>ة</a:t>
            </a:r>
            <a:r>
              <a:rPr lang="ar-SA" dirty="0" smtClean="0"/>
              <a:t> ال</a:t>
            </a:r>
            <a:r>
              <a:rPr lang="ar-JO" dirty="0" smtClean="0"/>
              <a:t>أ</a:t>
            </a:r>
            <a:r>
              <a:rPr lang="ar-SA" dirty="0" smtClean="0"/>
              <a:t>طراف من خارج المنشأة التي تتعامل مع نتائج التحليل المالي الخاص بالمنشأة ويمكن تقسيمهم إلى: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dirty="0" smtClean="0">
                <a:solidFill>
                  <a:srgbClr val="FF0000"/>
                </a:solidFill>
              </a:rPr>
              <a:t>المستفيدون ممن ترتبط مصالحهم مباشر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بالمنشأة </a:t>
            </a:r>
          </a:p>
          <a:p>
            <a:pPr marL="457200" indent="-457200" algn="just"/>
            <a:r>
              <a:rPr lang="ar-SA" dirty="0" smtClean="0">
                <a:solidFill>
                  <a:srgbClr val="FF0000"/>
                </a:solidFill>
              </a:rPr>
              <a:t>المساهمون : وهم المستثمرون الحاليون </a:t>
            </a:r>
          </a:p>
          <a:p>
            <a:pPr marL="457200" indent="-457200" algn="just"/>
            <a:r>
              <a:rPr lang="ar-SA" dirty="0" smtClean="0">
                <a:solidFill>
                  <a:srgbClr val="FF0000"/>
                </a:solidFill>
              </a:rPr>
              <a:t>المستثمرون المتوقعون في المستقبل </a:t>
            </a:r>
          </a:p>
          <a:p>
            <a:pPr marL="457200" indent="-457200" algn="just"/>
            <a:r>
              <a:rPr lang="ar-SA" dirty="0" smtClean="0">
                <a:solidFill>
                  <a:srgbClr val="FF0000"/>
                </a:solidFill>
              </a:rPr>
              <a:t>المقرضون </a:t>
            </a:r>
          </a:p>
          <a:p>
            <a:pPr marL="457200" indent="-457200" algn="just"/>
            <a:r>
              <a:rPr lang="ar-SA" dirty="0" smtClean="0">
                <a:solidFill>
                  <a:srgbClr val="FF0000"/>
                </a:solidFill>
              </a:rPr>
              <a:t>الدائنون التجاريون وحمل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السندات </a:t>
            </a:r>
          </a:p>
          <a:p>
            <a:pPr marL="457200" indent="-457200" algn="just"/>
            <a:r>
              <a:rPr lang="ar-SA" dirty="0" smtClean="0">
                <a:solidFill>
                  <a:srgbClr val="FF0000"/>
                </a:solidFill>
              </a:rPr>
              <a:t>مدقق الحسابات </a:t>
            </a:r>
          </a:p>
          <a:p>
            <a:pPr marL="457200" indent="-457200">
              <a:buNone/>
            </a:pPr>
            <a:endParaRPr lang="ar-SA" sz="2400" b="1" dirty="0" smtClean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15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214422"/>
            <a:ext cx="8229600" cy="5286412"/>
          </a:xfrm>
        </p:spPr>
        <p:txBody>
          <a:bodyPr>
            <a:noAutofit/>
          </a:bodyPr>
          <a:lstStyle/>
          <a:p>
            <a:pPr marL="457200" indent="-457200" algn="just">
              <a:buNone/>
            </a:pPr>
            <a:r>
              <a:rPr lang="ar-SA" b="1" dirty="0" smtClean="0">
                <a:solidFill>
                  <a:srgbClr val="FF0000"/>
                </a:solidFill>
              </a:rPr>
              <a:t>ب -</a:t>
            </a:r>
            <a:r>
              <a:rPr lang="ar-SA" dirty="0" smtClean="0">
                <a:solidFill>
                  <a:srgbClr val="FF0000"/>
                </a:solidFill>
              </a:rPr>
              <a:t> المستفيدون ممن ترتبط مصالحهم بالمنشأة بصورة غير مباشر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 algn="just">
              <a:buNone/>
            </a:pPr>
            <a:r>
              <a:rPr lang="ar-SA" sz="2700" dirty="0" smtClean="0"/>
              <a:t>المستفيدون الذين تربطهم مصالح و</a:t>
            </a:r>
            <a:r>
              <a:rPr lang="ar-JO" sz="2700" dirty="0" smtClean="0"/>
              <a:t>إ</a:t>
            </a:r>
            <a:r>
              <a:rPr lang="ar-SA" sz="2700" dirty="0" smtClean="0"/>
              <a:t>هتمامات برابط</a:t>
            </a:r>
            <a:r>
              <a:rPr lang="ar-JO" sz="2700" dirty="0" smtClean="0"/>
              <a:t>ة</a:t>
            </a:r>
            <a:r>
              <a:rPr lang="ar-SA" sz="2700" dirty="0" smtClean="0"/>
              <a:t> يصعب تحديدها بدق</a:t>
            </a:r>
            <a:r>
              <a:rPr lang="ar-JO" sz="2700" dirty="0" smtClean="0"/>
              <a:t>ة</a:t>
            </a:r>
            <a:r>
              <a:rPr lang="ar-SA" sz="2700" dirty="0" smtClean="0"/>
              <a:t> أو شكل محدد </a:t>
            </a:r>
            <a:r>
              <a:rPr lang="ar-JO" sz="2700" dirty="0" smtClean="0"/>
              <a:t>إ</a:t>
            </a:r>
            <a:r>
              <a:rPr lang="ar-SA" sz="2700" dirty="0" smtClean="0"/>
              <a:t>لا </a:t>
            </a:r>
            <a:r>
              <a:rPr lang="ar-JO" sz="2700" dirty="0" smtClean="0"/>
              <a:t>أ</a:t>
            </a:r>
            <a:r>
              <a:rPr lang="ar-SA" sz="2700" dirty="0" smtClean="0"/>
              <a:t>ن</a:t>
            </a:r>
            <a:r>
              <a:rPr lang="ar-JO" sz="2700" dirty="0" smtClean="0"/>
              <a:t>ه</a:t>
            </a:r>
            <a:r>
              <a:rPr lang="ar-SA" sz="2700" dirty="0" smtClean="0"/>
              <a:t> بناء </a:t>
            </a:r>
            <a:r>
              <a:rPr lang="ar-JO" sz="2700" dirty="0" smtClean="0"/>
              <a:t>على التحليل يبنى </a:t>
            </a:r>
            <a:r>
              <a:rPr lang="ar-SA" sz="2700" dirty="0" smtClean="0"/>
              <a:t>عليها قرارات تؤثر على </a:t>
            </a:r>
            <a:r>
              <a:rPr lang="ar-JO" sz="2700" dirty="0" smtClean="0"/>
              <a:t>أ</a:t>
            </a:r>
            <a:r>
              <a:rPr lang="ar-SA" sz="2700" dirty="0" smtClean="0"/>
              <a:t>عمالهم بشكل مستمر مثل </a:t>
            </a:r>
          </a:p>
          <a:p>
            <a:pPr marL="457200" indent="-457200" algn="just"/>
            <a:r>
              <a:rPr lang="ar-SA" sz="2700" dirty="0" smtClean="0">
                <a:solidFill>
                  <a:srgbClr val="FF0000"/>
                </a:solidFill>
              </a:rPr>
              <a:t>ال</a:t>
            </a:r>
            <a:r>
              <a:rPr lang="ar-JO" sz="2700" dirty="0" smtClean="0">
                <a:solidFill>
                  <a:srgbClr val="FF0000"/>
                </a:solidFill>
              </a:rPr>
              <a:t>أ</a:t>
            </a:r>
            <a:r>
              <a:rPr lang="ar-SA" sz="2700" dirty="0" smtClean="0">
                <a:solidFill>
                  <a:srgbClr val="FF0000"/>
                </a:solidFill>
              </a:rPr>
              <a:t>جهز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الرقابي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الحكومي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 algn="just"/>
            <a:r>
              <a:rPr lang="ar-SA" sz="2700" dirty="0" smtClean="0">
                <a:solidFill>
                  <a:srgbClr val="FF0000"/>
                </a:solidFill>
              </a:rPr>
              <a:t>ال</a:t>
            </a:r>
            <a:r>
              <a:rPr lang="ar-JO" sz="2700" dirty="0" smtClean="0">
                <a:solidFill>
                  <a:srgbClr val="FF0000"/>
                </a:solidFill>
              </a:rPr>
              <a:t>أ</a:t>
            </a:r>
            <a:r>
              <a:rPr lang="ar-SA" sz="2700" dirty="0" smtClean="0">
                <a:solidFill>
                  <a:srgbClr val="FF0000"/>
                </a:solidFill>
              </a:rPr>
              <a:t>سلوب المالي (البورصات)</a:t>
            </a:r>
          </a:p>
          <a:p>
            <a:pPr marL="457200" indent="-457200" algn="just"/>
            <a:r>
              <a:rPr lang="ar-JO" sz="2700" dirty="0" smtClean="0">
                <a:solidFill>
                  <a:srgbClr val="FF0000"/>
                </a:solidFill>
              </a:rPr>
              <a:t>أ</a:t>
            </a:r>
            <a:r>
              <a:rPr lang="ar-SA" sz="2700" dirty="0" smtClean="0">
                <a:solidFill>
                  <a:srgbClr val="FF0000"/>
                </a:solidFill>
              </a:rPr>
              <a:t>جهز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التخطيط الحكومي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وال</a:t>
            </a:r>
            <a:r>
              <a:rPr lang="ar-JO" sz="2700" dirty="0" smtClean="0">
                <a:solidFill>
                  <a:srgbClr val="FF0000"/>
                </a:solidFill>
              </a:rPr>
              <a:t>أ</a:t>
            </a:r>
            <a:r>
              <a:rPr lang="ar-SA" sz="2700" dirty="0" smtClean="0">
                <a:solidFill>
                  <a:srgbClr val="FF0000"/>
                </a:solidFill>
              </a:rPr>
              <a:t>جهز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الغربي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 algn="just"/>
            <a:r>
              <a:rPr lang="ar-SA" sz="2700" dirty="0" smtClean="0">
                <a:solidFill>
                  <a:srgbClr val="FF0000"/>
                </a:solidFill>
              </a:rPr>
              <a:t>مراكز البحث العملي والباحثون المختصون </a:t>
            </a:r>
          </a:p>
          <a:p>
            <a:pPr marL="457200" indent="-457200" algn="just"/>
            <a:r>
              <a:rPr lang="ar-SA" sz="2700" dirty="0" smtClean="0">
                <a:solidFill>
                  <a:srgbClr val="FF0000"/>
                </a:solidFill>
              </a:rPr>
              <a:t>الصحاف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ال</a:t>
            </a:r>
            <a:r>
              <a:rPr lang="ar-JO" sz="2700" dirty="0" smtClean="0">
                <a:solidFill>
                  <a:srgbClr val="FF0000"/>
                </a:solidFill>
              </a:rPr>
              <a:t>إ</a:t>
            </a:r>
            <a:r>
              <a:rPr lang="ar-SA" sz="2700" dirty="0" smtClean="0">
                <a:solidFill>
                  <a:srgbClr val="FF0000"/>
                </a:solidFill>
              </a:rPr>
              <a:t>قتصادي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 algn="just"/>
            <a:r>
              <a:rPr lang="ar-SA" sz="2700" dirty="0" smtClean="0">
                <a:solidFill>
                  <a:srgbClr val="FF0000"/>
                </a:solidFill>
              </a:rPr>
              <a:t>مجلس الغرف الصناعي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r>
              <a:rPr lang="ar-SA" sz="2700" dirty="0" smtClean="0">
                <a:solidFill>
                  <a:srgbClr val="FF0000"/>
                </a:solidFill>
              </a:rPr>
              <a:t> والغرف التجاري</a:t>
            </a:r>
            <a:r>
              <a:rPr lang="ar-JO" sz="2700" dirty="0" smtClean="0">
                <a:solidFill>
                  <a:srgbClr val="FF0000"/>
                </a:solidFill>
              </a:rPr>
              <a:t>ة</a:t>
            </a:r>
            <a:endParaRPr lang="ar-SA" sz="27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endParaRPr lang="ar-SA" sz="2400" b="1" dirty="0" smtClean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أدوات التحليل المالي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16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810286"/>
          </a:xfrm>
        </p:spPr>
        <p:txBody>
          <a:bodyPr>
            <a:noAutofit/>
          </a:bodyPr>
          <a:lstStyle/>
          <a:p>
            <a:pPr marL="457200" indent="-457200" algn="just">
              <a:buNone/>
            </a:pPr>
            <a:r>
              <a:rPr lang="ar-SA" dirty="0" smtClean="0"/>
              <a:t>هي السجلات المحاسبي</a:t>
            </a:r>
            <a:r>
              <a:rPr lang="ar-JO" dirty="0" smtClean="0"/>
              <a:t>ة</a:t>
            </a:r>
            <a:r>
              <a:rPr lang="ar-SA" dirty="0" smtClean="0"/>
              <a:t> للمنشأة وخاص</a:t>
            </a:r>
            <a:r>
              <a:rPr lang="ar-JO" dirty="0" smtClean="0"/>
              <a:t>ة</a:t>
            </a:r>
            <a:r>
              <a:rPr lang="ar-SA" dirty="0" smtClean="0"/>
              <a:t> القوائم المالية وهي </a:t>
            </a:r>
            <a:r>
              <a:rPr lang="ar-JO" dirty="0" smtClean="0"/>
              <a:t>:</a:t>
            </a:r>
            <a:endParaRPr lang="ar-SA" dirty="0" smtClean="0"/>
          </a:p>
          <a:p>
            <a:pPr marL="457200" indent="-457200" algn="just">
              <a:buNone/>
            </a:pPr>
            <a:endParaRPr lang="ar-SA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ar-SA" dirty="0" smtClean="0">
                <a:solidFill>
                  <a:srgbClr val="FF0000"/>
                </a:solidFill>
              </a:rPr>
              <a:t>قائم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المركز المالي أو ما يسميها المحاسبون الميزاني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العمومي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: تصور الأوضاع المالية للمنشأة كما كانت عليه في تاريخ معين.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dirty="0" smtClean="0">
                <a:solidFill>
                  <a:srgbClr val="FF0000"/>
                </a:solidFill>
              </a:rPr>
              <a:t>قائمه نتائج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عمال : وهي قائمه الدخل أو حساب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رباح والخسائر ويمثل رصيد ما حققته المنشأة من ربح أو ما تحملته من خسار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خلال فتر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زمني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محددة تسمى الفتر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المحاسبي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None/>
            </a:pPr>
            <a:endParaRPr lang="ar-SA" sz="24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17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382930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ar-SA" sz="2600" b="1" dirty="0" smtClean="0">
                <a:solidFill>
                  <a:srgbClr val="FF0000"/>
                </a:solidFill>
              </a:rPr>
              <a:t>يتم التحليل المالي للمنش</a:t>
            </a:r>
            <a:r>
              <a:rPr lang="ar-JO" sz="2600" b="1" dirty="0" smtClean="0">
                <a:solidFill>
                  <a:srgbClr val="FF0000"/>
                </a:solidFill>
              </a:rPr>
              <a:t>أ</a:t>
            </a:r>
            <a:r>
              <a:rPr lang="ar-SA" sz="2600" b="1" dirty="0" smtClean="0">
                <a:solidFill>
                  <a:srgbClr val="FF0000"/>
                </a:solidFill>
              </a:rPr>
              <a:t>ة بموجب الخطوات التالي</a:t>
            </a:r>
            <a:r>
              <a:rPr lang="ar-JO" sz="2600" b="1" dirty="0" smtClean="0">
                <a:solidFill>
                  <a:srgbClr val="FF0000"/>
                </a:solidFill>
              </a:rPr>
              <a:t>ة</a:t>
            </a:r>
            <a:r>
              <a:rPr lang="ar-SA" sz="2600" b="1" dirty="0" smtClean="0">
                <a:solidFill>
                  <a:srgbClr val="FF0000"/>
                </a:solidFill>
              </a:rPr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600" dirty="0" smtClean="0"/>
              <a:t>تحديد الهدف من التحليل 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600" dirty="0" smtClean="0"/>
              <a:t>تحديد الفتر</a:t>
            </a:r>
            <a:r>
              <a:rPr lang="ar-JO" sz="2600" dirty="0" smtClean="0"/>
              <a:t>ة</a:t>
            </a:r>
            <a:r>
              <a:rPr lang="ar-SA" sz="2600" dirty="0" smtClean="0"/>
              <a:t> الزمني</a:t>
            </a:r>
            <a:r>
              <a:rPr lang="ar-JO" sz="2600" dirty="0" smtClean="0"/>
              <a:t>ة</a:t>
            </a:r>
            <a:r>
              <a:rPr lang="ar-SA" sz="2600" dirty="0" smtClean="0"/>
              <a:t> التي سيتم تحليلها </a:t>
            </a:r>
          </a:p>
          <a:p>
            <a:pPr marL="457200" indent="-457200">
              <a:buFont typeface="+mj-lt"/>
              <a:buAutoNum type="arabicPeriod"/>
            </a:pPr>
            <a:r>
              <a:rPr lang="ar-JO" sz="2600" dirty="0" smtClean="0"/>
              <a:t>إ</a:t>
            </a:r>
            <a:r>
              <a:rPr lang="ar-SA" sz="2600" dirty="0" smtClean="0"/>
              <a:t>ختيار المعلومات الملائم</a:t>
            </a:r>
            <a:r>
              <a:rPr lang="ar-JO" sz="2600" dirty="0" smtClean="0"/>
              <a:t>ة</a:t>
            </a:r>
            <a:r>
              <a:rPr lang="ar-SA" sz="2600" dirty="0" smtClean="0"/>
              <a:t> للهدف المراد تحقيق</a:t>
            </a:r>
            <a:r>
              <a:rPr lang="ar-JO" sz="2600" dirty="0" smtClean="0"/>
              <a:t>ة</a:t>
            </a:r>
            <a:r>
              <a:rPr lang="ar-SA" sz="26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ar-JO" sz="2600" dirty="0" smtClean="0"/>
              <a:t>إ</a:t>
            </a:r>
            <a:r>
              <a:rPr lang="ar-SA" sz="2600" dirty="0" smtClean="0"/>
              <a:t>ختيار ال</a:t>
            </a:r>
            <a:r>
              <a:rPr lang="ar-JO" sz="2600" dirty="0" smtClean="0"/>
              <a:t>أ</a:t>
            </a:r>
            <a:r>
              <a:rPr lang="ar-SA" sz="2600" dirty="0" smtClean="0"/>
              <a:t>سلوب الملائم من </a:t>
            </a:r>
            <a:r>
              <a:rPr lang="ar-JO" sz="2600" dirty="0" smtClean="0"/>
              <a:t>أ</a:t>
            </a:r>
            <a:r>
              <a:rPr lang="ar-SA" sz="2600" dirty="0" smtClean="0"/>
              <a:t>ساليب التحليل 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600" dirty="0" smtClean="0"/>
              <a:t>معالج</a:t>
            </a:r>
            <a:r>
              <a:rPr lang="ar-JO" sz="2600" dirty="0" smtClean="0"/>
              <a:t>ة</a:t>
            </a:r>
            <a:r>
              <a:rPr lang="ar-SA" sz="2600" dirty="0" smtClean="0"/>
              <a:t> المعلومات بمقتضى </a:t>
            </a:r>
            <a:r>
              <a:rPr lang="ar-JO" sz="2600" dirty="0" smtClean="0"/>
              <a:t>أ</a:t>
            </a:r>
            <a:r>
              <a:rPr lang="ar-SA" sz="2600" dirty="0" smtClean="0"/>
              <a:t>سلوب التحليل الذي تم </a:t>
            </a:r>
            <a:r>
              <a:rPr lang="ar-JO" sz="2600" dirty="0" smtClean="0"/>
              <a:t>إ</a:t>
            </a:r>
            <a:r>
              <a:rPr lang="ar-SA" sz="2600" dirty="0" smtClean="0"/>
              <a:t>ختياره </a:t>
            </a:r>
          </a:p>
          <a:p>
            <a:pPr marL="457200" indent="-457200">
              <a:buFont typeface="+mj-lt"/>
              <a:buAutoNum type="arabicPeriod"/>
            </a:pPr>
            <a:r>
              <a:rPr lang="ar-JO" sz="2600" dirty="0" smtClean="0"/>
              <a:t>إ</a:t>
            </a:r>
            <a:r>
              <a:rPr lang="ar-SA" sz="2600" dirty="0" smtClean="0"/>
              <a:t>ختيار المعيار الملائم لقياس النتائج عليه 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600" dirty="0" smtClean="0"/>
              <a:t>تحديد مدى و</a:t>
            </a:r>
            <a:r>
              <a:rPr lang="ar-JO" sz="2600" dirty="0" smtClean="0"/>
              <a:t>إ</a:t>
            </a:r>
            <a:r>
              <a:rPr lang="ar-SA" sz="2600" dirty="0" smtClean="0"/>
              <a:t>تجاه و</a:t>
            </a:r>
            <a:r>
              <a:rPr lang="ar-JO" sz="2600" dirty="0" smtClean="0"/>
              <a:t>إ</a:t>
            </a:r>
            <a:r>
              <a:rPr lang="ar-SA" sz="2600" dirty="0" smtClean="0"/>
              <a:t>نحراف الم</a:t>
            </a:r>
            <a:r>
              <a:rPr lang="ar-JO" sz="2600" dirty="0" smtClean="0"/>
              <a:t>ن</a:t>
            </a:r>
            <a:r>
              <a:rPr lang="ar-SA" sz="2600" dirty="0" smtClean="0"/>
              <a:t>ش</a:t>
            </a:r>
            <a:r>
              <a:rPr lang="ar-JO" sz="2600" dirty="0" smtClean="0"/>
              <a:t>أة</a:t>
            </a:r>
            <a:r>
              <a:rPr lang="ar-SA" sz="2600" dirty="0" smtClean="0"/>
              <a:t> عن المعيار المستعمل 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600" dirty="0" smtClean="0"/>
              <a:t>تتبع العوامل التي </a:t>
            </a:r>
            <a:r>
              <a:rPr lang="ar-JO" sz="2600" dirty="0" smtClean="0"/>
              <a:t>أ</a:t>
            </a:r>
            <a:r>
              <a:rPr lang="ar-SA" sz="2600" dirty="0" smtClean="0"/>
              <a:t>دت إلى</a:t>
            </a:r>
            <a:r>
              <a:rPr lang="ar-JO" sz="2600" dirty="0" smtClean="0"/>
              <a:t> </a:t>
            </a:r>
            <a:r>
              <a:rPr lang="ar-SA" sz="2600" dirty="0" smtClean="0"/>
              <a:t>ذلك الوضع إلى</a:t>
            </a:r>
            <a:r>
              <a:rPr lang="ar-JO" sz="2600" dirty="0" smtClean="0"/>
              <a:t> </a:t>
            </a:r>
            <a:r>
              <a:rPr lang="ar-SA" sz="2600" dirty="0" smtClean="0"/>
              <a:t>جذورها الحقيقي</a:t>
            </a:r>
            <a:r>
              <a:rPr lang="ar-JO" sz="2600" dirty="0" smtClean="0"/>
              <a:t>ة</a:t>
            </a:r>
            <a:endParaRPr lang="ar-SA" sz="2600" dirty="0" smtClean="0"/>
          </a:p>
          <a:p>
            <a:pPr marL="457200" indent="-457200">
              <a:buFont typeface="+mj-lt"/>
              <a:buAutoNum type="arabicPeriod"/>
            </a:pPr>
            <a:r>
              <a:rPr lang="ar-SA" sz="2600" dirty="0" smtClean="0"/>
              <a:t>ال</a:t>
            </a:r>
            <a:r>
              <a:rPr lang="ar-JO" sz="2600" dirty="0" smtClean="0"/>
              <a:t>إ</a:t>
            </a:r>
            <a:r>
              <a:rPr lang="ar-SA" sz="2600" dirty="0" smtClean="0"/>
              <a:t>ستنتاج المناسب من عمليات التحليل </a:t>
            </a:r>
            <a:endParaRPr lang="ar-JO" sz="2600" dirty="0" smtClean="0"/>
          </a:p>
          <a:p>
            <a:pPr marL="0" indent="0">
              <a:buNone/>
            </a:pPr>
            <a:r>
              <a:rPr lang="ar-JO" sz="2600" dirty="0" smtClean="0"/>
              <a:t>10 </a:t>
            </a:r>
            <a:r>
              <a:rPr lang="ar-SA" sz="2600" dirty="0" smtClean="0"/>
              <a:t>وضع التوصيات و</a:t>
            </a:r>
            <a:r>
              <a:rPr lang="ar-JO" sz="2600" dirty="0" smtClean="0"/>
              <a:t>إ</a:t>
            </a:r>
            <a:r>
              <a:rPr lang="ar-SA" sz="2600" dirty="0" smtClean="0"/>
              <a:t>قتراح الحلول الملائم</a:t>
            </a:r>
            <a:r>
              <a:rPr lang="ar-JO" sz="2600" dirty="0" smtClean="0"/>
              <a:t>ة</a:t>
            </a:r>
            <a:endParaRPr lang="ar-SA" sz="2600" dirty="0" smtClean="0"/>
          </a:p>
          <a:p>
            <a:pPr marL="457200" indent="-457200">
              <a:buNone/>
            </a:pPr>
            <a:endParaRPr lang="ar-SA" sz="2400" b="1" dirty="0" smtClean="0"/>
          </a:p>
        </p:txBody>
      </p:sp>
      <p:grpSp>
        <p:nvGrpSpPr>
          <p:cNvPr id="2" name="Group 12"/>
          <p:cNvGrpSpPr/>
          <p:nvPr/>
        </p:nvGrpSpPr>
        <p:grpSpPr>
          <a:xfrm>
            <a:off x="14" y="0"/>
            <a:ext cx="9143986" cy="1357298"/>
            <a:chOff x="14" y="0"/>
            <a:chExt cx="9143986" cy="1785926"/>
          </a:xfrm>
        </p:grpSpPr>
        <p:sp>
          <p:nvSpPr>
            <p:cNvPr id="14" name="Flowchart: Document 1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rgbClr val="FF0000"/>
                  </a:solidFill>
                </a:rPr>
                <a:t>خطوات التحليل المالي</a:t>
              </a:r>
              <a:endParaRPr lang="ar-SA" sz="32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7" name="Teardrop 16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18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1520" y="832484"/>
            <a:ext cx="7670676" cy="504056"/>
          </a:xfrm>
        </p:spPr>
        <p:txBody>
          <a:bodyPr>
            <a:noAutofit/>
          </a:bodyPr>
          <a:lstStyle/>
          <a:p>
            <a:pPr algn="ctr"/>
            <a:r>
              <a:rPr lang="ar-SA" sz="3200" dirty="0" smtClean="0">
                <a:solidFill>
                  <a:srgbClr val="FF0000"/>
                </a:solidFill>
              </a:rPr>
              <a:t>من الذي يقوم بعملية التحليل المالي ؟ ولماذا؟</a:t>
            </a:r>
            <a:endParaRPr lang="ar-SA" sz="3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18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857364"/>
            <a:ext cx="8229600" cy="4595972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ar-SA" dirty="0" smtClean="0">
                <a:solidFill>
                  <a:srgbClr val="FF0000"/>
                </a:solidFill>
              </a:rPr>
              <a:t>تقوم فئات متعدد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من داخل المنشأة وخارجها كل لغرض معين تسعى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ليه ومن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هم هذه الفئات </a:t>
            </a:r>
          </a:p>
          <a:p>
            <a:pPr marL="457200" indent="-457200">
              <a:buFont typeface="+mj-lt"/>
              <a:buAutoNum type="arabicPeriod"/>
            </a:pPr>
            <a:r>
              <a:rPr lang="ar-SA" dirty="0" smtClean="0"/>
              <a:t>المدير المالي </a:t>
            </a:r>
          </a:p>
          <a:p>
            <a:pPr marL="457200" indent="-457200">
              <a:buFont typeface="+mj-lt"/>
              <a:buAutoNum type="arabicPeriod"/>
            </a:pPr>
            <a:r>
              <a:rPr lang="ar-SA" dirty="0" smtClean="0"/>
              <a:t>الدائنون للدين القصير ال</a:t>
            </a:r>
            <a:r>
              <a:rPr lang="ar-JO" dirty="0" smtClean="0"/>
              <a:t>أ</a:t>
            </a:r>
            <a:r>
              <a:rPr lang="ar-SA" dirty="0" smtClean="0"/>
              <a:t>جل </a:t>
            </a:r>
          </a:p>
          <a:p>
            <a:pPr marL="457200" indent="-457200">
              <a:buFont typeface="+mj-lt"/>
              <a:buAutoNum type="arabicPeriod"/>
            </a:pPr>
            <a:r>
              <a:rPr lang="ar-SA" dirty="0" smtClean="0"/>
              <a:t>الدائنون للدين طويل الاجل</a:t>
            </a:r>
          </a:p>
          <a:p>
            <a:pPr marL="457200" indent="-457200">
              <a:buFont typeface="+mj-lt"/>
              <a:buAutoNum type="arabicPeriod"/>
            </a:pPr>
            <a:r>
              <a:rPr lang="ar-SA" dirty="0" smtClean="0"/>
              <a:t>المستثمرون </a:t>
            </a:r>
          </a:p>
          <a:p>
            <a:pPr marL="457200" indent="-457200">
              <a:buFont typeface="+mj-lt"/>
              <a:buAutoNum type="arabicPeriod"/>
            </a:pPr>
            <a:r>
              <a:rPr lang="ar-SA" dirty="0" smtClean="0"/>
              <a:t>بيوت الخبر</a:t>
            </a:r>
            <a:r>
              <a:rPr lang="ar-JO" dirty="0" smtClean="0"/>
              <a:t>ة</a:t>
            </a:r>
            <a:r>
              <a:rPr lang="ar-SA" dirty="0" smtClean="0"/>
              <a:t> المالية  </a:t>
            </a:r>
          </a:p>
          <a:p>
            <a:pPr marL="457200" indent="-457200">
              <a:buNone/>
            </a:pPr>
            <a:endParaRPr lang="ar-SA" sz="24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3034" y="3786190"/>
            <a:ext cx="6400800" cy="1600200"/>
          </a:xfrm>
        </p:spPr>
        <p:txBody>
          <a:bodyPr/>
          <a:lstStyle/>
          <a:p>
            <a:r>
              <a:rPr lang="ar-SA" dirty="0" smtClean="0"/>
              <a:t> </a:t>
            </a:r>
          </a:p>
          <a:p>
            <a:r>
              <a:rPr lang="ar-SA" dirty="0" smtClean="0"/>
              <a:t>الفصل </a:t>
            </a:r>
            <a:r>
              <a:rPr lang="ar-JO" dirty="0" smtClean="0"/>
              <a:t>الخامس</a:t>
            </a:r>
            <a:endParaRPr lang="ar-S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21" name="Titl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2267927" y="635795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ar-SA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4000" cy="3786190"/>
            <a:chOff x="0" y="0"/>
            <a:chExt cx="9144000" cy="3786190"/>
          </a:xfrm>
        </p:grpSpPr>
        <p:sp>
          <p:nvSpPr>
            <p:cNvPr id="9" name="Rectangle 8"/>
            <p:cNvSpPr/>
            <p:nvPr/>
          </p:nvSpPr>
          <p:spPr>
            <a:xfrm>
              <a:off x="0" y="2071678"/>
              <a:ext cx="9144000" cy="17145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6350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29586" y="214291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19" name="TextBox 18"/>
          <p:cNvSpPr txBox="1"/>
          <p:nvPr/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dirty="0"/>
              <a:t>التحليل المالي</a:t>
            </a:r>
            <a:endParaRPr lang="ar-SY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43834" y="0"/>
            <a:ext cx="1500166" cy="90952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0948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JO" b="1" dirty="0" smtClean="0"/>
              <a:t>موضوعات الفصل </a:t>
            </a:r>
            <a:endParaRPr lang="en-US" b="1" dirty="0" smtClean="0"/>
          </a:p>
          <a:p>
            <a:pPr>
              <a:buNone/>
            </a:pPr>
            <a:endParaRPr lang="ar-SA" sz="1800" dirty="0" smtClean="0"/>
          </a:p>
          <a:p>
            <a:r>
              <a:rPr lang="ar-SA" dirty="0" smtClean="0"/>
              <a:t>مفهوم التحليل المالي ودوره لدى الإدارة المالي</a:t>
            </a:r>
            <a:r>
              <a:rPr lang="ar-JO" dirty="0" smtClean="0"/>
              <a:t>ة</a:t>
            </a:r>
            <a:endParaRPr lang="ar-SA" dirty="0" smtClean="0"/>
          </a:p>
          <a:p>
            <a:r>
              <a:rPr lang="ar-SA" dirty="0" smtClean="0"/>
              <a:t>أهداف التحليل المالي واستخداماته</a:t>
            </a:r>
          </a:p>
          <a:p>
            <a:r>
              <a:rPr lang="ar-SA" dirty="0" smtClean="0"/>
              <a:t>الجهات المستفيد</a:t>
            </a:r>
            <a:r>
              <a:rPr lang="ar-JO" dirty="0" smtClean="0"/>
              <a:t>ة</a:t>
            </a:r>
            <a:r>
              <a:rPr lang="ar-SA" dirty="0" smtClean="0"/>
              <a:t> من التحليل المالي </a:t>
            </a:r>
          </a:p>
          <a:p>
            <a:r>
              <a:rPr lang="ar-SA" dirty="0" smtClean="0"/>
              <a:t>أدوات التحليل المالي </a:t>
            </a:r>
          </a:p>
          <a:p>
            <a:r>
              <a:rPr lang="ar-SA" dirty="0" smtClean="0"/>
              <a:t>أنواع التحليل المالي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8229600" cy="446449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dirty="0" smtClean="0"/>
              <a:t>هو دراسة </a:t>
            </a:r>
            <a:r>
              <a:rPr lang="ar-SA" dirty="0" smtClean="0">
                <a:solidFill>
                  <a:srgbClr val="FF0000"/>
                </a:solidFill>
              </a:rPr>
              <a:t>تفصيلية</a:t>
            </a:r>
            <a:r>
              <a:rPr lang="ar-SA" dirty="0" smtClean="0"/>
              <a:t> للبيانات المالية </a:t>
            </a:r>
            <a:r>
              <a:rPr lang="ar-SA" dirty="0" smtClean="0">
                <a:solidFill>
                  <a:srgbClr val="FF0000"/>
                </a:solidFill>
              </a:rPr>
              <a:t>وال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رتباطات </a:t>
            </a:r>
            <a:r>
              <a:rPr lang="ar-SA" dirty="0" smtClean="0"/>
              <a:t>فيما بينها و</a:t>
            </a:r>
            <a:r>
              <a:rPr lang="ar-JO" dirty="0" smtClean="0"/>
              <a:t>إ</a:t>
            </a:r>
            <a:r>
              <a:rPr lang="ar-SA" dirty="0" smtClean="0">
                <a:solidFill>
                  <a:srgbClr val="FF0000"/>
                </a:solidFill>
              </a:rPr>
              <a:t>ثارة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سئلة </a:t>
            </a:r>
            <a:r>
              <a:rPr lang="ar-SA" dirty="0" smtClean="0"/>
              <a:t>حول مدلولاتها في مح</a:t>
            </a:r>
            <a:r>
              <a:rPr lang="ar-JO" dirty="0" smtClean="0"/>
              <a:t>ا</a:t>
            </a:r>
            <a:r>
              <a:rPr lang="ar-SA" dirty="0" smtClean="0"/>
              <a:t>ولة </a:t>
            </a:r>
            <a:r>
              <a:rPr lang="ar-SA" dirty="0" smtClean="0">
                <a:solidFill>
                  <a:srgbClr val="FF0000"/>
                </a:solidFill>
              </a:rPr>
              <a:t>لتفسير</a:t>
            </a:r>
            <a:r>
              <a:rPr lang="ar-SA" dirty="0" smtClean="0"/>
              <a:t> ال</a:t>
            </a:r>
            <a:r>
              <a:rPr lang="ar-JO" dirty="0" smtClean="0"/>
              <a:t>أ</a:t>
            </a:r>
            <a:r>
              <a:rPr lang="ar-SA" dirty="0" smtClean="0"/>
              <a:t>سباب التي </a:t>
            </a:r>
            <a:r>
              <a:rPr lang="ar-JO" dirty="0" smtClean="0"/>
              <a:t>أ</a:t>
            </a:r>
            <a:r>
              <a:rPr lang="ar-SA" dirty="0" smtClean="0"/>
              <a:t>دت </a:t>
            </a:r>
            <a:r>
              <a:rPr lang="ar-JO" dirty="0" smtClean="0"/>
              <a:t>إلى </a:t>
            </a:r>
            <a:r>
              <a:rPr lang="ar-SA" dirty="0" smtClean="0"/>
              <a:t>ظهور هذه البيانات بالكميات التي هي عليها مما يساعد على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كتشاف نقاط الضعف والقوه في السياسات المالي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والبيعي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وال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نتاجي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/>
              <a:t> التي يعمل المشروع في </a:t>
            </a:r>
            <a:r>
              <a:rPr lang="ar-JO" dirty="0" smtClean="0"/>
              <a:t>إ</a:t>
            </a:r>
            <a:r>
              <a:rPr lang="ar-SA" dirty="0" smtClean="0"/>
              <a:t>ظهارها </a:t>
            </a:r>
            <a:r>
              <a:rPr lang="ar-JO" dirty="0" smtClean="0"/>
              <a:t>و</a:t>
            </a:r>
            <a:r>
              <a:rPr lang="ar-SA" dirty="0" smtClean="0"/>
              <a:t>من </a:t>
            </a:r>
            <a:r>
              <a:rPr lang="ar-JO" dirty="0" smtClean="0"/>
              <a:t>ثم </a:t>
            </a:r>
            <a:r>
              <a:rPr lang="ar-SA" dirty="0" smtClean="0">
                <a:solidFill>
                  <a:srgbClr val="FF0000"/>
                </a:solidFill>
              </a:rPr>
              <a:t>وضع تخطيط على النواحي المالي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ar-SA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ar-SA" dirty="0" smtClean="0">
                <a:solidFill>
                  <a:srgbClr val="0000FF"/>
                </a:solidFill>
              </a:rPr>
              <a:t>فهو وسيلة فعال</a:t>
            </a:r>
            <a:r>
              <a:rPr lang="ar-JO" dirty="0" smtClean="0">
                <a:solidFill>
                  <a:srgbClr val="0000FF"/>
                </a:solidFill>
              </a:rPr>
              <a:t>ة</a:t>
            </a:r>
            <a:r>
              <a:rPr lang="ar-SA" dirty="0" smtClean="0">
                <a:solidFill>
                  <a:srgbClr val="0000FF"/>
                </a:solidFill>
              </a:rPr>
              <a:t> لمعرفة طبيعة ال</a:t>
            </a:r>
            <a:r>
              <a:rPr lang="ar-JO" dirty="0" smtClean="0">
                <a:solidFill>
                  <a:srgbClr val="0000FF"/>
                </a:solidFill>
              </a:rPr>
              <a:t>إ</a:t>
            </a:r>
            <a:r>
              <a:rPr lang="ar-SA" dirty="0" smtClean="0">
                <a:solidFill>
                  <a:srgbClr val="0000FF"/>
                </a:solidFill>
              </a:rPr>
              <a:t>رتباطات والعلاقات القائم</a:t>
            </a:r>
            <a:r>
              <a:rPr lang="ar-JO" dirty="0" smtClean="0">
                <a:solidFill>
                  <a:srgbClr val="0000FF"/>
                </a:solidFill>
              </a:rPr>
              <a:t>ة</a:t>
            </a:r>
            <a:r>
              <a:rPr lang="ar-SA" dirty="0" smtClean="0">
                <a:solidFill>
                  <a:srgbClr val="0000FF"/>
                </a:solidFill>
              </a:rPr>
              <a:t> بين عناصر المشروع ومفردات </a:t>
            </a:r>
            <a:r>
              <a:rPr lang="ar-JO" dirty="0" smtClean="0">
                <a:solidFill>
                  <a:srgbClr val="0000FF"/>
                </a:solidFill>
              </a:rPr>
              <a:t>أ</a:t>
            </a:r>
            <a:r>
              <a:rPr lang="ar-SA" dirty="0" smtClean="0">
                <a:solidFill>
                  <a:srgbClr val="0000FF"/>
                </a:solidFill>
              </a:rPr>
              <a:t>صوله ومفردات خصومه و</a:t>
            </a:r>
            <a:r>
              <a:rPr lang="ar-JO" dirty="0" smtClean="0">
                <a:solidFill>
                  <a:srgbClr val="0000FF"/>
                </a:solidFill>
              </a:rPr>
              <a:t>إ</a:t>
            </a:r>
            <a:r>
              <a:rPr lang="ar-SA" dirty="0" smtClean="0">
                <a:solidFill>
                  <a:srgbClr val="0000FF"/>
                </a:solidFill>
              </a:rPr>
              <a:t>يراداته ومصروفاته 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  <a:endParaRPr lang="ar-SA" dirty="0">
              <a:solidFill>
                <a:srgbClr val="0000FF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14" name="Flowchart: Document 1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>
                  <a:solidFill>
                    <a:schemeClr val="tx1"/>
                  </a:solidFill>
                </a:rPr>
                <a:t>التحليل المالي مفهومه ودوره </a:t>
              </a:r>
            </a:p>
          </p:txBody>
        </p:sp>
        <p:grpSp>
          <p:nvGrpSpPr>
            <p:cNvPr id="15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7" name="Teardrop 16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18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8229600" cy="509774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dirty="0" smtClean="0"/>
              <a:t>- تحتاج كثير من الجهات والأفراد إلى</a:t>
            </a:r>
            <a:r>
              <a:rPr lang="ar-JO" dirty="0" smtClean="0"/>
              <a:t> </a:t>
            </a:r>
            <a:r>
              <a:rPr lang="ar-SA" dirty="0" smtClean="0"/>
              <a:t>معلومات</a:t>
            </a:r>
            <a:r>
              <a:rPr lang="ar-JO" dirty="0" smtClean="0"/>
              <a:t> </a:t>
            </a:r>
            <a:r>
              <a:rPr lang="ar-SA" dirty="0" smtClean="0"/>
              <a:t>التحليل المالي لإستخدامها في </a:t>
            </a:r>
            <a:r>
              <a:rPr lang="ar-SA" dirty="0" smtClean="0">
                <a:solidFill>
                  <a:srgbClr val="FF0000"/>
                </a:solidFill>
              </a:rPr>
              <a:t>قرارات الإستثمار والإقراض.</a:t>
            </a:r>
            <a:endParaRPr lang="en-US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ar-SA" dirty="0" smtClean="0"/>
              <a:t>-   ويعتبر التحليل المالي من جوهر عملية </a:t>
            </a:r>
            <a:r>
              <a:rPr lang="ar-SA" dirty="0" smtClean="0">
                <a:solidFill>
                  <a:srgbClr val="FF0000"/>
                </a:solidFill>
              </a:rPr>
              <a:t>اتخاذ القرارات </a:t>
            </a:r>
            <a:r>
              <a:rPr lang="ar-SA" dirty="0" smtClean="0"/>
              <a:t>في جميع مستويات المركز المالي ،فيحتاج إليها لإتخاذ قرار الإستثمار.</a:t>
            </a:r>
          </a:p>
          <a:p>
            <a:pPr algn="just">
              <a:buFontTx/>
              <a:buChar char="-"/>
            </a:pPr>
            <a:r>
              <a:rPr lang="ar-SA" dirty="0" smtClean="0">
                <a:solidFill>
                  <a:srgbClr val="FF0000"/>
                </a:solidFill>
              </a:rPr>
              <a:t>والبنك</a:t>
            </a:r>
            <a:r>
              <a:rPr lang="ar-SA" dirty="0" smtClean="0"/>
              <a:t> يحتاج إليها لإتخاذ قرار </a:t>
            </a:r>
            <a:r>
              <a:rPr lang="ar-SA" dirty="0" smtClean="0">
                <a:solidFill>
                  <a:srgbClr val="FF0000"/>
                </a:solidFill>
              </a:rPr>
              <a:t>الإقراض.</a:t>
            </a:r>
            <a:endParaRPr lang="ar-JO" dirty="0" smtClean="0">
              <a:solidFill>
                <a:srgbClr val="FF0000"/>
              </a:solidFill>
            </a:endParaRPr>
          </a:p>
          <a:p>
            <a:pPr algn="just">
              <a:buFontTx/>
              <a:buChar char="-"/>
            </a:pPr>
            <a:r>
              <a:rPr lang="ar-SA" dirty="0" smtClean="0">
                <a:solidFill>
                  <a:srgbClr val="FF0000"/>
                </a:solidFill>
              </a:rPr>
              <a:t>والمورد</a:t>
            </a:r>
            <a:r>
              <a:rPr lang="ar-SA" dirty="0" smtClean="0"/>
              <a:t> للبضائع والمعدات يحتاج إليها لتقرير منح </a:t>
            </a:r>
            <a:r>
              <a:rPr lang="ar-SA" dirty="0" smtClean="0">
                <a:solidFill>
                  <a:srgbClr val="FF0000"/>
                </a:solidFill>
              </a:rPr>
              <a:t>الائتمان.</a:t>
            </a: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90952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5383500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ar-SA" dirty="0" smtClean="0"/>
              <a:t>بالنسبه للمنشآت العامة وتحليل وضعها المالي حيث تحتاج إليها </a:t>
            </a:r>
            <a:r>
              <a:rPr lang="ar-SA" dirty="0" smtClean="0">
                <a:solidFill>
                  <a:srgbClr val="FF0000"/>
                </a:solidFill>
              </a:rPr>
              <a:t>سلطات وجهات الإشراف والرقاب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ومؤسسات الدولة للقيام بوظيفة المتابع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والتقييم ل</a:t>
            </a:r>
            <a:r>
              <a:rPr lang="ar-JO" dirty="0" smtClean="0">
                <a:solidFill>
                  <a:srgbClr val="FF0000"/>
                </a:solidFill>
              </a:rPr>
              <a:t>أداء </a:t>
            </a:r>
            <a:r>
              <a:rPr lang="ar-SA" dirty="0" smtClean="0">
                <a:solidFill>
                  <a:srgbClr val="FF0000"/>
                </a:solidFill>
              </a:rPr>
              <a:t>المنش</a:t>
            </a:r>
            <a:r>
              <a:rPr lang="ar-JO" dirty="0" smtClean="0">
                <a:solidFill>
                  <a:srgbClr val="FF0000"/>
                </a:solidFill>
              </a:rPr>
              <a:t>آ</a:t>
            </a:r>
            <a:r>
              <a:rPr lang="ar-SA" dirty="0" smtClean="0">
                <a:solidFill>
                  <a:srgbClr val="FF0000"/>
                </a:solidFill>
              </a:rPr>
              <a:t>ت العام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في المجتمع والتحقق من تنفيذ الخطط والبرامج الموضوع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لتلك الوحدات وال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قسام والإدارات المتعددة. </a:t>
            </a:r>
          </a:p>
          <a:p>
            <a:pPr algn="just">
              <a:buFontTx/>
              <a:buChar char="-"/>
            </a:pPr>
            <a:r>
              <a:rPr lang="ar-SA" dirty="0" smtClean="0">
                <a:solidFill>
                  <a:srgbClr val="FF0000"/>
                </a:solidFill>
              </a:rPr>
              <a:t>وتبقى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د</a:t>
            </a:r>
            <a:r>
              <a:rPr lang="ar-JO" dirty="0" smtClean="0">
                <a:solidFill>
                  <a:srgbClr val="FF0000"/>
                </a:solidFill>
              </a:rPr>
              <a:t>ار</a:t>
            </a:r>
            <a:r>
              <a:rPr lang="ar-SA" dirty="0" smtClean="0">
                <a:solidFill>
                  <a:srgbClr val="FF0000"/>
                </a:solidFill>
              </a:rPr>
              <a:t>ة المالية في المؤسسة </a:t>
            </a:r>
            <a:r>
              <a:rPr lang="ar-SA" dirty="0" smtClean="0"/>
              <a:t>أو المشروع </a:t>
            </a:r>
            <a:r>
              <a:rPr lang="ar-JO" dirty="0" smtClean="0"/>
              <a:t>أ</a:t>
            </a:r>
            <a:r>
              <a:rPr lang="ar-SA" dirty="0" smtClean="0"/>
              <a:t>هم ال</a:t>
            </a:r>
            <a:r>
              <a:rPr lang="ar-JO" dirty="0" smtClean="0"/>
              <a:t>أ</a:t>
            </a:r>
            <a:r>
              <a:rPr lang="ar-SA" dirty="0" smtClean="0"/>
              <a:t>طراف التي يستخدم التحليلات المالية وبياناتها. </a:t>
            </a:r>
            <a:endParaRPr lang="ar-SA" dirty="0"/>
          </a:p>
        </p:txBody>
      </p:sp>
      <p:grpSp>
        <p:nvGrpSpPr>
          <p:cNvPr id="2" name="Group 7"/>
          <p:cNvGrpSpPr/>
          <p:nvPr/>
        </p:nvGrpSpPr>
        <p:grpSpPr>
          <a:xfrm>
            <a:off x="7643834" y="0"/>
            <a:ext cx="1500166" cy="90952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7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516747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ar-SA" dirty="0" smtClean="0"/>
              <a:t>الهدف من </a:t>
            </a:r>
            <a:r>
              <a:rPr lang="ar-JO" dirty="0" smtClean="0"/>
              <a:t>إ</a:t>
            </a:r>
            <a:r>
              <a:rPr lang="ar-SA" dirty="0" smtClean="0"/>
              <a:t>ستعمال التحليل المالي هو </a:t>
            </a:r>
            <a:r>
              <a:rPr lang="ar-JO" dirty="0" smtClean="0"/>
              <a:t>إ</a:t>
            </a:r>
            <a:r>
              <a:rPr lang="ar-SA" dirty="0" smtClean="0"/>
              <a:t>ثارة ال</a:t>
            </a:r>
            <a:r>
              <a:rPr lang="ar-JO" dirty="0" smtClean="0"/>
              <a:t>أ</a:t>
            </a:r>
            <a:r>
              <a:rPr lang="ar-SA" dirty="0" smtClean="0"/>
              <a:t>سئلة وتوجيه </a:t>
            </a:r>
            <a:r>
              <a:rPr lang="ar-SA" dirty="0" smtClean="0">
                <a:solidFill>
                  <a:srgbClr val="FF0000"/>
                </a:solidFill>
              </a:rPr>
              <a:t>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نتباه إلى</a:t>
            </a:r>
            <a:r>
              <a:rPr lang="ar-JO" dirty="0" smtClean="0">
                <a:solidFill>
                  <a:srgbClr val="FF0000"/>
                </a:solidFill>
              </a:rPr>
              <a:t> </a:t>
            </a:r>
            <a:r>
              <a:rPr lang="ar-SA" dirty="0" smtClean="0">
                <a:solidFill>
                  <a:srgbClr val="FF0000"/>
                </a:solidFill>
              </a:rPr>
              <a:t>النقاط الحساس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التي تستوجب الدراس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smtClean="0"/>
              <a:t>لوضع الحلول التي غالبا ما ت</a:t>
            </a:r>
            <a:r>
              <a:rPr lang="ar-JO" dirty="0" smtClean="0"/>
              <a:t>أ</a:t>
            </a:r>
            <a:r>
              <a:rPr lang="ar-SA" dirty="0" smtClean="0"/>
              <a:t>تي على شكل سياسات مالية و</a:t>
            </a:r>
            <a:r>
              <a:rPr lang="ar-JO" dirty="0" smtClean="0"/>
              <a:t>إ</a:t>
            </a:r>
            <a:r>
              <a:rPr lang="ar-SA" dirty="0" smtClean="0"/>
              <a:t>نتاجي</a:t>
            </a:r>
            <a:r>
              <a:rPr lang="ar-JO" dirty="0" smtClean="0"/>
              <a:t>ة</a:t>
            </a:r>
            <a:r>
              <a:rPr lang="ar-SA" dirty="0" smtClean="0"/>
              <a:t> وبيعي</a:t>
            </a:r>
            <a:r>
              <a:rPr lang="ar-JO" dirty="0" smtClean="0"/>
              <a:t>ة</a:t>
            </a:r>
            <a:r>
              <a:rPr lang="ar-SA" dirty="0" smtClean="0"/>
              <a:t> وعام</a:t>
            </a:r>
            <a:r>
              <a:rPr lang="ar-JO" dirty="0" smtClean="0"/>
              <a:t>ة</a:t>
            </a:r>
            <a:r>
              <a:rPr lang="ar-SA" dirty="0" smtClean="0"/>
              <a:t> تطبقها المنشأة .</a:t>
            </a:r>
          </a:p>
          <a:p>
            <a:pPr algn="just">
              <a:lnSpc>
                <a:spcPct val="150000"/>
              </a:lnSpc>
              <a:buNone/>
            </a:pPr>
            <a:r>
              <a:rPr lang="ar-JO" dirty="0" smtClean="0"/>
              <a:t>إ</a:t>
            </a:r>
            <a:r>
              <a:rPr lang="ar-SA" dirty="0" smtClean="0"/>
              <a:t>ن وضع السياسات ليست من مسؤوليه المحلل المالي ولكنه يقدم </a:t>
            </a:r>
            <a:r>
              <a:rPr lang="ar-SA" dirty="0" smtClean="0">
                <a:solidFill>
                  <a:srgbClr val="FF0000"/>
                </a:solidFill>
              </a:rPr>
              <a:t>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قتراحات والتوصيات </a:t>
            </a:r>
            <a:r>
              <a:rPr lang="ar-SA" dirty="0" smtClean="0"/>
              <a:t>بما تدله خبرته عليه من حلول و</a:t>
            </a:r>
            <a:r>
              <a:rPr lang="ar-JO" dirty="0" smtClean="0"/>
              <a:t>إ</a:t>
            </a:r>
            <a:r>
              <a:rPr lang="ar-SA" dirty="0" smtClean="0"/>
              <a:t>جابات تنطلق بال</a:t>
            </a:r>
            <a:r>
              <a:rPr lang="ar-JO" dirty="0" smtClean="0"/>
              <a:t>أ</a:t>
            </a:r>
            <a:r>
              <a:rPr lang="ar-SA" dirty="0" smtClean="0"/>
              <a:t>سئله التي يبرزها التحليل المالي .</a:t>
            </a:r>
          </a:p>
        </p:txBody>
      </p:sp>
      <p:grpSp>
        <p:nvGrpSpPr>
          <p:cNvPr id="2" name="Group 12"/>
          <p:cNvGrpSpPr/>
          <p:nvPr/>
        </p:nvGrpSpPr>
        <p:grpSpPr>
          <a:xfrm>
            <a:off x="14" y="0"/>
            <a:ext cx="9143986" cy="1285860"/>
            <a:chOff x="14" y="0"/>
            <a:chExt cx="9143986" cy="1785926"/>
          </a:xfrm>
        </p:grpSpPr>
        <p:sp>
          <p:nvSpPr>
            <p:cNvPr id="14" name="Flowchart: Document 1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chemeClr val="tx1"/>
                  </a:solidFill>
                </a:rPr>
                <a:t> أهداف التحليل المالي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7" name="Teardrop 16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18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2500306"/>
            <a:ext cx="8229600" cy="395303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ar-JO" dirty="0" smtClean="0"/>
              <a:t>إ</a:t>
            </a:r>
            <a:r>
              <a:rPr lang="ar-SA" dirty="0" smtClean="0"/>
              <a:t>ثارة التساؤلات تفيد كثيرا في تمكين المدير الذي يطلع على نتائج التحليل </a:t>
            </a:r>
            <a:r>
              <a:rPr lang="ar-SA" b="1" dirty="0" smtClean="0">
                <a:solidFill>
                  <a:srgbClr val="FF0000"/>
                </a:solidFill>
              </a:rPr>
              <a:t>من تحديد درج</a:t>
            </a:r>
            <a:r>
              <a:rPr lang="ar-JO" b="1" dirty="0" smtClean="0">
                <a:solidFill>
                  <a:srgbClr val="FF0000"/>
                </a:solidFill>
              </a:rPr>
              <a:t>ة</a:t>
            </a:r>
            <a:r>
              <a:rPr lang="ar-SA" b="1" dirty="0" smtClean="0">
                <a:solidFill>
                  <a:srgbClr val="FF0000"/>
                </a:solidFill>
              </a:rPr>
              <a:t> ال</a:t>
            </a:r>
            <a:r>
              <a:rPr lang="ar-JO" b="1" dirty="0" smtClean="0">
                <a:solidFill>
                  <a:srgbClr val="FF0000"/>
                </a:solidFill>
              </a:rPr>
              <a:t>أ</a:t>
            </a:r>
            <a:r>
              <a:rPr lang="ar-SA" b="1" dirty="0" smtClean="0">
                <a:solidFill>
                  <a:srgbClr val="FF0000"/>
                </a:solidFill>
              </a:rPr>
              <a:t>داء في الماضي والحاضر للمنش</a:t>
            </a:r>
            <a:r>
              <a:rPr lang="ar-JO" b="1" dirty="0" smtClean="0">
                <a:solidFill>
                  <a:srgbClr val="FF0000"/>
                </a:solidFill>
              </a:rPr>
              <a:t>أ</a:t>
            </a:r>
            <a:r>
              <a:rPr lang="ar-SA" b="1" dirty="0" smtClean="0">
                <a:solidFill>
                  <a:srgbClr val="FF0000"/>
                </a:solidFill>
              </a:rPr>
              <a:t>ة التي يعمل بها وبالتالي يمكن من عمل تخطيط للمستقبل في ضوء </a:t>
            </a:r>
            <a:r>
              <a:rPr lang="ar-JO" b="1" dirty="0" smtClean="0">
                <a:solidFill>
                  <a:srgbClr val="FF0000"/>
                </a:solidFill>
              </a:rPr>
              <a:t>إ</a:t>
            </a:r>
            <a:r>
              <a:rPr lang="ar-SA" b="1" dirty="0" smtClean="0">
                <a:solidFill>
                  <a:srgbClr val="FF0000"/>
                </a:solidFill>
              </a:rPr>
              <a:t>نجازات الماضي .</a:t>
            </a:r>
            <a:endParaRPr lang="ar-SA" b="1" dirty="0">
              <a:solidFill>
                <a:srgbClr val="FF00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977249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1011" y="678637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استعمالات التحليل المالي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8229600" cy="4524534"/>
          </a:xfrm>
        </p:spPr>
        <p:txBody>
          <a:bodyPr>
            <a:noAutofit/>
          </a:bodyPr>
          <a:lstStyle/>
          <a:p>
            <a:pPr>
              <a:buNone/>
            </a:pPr>
            <a:endParaRPr lang="ar-SA" sz="2400" b="1" dirty="0" smtClean="0"/>
          </a:p>
          <a:p>
            <a:pPr>
              <a:buNone/>
            </a:pPr>
            <a:r>
              <a:rPr lang="ar-SA" sz="2400" b="1" dirty="0" smtClean="0"/>
              <a:t>1- </a:t>
            </a:r>
            <a:r>
              <a:rPr lang="ar-SA" dirty="0" smtClean="0"/>
              <a:t>التخطيط المالي للمنشاة.</a:t>
            </a:r>
          </a:p>
          <a:p>
            <a:pPr>
              <a:buNone/>
            </a:pPr>
            <a:r>
              <a:rPr lang="ar-SA" dirty="0" smtClean="0"/>
              <a:t>2- </a:t>
            </a:r>
            <a:r>
              <a:rPr lang="ar-JO" dirty="0" smtClean="0"/>
              <a:t>إ</a:t>
            </a:r>
            <a:r>
              <a:rPr lang="ar-SA" dirty="0" smtClean="0"/>
              <a:t>عداد التنبؤات المالية.</a:t>
            </a:r>
          </a:p>
          <a:p>
            <a:pPr>
              <a:buNone/>
            </a:pPr>
            <a:r>
              <a:rPr lang="ar-SA" dirty="0" smtClean="0"/>
              <a:t>3- قياس الربحيه للمنشأة وقياس سيولتها.</a:t>
            </a:r>
          </a:p>
          <a:p>
            <a:pPr>
              <a:buNone/>
            </a:pPr>
            <a:r>
              <a:rPr lang="ar-SA" dirty="0" smtClean="0"/>
              <a:t>4- الرقابه المالية.</a:t>
            </a:r>
          </a:p>
          <a:p>
            <a:pPr>
              <a:buNone/>
            </a:pPr>
            <a:r>
              <a:rPr lang="ar-SA" dirty="0" smtClean="0"/>
              <a:t>5- تقييم مدى كفاءة الإدارة في المنشأة.</a:t>
            </a:r>
          </a:p>
          <a:p>
            <a:pPr>
              <a:buNone/>
            </a:pPr>
            <a:r>
              <a:rPr lang="ar-SA" dirty="0" smtClean="0"/>
              <a:t>6- </a:t>
            </a:r>
            <a:r>
              <a:rPr lang="ar-JO" dirty="0" smtClean="0"/>
              <a:t>إ</a:t>
            </a:r>
            <a:r>
              <a:rPr lang="ar-SA" dirty="0" smtClean="0"/>
              <a:t>ظهار مدى نجاح المنشأة لمالكيها ( </a:t>
            </a:r>
            <a:r>
              <a:rPr lang="ar-JO" dirty="0" smtClean="0"/>
              <a:t>أ</a:t>
            </a:r>
            <a:r>
              <a:rPr lang="ar-SA" dirty="0" smtClean="0"/>
              <a:t>صحابها ).</a:t>
            </a:r>
            <a:endParaRPr lang="ar-SA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5417</TotalTime>
  <Words>1112</Words>
  <Application>Microsoft Office PowerPoint</Application>
  <PresentationFormat>On-screen Show (4:3)</PresentationFormat>
  <Paragraphs>121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Equity</vt:lpstr>
      <vt:lpstr>مقدمة في الادارة المالية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استعمالات التحليل المالي</vt:lpstr>
      <vt:lpstr>PowerPoint Presentation</vt:lpstr>
      <vt:lpstr>PowerPoint Presentation</vt:lpstr>
      <vt:lpstr>أساليب التحليل المالي </vt:lpstr>
      <vt:lpstr>الجهات المستفيدة من التحليل المالي:</vt:lpstr>
      <vt:lpstr>PowerPoint Presentation</vt:lpstr>
      <vt:lpstr>PowerPoint Presentation</vt:lpstr>
      <vt:lpstr>أدوات التحليل المالي</vt:lpstr>
      <vt:lpstr>PowerPoint Presentation</vt:lpstr>
      <vt:lpstr>من الذي يقوم بعملية التحليل المالي ؟ ولماذا؟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HT</cp:lastModifiedBy>
  <cp:revision>235</cp:revision>
  <dcterms:created xsi:type="dcterms:W3CDTF">2011-01-26T12:09:51Z</dcterms:created>
  <dcterms:modified xsi:type="dcterms:W3CDTF">2018-09-16T09:07:43Z</dcterms:modified>
</cp:coreProperties>
</file>