
<file path=[Content_Types].xml><?xml version="1.0" encoding="utf-8"?>
<Types xmlns="http://schemas.openxmlformats.org/package/2006/content-types">
  <Default Extension="xml" ContentType="application/xml"/>
  <Default Extension="tiff" ContentType="image/tiff"/>
  <Default Extension="mp4" ContentType="video/mp4"/>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sldIdLst>
    <p:sldId id="256" r:id="rId2"/>
    <p:sldId id="269" r:id="rId3"/>
    <p:sldId id="293" r:id="rId4"/>
    <p:sldId id="271" r:id="rId5"/>
    <p:sldId id="332" r:id="rId6"/>
    <p:sldId id="294" r:id="rId7"/>
    <p:sldId id="333" r:id="rId8"/>
    <p:sldId id="336" r:id="rId9"/>
    <p:sldId id="321" r:id="rId10"/>
    <p:sldId id="322" r:id="rId11"/>
    <p:sldId id="313" r:id="rId12"/>
    <p:sldId id="314" r:id="rId13"/>
    <p:sldId id="315" r:id="rId14"/>
    <p:sldId id="31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76"/>
    <p:restoredTop sz="93130"/>
  </p:normalViewPr>
  <p:slideViewPr>
    <p:cSldViewPr snapToGrid="0" snapToObjects="1">
      <p:cViewPr>
        <p:scale>
          <a:sx n="90" d="100"/>
          <a:sy n="90" d="100"/>
        </p:scale>
        <p:origin x="1168"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4255FA-6722-A646-B356-62152B4562DB}" type="datetimeFigureOut">
              <a:rPr lang="en-US" smtClean="0"/>
              <a:t>3/14/18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A600F-4F89-0847-AA07-BBAB4260BFDF}" type="slidenum">
              <a:rPr lang="en-US" smtClean="0"/>
              <a:t>‹#›</a:t>
            </a:fld>
            <a:endParaRPr lang="en-US"/>
          </a:p>
        </p:txBody>
      </p:sp>
    </p:spTree>
    <p:extLst>
      <p:ext uri="{BB962C8B-B14F-4D97-AF65-F5344CB8AC3E}">
        <p14:creationId xmlns:p14="http://schemas.microsoft.com/office/powerpoint/2010/main" val="1650765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smtClean="0"/>
              <a:t>SLM </a:t>
            </a:r>
            <a:r>
              <a:rPr lang="ar-SA" dirty="0" smtClean="0"/>
              <a:t>يستخدم نفس آلية ال</a:t>
            </a:r>
            <a:r>
              <a:rPr lang="ar-SA" baseline="0" dirty="0" smtClean="0"/>
              <a:t> </a:t>
            </a:r>
            <a:r>
              <a:rPr lang="en-US" baseline="0" dirty="0" smtClean="0"/>
              <a:t>SLS</a:t>
            </a:r>
            <a:r>
              <a:rPr lang="ar-SA" baseline="0" dirty="0" smtClean="0"/>
              <a:t> والمعتمدة على التصنيع التراكمي لطبقات المادة </a:t>
            </a:r>
            <a:r>
              <a:rPr lang="ar-SA" dirty="0" smtClean="0"/>
              <a:t>، ومجموعة واسعة من مساحيق المواد يمكن استخدامها. وعلاوة على ذلك، حركة </a:t>
            </a:r>
            <a:r>
              <a:rPr lang="en-US" dirty="0" smtClean="0"/>
              <a:t> SLM</a:t>
            </a:r>
            <a:r>
              <a:rPr lang="en-US" baseline="0" dirty="0" smtClean="0"/>
              <a:t> </a:t>
            </a:r>
            <a:r>
              <a:rPr lang="ar-SA" dirty="0" smtClean="0"/>
              <a:t>قادرة على إنتاج أجزاء صلبة</a:t>
            </a:r>
            <a:r>
              <a:rPr lang="en-US" baseline="0" dirty="0" smtClean="0"/>
              <a:t> </a:t>
            </a:r>
            <a:r>
              <a:rPr lang="ar-SA" baseline="0" dirty="0" smtClean="0"/>
              <a:t>وأخرى ذات كثافة </a:t>
            </a:r>
            <a:r>
              <a:rPr lang="ar-SA" baseline="0" dirty="0" err="1" smtClean="0"/>
              <a:t>متبانة</a:t>
            </a:r>
            <a:r>
              <a:rPr lang="ar-SA" baseline="0" dirty="0" smtClean="0"/>
              <a:t> عن طريق التحكم ب</a:t>
            </a:r>
            <a:r>
              <a:rPr lang="ar-SA" dirty="0" smtClean="0"/>
              <a:t>كثافة طاقة الليزر. أيضا، وهذه</a:t>
            </a:r>
            <a:r>
              <a:rPr lang="ar-SA" baseline="0" dirty="0" smtClean="0"/>
              <a:t> التقنية ليست بحاجة لإضافة أي مواد مساعدة للباودر للمساعدة في لصق ذرات الباودر مثل ال </a:t>
            </a:r>
            <a:r>
              <a:rPr lang="en-US" baseline="0" dirty="0" smtClean="0"/>
              <a:t>SLS </a:t>
            </a:r>
            <a:r>
              <a:rPr lang="ar-SA" dirty="0" smtClean="0"/>
              <a:t>وبالتالي ليس هناك حاجة لعمليات أخرى</a:t>
            </a:r>
            <a:r>
              <a:rPr lang="ar-SA" baseline="0" dirty="0" smtClean="0"/>
              <a:t> بعد الطباعة لإزالة المواد الوسيطة</a:t>
            </a:r>
            <a:r>
              <a:rPr lang="ar-SA" dirty="0" smtClean="0"/>
              <a:t>. هذه</a:t>
            </a:r>
            <a:r>
              <a:rPr lang="ar-SA" baseline="0" dirty="0" smtClean="0"/>
              <a:t> التقنية ت</a:t>
            </a:r>
            <a:r>
              <a:rPr lang="ar-SA" dirty="0" smtClean="0"/>
              <a:t>ستخدم نوع معين من الليزر يطلق</a:t>
            </a:r>
            <a:r>
              <a:rPr lang="ar-SA" baseline="0" dirty="0" smtClean="0"/>
              <a:t> عليه </a:t>
            </a:r>
            <a:r>
              <a:rPr lang="ar-SA" dirty="0" smtClean="0"/>
              <a:t> </a:t>
            </a:r>
            <a:r>
              <a:rPr lang="ar-SA" dirty="0" err="1" smtClean="0"/>
              <a:t>الإيتربيوم</a:t>
            </a:r>
            <a:r>
              <a:rPr lang="ar-SA" dirty="0" smtClean="0"/>
              <a:t> الليزر 200 واط ويستخدم غار أو النيتروجين او الارجون في حجرة البناء بنى الذي قد يزيد من التوصيل الحراري والحفاظ على التبريد السريع المنتظم</a:t>
            </a:r>
            <a:r>
              <a:rPr lang="ar-SA" baseline="0" dirty="0" smtClean="0"/>
              <a:t> في </a:t>
            </a:r>
            <a:r>
              <a:rPr lang="ar-SA" dirty="0" smtClean="0"/>
              <a:t>منطقة الطباعة. ومع ذلك، فإن تكلفة الإنتاج عالية، ووقت تلفيق طويلة، وصعوبة في إزالة مسحوق المحاصرين هي القيود الرئيسية لهذا التقنية. </a:t>
            </a:r>
          </a:p>
          <a:p>
            <a:pPr algn="r" rtl="1"/>
            <a:r>
              <a:rPr lang="ar-SA" dirty="0" smtClean="0"/>
              <a:t>وعلاوة على ذلك، فإن ظاهرة التبخر هي واحدة من عيوب هذه التقنية. يتم إنشاء هذه الظاهرة نظرا لارتفاع درجة حرارة حمام السباحة المنصهر الناجمة عن شعاع الليزر تبخير جزيئات. وهذا يؤدي إلى الضغط الزائد في تجمع المنصهر، والذي ينتج في يقذف من بعض المعادن المنصهرة من تجمع 56. اليوم، وتستخدم هذه التقنية في صناعة الطيران، الاصطناعية العظام، وزراعة الأسنان.</a:t>
            </a:r>
          </a:p>
          <a:p>
            <a:pPr algn="r" rtl="1"/>
            <a:endParaRPr lang="ar-SA" dirty="0" smtClean="0"/>
          </a:p>
          <a:p>
            <a:pPr algn="l" rtl="0"/>
            <a:r>
              <a:rPr lang="en-US" dirty="0" smtClean="0"/>
              <a:t>SLM, works based on the layering process similar to SLS.A wide range of materials in powder form can be used. Moreover, SLM is able to produce solid and porous parts based on the laser energy density. Also, this technique is free of binders and fluxing agents, so there is no need for a </a:t>
            </a:r>
            <a:r>
              <a:rPr lang="en-US" dirty="0" err="1" smtClean="0"/>
              <a:t>postprocessing</a:t>
            </a:r>
            <a:r>
              <a:rPr lang="en-US" dirty="0" smtClean="0"/>
              <a:t> step . Unlike EBM, SLM uses an ytterbium fiber laser 200 W power and uses </a:t>
            </a:r>
            <a:r>
              <a:rPr lang="en-US" dirty="0" err="1" smtClean="0"/>
              <a:t>Ar</a:t>
            </a:r>
            <a:r>
              <a:rPr lang="en-US" dirty="0" smtClean="0"/>
              <a:t> or N in the building chamber, which may increase the thermal conductivity and maintain a consistent rapid cooling of the printed zone more than EBM. However, high production cost, lengthy fabrication time, and difficulty in removing the trapped powder are the major limitations of this technique. Furthermore, the vaporization phenomenon is one of the drawbacks of this technique. This phenomenon is generated due to the high temperature of the molten pool caused by the laser beam evaporating the particles. This leads to an overpressure in the molten pool, which results in spewing of some molten metals out of the pool 56. Today, this technique is utilized in the aerospace industry, orthopedics prostheses, and dental implants</a:t>
            </a:r>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2</a:t>
            </a:fld>
            <a:endParaRPr lang="en-US"/>
          </a:p>
        </p:txBody>
      </p:sp>
    </p:spTree>
    <p:extLst>
      <p:ext uri="{BB962C8B-B14F-4D97-AF65-F5344CB8AC3E}">
        <p14:creationId xmlns:p14="http://schemas.microsoft.com/office/powerpoint/2010/main" val="105283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ar-SA" dirty="0" smtClean="0"/>
          </a:p>
          <a:p>
            <a:pPr algn="r" rtl="1"/>
            <a:r>
              <a:rPr lang="ar-SA" dirty="0" smtClean="0"/>
              <a:t>EBM تستخدم نفس آلية عمل تقنية ال </a:t>
            </a:r>
            <a:r>
              <a:rPr lang="ar-SA" dirty="0" err="1" smtClean="0"/>
              <a:t>S</a:t>
            </a:r>
            <a:r>
              <a:rPr lang="en-US" dirty="0" smtClean="0"/>
              <a:t>LM</a:t>
            </a:r>
            <a:r>
              <a:rPr lang="ar-SA" dirty="0" smtClean="0"/>
              <a:t>. EBM ولكن</a:t>
            </a:r>
            <a:r>
              <a:rPr lang="ar-SA" baseline="0" dirty="0" smtClean="0"/>
              <a:t> </a:t>
            </a:r>
            <a:r>
              <a:rPr lang="ar-SA" dirty="0" smtClean="0"/>
              <a:t>يختلف عن</a:t>
            </a:r>
            <a:r>
              <a:rPr lang="ar-SA" baseline="0" dirty="0" smtClean="0"/>
              <a:t> ال </a:t>
            </a:r>
            <a:r>
              <a:rPr lang="en-US" baseline="0" dirty="0" smtClean="0"/>
              <a:t>SLM</a:t>
            </a:r>
            <a:r>
              <a:rPr lang="ar-SA" baseline="0" dirty="0" smtClean="0"/>
              <a:t> </a:t>
            </a:r>
            <a:r>
              <a:rPr lang="ar-SA" dirty="0" smtClean="0"/>
              <a:t>في استخدامه لشعاع الالكترون بدلا من الليزر لتلبيد المسحوق، هذا الاليكترون يتم توليده في من خلال</a:t>
            </a:r>
            <a:r>
              <a:rPr lang="ar-SA" baseline="0" dirty="0" smtClean="0"/>
              <a:t> اسلاك </a:t>
            </a:r>
            <a:r>
              <a:rPr lang="ar-SA" baseline="0" dirty="0" err="1" smtClean="0"/>
              <a:t>ا</a:t>
            </a:r>
            <a:r>
              <a:rPr lang="ar-SA" dirty="0" err="1" smtClean="0"/>
              <a:t>لتنغستن</a:t>
            </a:r>
            <a:r>
              <a:rPr lang="ar-SA" dirty="0" smtClean="0"/>
              <a:t> ويسرع ويسيطر عليه  بالمجال المغناطيسي. وبناء العينات يتم في منطقة مفرغة من الهواء. هذه تقنية في التصنيع سريعة نسبيا، و</a:t>
            </a:r>
            <a:r>
              <a:rPr lang="ar-SA" baseline="0" dirty="0" smtClean="0"/>
              <a:t> </a:t>
            </a:r>
            <a:r>
              <a:rPr lang="ar-SA" dirty="0" smtClean="0"/>
              <a:t>تتميز هذه التقنية من حيث إمكانيتها طباعة أجزاء صلبة وأجزاء متدرجة في كثافتها</a:t>
            </a:r>
            <a:r>
              <a:rPr lang="ar-SA" baseline="0" dirty="0" smtClean="0"/>
              <a:t> </a:t>
            </a:r>
            <a:r>
              <a:rPr lang="ar-SA" dirty="0" smtClean="0"/>
              <a:t>بسبب وجود العديد من المعلمات الممكن</a:t>
            </a:r>
            <a:r>
              <a:rPr lang="ar-SA" baseline="0" dirty="0" smtClean="0"/>
              <a:t> التحكم بها </a:t>
            </a:r>
            <a:r>
              <a:rPr lang="ar-SA" dirty="0" smtClean="0"/>
              <a:t>مثل قوة</a:t>
            </a:r>
            <a:r>
              <a:rPr lang="ar-SA" baseline="0" dirty="0" smtClean="0"/>
              <a:t> ال </a:t>
            </a:r>
            <a:r>
              <a:rPr lang="en-US" baseline="0" dirty="0" smtClean="0"/>
              <a:t>Beam</a:t>
            </a:r>
            <a:r>
              <a:rPr lang="ar-SA" dirty="0" smtClean="0"/>
              <a:t>، ومعدل المسح الضوئي، سماكة</a:t>
            </a:r>
            <a:r>
              <a:rPr lang="ar-SA" baseline="0" dirty="0" smtClean="0"/>
              <a:t> الطبقة</a:t>
            </a:r>
            <a:r>
              <a:rPr lang="ar-SA" dirty="0" smtClean="0"/>
              <a:t>. في هذه التقنية، ليس هناك حاجة</a:t>
            </a:r>
            <a:r>
              <a:rPr lang="ar-SA" baseline="0" dirty="0" smtClean="0"/>
              <a:t> لإضافة أي </a:t>
            </a:r>
            <a:r>
              <a:rPr lang="ar-SA" baseline="0" dirty="0" err="1" smtClean="0"/>
              <a:t>موادمساعدة</a:t>
            </a:r>
            <a:r>
              <a:rPr lang="ar-SA" baseline="0" dirty="0" smtClean="0"/>
              <a:t>  للباودر للمساعدة في رفع درجة حرارة الباودر لدرجة الذوبان نظراً لقوة عامود الالكترونات الكافية للوصول لدرجة الذوبان للمادة</a:t>
            </a:r>
            <a:r>
              <a:rPr lang="ar-SA" dirty="0" smtClean="0"/>
              <a:t>. ومع ذلك، لا تزال هناك بعض القيود في استخدام  هذه الطريقة التكلفة</a:t>
            </a:r>
            <a:r>
              <a:rPr lang="ar-SA" baseline="0" dirty="0" smtClean="0"/>
              <a:t> العالية </a:t>
            </a:r>
            <a:r>
              <a:rPr lang="ar-SA" baseline="0" dirty="0" err="1" smtClean="0"/>
              <a:t>لاستخدأمها</a:t>
            </a:r>
            <a:r>
              <a:rPr lang="ar-SA" baseline="0" dirty="0" smtClean="0"/>
              <a:t> </a:t>
            </a:r>
            <a:r>
              <a:rPr lang="ar-SA" dirty="0" smtClean="0"/>
              <a:t>وايضاً الحاجة</a:t>
            </a:r>
            <a:r>
              <a:rPr lang="ar-SA" baseline="0" dirty="0" smtClean="0"/>
              <a:t> الماسة  للتقني المؤهل </a:t>
            </a:r>
            <a:r>
              <a:rPr lang="ar-SA" baseline="0" dirty="0" err="1" smtClean="0"/>
              <a:t>لاستخدأمها</a:t>
            </a:r>
            <a:r>
              <a:rPr lang="ar-SA" baseline="0" dirty="0" smtClean="0"/>
              <a:t> حيث ان إزالة الباودر الزائد بعد عملية الطباعة عملية ليست باليسيرة خصوصاً عند طباعة أجزاء بتفاصيل دقيقة جداً</a:t>
            </a:r>
            <a:r>
              <a:rPr lang="ar-SA" dirty="0" smtClean="0"/>
              <a:t>.</a:t>
            </a:r>
            <a:r>
              <a:rPr lang="ar-SA" baseline="0" dirty="0" smtClean="0"/>
              <a:t> هناك عدة مواد معدنية يمكن طباعتها بهذه التقنية مثل </a:t>
            </a:r>
            <a:r>
              <a:rPr lang="ar-SA" dirty="0" smtClean="0"/>
              <a:t>، مثل CP-تي، تي-6AL-4V، وشركة / </a:t>
            </a:r>
            <a:r>
              <a:rPr lang="ar-SA" dirty="0" err="1" smtClean="0"/>
              <a:t>الكرووتستخدم</a:t>
            </a:r>
            <a:r>
              <a:rPr lang="ar-SA" dirty="0" smtClean="0"/>
              <a:t> تجارياً بإنتاج الأجزاء</a:t>
            </a:r>
            <a:r>
              <a:rPr lang="ar-SA" baseline="0" dirty="0" smtClean="0"/>
              <a:t> التعويضية للعظام مثل مفاصل الركبة والفخذ إضافة الى زرع  أجزاء تستخدم في </a:t>
            </a:r>
            <a:r>
              <a:rPr lang="ar-SA" dirty="0" smtClean="0"/>
              <a:t>جراحة الوجه والفكين.</a:t>
            </a:r>
          </a:p>
          <a:p>
            <a:pPr algn="l" rtl="0"/>
            <a:r>
              <a:rPr lang="en-US" dirty="0" smtClean="0"/>
              <a:t>EBM utilizes the same mechanism of the SLM. EBM differs from SLM in its use of an electron beam rather than a laser to sinter the powders, which is generated in a tungsten filament and is accelerated and controlled with a magnetic field. </a:t>
            </a:r>
            <a:r>
              <a:rPr lang="en-US" u="sng" dirty="0" smtClean="0"/>
              <a:t>This manufacturing technique is relatively fast and the building of samples takes place under vacuum. It offers an attractive opportunity in the fabrication of fully dense or porous parts due to several controllable parameters such as beam current, scan rate, and sequence variations</a:t>
            </a:r>
            <a:r>
              <a:rPr lang="en-US" dirty="0" smtClean="0"/>
              <a:t>. In this technique, an additive or fluxing agent is not required to fulfill the melting process because the electron beam is powerful enough to raise the temperature of the particles to the melting point. However, </a:t>
            </a:r>
            <a:r>
              <a:rPr lang="en-US" u="sng" dirty="0" smtClean="0"/>
              <a:t>there are still some limitations in this method such as the low dimensional accuracy and surface quality due to shrinkage</a:t>
            </a:r>
            <a:r>
              <a:rPr lang="en-US" dirty="0" smtClean="0"/>
              <a:t>. </a:t>
            </a:r>
            <a:r>
              <a:rPr lang="en-US" u="sng" dirty="0" smtClean="0"/>
              <a:t>Additionally, this technique is costly</a:t>
            </a:r>
            <a:r>
              <a:rPr lang="en-US" dirty="0" smtClean="0"/>
              <a:t>, and removing the excess material inside the structure can prove difficult. Different metals have been fabricated using EBM, such as </a:t>
            </a:r>
            <a:r>
              <a:rPr lang="en-US" dirty="0" err="1" smtClean="0"/>
              <a:t>Cp-Ti</a:t>
            </a:r>
            <a:r>
              <a:rPr lang="en-US" dirty="0" smtClean="0"/>
              <a:t>, Ti-6Al-4V, and Co/Cr for orthopedic implant and maxillofacial surgery</a:t>
            </a:r>
            <a:endParaRPr lang="en-US" dirty="0"/>
          </a:p>
        </p:txBody>
      </p:sp>
      <p:sp>
        <p:nvSpPr>
          <p:cNvPr id="4" name="Slide Number Placeholder 3"/>
          <p:cNvSpPr>
            <a:spLocks noGrp="1"/>
          </p:cNvSpPr>
          <p:nvPr>
            <p:ph type="sldNum" sz="quarter" idx="10"/>
          </p:nvPr>
        </p:nvSpPr>
        <p:spPr/>
        <p:txBody>
          <a:bodyPr/>
          <a:lstStyle/>
          <a:p>
            <a:fld id="{EB6A600F-4F89-0847-AA07-BBAB4260BFDF}" type="slidenum">
              <a:rPr lang="en-US" smtClean="0"/>
              <a:t>4</a:t>
            </a:fld>
            <a:endParaRPr lang="en-US"/>
          </a:p>
        </p:txBody>
      </p:sp>
    </p:spTree>
    <p:extLst>
      <p:ext uri="{BB962C8B-B14F-4D97-AF65-F5344CB8AC3E}">
        <p14:creationId xmlns:p14="http://schemas.microsoft.com/office/powerpoint/2010/main" val="78391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41813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97059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55132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7C3A7-EA0F-3740-928D-4CC3A40C49CB}"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85198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47C3A7-EA0F-3740-928D-4CC3A40C49CB}" type="datetimeFigureOut">
              <a:rPr lang="en-US" smtClean="0"/>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69601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47C3A7-EA0F-3740-928D-4CC3A40C49CB}" type="datetimeFigureOut">
              <a:rPr lang="en-US" smtClean="0"/>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60457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47C3A7-EA0F-3740-928D-4CC3A40C49CB}" type="datetimeFigureOut">
              <a:rPr lang="en-US" smtClean="0"/>
              <a:t>3/14/18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41991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47C3A7-EA0F-3740-928D-4CC3A40C49CB}" type="datetimeFigureOut">
              <a:rPr lang="en-US" smtClean="0"/>
              <a:t>3/14/18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71443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7C3A7-EA0F-3740-928D-4CC3A40C49CB}" type="datetimeFigureOut">
              <a:rPr lang="en-US" smtClean="0"/>
              <a:t>3/14/18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165611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7C3A7-EA0F-3740-928D-4CC3A40C49CB}" type="datetimeFigureOut">
              <a:rPr lang="en-US" smtClean="0"/>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73538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7C3A7-EA0F-3740-928D-4CC3A40C49CB}" type="datetimeFigureOut">
              <a:rPr lang="en-US" smtClean="0"/>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F523-1CDC-404E-B150-D55DC2CD3734}" type="slidenum">
              <a:rPr lang="en-US" smtClean="0"/>
              <a:t>‹#›</a:t>
            </a:fld>
            <a:endParaRPr lang="en-US"/>
          </a:p>
        </p:txBody>
      </p:sp>
    </p:spTree>
    <p:extLst>
      <p:ext uri="{BB962C8B-B14F-4D97-AF65-F5344CB8AC3E}">
        <p14:creationId xmlns:p14="http://schemas.microsoft.com/office/powerpoint/2010/main" val="9279465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47C3A7-EA0F-3740-928D-4CC3A40C49CB}" type="datetimeFigureOut">
              <a:rPr lang="en-US" smtClean="0"/>
              <a:t>3/14/18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AEF523-1CDC-404E-B150-D55DC2CD3734}" type="slidenum">
              <a:rPr lang="en-US" smtClean="0"/>
              <a:t>‹#›</a:t>
            </a:fld>
            <a:endParaRPr lang="en-US"/>
          </a:p>
        </p:txBody>
      </p:sp>
    </p:spTree>
    <p:extLst>
      <p:ext uri="{BB962C8B-B14F-4D97-AF65-F5344CB8AC3E}">
        <p14:creationId xmlns:p14="http://schemas.microsoft.com/office/powerpoint/2010/main" val="1166397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gif"/><Relationship Id="rId5" Type="http://schemas.openxmlformats.org/officeDocument/2006/relationships/image" Target="../media/image12.png"/><Relationship Id="rId1" Type="http://schemas.microsoft.com/office/2007/relationships/media" Target="../media/media2.mp4"/><Relationship Id="rId2" Type="http://schemas.openxmlformats.org/officeDocument/2006/relationships/video" Target="../media/media2.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7" Type="http://schemas.microsoft.com/office/2007/relationships/hdphoto" Target="../media/hdphoto1.wdp"/><Relationship Id="rId8" Type="http://schemas.openxmlformats.org/officeDocument/2006/relationships/image" Target="../media/image3.tiff"/><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3D Printing Techniques </a:t>
            </a:r>
            <a:endParaRPr lang="en-US" dirty="0"/>
          </a:p>
        </p:txBody>
      </p:sp>
      <p:sp>
        <p:nvSpPr>
          <p:cNvPr id="3" name="Subtitle 2"/>
          <p:cNvSpPr>
            <a:spLocks noGrp="1"/>
          </p:cNvSpPr>
          <p:nvPr>
            <p:ph type="subTitle" idx="1"/>
          </p:nvPr>
        </p:nvSpPr>
        <p:spPr/>
        <p:txBody>
          <a:bodyPr>
            <a:normAutofit/>
          </a:bodyPr>
          <a:lstStyle/>
          <a:p>
            <a:r>
              <a:rPr lang="en-US" sz="2400" dirty="0" smtClean="0"/>
              <a:t>Powder Bed Fusion </a:t>
            </a:r>
            <a:endParaRPr lang="en-US" sz="2400" dirty="0"/>
          </a:p>
        </p:txBody>
      </p:sp>
    </p:spTree>
    <p:extLst>
      <p:ext uri="{BB962C8B-B14F-4D97-AF65-F5344CB8AC3E}">
        <p14:creationId xmlns:p14="http://schemas.microsoft.com/office/powerpoint/2010/main" val="2658125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86933"/>
            <a:ext cx="7886700" cy="4890030"/>
          </a:xfrm>
        </p:spPr>
        <p:txBody>
          <a:bodyPr/>
          <a:lstStyle/>
          <a:p>
            <a:r>
              <a:rPr lang="en-US" dirty="0"/>
              <a:t>There are a number of key features that are common to any extrusion-based system: </a:t>
            </a:r>
          </a:p>
          <a:p>
            <a:r>
              <a:rPr lang="en-US" dirty="0"/>
              <a:t>–  Loading of material </a:t>
            </a:r>
          </a:p>
          <a:p>
            <a:r>
              <a:rPr lang="en-US" dirty="0"/>
              <a:t>–  </a:t>
            </a:r>
            <a:r>
              <a:rPr lang="en-US" dirty="0" err="1"/>
              <a:t>Liquification</a:t>
            </a:r>
            <a:r>
              <a:rPr lang="en-US" dirty="0"/>
              <a:t> of the material </a:t>
            </a:r>
          </a:p>
          <a:p>
            <a:r>
              <a:rPr lang="en-US" dirty="0"/>
              <a:t>–  Application of pressure to move the material through the nozzle </a:t>
            </a:r>
          </a:p>
          <a:p>
            <a:r>
              <a:rPr lang="en-US" dirty="0"/>
              <a:t>–  Extrusion </a:t>
            </a:r>
          </a:p>
          <a:p>
            <a:r>
              <a:rPr lang="en-US" dirty="0"/>
              <a:t>–  Plotting according to a predefined path and in a controlled manner </a:t>
            </a:r>
          </a:p>
          <a:p>
            <a:r>
              <a:rPr lang="en-US" dirty="0"/>
              <a:t>–  Bonding of the material to itself or secondary build materials to form a coherent </a:t>
            </a:r>
            <a:r>
              <a:rPr lang="en-US" dirty="0" smtClean="0"/>
              <a:t>solid structure. </a:t>
            </a:r>
            <a:endParaRPr lang="en-US" dirty="0"/>
          </a:p>
          <a:p>
            <a:r>
              <a:rPr lang="en-US" dirty="0"/>
              <a:t>–  Inclusion of support structures to enable complex geometrical </a:t>
            </a:r>
            <a:r>
              <a:rPr lang="en-US" dirty="0" smtClean="0"/>
              <a:t>features.</a:t>
            </a:r>
            <a:endParaRPr lang="en-US" dirty="0"/>
          </a:p>
        </p:txBody>
      </p:sp>
      <p:sp>
        <p:nvSpPr>
          <p:cNvPr id="4" name="Title 3"/>
          <p:cNvSpPr>
            <a:spLocks noGrp="1"/>
          </p:cNvSpPr>
          <p:nvPr>
            <p:ph type="title"/>
          </p:nvPr>
        </p:nvSpPr>
        <p:spPr>
          <a:xfrm>
            <a:off x="628650" y="230450"/>
            <a:ext cx="7886700" cy="748246"/>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2800" dirty="0">
                <a:solidFill>
                  <a:prstClr val="black"/>
                </a:solidFill>
              </a:rPr>
              <a:t>Basic </a:t>
            </a:r>
            <a:r>
              <a:rPr lang="en-US" sz="2800" dirty="0" smtClean="0">
                <a:solidFill>
                  <a:prstClr val="black"/>
                </a:solidFill>
              </a:rPr>
              <a:t>Principles</a:t>
            </a:r>
            <a:endParaRPr lang="en-US" sz="2400" dirty="0">
              <a:solidFill>
                <a:prstClr val="black"/>
              </a:solidFill>
            </a:endParaRPr>
          </a:p>
        </p:txBody>
      </p:sp>
    </p:spTree>
    <p:extLst>
      <p:ext uri="{BB962C8B-B14F-4D97-AF65-F5344CB8AC3E}">
        <p14:creationId xmlns:p14="http://schemas.microsoft.com/office/powerpoint/2010/main" val="392871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27018"/>
            <a:ext cx="7886700" cy="4749945"/>
          </a:xfrm>
        </p:spPr>
        <p:txBody>
          <a:bodyPr>
            <a:normAutofit/>
          </a:bodyPr>
          <a:lstStyle/>
          <a:p>
            <a:pPr>
              <a:lnSpc>
                <a:spcPct val="100000"/>
              </a:lnSpc>
            </a:pPr>
            <a:r>
              <a:rPr lang="en-US" sz="2400" dirty="0"/>
              <a:t>If the material is in a liquid form, then the ideal approach is to pump this material. </a:t>
            </a:r>
            <a:endParaRPr lang="en-US" sz="2400" dirty="0" smtClean="0"/>
          </a:p>
          <a:p>
            <a:pPr>
              <a:lnSpc>
                <a:spcPct val="100000"/>
              </a:lnSpc>
            </a:pPr>
            <a:r>
              <a:rPr lang="en-US" sz="2400" dirty="0" smtClean="0"/>
              <a:t>Most </a:t>
            </a:r>
            <a:r>
              <a:rPr lang="en-US" sz="2400" dirty="0"/>
              <a:t>bulk material </a:t>
            </a:r>
            <a:r>
              <a:rPr lang="en-US" sz="2400" dirty="0" smtClean="0"/>
              <a:t>is </a:t>
            </a:r>
            <a:r>
              <a:rPr lang="en-US" sz="2400" dirty="0"/>
              <a:t>supplied as a solid and the most suitable methods of supply are in pellet or powder form, or where the material is fed in as a continuous filament</a:t>
            </a:r>
            <a:r>
              <a:rPr lang="en-US" sz="2400" dirty="0" smtClean="0"/>
              <a:t>.</a:t>
            </a:r>
          </a:p>
          <a:p>
            <a:pPr>
              <a:lnSpc>
                <a:spcPct val="100000"/>
              </a:lnSpc>
            </a:pPr>
            <a:r>
              <a:rPr lang="en-US" sz="2400" dirty="0" smtClean="0"/>
              <a:t> </a:t>
            </a:r>
            <a:r>
              <a:rPr lang="en-US" sz="2400" dirty="0"/>
              <a:t>The chamber itself is therefore the main location for the </a:t>
            </a:r>
            <a:r>
              <a:rPr lang="en-US" sz="2400" dirty="0" err="1"/>
              <a:t>liquification</a:t>
            </a:r>
            <a:r>
              <a:rPr lang="en-US" sz="2400" dirty="0"/>
              <a:t> process. </a:t>
            </a:r>
            <a:endParaRPr lang="en-US" sz="2400" dirty="0" smtClean="0"/>
          </a:p>
          <a:p>
            <a:pPr>
              <a:lnSpc>
                <a:spcPct val="100000"/>
              </a:lnSpc>
            </a:pPr>
            <a:r>
              <a:rPr lang="en-US" sz="2400" dirty="0" smtClean="0"/>
              <a:t>Pellets</a:t>
            </a:r>
            <a:r>
              <a:rPr lang="en-US" sz="2400" dirty="0"/>
              <a:t>, granules, or powders are fed through the chamber under gravity or with the aid of a screw. </a:t>
            </a:r>
          </a:p>
          <a:p>
            <a:pPr>
              <a:lnSpc>
                <a:spcPct val="100000"/>
              </a:lnSpc>
            </a:pPr>
            <a:endParaRPr lang="en-US" sz="2400" dirty="0"/>
          </a:p>
        </p:txBody>
      </p:sp>
      <p:sp>
        <p:nvSpPr>
          <p:cNvPr id="4" name="Title 3"/>
          <p:cNvSpPr>
            <a:spLocks noGrp="1"/>
          </p:cNvSpPr>
          <p:nvPr>
            <p:ph type="title"/>
          </p:nvPr>
        </p:nvSpPr>
        <p:spPr>
          <a:xfrm>
            <a:off x="628650" y="365126"/>
            <a:ext cx="7886700" cy="769407"/>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pPr algn="ctr"/>
            <a:r>
              <a:rPr lang="en-US" sz="2800" dirty="0">
                <a:solidFill>
                  <a:prstClr val="black"/>
                </a:solidFill>
              </a:rPr>
              <a:t>Basic </a:t>
            </a:r>
            <a:r>
              <a:rPr lang="en-US" sz="2800" dirty="0" smtClean="0">
                <a:solidFill>
                  <a:prstClr val="black"/>
                </a:solidFill>
              </a:rPr>
              <a:t>Principles</a:t>
            </a:r>
            <a:r>
              <a:rPr lang="en-US" sz="3200" dirty="0">
                <a:solidFill>
                  <a:prstClr val="black"/>
                </a:solidFill>
              </a:rPr>
              <a:t/>
            </a:r>
            <a:br>
              <a:rPr lang="en-US" sz="3200" dirty="0">
                <a:solidFill>
                  <a:prstClr val="black"/>
                </a:solidFill>
              </a:rPr>
            </a:br>
            <a:r>
              <a:rPr lang="en-US" sz="3200" dirty="0">
                <a:solidFill>
                  <a:prstClr val="black"/>
                </a:solidFill>
              </a:rPr>
              <a:t> </a:t>
            </a:r>
            <a:r>
              <a:rPr lang="en-US" sz="2400" dirty="0">
                <a:solidFill>
                  <a:prstClr val="black"/>
                </a:solidFill>
              </a:rPr>
              <a:t>Material Loading</a:t>
            </a:r>
          </a:p>
        </p:txBody>
      </p:sp>
    </p:spTree>
    <p:extLst>
      <p:ext uri="{BB962C8B-B14F-4D97-AF65-F5344CB8AC3E}">
        <p14:creationId xmlns:p14="http://schemas.microsoft.com/office/powerpoint/2010/main" val="172086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571" y="2372017"/>
            <a:ext cx="3043490" cy="3258554"/>
          </a:xfrm>
          <a:prstGeom prst="rect">
            <a:avLst/>
          </a:prstGeom>
        </p:spPr>
      </p:pic>
      <p:sp>
        <p:nvSpPr>
          <p:cNvPr id="3" name="Content Placeholder 2"/>
          <p:cNvSpPr>
            <a:spLocks noGrp="1"/>
          </p:cNvSpPr>
          <p:nvPr>
            <p:ph idx="1"/>
          </p:nvPr>
        </p:nvSpPr>
        <p:spPr>
          <a:xfrm>
            <a:off x="420832" y="1395869"/>
            <a:ext cx="5721350" cy="5210850"/>
          </a:xfrm>
        </p:spPr>
        <p:txBody>
          <a:bodyPr>
            <a:normAutofit/>
          </a:bodyPr>
          <a:lstStyle/>
          <a:p>
            <a:r>
              <a:rPr lang="en-US" sz="2400" dirty="0"/>
              <a:t>The extrusion method works on the principle that what is held in the chamber will become a liquid that can eventually be pushed through the die or nozzle. </a:t>
            </a:r>
          </a:p>
          <a:p>
            <a:r>
              <a:rPr lang="en-US" sz="2400" dirty="0" smtClean="0"/>
              <a:t>Material </a:t>
            </a:r>
            <a:r>
              <a:rPr lang="en-US" sz="2400" dirty="0"/>
              <a:t>could be in the form of a solution that will quickly solidify following the extrusion, but more likely this material will be liquid because of heat applied to the chamber. </a:t>
            </a:r>
          </a:p>
          <a:p>
            <a:r>
              <a:rPr lang="en-US" sz="2400" dirty="0"/>
              <a:t>Such heat </a:t>
            </a:r>
            <a:r>
              <a:rPr lang="en-US" sz="2400" dirty="0" smtClean="0"/>
              <a:t>would </a:t>
            </a:r>
            <a:r>
              <a:rPr lang="en-US" sz="2400" dirty="0"/>
              <a:t>normally be applied by heater coils wrapped around the chamber and ideally this heat should be applied to maintain a constant temperature in the </a:t>
            </a:r>
            <a:r>
              <a:rPr lang="en-US" sz="2400" dirty="0" smtClean="0"/>
              <a:t>melt.</a:t>
            </a:r>
            <a:endParaRPr lang="en-US" sz="2400" dirty="0"/>
          </a:p>
        </p:txBody>
      </p:sp>
      <p:sp>
        <p:nvSpPr>
          <p:cNvPr id="4" name="Title 3"/>
          <p:cNvSpPr>
            <a:spLocks noGrp="1"/>
          </p:cNvSpPr>
          <p:nvPr>
            <p:ph type="title"/>
          </p:nvPr>
        </p:nvSpPr>
        <p:spPr>
          <a:xfrm>
            <a:off x="628650" y="226579"/>
            <a:ext cx="7886700" cy="769407"/>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pPr algn="ctr"/>
            <a:r>
              <a:rPr lang="en-US" sz="2800" dirty="0">
                <a:solidFill>
                  <a:prstClr val="black"/>
                </a:solidFill>
              </a:rPr>
              <a:t>Basic </a:t>
            </a:r>
            <a:r>
              <a:rPr lang="en-US" sz="2800" dirty="0" smtClean="0">
                <a:solidFill>
                  <a:prstClr val="black"/>
                </a:solidFill>
              </a:rPr>
              <a:t>Principles</a:t>
            </a:r>
            <a:r>
              <a:rPr lang="en-US" sz="3200" dirty="0">
                <a:solidFill>
                  <a:prstClr val="black"/>
                </a:solidFill>
              </a:rPr>
              <a:t/>
            </a:r>
            <a:br>
              <a:rPr lang="en-US" sz="3200" dirty="0">
                <a:solidFill>
                  <a:prstClr val="black"/>
                </a:solidFill>
              </a:rPr>
            </a:br>
            <a:r>
              <a:rPr lang="en-US" sz="3200" dirty="0">
                <a:solidFill>
                  <a:prstClr val="black"/>
                </a:solidFill>
              </a:rPr>
              <a:t> </a:t>
            </a:r>
            <a:r>
              <a:rPr lang="en-US" sz="2400" dirty="0" err="1">
                <a:solidFill>
                  <a:prstClr val="black"/>
                </a:solidFill>
              </a:rPr>
              <a:t>Liquification</a:t>
            </a:r>
            <a:endParaRPr lang="en-US" sz="2400" dirty="0">
              <a:solidFill>
                <a:prstClr val="black"/>
              </a:solidFill>
            </a:endParaRPr>
          </a:p>
        </p:txBody>
      </p:sp>
    </p:spTree>
    <p:extLst>
      <p:ext uri="{BB962C8B-B14F-4D97-AF65-F5344CB8AC3E}">
        <p14:creationId xmlns:p14="http://schemas.microsoft.com/office/powerpoint/2010/main" val="1226339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5345"/>
            <a:ext cx="7886700" cy="4971618"/>
          </a:xfrm>
        </p:spPr>
        <p:txBody>
          <a:bodyPr>
            <a:normAutofit/>
          </a:bodyPr>
          <a:lstStyle/>
          <a:p>
            <a:r>
              <a:rPr lang="en-US" sz="2400" dirty="0"/>
              <a:t>The extrusion nozzle determines the shape and size of the extruded filament. </a:t>
            </a:r>
            <a:endParaRPr lang="en-US" sz="2400" dirty="0" smtClean="0"/>
          </a:p>
          <a:p>
            <a:r>
              <a:rPr lang="en-US" sz="2400" dirty="0" smtClean="0"/>
              <a:t>A </a:t>
            </a:r>
            <a:r>
              <a:rPr lang="en-US" sz="2400" dirty="0"/>
              <a:t>larger nozzle diameter will enable material to flow more rapidly but would result in a part with lower precision compared with the original CAD drawing. </a:t>
            </a:r>
            <a:endParaRPr lang="en-US" sz="2400" dirty="0" smtClean="0"/>
          </a:p>
          <a:p>
            <a:r>
              <a:rPr lang="en-US" sz="2400" dirty="0" smtClean="0"/>
              <a:t>The </a:t>
            </a:r>
            <a:r>
              <a:rPr lang="en-US" sz="2400" dirty="0"/>
              <a:t>diameter of the nozzle also determines the minimum feature size that can be created. </a:t>
            </a:r>
          </a:p>
          <a:p>
            <a:endParaRPr lang="en-US" sz="2400" dirty="0"/>
          </a:p>
        </p:txBody>
      </p:sp>
      <p:sp>
        <p:nvSpPr>
          <p:cNvPr id="4" name="Title 3"/>
          <p:cNvSpPr>
            <a:spLocks noGrp="1"/>
          </p:cNvSpPr>
          <p:nvPr>
            <p:ph type="title"/>
          </p:nvPr>
        </p:nvSpPr>
        <p:spPr>
          <a:xfrm>
            <a:off x="628650" y="365126"/>
            <a:ext cx="7886700" cy="684741"/>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pPr algn="ctr"/>
            <a:r>
              <a:rPr lang="en-US" sz="2800" dirty="0">
                <a:solidFill>
                  <a:prstClr val="black"/>
                </a:solidFill>
              </a:rPr>
              <a:t>Basic </a:t>
            </a:r>
            <a:r>
              <a:rPr lang="en-US" sz="2800" dirty="0" smtClean="0">
                <a:solidFill>
                  <a:prstClr val="black"/>
                </a:solidFill>
              </a:rPr>
              <a:t>Principles</a:t>
            </a:r>
            <a:r>
              <a:rPr lang="en-US" sz="3200" dirty="0">
                <a:solidFill>
                  <a:prstClr val="black"/>
                </a:solidFill>
              </a:rPr>
              <a:t/>
            </a:r>
            <a:br>
              <a:rPr lang="en-US" sz="3200" dirty="0">
                <a:solidFill>
                  <a:prstClr val="black"/>
                </a:solidFill>
              </a:rPr>
            </a:br>
            <a:r>
              <a:rPr lang="en-US" sz="3200">
                <a:solidFill>
                  <a:prstClr val="black"/>
                </a:solidFill>
              </a:rPr>
              <a:t> </a:t>
            </a:r>
            <a:r>
              <a:rPr lang="en-US" sz="2400">
                <a:solidFill>
                  <a:prstClr val="black"/>
                </a:solidFill>
              </a:rPr>
              <a:t>Extrusion</a:t>
            </a:r>
            <a:endParaRPr lang="en-US" sz="2400" dirty="0">
              <a:solidFill>
                <a:prstClr val="black"/>
              </a:solidFill>
            </a:endParaRPr>
          </a:p>
        </p:txBody>
      </p:sp>
      <p:pic>
        <p:nvPicPr>
          <p:cNvPr id="5" name="Picture 4" descr="FDM_Technolog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17" y="4607806"/>
            <a:ext cx="2416439" cy="1812329"/>
          </a:xfrm>
          <a:prstGeom prst="rect">
            <a:avLst/>
          </a:prstGeom>
        </p:spPr>
      </p:pic>
      <p:pic>
        <p:nvPicPr>
          <p:cNvPr id="6" name="FD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28362" y="4374198"/>
            <a:ext cx="3204916" cy="1802765"/>
          </a:xfrm>
          <a:prstGeom prst="rect">
            <a:avLst/>
          </a:prstGeom>
        </p:spPr>
      </p:pic>
    </p:spTree>
    <p:extLst>
      <p:ext uri="{BB962C8B-B14F-4D97-AF65-F5344CB8AC3E}">
        <p14:creationId xmlns:p14="http://schemas.microsoft.com/office/powerpoint/2010/main" val="169379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1961" fill="hold"/>
                                        <p:tgtEl>
                                          <p:spTgt spid="6"/>
                                        </p:tgtEl>
                                      </p:cBhvr>
                                    </p:cmd>
                                  </p:childTnLst>
                                </p:cTn>
                              </p:par>
                            </p:childTnLst>
                          </p:cTn>
                        </p:par>
                        <p:par>
                          <p:cTn id="12" fill="hold">
                            <p:stCondLst>
                              <p:cond delay="62461"/>
                            </p:stCondLst>
                            <p:childTnLst>
                              <p:par>
                                <p:cTn id="13" presetID="2" presetClass="exit" presetSubtype="4" fill="hold" nodeType="after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md type="call" cmd="stop">
                                      <p:cBhvr>
                                        <p:cTn id="17" dur="1">
                                          <p:stCondLst>
                                            <p:cond delay="499"/>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80000">
                <p:cTn id="23"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472545"/>
          </a:xfrm>
        </p:spPr>
        <p:txBody>
          <a:bodyPr/>
          <a:lstStyle/>
          <a:p>
            <a:r>
              <a:rPr lang="en-US" dirty="0"/>
              <a:t>Once the material is extruded, it should ideally remain the same shape and size. </a:t>
            </a:r>
            <a:endParaRPr lang="en-US" dirty="0" smtClean="0"/>
          </a:p>
          <a:p>
            <a:r>
              <a:rPr lang="en-US" dirty="0" smtClean="0"/>
              <a:t>Gravity </a:t>
            </a:r>
            <a:r>
              <a:rPr lang="en-US" dirty="0"/>
              <a:t>and surface tension, however, may cause the material to change shape, while size may vary according to cooling and drying effects. </a:t>
            </a:r>
          </a:p>
          <a:p>
            <a:r>
              <a:rPr lang="en-US" dirty="0"/>
              <a:t>The cooling is also very likely to be nonlinear. If this nonlinear effect is significant, then it is possible the resulting part will distort upon cooling. </a:t>
            </a:r>
            <a:endParaRPr lang="en-US" dirty="0" smtClean="0"/>
          </a:p>
          <a:p>
            <a:r>
              <a:rPr lang="en-US" dirty="0" smtClean="0"/>
              <a:t>This </a:t>
            </a:r>
            <a:r>
              <a:rPr lang="en-US" dirty="0"/>
              <a:t>can be minimized by ensuring the temperature differential between the chamber and the surrounding atmosphere is kept to a minimum (i.e., use of a controlled environmental chamber when building the part) and also by ensuring the cooling process is controlled with a gradual and slow profile. </a:t>
            </a:r>
          </a:p>
          <a:p>
            <a:r>
              <a:rPr lang="en-US" dirty="0"/>
              <a:t>It is reasonable to assume that an extrusion-based AM system will extrude from a large chamber to a small nozzle through the use of a conical interface. </a:t>
            </a:r>
          </a:p>
          <a:p>
            <a:endParaRPr lang="en-US" dirty="0"/>
          </a:p>
        </p:txBody>
      </p:sp>
      <p:sp>
        <p:nvSpPr>
          <p:cNvPr id="4" name="Title 3"/>
          <p:cNvSpPr>
            <a:spLocks noGrp="1"/>
          </p:cNvSpPr>
          <p:nvPr>
            <p:ph type="title"/>
          </p:nvPr>
        </p:nvSpPr>
        <p:spPr>
          <a:xfrm>
            <a:off x="628650" y="335128"/>
            <a:ext cx="7886700" cy="748245"/>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pPr algn="ctr"/>
            <a:r>
              <a:rPr lang="en-US" sz="2800" dirty="0">
                <a:solidFill>
                  <a:prstClr val="black"/>
                </a:solidFill>
              </a:rPr>
              <a:t>Basic </a:t>
            </a:r>
            <a:r>
              <a:rPr lang="en-US" sz="2800" dirty="0" smtClean="0">
                <a:solidFill>
                  <a:prstClr val="black"/>
                </a:solidFill>
              </a:rPr>
              <a:t>Principles</a:t>
            </a:r>
            <a:r>
              <a:rPr lang="en-US" sz="3200" dirty="0">
                <a:solidFill>
                  <a:prstClr val="black"/>
                </a:solidFill>
              </a:rPr>
              <a:t/>
            </a:r>
            <a:br>
              <a:rPr lang="en-US" sz="3200" dirty="0">
                <a:solidFill>
                  <a:prstClr val="black"/>
                </a:solidFill>
              </a:rPr>
            </a:br>
            <a:r>
              <a:rPr lang="en-US" sz="3200" dirty="0">
                <a:solidFill>
                  <a:prstClr val="black"/>
                </a:solidFill>
              </a:rPr>
              <a:t> </a:t>
            </a:r>
            <a:r>
              <a:rPr lang="en-US" sz="2400" dirty="0">
                <a:solidFill>
                  <a:prstClr val="black"/>
                </a:solidFill>
              </a:rPr>
              <a:t>Solidification</a:t>
            </a:r>
          </a:p>
        </p:txBody>
      </p:sp>
    </p:spTree>
    <p:extLst>
      <p:ext uri="{BB962C8B-B14F-4D97-AF65-F5344CB8AC3E}">
        <p14:creationId xmlns:p14="http://schemas.microsoft.com/office/powerpoint/2010/main" val="709364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784"/>
            <a:ext cx="8229600" cy="1143000"/>
          </a:xfrm>
        </p:spPr>
        <p:txBody>
          <a:bodyPr/>
          <a:lstStyle/>
          <a:p>
            <a:endParaRPr lang="en-US" dirty="0"/>
          </a:p>
        </p:txBody>
      </p:sp>
      <p:sp>
        <p:nvSpPr>
          <p:cNvPr id="3" name="Content Placeholder 2"/>
          <p:cNvSpPr>
            <a:spLocks noGrp="1"/>
          </p:cNvSpPr>
          <p:nvPr>
            <p:ph idx="1"/>
          </p:nvPr>
        </p:nvSpPr>
        <p:spPr>
          <a:xfrm>
            <a:off x="623454" y="1751375"/>
            <a:ext cx="8063346" cy="2252588"/>
          </a:xfrm>
        </p:spPr>
        <p:txBody>
          <a:bodyPr>
            <a:normAutofit/>
          </a:bodyPr>
          <a:lstStyle/>
          <a:p>
            <a:pPr marL="342900" indent="-342900" defTabSz="457200">
              <a:spcBef>
                <a:spcPct val="20000"/>
              </a:spcBef>
            </a:pPr>
            <a:r>
              <a:rPr lang="en-US" dirty="0"/>
              <a:t>SLM, works based on the layering process similar to SLS</a:t>
            </a:r>
            <a:r>
              <a:rPr lang="en-US" dirty="0" smtClean="0"/>
              <a:t>.</a:t>
            </a:r>
          </a:p>
          <a:p>
            <a:pPr marL="342900" indent="-342900" defTabSz="457200">
              <a:spcBef>
                <a:spcPct val="20000"/>
              </a:spcBef>
            </a:pPr>
            <a:r>
              <a:rPr lang="en-US" dirty="0" smtClean="0"/>
              <a:t>A </a:t>
            </a:r>
            <a:r>
              <a:rPr lang="en-US" dirty="0"/>
              <a:t>wide range of materials in powder form can be used. </a:t>
            </a:r>
            <a:endParaRPr lang="en-US" dirty="0" smtClean="0"/>
          </a:p>
          <a:p>
            <a:pPr marL="342900" indent="-342900" defTabSz="457200">
              <a:spcBef>
                <a:spcPct val="20000"/>
              </a:spcBef>
            </a:pPr>
            <a:r>
              <a:rPr lang="en-US" dirty="0" smtClean="0"/>
              <a:t>SLM </a:t>
            </a:r>
            <a:r>
              <a:rPr lang="en-US" dirty="0"/>
              <a:t>is able to produce solid and porous parts based on the laser energy density. </a:t>
            </a:r>
            <a:endParaRPr lang="en-US" dirty="0" smtClean="0"/>
          </a:p>
          <a:p>
            <a:pPr marL="342900" indent="-342900" defTabSz="457200">
              <a:spcBef>
                <a:spcPct val="20000"/>
              </a:spcBef>
            </a:pPr>
            <a:r>
              <a:rPr lang="en-US" dirty="0" smtClean="0"/>
              <a:t>This </a:t>
            </a:r>
            <a:r>
              <a:rPr lang="en-US" dirty="0"/>
              <a:t>technique is free of binders and fluxing agents, so there is no need for a </a:t>
            </a:r>
            <a:r>
              <a:rPr lang="en-US" dirty="0" smtClean="0"/>
              <a:t>post-processing </a:t>
            </a:r>
            <a:r>
              <a:rPr lang="en-US" dirty="0"/>
              <a:t>step </a:t>
            </a:r>
            <a:r>
              <a:rPr lang="en-US" dirty="0" smtClean="0"/>
              <a:t>.</a:t>
            </a:r>
          </a:p>
        </p:txBody>
      </p:sp>
      <p:pic>
        <p:nvPicPr>
          <p:cNvPr id="4" name="SL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cstate="print"/>
          <a:srcRect l="4064" t="9873" r="13125" b="16299"/>
          <a:stretch/>
        </p:blipFill>
        <p:spPr>
          <a:xfrm>
            <a:off x="754634" y="4249670"/>
            <a:ext cx="2934028" cy="181859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10" name="Rounded Rectangle 9"/>
          <p:cNvSpPr/>
          <p:nvPr/>
        </p:nvSpPr>
        <p:spPr>
          <a:xfrm>
            <a:off x="969348" y="345138"/>
            <a:ext cx="7495309" cy="81741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prstClr val="black"/>
                </a:solidFill>
              </a:rPr>
              <a:t>Selective Laser Melting (SLM)</a:t>
            </a:r>
            <a:endParaRPr lang="en-US" sz="1200" dirty="0"/>
          </a:p>
        </p:txBody>
      </p:sp>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80381" l="5469" r="86523"/>
                    </a14:imgEffect>
                  </a14:imgLayer>
                </a14:imgProps>
              </a:ext>
            </a:extLst>
          </a:blip>
          <a:srcRect l="22948" t="4655" r="20588" b="22631"/>
          <a:stretch/>
        </p:blipFill>
        <p:spPr>
          <a:xfrm>
            <a:off x="4248959" y="4381779"/>
            <a:ext cx="1809615" cy="1554373"/>
          </a:xfrm>
          <a:prstGeom prst="rect">
            <a:avLst/>
          </a:prstGeom>
        </p:spPr>
      </p:pic>
      <p:pic>
        <p:nvPicPr>
          <p:cNvPr id="11" name="Picture 10"/>
          <p:cNvPicPr>
            <a:picLocks noChangeAspect="1"/>
          </p:cNvPicPr>
          <p:nvPr/>
        </p:nvPicPr>
        <p:blipFill rotWithShape="1">
          <a:blip r:embed="rId8"/>
          <a:srcRect t="16977" r="4981" b="3903"/>
          <a:stretch/>
        </p:blipFill>
        <p:spPr>
          <a:xfrm>
            <a:off x="6360558" y="4309554"/>
            <a:ext cx="2326242" cy="1445032"/>
          </a:xfrm>
          <a:prstGeom prst="rect">
            <a:avLst/>
          </a:prstGeom>
        </p:spPr>
      </p:pic>
    </p:spTree>
    <p:extLst>
      <p:ext uri="{BB962C8B-B14F-4D97-AF65-F5344CB8AC3E}">
        <p14:creationId xmlns:p14="http://schemas.microsoft.com/office/powerpoint/2010/main" val="189251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41122" fill="hold"/>
                                        <p:tgtEl>
                                          <p:spTgt spid="4"/>
                                        </p:tgtEl>
                                      </p:cBhvr>
                                    </p:cmd>
                                  </p:childTnLst>
                                </p:cTn>
                              </p:par>
                            </p:childTnLst>
                          </p:cTn>
                        </p:par>
                        <p:par>
                          <p:cTn id="12" fill="hold">
                            <p:stCondLst>
                              <p:cond delay="41622"/>
                            </p:stCondLst>
                            <p:childTnLst>
                              <p:par>
                                <p:cTn id="13" presetID="2" presetClass="exit" presetSubtype="4" fill="hold" nodeType="after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md type="call" cmd="stop">
                                      <p:cBhvr>
                                        <p:cTn id="17"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1122" fill="hold"/>
                                        <p:tgtEl>
                                          <p:spTgt spid="4"/>
                                        </p:tgtEl>
                                      </p:cBhvr>
                                    </p:cmd>
                                  </p:childTnLst>
                                </p:cTn>
                              </p:par>
                            </p:childTnLst>
                          </p:cTn>
                        </p:par>
                      </p:childTnLst>
                    </p:cTn>
                  </p:par>
                </p:childTnLst>
              </p:cTn>
              <p:nextCondLst>
                <p:cond evt="onClick" delay="0">
                  <p:tgtEl>
                    <p:spTgt spid="4"/>
                  </p:tgtEl>
                </p:cond>
              </p:nextCondLst>
            </p:seq>
            <p:video>
              <p:cMediaNode vol="0">
                <p:cTn id="23"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22218"/>
            <a:ext cx="7886700" cy="5444837"/>
          </a:xfrm>
        </p:spPr>
        <p:txBody>
          <a:bodyPr>
            <a:normAutofit/>
          </a:bodyPr>
          <a:lstStyle/>
          <a:p>
            <a:pPr marL="342900" indent="-342900" defTabSz="457200">
              <a:spcBef>
                <a:spcPct val="20000"/>
              </a:spcBef>
            </a:pPr>
            <a:r>
              <a:rPr lang="en-US" sz="2800" dirty="0" smtClean="0"/>
              <a:t>SLM machines uses fiber </a:t>
            </a:r>
            <a:r>
              <a:rPr lang="en-US" sz="2800" dirty="0" smtClean="0"/>
              <a:t>lasers in processing the powder.</a:t>
            </a:r>
            <a:r>
              <a:rPr lang="en-US" sz="2800" dirty="0" smtClean="0"/>
              <a:t> </a:t>
            </a:r>
            <a:endParaRPr lang="en-US" sz="2800" dirty="0" smtClean="0"/>
          </a:p>
          <a:p>
            <a:pPr marL="342900" indent="-342900" defTabSz="457200">
              <a:spcBef>
                <a:spcPct val="20000"/>
              </a:spcBef>
            </a:pPr>
            <a:r>
              <a:rPr lang="en-US" sz="2800" dirty="0" smtClean="0"/>
              <a:t> SLM uses </a:t>
            </a:r>
            <a:r>
              <a:rPr lang="en-US" sz="2800" dirty="0" err="1"/>
              <a:t>Ar</a:t>
            </a:r>
            <a:r>
              <a:rPr lang="en-US" sz="2800" dirty="0"/>
              <a:t> or N in the building chamber, which may increase the thermal conductivity and maintain a consistent rapid cooling of the printed zone more than EBM.</a:t>
            </a:r>
          </a:p>
          <a:p>
            <a:r>
              <a:rPr lang="en-US" sz="2800" dirty="0" smtClean="0"/>
              <a:t>The </a:t>
            </a:r>
            <a:r>
              <a:rPr lang="en-US" sz="2800" dirty="0"/>
              <a:t>major </a:t>
            </a:r>
            <a:r>
              <a:rPr lang="en-US" sz="2800" dirty="0" smtClean="0"/>
              <a:t>disadvantages of </a:t>
            </a:r>
            <a:r>
              <a:rPr lang="en-US" sz="2800" dirty="0"/>
              <a:t>this </a:t>
            </a:r>
            <a:r>
              <a:rPr lang="en-US" sz="2800" dirty="0" smtClean="0"/>
              <a:t>technique are:</a:t>
            </a:r>
            <a:endParaRPr lang="en-US" sz="2800" dirty="0"/>
          </a:p>
          <a:p>
            <a:pPr lvl="1"/>
            <a:r>
              <a:rPr lang="en-US" sz="2000" dirty="0" smtClean="0"/>
              <a:t> High </a:t>
            </a:r>
            <a:r>
              <a:rPr lang="en-US" sz="2000" dirty="0"/>
              <a:t>production </a:t>
            </a:r>
            <a:r>
              <a:rPr lang="en-US" sz="2000" dirty="0" smtClean="0"/>
              <a:t>cost</a:t>
            </a:r>
            <a:r>
              <a:rPr lang="en-US" sz="2000" dirty="0"/>
              <a:t>.</a:t>
            </a:r>
            <a:endParaRPr lang="en-US" sz="2000" dirty="0" smtClean="0"/>
          </a:p>
          <a:p>
            <a:pPr lvl="1"/>
            <a:r>
              <a:rPr lang="en-US" sz="2000" dirty="0" smtClean="0"/>
              <a:t>Lengthy </a:t>
            </a:r>
            <a:r>
              <a:rPr lang="en-US" sz="2000" dirty="0"/>
              <a:t>fabrication </a:t>
            </a:r>
            <a:r>
              <a:rPr lang="en-US" sz="2000" dirty="0" smtClean="0"/>
              <a:t>time</a:t>
            </a:r>
            <a:r>
              <a:rPr lang="en-US" sz="2000" dirty="0"/>
              <a:t>.</a:t>
            </a:r>
            <a:endParaRPr lang="en-US" sz="2000" dirty="0" smtClean="0"/>
          </a:p>
          <a:p>
            <a:pPr lvl="1"/>
            <a:r>
              <a:rPr lang="en-US" sz="2000" dirty="0" smtClean="0"/>
              <a:t>Difficulty </a:t>
            </a:r>
            <a:r>
              <a:rPr lang="en-US" sz="2000" dirty="0"/>
              <a:t>in removing the trapped </a:t>
            </a:r>
            <a:r>
              <a:rPr lang="en-US" sz="2000" dirty="0" smtClean="0"/>
              <a:t>powder.</a:t>
            </a:r>
          </a:p>
          <a:p>
            <a:r>
              <a:rPr lang="en-US" sz="2800" dirty="0" smtClean="0"/>
              <a:t> </a:t>
            </a:r>
            <a:r>
              <a:rPr lang="en-US" sz="2800" dirty="0"/>
              <a:t>Today, this technique is utilized in the aerospace industry, orthopedics prostheses, and dental </a:t>
            </a:r>
            <a:r>
              <a:rPr lang="en-US" sz="2800" dirty="0" smtClean="0"/>
              <a:t>implants fabrication. </a:t>
            </a:r>
            <a:endParaRPr lang="en-US" sz="2800" dirty="0"/>
          </a:p>
        </p:txBody>
      </p:sp>
      <p:sp>
        <p:nvSpPr>
          <p:cNvPr id="4" name="Title 3"/>
          <p:cNvSpPr>
            <a:spLocks noGrp="1"/>
          </p:cNvSpPr>
          <p:nvPr>
            <p:ph type="title"/>
          </p:nvPr>
        </p:nvSpPr>
        <p:spPr>
          <a:xfrm>
            <a:off x="628650" y="238145"/>
            <a:ext cx="7886700" cy="748245"/>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3200" dirty="0">
                <a:solidFill>
                  <a:prstClr val="black"/>
                </a:solidFill>
              </a:rPr>
              <a:t>Selective Laser Melting </a:t>
            </a:r>
            <a:r>
              <a:rPr lang="en-US" sz="3200" dirty="0" smtClean="0">
                <a:solidFill>
                  <a:prstClr val="black"/>
                </a:solidFill>
              </a:rPr>
              <a:t>(SLM)</a:t>
            </a:r>
            <a:endParaRPr lang="en-US" sz="1200" dirty="0"/>
          </a:p>
        </p:txBody>
      </p:sp>
    </p:spTree>
    <p:extLst>
      <p:ext uri="{BB962C8B-B14F-4D97-AF65-F5344CB8AC3E}">
        <p14:creationId xmlns:p14="http://schemas.microsoft.com/office/powerpoint/2010/main" val="1487201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62"/>
            <a:ext cx="8229600" cy="570489"/>
          </a:xfrm>
        </p:spPr>
        <p:txBody>
          <a:bodyPr>
            <a:normAutofit/>
          </a:bodyPr>
          <a:lstStyle/>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6162" y="4311239"/>
            <a:ext cx="2903168" cy="2322535"/>
          </a:xfrm>
        </p:spPr>
      </p:pic>
      <p:pic>
        <p:nvPicPr>
          <p:cNvPr id="5" name="Picture 4"/>
          <p:cNvPicPr>
            <a:picLocks noChangeAspect="1"/>
          </p:cNvPicPr>
          <p:nvPr/>
        </p:nvPicPr>
        <p:blipFill>
          <a:blip r:embed="rId4"/>
          <a:stretch>
            <a:fillRect/>
          </a:stretch>
        </p:blipFill>
        <p:spPr>
          <a:xfrm>
            <a:off x="6416041" y="42743"/>
            <a:ext cx="2727959" cy="4258277"/>
          </a:xfrm>
          <a:prstGeom prst="rect">
            <a:avLst/>
          </a:prstGeom>
        </p:spPr>
      </p:pic>
      <p:sp>
        <p:nvSpPr>
          <p:cNvPr id="8" name="Rounded Rectangle 7"/>
          <p:cNvSpPr/>
          <p:nvPr/>
        </p:nvSpPr>
        <p:spPr>
          <a:xfrm>
            <a:off x="821499" y="174899"/>
            <a:ext cx="6194470" cy="614138"/>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black"/>
                </a:solidFill>
              </a:rPr>
              <a:t>Electron Beam Melting (EBM)</a:t>
            </a:r>
            <a:endParaRPr lang="en-US" sz="1050" dirty="0"/>
          </a:p>
        </p:txBody>
      </p:sp>
      <p:sp>
        <p:nvSpPr>
          <p:cNvPr id="11" name="Rectangle 10"/>
          <p:cNvSpPr/>
          <p:nvPr/>
        </p:nvSpPr>
        <p:spPr>
          <a:xfrm>
            <a:off x="98741" y="910974"/>
            <a:ext cx="6027421" cy="5940088"/>
          </a:xfrm>
          <a:prstGeom prst="rect">
            <a:avLst/>
          </a:prstGeom>
        </p:spPr>
        <p:txBody>
          <a:bodyPr wrap="square">
            <a:spAutoFit/>
          </a:bodyPr>
          <a:lstStyle/>
          <a:p>
            <a:pPr marL="285750" indent="-285750">
              <a:buFont typeface="Arial" charset="0"/>
              <a:buChar char="•"/>
            </a:pPr>
            <a:r>
              <a:rPr lang="en-US" sz="2000" dirty="0"/>
              <a:t>EBM uses a high-energy electron beam to induce fusion between metal powder particles</a:t>
            </a:r>
            <a:r>
              <a:rPr lang="en-US" sz="2000"/>
              <a:t>. </a:t>
            </a:r>
            <a:r>
              <a:rPr lang="en-US" sz="2000" smtClean="0"/>
              <a:t> </a:t>
            </a:r>
            <a:endParaRPr lang="en-US" sz="2000" dirty="0"/>
          </a:p>
          <a:p>
            <a:pPr marL="285750" indent="-285750">
              <a:buFont typeface="Arial" charset="0"/>
              <a:buChar char="•"/>
            </a:pPr>
            <a:r>
              <a:rPr lang="en-US" sz="2000" dirty="0"/>
              <a:t>Electron beams are inherently different from laser beams, as electron beams are made up of a stream of electrons moving near the speed of light, whereas, laser beams are made up of photons moving at the speed of light.</a:t>
            </a:r>
          </a:p>
          <a:p>
            <a:pPr marL="285750" indent="-285750">
              <a:buFont typeface="Arial" charset="0"/>
              <a:buChar char="•"/>
            </a:pPr>
            <a:r>
              <a:rPr lang="en-US" sz="2000" dirty="0"/>
              <a:t> When an electron beam is passed through a gas at atmospheric pressure, </a:t>
            </a:r>
            <a:r>
              <a:rPr lang="en-US" sz="2000" dirty="0" smtClean="0"/>
              <a:t>the </a:t>
            </a:r>
            <a:r>
              <a:rPr lang="en-US" sz="2000" dirty="0"/>
              <a:t>electrons interact with the atoms in the gas and are deflected. </a:t>
            </a:r>
            <a:r>
              <a:rPr lang="en-US" sz="2000" dirty="0" smtClean="0"/>
              <a:t>In </a:t>
            </a:r>
            <a:r>
              <a:rPr lang="en-US" sz="2000" dirty="0"/>
              <a:t>contrast, a laser beam can pass through a gas unaffected as long as the gas is transparent at the laser </a:t>
            </a:r>
            <a:r>
              <a:rPr lang="en-US" sz="2000" dirty="0" smtClean="0"/>
              <a:t>wavelength.</a:t>
            </a:r>
          </a:p>
          <a:p>
            <a:pPr marL="285750" indent="-285750">
              <a:buFont typeface="Arial" charset="0"/>
              <a:buChar char="•"/>
            </a:pPr>
            <a:r>
              <a:rPr lang="en-US" sz="2000" dirty="0" smtClean="0"/>
              <a:t>Thus</a:t>
            </a:r>
            <a:r>
              <a:rPr lang="en-US" sz="2000" dirty="0"/>
              <a:t>, EBM is practiced in a low-partial-pressure vacuum </a:t>
            </a:r>
            <a:r>
              <a:rPr lang="en-US" sz="2000" dirty="0" smtClean="0"/>
              <a:t>environment, </a:t>
            </a:r>
            <a:r>
              <a:rPr lang="en-US" sz="2000" dirty="0"/>
              <a:t>whereas SLM is practiced in an inert gas atmosphere at atmospheric pressure. </a:t>
            </a:r>
          </a:p>
          <a:p>
            <a:pPr marL="285750" indent="-285750">
              <a:buFont typeface="Arial" charset="0"/>
              <a:buChar char="•"/>
            </a:pPr>
            <a:r>
              <a:rPr lang="en-US" sz="2000" dirty="0"/>
              <a:t>Electrons have a negative charge and are focused and deflected magnetically, whereas photons are optically focused and deflected using mirrors attached to motors. </a:t>
            </a:r>
          </a:p>
        </p:txBody>
      </p:sp>
    </p:spTree>
    <p:extLst>
      <p:ext uri="{BB962C8B-B14F-4D97-AF65-F5344CB8AC3E}">
        <p14:creationId xmlns:p14="http://schemas.microsoft.com/office/powerpoint/2010/main" val="3776244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345" y="923140"/>
            <a:ext cx="8395855" cy="4539346"/>
          </a:xfrm>
        </p:spPr>
        <p:txBody>
          <a:bodyPr>
            <a:noAutofit/>
          </a:bodyPr>
          <a:lstStyle/>
          <a:p>
            <a:pPr>
              <a:lnSpc>
                <a:spcPct val="100000"/>
              </a:lnSpc>
            </a:pPr>
            <a:r>
              <a:rPr lang="en-US" sz="2400" dirty="0" smtClean="0"/>
              <a:t>EBM </a:t>
            </a:r>
            <a:r>
              <a:rPr lang="en-US" sz="2400" dirty="0"/>
              <a:t>can only be used to process conductive materials because the powder bed must be conductive (e.g., metals) </a:t>
            </a:r>
            <a:endParaRPr lang="en-US" sz="2400" dirty="0" smtClean="0"/>
          </a:p>
          <a:p>
            <a:pPr>
              <a:lnSpc>
                <a:spcPct val="100000"/>
              </a:lnSpc>
            </a:pPr>
            <a:r>
              <a:rPr lang="en-US" sz="2400" dirty="0" smtClean="0"/>
              <a:t>whereas</a:t>
            </a:r>
            <a:r>
              <a:rPr lang="en-US" sz="2400" dirty="0"/>
              <a:t>, lasers can be used with any material that absorbs energy at the laser wavelength (e.g., metals, polymers and ceramics). </a:t>
            </a:r>
          </a:p>
          <a:p>
            <a:pPr>
              <a:lnSpc>
                <a:spcPct val="100000"/>
              </a:lnSpc>
            </a:pPr>
            <a:r>
              <a:rPr lang="en-US" sz="2400" dirty="0" smtClean="0"/>
              <a:t>Lasers </a:t>
            </a:r>
            <a:r>
              <a:rPr lang="en-US" sz="2400" dirty="0"/>
              <a:t>with beam energies above 1 kW are typically much more expensive than comparable electron beams with similar </a:t>
            </a:r>
            <a:r>
              <a:rPr lang="en-US" sz="2400" dirty="0" smtClean="0"/>
              <a:t>energies.</a:t>
            </a:r>
          </a:p>
          <a:p>
            <a:pPr>
              <a:lnSpc>
                <a:spcPct val="100000"/>
              </a:lnSpc>
            </a:pPr>
            <a:r>
              <a:rPr lang="en-US" sz="2400" dirty="0" smtClean="0"/>
              <a:t>Thus</a:t>
            </a:r>
            <a:r>
              <a:rPr lang="en-US" sz="2400" dirty="0"/>
              <a:t>, electron beams are a less costly high energy source than laser beams. </a:t>
            </a:r>
          </a:p>
        </p:txBody>
      </p:sp>
      <p:sp>
        <p:nvSpPr>
          <p:cNvPr id="4" name="Title 3"/>
          <p:cNvSpPr>
            <a:spLocks noGrp="1"/>
          </p:cNvSpPr>
          <p:nvPr>
            <p:ph type="title"/>
          </p:nvPr>
        </p:nvSpPr>
        <p:spPr>
          <a:xfrm>
            <a:off x="628650" y="145931"/>
            <a:ext cx="7886700" cy="680223"/>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2800" dirty="0">
                <a:solidFill>
                  <a:prstClr val="black"/>
                </a:solidFill>
              </a:rPr>
              <a:t>Electron Beam Melting (EBM)</a:t>
            </a:r>
            <a:endParaRPr lang="en-US" sz="110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194723" y="4767244"/>
            <a:ext cx="1713612" cy="1293500"/>
          </a:xfrm>
          <a:prstGeom prst="rect">
            <a:avLst/>
          </a:prstGeom>
        </p:spPr>
      </p:pic>
      <p:pic>
        <p:nvPicPr>
          <p:cNvPr id="6" name="Picture 5"/>
          <p:cNvPicPr>
            <a:picLocks noChangeAspect="1"/>
          </p:cNvPicPr>
          <p:nvPr/>
        </p:nvPicPr>
        <p:blipFill>
          <a:blip r:embed="rId4"/>
          <a:stretch>
            <a:fillRect/>
          </a:stretch>
        </p:blipFill>
        <p:spPr>
          <a:xfrm>
            <a:off x="4168095" y="4488092"/>
            <a:ext cx="1247569" cy="1492500"/>
          </a:xfrm>
          <a:prstGeom prst="rect">
            <a:avLst/>
          </a:prstGeom>
        </p:spPr>
      </p:pic>
      <p:pic>
        <p:nvPicPr>
          <p:cNvPr id="7" name="Picture 6"/>
          <p:cNvPicPr>
            <a:picLocks noChangeAspect="1"/>
          </p:cNvPicPr>
          <p:nvPr/>
        </p:nvPicPr>
        <p:blipFill>
          <a:blip r:embed="rId5"/>
          <a:stretch>
            <a:fillRect/>
          </a:stretch>
        </p:blipFill>
        <p:spPr>
          <a:xfrm>
            <a:off x="7052118" y="4703926"/>
            <a:ext cx="624303" cy="1356818"/>
          </a:xfrm>
          <a:prstGeom prst="rect">
            <a:avLst/>
          </a:prstGeom>
        </p:spPr>
      </p:pic>
    </p:spTree>
    <p:extLst>
      <p:ext uri="{BB962C8B-B14F-4D97-AF65-F5344CB8AC3E}">
        <p14:creationId xmlns:p14="http://schemas.microsoft.com/office/powerpoint/2010/main" val="2103272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315" y="1882597"/>
            <a:ext cx="8675370" cy="3593927"/>
          </a:xfrm>
        </p:spPr>
      </p:pic>
      <p:sp>
        <p:nvSpPr>
          <p:cNvPr id="5" name="Title 3"/>
          <p:cNvSpPr>
            <a:spLocks noGrp="1"/>
          </p:cNvSpPr>
          <p:nvPr>
            <p:ph type="title"/>
          </p:nvPr>
        </p:nvSpPr>
        <p:spPr>
          <a:xfrm>
            <a:off x="628650" y="653785"/>
            <a:ext cx="7886700" cy="748245"/>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2800" dirty="0" smtClean="0">
                <a:solidFill>
                  <a:prstClr val="black"/>
                </a:solidFill>
              </a:rPr>
              <a:t>SLM Vs EBM</a:t>
            </a:r>
            <a:endParaRPr lang="en-US" sz="1100" dirty="0"/>
          </a:p>
        </p:txBody>
      </p:sp>
    </p:spTree>
    <p:extLst>
      <p:ext uri="{BB962C8B-B14F-4D97-AF65-F5344CB8AC3E}">
        <p14:creationId xmlns:p14="http://schemas.microsoft.com/office/powerpoint/2010/main" val="843018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30036"/>
            <a:ext cx="7886700" cy="5112327"/>
          </a:xfrm>
        </p:spPr>
        <p:txBody>
          <a:bodyPr>
            <a:normAutofit/>
          </a:bodyPr>
          <a:lstStyle/>
          <a:p>
            <a:r>
              <a:rPr lang="en-US" sz="2400" dirty="0" smtClean="0"/>
              <a:t>In </a:t>
            </a:r>
            <a:r>
              <a:rPr lang="en-US" sz="2400" dirty="0"/>
              <a:t>PBF, the loose powder bed is a sufficient support material for </a:t>
            </a:r>
            <a:r>
              <a:rPr lang="en-US" sz="2400" dirty="0" smtClean="0"/>
              <a:t>printed part.  </a:t>
            </a:r>
          </a:p>
          <a:p>
            <a:r>
              <a:rPr lang="en-US" sz="2400" dirty="0" smtClean="0"/>
              <a:t>Internal </a:t>
            </a:r>
            <a:r>
              <a:rPr lang="en-US" sz="2400" dirty="0"/>
              <a:t>cooling channels and other complex features that would be impossible to machine are </a:t>
            </a:r>
            <a:r>
              <a:rPr lang="en-US" sz="2400" dirty="0" smtClean="0"/>
              <a:t>possible with PBF. </a:t>
            </a:r>
            <a:endParaRPr lang="en-US" sz="2400" dirty="0"/>
          </a:p>
          <a:p>
            <a:r>
              <a:rPr lang="en-US" sz="2400" dirty="0"/>
              <a:t>Finer particle sizes produce smoother, more accurate parts but are difficult to spread and handle. </a:t>
            </a:r>
            <a:endParaRPr lang="en-US" sz="2400" dirty="0" smtClean="0"/>
          </a:p>
          <a:p>
            <a:r>
              <a:rPr lang="en-US" sz="2400" dirty="0" smtClean="0"/>
              <a:t>Larger </a:t>
            </a:r>
            <a:r>
              <a:rPr lang="en-US" sz="2400" dirty="0"/>
              <a:t>particle sizes facilitate easier powder processing and delivery, but hurt surface finish, minimum feature size and minimum layer thickness. </a:t>
            </a:r>
            <a:endParaRPr lang="en-US" sz="2400" dirty="0" smtClean="0"/>
          </a:p>
          <a:p>
            <a:r>
              <a:rPr lang="en-US" sz="2400" dirty="0" smtClean="0"/>
              <a:t>With </a:t>
            </a:r>
            <a:r>
              <a:rPr lang="en-US" sz="2400" dirty="0"/>
              <a:t>PBF processes, total part construction time can take longer than other additive manufacturing processes because of the pre-heat and cool-down cycles involved. </a:t>
            </a:r>
          </a:p>
        </p:txBody>
      </p:sp>
      <p:sp>
        <p:nvSpPr>
          <p:cNvPr id="4" name="Title 3"/>
          <p:cNvSpPr>
            <a:spLocks noGrp="1"/>
          </p:cNvSpPr>
          <p:nvPr>
            <p:ph type="title"/>
          </p:nvPr>
        </p:nvSpPr>
        <p:spPr>
          <a:xfrm>
            <a:off x="628650" y="256564"/>
            <a:ext cx="7886700" cy="905377"/>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pPr algn="ctr"/>
            <a:r>
              <a:rPr lang="en-US" sz="2800" dirty="0" smtClean="0">
                <a:solidFill>
                  <a:prstClr val="black"/>
                </a:solidFill>
              </a:rPr>
              <a:t>Powder Bed Fusion(PBF)</a:t>
            </a:r>
            <a:r>
              <a:rPr lang="en-US" sz="2800" dirty="0">
                <a:solidFill>
                  <a:prstClr val="black"/>
                </a:solidFill>
              </a:rPr>
              <a:t/>
            </a:r>
            <a:br>
              <a:rPr lang="en-US" sz="2800" dirty="0">
                <a:solidFill>
                  <a:prstClr val="black"/>
                </a:solidFill>
              </a:rPr>
            </a:br>
            <a:r>
              <a:rPr lang="en-US" sz="2800" dirty="0">
                <a:solidFill>
                  <a:prstClr val="black"/>
                </a:solidFill>
              </a:rPr>
              <a:t>Capabilities and Limitations </a:t>
            </a:r>
            <a:endParaRPr lang="en-US" sz="1100" dirty="0"/>
          </a:p>
        </p:txBody>
      </p:sp>
    </p:spTree>
    <p:extLst>
      <p:ext uri="{BB962C8B-B14F-4D97-AF65-F5344CB8AC3E}">
        <p14:creationId xmlns:p14="http://schemas.microsoft.com/office/powerpoint/2010/main" val="1226864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093335"/>
            <a:ext cx="7886700" cy="1325563"/>
          </a:xfrm>
        </p:spPr>
        <p:txBody>
          <a:bodyPr/>
          <a:lstStyle/>
          <a:p>
            <a:pPr algn="ctr"/>
            <a:r>
              <a:rPr lang="en-US" dirty="0"/>
              <a:t>3D Printing Techniques </a:t>
            </a:r>
          </a:p>
        </p:txBody>
      </p:sp>
      <p:sp>
        <p:nvSpPr>
          <p:cNvPr id="3" name="Content Placeholder 2"/>
          <p:cNvSpPr>
            <a:spLocks noGrp="1"/>
          </p:cNvSpPr>
          <p:nvPr>
            <p:ph idx="1"/>
          </p:nvPr>
        </p:nvSpPr>
        <p:spPr>
          <a:xfrm>
            <a:off x="2729345" y="3418898"/>
            <a:ext cx="3685309" cy="751320"/>
          </a:xfrm>
        </p:spPr>
        <p:txBody>
          <a:bodyPr/>
          <a:lstStyle/>
          <a:p>
            <a:pPr marL="0" indent="0">
              <a:buNone/>
            </a:pPr>
            <a:r>
              <a:rPr lang="en-US" sz="2400" dirty="0" smtClean="0">
                <a:solidFill>
                  <a:prstClr val="black"/>
                </a:solidFill>
              </a:rPr>
              <a:t>Extrusion-Based </a:t>
            </a:r>
            <a:r>
              <a:rPr lang="en-US" sz="2400" dirty="0">
                <a:solidFill>
                  <a:prstClr val="black"/>
                </a:solidFill>
              </a:rPr>
              <a:t>Systems</a:t>
            </a:r>
            <a:endParaRPr lang="en-US" dirty="0"/>
          </a:p>
        </p:txBody>
      </p:sp>
    </p:spTree>
    <p:extLst>
      <p:ext uri="{BB962C8B-B14F-4D97-AF65-F5344CB8AC3E}">
        <p14:creationId xmlns:p14="http://schemas.microsoft.com/office/powerpoint/2010/main" val="607368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637" y="901727"/>
            <a:ext cx="8285018" cy="5831582"/>
          </a:xfrm>
        </p:spPr>
        <p:txBody>
          <a:bodyPr>
            <a:noAutofit/>
          </a:bodyPr>
          <a:lstStyle/>
          <a:p>
            <a:pPr>
              <a:lnSpc>
                <a:spcPct val="100000"/>
              </a:lnSpc>
            </a:pPr>
            <a:r>
              <a:rPr lang="en-US" sz="2000" dirty="0"/>
              <a:t>These technologies can be visualized as similar to cake icing, in that material contained in a reservoir is forced out through a nozzle when pressure is applied. </a:t>
            </a:r>
            <a:endParaRPr lang="en-US" sz="2000" dirty="0" smtClean="0"/>
          </a:p>
          <a:p>
            <a:pPr>
              <a:lnSpc>
                <a:spcPct val="100000"/>
              </a:lnSpc>
            </a:pPr>
            <a:r>
              <a:rPr lang="en-US" sz="2000" dirty="0" smtClean="0"/>
              <a:t>If </a:t>
            </a:r>
            <a:r>
              <a:rPr lang="en-US" sz="2000" dirty="0"/>
              <a:t>the pressure remains constant, then the resulting extruded material </a:t>
            </a:r>
            <a:r>
              <a:rPr lang="en-US" sz="2000" dirty="0" smtClean="0"/>
              <a:t>will </a:t>
            </a:r>
            <a:r>
              <a:rPr lang="en-US" sz="2000" dirty="0"/>
              <a:t>flow at a constant rate and will remain a constant cross-sectional diameter. </a:t>
            </a:r>
            <a:endParaRPr lang="en-US" sz="2000" dirty="0" smtClean="0"/>
          </a:p>
          <a:p>
            <a:pPr>
              <a:lnSpc>
                <a:spcPct val="100000"/>
              </a:lnSpc>
            </a:pPr>
            <a:r>
              <a:rPr lang="en-US" sz="2000" dirty="0" smtClean="0"/>
              <a:t>This </a:t>
            </a:r>
            <a:r>
              <a:rPr lang="en-US" sz="2000" dirty="0"/>
              <a:t>diameter will remain constant if the travel of the nozzle across a depositing surface is also kept at a constant speed that corresponds to the flow rate. </a:t>
            </a:r>
            <a:endParaRPr lang="en-US" sz="2000" dirty="0" smtClean="0"/>
          </a:p>
          <a:p>
            <a:pPr>
              <a:lnSpc>
                <a:spcPct val="100000"/>
              </a:lnSpc>
            </a:pPr>
            <a:r>
              <a:rPr lang="en-US" sz="2000" dirty="0" smtClean="0"/>
              <a:t>The </a:t>
            </a:r>
            <a:r>
              <a:rPr lang="en-US" sz="2000" dirty="0"/>
              <a:t>material that is being extruded must be in a semi-solid state when it comes out of the nozzle. </a:t>
            </a:r>
            <a:endParaRPr lang="en-US" sz="2000" dirty="0" smtClean="0"/>
          </a:p>
          <a:p>
            <a:pPr>
              <a:lnSpc>
                <a:spcPct val="100000"/>
              </a:lnSpc>
            </a:pPr>
            <a:r>
              <a:rPr lang="en-US" sz="2000" dirty="0"/>
              <a:t>There are two primary approaches when using an extrusion </a:t>
            </a:r>
            <a:r>
              <a:rPr lang="en-US" sz="2000" dirty="0" smtClean="0"/>
              <a:t>process.</a:t>
            </a:r>
          </a:p>
          <a:p>
            <a:pPr lvl="1">
              <a:lnSpc>
                <a:spcPct val="100000"/>
              </a:lnSpc>
            </a:pPr>
            <a:r>
              <a:rPr lang="en-US" dirty="0" smtClean="0"/>
              <a:t>Using </a:t>
            </a:r>
            <a:r>
              <a:rPr lang="en-US" dirty="0"/>
              <a:t>temperature as a way of controlling the material </a:t>
            </a:r>
            <a:r>
              <a:rPr lang="en-US" dirty="0" smtClean="0"/>
              <a:t>state: </a:t>
            </a:r>
            <a:r>
              <a:rPr lang="en-US" dirty="0"/>
              <a:t>Molten material is liquefied inside a reservoir so that it can flow out through the </a:t>
            </a:r>
            <a:r>
              <a:rPr lang="en-US" dirty="0" smtClean="0"/>
              <a:t>nozzle. </a:t>
            </a:r>
            <a:endParaRPr lang="en-US" dirty="0"/>
          </a:p>
          <a:p>
            <a:pPr lvl="1">
              <a:lnSpc>
                <a:spcPct val="100000"/>
              </a:lnSpc>
            </a:pPr>
            <a:r>
              <a:rPr lang="en-US" dirty="0" smtClean="0"/>
              <a:t>Using </a:t>
            </a:r>
            <a:r>
              <a:rPr lang="en-US" dirty="0"/>
              <a:t>a chemical change to cause </a:t>
            </a:r>
            <a:r>
              <a:rPr lang="en-US" dirty="0" smtClean="0"/>
              <a:t>solidification: </a:t>
            </a:r>
            <a:r>
              <a:rPr lang="en-US" dirty="0"/>
              <a:t>a curing agent, residual solvent, reaction with air, or </a:t>
            </a:r>
            <a:r>
              <a:rPr lang="en-US" dirty="0" smtClean="0"/>
              <a:t>drying </a:t>
            </a:r>
            <a:r>
              <a:rPr lang="en-US" dirty="0"/>
              <a:t>of a “wet” material permits bonding to occur. </a:t>
            </a:r>
          </a:p>
        </p:txBody>
      </p:sp>
      <p:sp>
        <p:nvSpPr>
          <p:cNvPr id="4" name="Title 3"/>
          <p:cNvSpPr>
            <a:spLocks noGrp="1"/>
          </p:cNvSpPr>
          <p:nvPr>
            <p:ph type="title"/>
          </p:nvPr>
        </p:nvSpPr>
        <p:spPr>
          <a:xfrm>
            <a:off x="628650" y="153482"/>
            <a:ext cx="7886700" cy="748245"/>
          </a:xfrm>
          <a:prstGeom prst="roundRect">
            <a:avLst/>
          </a:prstGeom>
          <a:gradFill>
            <a:gsLst>
              <a:gs pos="0">
                <a:schemeClr val="bg1">
                  <a:lumMod val="65000"/>
                </a:schemeClr>
              </a:gs>
              <a:gs pos="80000">
                <a:srgbClr val="FFFFFF">
                  <a:hueOff val="0"/>
                  <a:satOff val="0"/>
                  <a:lumOff val="0"/>
                  <a:alphaOff val="0"/>
                  <a:shade val="93000"/>
                  <a:satMod val="130000"/>
                </a:srgbClr>
              </a:gs>
              <a:gs pos="100000">
                <a:srgbClr val="FFFFFF">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650" h="88900"/>
            <a:bevelB w="88900" h="31750" prst="angle"/>
          </a:sp3d>
        </p:spPr>
        <p:style>
          <a:lnRef idx="1">
            <a:schemeClr val="accent1"/>
          </a:lnRef>
          <a:fillRef idx="3">
            <a:schemeClr val="accent1"/>
          </a:fillRef>
          <a:effectRef idx="2">
            <a:schemeClr val="accent1"/>
          </a:effectRef>
          <a:fontRef idx="minor">
            <a:schemeClr val="lt1"/>
          </a:fontRef>
        </p:style>
        <p:txBody>
          <a:bodyPr rtlCol="0" anchor="ctr">
            <a:normAutofit fontScale="90000"/>
          </a:bodyPr>
          <a:lstStyle/>
          <a:p>
            <a:pPr algn="ctr"/>
            <a:r>
              <a:rPr lang="en-US" sz="2800" dirty="0">
                <a:solidFill>
                  <a:prstClr val="black"/>
                </a:solidFill>
              </a:rPr>
              <a:t>Extrusion-Based Systems </a:t>
            </a:r>
            <a:r>
              <a:rPr lang="en-US" sz="3200" dirty="0">
                <a:solidFill>
                  <a:prstClr val="black"/>
                </a:solidFill>
              </a:rPr>
              <a:t/>
            </a:r>
            <a:br>
              <a:rPr lang="en-US" sz="3200" dirty="0">
                <a:solidFill>
                  <a:prstClr val="black"/>
                </a:solidFill>
              </a:rPr>
            </a:br>
            <a:r>
              <a:rPr lang="en-US" sz="3200" dirty="0">
                <a:solidFill>
                  <a:prstClr val="black"/>
                </a:solidFill>
              </a:rPr>
              <a:t> </a:t>
            </a:r>
            <a:r>
              <a:rPr lang="en-US" sz="2400" dirty="0">
                <a:solidFill>
                  <a:prstClr val="black"/>
                </a:solidFill>
              </a:rPr>
              <a:t>Introduction </a:t>
            </a:r>
          </a:p>
        </p:txBody>
      </p:sp>
    </p:spTree>
    <p:extLst>
      <p:ext uri="{BB962C8B-B14F-4D97-AF65-F5344CB8AC3E}">
        <p14:creationId xmlns:p14="http://schemas.microsoft.com/office/powerpoint/2010/main" val="1025545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13778</TotalTime>
  <Words>1912</Words>
  <Application>Microsoft Macintosh PowerPoint</Application>
  <PresentationFormat>On-screen Show (4:3)</PresentationFormat>
  <Paragraphs>80</Paragraphs>
  <Slides>14</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Calibri Light</vt:lpstr>
      <vt:lpstr>Arial</vt:lpstr>
      <vt:lpstr>Office Theme</vt:lpstr>
      <vt:lpstr>3D Printing Techniques </vt:lpstr>
      <vt:lpstr>PowerPoint Presentation</vt:lpstr>
      <vt:lpstr>Selective Laser Melting (SLM)</vt:lpstr>
      <vt:lpstr>PowerPoint Presentation</vt:lpstr>
      <vt:lpstr>Electron Beam Melting (EBM)</vt:lpstr>
      <vt:lpstr>SLM Vs EBM</vt:lpstr>
      <vt:lpstr>Powder Bed Fusion(PBF) Capabilities and Limitations </vt:lpstr>
      <vt:lpstr>3D Printing Techniques </vt:lpstr>
      <vt:lpstr>Extrusion-Based Systems   Introduction </vt:lpstr>
      <vt:lpstr>Basic Principles</vt:lpstr>
      <vt:lpstr>Basic Principles  Material Loading</vt:lpstr>
      <vt:lpstr>Basic Principles  Liquification</vt:lpstr>
      <vt:lpstr>Basic Principles  Extrusion</vt:lpstr>
      <vt:lpstr>Basic Principles  Solidification</vt:lpstr>
    </vt:vector>
  </TitlesOfParts>
  <Company>UNIVERSITY OF WATERLOO</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Generalized Additive Manufacturing Process Chain  </dc:title>
  <dc:creator>Ahmad Basalah</dc:creator>
  <cp:lastModifiedBy>Microsoft Office User</cp:lastModifiedBy>
  <cp:revision>293</cp:revision>
  <dcterms:created xsi:type="dcterms:W3CDTF">2016-07-13T04:29:33Z</dcterms:created>
  <dcterms:modified xsi:type="dcterms:W3CDTF">2018-03-14T00:21:23Z</dcterms:modified>
</cp:coreProperties>
</file>