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8" r:id="rId14"/>
    <p:sldId id="296" r:id="rId15"/>
    <p:sldId id="268" r:id="rId16"/>
    <p:sldId id="269" r:id="rId17"/>
    <p:sldId id="271" r:id="rId18"/>
    <p:sldId id="272" r:id="rId19"/>
    <p:sldId id="273" r:id="rId20"/>
    <p:sldId id="274" r:id="rId21"/>
    <p:sldId id="275" r:id="rId22"/>
    <p:sldId id="276" r:id="rId23"/>
    <p:sldId id="277" r:id="rId24"/>
    <p:sldId id="278" r:id="rId25"/>
    <p:sldId id="279" r:id="rId26"/>
    <p:sldId id="280" r:id="rId2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6600"/>
    <a:srgbClr val="6600CC"/>
    <a:srgbClr val="9900CC"/>
    <a:srgbClr val="000099"/>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33" d="100"/>
          <a:sy n="33" d="100"/>
        </p:scale>
        <p:origin x="-78" y="-7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2E52F73-F62D-4315-A243-D2CDB368E250}" type="datetimeFigureOut">
              <a:rPr lang="ar-SA" smtClean="0"/>
              <a:pPr/>
              <a:t>24/12/1437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F7616D5-8141-4EC1-B3D1-21B4AB0A0748}" type="slidenum">
              <a:rPr lang="ar-SA" smtClean="0"/>
              <a:pPr/>
              <a:t>‹#›</a:t>
            </a:fld>
            <a:endParaRPr lang="ar-SA"/>
          </a:p>
        </p:txBody>
      </p:sp>
    </p:spTree>
  </p:cSld>
  <p:clrMapOvr>
    <a:masterClrMapping/>
  </p:clrMapOvr>
  <p:transition>
    <p:wipe/>
    <p:sndAc>
      <p:stSnd>
        <p:snd r:embed="rId1" name="6.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17000" r="-17000"/>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2E52F73-F62D-4315-A243-D2CDB368E250}" type="datetimeFigureOut">
              <a:rPr lang="ar-SA" smtClean="0"/>
              <a:pPr/>
              <a:t>24/12/1437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7616D5-8141-4EC1-B3D1-21B4AB0A0748}"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p:sndAc>
      <p:stSnd>
        <p:snd r:embed="rId13" name="6.wav"/>
      </p:stSnd>
    </p:sndAc>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2.png"/><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3.wav"/></Relationships>
</file>

<file path=ppt/slides/_rels/slide1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3.wav"/></Relationships>
</file>

<file path=ppt/slides/_rels/slide13.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1.wav"/><Relationship Id="rId5" Type="http://schemas.openxmlformats.org/officeDocument/2006/relationships/audio" Target="../media/audio13.wav"/><Relationship Id="rId4" Type="http://schemas.openxmlformats.org/officeDocument/2006/relationships/audio" Target="../media/audio15.wav"/></Relationships>
</file>

<file path=ppt/slides/_rels/slide15.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8.wav"/><Relationship Id="rId5" Type="http://schemas.openxmlformats.org/officeDocument/2006/relationships/audio" Target="../media/audio14.wav"/><Relationship Id="rId4" Type="http://schemas.openxmlformats.org/officeDocument/2006/relationships/audio" Target="../media/audio17.wav"/></Relationships>
</file>

<file path=ppt/slides/_rels/slide17.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18.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19.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audio" Target="../media/audio5.wav"/></Relationships>
</file>

<file path=ppt/slides/_rels/slide20.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2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22.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23.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24.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25.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audio" Target="../media/audio3.wav"/></Relationships>
</file>

<file path=ppt/slides/_rels/slide3.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8.wav"/></Relationships>
</file>

<file path=ppt/slides/_rels/slide5.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audio" Target="../media/audio8.wav"/></Relationships>
</file>

<file path=ppt/slides/_rels/slide7.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2.wav"/><Relationship Id="rId4" Type="http://schemas.openxmlformats.org/officeDocument/2006/relationships/audio" Target="../media/audio11.wav"/></Relationships>
</file>

<file path=ppt/slides/_rels/slide9.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3.wav"/><Relationship Id="rId4" Type="http://schemas.openxmlformats.org/officeDocument/2006/relationships/audio" Target="../media/audio1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0_24596_c7936bec_L.png"/>
          <p:cNvPicPr>
            <a:picLocks noChangeAspect="1"/>
          </p:cNvPicPr>
          <p:nvPr/>
        </p:nvPicPr>
        <p:blipFill>
          <a:blip r:embed="rId5" cstate="print"/>
          <a:stretch>
            <a:fillRect/>
          </a:stretch>
        </p:blipFill>
        <p:spPr>
          <a:xfrm>
            <a:off x="1331640" y="3284984"/>
            <a:ext cx="6349207" cy="2277349"/>
          </a:xfrm>
          <a:prstGeom prst="rect">
            <a:avLst/>
          </a:prstGeom>
          <a:solidFill>
            <a:schemeClr val="bg1"/>
          </a:solidFill>
        </p:spPr>
      </p:pic>
      <p:pic>
        <p:nvPicPr>
          <p:cNvPr id="2" name="صورة 1" descr="991p8xcznrel.gif"/>
          <p:cNvPicPr>
            <a:picLocks noChangeAspect="1"/>
          </p:cNvPicPr>
          <p:nvPr/>
        </p:nvPicPr>
        <p:blipFill>
          <a:blip r:embed="rId6" cstate="print">
            <a:lum bright="-20000" contrast="40000"/>
          </a:blip>
          <a:stretch>
            <a:fillRect/>
          </a:stretch>
        </p:blipFill>
        <p:spPr>
          <a:xfrm>
            <a:off x="1619672" y="548680"/>
            <a:ext cx="6048672" cy="1800200"/>
          </a:xfrm>
          <a:prstGeom prst="rect">
            <a:avLst/>
          </a:prstGeom>
          <a:solidFill>
            <a:schemeClr val="bg1"/>
          </a:solidFill>
        </p:spPr>
      </p:pic>
      <p:sp>
        <p:nvSpPr>
          <p:cNvPr id="3" name="مستطيل 2"/>
          <p:cNvSpPr/>
          <p:nvPr/>
        </p:nvSpPr>
        <p:spPr>
          <a:xfrm>
            <a:off x="2548081" y="860519"/>
            <a:ext cx="4184159" cy="1200329"/>
          </a:xfrm>
          <a:prstGeom prst="rect">
            <a:avLst/>
          </a:prstGeom>
        </p:spPr>
        <p:txBody>
          <a:bodyPr wrap="none">
            <a:spAutoFit/>
          </a:bodyPr>
          <a:lstStyle/>
          <a:p>
            <a:r>
              <a:rPr lang="ar-EG" sz="7200" b="1" dirty="0">
                <a:solidFill>
                  <a:srgbClr val="FF0000"/>
                </a:solidFill>
              </a:rPr>
              <a:t>الوحدة الأولى</a:t>
            </a:r>
            <a:endParaRPr lang="ar-SA" sz="7200" dirty="0">
              <a:solidFill>
                <a:srgbClr val="FF0000"/>
              </a:solidFill>
            </a:endParaRPr>
          </a:p>
        </p:txBody>
      </p:sp>
      <p:sp>
        <p:nvSpPr>
          <p:cNvPr id="4" name="مربع نص 3"/>
          <p:cNvSpPr txBox="1"/>
          <p:nvPr/>
        </p:nvSpPr>
        <p:spPr>
          <a:xfrm>
            <a:off x="1043608" y="3861048"/>
            <a:ext cx="6733193" cy="1200329"/>
          </a:xfrm>
          <a:prstGeom prst="rect">
            <a:avLst/>
          </a:prstGeom>
          <a:noFill/>
        </p:spPr>
        <p:txBody>
          <a:bodyPr wrap="square" rtlCol="1">
            <a:spAutoFit/>
          </a:bodyPr>
          <a:lstStyle/>
          <a:p>
            <a:pPr algn="ctr"/>
            <a:r>
              <a:rPr lang="ar-EG" sz="7200" b="1" dirty="0" smtClean="0">
                <a:solidFill>
                  <a:srgbClr val="000099"/>
                </a:solidFill>
              </a:rPr>
              <a:t>القراءة الإعلامية </a:t>
            </a:r>
            <a:endParaRPr lang="ar-SA" sz="7200" b="1" dirty="0">
              <a:solidFill>
                <a:srgbClr val="000099"/>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suction.wav"/>
                                        </p:tgtEl>
                                      </p:cMediaNode>
                                    </p:audio>
                                  </p:subTnLst>
                                </p:cTn>
                              </p:par>
                              <p:par>
                                <p:cTn id="17" presetID="17"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988840"/>
          <a:ext cx="9144000" cy="3829040"/>
        </p:xfrm>
        <a:graphic>
          <a:graphicData uri="http://schemas.openxmlformats.org/drawingml/2006/table">
            <a:tbl>
              <a:tblPr rtl="1" firstRow="1" bandRow="1">
                <a:tableStyleId>{21E4AEA4-8DFA-4A89-87EB-49C32662AFE0}</a:tableStyleId>
              </a:tblPr>
              <a:tblGrid>
                <a:gridCol w="2681100"/>
                <a:gridCol w="6462900"/>
              </a:tblGrid>
              <a:tr h="72008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2692031">
                <a:tc>
                  <a:txBody>
                    <a:bodyPr/>
                    <a:lstStyle/>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7236296" y="1988840"/>
            <a:ext cx="1261884" cy="646331"/>
          </a:xfrm>
          <a:prstGeom prst="rect">
            <a:avLst/>
          </a:prstGeom>
        </p:spPr>
        <p:txBody>
          <a:bodyPr wrap="none">
            <a:spAutoFit/>
          </a:bodyPr>
          <a:lstStyle/>
          <a:p>
            <a:r>
              <a:rPr lang="ar-EG" sz="3600" b="1" dirty="0" smtClean="0">
                <a:solidFill>
                  <a:schemeClr val="bg1"/>
                </a:solidFill>
              </a:rPr>
              <a:t>المهارة</a:t>
            </a:r>
            <a:endParaRPr lang="ar-SA" sz="3600" dirty="0">
              <a:solidFill>
                <a:schemeClr val="bg1"/>
              </a:solidFill>
            </a:endParaRPr>
          </a:p>
        </p:txBody>
      </p:sp>
      <p:sp>
        <p:nvSpPr>
          <p:cNvPr id="4" name="مستطيل 3"/>
          <p:cNvSpPr/>
          <p:nvPr/>
        </p:nvSpPr>
        <p:spPr>
          <a:xfrm>
            <a:off x="2339752" y="1988840"/>
            <a:ext cx="1465466" cy="646331"/>
          </a:xfrm>
          <a:prstGeom prst="rect">
            <a:avLst/>
          </a:prstGeom>
        </p:spPr>
        <p:txBody>
          <a:bodyPr wrap="none">
            <a:spAutoFit/>
          </a:bodyPr>
          <a:lstStyle/>
          <a:p>
            <a:r>
              <a:rPr lang="ar-EG" sz="3600" b="1" dirty="0" smtClean="0">
                <a:solidFill>
                  <a:schemeClr val="bg1"/>
                </a:solidFill>
              </a:rPr>
              <a:t>التوضيح</a:t>
            </a:r>
            <a:endParaRPr lang="ar-SA" sz="3600" dirty="0">
              <a:solidFill>
                <a:schemeClr val="bg1"/>
              </a:solidFill>
            </a:endParaRPr>
          </a:p>
        </p:txBody>
      </p:sp>
      <p:sp>
        <p:nvSpPr>
          <p:cNvPr id="5" name="مستطيل 4"/>
          <p:cNvSpPr/>
          <p:nvPr/>
        </p:nvSpPr>
        <p:spPr>
          <a:xfrm>
            <a:off x="6372200" y="2924944"/>
            <a:ext cx="2771800" cy="2554545"/>
          </a:xfrm>
          <a:prstGeom prst="rect">
            <a:avLst/>
          </a:prstGeom>
        </p:spPr>
        <p:txBody>
          <a:bodyPr wrap="square">
            <a:spAutoFit/>
          </a:bodyPr>
          <a:lstStyle/>
          <a:p>
            <a:pPr algn="ctr"/>
            <a:r>
              <a:rPr lang="ar-SA" sz="3200" b="1" dirty="0" smtClean="0">
                <a:solidFill>
                  <a:srgbClr val="0000CC"/>
                </a:solidFill>
              </a:rPr>
              <a:t>القدرة على اكتشاف المتناقضات والنقص في المعلومات أو عدم انسجامها</a:t>
            </a:r>
            <a:endParaRPr lang="ar-SA" sz="3200" dirty="0">
              <a:solidFill>
                <a:srgbClr val="0000CC"/>
              </a:solidFill>
            </a:endParaRPr>
          </a:p>
        </p:txBody>
      </p:sp>
      <p:sp>
        <p:nvSpPr>
          <p:cNvPr id="6" name="مستطيل 5"/>
          <p:cNvSpPr/>
          <p:nvPr/>
        </p:nvSpPr>
        <p:spPr>
          <a:xfrm>
            <a:off x="35496" y="2746663"/>
            <a:ext cx="6372200" cy="2554545"/>
          </a:xfrm>
          <a:prstGeom prst="rect">
            <a:avLst/>
          </a:prstGeom>
        </p:spPr>
        <p:txBody>
          <a:bodyPr wrap="square">
            <a:spAutoFit/>
          </a:bodyPr>
          <a:lstStyle/>
          <a:p>
            <a:r>
              <a:rPr lang="ar-EG" sz="3200" b="1" dirty="0" smtClean="0"/>
              <a:t>قد يسرد الكاتب أو المتحدث معلومات يناقض بعضها بعضاً، أو يطرح أفكاراً لا تنسجم فيما بينها، فيكون القارئ أو المستمع اللماح واعياً لمثل هذه التناقضات التي تقلل من مصداقية منشئ الرسالة الإعلامية.</a:t>
            </a:r>
            <a:endParaRPr lang="ar-SA" sz="3200" dirty="0"/>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5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4" dur="25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5" dur="250" accel="50000" fill="hold">
                                          <p:stCondLst>
                                            <p:cond delay="250"/>
                                          </p:stCondLst>
                                        </p:cTn>
                                        <p:tgtEl>
                                          <p:spTgt spid="5"/>
                                        </p:tgtEl>
                                        <p:attrNameLst>
                                          <p:attrName>ppt_w</p:attrName>
                                        </p:attrNameLst>
                                      </p:cBhvr>
                                      <p:tavLst>
                                        <p:tav tm="0">
                                          <p:val>
                                            <p:strVal val="#ppt_w*.05"/>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anim calcmode="lin" valueType="num">
                                      <p:cBhvr>
                                        <p:cTn id="17" dur="25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8" dur="25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9" dur="250" accel="50000" fill="hold">
                                          <p:stCondLst>
                                            <p:cond delay="250"/>
                                          </p:stCondLst>
                                        </p:cTn>
                                        <p:tgtEl>
                                          <p:spTgt spid="5"/>
                                        </p:tgtEl>
                                        <p:attrNameLst>
                                          <p:attrName>ppt_y</p:attrName>
                                        </p:attrNameLst>
                                      </p:cBhvr>
                                      <p:tavLst>
                                        <p:tav tm="0">
                                          <p:val>
                                            <p:strVal val="#ppt_y+.1"/>
                                          </p:val>
                                        </p:tav>
                                        <p:tav tm="100000">
                                          <p:val>
                                            <p:strVal val="#ppt_y"/>
                                          </p:val>
                                        </p:tav>
                                      </p:tavLst>
                                    </p:anim>
                                    <p:animEffect transition="in" filter="fade">
                                      <p:cBhvr>
                                        <p:cTn id="20" dur="500" decel="50000">
                                          <p:stCondLst>
                                            <p:cond delay="0"/>
                                          </p:stCondLst>
                                        </p:cTn>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4"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988840"/>
          <a:ext cx="9144000" cy="3829040"/>
        </p:xfrm>
        <a:graphic>
          <a:graphicData uri="http://schemas.openxmlformats.org/drawingml/2006/table">
            <a:tbl>
              <a:tblPr rtl="1" firstRow="1" bandRow="1">
                <a:tableStyleId>{21E4AEA4-8DFA-4A89-87EB-49C32662AFE0}</a:tableStyleId>
              </a:tblPr>
              <a:tblGrid>
                <a:gridCol w="2681100"/>
                <a:gridCol w="6462900"/>
              </a:tblGrid>
              <a:tr h="72008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2692031">
                <a:tc>
                  <a:txBody>
                    <a:bodyPr/>
                    <a:lstStyle/>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7236296" y="1988840"/>
            <a:ext cx="1261884" cy="646331"/>
          </a:xfrm>
          <a:prstGeom prst="rect">
            <a:avLst/>
          </a:prstGeom>
        </p:spPr>
        <p:txBody>
          <a:bodyPr wrap="none">
            <a:spAutoFit/>
          </a:bodyPr>
          <a:lstStyle/>
          <a:p>
            <a:r>
              <a:rPr lang="ar-EG" sz="3600" b="1" dirty="0" smtClean="0">
                <a:solidFill>
                  <a:schemeClr val="bg1"/>
                </a:solidFill>
              </a:rPr>
              <a:t>المهارة</a:t>
            </a:r>
            <a:endParaRPr lang="ar-SA" sz="3600" dirty="0">
              <a:solidFill>
                <a:schemeClr val="bg1"/>
              </a:solidFill>
            </a:endParaRPr>
          </a:p>
        </p:txBody>
      </p:sp>
      <p:sp>
        <p:nvSpPr>
          <p:cNvPr id="4" name="مستطيل 3"/>
          <p:cNvSpPr/>
          <p:nvPr/>
        </p:nvSpPr>
        <p:spPr>
          <a:xfrm>
            <a:off x="2339752" y="1988840"/>
            <a:ext cx="1465466" cy="646331"/>
          </a:xfrm>
          <a:prstGeom prst="rect">
            <a:avLst/>
          </a:prstGeom>
        </p:spPr>
        <p:txBody>
          <a:bodyPr wrap="none">
            <a:spAutoFit/>
          </a:bodyPr>
          <a:lstStyle/>
          <a:p>
            <a:r>
              <a:rPr lang="ar-EG" sz="3600" b="1" dirty="0" smtClean="0">
                <a:solidFill>
                  <a:schemeClr val="bg1"/>
                </a:solidFill>
              </a:rPr>
              <a:t>التوضيح</a:t>
            </a:r>
            <a:endParaRPr lang="ar-SA" sz="3600" dirty="0">
              <a:solidFill>
                <a:schemeClr val="bg1"/>
              </a:solidFill>
            </a:endParaRPr>
          </a:p>
        </p:txBody>
      </p:sp>
      <p:sp>
        <p:nvSpPr>
          <p:cNvPr id="5" name="مستطيل 4"/>
          <p:cNvSpPr/>
          <p:nvPr/>
        </p:nvSpPr>
        <p:spPr>
          <a:xfrm>
            <a:off x="6516216" y="2996952"/>
            <a:ext cx="2627784" cy="2554545"/>
          </a:xfrm>
          <a:prstGeom prst="rect">
            <a:avLst/>
          </a:prstGeom>
        </p:spPr>
        <p:txBody>
          <a:bodyPr wrap="square">
            <a:spAutoFit/>
          </a:bodyPr>
          <a:lstStyle/>
          <a:p>
            <a:pPr algn="ctr"/>
            <a:r>
              <a:rPr lang="ar-EG" sz="3200" b="1" dirty="0" smtClean="0"/>
              <a:t>القدرة على اكتشاف التعريض والتلميحات والأهداف غير المصرح </a:t>
            </a:r>
            <a:r>
              <a:rPr lang="ar-EG" sz="3200" b="1" dirty="0" err="1" smtClean="0"/>
              <a:t>بها</a:t>
            </a:r>
            <a:endParaRPr lang="ar-SA" sz="3200" dirty="0"/>
          </a:p>
        </p:txBody>
      </p:sp>
      <p:sp>
        <p:nvSpPr>
          <p:cNvPr id="6" name="مستطيل 5"/>
          <p:cNvSpPr/>
          <p:nvPr/>
        </p:nvSpPr>
        <p:spPr>
          <a:xfrm>
            <a:off x="35496" y="2746663"/>
            <a:ext cx="6480720" cy="3046988"/>
          </a:xfrm>
          <a:prstGeom prst="rect">
            <a:avLst/>
          </a:prstGeom>
        </p:spPr>
        <p:txBody>
          <a:bodyPr wrap="square">
            <a:spAutoFit/>
          </a:bodyPr>
          <a:lstStyle/>
          <a:p>
            <a:r>
              <a:rPr lang="ar-SA" sz="3200" b="1" dirty="0" smtClean="0">
                <a:solidFill>
                  <a:srgbClr val="0000CC"/>
                </a:solidFill>
              </a:rPr>
              <a:t>أحياناً يبث الكاتب أو المتحدث في مقاله أو تعليقه أو مدونته أو التحدث في برنامجه تلميحات غير صريحة أو تعبيرات عاطفية مبالغ فيها بهدف تغيير موقف القارئ أو إقناعه بأنه أسلوب يتضمن إثارة العاطفة فيتأثر </a:t>
            </a:r>
            <a:r>
              <a:rPr lang="ar-SA" sz="3200" b="1" dirty="0" err="1" smtClean="0">
                <a:solidFill>
                  <a:srgbClr val="0000CC"/>
                </a:solidFill>
              </a:rPr>
              <a:t>بها</a:t>
            </a:r>
            <a:r>
              <a:rPr lang="ar-SA" sz="3200" b="1" dirty="0" smtClean="0">
                <a:solidFill>
                  <a:srgbClr val="0000CC"/>
                </a:solidFill>
              </a:rPr>
              <a:t> القارئ دون تمحيص أو تثبت</a:t>
            </a:r>
            <a:endParaRPr lang="ar-SA" sz="32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5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5"/>
                                        </p:tgtEl>
                                        <p:attrNameLst>
                                          <p:attrName>ppt_w</p:attrName>
                                        </p:attrNameLst>
                                      </p:cBhvr>
                                      <p:tavLst>
                                        <p:tav tm="0">
                                          <p:val>
                                            <p:strVal val="#ppt_w*.05"/>
                                          </p:val>
                                        </p:tav>
                                        <p:tav tm="100000">
                                          <p:val>
                                            <p:strVal val="#ppt_w"/>
                                          </p:val>
                                        </p:tav>
                                      </p:tavLst>
                                    </p:anim>
                                    <p:anim calcmode="lin" valueType="num">
                                      <p:cBhvr>
                                        <p:cTn id="10" dur="500" fill="hold"/>
                                        <p:tgtEl>
                                          <p:spTgt spid="5"/>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5"/>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988840"/>
          <a:ext cx="9144000" cy="3829040"/>
        </p:xfrm>
        <a:graphic>
          <a:graphicData uri="http://schemas.openxmlformats.org/drawingml/2006/table">
            <a:tbl>
              <a:tblPr rtl="1" firstRow="1" bandRow="1">
                <a:tableStyleId>{21E4AEA4-8DFA-4A89-87EB-49C32662AFE0}</a:tableStyleId>
              </a:tblPr>
              <a:tblGrid>
                <a:gridCol w="2681100"/>
                <a:gridCol w="6462900"/>
              </a:tblGrid>
              <a:tr h="72008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2692031">
                <a:tc>
                  <a:txBody>
                    <a:bodyPr/>
                    <a:lstStyle/>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7236296" y="1988840"/>
            <a:ext cx="1261884" cy="646331"/>
          </a:xfrm>
          <a:prstGeom prst="rect">
            <a:avLst/>
          </a:prstGeom>
        </p:spPr>
        <p:txBody>
          <a:bodyPr wrap="none">
            <a:spAutoFit/>
          </a:bodyPr>
          <a:lstStyle/>
          <a:p>
            <a:r>
              <a:rPr lang="ar-EG" sz="3600" b="1" dirty="0" smtClean="0">
                <a:solidFill>
                  <a:schemeClr val="bg1"/>
                </a:solidFill>
              </a:rPr>
              <a:t>المهارة</a:t>
            </a:r>
            <a:endParaRPr lang="ar-SA" sz="3600" dirty="0">
              <a:solidFill>
                <a:schemeClr val="bg1"/>
              </a:solidFill>
            </a:endParaRPr>
          </a:p>
        </p:txBody>
      </p:sp>
      <p:sp>
        <p:nvSpPr>
          <p:cNvPr id="4" name="مستطيل 3"/>
          <p:cNvSpPr/>
          <p:nvPr/>
        </p:nvSpPr>
        <p:spPr>
          <a:xfrm>
            <a:off x="2339752" y="1988840"/>
            <a:ext cx="1465466" cy="646331"/>
          </a:xfrm>
          <a:prstGeom prst="rect">
            <a:avLst/>
          </a:prstGeom>
        </p:spPr>
        <p:txBody>
          <a:bodyPr wrap="none">
            <a:spAutoFit/>
          </a:bodyPr>
          <a:lstStyle/>
          <a:p>
            <a:r>
              <a:rPr lang="ar-EG" sz="3600" b="1" dirty="0" smtClean="0">
                <a:solidFill>
                  <a:schemeClr val="bg1"/>
                </a:solidFill>
              </a:rPr>
              <a:t>التوضيح</a:t>
            </a:r>
            <a:endParaRPr lang="ar-SA" sz="3600" dirty="0">
              <a:solidFill>
                <a:schemeClr val="bg1"/>
              </a:solidFill>
            </a:endParaRPr>
          </a:p>
        </p:txBody>
      </p:sp>
      <p:sp>
        <p:nvSpPr>
          <p:cNvPr id="5" name="مستطيل 4"/>
          <p:cNvSpPr/>
          <p:nvPr/>
        </p:nvSpPr>
        <p:spPr>
          <a:xfrm>
            <a:off x="6516216" y="3140968"/>
            <a:ext cx="2627784" cy="1569660"/>
          </a:xfrm>
          <a:prstGeom prst="rect">
            <a:avLst/>
          </a:prstGeom>
        </p:spPr>
        <p:txBody>
          <a:bodyPr wrap="square">
            <a:spAutoFit/>
          </a:bodyPr>
          <a:lstStyle/>
          <a:p>
            <a:pPr algn="ctr"/>
            <a:r>
              <a:rPr lang="ar-EG" sz="3200" b="1" dirty="0" smtClean="0"/>
              <a:t>القدرة على إدراك القولبة والتنميط، أو التحيز</a:t>
            </a:r>
            <a:endParaRPr lang="ar-SA" sz="3200" dirty="0"/>
          </a:p>
        </p:txBody>
      </p:sp>
      <p:sp>
        <p:nvSpPr>
          <p:cNvPr id="6" name="مستطيل 5"/>
          <p:cNvSpPr/>
          <p:nvPr/>
        </p:nvSpPr>
        <p:spPr>
          <a:xfrm>
            <a:off x="35496" y="2746663"/>
            <a:ext cx="6372200" cy="2554545"/>
          </a:xfrm>
          <a:prstGeom prst="rect">
            <a:avLst/>
          </a:prstGeom>
        </p:spPr>
        <p:txBody>
          <a:bodyPr wrap="square">
            <a:spAutoFit/>
          </a:bodyPr>
          <a:lstStyle/>
          <a:p>
            <a:r>
              <a:rPr lang="ar-SA" sz="3200" b="1" dirty="0" smtClean="0">
                <a:solidFill>
                  <a:srgbClr val="0000CC"/>
                </a:solidFill>
              </a:rPr>
              <a:t>فكثيراً ما يتضمن النص أو المسموع نوعاً من القولبة والتنميط بحيث يحكم الكاتب أو المتحدث على مجموعة كبيرة من الناس أو شعب من الشعوب بحكم واحد بناه على موقف شخصي لأحد أفراد المجموعة أو ذلك </a:t>
            </a:r>
            <a:r>
              <a:rPr lang="ar-SA" sz="3200" b="1" dirty="0" smtClean="0">
                <a:solidFill>
                  <a:srgbClr val="0000CC"/>
                </a:solidFill>
              </a:rPr>
              <a:t>الشعب</a:t>
            </a:r>
            <a:endParaRPr lang="ar-SA" sz="32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5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5"/>
                                        </p:tgtEl>
                                        <p:attrNameLst>
                                          <p:attrName>ppt_w</p:attrName>
                                        </p:attrNameLst>
                                      </p:cBhvr>
                                      <p:tavLst>
                                        <p:tav tm="0">
                                          <p:val>
                                            <p:strVal val="#ppt_w*.05"/>
                                          </p:val>
                                        </p:tav>
                                        <p:tav tm="100000">
                                          <p:val>
                                            <p:strVal val="#ppt_w"/>
                                          </p:val>
                                        </p:tav>
                                      </p:tavLst>
                                    </p:anim>
                                    <p:anim calcmode="lin" valueType="num">
                                      <p:cBhvr>
                                        <p:cTn id="10" dur="500" fill="hold"/>
                                        <p:tgtEl>
                                          <p:spTgt spid="5"/>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5"/>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988840"/>
          <a:ext cx="9144000" cy="3829040"/>
        </p:xfrm>
        <a:graphic>
          <a:graphicData uri="http://schemas.openxmlformats.org/drawingml/2006/table">
            <a:tbl>
              <a:tblPr rtl="1" firstRow="1" bandRow="1">
                <a:tableStyleId>{21E4AEA4-8DFA-4A89-87EB-49C32662AFE0}</a:tableStyleId>
              </a:tblPr>
              <a:tblGrid>
                <a:gridCol w="2681100"/>
                <a:gridCol w="6462900"/>
              </a:tblGrid>
              <a:tr h="72008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2692031">
                <a:tc>
                  <a:txBody>
                    <a:bodyPr/>
                    <a:lstStyle/>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7236296" y="1988840"/>
            <a:ext cx="1261884" cy="646331"/>
          </a:xfrm>
          <a:prstGeom prst="rect">
            <a:avLst/>
          </a:prstGeom>
        </p:spPr>
        <p:txBody>
          <a:bodyPr wrap="none">
            <a:spAutoFit/>
          </a:bodyPr>
          <a:lstStyle/>
          <a:p>
            <a:r>
              <a:rPr lang="ar-EG" sz="3600" b="1" dirty="0" smtClean="0">
                <a:solidFill>
                  <a:schemeClr val="bg1"/>
                </a:solidFill>
              </a:rPr>
              <a:t>المهارة</a:t>
            </a:r>
            <a:endParaRPr lang="ar-SA" sz="3600" dirty="0">
              <a:solidFill>
                <a:schemeClr val="bg1"/>
              </a:solidFill>
            </a:endParaRPr>
          </a:p>
        </p:txBody>
      </p:sp>
      <p:sp>
        <p:nvSpPr>
          <p:cNvPr id="4" name="مستطيل 3"/>
          <p:cNvSpPr/>
          <p:nvPr/>
        </p:nvSpPr>
        <p:spPr>
          <a:xfrm>
            <a:off x="2339752" y="1988840"/>
            <a:ext cx="1465466" cy="646331"/>
          </a:xfrm>
          <a:prstGeom prst="rect">
            <a:avLst/>
          </a:prstGeom>
        </p:spPr>
        <p:txBody>
          <a:bodyPr wrap="none">
            <a:spAutoFit/>
          </a:bodyPr>
          <a:lstStyle/>
          <a:p>
            <a:r>
              <a:rPr lang="ar-EG" sz="3600" b="1" dirty="0" smtClean="0">
                <a:solidFill>
                  <a:schemeClr val="bg1"/>
                </a:solidFill>
              </a:rPr>
              <a:t>التوضيح</a:t>
            </a:r>
            <a:endParaRPr lang="ar-SA" sz="3600" dirty="0">
              <a:solidFill>
                <a:schemeClr val="bg1"/>
              </a:solidFill>
            </a:endParaRPr>
          </a:p>
        </p:txBody>
      </p:sp>
      <p:sp>
        <p:nvSpPr>
          <p:cNvPr id="5" name="مستطيل 4"/>
          <p:cNvSpPr/>
          <p:nvPr/>
        </p:nvSpPr>
        <p:spPr>
          <a:xfrm>
            <a:off x="6516216" y="3140968"/>
            <a:ext cx="2627784" cy="1569660"/>
          </a:xfrm>
          <a:prstGeom prst="rect">
            <a:avLst/>
          </a:prstGeom>
        </p:spPr>
        <p:txBody>
          <a:bodyPr wrap="square">
            <a:spAutoFit/>
          </a:bodyPr>
          <a:lstStyle/>
          <a:p>
            <a:pPr algn="ctr"/>
            <a:r>
              <a:rPr lang="ar-EG" sz="3200" b="1" dirty="0" smtClean="0"/>
              <a:t>القدرة على إدراك القولبة والتنميط، أو التحيز</a:t>
            </a:r>
            <a:endParaRPr lang="ar-SA" sz="3200" dirty="0"/>
          </a:p>
        </p:txBody>
      </p:sp>
      <p:sp>
        <p:nvSpPr>
          <p:cNvPr id="6" name="مستطيل 5"/>
          <p:cNvSpPr/>
          <p:nvPr/>
        </p:nvSpPr>
        <p:spPr>
          <a:xfrm>
            <a:off x="35496" y="2746663"/>
            <a:ext cx="6372200" cy="2554545"/>
          </a:xfrm>
          <a:prstGeom prst="rect">
            <a:avLst/>
          </a:prstGeom>
        </p:spPr>
        <p:txBody>
          <a:bodyPr wrap="square">
            <a:spAutoFit/>
          </a:bodyPr>
          <a:lstStyle/>
          <a:p>
            <a:r>
              <a:rPr lang="ar-SA" sz="3200" b="1" dirty="0" smtClean="0">
                <a:solidFill>
                  <a:srgbClr val="0000CC"/>
                </a:solidFill>
              </a:rPr>
              <a:t>ومن </a:t>
            </a:r>
            <a:r>
              <a:rPr lang="ar-SA" sz="3200" b="1" dirty="0" smtClean="0">
                <a:solidFill>
                  <a:srgbClr val="0000CC"/>
                </a:solidFill>
              </a:rPr>
              <a:t>هنا تبرز قدرة القارئ والمستمع الناقد في الوقوف عند ذلك الحكم الجائر والتثبت من الأمر وذلك عند تحيز الكاتب أو المتحدث أو توجهه الفكري دون أخذ بمبدأ العدل والموضوعية في القول والحكم.</a:t>
            </a:r>
            <a:endParaRPr lang="ar-SA" sz="32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88640"/>
          <a:ext cx="9144000" cy="6572240"/>
        </p:xfrm>
        <a:graphic>
          <a:graphicData uri="http://schemas.openxmlformats.org/drawingml/2006/table">
            <a:tbl>
              <a:tblPr rtl="1" firstRow="1" bandRow="1">
                <a:tableStyleId>{21E4AEA4-8DFA-4A89-87EB-49C32662AFE0}</a:tableStyleId>
              </a:tblPr>
              <a:tblGrid>
                <a:gridCol w="2681100"/>
                <a:gridCol w="6462900"/>
              </a:tblGrid>
              <a:tr h="72008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2692031">
                <a:tc>
                  <a:txBody>
                    <a:bodyPr/>
                    <a:lstStyle/>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7236296" y="188640"/>
            <a:ext cx="1261884" cy="646331"/>
          </a:xfrm>
          <a:prstGeom prst="rect">
            <a:avLst/>
          </a:prstGeom>
        </p:spPr>
        <p:txBody>
          <a:bodyPr wrap="none">
            <a:spAutoFit/>
          </a:bodyPr>
          <a:lstStyle/>
          <a:p>
            <a:r>
              <a:rPr lang="ar-EG" sz="3600" b="1" dirty="0" smtClean="0">
                <a:solidFill>
                  <a:schemeClr val="bg1"/>
                </a:solidFill>
              </a:rPr>
              <a:t>المهارة</a:t>
            </a:r>
            <a:endParaRPr lang="ar-SA" sz="3600" dirty="0">
              <a:solidFill>
                <a:schemeClr val="bg1"/>
              </a:solidFill>
            </a:endParaRPr>
          </a:p>
        </p:txBody>
      </p:sp>
      <p:sp>
        <p:nvSpPr>
          <p:cNvPr id="4" name="مستطيل 3"/>
          <p:cNvSpPr/>
          <p:nvPr/>
        </p:nvSpPr>
        <p:spPr>
          <a:xfrm>
            <a:off x="2339752" y="188640"/>
            <a:ext cx="1465466" cy="646331"/>
          </a:xfrm>
          <a:prstGeom prst="rect">
            <a:avLst/>
          </a:prstGeom>
        </p:spPr>
        <p:txBody>
          <a:bodyPr wrap="none">
            <a:spAutoFit/>
          </a:bodyPr>
          <a:lstStyle/>
          <a:p>
            <a:r>
              <a:rPr lang="ar-EG" sz="3600" b="1" dirty="0" smtClean="0">
                <a:solidFill>
                  <a:schemeClr val="bg1"/>
                </a:solidFill>
              </a:rPr>
              <a:t>التوضيح</a:t>
            </a:r>
            <a:endParaRPr lang="ar-SA" sz="3600" dirty="0">
              <a:solidFill>
                <a:schemeClr val="bg1"/>
              </a:solidFill>
            </a:endParaRPr>
          </a:p>
        </p:txBody>
      </p:sp>
      <p:sp>
        <p:nvSpPr>
          <p:cNvPr id="5" name="مستطيل 4"/>
          <p:cNvSpPr/>
          <p:nvPr/>
        </p:nvSpPr>
        <p:spPr>
          <a:xfrm>
            <a:off x="6732240" y="2276872"/>
            <a:ext cx="2085490" cy="2308324"/>
          </a:xfrm>
          <a:prstGeom prst="rect">
            <a:avLst/>
          </a:prstGeom>
        </p:spPr>
        <p:txBody>
          <a:bodyPr wrap="square">
            <a:spAutoFit/>
          </a:bodyPr>
          <a:lstStyle/>
          <a:p>
            <a:pPr algn="ctr"/>
            <a:r>
              <a:rPr lang="ar-SA" sz="3600" b="1" dirty="0" smtClean="0">
                <a:solidFill>
                  <a:srgbClr val="0000CC"/>
                </a:solidFill>
              </a:rPr>
              <a:t>القدرة على إدراك المبالغة والتهويل</a:t>
            </a:r>
            <a:endParaRPr lang="ar-SA" sz="3600" dirty="0">
              <a:solidFill>
                <a:srgbClr val="0000CC"/>
              </a:solidFill>
            </a:endParaRPr>
          </a:p>
        </p:txBody>
      </p:sp>
      <p:sp>
        <p:nvSpPr>
          <p:cNvPr id="6" name="مستطيل 5"/>
          <p:cNvSpPr/>
          <p:nvPr/>
        </p:nvSpPr>
        <p:spPr>
          <a:xfrm>
            <a:off x="35496" y="1190357"/>
            <a:ext cx="6372200" cy="5262979"/>
          </a:xfrm>
          <a:prstGeom prst="rect">
            <a:avLst/>
          </a:prstGeom>
        </p:spPr>
        <p:txBody>
          <a:bodyPr wrap="square">
            <a:spAutoFit/>
          </a:bodyPr>
          <a:lstStyle/>
          <a:p>
            <a:r>
              <a:rPr lang="ar-EG" sz="2800" b="1" dirty="0" smtClean="0"/>
              <a:t>تتضمن النصوص الإعلامية في بعض الأحيان أنواعاً من المبالغة في تصوير موقف أو حدث، أو استخدام عبارات مقنَّعة ورسائل دعائية مضللة</a:t>
            </a:r>
            <a:r>
              <a:rPr lang="ar-EG" sz="2800" b="1" dirty="0" smtClean="0"/>
              <a:t>.</a:t>
            </a:r>
            <a:r>
              <a:rPr lang="ar-SA" sz="2800" b="1" dirty="0" smtClean="0"/>
              <a:t> </a:t>
            </a:r>
            <a:r>
              <a:rPr lang="ar-EG" sz="2800" b="1" dirty="0" smtClean="0"/>
              <a:t>وقد يحتوي النص </a:t>
            </a:r>
            <a:r>
              <a:rPr lang="ar-EG" sz="2800" b="1" dirty="0" err="1" smtClean="0"/>
              <a:t>الإعلامي </a:t>
            </a:r>
            <a:r>
              <a:rPr lang="ar-EG" sz="2800" b="1" dirty="0" smtClean="0"/>
              <a:t>– خبراً كان أو تعليقاً أو </a:t>
            </a:r>
            <a:r>
              <a:rPr lang="ar-EG" sz="2800" b="1" dirty="0" err="1" smtClean="0"/>
              <a:t>مقالاً </a:t>
            </a:r>
            <a:r>
              <a:rPr lang="ar-EG" sz="2800" b="1" dirty="0" smtClean="0"/>
              <a:t>– على أنواع من أساليب التضليل للقارئ أو المستمع أو المشاهد بتجاهل بعض الأحداث، أو إغفال بعض المعلومات، أو فبركة بعض الأخبار، أو إيراد أقوال مبتورة بهدف تضليل القارئ والتحامل على شخص أو جهة، أو تشويه صاحب الرأي </a:t>
            </a:r>
            <a:r>
              <a:rPr lang="ar-EG" sz="2800" b="1" dirty="0" err="1" smtClean="0"/>
              <a:t>المخالف.</a:t>
            </a:r>
            <a:r>
              <a:rPr lang="ar-EG" sz="2800" b="1" dirty="0" smtClean="0"/>
              <a:t> ومن هنا كان على القارئ والمستمع الفاحص أن يكون فطناً لإدراك ذلك النوع من المبالغات والتضليل، والبحث عن الحقيقة من مصادر أخرى</a:t>
            </a:r>
            <a:r>
              <a:rPr lang="ar-EG" sz="2800" b="1" dirty="0" smtClean="0"/>
              <a:t>.</a:t>
            </a:r>
            <a:endParaRPr lang="ar-SA" sz="2800" dirty="0" smtClean="0"/>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par>
                                <p:cTn id="8" presetID="4"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in)">
                                      <p:cBhvr>
                                        <p:cTn id="10" dur="500"/>
                                        <p:tgtEl>
                                          <p:spTgt spid="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4"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6"/>
                                            </p:cond>
                                          </p:stCondLst>
                                          <p:endCondLst>
                                            <p:cond evt="onStopAudio" delay="0">
                                              <p:tgtEl>
                                                <p:sldTgt/>
                                              </p:tgtEl>
                                            </p:cond>
                                          </p:endCondLst>
                                        </p:cTn>
                                        <p:tgtEl>
                                          <p:sndTgt r:embed="rId5" name="cashreg.wav"/>
                                        </p:tgtEl>
                                      </p:cMediaNode>
                                    </p:audio>
                                  </p:subTnLst>
                                </p:cTn>
                              </p:par>
                            </p:childTnLst>
                          </p:cTn>
                        </p:par>
                      </p:childTnLst>
                    </p:cTn>
                  </p:par>
                  <p:par>
                    <p:cTn id="20" fill="hold">
                      <p:stCondLst>
                        <p:cond delay="indefinite"/>
                      </p:stCondLst>
                      <p:childTnLst>
                        <p:par>
                          <p:cTn id="21" fill="hold">
                            <p:stCondLst>
                              <p:cond delay="0"/>
                            </p:stCondLst>
                            <p:childTnLst>
                              <p:par>
                                <p:cTn id="22" presetID="25"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25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5" dur="25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6" dur="250" accel="50000" fill="hold">
                                          <p:stCondLst>
                                            <p:cond delay="250"/>
                                          </p:stCondLst>
                                        </p:cTn>
                                        <p:tgtEl>
                                          <p:spTgt spid="5"/>
                                        </p:tgtEl>
                                        <p:attrNameLst>
                                          <p:attrName>ppt_w</p:attrName>
                                        </p:attrNameLst>
                                      </p:cBhvr>
                                      <p:tavLst>
                                        <p:tav tm="0">
                                          <p:val>
                                            <p:strVal val="#ppt_w*.05"/>
                                          </p:val>
                                        </p:tav>
                                        <p:tav tm="100000">
                                          <p:val>
                                            <p:strVal val="#ppt_w"/>
                                          </p:val>
                                        </p:tav>
                                      </p:tavLst>
                                    </p:anim>
                                    <p:anim calcmode="lin" valueType="num">
                                      <p:cBhvr>
                                        <p:cTn id="27" dur="500" fill="hold"/>
                                        <p:tgtEl>
                                          <p:spTgt spid="5"/>
                                        </p:tgtEl>
                                        <p:attrNameLst>
                                          <p:attrName>ppt_h</p:attrName>
                                        </p:attrNameLst>
                                      </p:cBhvr>
                                      <p:tavLst>
                                        <p:tav tm="0">
                                          <p:val>
                                            <p:strVal val="#ppt_h"/>
                                          </p:val>
                                        </p:tav>
                                        <p:tav tm="100000">
                                          <p:val>
                                            <p:strVal val="#ppt_h"/>
                                          </p:val>
                                        </p:tav>
                                      </p:tavLst>
                                    </p:anim>
                                    <p:anim calcmode="lin" valueType="num">
                                      <p:cBhvr>
                                        <p:cTn id="28" dur="25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9" dur="25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0" dur="250" accel="50000" fill="hold">
                                          <p:stCondLst>
                                            <p:cond delay="250"/>
                                          </p:stCondLst>
                                        </p:cTn>
                                        <p:tgtEl>
                                          <p:spTgt spid="5"/>
                                        </p:tgtEl>
                                        <p:attrNameLst>
                                          <p:attrName>ppt_y</p:attrName>
                                        </p:attrNameLst>
                                      </p:cBhvr>
                                      <p:tavLst>
                                        <p:tav tm="0">
                                          <p:val>
                                            <p:strVal val="#ppt_y+.1"/>
                                          </p:val>
                                        </p:tav>
                                        <p:tav tm="100000">
                                          <p:val>
                                            <p:strVal val="#ppt_y"/>
                                          </p:val>
                                        </p:tav>
                                      </p:tavLst>
                                    </p:anim>
                                    <p:animEffect transition="in" filter="fade">
                                      <p:cBhvr>
                                        <p:cTn id="31" dur="500" decel="50000">
                                          <p:stCondLst>
                                            <p:cond delay="0"/>
                                          </p:stCondLst>
                                        </p:cTn>
                                        <p:tgtEl>
                                          <p:spTgt spid="5"/>
                                        </p:tgtEl>
                                      </p:cBhvr>
                                    </p:animEffect>
                                  </p:childTnLst>
                                  <p:subTnLst>
                                    <p:audio>
                                      <p:cMediaNode>
                                        <p:cTn display="0" masterRel="sameClick">
                                          <p:stCondLst>
                                            <p:cond evt="begin" delay="0">
                                              <p:tn val="22"/>
                                            </p:cond>
                                          </p:stCondLst>
                                          <p:endCondLst>
                                            <p:cond evt="onStopAudio" delay="0">
                                              <p:tgtEl>
                                                <p:sldTgt/>
                                              </p:tgtEl>
                                            </p:cond>
                                          </p:endCondLst>
                                        </p:cTn>
                                        <p:tgtEl>
                                          <p:sndTgt r:embed="rId6"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_132797250829.png"/>
          <p:cNvPicPr>
            <a:picLocks noChangeAspect="1"/>
          </p:cNvPicPr>
          <p:nvPr/>
        </p:nvPicPr>
        <p:blipFill>
          <a:blip r:embed="rId4" cstate="print">
            <a:lum bright="-20000" contrast="40000"/>
          </a:blip>
          <a:stretch>
            <a:fillRect/>
          </a:stretch>
        </p:blipFill>
        <p:spPr>
          <a:xfrm>
            <a:off x="395536" y="2348880"/>
            <a:ext cx="8208912" cy="2141984"/>
          </a:xfrm>
          <a:prstGeom prst="rect">
            <a:avLst/>
          </a:prstGeom>
          <a:solidFill>
            <a:schemeClr val="bg1"/>
          </a:solidFill>
        </p:spPr>
      </p:pic>
      <p:sp>
        <p:nvSpPr>
          <p:cNvPr id="3" name="Rectangle 1"/>
          <p:cNvSpPr>
            <a:spLocks noChangeArrowheads="1"/>
          </p:cNvSpPr>
          <p:nvPr/>
        </p:nvSpPr>
        <p:spPr bwMode="auto">
          <a:xfrm>
            <a:off x="899592" y="2538770"/>
            <a:ext cx="72008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lang="ar-EG" sz="3600" b="1" dirty="0" smtClean="0"/>
              <a:t>اكتب أمام كل سؤال من الأسئلة الرئيسية الواجب طرحها عند تحليل رسائل وسائل الإعلام، ما يناسبه من عناصر الرسالة </a:t>
            </a:r>
            <a:r>
              <a:rPr lang="ar-EG" sz="3600" b="1" dirty="0" smtClean="0"/>
              <a:t>التالية</a:t>
            </a:r>
            <a:r>
              <a:rPr lang="ar-SA" sz="3600" b="1" dirty="0" err="1" smtClean="0"/>
              <a:t>:</a:t>
            </a:r>
            <a:endParaRPr lang="en-US" sz="3600" dirty="0" smtClean="0"/>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2" name="جدول 11"/>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3" name="مستطيل 12"/>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4" name="مستطيل 13"/>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5" name="مستطيل 14"/>
          <p:cNvSpPr/>
          <p:nvPr/>
        </p:nvSpPr>
        <p:spPr>
          <a:xfrm>
            <a:off x="3635896" y="4077072"/>
            <a:ext cx="5400600" cy="1569660"/>
          </a:xfrm>
          <a:prstGeom prst="rect">
            <a:avLst/>
          </a:prstGeom>
        </p:spPr>
        <p:txBody>
          <a:bodyPr wrap="square">
            <a:spAutoFit/>
          </a:bodyPr>
          <a:lstStyle/>
          <a:p>
            <a:r>
              <a:rPr lang="ar-EG" sz="3200" b="1" dirty="0" smtClean="0"/>
              <a:t>ما الأفكار، والقيم، والقيم، والمعلومات، أو وجهات النظر المراد </a:t>
            </a:r>
            <a:r>
              <a:rPr lang="ar-EG" sz="3200" b="1" dirty="0" err="1" smtClean="0"/>
              <a:t>طرحها؟</a:t>
            </a:r>
            <a:r>
              <a:rPr lang="ar-EG" sz="3200" b="1" dirty="0" smtClean="0"/>
              <a:t> وهل هي علنية أم ضمنية؟</a:t>
            </a:r>
            <a:endParaRPr lang="ar-SA" sz="3200" dirty="0"/>
          </a:p>
        </p:txBody>
      </p:sp>
      <p:sp>
        <p:nvSpPr>
          <p:cNvPr id="16" name="مربع نص 15"/>
          <p:cNvSpPr txBox="1"/>
          <p:nvPr/>
        </p:nvSpPr>
        <p:spPr>
          <a:xfrm>
            <a:off x="323528" y="4509120"/>
            <a:ext cx="2903225" cy="646331"/>
          </a:xfrm>
          <a:prstGeom prst="rect">
            <a:avLst/>
          </a:prstGeom>
          <a:noFill/>
        </p:spPr>
        <p:txBody>
          <a:bodyPr wrap="square" rtlCol="1">
            <a:spAutoFit/>
          </a:bodyPr>
          <a:lstStyle/>
          <a:p>
            <a:r>
              <a:rPr lang="ar-SA" sz="3600" b="1" dirty="0" smtClean="0">
                <a:solidFill>
                  <a:srgbClr val="0000CC"/>
                </a:solidFill>
              </a:rPr>
              <a:t>مضمون الرسالة</a:t>
            </a:r>
            <a:endParaRPr lang="ar-SA" sz="3600" b="1"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Windows XP Error.wav"/>
                                        </p:tgtEl>
                                      </p:cMediaNode>
                                    </p:audio>
                                  </p:subTnLst>
                                </p:cTn>
                              </p:par>
                              <p:par>
                                <p:cTn id="12" presetID="58" presetClass="entr" presetSubtype="0" accel="10000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strVal val="#ppt_w*2.5"/>
                                          </p:val>
                                        </p:tav>
                                        <p:tav tm="100000">
                                          <p:val>
                                            <p:strVal val="#ppt_w"/>
                                          </p:val>
                                        </p:tav>
                                      </p:tavLst>
                                    </p:anim>
                                    <p:anim calcmode="lin" valueType="num">
                                      <p:cBhvr>
                                        <p:cTn id="15" dur="500" fill="hold"/>
                                        <p:tgtEl>
                                          <p:spTgt spid="3"/>
                                        </p:tgtEl>
                                        <p:attrNameLst>
                                          <p:attrName>ppt_h</p:attrName>
                                        </p:attrNameLst>
                                      </p:cBhvr>
                                      <p:tavLst>
                                        <p:tav tm="0">
                                          <p:val>
                                            <p:strVal val="#ppt_h*0.01"/>
                                          </p:val>
                                        </p:tav>
                                        <p:tav tm="100000">
                                          <p:val>
                                            <p:strVal val="#ppt_h"/>
                                          </p:val>
                                        </p:tav>
                                      </p:tavLst>
                                    </p:anim>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h+1"/>
                                          </p:val>
                                        </p:tav>
                                        <p:tav tm="100000">
                                          <p:val>
                                            <p:strVal val="#ppt_y"/>
                                          </p:val>
                                        </p:tav>
                                      </p:tavLst>
                                    </p:anim>
                                    <p:animEffect transition="in" filter="fade">
                                      <p:cBhvr>
                                        <p:cTn id="18" dur="500"/>
                                        <p:tgtEl>
                                          <p:spTgt spid="3"/>
                                        </p:tgtEl>
                                      </p:cBhvr>
                                    </p:animEffect>
                                  </p:childTnLst>
                                  <p:subTnLst>
                                    <p:audio>
                                      <p:cMediaNode>
                                        <p:cTn display="0" masterRel="sameClick">
                                          <p:stCondLst>
                                            <p:cond evt="begin" delay="0">
                                              <p:tn val="12"/>
                                            </p:cond>
                                          </p:stCondLst>
                                          <p:endCondLst>
                                            <p:cond evt="onStopAudio" delay="0">
                                              <p:tgtEl>
                                                <p:sldTgt/>
                                              </p:tgtEl>
                                            </p:cond>
                                          </p:endCondLst>
                                        </p:cTn>
                                        <p:tgtEl>
                                          <p:sndTgt r:embed="rId3" name="Windows XP Error.wav"/>
                                        </p:tgtEl>
                                      </p:cMediaNode>
                                    </p:audio>
                                  </p:subTnLst>
                                </p:cTn>
                              </p:par>
                            </p:childTnLst>
                          </p:cTn>
                        </p:par>
                      </p:childTnLst>
                    </p:cTn>
                  </p:par>
                  <p:par>
                    <p:cTn id="19" fill="hold">
                      <p:stCondLst>
                        <p:cond delay="indefinite"/>
                      </p:stCondLst>
                      <p:childTnLst>
                        <p:par>
                          <p:cTn id="20" fill="hold">
                            <p:stCondLst>
                              <p:cond delay="0"/>
                            </p:stCondLst>
                            <p:childTnLst>
                              <p:par>
                                <p:cTn id="21" presetID="58" presetClass="entr" presetSubtype="0" accel="10000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strVal val="#ppt_w*2.5"/>
                                          </p:val>
                                        </p:tav>
                                        <p:tav tm="100000">
                                          <p:val>
                                            <p:strVal val="#ppt_w"/>
                                          </p:val>
                                        </p:tav>
                                      </p:tavLst>
                                    </p:anim>
                                    <p:anim calcmode="lin" valueType="num">
                                      <p:cBhvr>
                                        <p:cTn id="24" dur="500" fill="hold"/>
                                        <p:tgtEl>
                                          <p:spTgt spid="4"/>
                                        </p:tgtEl>
                                        <p:attrNameLst>
                                          <p:attrName>ppt_h</p:attrName>
                                        </p:attrNameLst>
                                      </p:cBhvr>
                                      <p:tavLst>
                                        <p:tav tm="0">
                                          <p:val>
                                            <p:strVal val="#ppt_h*0.01"/>
                                          </p:val>
                                        </p:tav>
                                        <p:tav tm="100000">
                                          <p:val>
                                            <p:strVal val="#ppt_h"/>
                                          </p:val>
                                        </p:tav>
                                      </p:tavLst>
                                    </p:anim>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h+1"/>
                                          </p:val>
                                        </p:tav>
                                        <p:tav tm="100000">
                                          <p:val>
                                            <p:strVal val="#ppt_y"/>
                                          </p:val>
                                        </p:tav>
                                      </p:tavLst>
                                    </p:anim>
                                    <p:animEffect transition="in" filter="fade">
                                      <p:cBhvr>
                                        <p:cTn id="27" dur="500"/>
                                        <p:tgtEl>
                                          <p:spTgt spid="4"/>
                                        </p:tgtEl>
                                      </p:cBhvr>
                                    </p:animEffect>
                                  </p:childTnLst>
                                  <p:subTnLst>
                                    <p:audio>
                                      <p:cMediaNode>
                                        <p:cTn display="0" masterRel="sameClick">
                                          <p:stCondLst>
                                            <p:cond evt="begin" delay="0">
                                              <p:tn val="21"/>
                                            </p:cond>
                                          </p:stCondLst>
                                          <p:endCondLst>
                                            <p:cond evt="onStopAudio" delay="0">
                                              <p:tgtEl>
                                                <p:sldTgt/>
                                              </p:tgtEl>
                                            </p:cond>
                                          </p:endCondLst>
                                        </p:cTn>
                                        <p:tgtEl>
                                          <p:sndTgt r:embed="rId3" name="Windows XP Error.wav"/>
                                        </p:tgtEl>
                                      </p:cMediaNode>
                                    </p:audio>
                                  </p:subTnLst>
                                </p:cTn>
                              </p:par>
                            </p:childTnLst>
                          </p:cTn>
                        </p:par>
                      </p:childTnLst>
                    </p:cTn>
                  </p:par>
                  <p:par>
                    <p:cTn id="28" fill="hold">
                      <p:stCondLst>
                        <p:cond delay="indefinite"/>
                      </p:stCondLst>
                      <p:childTnLst>
                        <p:par>
                          <p:cTn id="29" fill="hold">
                            <p:stCondLst>
                              <p:cond delay="0"/>
                            </p:stCondLst>
                            <p:childTnLst>
                              <p:par>
                                <p:cTn id="30" presetID="58" presetClass="entr" presetSubtype="0" accel="10000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strVal val="#ppt_w*2.5"/>
                                          </p:val>
                                        </p:tav>
                                        <p:tav tm="100000">
                                          <p:val>
                                            <p:strVal val="#ppt_w"/>
                                          </p:val>
                                        </p:tav>
                                      </p:tavLst>
                                    </p:anim>
                                    <p:anim calcmode="lin" valueType="num">
                                      <p:cBhvr>
                                        <p:cTn id="33" dur="500" fill="hold"/>
                                        <p:tgtEl>
                                          <p:spTgt spid="5"/>
                                        </p:tgtEl>
                                        <p:attrNameLst>
                                          <p:attrName>ppt_h</p:attrName>
                                        </p:attrNameLst>
                                      </p:cBhvr>
                                      <p:tavLst>
                                        <p:tav tm="0">
                                          <p:val>
                                            <p:strVal val="#ppt_h*0.01"/>
                                          </p:val>
                                        </p:tav>
                                        <p:tav tm="100000">
                                          <p:val>
                                            <p:strVal val="#ppt_h"/>
                                          </p:val>
                                        </p:tav>
                                      </p:tavLst>
                                    </p:anim>
                                    <p:anim calcmode="lin" valueType="num">
                                      <p:cBhvr>
                                        <p:cTn id="34" dur="500" fill="hold"/>
                                        <p:tgtEl>
                                          <p:spTgt spid="5"/>
                                        </p:tgtEl>
                                        <p:attrNameLst>
                                          <p:attrName>ppt_x</p:attrName>
                                        </p:attrNameLst>
                                      </p:cBhvr>
                                      <p:tavLst>
                                        <p:tav tm="0">
                                          <p:val>
                                            <p:strVal val="#ppt_x"/>
                                          </p:val>
                                        </p:tav>
                                        <p:tav tm="100000">
                                          <p:val>
                                            <p:strVal val="#ppt_x"/>
                                          </p:val>
                                        </p:tav>
                                      </p:tavLst>
                                    </p:anim>
                                    <p:anim calcmode="lin" valueType="num">
                                      <p:cBhvr>
                                        <p:cTn id="35" dur="500" fill="hold"/>
                                        <p:tgtEl>
                                          <p:spTgt spid="5"/>
                                        </p:tgtEl>
                                        <p:attrNameLst>
                                          <p:attrName>ppt_y</p:attrName>
                                        </p:attrNameLst>
                                      </p:cBhvr>
                                      <p:tavLst>
                                        <p:tav tm="0">
                                          <p:val>
                                            <p:strVal val="#ppt_h+1"/>
                                          </p:val>
                                        </p:tav>
                                        <p:tav tm="100000">
                                          <p:val>
                                            <p:strVal val="#ppt_y"/>
                                          </p:val>
                                        </p:tav>
                                      </p:tavLst>
                                    </p:anim>
                                    <p:animEffect transition="in" filter="fade">
                                      <p:cBhvr>
                                        <p:cTn id="36" dur="500"/>
                                        <p:tgtEl>
                                          <p:spTgt spid="5"/>
                                        </p:tgtEl>
                                      </p:cBhvr>
                                    </p:animEffect>
                                  </p:childTnLst>
                                  <p:subTnLst>
                                    <p:audio>
                                      <p:cMediaNode>
                                        <p:cTn display="0" masterRel="sameClick">
                                          <p:stCondLst>
                                            <p:cond evt="begin" delay="0">
                                              <p:tn val="30"/>
                                            </p:cond>
                                          </p:stCondLst>
                                          <p:endCondLst>
                                            <p:cond evt="onStopAudio" delay="0">
                                              <p:tgtEl>
                                                <p:sldTgt/>
                                              </p:tgtEl>
                                            </p:cond>
                                          </p:endCondLst>
                                        </p:cTn>
                                        <p:tgtEl>
                                          <p:sndTgt r:embed="rId3" name="Windows XP Error.wav"/>
                                        </p:tgtEl>
                                      </p:cMediaNode>
                                    </p:audio>
                                  </p:subTnLst>
                                </p:cTn>
                              </p:par>
                            </p:childTnLst>
                          </p:cTn>
                        </p:par>
                      </p:childTnLst>
                    </p:cTn>
                  </p:par>
                  <p:par>
                    <p:cTn id="37" fill="hold">
                      <p:stCondLst>
                        <p:cond delay="indefinite"/>
                      </p:stCondLst>
                      <p:childTnLst>
                        <p:par>
                          <p:cTn id="38" fill="hold">
                            <p:stCondLst>
                              <p:cond delay="0"/>
                            </p:stCondLst>
                            <p:childTnLst>
                              <p:par>
                                <p:cTn id="39" presetID="58" presetClass="entr" presetSubtype="0" accel="10000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strVal val="#ppt_w*2.5"/>
                                          </p:val>
                                        </p:tav>
                                        <p:tav tm="100000">
                                          <p:val>
                                            <p:strVal val="#ppt_w"/>
                                          </p:val>
                                        </p:tav>
                                      </p:tavLst>
                                    </p:anim>
                                    <p:anim calcmode="lin" valueType="num">
                                      <p:cBhvr>
                                        <p:cTn id="42" dur="500" fill="hold"/>
                                        <p:tgtEl>
                                          <p:spTgt spid="6"/>
                                        </p:tgtEl>
                                        <p:attrNameLst>
                                          <p:attrName>ppt_h</p:attrName>
                                        </p:attrNameLst>
                                      </p:cBhvr>
                                      <p:tavLst>
                                        <p:tav tm="0">
                                          <p:val>
                                            <p:strVal val="#ppt_h*0.01"/>
                                          </p:val>
                                        </p:tav>
                                        <p:tav tm="100000">
                                          <p:val>
                                            <p:strVal val="#ppt_h"/>
                                          </p:val>
                                        </p:tav>
                                      </p:tavLst>
                                    </p:anim>
                                    <p:anim calcmode="lin" valueType="num">
                                      <p:cBhvr>
                                        <p:cTn id="43" dur="500" fill="hold"/>
                                        <p:tgtEl>
                                          <p:spTgt spid="6"/>
                                        </p:tgtEl>
                                        <p:attrNameLst>
                                          <p:attrName>ppt_x</p:attrName>
                                        </p:attrNameLst>
                                      </p:cBhvr>
                                      <p:tavLst>
                                        <p:tav tm="0">
                                          <p:val>
                                            <p:strVal val="#ppt_x"/>
                                          </p:val>
                                        </p:tav>
                                        <p:tav tm="100000">
                                          <p:val>
                                            <p:strVal val="#ppt_x"/>
                                          </p:val>
                                        </p:tav>
                                      </p:tavLst>
                                    </p:anim>
                                    <p:anim calcmode="lin" valueType="num">
                                      <p:cBhvr>
                                        <p:cTn id="44" dur="500" fill="hold"/>
                                        <p:tgtEl>
                                          <p:spTgt spid="6"/>
                                        </p:tgtEl>
                                        <p:attrNameLst>
                                          <p:attrName>ppt_y</p:attrName>
                                        </p:attrNameLst>
                                      </p:cBhvr>
                                      <p:tavLst>
                                        <p:tav tm="0">
                                          <p:val>
                                            <p:strVal val="#ppt_h+1"/>
                                          </p:val>
                                        </p:tav>
                                        <p:tav tm="100000">
                                          <p:val>
                                            <p:strVal val="#ppt_y"/>
                                          </p:val>
                                        </p:tav>
                                      </p:tavLst>
                                    </p:anim>
                                    <p:animEffect transition="in" filter="fade">
                                      <p:cBhvr>
                                        <p:cTn id="45" dur="500"/>
                                        <p:tgtEl>
                                          <p:spTgt spid="6"/>
                                        </p:tgtEl>
                                      </p:cBhvr>
                                    </p:animEffect>
                                  </p:childTnLst>
                                  <p:subTnLst>
                                    <p:audio>
                                      <p:cMediaNode>
                                        <p:cTn display="0" masterRel="sameClick">
                                          <p:stCondLst>
                                            <p:cond evt="begin" delay="0">
                                              <p:tn val="39"/>
                                            </p:cond>
                                          </p:stCondLst>
                                          <p:endCondLst>
                                            <p:cond evt="onStopAudio" delay="0">
                                              <p:tgtEl>
                                                <p:sldTgt/>
                                              </p:tgtEl>
                                            </p:cond>
                                          </p:endCondLst>
                                        </p:cTn>
                                        <p:tgtEl>
                                          <p:sndTgt r:embed="rId3" name="Windows XP Error.wav"/>
                                        </p:tgtEl>
                                      </p:cMediaNode>
                                    </p:audio>
                                  </p:subTnLst>
                                </p:cTn>
                              </p:par>
                            </p:childTnLst>
                          </p:cTn>
                        </p:par>
                      </p:childTnLst>
                    </p:cTn>
                  </p:par>
                  <p:par>
                    <p:cTn id="46" fill="hold">
                      <p:stCondLst>
                        <p:cond delay="indefinite"/>
                      </p:stCondLst>
                      <p:childTnLst>
                        <p:par>
                          <p:cTn id="47" fill="hold">
                            <p:stCondLst>
                              <p:cond delay="0"/>
                            </p:stCondLst>
                            <p:childTnLst>
                              <p:par>
                                <p:cTn id="48" presetID="58" presetClass="entr" presetSubtype="0" accel="10000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p:cTn id="50" dur="500" fill="hold"/>
                                        <p:tgtEl>
                                          <p:spTgt spid="7"/>
                                        </p:tgtEl>
                                        <p:attrNameLst>
                                          <p:attrName>ppt_w</p:attrName>
                                        </p:attrNameLst>
                                      </p:cBhvr>
                                      <p:tavLst>
                                        <p:tav tm="0">
                                          <p:val>
                                            <p:strVal val="#ppt_w*2.5"/>
                                          </p:val>
                                        </p:tav>
                                        <p:tav tm="100000">
                                          <p:val>
                                            <p:strVal val="#ppt_w"/>
                                          </p:val>
                                        </p:tav>
                                      </p:tavLst>
                                    </p:anim>
                                    <p:anim calcmode="lin" valueType="num">
                                      <p:cBhvr>
                                        <p:cTn id="51" dur="500" fill="hold"/>
                                        <p:tgtEl>
                                          <p:spTgt spid="7"/>
                                        </p:tgtEl>
                                        <p:attrNameLst>
                                          <p:attrName>ppt_h</p:attrName>
                                        </p:attrNameLst>
                                      </p:cBhvr>
                                      <p:tavLst>
                                        <p:tav tm="0">
                                          <p:val>
                                            <p:strVal val="#ppt_h*0.01"/>
                                          </p:val>
                                        </p:tav>
                                        <p:tav tm="100000">
                                          <p:val>
                                            <p:strVal val="#ppt_h"/>
                                          </p:val>
                                        </p:tav>
                                      </p:tavLst>
                                    </p:anim>
                                    <p:anim calcmode="lin" valueType="num">
                                      <p:cBhvr>
                                        <p:cTn id="52" dur="500" fill="hold"/>
                                        <p:tgtEl>
                                          <p:spTgt spid="7"/>
                                        </p:tgtEl>
                                        <p:attrNameLst>
                                          <p:attrName>ppt_x</p:attrName>
                                        </p:attrNameLst>
                                      </p:cBhvr>
                                      <p:tavLst>
                                        <p:tav tm="0">
                                          <p:val>
                                            <p:strVal val="#ppt_x"/>
                                          </p:val>
                                        </p:tav>
                                        <p:tav tm="100000">
                                          <p:val>
                                            <p:strVal val="#ppt_x"/>
                                          </p:val>
                                        </p:tav>
                                      </p:tavLst>
                                    </p:anim>
                                    <p:anim calcmode="lin" valueType="num">
                                      <p:cBhvr>
                                        <p:cTn id="53" dur="500" fill="hold"/>
                                        <p:tgtEl>
                                          <p:spTgt spid="7"/>
                                        </p:tgtEl>
                                        <p:attrNameLst>
                                          <p:attrName>ppt_y</p:attrName>
                                        </p:attrNameLst>
                                      </p:cBhvr>
                                      <p:tavLst>
                                        <p:tav tm="0">
                                          <p:val>
                                            <p:strVal val="#ppt_h+1"/>
                                          </p:val>
                                        </p:tav>
                                        <p:tav tm="100000">
                                          <p:val>
                                            <p:strVal val="#ppt_y"/>
                                          </p:val>
                                        </p:tav>
                                      </p:tavLst>
                                    </p:anim>
                                    <p:animEffect transition="in" filter="fade">
                                      <p:cBhvr>
                                        <p:cTn id="54" dur="500"/>
                                        <p:tgtEl>
                                          <p:spTgt spid="7"/>
                                        </p:tgtEl>
                                      </p:cBhvr>
                                    </p:animEffect>
                                  </p:childTnLst>
                                  <p:subTnLst>
                                    <p:audio>
                                      <p:cMediaNode>
                                        <p:cTn display="0" masterRel="sameClick">
                                          <p:stCondLst>
                                            <p:cond evt="begin" delay="0">
                                              <p:tn val="48"/>
                                            </p:cond>
                                          </p:stCondLst>
                                          <p:endCondLst>
                                            <p:cond evt="onStopAudio" delay="0">
                                              <p:tgtEl>
                                                <p:sldTgt/>
                                              </p:tgtEl>
                                            </p:cond>
                                          </p:endCondLst>
                                        </p:cTn>
                                        <p:tgtEl>
                                          <p:sndTgt r:embed="rId3" name="Windows XP Error.wav"/>
                                        </p:tgtEl>
                                      </p:cMediaNode>
                                    </p:audio>
                                  </p:subTnLst>
                                </p:cTn>
                              </p:par>
                            </p:childTnLst>
                          </p:cTn>
                        </p:par>
                      </p:childTnLst>
                    </p:cTn>
                  </p:par>
                  <p:par>
                    <p:cTn id="55" fill="hold">
                      <p:stCondLst>
                        <p:cond delay="indefinite"/>
                      </p:stCondLst>
                      <p:childTnLst>
                        <p:par>
                          <p:cTn id="56" fill="hold">
                            <p:stCondLst>
                              <p:cond delay="0"/>
                            </p:stCondLst>
                            <p:childTnLst>
                              <p:par>
                                <p:cTn id="57" presetID="58" presetClass="entr" presetSubtype="0" accel="100000"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strVal val="#ppt_w*2.5"/>
                                          </p:val>
                                        </p:tav>
                                        <p:tav tm="100000">
                                          <p:val>
                                            <p:strVal val="#ppt_w"/>
                                          </p:val>
                                        </p:tav>
                                      </p:tavLst>
                                    </p:anim>
                                    <p:anim calcmode="lin" valueType="num">
                                      <p:cBhvr>
                                        <p:cTn id="60" dur="500" fill="hold"/>
                                        <p:tgtEl>
                                          <p:spTgt spid="8"/>
                                        </p:tgtEl>
                                        <p:attrNameLst>
                                          <p:attrName>ppt_h</p:attrName>
                                        </p:attrNameLst>
                                      </p:cBhvr>
                                      <p:tavLst>
                                        <p:tav tm="0">
                                          <p:val>
                                            <p:strVal val="#ppt_h*0.01"/>
                                          </p:val>
                                        </p:tav>
                                        <p:tav tm="100000">
                                          <p:val>
                                            <p:strVal val="#ppt_h"/>
                                          </p:val>
                                        </p:tav>
                                      </p:tavLst>
                                    </p:anim>
                                    <p:anim calcmode="lin" valueType="num">
                                      <p:cBhvr>
                                        <p:cTn id="61" dur="500" fill="hold"/>
                                        <p:tgtEl>
                                          <p:spTgt spid="8"/>
                                        </p:tgtEl>
                                        <p:attrNameLst>
                                          <p:attrName>ppt_x</p:attrName>
                                        </p:attrNameLst>
                                      </p:cBhvr>
                                      <p:tavLst>
                                        <p:tav tm="0">
                                          <p:val>
                                            <p:strVal val="#ppt_x"/>
                                          </p:val>
                                        </p:tav>
                                        <p:tav tm="100000">
                                          <p:val>
                                            <p:strVal val="#ppt_x"/>
                                          </p:val>
                                        </p:tav>
                                      </p:tavLst>
                                    </p:anim>
                                    <p:anim calcmode="lin" valueType="num">
                                      <p:cBhvr>
                                        <p:cTn id="62" dur="500" fill="hold"/>
                                        <p:tgtEl>
                                          <p:spTgt spid="8"/>
                                        </p:tgtEl>
                                        <p:attrNameLst>
                                          <p:attrName>ppt_y</p:attrName>
                                        </p:attrNameLst>
                                      </p:cBhvr>
                                      <p:tavLst>
                                        <p:tav tm="0">
                                          <p:val>
                                            <p:strVal val="#ppt_h+1"/>
                                          </p:val>
                                        </p:tav>
                                        <p:tav tm="100000">
                                          <p:val>
                                            <p:strVal val="#ppt_y"/>
                                          </p:val>
                                        </p:tav>
                                      </p:tavLst>
                                    </p:anim>
                                    <p:animEffect transition="in" filter="fade">
                                      <p:cBhvr>
                                        <p:cTn id="63" dur="500"/>
                                        <p:tgtEl>
                                          <p:spTgt spid="8"/>
                                        </p:tgtEl>
                                      </p:cBhvr>
                                    </p:animEffect>
                                  </p:childTnLst>
                                  <p:subTnLst>
                                    <p:audio>
                                      <p:cMediaNode>
                                        <p:cTn display="0" masterRel="sameClick">
                                          <p:stCondLst>
                                            <p:cond evt="begin" delay="0">
                                              <p:tn val="57"/>
                                            </p:cond>
                                          </p:stCondLst>
                                          <p:endCondLst>
                                            <p:cond evt="onStopAudio" delay="0">
                                              <p:tgtEl>
                                                <p:sldTgt/>
                                              </p:tgtEl>
                                            </p:cond>
                                          </p:endCondLst>
                                        </p:cTn>
                                        <p:tgtEl>
                                          <p:sndTgt r:embed="rId3" name="Windows XP Error.wav"/>
                                        </p:tgtEl>
                                      </p:cMediaNode>
                                    </p:audio>
                                  </p:subTnLst>
                                </p:cTn>
                              </p:par>
                            </p:childTnLst>
                          </p:cTn>
                        </p:par>
                      </p:childTnLst>
                    </p:cTn>
                  </p:par>
                  <p:par>
                    <p:cTn id="64" fill="hold">
                      <p:stCondLst>
                        <p:cond delay="indefinite"/>
                      </p:stCondLst>
                      <p:childTnLst>
                        <p:par>
                          <p:cTn id="65" fill="hold">
                            <p:stCondLst>
                              <p:cond delay="0"/>
                            </p:stCondLst>
                            <p:childTnLst>
                              <p:par>
                                <p:cTn id="66" presetID="58" presetClass="entr" presetSubtype="0" accel="100000" fill="hold" grpId="0" nodeType="click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p:cTn id="68" dur="500" fill="hold"/>
                                        <p:tgtEl>
                                          <p:spTgt spid="9"/>
                                        </p:tgtEl>
                                        <p:attrNameLst>
                                          <p:attrName>ppt_w</p:attrName>
                                        </p:attrNameLst>
                                      </p:cBhvr>
                                      <p:tavLst>
                                        <p:tav tm="0">
                                          <p:val>
                                            <p:strVal val="#ppt_w*2.5"/>
                                          </p:val>
                                        </p:tav>
                                        <p:tav tm="100000">
                                          <p:val>
                                            <p:strVal val="#ppt_w"/>
                                          </p:val>
                                        </p:tav>
                                      </p:tavLst>
                                    </p:anim>
                                    <p:anim calcmode="lin" valueType="num">
                                      <p:cBhvr>
                                        <p:cTn id="69" dur="500" fill="hold"/>
                                        <p:tgtEl>
                                          <p:spTgt spid="9"/>
                                        </p:tgtEl>
                                        <p:attrNameLst>
                                          <p:attrName>ppt_h</p:attrName>
                                        </p:attrNameLst>
                                      </p:cBhvr>
                                      <p:tavLst>
                                        <p:tav tm="0">
                                          <p:val>
                                            <p:strVal val="#ppt_h*0.01"/>
                                          </p:val>
                                        </p:tav>
                                        <p:tav tm="100000">
                                          <p:val>
                                            <p:strVal val="#ppt_h"/>
                                          </p:val>
                                        </p:tav>
                                      </p:tavLst>
                                    </p:anim>
                                    <p:anim calcmode="lin" valueType="num">
                                      <p:cBhvr>
                                        <p:cTn id="70" dur="500" fill="hold"/>
                                        <p:tgtEl>
                                          <p:spTgt spid="9"/>
                                        </p:tgtEl>
                                        <p:attrNameLst>
                                          <p:attrName>ppt_x</p:attrName>
                                        </p:attrNameLst>
                                      </p:cBhvr>
                                      <p:tavLst>
                                        <p:tav tm="0">
                                          <p:val>
                                            <p:strVal val="#ppt_x"/>
                                          </p:val>
                                        </p:tav>
                                        <p:tav tm="100000">
                                          <p:val>
                                            <p:strVal val="#ppt_x"/>
                                          </p:val>
                                        </p:tav>
                                      </p:tavLst>
                                    </p:anim>
                                    <p:anim calcmode="lin" valueType="num">
                                      <p:cBhvr>
                                        <p:cTn id="71" dur="500" fill="hold"/>
                                        <p:tgtEl>
                                          <p:spTgt spid="9"/>
                                        </p:tgtEl>
                                        <p:attrNameLst>
                                          <p:attrName>ppt_y</p:attrName>
                                        </p:attrNameLst>
                                      </p:cBhvr>
                                      <p:tavLst>
                                        <p:tav tm="0">
                                          <p:val>
                                            <p:strVal val="#ppt_h+1"/>
                                          </p:val>
                                        </p:tav>
                                        <p:tav tm="100000">
                                          <p:val>
                                            <p:strVal val="#ppt_y"/>
                                          </p:val>
                                        </p:tav>
                                      </p:tavLst>
                                    </p:anim>
                                    <p:animEffect transition="in" filter="fade">
                                      <p:cBhvr>
                                        <p:cTn id="72" dur="500"/>
                                        <p:tgtEl>
                                          <p:spTgt spid="9"/>
                                        </p:tgtEl>
                                      </p:cBhvr>
                                    </p:animEffect>
                                  </p:childTnLst>
                                  <p:subTnLst>
                                    <p:audio>
                                      <p:cMediaNode>
                                        <p:cTn display="0" masterRel="sameClick">
                                          <p:stCondLst>
                                            <p:cond evt="begin" delay="0">
                                              <p:tn val="66"/>
                                            </p:cond>
                                          </p:stCondLst>
                                          <p:endCondLst>
                                            <p:cond evt="onStopAudio" delay="0">
                                              <p:tgtEl>
                                                <p:sldTgt/>
                                              </p:tgtEl>
                                            </p:cond>
                                          </p:endCondLst>
                                        </p:cTn>
                                        <p:tgtEl>
                                          <p:sndTgt r:embed="rId3" name="Windows XP Error.wav"/>
                                        </p:tgtEl>
                                      </p:cMediaNode>
                                    </p:audio>
                                  </p:sub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ipe(up)">
                                      <p:cBhvr>
                                        <p:cTn id="77" dur="500"/>
                                        <p:tgtEl>
                                          <p:spTgt spid="12"/>
                                        </p:tgtEl>
                                      </p:cBhvr>
                                    </p:animEffect>
                                  </p:childTnLst>
                                  <p:subTnLst>
                                    <p:audio>
                                      <p:cMediaNode>
                                        <p:cTn display="0" masterRel="sameClick">
                                          <p:stCondLst>
                                            <p:cond evt="begin" delay="0">
                                              <p:tn val="75"/>
                                            </p:cond>
                                          </p:stCondLst>
                                          <p:endCondLst>
                                            <p:cond evt="onStopAudio" delay="0">
                                              <p:tgtEl>
                                                <p:sldTgt/>
                                              </p:tgtEl>
                                            </p:cond>
                                          </p:endCondLst>
                                        </p:cTn>
                                        <p:tgtEl>
                                          <p:sndTgt r:embed="rId4" name="ding.wav"/>
                                        </p:tgtEl>
                                      </p:cMediaNode>
                                    </p:audio>
                                  </p:subTnLst>
                                </p:cTn>
                              </p:par>
                              <p:par>
                                <p:cTn id="78" presetID="22" presetClass="entr" presetSubtype="1" fill="hold" grpId="0" nodeType="withEffect">
                                  <p:stCondLst>
                                    <p:cond delay="0"/>
                                  </p:stCondLst>
                                  <p:childTnLst>
                                    <p:set>
                                      <p:cBhvr>
                                        <p:cTn id="79" dur="1" fill="hold">
                                          <p:stCondLst>
                                            <p:cond delay="0"/>
                                          </p:stCondLst>
                                        </p:cTn>
                                        <p:tgtEl>
                                          <p:spTgt spid="13"/>
                                        </p:tgtEl>
                                        <p:attrNameLst>
                                          <p:attrName>style.visibility</p:attrName>
                                        </p:attrNameLst>
                                      </p:cBhvr>
                                      <p:to>
                                        <p:strVal val="visible"/>
                                      </p:to>
                                    </p:set>
                                    <p:animEffect transition="in" filter="wipe(up)">
                                      <p:cBhvr>
                                        <p:cTn id="80" dur="500"/>
                                        <p:tgtEl>
                                          <p:spTgt spid="13"/>
                                        </p:tgtEl>
                                      </p:cBhvr>
                                    </p:animEffect>
                                  </p:childTnLst>
                                  <p:subTnLst>
                                    <p:audio>
                                      <p:cMediaNode>
                                        <p:cTn display="0" masterRel="sameClick">
                                          <p:stCondLst>
                                            <p:cond evt="begin" delay="0">
                                              <p:tn val="78"/>
                                            </p:cond>
                                          </p:stCondLst>
                                          <p:endCondLst>
                                            <p:cond evt="onStopAudio" delay="0">
                                              <p:tgtEl>
                                                <p:sldTgt/>
                                              </p:tgtEl>
                                            </p:cond>
                                          </p:endCondLst>
                                        </p:cTn>
                                        <p:tgtEl>
                                          <p:sndTgt r:embed="rId4" name="ding.wav"/>
                                        </p:tgtEl>
                                      </p:cMediaNode>
                                    </p:audio>
                                  </p:subTnLst>
                                </p:cTn>
                              </p:par>
                            </p:childTnLst>
                          </p:cTn>
                        </p:par>
                      </p:childTnLst>
                    </p:cTn>
                  </p:par>
                  <p:par>
                    <p:cTn id="81" fill="hold">
                      <p:stCondLst>
                        <p:cond delay="indefinite"/>
                      </p:stCondLst>
                      <p:childTnLst>
                        <p:par>
                          <p:cTn id="82" fill="hold">
                            <p:stCondLst>
                              <p:cond delay="0"/>
                            </p:stCondLst>
                            <p:childTnLst>
                              <p:par>
                                <p:cTn id="83" presetID="15" presetClass="entr" presetSubtype="0"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p:cTn id="85" dur="1000" fill="hold"/>
                                        <p:tgtEl>
                                          <p:spTgt spid="15"/>
                                        </p:tgtEl>
                                        <p:attrNameLst>
                                          <p:attrName>ppt_w</p:attrName>
                                        </p:attrNameLst>
                                      </p:cBhvr>
                                      <p:tavLst>
                                        <p:tav tm="0">
                                          <p:val>
                                            <p:fltVal val="0"/>
                                          </p:val>
                                        </p:tav>
                                        <p:tav tm="100000">
                                          <p:val>
                                            <p:strVal val="#ppt_w"/>
                                          </p:val>
                                        </p:tav>
                                      </p:tavLst>
                                    </p:anim>
                                    <p:anim calcmode="lin" valueType="num">
                                      <p:cBhvr>
                                        <p:cTn id="86" dur="1000" fill="hold"/>
                                        <p:tgtEl>
                                          <p:spTgt spid="15"/>
                                        </p:tgtEl>
                                        <p:attrNameLst>
                                          <p:attrName>ppt_h</p:attrName>
                                        </p:attrNameLst>
                                      </p:cBhvr>
                                      <p:tavLst>
                                        <p:tav tm="0">
                                          <p:val>
                                            <p:fltVal val="0"/>
                                          </p:val>
                                        </p:tav>
                                        <p:tav tm="100000">
                                          <p:val>
                                            <p:strVal val="#ppt_h"/>
                                          </p:val>
                                        </p:tav>
                                      </p:tavLst>
                                    </p:anim>
                                    <p:anim calcmode="lin" valueType="num">
                                      <p:cBhvr>
                                        <p:cTn id="87"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1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83"/>
                                            </p:cond>
                                          </p:stCondLst>
                                          <p:endCondLst>
                                            <p:cond evt="onStopAudio" delay="0">
                                              <p:tgtEl>
                                                <p:sldTgt/>
                                              </p:tgtEl>
                                            </p:cond>
                                          </p:endCondLst>
                                        </p:cTn>
                                        <p:tgtEl>
                                          <p:sndTgt r:embed="rId5" name="wind.wav"/>
                                        </p:tgtEl>
                                      </p:cMediaNode>
                                    </p:audio>
                                  </p:subTnLst>
                                </p:cTn>
                              </p:par>
                            </p:childTnLst>
                          </p:cTn>
                        </p:par>
                      </p:childTnLst>
                    </p:cTn>
                  </p:par>
                  <p:par>
                    <p:cTn id="89" fill="hold">
                      <p:stCondLst>
                        <p:cond delay="indefinite"/>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wipe(up)">
                                      <p:cBhvr>
                                        <p:cTn id="93" dur="500"/>
                                        <p:tgtEl>
                                          <p:spTgt spid="14"/>
                                        </p:tgtEl>
                                      </p:cBhvr>
                                    </p:animEffect>
                                  </p:childTnLst>
                                  <p:subTnLst>
                                    <p:audio>
                                      <p:cMediaNode>
                                        <p:cTn display="0" masterRel="sameClick">
                                          <p:stCondLst>
                                            <p:cond evt="begin" delay="0">
                                              <p:tn val="91"/>
                                            </p:cond>
                                          </p:stCondLst>
                                          <p:endCondLst>
                                            <p:cond evt="onStopAudio" delay="0">
                                              <p:tgtEl>
                                                <p:sldTgt/>
                                              </p:tgtEl>
                                            </p:cond>
                                          </p:endCondLst>
                                        </p:cTn>
                                        <p:tgtEl>
                                          <p:sndTgt r:embed="rId4" name="ding.wav"/>
                                        </p:tgtEl>
                                      </p:cMediaNode>
                                    </p:audio>
                                  </p:subTnLst>
                                </p:cTn>
                              </p:par>
                            </p:childTnLst>
                          </p:cTn>
                        </p:par>
                      </p:childTnLst>
                    </p:cTn>
                  </p:par>
                  <p:par>
                    <p:cTn id="94" fill="hold">
                      <p:stCondLst>
                        <p:cond delay="indefinite"/>
                      </p:stCondLst>
                      <p:childTnLst>
                        <p:par>
                          <p:cTn id="95" fill="hold">
                            <p:stCondLst>
                              <p:cond delay="0"/>
                            </p:stCondLst>
                            <p:childTnLst>
                              <p:par>
                                <p:cTn id="96" presetID="23" presetClass="entr" presetSubtype="16" fill="hold" grpId="0" nodeType="clickEffect">
                                  <p:stCondLst>
                                    <p:cond delay="0"/>
                                  </p:stCondLst>
                                  <p:childTnLst>
                                    <p:set>
                                      <p:cBhvr>
                                        <p:cTn id="97" dur="1" fill="hold">
                                          <p:stCondLst>
                                            <p:cond delay="0"/>
                                          </p:stCondLst>
                                        </p:cTn>
                                        <p:tgtEl>
                                          <p:spTgt spid="16"/>
                                        </p:tgtEl>
                                        <p:attrNameLst>
                                          <p:attrName>style.visibility</p:attrName>
                                        </p:attrNameLst>
                                      </p:cBhvr>
                                      <p:to>
                                        <p:strVal val="visible"/>
                                      </p:to>
                                    </p:set>
                                    <p:anim calcmode="lin" valueType="num">
                                      <p:cBhvr>
                                        <p:cTn id="98" dur="500" fill="hold"/>
                                        <p:tgtEl>
                                          <p:spTgt spid="16"/>
                                        </p:tgtEl>
                                        <p:attrNameLst>
                                          <p:attrName>ppt_w</p:attrName>
                                        </p:attrNameLst>
                                      </p:cBhvr>
                                      <p:tavLst>
                                        <p:tav tm="0">
                                          <p:val>
                                            <p:fltVal val="0"/>
                                          </p:val>
                                        </p:tav>
                                        <p:tav tm="100000">
                                          <p:val>
                                            <p:strVal val="#ppt_w"/>
                                          </p:val>
                                        </p:tav>
                                      </p:tavLst>
                                    </p:anim>
                                    <p:anim calcmode="lin" valueType="num">
                                      <p:cBhvr>
                                        <p:cTn id="99" dur="500" fill="hold"/>
                                        <p:tgtEl>
                                          <p:spTgt spid="1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P spid="13" grpId="0"/>
      <p:bldP spid="14"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635896" y="4572417"/>
            <a:ext cx="5400600" cy="646331"/>
          </a:xfrm>
          <a:prstGeom prst="rect">
            <a:avLst/>
          </a:prstGeom>
        </p:spPr>
        <p:txBody>
          <a:bodyPr wrap="square">
            <a:spAutoFit/>
          </a:bodyPr>
          <a:lstStyle/>
          <a:p>
            <a:r>
              <a:rPr lang="ar-EG" sz="3600" b="1" dirty="0" smtClean="0"/>
              <a:t>من المقصود بهذا العمل؟</a:t>
            </a:r>
            <a:endParaRPr lang="en-US" sz="3600" dirty="0"/>
          </a:p>
        </p:txBody>
      </p:sp>
      <p:sp>
        <p:nvSpPr>
          <p:cNvPr id="14" name="مربع نص 13"/>
          <p:cNvSpPr txBox="1"/>
          <p:nvPr/>
        </p:nvSpPr>
        <p:spPr>
          <a:xfrm>
            <a:off x="323528" y="4437112"/>
            <a:ext cx="2903225" cy="646331"/>
          </a:xfrm>
          <a:prstGeom prst="rect">
            <a:avLst/>
          </a:prstGeom>
          <a:noFill/>
        </p:spPr>
        <p:txBody>
          <a:bodyPr wrap="square" rtlCol="1">
            <a:spAutoFit/>
          </a:bodyPr>
          <a:lstStyle/>
          <a:p>
            <a:r>
              <a:rPr lang="ar-SA" sz="3600" b="1" dirty="0" smtClean="0">
                <a:solidFill>
                  <a:srgbClr val="0000CC"/>
                </a:solidFill>
              </a:rPr>
              <a:t>المستقبل للرسالة</a:t>
            </a:r>
            <a:endParaRPr lang="ar-SA" sz="3600" b="1"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635896" y="4221088"/>
            <a:ext cx="5400600" cy="1200329"/>
          </a:xfrm>
          <a:prstGeom prst="rect">
            <a:avLst/>
          </a:prstGeom>
        </p:spPr>
        <p:txBody>
          <a:bodyPr wrap="square">
            <a:spAutoFit/>
          </a:bodyPr>
          <a:lstStyle/>
          <a:p>
            <a:r>
              <a:rPr lang="ar-EG" sz="3600" b="1" dirty="0" smtClean="0"/>
              <a:t>هل ما تضمنته الرسالة حقائق، أم آراء، أم هي أشياء أخرى غير ذلك؟</a:t>
            </a:r>
            <a:endParaRPr lang="en-US" sz="3600" dirty="0"/>
          </a:p>
        </p:txBody>
      </p:sp>
      <p:sp>
        <p:nvSpPr>
          <p:cNvPr id="14" name="مربع نص 13"/>
          <p:cNvSpPr txBox="1"/>
          <p:nvPr/>
        </p:nvSpPr>
        <p:spPr>
          <a:xfrm>
            <a:off x="323528" y="4437112"/>
            <a:ext cx="2903225" cy="646331"/>
          </a:xfrm>
          <a:prstGeom prst="rect">
            <a:avLst/>
          </a:prstGeom>
          <a:noFill/>
        </p:spPr>
        <p:txBody>
          <a:bodyPr wrap="square" rtlCol="1">
            <a:spAutoFit/>
          </a:bodyPr>
          <a:lstStyle/>
          <a:p>
            <a:pPr algn="ctr"/>
            <a:r>
              <a:rPr lang="ar-SA" sz="3600" b="1" dirty="0" smtClean="0">
                <a:solidFill>
                  <a:srgbClr val="0000CC"/>
                </a:solidFill>
              </a:rPr>
              <a:t>المصداقية</a:t>
            </a:r>
            <a:endParaRPr lang="ar-SA" sz="3600" b="1"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635896" y="4316903"/>
            <a:ext cx="5400600" cy="1200329"/>
          </a:xfrm>
          <a:prstGeom prst="rect">
            <a:avLst/>
          </a:prstGeom>
        </p:spPr>
        <p:txBody>
          <a:bodyPr wrap="square">
            <a:spAutoFit/>
          </a:bodyPr>
          <a:lstStyle/>
          <a:p>
            <a:r>
              <a:rPr lang="ar-EG" sz="3600" b="1" dirty="0" smtClean="0"/>
              <a:t>من الذي أنشأ هذه الرسالة أو العمل الإعلامي؟</a:t>
            </a:r>
            <a:endParaRPr lang="en-US" sz="3600" dirty="0"/>
          </a:p>
        </p:txBody>
      </p:sp>
      <p:sp>
        <p:nvSpPr>
          <p:cNvPr id="14" name="مربع نص 13"/>
          <p:cNvSpPr txBox="1"/>
          <p:nvPr/>
        </p:nvSpPr>
        <p:spPr>
          <a:xfrm>
            <a:off x="323528" y="4221088"/>
            <a:ext cx="2903225" cy="1200329"/>
          </a:xfrm>
          <a:prstGeom prst="rect">
            <a:avLst/>
          </a:prstGeom>
          <a:noFill/>
        </p:spPr>
        <p:txBody>
          <a:bodyPr wrap="square" rtlCol="1">
            <a:spAutoFit/>
          </a:bodyPr>
          <a:lstStyle/>
          <a:p>
            <a:pPr algn="ctr"/>
            <a:r>
              <a:rPr lang="ar-EG" sz="3600" b="1" dirty="0" smtClean="0">
                <a:solidFill>
                  <a:srgbClr val="0000CC"/>
                </a:solidFill>
              </a:rPr>
              <a:t>منشئ الرسالة الإعلامية</a:t>
            </a:r>
            <a:endParaRPr lang="ar-SA" sz="36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V59vo.png"/>
          <p:cNvPicPr>
            <a:picLocks noChangeAspect="1"/>
          </p:cNvPicPr>
          <p:nvPr/>
        </p:nvPicPr>
        <p:blipFill>
          <a:blip r:embed="rId5" cstate="print">
            <a:lum bright="-10000" contrast="40000"/>
          </a:blip>
          <a:stretch>
            <a:fillRect/>
          </a:stretch>
        </p:blipFill>
        <p:spPr>
          <a:xfrm>
            <a:off x="467544" y="3212976"/>
            <a:ext cx="8208912" cy="2736304"/>
          </a:xfrm>
          <a:prstGeom prst="rect">
            <a:avLst/>
          </a:prstGeom>
        </p:spPr>
      </p:pic>
      <p:pic>
        <p:nvPicPr>
          <p:cNvPr id="4" name="صورة 3" descr="6ip55RnKT.jpg"/>
          <p:cNvPicPr>
            <a:picLocks noChangeAspect="1"/>
          </p:cNvPicPr>
          <p:nvPr/>
        </p:nvPicPr>
        <p:blipFill>
          <a:blip r:embed="rId6" cstate="print">
            <a:clrChange>
              <a:clrFrom>
                <a:srgbClr val="FFFFFF"/>
              </a:clrFrom>
              <a:clrTo>
                <a:srgbClr val="FFFFFF">
                  <a:alpha val="0"/>
                </a:srgbClr>
              </a:clrTo>
            </a:clrChange>
            <a:lum bright="-20000" contrast="40000"/>
          </a:blip>
          <a:stretch>
            <a:fillRect/>
          </a:stretch>
        </p:blipFill>
        <p:spPr>
          <a:xfrm>
            <a:off x="1763688" y="836712"/>
            <a:ext cx="5616624" cy="1728192"/>
          </a:xfrm>
          <a:prstGeom prst="rect">
            <a:avLst/>
          </a:prstGeom>
        </p:spPr>
      </p:pic>
      <p:sp>
        <p:nvSpPr>
          <p:cNvPr id="2" name="مربع نص 1"/>
          <p:cNvSpPr txBox="1"/>
          <p:nvPr/>
        </p:nvSpPr>
        <p:spPr>
          <a:xfrm>
            <a:off x="1187624" y="3789040"/>
            <a:ext cx="6733193" cy="1569660"/>
          </a:xfrm>
          <a:prstGeom prst="rect">
            <a:avLst/>
          </a:prstGeom>
          <a:noFill/>
        </p:spPr>
        <p:txBody>
          <a:bodyPr wrap="square" rtlCol="1">
            <a:spAutoFit/>
          </a:bodyPr>
          <a:lstStyle/>
          <a:p>
            <a:pPr algn="ctr"/>
            <a:r>
              <a:rPr lang="ar-EG" sz="4800" b="1" dirty="0" smtClean="0">
                <a:solidFill>
                  <a:schemeClr val="bg1"/>
                </a:solidFill>
              </a:rPr>
              <a:t>القراءة الناقدة والاستماع الناقد للنصوص الإعلامية </a:t>
            </a:r>
            <a:endParaRPr lang="ar-SA" sz="4800" b="1" dirty="0">
              <a:solidFill>
                <a:schemeClr val="bg1"/>
              </a:solidFill>
            </a:endParaRPr>
          </a:p>
        </p:txBody>
      </p:sp>
      <p:sp>
        <p:nvSpPr>
          <p:cNvPr id="3" name="مستطيل 2"/>
          <p:cNvSpPr/>
          <p:nvPr/>
        </p:nvSpPr>
        <p:spPr>
          <a:xfrm>
            <a:off x="2702224" y="1148551"/>
            <a:ext cx="3886000" cy="1200329"/>
          </a:xfrm>
          <a:prstGeom prst="rect">
            <a:avLst/>
          </a:prstGeom>
        </p:spPr>
        <p:txBody>
          <a:bodyPr wrap="none">
            <a:spAutoFit/>
          </a:bodyPr>
          <a:lstStyle/>
          <a:p>
            <a:r>
              <a:rPr lang="ar-EG" sz="7200" b="1" dirty="0">
                <a:solidFill>
                  <a:srgbClr val="6600CC"/>
                </a:solidFill>
              </a:rPr>
              <a:t>الدرس الأول</a:t>
            </a:r>
            <a:endParaRPr lang="ar-SA" sz="7200" dirty="0">
              <a:solidFill>
                <a:srgbClr val="66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9" presetID="2" presetClass="entr" presetSubtype="1"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hammer.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4" name="whoosh.wav"/>
                                        </p:tgtEl>
                                      </p:cMediaNode>
                                    </p:audio>
                                  </p:subTnLst>
                                </p:cTn>
                              </p:par>
                              <p:par>
                                <p:cTn id="18" presetID="22" presetClass="entr" presetSubtype="2"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right)">
                                      <p:cBhvr>
                                        <p:cTn id="20" dur="500"/>
                                        <p:tgtEl>
                                          <p:spTgt spid="2"/>
                                        </p:tgtEl>
                                      </p:cBhvr>
                                    </p:animEffect>
                                  </p:childTnLst>
                                  <p:subTnLst>
                                    <p:audio>
                                      <p:cMediaNode>
                                        <p:cTn display="0" masterRel="sameClick">
                                          <p:stCondLst>
                                            <p:cond evt="begin" delay="0">
                                              <p:tn val="18"/>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419872" y="4221088"/>
            <a:ext cx="5400600" cy="1200329"/>
          </a:xfrm>
          <a:prstGeom prst="rect">
            <a:avLst/>
          </a:prstGeom>
        </p:spPr>
        <p:txBody>
          <a:bodyPr wrap="square">
            <a:spAutoFit/>
          </a:bodyPr>
          <a:lstStyle/>
          <a:p>
            <a:r>
              <a:rPr lang="ar-EG" sz="3600" b="1" dirty="0" smtClean="0"/>
              <a:t>ما الذي تمت زيادته في هذه الرسالة مما قد لا يكون صحيحاً؟</a:t>
            </a:r>
            <a:endParaRPr lang="en-US" sz="3600" dirty="0"/>
          </a:p>
        </p:txBody>
      </p:sp>
      <p:sp>
        <p:nvSpPr>
          <p:cNvPr id="14" name="مربع نص 13"/>
          <p:cNvSpPr txBox="1"/>
          <p:nvPr/>
        </p:nvSpPr>
        <p:spPr>
          <a:xfrm>
            <a:off x="323528" y="4221088"/>
            <a:ext cx="2903225" cy="1200329"/>
          </a:xfrm>
          <a:prstGeom prst="rect">
            <a:avLst/>
          </a:prstGeom>
          <a:noFill/>
        </p:spPr>
        <p:txBody>
          <a:bodyPr wrap="square" rtlCol="1">
            <a:spAutoFit/>
          </a:bodyPr>
          <a:lstStyle/>
          <a:p>
            <a:pPr algn="ctr"/>
            <a:r>
              <a:rPr lang="ar-EG" sz="3600" b="1" dirty="0" smtClean="0">
                <a:solidFill>
                  <a:srgbClr val="0000CC"/>
                </a:solidFill>
              </a:rPr>
              <a:t>مدى الدقة والشمولية</a:t>
            </a:r>
            <a:endParaRPr lang="ar-SA" sz="36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743400" y="4293096"/>
            <a:ext cx="5400600" cy="1200329"/>
          </a:xfrm>
          <a:prstGeom prst="rect">
            <a:avLst/>
          </a:prstGeom>
        </p:spPr>
        <p:txBody>
          <a:bodyPr wrap="square">
            <a:spAutoFit/>
          </a:bodyPr>
          <a:lstStyle/>
          <a:p>
            <a:r>
              <a:rPr lang="ar-EG" sz="3600" b="1" dirty="0" smtClean="0"/>
              <a:t>ما موقفي من هذا </a:t>
            </a:r>
            <a:r>
              <a:rPr lang="ar-EG" sz="3600" b="1" dirty="0" err="1" smtClean="0"/>
              <a:t>العمل؟</a:t>
            </a:r>
            <a:r>
              <a:rPr lang="ar-EG" sz="3600" b="1" dirty="0" smtClean="0"/>
              <a:t> وماذا يمكن أن أعمل في المقابل؟</a:t>
            </a:r>
            <a:endParaRPr lang="en-US" sz="3600" dirty="0"/>
          </a:p>
        </p:txBody>
      </p:sp>
      <p:sp>
        <p:nvSpPr>
          <p:cNvPr id="14" name="مربع نص 13"/>
          <p:cNvSpPr txBox="1"/>
          <p:nvPr/>
        </p:nvSpPr>
        <p:spPr>
          <a:xfrm>
            <a:off x="323528" y="4221088"/>
            <a:ext cx="2903225" cy="1200329"/>
          </a:xfrm>
          <a:prstGeom prst="rect">
            <a:avLst/>
          </a:prstGeom>
          <a:noFill/>
        </p:spPr>
        <p:txBody>
          <a:bodyPr wrap="square" rtlCol="1">
            <a:spAutoFit/>
          </a:bodyPr>
          <a:lstStyle/>
          <a:p>
            <a:pPr algn="ctr"/>
            <a:r>
              <a:rPr lang="ar-EG" sz="3600" b="1" dirty="0" smtClean="0">
                <a:solidFill>
                  <a:srgbClr val="0000CC"/>
                </a:solidFill>
              </a:rPr>
              <a:t>موقف المستقبل للرسالة</a:t>
            </a:r>
            <a:endParaRPr lang="ar-SA" sz="36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635896" y="4077072"/>
            <a:ext cx="5400600" cy="1754326"/>
          </a:xfrm>
          <a:prstGeom prst="rect">
            <a:avLst/>
          </a:prstGeom>
        </p:spPr>
        <p:txBody>
          <a:bodyPr wrap="square">
            <a:spAutoFit/>
          </a:bodyPr>
          <a:lstStyle/>
          <a:p>
            <a:r>
              <a:rPr lang="ar-EG" sz="3600" b="1" dirty="0" smtClean="0"/>
              <a:t>ما مدى مصداقية المعلومات الواردة أو الآراء والأفكار المقدمة؟</a:t>
            </a:r>
            <a:endParaRPr lang="en-US" sz="3600" dirty="0" smtClean="0"/>
          </a:p>
          <a:p>
            <a:r>
              <a:rPr lang="ar-EG" sz="3600" b="1" dirty="0" smtClean="0"/>
              <a:t>وما مصادرها؟</a:t>
            </a:r>
            <a:endParaRPr lang="en-US" sz="3600" dirty="0"/>
          </a:p>
        </p:txBody>
      </p:sp>
      <p:sp>
        <p:nvSpPr>
          <p:cNvPr id="14" name="مربع نص 13"/>
          <p:cNvSpPr txBox="1"/>
          <p:nvPr/>
        </p:nvSpPr>
        <p:spPr>
          <a:xfrm>
            <a:off x="395536" y="4437112"/>
            <a:ext cx="2903225" cy="646331"/>
          </a:xfrm>
          <a:prstGeom prst="rect">
            <a:avLst/>
          </a:prstGeom>
          <a:noFill/>
        </p:spPr>
        <p:txBody>
          <a:bodyPr wrap="square" rtlCol="1">
            <a:spAutoFit/>
          </a:bodyPr>
          <a:lstStyle/>
          <a:p>
            <a:pPr algn="ctr"/>
            <a:r>
              <a:rPr lang="ar-SA" sz="3600" b="1" dirty="0" smtClean="0">
                <a:solidFill>
                  <a:srgbClr val="0000CC"/>
                </a:solidFill>
              </a:rPr>
              <a:t>المصداقية</a:t>
            </a:r>
            <a:endParaRPr lang="ar-SA" sz="3600" b="1"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635896" y="4077072"/>
            <a:ext cx="5400600" cy="1200329"/>
          </a:xfrm>
          <a:prstGeom prst="rect">
            <a:avLst/>
          </a:prstGeom>
        </p:spPr>
        <p:txBody>
          <a:bodyPr wrap="square">
            <a:spAutoFit/>
          </a:bodyPr>
          <a:lstStyle/>
          <a:p>
            <a:r>
              <a:rPr lang="ar-EG" sz="3600" b="1" dirty="0" smtClean="0"/>
              <a:t>هل أتفق أو أختلف مع فكرة أو أفكار العمل؟</a:t>
            </a:r>
            <a:endParaRPr lang="en-US" sz="3600" dirty="0"/>
          </a:p>
        </p:txBody>
      </p:sp>
      <p:sp>
        <p:nvSpPr>
          <p:cNvPr id="14" name="مربع نص 13"/>
          <p:cNvSpPr txBox="1"/>
          <p:nvPr/>
        </p:nvSpPr>
        <p:spPr>
          <a:xfrm>
            <a:off x="323528" y="4221088"/>
            <a:ext cx="2903225" cy="1200329"/>
          </a:xfrm>
          <a:prstGeom prst="rect">
            <a:avLst/>
          </a:prstGeom>
          <a:noFill/>
        </p:spPr>
        <p:txBody>
          <a:bodyPr wrap="square" rtlCol="1">
            <a:spAutoFit/>
          </a:bodyPr>
          <a:lstStyle/>
          <a:p>
            <a:pPr algn="ctr"/>
            <a:r>
              <a:rPr lang="ar-EG" sz="3600" b="1" dirty="0" smtClean="0">
                <a:solidFill>
                  <a:srgbClr val="0000CC"/>
                </a:solidFill>
              </a:rPr>
              <a:t>موقف المستقبل للرسالة</a:t>
            </a:r>
            <a:endParaRPr lang="ar-SA" sz="36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635896" y="4077072"/>
            <a:ext cx="5400600" cy="1200329"/>
          </a:xfrm>
          <a:prstGeom prst="rect">
            <a:avLst/>
          </a:prstGeom>
        </p:spPr>
        <p:txBody>
          <a:bodyPr wrap="square">
            <a:spAutoFit/>
          </a:bodyPr>
          <a:lstStyle/>
          <a:p>
            <a:r>
              <a:rPr lang="ar-EG" sz="3600" b="1" dirty="0" smtClean="0"/>
              <a:t>ما الذي تم إغفاله في هذه الرسالة مما قد يكون مهما أن نعرفه؟</a:t>
            </a:r>
            <a:endParaRPr lang="en-US" sz="3600" dirty="0"/>
          </a:p>
        </p:txBody>
      </p:sp>
      <p:sp>
        <p:nvSpPr>
          <p:cNvPr id="14" name="مربع نص 13"/>
          <p:cNvSpPr txBox="1"/>
          <p:nvPr/>
        </p:nvSpPr>
        <p:spPr>
          <a:xfrm>
            <a:off x="323528" y="4221088"/>
            <a:ext cx="2903225" cy="646331"/>
          </a:xfrm>
          <a:prstGeom prst="rect">
            <a:avLst/>
          </a:prstGeom>
          <a:noFill/>
        </p:spPr>
        <p:txBody>
          <a:bodyPr wrap="square" rtlCol="1">
            <a:spAutoFit/>
          </a:bodyPr>
          <a:lstStyle/>
          <a:p>
            <a:pPr algn="ctr"/>
            <a:r>
              <a:rPr lang="ar-SA" sz="3600" b="1" dirty="0" smtClean="0">
                <a:solidFill>
                  <a:srgbClr val="0000CC"/>
                </a:solidFill>
              </a:rPr>
              <a:t>مضمون الرسالة</a:t>
            </a:r>
            <a:endParaRPr lang="ar-SA" sz="3600" b="1"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12" y="93712"/>
            <a:ext cx="9072000" cy="1895128"/>
          </a:xfrm>
          <a:prstGeom prst="rect">
            <a:avLst/>
          </a:prstGeom>
          <a:ln w="5715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ستطيل 2"/>
          <p:cNvSpPr/>
          <p:nvPr/>
        </p:nvSpPr>
        <p:spPr>
          <a:xfrm>
            <a:off x="5738671" y="188640"/>
            <a:ext cx="3369833" cy="523220"/>
          </a:xfrm>
          <a:prstGeom prst="rect">
            <a:avLst/>
          </a:prstGeom>
        </p:spPr>
        <p:txBody>
          <a:bodyPr wrap="none">
            <a:spAutoFit/>
          </a:bodyPr>
          <a:lstStyle/>
          <a:p>
            <a:r>
              <a:rPr lang="ar-EG" sz="2800" b="1" dirty="0" smtClean="0"/>
              <a:t>1-</a:t>
            </a:r>
            <a:r>
              <a:rPr lang="ar-EG" sz="2800" b="1" dirty="0" smtClean="0">
                <a:solidFill>
                  <a:srgbClr val="006600"/>
                </a:solidFill>
              </a:rPr>
              <a:t> منشئ الرسالة الإعلامية</a:t>
            </a:r>
            <a:endParaRPr lang="ar-SA" sz="2800" dirty="0">
              <a:solidFill>
                <a:srgbClr val="006600"/>
              </a:solidFill>
            </a:endParaRPr>
          </a:p>
        </p:txBody>
      </p:sp>
      <p:sp>
        <p:nvSpPr>
          <p:cNvPr id="4" name="مستطيل 3"/>
          <p:cNvSpPr/>
          <p:nvPr/>
        </p:nvSpPr>
        <p:spPr>
          <a:xfrm>
            <a:off x="3134781" y="188640"/>
            <a:ext cx="2573140" cy="523220"/>
          </a:xfrm>
          <a:prstGeom prst="rect">
            <a:avLst/>
          </a:prstGeom>
        </p:spPr>
        <p:txBody>
          <a:bodyPr wrap="none">
            <a:spAutoFit/>
          </a:bodyPr>
          <a:lstStyle/>
          <a:p>
            <a:r>
              <a:rPr lang="ar-EG" sz="2800" b="1" dirty="0" smtClean="0"/>
              <a:t>2-</a:t>
            </a:r>
            <a:r>
              <a:rPr lang="ar-EG" sz="2800" b="1" dirty="0" smtClean="0">
                <a:solidFill>
                  <a:srgbClr val="006600"/>
                </a:solidFill>
              </a:rPr>
              <a:t> المستقبِل للرسالة</a:t>
            </a:r>
            <a:endParaRPr lang="ar-SA" sz="2800" dirty="0">
              <a:solidFill>
                <a:srgbClr val="006600"/>
              </a:solidFill>
            </a:endParaRPr>
          </a:p>
        </p:txBody>
      </p:sp>
      <p:sp>
        <p:nvSpPr>
          <p:cNvPr id="5" name="مستطيل 4"/>
          <p:cNvSpPr/>
          <p:nvPr/>
        </p:nvSpPr>
        <p:spPr>
          <a:xfrm>
            <a:off x="823018" y="188640"/>
            <a:ext cx="2292615" cy="523220"/>
          </a:xfrm>
          <a:prstGeom prst="rect">
            <a:avLst/>
          </a:prstGeom>
        </p:spPr>
        <p:txBody>
          <a:bodyPr wrap="none">
            <a:spAutoFit/>
          </a:bodyPr>
          <a:lstStyle/>
          <a:p>
            <a:r>
              <a:rPr lang="ar-EG" sz="2800" b="1" dirty="0" smtClean="0"/>
              <a:t>3-</a:t>
            </a:r>
            <a:r>
              <a:rPr lang="ar-EG" sz="2800" b="1" dirty="0" smtClean="0">
                <a:solidFill>
                  <a:srgbClr val="006600"/>
                </a:solidFill>
              </a:rPr>
              <a:t> غرض الرسالة</a:t>
            </a:r>
            <a:endParaRPr lang="ar-SA" sz="2800" dirty="0">
              <a:solidFill>
                <a:srgbClr val="006600"/>
              </a:solidFill>
            </a:endParaRPr>
          </a:p>
        </p:txBody>
      </p:sp>
      <p:sp>
        <p:nvSpPr>
          <p:cNvPr id="6" name="مستطيل 5"/>
          <p:cNvSpPr/>
          <p:nvPr/>
        </p:nvSpPr>
        <p:spPr>
          <a:xfrm>
            <a:off x="6631721" y="764704"/>
            <a:ext cx="2492990" cy="523220"/>
          </a:xfrm>
          <a:prstGeom prst="rect">
            <a:avLst/>
          </a:prstGeom>
        </p:spPr>
        <p:txBody>
          <a:bodyPr wrap="none">
            <a:spAutoFit/>
          </a:bodyPr>
          <a:lstStyle/>
          <a:p>
            <a:r>
              <a:rPr lang="ar-EG" sz="2800" b="1" dirty="0" smtClean="0"/>
              <a:t>4-</a:t>
            </a:r>
            <a:r>
              <a:rPr lang="ar-EG" sz="2800" b="1" dirty="0" smtClean="0">
                <a:solidFill>
                  <a:srgbClr val="006600"/>
                </a:solidFill>
              </a:rPr>
              <a:t> مضمون الرسالة</a:t>
            </a:r>
            <a:endParaRPr lang="ar-SA" sz="2800" dirty="0">
              <a:solidFill>
                <a:srgbClr val="006600"/>
              </a:solidFill>
            </a:endParaRPr>
          </a:p>
        </p:txBody>
      </p:sp>
      <p:sp>
        <p:nvSpPr>
          <p:cNvPr id="7" name="مستطيل 6"/>
          <p:cNvSpPr/>
          <p:nvPr/>
        </p:nvSpPr>
        <p:spPr>
          <a:xfrm>
            <a:off x="3970122" y="764704"/>
            <a:ext cx="1754006" cy="523220"/>
          </a:xfrm>
          <a:prstGeom prst="rect">
            <a:avLst/>
          </a:prstGeom>
        </p:spPr>
        <p:txBody>
          <a:bodyPr wrap="none">
            <a:spAutoFit/>
          </a:bodyPr>
          <a:lstStyle/>
          <a:p>
            <a:r>
              <a:rPr lang="ar-EG" sz="2800" b="1" dirty="0" smtClean="0"/>
              <a:t>5-</a:t>
            </a:r>
            <a:r>
              <a:rPr lang="ar-EG" sz="2800" b="1" dirty="0" smtClean="0">
                <a:solidFill>
                  <a:srgbClr val="006600"/>
                </a:solidFill>
              </a:rPr>
              <a:t> المصداقية</a:t>
            </a:r>
            <a:endParaRPr lang="ar-SA" sz="2800" dirty="0">
              <a:solidFill>
                <a:srgbClr val="006600"/>
              </a:solidFill>
            </a:endParaRPr>
          </a:p>
        </p:txBody>
      </p:sp>
      <p:sp>
        <p:nvSpPr>
          <p:cNvPr id="8" name="مستطيل 7"/>
          <p:cNvSpPr/>
          <p:nvPr/>
        </p:nvSpPr>
        <p:spPr>
          <a:xfrm>
            <a:off x="92225" y="764704"/>
            <a:ext cx="3039615" cy="523220"/>
          </a:xfrm>
          <a:prstGeom prst="rect">
            <a:avLst/>
          </a:prstGeom>
        </p:spPr>
        <p:txBody>
          <a:bodyPr wrap="none">
            <a:spAutoFit/>
          </a:bodyPr>
          <a:lstStyle/>
          <a:p>
            <a:r>
              <a:rPr lang="ar-EG" sz="2800" b="1" dirty="0" smtClean="0"/>
              <a:t>6-</a:t>
            </a:r>
            <a:r>
              <a:rPr lang="ar-EG" sz="2800" b="1" dirty="0" smtClean="0">
                <a:solidFill>
                  <a:srgbClr val="006600"/>
                </a:solidFill>
              </a:rPr>
              <a:t> مدى الدقة والشمولية</a:t>
            </a:r>
            <a:endParaRPr lang="ar-SA" sz="2800" dirty="0">
              <a:solidFill>
                <a:srgbClr val="006600"/>
              </a:solidFill>
            </a:endParaRPr>
          </a:p>
        </p:txBody>
      </p:sp>
      <p:sp>
        <p:nvSpPr>
          <p:cNvPr id="9" name="مستطيل 8"/>
          <p:cNvSpPr/>
          <p:nvPr/>
        </p:nvSpPr>
        <p:spPr>
          <a:xfrm>
            <a:off x="5759687" y="1340768"/>
            <a:ext cx="3365024" cy="523220"/>
          </a:xfrm>
          <a:prstGeom prst="rect">
            <a:avLst/>
          </a:prstGeom>
        </p:spPr>
        <p:txBody>
          <a:bodyPr wrap="none">
            <a:spAutoFit/>
          </a:bodyPr>
          <a:lstStyle/>
          <a:p>
            <a:r>
              <a:rPr lang="ar-EG" sz="2800" b="1" dirty="0" smtClean="0"/>
              <a:t>7-</a:t>
            </a:r>
            <a:r>
              <a:rPr lang="ar-EG" sz="2800" b="1" dirty="0" smtClean="0">
                <a:solidFill>
                  <a:srgbClr val="006600"/>
                </a:solidFill>
              </a:rPr>
              <a:t> موقف المستقبل للرسالة</a:t>
            </a:r>
            <a:endParaRPr lang="ar-SA" sz="2800" dirty="0">
              <a:solidFill>
                <a:srgbClr val="006600"/>
              </a:solidFill>
            </a:endParaRPr>
          </a:p>
        </p:txBody>
      </p:sp>
      <p:graphicFrame>
        <p:nvGraphicFramePr>
          <p:cNvPr id="10" name="جدول 9"/>
          <p:cNvGraphicFramePr>
            <a:graphicFrameLocks noGrp="1"/>
          </p:cNvGraphicFramePr>
          <p:nvPr/>
        </p:nvGraphicFramePr>
        <p:xfrm>
          <a:off x="0" y="3047360"/>
          <a:ext cx="9144000" cy="3297446"/>
        </p:xfrm>
        <a:graphic>
          <a:graphicData uri="http://schemas.openxmlformats.org/drawingml/2006/table">
            <a:tbl>
              <a:tblPr rtl="1" firstRow="1" bandRow="1">
                <a:tableStyleId>{93296810-A885-4BE3-A3E7-6D5BEEA58F35}</a:tableStyleId>
              </a:tblPr>
              <a:tblGrid>
                <a:gridCol w="5637204"/>
                <a:gridCol w="3506796"/>
              </a:tblGrid>
              <a:tr h="66967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2777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مستطيل 10"/>
          <p:cNvSpPr/>
          <p:nvPr/>
        </p:nvSpPr>
        <p:spPr>
          <a:xfrm>
            <a:off x="5364088" y="3068960"/>
            <a:ext cx="1968809" cy="523220"/>
          </a:xfrm>
          <a:prstGeom prst="rect">
            <a:avLst/>
          </a:prstGeom>
        </p:spPr>
        <p:txBody>
          <a:bodyPr wrap="none">
            <a:spAutoFit/>
          </a:bodyPr>
          <a:lstStyle/>
          <a:p>
            <a:r>
              <a:rPr lang="ar-EG" sz="2800" b="1" dirty="0" smtClean="0"/>
              <a:t>الأسئلة الرئيسة</a:t>
            </a:r>
            <a:endParaRPr lang="ar-SA" sz="2800" dirty="0"/>
          </a:p>
        </p:txBody>
      </p:sp>
      <p:sp>
        <p:nvSpPr>
          <p:cNvPr id="12" name="مستطيل 11"/>
          <p:cNvSpPr/>
          <p:nvPr/>
        </p:nvSpPr>
        <p:spPr>
          <a:xfrm>
            <a:off x="750220" y="3068960"/>
            <a:ext cx="1949572" cy="523220"/>
          </a:xfrm>
          <a:prstGeom prst="rect">
            <a:avLst/>
          </a:prstGeom>
        </p:spPr>
        <p:txBody>
          <a:bodyPr wrap="none">
            <a:spAutoFit/>
          </a:bodyPr>
          <a:lstStyle/>
          <a:p>
            <a:r>
              <a:rPr lang="ar-EG" sz="2800" b="1" dirty="0" smtClean="0"/>
              <a:t>عناصر الرسالة</a:t>
            </a:r>
            <a:endParaRPr lang="ar-SA" sz="2800" dirty="0"/>
          </a:p>
        </p:txBody>
      </p:sp>
      <p:sp>
        <p:nvSpPr>
          <p:cNvPr id="13" name="مستطيل 12"/>
          <p:cNvSpPr/>
          <p:nvPr/>
        </p:nvSpPr>
        <p:spPr>
          <a:xfrm>
            <a:off x="3635896" y="4172887"/>
            <a:ext cx="5400600" cy="1200329"/>
          </a:xfrm>
          <a:prstGeom prst="rect">
            <a:avLst/>
          </a:prstGeom>
        </p:spPr>
        <p:txBody>
          <a:bodyPr wrap="square">
            <a:spAutoFit/>
          </a:bodyPr>
          <a:lstStyle/>
          <a:p>
            <a:r>
              <a:rPr lang="ar-EG" sz="3600" b="1" dirty="0" smtClean="0"/>
              <a:t>ما الغرض من هذا </a:t>
            </a:r>
            <a:r>
              <a:rPr lang="ar-EG" sz="3600" b="1" dirty="0" err="1" smtClean="0"/>
              <a:t>العمل؟</a:t>
            </a:r>
            <a:r>
              <a:rPr lang="ar-EG" sz="3600" b="1" dirty="0" smtClean="0"/>
              <a:t> وما الرسائل التي يحاول نقلها؟</a:t>
            </a:r>
            <a:endParaRPr lang="en-US" sz="3600" dirty="0"/>
          </a:p>
        </p:txBody>
      </p:sp>
      <p:sp>
        <p:nvSpPr>
          <p:cNvPr id="14" name="مربع نص 13"/>
          <p:cNvSpPr txBox="1"/>
          <p:nvPr/>
        </p:nvSpPr>
        <p:spPr>
          <a:xfrm>
            <a:off x="323528" y="4221088"/>
            <a:ext cx="2903225" cy="646331"/>
          </a:xfrm>
          <a:prstGeom prst="rect">
            <a:avLst/>
          </a:prstGeom>
          <a:noFill/>
        </p:spPr>
        <p:txBody>
          <a:bodyPr wrap="square" rtlCol="1">
            <a:spAutoFit/>
          </a:bodyPr>
          <a:lstStyle/>
          <a:p>
            <a:pPr algn="ctr"/>
            <a:r>
              <a:rPr lang="ar-SA" sz="3600" dirty="0" smtClean="0">
                <a:solidFill>
                  <a:srgbClr val="0000CC"/>
                </a:solidFill>
              </a:rPr>
              <a:t>غرض الرسالة</a:t>
            </a:r>
            <a:endParaRPr lang="ar-SA" sz="3600" dirty="0">
              <a:solidFill>
                <a:srgbClr val="0000CC"/>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28.jpg"/>
          <p:cNvPicPr>
            <a:picLocks noChangeAspect="1"/>
          </p:cNvPicPr>
          <p:nvPr/>
        </p:nvPicPr>
        <p:blipFill>
          <a:blip r:embed="rId5" cstate="print">
            <a:lum bright="-10000" contrast="40000"/>
          </a:blip>
          <a:stretch>
            <a:fillRect/>
          </a:stretch>
        </p:blipFill>
        <p:spPr>
          <a:xfrm>
            <a:off x="5292080" y="260648"/>
            <a:ext cx="3528392" cy="927740"/>
          </a:xfrm>
          <a:prstGeom prst="rect">
            <a:avLst/>
          </a:prstGeom>
        </p:spPr>
      </p:pic>
      <p:sp>
        <p:nvSpPr>
          <p:cNvPr id="3" name="مستطيل 2"/>
          <p:cNvSpPr/>
          <p:nvPr/>
        </p:nvSpPr>
        <p:spPr>
          <a:xfrm>
            <a:off x="5580112" y="332656"/>
            <a:ext cx="2820003" cy="769441"/>
          </a:xfrm>
          <a:prstGeom prst="rect">
            <a:avLst/>
          </a:prstGeom>
        </p:spPr>
        <p:txBody>
          <a:bodyPr wrap="none">
            <a:spAutoFit/>
          </a:bodyPr>
          <a:lstStyle/>
          <a:p>
            <a:r>
              <a:rPr lang="ar-EG" sz="4400" b="1" dirty="0" smtClean="0">
                <a:solidFill>
                  <a:srgbClr val="6600CC"/>
                </a:solidFill>
              </a:rPr>
              <a:t>مهارات حياتية</a:t>
            </a:r>
            <a:endParaRPr lang="ar-SA" sz="4400" dirty="0">
              <a:solidFill>
                <a:srgbClr val="6600CC"/>
              </a:solidFill>
            </a:endParaRPr>
          </a:p>
        </p:txBody>
      </p:sp>
      <p:pic>
        <p:nvPicPr>
          <p:cNvPr id="4" name="صورة 3" descr="0052.jpg"/>
          <p:cNvPicPr>
            <a:picLocks noChangeAspect="1"/>
          </p:cNvPicPr>
          <p:nvPr/>
        </p:nvPicPr>
        <p:blipFill>
          <a:blip r:embed="rId6" cstate="print">
            <a:lum bright="-10000" contrast="40000"/>
          </a:blip>
          <a:stretch>
            <a:fillRect/>
          </a:stretch>
        </p:blipFill>
        <p:spPr>
          <a:xfrm>
            <a:off x="0" y="2060848"/>
            <a:ext cx="9144000" cy="3960440"/>
          </a:xfrm>
          <a:prstGeom prst="rect">
            <a:avLst/>
          </a:prstGeom>
          <a:solidFill>
            <a:schemeClr val="bg1"/>
          </a:solidFill>
        </p:spPr>
      </p:pic>
      <p:sp>
        <p:nvSpPr>
          <p:cNvPr id="5" name="مستطيل 4"/>
          <p:cNvSpPr/>
          <p:nvPr/>
        </p:nvSpPr>
        <p:spPr>
          <a:xfrm>
            <a:off x="899592" y="2636912"/>
            <a:ext cx="7416824" cy="2800767"/>
          </a:xfrm>
          <a:prstGeom prst="rect">
            <a:avLst/>
          </a:prstGeom>
        </p:spPr>
        <p:txBody>
          <a:bodyPr wrap="square">
            <a:spAutoFit/>
          </a:bodyPr>
          <a:lstStyle/>
          <a:p>
            <a:pPr algn="ctr"/>
            <a:r>
              <a:rPr lang="ar-SA" sz="4400" b="1" dirty="0" smtClean="0">
                <a:solidFill>
                  <a:srgbClr val="990033"/>
                </a:solidFill>
              </a:rPr>
              <a:t>فكر مليًّا فيما يطرحه الناس من أفكار قبل أن تقبلها على أنها مسلمات، فالرأي يمكن أن يكون صحيحاً أو خاطئاً بالدرجة نفسها.</a:t>
            </a: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4" name="suction.wav"/>
                                        </p:tgtEl>
                                      </p:cMediaNode>
                                    </p:audio>
                                  </p:subTnLst>
                                </p:cTn>
                              </p:par>
                              <p:par>
                                <p:cTn id="18" presetID="22" presetClass="entr" presetSubtype="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_132797250829.png"/>
          <p:cNvPicPr>
            <a:picLocks noChangeAspect="1"/>
          </p:cNvPicPr>
          <p:nvPr/>
        </p:nvPicPr>
        <p:blipFill>
          <a:blip r:embed="rId4" cstate="print">
            <a:lum bright="-20000" contrast="40000"/>
          </a:blip>
          <a:stretch>
            <a:fillRect/>
          </a:stretch>
        </p:blipFill>
        <p:spPr>
          <a:xfrm>
            <a:off x="395536" y="2727176"/>
            <a:ext cx="8208912" cy="1277888"/>
          </a:xfrm>
          <a:prstGeom prst="rect">
            <a:avLst/>
          </a:prstGeom>
          <a:solidFill>
            <a:schemeClr val="bg1"/>
          </a:solidFill>
        </p:spPr>
      </p:pic>
      <p:sp>
        <p:nvSpPr>
          <p:cNvPr id="38913" name="Rectangle 1"/>
          <p:cNvSpPr>
            <a:spLocks noChangeArrowheads="1"/>
          </p:cNvSpPr>
          <p:nvPr/>
        </p:nvSpPr>
        <p:spPr bwMode="auto">
          <a:xfrm>
            <a:off x="817629" y="3015208"/>
            <a:ext cx="728276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اكتب تعريف القراءة الناقدة في الفراغ </a:t>
            </a:r>
            <a:r>
              <a:rPr kumimoji="0" lang="ar-EG"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التالي:</a:t>
            </a:r>
            <a:endParaRPr kumimoji="0" lang="ar-EG"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38913"/>
                                        </p:tgtEl>
                                        <p:attrNameLst>
                                          <p:attrName>style.visibility</p:attrName>
                                        </p:attrNameLst>
                                      </p:cBhvr>
                                      <p:to>
                                        <p:strVal val="visible"/>
                                      </p:to>
                                    </p:set>
                                    <p:animEffect transition="in" filter="dissolve">
                                      <p:cBhvr>
                                        <p:cTn id="10" dur="500"/>
                                        <p:tgtEl>
                                          <p:spTgt spid="38913"/>
                                        </p:tgtEl>
                                      </p:cBhvr>
                                    </p:animEffect>
                                  </p:childTnLst>
                                  <p:subTnLst>
                                    <p:audio>
                                      <p:cMediaNode>
                                        <p:cTn display="0" masterRel="sameClick">
                                          <p:stCondLst>
                                            <p:cond evt="begin" delay="0">
                                              <p:tn val="8"/>
                                            </p:cond>
                                          </p:stCondLst>
                                          <p:endCondLst>
                                            <p:cond evt="onStopAudio" delay="0">
                                              <p:tgtEl>
                                                <p:sldTgt/>
                                              </p:tgtEl>
                                            </p:cond>
                                          </p:endCondLst>
                                        </p:cTn>
                                        <p:tgtEl>
                                          <p:sndTgt r:embed="rId3"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700808"/>
          <a:ext cx="9144000" cy="3744416"/>
        </p:xfrm>
        <a:graphic>
          <a:graphicData uri="http://schemas.openxmlformats.org/drawingml/2006/table">
            <a:tbl>
              <a:tblPr rtl="1" firstRow="1" bandRow="1">
                <a:tableStyleId>{5C22544A-7EE6-4342-B048-85BDC9FD1C3A}</a:tableStyleId>
              </a:tblPr>
              <a:tblGrid>
                <a:gridCol w="1617566"/>
                <a:gridCol w="7526434"/>
              </a:tblGrid>
              <a:tr h="3744416">
                <a:tc>
                  <a:txBody>
                    <a:bodyPr/>
                    <a:lstStyle/>
                    <a:p>
                      <a:pPr rtl="1"/>
                      <a:endParaRPr lang="ar-SA" dirty="0"/>
                    </a:p>
                  </a:txBody>
                  <a:tcP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00B0F0"/>
                    </a:solidFill>
                  </a:tcPr>
                </a:tc>
                <a:tc>
                  <a:txBody>
                    <a:bodyPr/>
                    <a:lstStyle/>
                    <a:p>
                      <a:pPr rtl="1"/>
                      <a:endParaRPr lang="ar-SA" dirty="0"/>
                    </a:p>
                  </a:txBody>
                  <a:tcP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7652231" y="2492896"/>
            <a:ext cx="1312257" cy="1754326"/>
          </a:xfrm>
          <a:prstGeom prst="rect">
            <a:avLst/>
          </a:prstGeom>
        </p:spPr>
        <p:txBody>
          <a:bodyPr wrap="square">
            <a:spAutoFit/>
          </a:bodyPr>
          <a:lstStyle/>
          <a:p>
            <a:pPr algn="ctr"/>
            <a:r>
              <a:rPr lang="ar-EG" sz="3600" b="1" dirty="0"/>
              <a:t>تعريف القراءة الناقدة</a:t>
            </a:r>
            <a:endParaRPr lang="ar-SA" sz="3600" dirty="0"/>
          </a:p>
        </p:txBody>
      </p:sp>
      <p:sp>
        <p:nvSpPr>
          <p:cNvPr id="4" name="مربع نص 3"/>
          <p:cNvSpPr txBox="1"/>
          <p:nvPr/>
        </p:nvSpPr>
        <p:spPr>
          <a:xfrm>
            <a:off x="179512" y="1916832"/>
            <a:ext cx="7276044" cy="369332"/>
          </a:xfrm>
          <a:prstGeom prst="rect">
            <a:avLst/>
          </a:prstGeom>
          <a:noFill/>
        </p:spPr>
        <p:txBody>
          <a:bodyPr wrap="square" rtlCol="1">
            <a:spAutoFit/>
          </a:bodyPr>
          <a:lstStyle/>
          <a:p>
            <a:endParaRPr lang="ar-SA" dirty="0"/>
          </a:p>
        </p:txBody>
      </p:sp>
      <p:sp>
        <p:nvSpPr>
          <p:cNvPr id="5" name="مربع نص 4"/>
          <p:cNvSpPr txBox="1"/>
          <p:nvPr/>
        </p:nvSpPr>
        <p:spPr>
          <a:xfrm>
            <a:off x="899592" y="2132856"/>
            <a:ext cx="6326332" cy="2862322"/>
          </a:xfrm>
          <a:prstGeom prst="rect">
            <a:avLst/>
          </a:prstGeom>
          <a:noFill/>
        </p:spPr>
        <p:txBody>
          <a:bodyPr wrap="square" rtlCol="1">
            <a:spAutoFit/>
          </a:bodyPr>
          <a:lstStyle/>
          <a:p>
            <a:pPr algn="ctr"/>
            <a:r>
              <a:rPr lang="ar-SA" sz="3600" b="1" dirty="0" smtClean="0">
                <a:solidFill>
                  <a:srgbClr val="FF0000"/>
                </a:solidFill>
              </a:rPr>
              <a:t>هي القدرة على تحليل النص المقروء ونقده أو ابداء الرأي فيه وإظهار مدى صحته وسلامته في ضوء معايير الدقة والموضوعية بعيداً عن الرؤية الشخصية والانفعالات الذاتية.</a:t>
            </a:r>
            <a:endParaRPr lang="ar-SA" sz="3600" dirty="0">
              <a:solidFill>
                <a:srgbClr val="FF0000"/>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3"/>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type.wav"/>
                                        </p:tgtEl>
                                      </p:cMediaNode>
                                    </p:audio>
                                  </p:subTnLst>
                                </p:cTn>
                              </p:par>
                              <p:par>
                                <p:cTn id="15" presetID="50" presetClass="entr" presetSubtype="0" decel="100000" fill="hold" grpId="0" nodeType="withEffect" nodePh="1">
                                  <p:stCondLst>
                                    <p:cond delay="0"/>
                                  </p:stCondLst>
                                  <p:endCondLst>
                                    <p:cond evt="begin" delay="0">
                                      <p:tn val="15"/>
                                    </p:cond>
                                  </p:end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strVal val="#ppt_w+.3"/>
                                          </p:val>
                                        </p:tav>
                                        <p:tav tm="100000">
                                          <p:val>
                                            <p:strVal val="#ppt_w"/>
                                          </p:val>
                                        </p:tav>
                                      </p:tavLst>
                                    </p:anim>
                                    <p:anim calcmode="lin" valueType="num">
                                      <p:cBhvr>
                                        <p:cTn id="18" dur="500" fill="hold"/>
                                        <p:tgtEl>
                                          <p:spTgt spid="4"/>
                                        </p:tgtEl>
                                        <p:attrNameLst>
                                          <p:attrName>ppt_h</p:attrName>
                                        </p:attrNameLst>
                                      </p:cBhvr>
                                      <p:tavLst>
                                        <p:tav tm="0">
                                          <p:val>
                                            <p:strVal val="#ppt_h"/>
                                          </p:val>
                                        </p:tav>
                                        <p:tav tm="100000">
                                          <p:val>
                                            <p:strVal val="#ppt_h"/>
                                          </p:val>
                                        </p:tav>
                                      </p:tavLst>
                                    </p:anim>
                                    <p:animEffect transition="in" filter="fade">
                                      <p:cBhvr>
                                        <p:cTn id="19" dur="5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3" name="type.wav"/>
                                        </p:tgtEl>
                                      </p:cMediaNode>
                                    </p:audio>
                                  </p:sub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_132797250829.png"/>
          <p:cNvPicPr>
            <a:picLocks noChangeAspect="1"/>
          </p:cNvPicPr>
          <p:nvPr/>
        </p:nvPicPr>
        <p:blipFill>
          <a:blip r:embed="rId4" cstate="print">
            <a:lum bright="-20000" contrast="40000"/>
          </a:blip>
          <a:stretch>
            <a:fillRect/>
          </a:stretch>
        </p:blipFill>
        <p:spPr>
          <a:xfrm>
            <a:off x="395536" y="2348880"/>
            <a:ext cx="8208912" cy="2141984"/>
          </a:xfrm>
          <a:prstGeom prst="rect">
            <a:avLst/>
          </a:prstGeom>
          <a:solidFill>
            <a:schemeClr val="bg1"/>
          </a:solidFill>
        </p:spPr>
      </p:pic>
      <p:sp>
        <p:nvSpPr>
          <p:cNvPr id="3" name="Rectangle 1"/>
          <p:cNvSpPr>
            <a:spLocks noChangeArrowheads="1"/>
          </p:cNvSpPr>
          <p:nvPr/>
        </p:nvSpPr>
        <p:spPr bwMode="auto">
          <a:xfrm>
            <a:off x="899592" y="2538770"/>
            <a:ext cx="72008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lang="ar-EG" sz="3600" b="1" dirty="0"/>
              <a:t>لماذا تكون الحاجة للقراءة الناقدة والاستماع والمشاهدة الناقدة للنصوص الواردة في وسائل الإعلام أشد من </a:t>
            </a:r>
            <a:r>
              <a:rPr lang="ar-EG" sz="3600" b="1" dirty="0" err="1"/>
              <a:t>غيرها؟</a:t>
            </a:r>
            <a:endParaRPr kumimoji="0" lang="ar-EG"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6-768H.png"/>
          <p:cNvPicPr>
            <a:picLocks noChangeAspect="1"/>
          </p:cNvPicPr>
          <p:nvPr/>
        </p:nvPicPr>
        <p:blipFill>
          <a:blip r:embed="rId5" cstate="print">
            <a:lum contrast="40000"/>
          </a:blip>
          <a:stretch>
            <a:fillRect/>
          </a:stretch>
        </p:blipFill>
        <p:spPr>
          <a:xfrm>
            <a:off x="0" y="502920"/>
            <a:ext cx="9144000" cy="5852160"/>
          </a:xfrm>
          <a:prstGeom prst="rect">
            <a:avLst/>
          </a:prstGeom>
          <a:solidFill>
            <a:schemeClr val="bg1"/>
          </a:solidFill>
        </p:spPr>
      </p:pic>
      <p:sp>
        <p:nvSpPr>
          <p:cNvPr id="4" name="مربع نص 3"/>
          <p:cNvSpPr txBox="1"/>
          <p:nvPr/>
        </p:nvSpPr>
        <p:spPr>
          <a:xfrm>
            <a:off x="683568" y="1052736"/>
            <a:ext cx="7655752" cy="4524315"/>
          </a:xfrm>
          <a:prstGeom prst="rect">
            <a:avLst/>
          </a:prstGeom>
          <a:noFill/>
        </p:spPr>
        <p:txBody>
          <a:bodyPr wrap="square" rtlCol="1">
            <a:spAutoFit/>
          </a:bodyPr>
          <a:lstStyle/>
          <a:p>
            <a:pPr algn="ctr"/>
            <a:r>
              <a:rPr lang="ar-SA" sz="3600" b="1" dirty="0" smtClean="0"/>
              <a:t>وذلك لما يتضمنه الإعلام من رسائل خفية أحياناً وصريحة أحياناً أخرى ولما يفتقده بعض الكتاب أو الصحفيين والإعلاميين الذين تعج بهم وسائل الإعلام المقروء والمسموع والمرئي من </a:t>
            </a:r>
            <a:r>
              <a:rPr lang="ar-SA" sz="3600" b="1" dirty="0" err="1" smtClean="0"/>
              <a:t>الوثوقية</a:t>
            </a:r>
            <a:r>
              <a:rPr lang="ar-SA" sz="3600" b="1" dirty="0" smtClean="0"/>
              <a:t> والموضوعية مما يتطلب من القارئ والمستمع والمشاهد التأني في قبول الأفكار قبل الكاتب أو المتحدث لأنه قد يكون أحياناً تعبر عن منهج منحرف عن الفكر القويم.</a:t>
            </a:r>
            <a:endParaRPr lang="en-US" sz="3600" dirty="0"/>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54 - another stapler.wav"/>
                                        </p:tgtEl>
                                      </p:cMediaNode>
                                    </p:audio>
                                  </p:sub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4"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_132797250829.png"/>
          <p:cNvPicPr>
            <a:picLocks noChangeAspect="1"/>
          </p:cNvPicPr>
          <p:nvPr/>
        </p:nvPicPr>
        <p:blipFill>
          <a:blip r:embed="rId4" cstate="print">
            <a:lum bright="-20000" contrast="40000"/>
          </a:blip>
          <a:stretch>
            <a:fillRect/>
          </a:stretch>
        </p:blipFill>
        <p:spPr>
          <a:xfrm>
            <a:off x="395536" y="2348880"/>
            <a:ext cx="8208912" cy="2141984"/>
          </a:xfrm>
          <a:prstGeom prst="rect">
            <a:avLst/>
          </a:prstGeom>
          <a:solidFill>
            <a:schemeClr val="bg1"/>
          </a:solidFill>
        </p:spPr>
      </p:pic>
      <p:sp>
        <p:nvSpPr>
          <p:cNvPr id="3" name="Rectangle 1"/>
          <p:cNvSpPr>
            <a:spLocks noChangeArrowheads="1"/>
          </p:cNvSpPr>
          <p:nvPr/>
        </p:nvSpPr>
        <p:spPr bwMode="auto">
          <a:xfrm>
            <a:off x="899592" y="2538770"/>
            <a:ext cx="72008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a:t>
            </a:r>
            <a:r>
              <a:rPr lang="ar-EG" sz="3600" b="1" dirty="0" smtClean="0"/>
              <a:t>اكتب في الجدول التالي أهم مهارات القراءة الناقدة والاستماع الناقد للنصوص الإعلامية أو التوضيح المختصر لها كما في المثال الأول</a:t>
            </a:r>
            <a:endParaRPr lang="en-US" sz="3600" dirty="0" smtClean="0"/>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988840"/>
          <a:ext cx="9144000" cy="3412111"/>
        </p:xfrm>
        <a:graphic>
          <a:graphicData uri="http://schemas.openxmlformats.org/drawingml/2006/table">
            <a:tbl>
              <a:tblPr rtl="1" firstRow="1" bandRow="1">
                <a:tableStyleId>{21E4AEA4-8DFA-4A89-87EB-49C32662AFE0}</a:tableStyleId>
              </a:tblPr>
              <a:tblGrid>
                <a:gridCol w="2681100"/>
                <a:gridCol w="6462900"/>
              </a:tblGrid>
              <a:tr h="72008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92031">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مستطيل 2"/>
          <p:cNvSpPr/>
          <p:nvPr/>
        </p:nvSpPr>
        <p:spPr>
          <a:xfrm>
            <a:off x="7236296" y="1988840"/>
            <a:ext cx="1261884" cy="646331"/>
          </a:xfrm>
          <a:prstGeom prst="rect">
            <a:avLst/>
          </a:prstGeom>
        </p:spPr>
        <p:txBody>
          <a:bodyPr wrap="none">
            <a:spAutoFit/>
          </a:bodyPr>
          <a:lstStyle/>
          <a:p>
            <a:r>
              <a:rPr lang="ar-EG" sz="3600" b="1" dirty="0" smtClean="0"/>
              <a:t>المهارة</a:t>
            </a:r>
            <a:endParaRPr lang="ar-SA" sz="3600" dirty="0"/>
          </a:p>
        </p:txBody>
      </p:sp>
      <p:sp>
        <p:nvSpPr>
          <p:cNvPr id="4" name="مستطيل 3"/>
          <p:cNvSpPr/>
          <p:nvPr/>
        </p:nvSpPr>
        <p:spPr>
          <a:xfrm>
            <a:off x="2339752" y="1988840"/>
            <a:ext cx="1465466" cy="646331"/>
          </a:xfrm>
          <a:prstGeom prst="rect">
            <a:avLst/>
          </a:prstGeom>
        </p:spPr>
        <p:txBody>
          <a:bodyPr wrap="none">
            <a:spAutoFit/>
          </a:bodyPr>
          <a:lstStyle/>
          <a:p>
            <a:r>
              <a:rPr lang="ar-EG" sz="3600" b="1" dirty="0" smtClean="0"/>
              <a:t>التوضيح</a:t>
            </a:r>
            <a:endParaRPr lang="ar-SA" sz="3600" dirty="0"/>
          </a:p>
        </p:txBody>
      </p:sp>
      <p:sp>
        <p:nvSpPr>
          <p:cNvPr id="5" name="مستطيل 4"/>
          <p:cNvSpPr/>
          <p:nvPr/>
        </p:nvSpPr>
        <p:spPr>
          <a:xfrm>
            <a:off x="6804248" y="3068960"/>
            <a:ext cx="2085490" cy="1754326"/>
          </a:xfrm>
          <a:prstGeom prst="rect">
            <a:avLst/>
          </a:prstGeom>
        </p:spPr>
        <p:txBody>
          <a:bodyPr wrap="square">
            <a:spAutoFit/>
          </a:bodyPr>
          <a:lstStyle/>
          <a:p>
            <a:pPr algn="ctr"/>
            <a:r>
              <a:rPr lang="ar-EG" sz="3600" b="1" dirty="0" smtClean="0"/>
              <a:t>التمييز بين الحقيقة والرأي</a:t>
            </a:r>
            <a:endParaRPr lang="ar-SA" sz="3600" dirty="0"/>
          </a:p>
        </p:txBody>
      </p:sp>
      <p:sp>
        <p:nvSpPr>
          <p:cNvPr id="6" name="مستطيل 5"/>
          <p:cNvSpPr/>
          <p:nvPr/>
        </p:nvSpPr>
        <p:spPr>
          <a:xfrm>
            <a:off x="35496" y="2746663"/>
            <a:ext cx="6372200" cy="2554545"/>
          </a:xfrm>
          <a:prstGeom prst="rect">
            <a:avLst/>
          </a:prstGeom>
        </p:spPr>
        <p:txBody>
          <a:bodyPr wrap="square">
            <a:spAutoFit/>
          </a:bodyPr>
          <a:lstStyle/>
          <a:p>
            <a:r>
              <a:rPr lang="ar-EG" sz="3200" b="1" dirty="0" smtClean="0"/>
              <a:t>الحقيقة معلومة لا يختلف عليها اثنان، كوصف لواقع أو ذكر لشيء يمكن إثباته بالأدلة والبراهين مما لا يمكن </a:t>
            </a:r>
            <a:r>
              <a:rPr lang="ar-EG" sz="3200" b="1" dirty="0" err="1" smtClean="0"/>
              <a:t>إنكاره.</a:t>
            </a:r>
            <a:r>
              <a:rPr lang="ar-EG" sz="3200" b="1" dirty="0" smtClean="0"/>
              <a:t> والرأي وجهة نظر شخصية، أو مشاعر ومواقف، أو تفسيرات للأحداث أو الوقائع.</a:t>
            </a:r>
            <a:endParaRPr lang="ar-SA" sz="3200" dirty="0"/>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332 - click sound.wav"/>
                                        </p:tgtEl>
                                      </p:cMediaNode>
                                    </p:audio>
                                  </p:subTnLst>
                                </p:cTn>
                              </p:par>
                              <p:par>
                                <p:cTn id="9" presetID="7"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0332 - click sound.wav"/>
                                        </p:tgtEl>
                                      </p:cMediaNode>
                                    </p:audio>
                                  </p:subTnLst>
                                </p:cTn>
                              </p:par>
                            </p:childTnLst>
                          </p:cTn>
                        </p:par>
                      </p:childTnLst>
                    </p:cTn>
                  </p:par>
                  <p:par>
                    <p:cTn id="13" fill="hold">
                      <p:stCondLst>
                        <p:cond delay="indefinite"/>
                      </p:stCondLst>
                      <p:childTnLst>
                        <p:par>
                          <p:cTn id="14" fill="hold">
                            <p:stCondLst>
                              <p:cond delay="0"/>
                            </p:stCondLst>
                            <p:childTnLst>
                              <p:par>
                                <p:cTn id="15" presetID="2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4" name="breeze.wav"/>
                                        </p:tgtEl>
                                      </p:cMediaNode>
                                    </p:audio>
                                  </p:subTnLst>
                                </p:cTn>
                              </p:par>
                            </p:childTnLst>
                          </p:cTn>
                        </p:par>
                      </p:childTnLst>
                    </p:cTn>
                  </p:par>
                  <p:par>
                    <p:cTn id="25" fill="hold">
                      <p:stCondLst>
                        <p:cond delay="indefinite"/>
                      </p:stCondLst>
                      <p:childTnLst>
                        <p:par>
                          <p:cTn id="26" fill="hold">
                            <p:stCondLst>
                              <p:cond delay="0"/>
                            </p:stCondLst>
                            <p:childTnLst>
                              <p:par>
                                <p:cTn id="27" presetID="7"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0332 - click sound.wav"/>
                                        </p:tgtEl>
                                      </p:cMediaNode>
                                    </p:audio>
                                  </p:sub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 calcmode="lin" valueType="num">
                                      <p:cBhvr>
                                        <p:cTn id="37" dur="500" fill="hold"/>
                                        <p:tgtEl>
                                          <p:spTgt spid="6"/>
                                        </p:tgtEl>
                                        <p:attrNameLst>
                                          <p:attrName>style.rotation</p:attrName>
                                        </p:attrNameLst>
                                      </p:cBhvr>
                                      <p:tavLst>
                                        <p:tav tm="0">
                                          <p:val>
                                            <p:fltVal val="360"/>
                                          </p:val>
                                        </p:tav>
                                        <p:tav tm="100000">
                                          <p:val>
                                            <p:fltVal val="0"/>
                                          </p:val>
                                        </p:tav>
                                      </p:tavLst>
                                    </p:anim>
                                    <p:animEffect transition="in" filter="fade">
                                      <p:cBhvr>
                                        <p:cTn id="38" dur="500"/>
                                        <p:tgtEl>
                                          <p:spTgt spid="6"/>
                                        </p:tgtEl>
                                      </p:cBhvr>
                                    </p:animEffect>
                                  </p:childTnLst>
                                  <p:subTnLst>
                                    <p:audio>
                                      <p:cMediaNode>
                                        <p:cTn display="0" masterRel="sameClick">
                                          <p:stCondLst>
                                            <p:cond evt="begin" delay="0">
                                              <p:tn val="33"/>
                                            </p:cond>
                                          </p:stCondLst>
                                          <p:endCondLst>
                                            <p:cond evt="onStopAudio" delay="0">
                                              <p:tgtEl>
                                                <p:sldTgt/>
                                              </p:tgtEl>
                                            </p:cond>
                                          </p:endCondLst>
                                        </p:cTn>
                                        <p:tgtEl>
                                          <p:sndTgt r:embed="rId5" name="Bus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988840"/>
          <a:ext cx="9144000" cy="3829040"/>
        </p:xfrm>
        <a:graphic>
          <a:graphicData uri="http://schemas.openxmlformats.org/drawingml/2006/table">
            <a:tbl>
              <a:tblPr rtl="1" firstRow="1" bandRow="1">
                <a:tableStyleId>{21E4AEA4-8DFA-4A89-87EB-49C32662AFE0}</a:tableStyleId>
              </a:tblPr>
              <a:tblGrid>
                <a:gridCol w="2681100"/>
                <a:gridCol w="6462900"/>
              </a:tblGrid>
              <a:tr h="72008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2692031">
                <a:tc>
                  <a:txBody>
                    <a:bodyPr/>
                    <a:lstStyle/>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smtClean="0"/>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7236296" y="1988840"/>
            <a:ext cx="1261884" cy="646331"/>
          </a:xfrm>
          <a:prstGeom prst="rect">
            <a:avLst/>
          </a:prstGeom>
        </p:spPr>
        <p:txBody>
          <a:bodyPr wrap="none">
            <a:spAutoFit/>
          </a:bodyPr>
          <a:lstStyle/>
          <a:p>
            <a:r>
              <a:rPr lang="ar-EG" sz="3600" b="1" dirty="0" smtClean="0">
                <a:solidFill>
                  <a:schemeClr val="bg1"/>
                </a:solidFill>
              </a:rPr>
              <a:t>المهارة</a:t>
            </a:r>
            <a:endParaRPr lang="ar-SA" sz="3600" dirty="0">
              <a:solidFill>
                <a:schemeClr val="bg1"/>
              </a:solidFill>
            </a:endParaRPr>
          </a:p>
        </p:txBody>
      </p:sp>
      <p:sp>
        <p:nvSpPr>
          <p:cNvPr id="4" name="مستطيل 3"/>
          <p:cNvSpPr/>
          <p:nvPr/>
        </p:nvSpPr>
        <p:spPr>
          <a:xfrm>
            <a:off x="2339752" y="1988840"/>
            <a:ext cx="1465466" cy="646331"/>
          </a:xfrm>
          <a:prstGeom prst="rect">
            <a:avLst/>
          </a:prstGeom>
        </p:spPr>
        <p:txBody>
          <a:bodyPr wrap="none">
            <a:spAutoFit/>
          </a:bodyPr>
          <a:lstStyle/>
          <a:p>
            <a:r>
              <a:rPr lang="ar-EG" sz="3600" b="1" dirty="0" smtClean="0">
                <a:solidFill>
                  <a:schemeClr val="bg1"/>
                </a:solidFill>
              </a:rPr>
              <a:t>التوضيح</a:t>
            </a:r>
            <a:endParaRPr lang="ar-SA" sz="3600" dirty="0">
              <a:solidFill>
                <a:schemeClr val="bg1"/>
              </a:solidFill>
            </a:endParaRPr>
          </a:p>
        </p:txBody>
      </p:sp>
      <p:sp>
        <p:nvSpPr>
          <p:cNvPr id="5" name="مستطيل 4"/>
          <p:cNvSpPr/>
          <p:nvPr/>
        </p:nvSpPr>
        <p:spPr>
          <a:xfrm>
            <a:off x="6804248" y="3068960"/>
            <a:ext cx="2085490" cy="1754326"/>
          </a:xfrm>
          <a:prstGeom prst="rect">
            <a:avLst/>
          </a:prstGeom>
        </p:spPr>
        <p:txBody>
          <a:bodyPr wrap="square">
            <a:spAutoFit/>
          </a:bodyPr>
          <a:lstStyle/>
          <a:p>
            <a:pPr algn="ctr"/>
            <a:r>
              <a:rPr lang="ar-EG" sz="3600" b="1" dirty="0" smtClean="0"/>
              <a:t>تحديد مستوى الدقة العلمية</a:t>
            </a:r>
            <a:endParaRPr lang="ar-SA" sz="3600" dirty="0"/>
          </a:p>
        </p:txBody>
      </p:sp>
      <p:sp>
        <p:nvSpPr>
          <p:cNvPr id="6" name="مستطيل 5"/>
          <p:cNvSpPr/>
          <p:nvPr/>
        </p:nvSpPr>
        <p:spPr>
          <a:xfrm>
            <a:off x="35496" y="2746663"/>
            <a:ext cx="6372200" cy="2554545"/>
          </a:xfrm>
          <a:prstGeom prst="rect">
            <a:avLst/>
          </a:prstGeom>
        </p:spPr>
        <p:txBody>
          <a:bodyPr wrap="square">
            <a:spAutoFit/>
          </a:bodyPr>
          <a:lstStyle/>
          <a:p>
            <a:r>
              <a:rPr lang="ar-SA" sz="3200" b="1" dirty="0" smtClean="0">
                <a:solidFill>
                  <a:srgbClr val="C00000"/>
                </a:solidFill>
              </a:rPr>
              <a:t>مقدرة القارئ والمستمع الناقد على التوقف عند المعلومة التي تقبل الشك ليفحصها ويرجع إلى أمر مراجعها </a:t>
            </a:r>
            <a:r>
              <a:rPr lang="ar-SA" sz="3200" b="1" dirty="0" err="1" smtClean="0">
                <a:solidFill>
                  <a:srgbClr val="C00000"/>
                </a:solidFill>
              </a:rPr>
              <a:t>الموثوقة</a:t>
            </a:r>
            <a:r>
              <a:rPr lang="ar-SA" sz="3200" b="1" dirty="0" smtClean="0">
                <a:solidFill>
                  <a:srgbClr val="C00000"/>
                </a:solidFill>
              </a:rPr>
              <a:t> ليتوثق منها وذلك لتلك المعلومات التي تملأ وسائل الإعلام وتلقي مع أنها معلومة صحيحة</a:t>
            </a:r>
            <a:endParaRPr lang="ar-SA" sz="3200" dirty="0">
              <a:solidFill>
                <a:srgbClr val="C00000"/>
              </a:solidFill>
            </a:endParaRPr>
          </a:p>
        </p:txBody>
      </p:sp>
    </p:spTree>
  </p:cSld>
  <p:clrMapOvr>
    <a:masterClrMapping/>
  </p:clrMapOvr>
  <p:transition>
    <p:wipe/>
    <p:sndAc>
      <p:stSnd>
        <p:snd r:embed="rId2" name="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332 - click sound.wav"/>
                                        </p:tgtEl>
                                      </p:cMediaNode>
                                    </p:audio>
                                  </p:subTnLst>
                                </p:cTn>
                              </p:par>
                              <p:par>
                                <p:cTn id="9" presetID="7"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0332 - click sound.wav"/>
                                        </p:tgtEl>
                                      </p:cMediaNode>
                                    </p:audio>
                                  </p:subTnLst>
                                </p:cTn>
                              </p:par>
                            </p:childTnLst>
                          </p:cTn>
                        </p:par>
                      </p:childTnLst>
                    </p:cTn>
                  </p:par>
                  <p:par>
                    <p:cTn id="13" fill="hold">
                      <p:stCondLst>
                        <p:cond delay="indefinite"/>
                      </p:stCondLst>
                      <p:childTnLst>
                        <p:par>
                          <p:cTn id="14" fill="hold">
                            <p:stCondLst>
                              <p:cond delay="0"/>
                            </p:stCondLst>
                            <p:childTnLst>
                              <p:par>
                                <p:cTn id="15" presetID="2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25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8" dur="25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9" dur="250" accel="50000" fill="hold">
                                          <p:stCondLst>
                                            <p:cond delay="250"/>
                                          </p:stCondLst>
                                        </p:cTn>
                                        <p:tgtEl>
                                          <p:spTgt spid="5"/>
                                        </p:tgtEl>
                                        <p:attrNameLst>
                                          <p:attrName>ppt_w</p:attrName>
                                        </p:attrNameLst>
                                      </p:cBhvr>
                                      <p:tavLst>
                                        <p:tav tm="0">
                                          <p:val>
                                            <p:strVal val="#ppt_w*.05"/>
                                          </p:val>
                                        </p:tav>
                                        <p:tav tm="100000">
                                          <p:val>
                                            <p:strVal val="#ppt_w"/>
                                          </p:val>
                                        </p:tav>
                                      </p:tavLst>
                                    </p:anim>
                                    <p:anim calcmode="lin" valueType="num">
                                      <p:cBhvr>
                                        <p:cTn id="20" dur="500" fill="hold"/>
                                        <p:tgtEl>
                                          <p:spTgt spid="5"/>
                                        </p:tgtEl>
                                        <p:attrNameLst>
                                          <p:attrName>ppt_h</p:attrName>
                                        </p:attrNameLst>
                                      </p:cBhvr>
                                      <p:tavLst>
                                        <p:tav tm="0">
                                          <p:val>
                                            <p:strVal val="#ppt_h"/>
                                          </p:val>
                                        </p:tav>
                                        <p:tav tm="100000">
                                          <p:val>
                                            <p:strVal val="#ppt_h"/>
                                          </p:val>
                                        </p:tav>
                                      </p:tavLst>
                                    </p:anim>
                                    <p:anim calcmode="lin" valueType="num">
                                      <p:cBhvr>
                                        <p:cTn id="21" dur="25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2" dur="25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3" dur="250" accel="50000" fill="hold">
                                          <p:stCondLst>
                                            <p:cond delay="250"/>
                                          </p:stCondLst>
                                        </p:cTn>
                                        <p:tgtEl>
                                          <p:spTgt spid="5"/>
                                        </p:tgtEl>
                                        <p:attrNameLst>
                                          <p:attrName>ppt_y</p:attrName>
                                        </p:attrNameLst>
                                      </p:cBhvr>
                                      <p:tavLst>
                                        <p:tav tm="0">
                                          <p:val>
                                            <p:strVal val="#ppt_y+.1"/>
                                          </p:val>
                                        </p:tav>
                                        <p:tav tm="100000">
                                          <p:val>
                                            <p:strVal val="#ppt_y"/>
                                          </p:val>
                                        </p:tav>
                                      </p:tavLst>
                                    </p:anim>
                                    <p:animEffect transition="in" filter="fade">
                                      <p:cBhvr>
                                        <p:cTn id="24" dur="500" decel="50000">
                                          <p:stCondLst>
                                            <p:cond delay="0"/>
                                          </p:stCondLst>
                                        </p:cTn>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4" name="breeze.wav"/>
                                        </p:tgtEl>
                                      </p:cMediaNode>
                                    </p:audio>
                                  </p:subTnLst>
                                </p:cTn>
                              </p:par>
                            </p:childTnLst>
                          </p:cTn>
                        </p:par>
                      </p:childTnLst>
                    </p:cTn>
                  </p:par>
                  <p:par>
                    <p:cTn id="25" fill="hold">
                      <p:stCondLst>
                        <p:cond delay="indefinite"/>
                      </p:stCondLst>
                      <p:childTnLst>
                        <p:par>
                          <p:cTn id="26" fill="hold">
                            <p:stCondLst>
                              <p:cond delay="0"/>
                            </p:stCondLst>
                            <p:childTnLst>
                              <p:par>
                                <p:cTn id="27" presetID="7"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0332 - click sound.wav"/>
                                        </p:tgtEl>
                                      </p:cMediaNode>
                                    </p:audio>
                                  </p:sub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5"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989</Words>
  <Application>Microsoft Office PowerPoint</Application>
  <PresentationFormat>عرض على الشاشة (3:4)‏</PresentationFormat>
  <Paragraphs>216</Paragraphs>
  <Slides>26</Slides>
  <Notes>0</Notes>
  <HiddenSlides>0</HiddenSlides>
  <MMClips>0</MMClips>
  <ScaleCrop>false</ScaleCrop>
  <HeadingPairs>
    <vt:vector size="4" baseType="variant">
      <vt:variant>
        <vt:lpstr>سمة</vt:lpstr>
      </vt:variant>
      <vt:variant>
        <vt:i4>1</vt:i4>
      </vt:variant>
      <vt:variant>
        <vt:lpstr>عناوين الشرائح</vt:lpstr>
      </vt:variant>
      <vt:variant>
        <vt:i4>26</vt:i4>
      </vt:variant>
    </vt:vector>
  </HeadingPairs>
  <TitlesOfParts>
    <vt:vector size="27"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اللغوي3 كتاب التطبيقات المستوى الخامس النظام الفصلي للتعليم الثانوي المسار الأدبي ومدارس تحفيظ القرآن الكريم الوحدة الأولى</dc:title>
  <dc:subject>الدرس الأول - القراءة الناقدة والاستماع الناقد للنصوص الإعلامية</dc:subject>
  <dc:creator>أ / بندر الحازمي</dc:creator>
  <cp:keywords>حقيبة انجاز المعلم والمعلمة</cp:keywords>
  <cp:lastModifiedBy>secretools world</cp:lastModifiedBy>
  <cp:revision>205</cp:revision>
  <dcterms:created xsi:type="dcterms:W3CDTF">2016-08-29T17:38:02Z</dcterms:created>
  <dcterms:modified xsi:type="dcterms:W3CDTF">2016-09-26T21:15:56Z</dcterms:modified>
</cp:coreProperties>
</file>