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8" r:id="rId14"/>
    <p:sldId id="296"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6600CC"/>
    <a:srgbClr val="9900CC"/>
    <a:srgbClr val="000099"/>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3" d="100"/>
          <a:sy n="33" d="100"/>
        </p:scale>
        <p:origin x="-78"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E52F73-F62D-4315-A243-D2CDB368E250}" type="datetimeFigureOut">
              <a:rPr lang="ar-SA" smtClean="0"/>
              <a:pPr/>
              <a:t>24/12/1437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F7616D5-8141-4EC1-B3D1-21B4AB0A0748}" type="slidenum">
              <a:rPr lang="ar-SA" smtClean="0"/>
              <a:pPr/>
              <a:t>‹#›</a:t>
            </a:fld>
            <a:endParaRPr lang="ar-SA"/>
          </a:p>
        </p:txBody>
      </p:sp>
    </p:spTree>
  </p:cSld>
  <p:clrMapOvr>
    <a:masterClrMapping/>
  </p:clrMapOvr>
  <p:transition>
    <p:wipe/>
    <p:sndAc>
      <p:stSnd>
        <p:snd r:embed="rId1" name="6.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2E52F73-F62D-4315-A243-D2CDB368E250}" type="datetimeFigureOut">
              <a:rPr lang="ar-SA" smtClean="0"/>
              <a:pPr/>
              <a:t>24/12/1437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7616D5-8141-4EC1-B3D1-21B4AB0A0748}"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sndAc>
      <p:stSnd>
        <p:snd r:embed="rId13" name="6.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15.wav"/></Relationships>
</file>

<file path=ppt/slides/_rels/slide1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4.wav"/><Relationship Id="rId4" Type="http://schemas.openxmlformats.org/officeDocument/2006/relationships/audio" Target="../media/audio17.wav"/></Relationships>
</file>

<file path=ppt/slides/_rels/slide1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2.wav"/><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3.wav"/><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0_24596_c7936bec_L.png"/>
          <p:cNvPicPr>
            <a:picLocks noChangeAspect="1"/>
          </p:cNvPicPr>
          <p:nvPr/>
        </p:nvPicPr>
        <p:blipFill>
          <a:blip r:embed="rId5" cstate="print"/>
          <a:stretch>
            <a:fillRect/>
          </a:stretch>
        </p:blipFill>
        <p:spPr>
          <a:xfrm>
            <a:off x="1331640" y="3284984"/>
            <a:ext cx="6349207" cy="2277349"/>
          </a:xfrm>
          <a:prstGeom prst="rect">
            <a:avLst/>
          </a:prstGeom>
          <a:solidFill>
            <a:schemeClr val="bg1"/>
          </a:solidFill>
        </p:spPr>
      </p:pic>
      <p:pic>
        <p:nvPicPr>
          <p:cNvPr id="2" name="صورة 1" descr="991p8xcznrel.gif"/>
          <p:cNvPicPr>
            <a:picLocks noChangeAspect="1"/>
          </p:cNvPicPr>
          <p:nvPr/>
        </p:nvPicPr>
        <p:blipFill>
          <a:blip r:embed="rId6" cstate="print">
            <a:lum bright="-20000" contrast="40000"/>
          </a:blip>
          <a:stretch>
            <a:fillRect/>
          </a:stretch>
        </p:blipFill>
        <p:spPr>
          <a:xfrm>
            <a:off x="1619672" y="548680"/>
            <a:ext cx="6048672" cy="1800200"/>
          </a:xfrm>
          <a:prstGeom prst="rect">
            <a:avLst/>
          </a:prstGeom>
          <a:solidFill>
            <a:schemeClr val="bg1"/>
          </a:solidFill>
        </p:spPr>
      </p:pic>
      <p:sp>
        <p:nvSpPr>
          <p:cNvPr id="3" name="مستطيل 2"/>
          <p:cNvSpPr/>
          <p:nvPr/>
        </p:nvSpPr>
        <p:spPr>
          <a:xfrm>
            <a:off x="2548081" y="860519"/>
            <a:ext cx="4184159" cy="1200329"/>
          </a:xfrm>
          <a:prstGeom prst="rect">
            <a:avLst/>
          </a:prstGeom>
        </p:spPr>
        <p:txBody>
          <a:bodyPr wrap="none">
            <a:spAutoFit/>
          </a:bodyPr>
          <a:lstStyle/>
          <a:p>
            <a:r>
              <a:rPr lang="ar-EG" sz="7200" b="1" dirty="0">
                <a:solidFill>
                  <a:srgbClr val="FF0000"/>
                </a:solidFill>
              </a:rPr>
              <a:t>الوحدة الأولى</a:t>
            </a:r>
            <a:endParaRPr lang="ar-SA" sz="7200" dirty="0">
              <a:solidFill>
                <a:srgbClr val="FF0000"/>
              </a:solidFill>
            </a:endParaRPr>
          </a:p>
        </p:txBody>
      </p:sp>
      <p:sp>
        <p:nvSpPr>
          <p:cNvPr id="4" name="مربع نص 3"/>
          <p:cNvSpPr txBox="1"/>
          <p:nvPr/>
        </p:nvSpPr>
        <p:spPr>
          <a:xfrm>
            <a:off x="1043608" y="3861048"/>
            <a:ext cx="6733193" cy="1200329"/>
          </a:xfrm>
          <a:prstGeom prst="rect">
            <a:avLst/>
          </a:prstGeom>
          <a:noFill/>
        </p:spPr>
        <p:txBody>
          <a:bodyPr wrap="square" rtlCol="1">
            <a:spAutoFit/>
          </a:bodyPr>
          <a:lstStyle/>
          <a:p>
            <a:pPr algn="ctr"/>
            <a:r>
              <a:rPr lang="ar-EG" sz="7200" b="1" dirty="0" smtClean="0">
                <a:solidFill>
                  <a:srgbClr val="000099"/>
                </a:solidFill>
              </a:rPr>
              <a:t>القراءة الإعلامية </a:t>
            </a:r>
            <a:endParaRPr lang="ar-SA" sz="7200" b="1" dirty="0">
              <a:solidFill>
                <a:srgbClr val="000099"/>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par>
                                <p:cTn id="17" presetID="17"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988840"/>
          <a:ext cx="9144000" cy="3829040"/>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92031">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236296" y="1988840"/>
            <a:ext cx="1261884" cy="646331"/>
          </a:xfrm>
          <a:prstGeom prst="rect">
            <a:avLst/>
          </a:prstGeom>
        </p:spPr>
        <p:txBody>
          <a:bodyPr wrap="none">
            <a:spAutoFit/>
          </a:bodyPr>
          <a:lstStyle/>
          <a:p>
            <a:r>
              <a:rPr lang="ar-EG" sz="3600" b="1" dirty="0" smtClean="0">
                <a:solidFill>
                  <a:schemeClr val="bg1"/>
                </a:solidFill>
              </a:rPr>
              <a:t>المهارة</a:t>
            </a:r>
            <a:endParaRPr lang="ar-SA" sz="3600" dirty="0">
              <a:solidFill>
                <a:schemeClr val="bg1"/>
              </a:solidFill>
            </a:endParaRPr>
          </a:p>
        </p:txBody>
      </p:sp>
      <p:sp>
        <p:nvSpPr>
          <p:cNvPr id="4" name="مستطيل 3"/>
          <p:cNvSpPr/>
          <p:nvPr/>
        </p:nvSpPr>
        <p:spPr>
          <a:xfrm>
            <a:off x="2339752" y="1988840"/>
            <a:ext cx="1465466" cy="646331"/>
          </a:xfrm>
          <a:prstGeom prst="rect">
            <a:avLst/>
          </a:prstGeom>
        </p:spPr>
        <p:txBody>
          <a:bodyPr wrap="none">
            <a:spAutoFit/>
          </a:bodyPr>
          <a:lstStyle/>
          <a:p>
            <a:r>
              <a:rPr lang="ar-EG" sz="3600" b="1" dirty="0" smtClean="0">
                <a:solidFill>
                  <a:schemeClr val="bg1"/>
                </a:solidFill>
              </a:rPr>
              <a:t>التوضيح</a:t>
            </a:r>
            <a:endParaRPr lang="ar-SA" sz="3600" dirty="0">
              <a:solidFill>
                <a:schemeClr val="bg1"/>
              </a:solidFill>
            </a:endParaRPr>
          </a:p>
        </p:txBody>
      </p:sp>
      <p:sp>
        <p:nvSpPr>
          <p:cNvPr id="5" name="مستطيل 4"/>
          <p:cNvSpPr/>
          <p:nvPr/>
        </p:nvSpPr>
        <p:spPr>
          <a:xfrm>
            <a:off x="6372200" y="2924944"/>
            <a:ext cx="2771800" cy="2554545"/>
          </a:xfrm>
          <a:prstGeom prst="rect">
            <a:avLst/>
          </a:prstGeom>
        </p:spPr>
        <p:txBody>
          <a:bodyPr wrap="square">
            <a:spAutoFit/>
          </a:bodyPr>
          <a:lstStyle/>
          <a:p>
            <a:pPr algn="ctr"/>
            <a:r>
              <a:rPr lang="ar-SA" sz="3200" b="1" dirty="0" smtClean="0">
                <a:solidFill>
                  <a:srgbClr val="0000CC"/>
                </a:solidFill>
              </a:rPr>
              <a:t>القدرة على اكتشاف المتناقضات والنقص في المعلومات أو عدم انسجامها</a:t>
            </a:r>
            <a:endParaRPr lang="ar-SA" sz="3200" dirty="0">
              <a:solidFill>
                <a:srgbClr val="0000CC"/>
              </a:solidFill>
            </a:endParaRPr>
          </a:p>
        </p:txBody>
      </p:sp>
      <p:sp>
        <p:nvSpPr>
          <p:cNvPr id="6" name="مستطيل 5"/>
          <p:cNvSpPr/>
          <p:nvPr/>
        </p:nvSpPr>
        <p:spPr>
          <a:xfrm>
            <a:off x="35496" y="2746663"/>
            <a:ext cx="6372200" cy="2554545"/>
          </a:xfrm>
          <a:prstGeom prst="rect">
            <a:avLst/>
          </a:prstGeom>
        </p:spPr>
        <p:txBody>
          <a:bodyPr wrap="square">
            <a:spAutoFit/>
          </a:bodyPr>
          <a:lstStyle/>
          <a:p>
            <a:r>
              <a:rPr lang="ar-EG" sz="3200" b="1" dirty="0" smtClean="0"/>
              <a:t>قد يسرد الكاتب أو المتحدث معلومات يناقض بعضها بعضاً، أو يطرح أفكاراً لا تنسجم فيما بينها، فيكون القارئ أو المستمع اللماح واعياً لمثل هذه التناقضات التي تقلل من مصداقية منشئ الرسالة الإعلامية.</a:t>
            </a:r>
            <a:endParaRPr lang="ar-SA" sz="3200" dirty="0"/>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0" dur="500" decel="50000">
                                          <p:stCondLst>
                                            <p:cond delay="0"/>
                                          </p:stCondLst>
                                        </p:cTn>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988840"/>
          <a:ext cx="9144000" cy="3829040"/>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92031">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236296" y="1988840"/>
            <a:ext cx="1261884" cy="646331"/>
          </a:xfrm>
          <a:prstGeom prst="rect">
            <a:avLst/>
          </a:prstGeom>
        </p:spPr>
        <p:txBody>
          <a:bodyPr wrap="none">
            <a:spAutoFit/>
          </a:bodyPr>
          <a:lstStyle/>
          <a:p>
            <a:r>
              <a:rPr lang="ar-EG" sz="3600" b="1" dirty="0" smtClean="0">
                <a:solidFill>
                  <a:schemeClr val="bg1"/>
                </a:solidFill>
              </a:rPr>
              <a:t>المهارة</a:t>
            </a:r>
            <a:endParaRPr lang="ar-SA" sz="3600" dirty="0">
              <a:solidFill>
                <a:schemeClr val="bg1"/>
              </a:solidFill>
            </a:endParaRPr>
          </a:p>
        </p:txBody>
      </p:sp>
      <p:sp>
        <p:nvSpPr>
          <p:cNvPr id="4" name="مستطيل 3"/>
          <p:cNvSpPr/>
          <p:nvPr/>
        </p:nvSpPr>
        <p:spPr>
          <a:xfrm>
            <a:off x="2339752" y="1988840"/>
            <a:ext cx="1465466" cy="646331"/>
          </a:xfrm>
          <a:prstGeom prst="rect">
            <a:avLst/>
          </a:prstGeom>
        </p:spPr>
        <p:txBody>
          <a:bodyPr wrap="none">
            <a:spAutoFit/>
          </a:bodyPr>
          <a:lstStyle/>
          <a:p>
            <a:r>
              <a:rPr lang="ar-EG" sz="3600" b="1" dirty="0" smtClean="0">
                <a:solidFill>
                  <a:schemeClr val="bg1"/>
                </a:solidFill>
              </a:rPr>
              <a:t>التوضيح</a:t>
            </a:r>
            <a:endParaRPr lang="ar-SA" sz="3600" dirty="0">
              <a:solidFill>
                <a:schemeClr val="bg1"/>
              </a:solidFill>
            </a:endParaRPr>
          </a:p>
        </p:txBody>
      </p:sp>
      <p:sp>
        <p:nvSpPr>
          <p:cNvPr id="5" name="مستطيل 4"/>
          <p:cNvSpPr/>
          <p:nvPr/>
        </p:nvSpPr>
        <p:spPr>
          <a:xfrm>
            <a:off x="6516216" y="2996952"/>
            <a:ext cx="2627784" cy="2554545"/>
          </a:xfrm>
          <a:prstGeom prst="rect">
            <a:avLst/>
          </a:prstGeom>
        </p:spPr>
        <p:txBody>
          <a:bodyPr wrap="square">
            <a:spAutoFit/>
          </a:bodyPr>
          <a:lstStyle/>
          <a:p>
            <a:pPr algn="ctr"/>
            <a:r>
              <a:rPr lang="ar-EG" sz="3200" b="1" dirty="0" smtClean="0"/>
              <a:t>القدرة على اكتشاف التعريض والتلميحات والأهداف غير المصرح </a:t>
            </a:r>
            <a:r>
              <a:rPr lang="ar-EG" sz="3200" b="1" dirty="0" err="1" smtClean="0"/>
              <a:t>بها</a:t>
            </a:r>
            <a:endParaRPr lang="ar-SA" sz="3200" dirty="0"/>
          </a:p>
        </p:txBody>
      </p:sp>
      <p:sp>
        <p:nvSpPr>
          <p:cNvPr id="6" name="مستطيل 5"/>
          <p:cNvSpPr/>
          <p:nvPr/>
        </p:nvSpPr>
        <p:spPr>
          <a:xfrm>
            <a:off x="35496" y="2746663"/>
            <a:ext cx="6480720" cy="3046988"/>
          </a:xfrm>
          <a:prstGeom prst="rect">
            <a:avLst/>
          </a:prstGeom>
        </p:spPr>
        <p:txBody>
          <a:bodyPr wrap="square">
            <a:spAutoFit/>
          </a:bodyPr>
          <a:lstStyle/>
          <a:p>
            <a:r>
              <a:rPr lang="ar-SA" sz="3200" b="1" dirty="0" smtClean="0">
                <a:solidFill>
                  <a:srgbClr val="0000CC"/>
                </a:solidFill>
              </a:rPr>
              <a:t>أحياناً يبث الكاتب أو المتحدث في مقاله أو تعليقه أو مدونته أو التحدث في برنامجه تلميحات غير صريحة أو تعبيرات عاطفية مبالغ فيها بهدف تغيير موقف القارئ أو إقناعه بأنه أسلوب يتضمن إثارة العاطفة فيتأثر </a:t>
            </a:r>
            <a:r>
              <a:rPr lang="ar-SA" sz="3200" b="1" dirty="0" err="1" smtClean="0">
                <a:solidFill>
                  <a:srgbClr val="0000CC"/>
                </a:solidFill>
              </a:rPr>
              <a:t>بها</a:t>
            </a:r>
            <a:r>
              <a:rPr lang="ar-SA" sz="3200" b="1" dirty="0" smtClean="0">
                <a:solidFill>
                  <a:srgbClr val="0000CC"/>
                </a:solidFill>
              </a:rPr>
              <a:t> القارئ دون تمحيص أو تثبت</a:t>
            </a:r>
            <a:endParaRPr lang="ar-SA" sz="32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988840"/>
          <a:ext cx="9144000" cy="3829040"/>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92031">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236296" y="1988840"/>
            <a:ext cx="1261884" cy="646331"/>
          </a:xfrm>
          <a:prstGeom prst="rect">
            <a:avLst/>
          </a:prstGeom>
        </p:spPr>
        <p:txBody>
          <a:bodyPr wrap="none">
            <a:spAutoFit/>
          </a:bodyPr>
          <a:lstStyle/>
          <a:p>
            <a:r>
              <a:rPr lang="ar-EG" sz="3600" b="1" dirty="0" smtClean="0">
                <a:solidFill>
                  <a:schemeClr val="bg1"/>
                </a:solidFill>
              </a:rPr>
              <a:t>المهارة</a:t>
            </a:r>
            <a:endParaRPr lang="ar-SA" sz="3600" dirty="0">
              <a:solidFill>
                <a:schemeClr val="bg1"/>
              </a:solidFill>
            </a:endParaRPr>
          </a:p>
        </p:txBody>
      </p:sp>
      <p:sp>
        <p:nvSpPr>
          <p:cNvPr id="4" name="مستطيل 3"/>
          <p:cNvSpPr/>
          <p:nvPr/>
        </p:nvSpPr>
        <p:spPr>
          <a:xfrm>
            <a:off x="2339752" y="1988840"/>
            <a:ext cx="1465466" cy="646331"/>
          </a:xfrm>
          <a:prstGeom prst="rect">
            <a:avLst/>
          </a:prstGeom>
        </p:spPr>
        <p:txBody>
          <a:bodyPr wrap="none">
            <a:spAutoFit/>
          </a:bodyPr>
          <a:lstStyle/>
          <a:p>
            <a:r>
              <a:rPr lang="ar-EG" sz="3600" b="1" dirty="0" smtClean="0">
                <a:solidFill>
                  <a:schemeClr val="bg1"/>
                </a:solidFill>
              </a:rPr>
              <a:t>التوضيح</a:t>
            </a:r>
            <a:endParaRPr lang="ar-SA" sz="3600" dirty="0">
              <a:solidFill>
                <a:schemeClr val="bg1"/>
              </a:solidFill>
            </a:endParaRPr>
          </a:p>
        </p:txBody>
      </p:sp>
      <p:sp>
        <p:nvSpPr>
          <p:cNvPr id="5" name="مستطيل 4"/>
          <p:cNvSpPr/>
          <p:nvPr/>
        </p:nvSpPr>
        <p:spPr>
          <a:xfrm>
            <a:off x="6516216" y="3140968"/>
            <a:ext cx="2627784" cy="1569660"/>
          </a:xfrm>
          <a:prstGeom prst="rect">
            <a:avLst/>
          </a:prstGeom>
        </p:spPr>
        <p:txBody>
          <a:bodyPr wrap="square">
            <a:spAutoFit/>
          </a:bodyPr>
          <a:lstStyle/>
          <a:p>
            <a:pPr algn="ctr"/>
            <a:r>
              <a:rPr lang="ar-EG" sz="3200" b="1" dirty="0" smtClean="0"/>
              <a:t>القدرة على إدراك القولبة والتنميط، أو التحيز</a:t>
            </a:r>
            <a:endParaRPr lang="ar-SA" sz="3200" dirty="0"/>
          </a:p>
        </p:txBody>
      </p:sp>
      <p:sp>
        <p:nvSpPr>
          <p:cNvPr id="6" name="مستطيل 5"/>
          <p:cNvSpPr/>
          <p:nvPr/>
        </p:nvSpPr>
        <p:spPr>
          <a:xfrm>
            <a:off x="35496" y="2746663"/>
            <a:ext cx="6372200" cy="2554545"/>
          </a:xfrm>
          <a:prstGeom prst="rect">
            <a:avLst/>
          </a:prstGeom>
        </p:spPr>
        <p:txBody>
          <a:bodyPr wrap="square">
            <a:spAutoFit/>
          </a:bodyPr>
          <a:lstStyle/>
          <a:p>
            <a:r>
              <a:rPr lang="ar-SA" sz="3200" b="1" dirty="0" smtClean="0">
                <a:solidFill>
                  <a:srgbClr val="0000CC"/>
                </a:solidFill>
              </a:rPr>
              <a:t>فكثيراً ما يتضمن النص أو المسموع نوعاً من القولبة والتنميط بحيث يحكم الكاتب أو المتحدث على مجموعة كبيرة من الناس أو شعب من الشعوب بحكم واحد بناه على موقف شخصي لأحد أفراد المجموعة أو ذلك </a:t>
            </a:r>
            <a:r>
              <a:rPr lang="ar-SA" sz="3200" b="1" dirty="0" smtClean="0">
                <a:solidFill>
                  <a:srgbClr val="0000CC"/>
                </a:solidFill>
              </a:rPr>
              <a:t>الشعب</a:t>
            </a:r>
            <a:endParaRPr lang="ar-SA" sz="32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988840"/>
          <a:ext cx="9144000" cy="3829040"/>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92031">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236296" y="1988840"/>
            <a:ext cx="1261884" cy="646331"/>
          </a:xfrm>
          <a:prstGeom prst="rect">
            <a:avLst/>
          </a:prstGeom>
        </p:spPr>
        <p:txBody>
          <a:bodyPr wrap="none">
            <a:spAutoFit/>
          </a:bodyPr>
          <a:lstStyle/>
          <a:p>
            <a:r>
              <a:rPr lang="ar-EG" sz="3600" b="1" dirty="0" smtClean="0">
                <a:solidFill>
                  <a:schemeClr val="bg1"/>
                </a:solidFill>
              </a:rPr>
              <a:t>المهارة</a:t>
            </a:r>
            <a:endParaRPr lang="ar-SA" sz="3600" dirty="0">
              <a:solidFill>
                <a:schemeClr val="bg1"/>
              </a:solidFill>
            </a:endParaRPr>
          </a:p>
        </p:txBody>
      </p:sp>
      <p:sp>
        <p:nvSpPr>
          <p:cNvPr id="4" name="مستطيل 3"/>
          <p:cNvSpPr/>
          <p:nvPr/>
        </p:nvSpPr>
        <p:spPr>
          <a:xfrm>
            <a:off x="2339752" y="1988840"/>
            <a:ext cx="1465466" cy="646331"/>
          </a:xfrm>
          <a:prstGeom prst="rect">
            <a:avLst/>
          </a:prstGeom>
        </p:spPr>
        <p:txBody>
          <a:bodyPr wrap="none">
            <a:spAutoFit/>
          </a:bodyPr>
          <a:lstStyle/>
          <a:p>
            <a:r>
              <a:rPr lang="ar-EG" sz="3600" b="1" dirty="0" smtClean="0">
                <a:solidFill>
                  <a:schemeClr val="bg1"/>
                </a:solidFill>
              </a:rPr>
              <a:t>التوضيح</a:t>
            </a:r>
            <a:endParaRPr lang="ar-SA" sz="3600" dirty="0">
              <a:solidFill>
                <a:schemeClr val="bg1"/>
              </a:solidFill>
            </a:endParaRPr>
          </a:p>
        </p:txBody>
      </p:sp>
      <p:sp>
        <p:nvSpPr>
          <p:cNvPr id="5" name="مستطيل 4"/>
          <p:cNvSpPr/>
          <p:nvPr/>
        </p:nvSpPr>
        <p:spPr>
          <a:xfrm>
            <a:off x="6516216" y="3140968"/>
            <a:ext cx="2627784" cy="1569660"/>
          </a:xfrm>
          <a:prstGeom prst="rect">
            <a:avLst/>
          </a:prstGeom>
        </p:spPr>
        <p:txBody>
          <a:bodyPr wrap="square">
            <a:spAutoFit/>
          </a:bodyPr>
          <a:lstStyle/>
          <a:p>
            <a:pPr algn="ctr"/>
            <a:r>
              <a:rPr lang="ar-EG" sz="3200" b="1" dirty="0" smtClean="0"/>
              <a:t>القدرة على إدراك القولبة والتنميط، أو التحيز</a:t>
            </a:r>
            <a:endParaRPr lang="ar-SA" sz="3200" dirty="0"/>
          </a:p>
        </p:txBody>
      </p:sp>
      <p:sp>
        <p:nvSpPr>
          <p:cNvPr id="6" name="مستطيل 5"/>
          <p:cNvSpPr/>
          <p:nvPr/>
        </p:nvSpPr>
        <p:spPr>
          <a:xfrm>
            <a:off x="35496" y="2746663"/>
            <a:ext cx="6372200" cy="2554545"/>
          </a:xfrm>
          <a:prstGeom prst="rect">
            <a:avLst/>
          </a:prstGeom>
        </p:spPr>
        <p:txBody>
          <a:bodyPr wrap="square">
            <a:spAutoFit/>
          </a:bodyPr>
          <a:lstStyle/>
          <a:p>
            <a:r>
              <a:rPr lang="ar-SA" sz="3200" b="1" dirty="0" smtClean="0">
                <a:solidFill>
                  <a:srgbClr val="0000CC"/>
                </a:solidFill>
              </a:rPr>
              <a:t>ومن </a:t>
            </a:r>
            <a:r>
              <a:rPr lang="ar-SA" sz="3200" b="1" dirty="0" smtClean="0">
                <a:solidFill>
                  <a:srgbClr val="0000CC"/>
                </a:solidFill>
              </a:rPr>
              <a:t>هنا تبرز قدرة القارئ والمستمع الناقد في الوقوف عند ذلك الحكم الجائر والتثبت من الأمر وذلك عند تحيز الكاتب أو المتحدث أو توجهه الفكري دون أخذ بمبدأ العدل والموضوعية في القول والحكم.</a:t>
            </a:r>
            <a:endParaRPr lang="ar-SA" sz="32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88640"/>
          <a:ext cx="9144000" cy="6572240"/>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92031">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236296" y="188640"/>
            <a:ext cx="1261884" cy="646331"/>
          </a:xfrm>
          <a:prstGeom prst="rect">
            <a:avLst/>
          </a:prstGeom>
        </p:spPr>
        <p:txBody>
          <a:bodyPr wrap="none">
            <a:spAutoFit/>
          </a:bodyPr>
          <a:lstStyle/>
          <a:p>
            <a:r>
              <a:rPr lang="ar-EG" sz="3600" b="1" dirty="0" smtClean="0">
                <a:solidFill>
                  <a:schemeClr val="bg1"/>
                </a:solidFill>
              </a:rPr>
              <a:t>المهارة</a:t>
            </a:r>
            <a:endParaRPr lang="ar-SA" sz="3600" dirty="0">
              <a:solidFill>
                <a:schemeClr val="bg1"/>
              </a:solidFill>
            </a:endParaRPr>
          </a:p>
        </p:txBody>
      </p:sp>
      <p:sp>
        <p:nvSpPr>
          <p:cNvPr id="4" name="مستطيل 3"/>
          <p:cNvSpPr/>
          <p:nvPr/>
        </p:nvSpPr>
        <p:spPr>
          <a:xfrm>
            <a:off x="2339752" y="188640"/>
            <a:ext cx="1465466" cy="646331"/>
          </a:xfrm>
          <a:prstGeom prst="rect">
            <a:avLst/>
          </a:prstGeom>
        </p:spPr>
        <p:txBody>
          <a:bodyPr wrap="none">
            <a:spAutoFit/>
          </a:bodyPr>
          <a:lstStyle/>
          <a:p>
            <a:r>
              <a:rPr lang="ar-EG" sz="3600" b="1" dirty="0" smtClean="0">
                <a:solidFill>
                  <a:schemeClr val="bg1"/>
                </a:solidFill>
              </a:rPr>
              <a:t>التوضيح</a:t>
            </a:r>
            <a:endParaRPr lang="ar-SA" sz="3600" dirty="0">
              <a:solidFill>
                <a:schemeClr val="bg1"/>
              </a:solidFill>
            </a:endParaRPr>
          </a:p>
        </p:txBody>
      </p:sp>
      <p:sp>
        <p:nvSpPr>
          <p:cNvPr id="5" name="مستطيل 4"/>
          <p:cNvSpPr/>
          <p:nvPr/>
        </p:nvSpPr>
        <p:spPr>
          <a:xfrm>
            <a:off x="6732240" y="2276872"/>
            <a:ext cx="2085490" cy="2308324"/>
          </a:xfrm>
          <a:prstGeom prst="rect">
            <a:avLst/>
          </a:prstGeom>
        </p:spPr>
        <p:txBody>
          <a:bodyPr wrap="square">
            <a:spAutoFit/>
          </a:bodyPr>
          <a:lstStyle/>
          <a:p>
            <a:pPr algn="ctr"/>
            <a:r>
              <a:rPr lang="ar-SA" sz="3600" b="1" dirty="0" smtClean="0">
                <a:solidFill>
                  <a:srgbClr val="0000CC"/>
                </a:solidFill>
              </a:rPr>
              <a:t>القدرة على إدراك المبالغة والتهويل</a:t>
            </a:r>
            <a:endParaRPr lang="ar-SA" sz="3600" dirty="0">
              <a:solidFill>
                <a:srgbClr val="0000CC"/>
              </a:solidFill>
            </a:endParaRPr>
          </a:p>
        </p:txBody>
      </p:sp>
      <p:sp>
        <p:nvSpPr>
          <p:cNvPr id="6" name="مستطيل 5"/>
          <p:cNvSpPr/>
          <p:nvPr/>
        </p:nvSpPr>
        <p:spPr>
          <a:xfrm>
            <a:off x="35496" y="1190357"/>
            <a:ext cx="6372200" cy="5262979"/>
          </a:xfrm>
          <a:prstGeom prst="rect">
            <a:avLst/>
          </a:prstGeom>
        </p:spPr>
        <p:txBody>
          <a:bodyPr wrap="square">
            <a:spAutoFit/>
          </a:bodyPr>
          <a:lstStyle/>
          <a:p>
            <a:r>
              <a:rPr lang="ar-EG" sz="2800" b="1" dirty="0" smtClean="0"/>
              <a:t>تتضمن النصوص الإعلامية في بعض الأحيان أنواعاً من المبالغة في تصوير موقف أو حدث، أو استخدام عبارات مقنَّعة ورسائل دعائية مضللة</a:t>
            </a:r>
            <a:r>
              <a:rPr lang="ar-EG" sz="2800" b="1" dirty="0" smtClean="0"/>
              <a:t>.</a:t>
            </a:r>
            <a:r>
              <a:rPr lang="ar-SA" sz="2800" b="1" dirty="0" smtClean="0"/>
              <a:t> </a:t>
            </a:r>
            <a:r>
              <a:rPr lang="ar-EG" sz="2800" b="1" dirty="0" smtClean="0"/>
              <a:t>وقد يحتوي النص </a:t>
            </a:r>
            <a:r>
              <a:rPr lang="ar-EG" sz="2800" b="1" dirty="0" err="1" smtClean="0"/>
              <a:t>الإعلامي </a:t>
            </a:r>
            <a:r>
              <a:rPr lang="ar-EG" sz="2800" b="1" dirty="0" smtClean="0"/>
              <a:t>– خبراً كان أو تعليقاً أو </a:t>
            </a:r>
            <a:r>
              <a:rPr lang="ar-EG" sz="2800" b="1" dirty="0" err="1" smtClean="0"/>
              <a:t>مقالاً </a:t>
            </a:r>
            <a:r>
              <a:rPr lang="ar-EG" sz="2800" b="1" dirty="0" smtClean="0"/>
              <a:t>– على أنواع من أساليب التضليل للقارئ أو المستمع أو المشاهد بتجاهل بعض الأحداث، أو إغفال بعض المعلومات، أو فبركة بعض الأخبار، أو إيراد أقوال مبتورة بهدف تضليل القارئ والتحامل على شخص أو جهة، أو تشويه صاحب الرأي </a:t>
            </a:r>
            <a:r>
              <a:rPr lang="ar-EG" sz="2800" b="1" dirty="0" err="1" smtClean="0"/>
              <a:t>المخالف.</a:t>
            </a:r>
            <a:r>
              <a:rPr lang="ar-EG" sz="2800" b="1" dirty="0" smtClean="0"/>
              <a:t> ومن هنا كان على القارئ والمستمع الفاحص أن يكون فطناً لإدراك ذلك النوع من المبالغات والتضليل، والبحث عن الحقيقة من مصادر أخرى</a:t>
            </a:r>
            <a:r>
              <a:rPr lang="ar-EG" sz="2800" b="1" dirty="0" smtClean="0"/>
              <a:t>.</a:t>
            </a:r>
            <a:endParaRPr lang="ar-SA" sz="2800" dirty="0" smtClean="0"/>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6"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_132797250829.png"/>
          <p:cNvPicPr>
            <a:picLocks noChangeAspect="1"/>
          </p:cNvPicPr>
          <p:nvPr/>
        </p:nvPicPr>
        <p:blipFill>
          <a:blip r:embed="rId4" cstate="print">
            <a:lum bright="-20000" contrast="40000"/>
          </a:blip>
          <a:stretch>
            <a:fillRect/>
          </a:stretch>
        </p:blipFill>
        <p:spPr>
          <a:xfrm>
            <a:off x="395536" y="2348880"/>
            <a:ext cx="8208912" cy="2141984"/>
          </a:xfrm>
          <a:prstGeom prst="rect">
            <a:avLst/>
          </a:prstGeom>
          <a:solidFill>
            <a:schemeClr val="bg1"/>
          </a:solidFill>
        </p:spPr>
      </p:pic>
      <p:sp>
        <p:nvSpPr>
          <p:cNvPr id="3" name="Rectangle 1"/>
          <p:cNvSpPr>
            <a:spLocks noChangeArrowheads="1"/>
          </p:cNvSpPr>
          <p:nvPr/>
        </p:nvSpPr>
        <p:spPr bwMode="auto">
          <a:xfrm>
            <a:off x="899592" y="2538770"/>
            <a:ext cx="7200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ar-EG"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lang="ar-EG" sz="3600" b="1" dirty="0" smtClean="0"/>
              <a:t>اكتب أمام كل سؤال من الأسئلة الرئيسية الواجب طرحها عند تحليل رسائل وسائل الإعلام، ما يناسبه من عناصر الرسالة </a:t>
            </a:r>
            <a:r>
              <a:rPr lang="ar-EG" sz="3600" b="1" dirty="0" smtClean="0"/>
              <a:t>التالية</a:t>
            </a:r>
            <a:r>
              <a:rPr lang="ar-SA" sz="3600" b="1" dirty="0" err="1" smtClean="0"/>
              <a:t>:</a:t>
            </a:r>
            <a:endParaRPr lang="en-US" sz="3600" dirty="0" smtClean="0"/>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2" name="جدول 11"/>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مستطيل 12"/>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4" name="مستطيل 13"/>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5" name="مستطيل 14"/>
          <p:cNvSpPr/>
          <p:nvPr/>
        </p:nvSpPr>
        <p:spPr>
          <a:xfrm>
            <a:off x="3635896" y="4077072"/>
            <a:ext cx="5400600" cy="1569660"/>
          </a:xfrm>
          <a:prstGeom prst="rect">
            <a:avLst/>
          </a:prstGeom>
        </p:spPr>
        <p:txBody>
          <a:bodyPr wrap="square">
            <a:spAutoFit/>
          </a:bodyPr>
          <a:lstStyle/>
          <a:p>
            <a:r>
              <a:rPr lang="ar-EG" sz="3200" b="1" dirty="0" smtClean="0"/>
              <a:t>ما الأفكار، والقيم، والقيم، والمعلومات، أو وجهات النظر المراد </a:t>
            </a:r>
            <a:r>
              <a:rPr lang="ar-EG" sz="3200" b="1" dirty="0" err="1" smtClean="0"/>
              <a:t>طرحها؟</a:t>
            </a:r>
            <a:r>
              <a:rPr lang="ar-EG" sz="3200" b="1" dirty="0" smtClean="0"/>
              <a:t> وهل هي علنية أم ضمنية؟</a:t>
            </a:r>
            <a:endParaRPr lang="ar-SA" sz="3200" dirty="0"/>
          </a:p>
        </p:txBody>
      </p:sp>
      <p:sp>
        <p:nvSpPr>
          <p:cNvPr id="16" name="مربع نص 15"/>
          <p:cNvSpPr txBox="1"/>
          <p:nvPr/>
        </p:nvSpPr>
        <p:spPr>
          <a:xfrm>
            <a:off x="323528" y="4509120"/>
            <a:ext cx="2903225" cy="646331"/>
          </a:xfrm>
          <a:prstGeom prst="rect">
            <a:avLst/>
          </a:prstGeom>
          <a:noFill/>
        </p:spPr>
        <p:txBody>
          <a:bodyPr wrap="square" rtlCol="1">
            <a:spAutoFit/>
          </a:bodyPr>
          <a:lstStyle/>
          <a:p>
            <a:r>
              <a:rPr lang="ar-SA" sz="3600" b="1" dirty="0" smtClean="0">
                <a:solidFill>
                  <a:srgbClr val="0000CC"/>
                </a:solidFill>
              </a:rPr>
              <a:t>مضمون الرسالة</a:t>
            </a:r>
            <a:endParaRPr lang="ar-SA" sz="3600" b="1"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Error.wav"/>
                                        </p:tgtEl>
                                      </p:cMediaNode>
                                    </p:audio>
                                  </p:subTnLst>
                                </p:cTn>
                              </p:par>
                              <p:par>
                                <p:cTn id="12" presetID="58" presetClass="entr" presetSubtype="0" accel="10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2.5"/>
                                          </p:val>
                                        </p:tav>
                                        <p:tav tm="100000">
                                          <p:val>
                                            <p:strVal val="#ppt_w"/>
                                          </p:val>
                                        </p:tav>
                                      </p:tavLst>
                                    </p:anim>
                                    <p:anim calcmode="lin" valueType="num">
                                      <p:cBhvr>
                                        <p:cTn id="15" dur="500" fill="hold"/>
                                        <p:tgtEl>
                                          <p:spTgt spid="3"/>
                                        </p:tgtEl>
                                        <p:attrNameLst>
                                          <p:attrName>ppt_h</p:attrName>
                                        </p:attrNameLst>
                                      </p:cBhvr>
                                      <p:tavLst>
                                        <p:tav tm="0">
                                          <p:val>
                                            <p:strVal val="#ppt_h*0.01"/>
                                          </p:val>
                                        </p:tav>
                                        <p:tav tm="100000">
                                          <p:val>
                                            <p:strVal val="#ppt_h"/>
                                          </p:val>
                                        </p:tav>
                                      </p:tavLst>
                                    </p:anim>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h+1"/>
                                          </p:val>
                                        </p:tav>
                                        <p:tav tm="100000">
                                          <p:val>
                                            <p:strVal val="#ppt_y"/>
                                          </p:val>
                                        </p:tav>
                                      </p:tavLst>
                                    </p:anim>
                                    <p:animEffect transition="in" filter="fade">
                                      <p:cBhvr>
                                        <p:cTn id="18"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3" name="Windows XP Error.wav"/>
                                        </p:tgtEl>
                                      </p:cMediaNode>
                                    </p:audio>
                                  </p:sub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2.5"/>
                                          </p:val>
                                        </p:tav>
                                        <p:tav tm="100000">
                                          <p:val>
                                            <p:strVal val="#ppt_w"/>
                                          </p:val>
                                        </p:tav>
                                      </p:tavLst>
                                    </p:anim>
                                    <p:anim calcmode="lin" valueType="num">
                                      <p:cBhvr>
                                        <p:cTn id="24" dur="500" fill="hold"/>
                                        <p:tgtEl>
                                          <p:spTgt spid="4"/>
                                        </p:tgtEl>
                                        <p:attrNameLst>
                                          <p:attrName>ppt_h</p:attrName>
                                        </p:attrNameLst>
                                      </p:cBhvr>
                                      <p:tavLst>
                                        <p:tav tm="0">
                                          <p:val>
                                            <p:strVal val="#ppt_h*0.01"/>
                                          </p:val>
                                        </p:tav>
                                        <p:tav tm="100000">
                                          <p:val>
                                            <p:strVal val="#ppt_h"/>
                                          </p:val>
                                        </p:tav>
                                      </p:tavLst>
                                    </p:anim>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h+1"/>
                                          </p:val>
                                        </p:tav>
                                        <p:tav tm="100000">
                                          <p:val>
                                            <p:strVal val="#ppt_y"/>
                                          </p:val>
                                        </p:tav>
                                      </p:tavLst>
                                    </p:anim>
                                    <p:animEffect transition="in" filter="fade">
                                      <p:cBhvr>
                                        <p:cTn id="27"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3" name="Windows XP Error.wav"/>
                                        </p:tgtEl>
                                      </p:cMediaNode>
                                    </p:audio>
                                  </p:sub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2.5"/>
                                          </p:val>
                                        </p:tav>
                                        <p:tav tm="100000">
                                          <p:val>
                                            <p:strVal val="#ppt_w"/>
                                          </p:val>
                                        </p:tav>
                                      </p:tavLst>
                                    </p:anim>
                                    <p:anim calcmode="lin" valueType="num">
                                      <p:cBhvr>
                                        <p:cTn id="33" dur="500" fill="hold"/>
                                        <p:tgtEl>
                                          <p:spTgt spid="5"/>
                                        </p:tgtEl>
                                        <p:attrNameLst>
                                          <p:attrName>ppt_h</p:attrName>
                                        </p:attrNameLst>
                                      </p:cBhvr>
                                      <p:tavLst>
                                        <p:tav tm="0">
                                          <p:val>
                                            <p:strVal val="#ppt_h*0.01"/>
                                          </p:val>
                                        </p:tav>
                                        <p:tav tm="100000">
                                          <p:val>
                                            <p:strVal val="#ppt_h"/>
                                          </p:val>
                                        </p:tav>
                                      </p:tavLst>
                                    </p:anim>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h+1"/>
                                          </p:val>
                                        </p:tav>
                                        <p:tav tm="100000">
                                          <p:val>
                                            <p:strVal val="#ppt_y"/>
                                          </p:val>
                                        </p:tav>
                                      </p:tavLst>
                                    </p:anim>
                                    <p:animEffect transition="in" filter="fade">
                                      <p:cBhvr>
                                        <p:cTn id="36"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3" name="Windows XP Error.wav"/>
                                        </p:tgtEl>
                                      </p:cMediaNode>
                                    </p:audio>
                                  </p:sub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2.5"/>
                                          </p:val>
                                        </p:tav>
                                        <p:tav tm="100000">
                                          <p:val>
                                            <p:strVal val="#ppt_w"/>
                                          </p:val>
                                        </p:tav>
                                      </p:tavLst>
                                    </p:anim>
                                    <p:anim calcmode="lin" valueType="num">
                                      <p:cBhvr>
                                        <p:cTn id="42" dur="500" fill="hold"/>
                                        <p:tgtEl>
                                          <p:spTgt spid="6"/>
                                        </p:tgtEl>
                                        <p:attrNameLst>
                                          <p:attrName>ppt_h</p:attrName>
                                        </p:attrNameLst>
                                      </p:cBhvr>
                                      <p:tavLst>
                                        <p:tav tm="0">
                                          <p:val>
                                            <p:strVal val="#ppt_h*0.01"/>
                                          </p:val>
                                        </p:tav>
                                        <p:tav tm="100000">
                                          <p:val>
                                            <p:strVal val="#ppt_h"/>
                                          </p:val>
                                        </p:tav>
                                      </p:tavLst>
                                    </p:anim>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h+1"/>
                                          </p:val>
                                        </p:tav>
                                        <p:tav tm="100000">
                                          <p:val>
                                            <p:strVal val="#ppt_y"/>
                                          </p:val>
                                        </p:tav>
                                      </p:tavLst>
                                    </p:anim>
                                    <p:animEffect transition="in" filter="fade">
                                      <p:cBhvr>
                                        <p:cTn id="45"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3" name="Windows XP Error.wav"/>
                                        </p:tgtEl>
                                      </p:cMediaNode>
                                    </p:audio>
                                  </p:sub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strVal val="#ppt_w*2.5"/>
                                          </p:val>
                                        </p:tav>
                                        <p:tav tm="100000">
                                          <p:val>
                                            <p:strVal val="#ppt_w"/>
                                          </p:val>
                                        </p:tav>
                                      </p:tavLst>
                                    </p:anim>
                                    <p:anim calcmode="lin" valueType="num">
                                      <p:cBhvr>
                                        <p:cTn id="51" dur="500" fill="hold"/>
                                        <p:tgtEl>
                                          <p:spTgt spid="7"/>
                                        </p:tgtEl>
                                        <p:attrNameLst>
                                          <p:attrName>ppt_h</p:attrName>
                                        </p:attrNameLst>
                                      </p:cBhvr>
                                      <p:tavLst>
                                        <p:tav tm="0">
                                          <p:val>
                                            <p:strVal val="#ppt_h*0.01"/>
                                          </p:val>
                                        </p:tav>
                                        <p:tav tm="100000">
                                          <p:val>
                                            <p:strVal val="#ppt_h"/>
                                          </p:val>
                                        </p:tav>
                                      </p:tavLst>
                                    </p:anim>
                                    <p:anim calcmode="lin" valueType="num">
                                      <p:cBhvr>
                                        <p:cTn id="52" dur="500" fill="hold"/>
                                        <p:tgtEl>
                                          <p:spTgt spid="7"/>
                                        </p:tgtEl>
                                        <p:attrNameLst>
                                          <p:attrName>ppt_x</p:attrName>
                                        </p:attrNameLst>
                                      </p:cBhvr>
                                      <p:tavLst>
                                        <p:tav tm="0">
                                          <p:val>
                                            <p:strVal val="#ppt_x"/>
                                          </p:val>
                                        </p:tav>
                                        <p:tav tm="100000">
                                          <p:val>
                                            <p:strVal val="#ppt_x"/>
                                          </p:val>
                                        </p:tav>
                                      </p:tavLst>
                                    </p:anim>
                                    <p:anim calcmode="lin" valueType="num">
                                      <p:cBhvr>
                                        <p:cTn id="53" dur="500" fill="hold"/>
                                        <p:tgtEl>
                                          <p:spTgt spid="7"/>
                                        </p:tgtEl>
                                        <p:attrNameLst>
                                          <p:attrName>ppt_y</p:attrName>
                                        </p:attrNameLst>
                                      </p:cBhvr>
                                      <p:tavLst>
                                        <p:tav tm="0">
                                          <p:val>
                                            <p:strVal val="#ppt_h+1"/>
                                          </p:val>
                                        </p:tav>
                                        <p:tav tm="100000">
                                          <p:val>
                                            <p:strVal val="#ppt_y"/>
                                          </p:val>
                                        </p:tav>
                                      </p:tavLst>
                                    </p:anim>
                                    <p:animEffect transition="in" filter="fade">
                                      <p:cBhvr>
                                        <p:cTn id="54"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3" name="Windows XP Error.wav"/>
                                        </p:tgtEl>
                                      </p:cMediaNode>
                                    </p:audio>
                                  </p:sub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strVal val="#ppt_w*2.5"/>
                                          </p:val>
                                        </p:tav>
                                        <p:tav tm="100000">
                                          <p:val>
                                            <p:strVal val="#ppt_w"/>
                                          </p:val>
                                        </p:tav>
                                      </p:tavLst>
                                    </p:anim>
                                    <p:anim calcmode="lin" valueType="num">
                                      <p:cBhvr>
                                        <p:cTn id="60" dur="500" fill="hold"/>
                                        <p:tgtEl>
                                          <p:spTgt spid="8"/>
                                        </p:tgtEl>
                                        <p:attrNameLst>
                                          <p:attrName>ppt_h</p:attrName>
                                        </p:attrNameLst>
                                      </p:cBhvr>
                                      <p:tavLst>
                                        <p:tav tm="0">
                                          <p:val>
                                            <p:strVal val="#ppt_h*0.01"/>
                                          </p:val>
                                        </p:tav>
                                        <p:tav tm="100000">
                                          <p:val>
                                            <p:strVal val="#ppt_h"/>
                                          </p:val>
                                        </p:tav>
                                      </p:tavLst>
                                    </p:anim>
                                    <p:anim calcmode="lin" valueType="num">
                                      <p:cBhvr>
                                        <p:cTn id="61" dur="500" fill="hold"/>
                                        <p:tgtEl>
                                          <p:spTgt spid="8"/>
                                        </p:tgtEl>
                                        <p:attrNameLst>
                                          <p:attrName>ppt_x</p:attrName>
                                        </p:attrNameLst>
                                      </p:cBhvr>
                                      <p:tavLst>
                                        <p:tav tm="0">
                                          <p:val>
                                            <p:strVal val="#ppt_x"/>
                                          </p:val>
                                        </p:tav>
                                        <p:tav tm="100000">
                                          <p:val>
                                            <p:strVal val="#ppt_x"/>
                                          </p:val>
                                        </p:tav>
                                      </p:tavLst>
                                    </p:anim>
                                    <p:anim calcmode="lin" valueType="num">
                                      <p:cBhvr>
                                        <p:cTn id="62" dur="500" fill="hold"/>
                                        <p:tgtEl>
                                          <p:spTgt spid="8"/>
                                        </p:tgtEl>
                                        <p:attrNameLst>
                                          <p:attrName>ppt_y</p:attrName>
                                        </p:attrNameLst>
                                      </p:cBhvr>
                                      <p:tavLst>
                                        <p:tav tm="0">
                                          <p:val>
                                            <p:strVal val="#ppt_h+1"/>
                                          </p:val>
                                        </p:tav>
                                        <p:tav tm="100000">
                                          <p:val>
                                            <p:strVal val="#ppt_y"/>
                                          </p:val>
                                        </p:tav>
                                      </p:tavLst>
                                    </p:anim>
                                    <p:animEffect transition="in" filter="fade">
                                      <p:cBhvr>
                                        <p:cTn id="63" dur="500"/>
                                        <p:tgtEl>
                                          <p:spTgt spid="8"/>
                                        </p:tgtEl>
                                      </p:cBhvr>
                                    </p:animEffect>
                                  </p:childTnLst>
                                  <p:subTnLst>
                                    <p:audio>
                                      <p:cMediaNode>
                                        <p:cTn display="0" masterRel="sameClick">
                                          <p:stCondLst>
                                            <p:cond evt="begin" delay="0">
                                              <p:tn val="57"/>
                                            </p:cond>
                                          </p:stCondLst>
                                          <p:endCondLst>
                                            <p:cond evt="onStopAudio" delay="0">
                                              <p:tgtEl>
                                                <p:sldTgt/>
                                              </p:tgtEl>
                                            </p:cond>
                                          </p:endCondLst>
                                        </p:cTn>
                                        <p:tgtEl>
                                          <p:sndTgt r:embed="rId3" name="Windows XP Error.wav"/>
                                        </p:tgtEl>
                                      </p:cMediaNode>
                                    </p:audio>
                                  </p:sub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strVal val="#ppt_w*2.5"/>
                                          </p:val>
                                        </p:tav>
                                        <p:tav tm="100000">
                                          <p:val>
                                            <p:strVal val="#ppt_w"/>
                                          </p:val>
                                        </p:tav>
                                      </p:tavLst>
                                    </p:anim>
                                    <p:anim calcmode="lin" valueType="num">
                                      <p:cBhvr>
                                        <p:cTn id="69" dur="500" fill="hold"/>
                                        <p:tgtEl>
                                          <p:spTgt spid="9"/>
                                        </p:tgtEl>
                                        <p:attrNameLst>
                                          <p:attrName>ppt_h</p:attrName>
                                        </p:attrNameLst>
                                      </p:cBhvr>
                                      <p:tavLst>
                                        <p:tav tm="0">
                                          <p:val>
                                            <p:strVal val="#ppt_h*0.01"/>
                                          </p:val>
                                        </p:tav>
                                        <p:tav tm="100000">
                                          <p:val>
                                            <p:strVal val="#ppt_h"/>
                                          </p:val>
                                        </p:tav>
                                      </p:tavLst>
                                    </p:anim>
                                    <p:anim calcmode="lin" valueType="num">
                                      <p:cBhvr>
                                        <p:cTn id="70" dur="500" fill="hold"/>
                                        <p:tgtEl>
                                          <p:spTgt spid="9"/>
                                        </p:tgtEl>
                                        <p:attrNameLst>
                                          <p:attrName>ppt_x</p:attrName>
                                        </p:attrNameLst>
                                      </p:cBhvr>
                                      <p:tavLst>
                                        <p:tav tm="0">
                                          <p:val>
                                            <p:strVal val="#ppt_x"/>
                                          </p:val>
                                        </p:tav>
                                        <p:tav tm="100000">
                                          <p:val>
                                            <p:strVal val="#ppt_x"/>
                                          </p:val>
                                        </p:tav>
                                      </p:tavLst>
                                    </p:anim>
                                    <p:anim calcmode="lin" valueType="num">
                                      <p:cBhvr>
                                        <p:cTn id="71" dur="500" fill="hold"/>
                                        <p:tgtEl>
                                          <p:spTgt spid="9"/>
                                        </p:tgtEl>
                                        <p:attrNameLst>
                                          <p:attrName>ppt_y</p:attrName>
                                        </p:attrNameLst>
                                      </p:cBhvr>
                                      <p:tavLst>
                                        <p:tav tm="0">
                                          <p:val>
                                            <p:strVal val="#ppt_h+1"/>
                                          </p:val>
                                        </p:tav>
                                        <p:tav tm="100000">
                                          <p:val>
                                            <p:strVal val="#ppt_y"/>
                                          </p:val>
                                        </p:tav>
                                      </p:tavLst>
                                    </p:anim>
                                    <p:animEffect transition="in" filter="fade">
                                      <p:cBhvr>
                                        <p:cTn id="72" dur="500"/>
                                        <p:tgtEl>
                                          <p:spTgt spid="9"/>
                                        </p:tgtEl>
                                      </p:cBhvr>
                                    </p:animEffect>
                                  </p:childTnLst>
                                  <p:subTnLst>
                                    <p:audio>
                                      <p:cMediaNode>
                                        <p:cTn display="0" masterRel="sameClick">
                                          <p:stCondLst>
                                            <p:cond evt="begin" delay="0">
                                              <p:tn val="66"/>
                                            </p:cond>
                                          </p:stCondLst>
                                          <p:endCondLst>
                                            <p:cond evt="onStopAudio" delay="0">
                                              <p:tgtEl>
                                                <p:sldTgt/>
                                              </p:tgtEl>
                                            </p:cond>
                                          </p:endCondLst>
                                        </p:cTn>
                                        <p:tgtEl>
                                          <p:sndTgt r:embed="rId3" name="Windows XP Error.wav"/>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up)">
                                      <p:cBhvr>
                                        <p:cTn id="77" dur="500"/>
                                        <p:tgtEl>
                                          <p:spTgt spid="12"/>
                                        </p:tgtEl>
                                      </p:cBhvr>
                                    </p:animEffect>
                                  </p:childTnLst>
                                  <p:subTnLst>
                                    <p:audio>
                                      <p:cMediaNode>
                                        <p:cTn display="0" masterRel="sameClick">
                                          <p:stCondLst>
                                            <p:cond evt="begin" delay="0">
                                              <p:tn val="75"/>
                                            </p:cond>
                                          </p:stCondLst>
                                          <p:endCondLst>
                                            <p:cond evt="onStopAudio" delay="0">
                                              <p:tgtEl>
                                                <p:sldTgt/>
                                              </p:tgtEl>
                                            </p:cond>
                                          </p:endCondLst>
                                        </p:cTn>
                                        <p:tgtEl>
                                          <p:sndTgt r:embed="rId4" name="ding.wav"/>
                                        </p:tgtEl>
                                      </p:cMediaNode>
                                    </p:audio>
                                  </p:subTnLst>
                                </p:cTn>
                              </p:par>
                              <p:par>
                                <p:cTn id="78" presetID="22" presetClass="entr" presetSubtype="1"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up)">
                                      <p:cBhvr>
                                        <p:cTn id="80" dur="500"/>
                                        <p:tgtEl>
                                          <p:spTgt spid="13"/>
                                        </p:tgtEl>
                                      </p:cBhvr>
                                    </p:animEffect>
                                  </p:childTnLst>
                                  <p:subTnLst>
                                    <p:audio>
                                      <p:cMediaNode>
                                        <p:cTn display="0" masterRel="sameClick">
                                          <p:stCondLst>
                                            <p:cond evt="begin" delay="0">
                                              <p:tn val="78"/>
                                            </p:cond>
                                          </p:stCondLst>
                                          <p:endCondLst>
                                            <p:cond evt="onStopAudio" delay="0">
                                              <p:tgtEl>
                                                <p:sldTgt/>
                                              </p:tgtEl>
                                            </p:cond>
                                          </p:endCondLst>
                                        </p:cTn>
                                        <p:tgtEl>
                                          <p:sndTgt r:embed="rId4" name="ding.wav"/>
                                        </p:tgtEl>
                                      </p:cMediaNode>
                                    </p:audio>
                                  </p:sub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3"/>
                                            </p:cond>
                                          </p:stCondLst>
                                          <p:endCondLst>
                                            <p:cond evt="onStopAudio" delay="0">
                                              <p:tgtEl>
                                                <p:sldTgt/>
                                              </p:tgtEl>
                                            </p:cond>
                                          </p:endCondLst>
                                        </p:cTn>
                                        <p:tgtEl>
                                          <p:sndTgt r:embed="rId5" name="wind.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up)">
                                      <p:cBhvr>
                                        <p:cTn id="93" dur="500"/>
                                        <p:tgtEl>
                                          <p:spTgt spid="14"/>
                                        </p:tgtEl>
                                      </p:cBhvr>
                                    </p:animEffect>
                                  </p:childTnLst>
                                  <p:subTnLst>
                                    <p:audio>
                                      <p:cMediaNode>
                                        <p:cTn display="0" masterRel="sameClick">
                                          <p:stCondLst>
                                            <p:cond evt="begin" delay="0">
                                              <p:tn val="91"/>
                                            </p:cond>
                                          </p:stCondLst>
                                          <p:endCondLst>
                                            <p:cond evt="onStopAudio" delay="0">
                                              <p:tgtEl>
                                                <p:sldTgt/>
                                              </p:tgtEl>
                                            </p:cond>
                                          </p:endCondLst>
                                        </p:cTn>
                                        <p:tgtEl>
                                          <p:sndTgt r:embed="rId4" name="ding.wav"/>
                                        </p:tgtEl>
                                      </p:cMediaNode>
                                    </p:audio>
                                  </p:sub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6"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572417"/>
            <a:ext cx="5400600" cy="646331"/>
          </a:xfrm>
          <a:prstGeom prst="rect">
            <a:avLst/>
          </a:prstGeom>
        </p:spPr>
        <p:txBody>
          <a:bodyPr wrap="square">
            <a:spAutoFit/>
          </a:bodyPr>
          <a:lstStyle/>
          <a:p>
            <a:r>
              <a:rPr lang="ar-EG" sz="3600" b="1" dirty="0" smtClean="0"/>
              <a:t>من المقصود بهذا العمل؟</a:t>
            </a:r>
            <a:endParaRPr lang="en-US" sz="3600" dirty="0"/>
          </a:p>
        </p:txBody>
      </p:sp>
      <p:sp>
        <p:nvSpPr>
          <p:cNvPr id="14" name="مربع نص 13"/>
          <p:cNvSpPr txBox="1"/>
          <p:nvPr/>
        </p:nvSpPr>
        <p:spPr>
          <a:xfrm>
            <a:off x="323528" y="4437112"/>
            <a:ext cx="2903225" cy="646331"/>
          </a:xfrm>
          <a:prstGeom prst="rect">
            <a:avLst/>
          </a:prstGeom>
          <a:noFill/>
        </p:spPr>
        <p:txBody>
          <a:bodyPr wrap="square" rtlCol="1">
            <a:spAutoFit/>
          </a:bodyPr>
          <a:lstStyle/>
          <a:p>
            <a:r>
              <a:rPr lang="ar-SA" sz="3600" b="1" dirty="0" smtClean="0">
                <a:solidFill>
                  <a:srgbClr val="0000CC"/>
                </a:solidFill>
              </a:rPr>
              <a:t>المستقبل للرسالة</a:t>
            </a:r>
            <a:endParaRPr lang="ar-SA" sz="3600" b="1"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221088"/>
            <a:ext cx="5400600" cy="1200329"/>
          </a:xfrm>
          <a:prstGeom prst="rect">
            <a:avLst/>
          </a:prstGeom>
        </p:spPr>
        <p:txBody>
          <a:bodyPr wrap="square">
            <a:spAutoFit/>
          </a:bodyPr>
          <a:lstStyle/>
          <a:p>
            <a:r>
              <a:rPr lang="ar-EG" sz="3600" b="1" dirty="0" smtClean="0"/>
              <a:t>هل ما تضمنته الرسالة حقائق، أم آراء، أم هي أشياء أخرى غير ذلك؟</a:t>
            </a:r>
            <a:endParaRPr lang="en-US" sz="3600" dirty="0"/>
          </a:p>
        </p:txBody>
      </p:sp>
      <p:sp>
        <p:nvSpPr>
          <p:cNvPr id="14" name="مربع نص 13"/>
          <p:cNvSpPr txBox="1"/>
          <p:nvPr/>
        </p:nvSpPr>
        <p:spPr>
          <a:xfrm>
            <a:off x="323528" y="4437112"/>
            <a:ext cx="2903225" cy="646331"/>
          </a:xfrm>
          <a:prstGeom prst="rect">
            <a:avLst/>
          </a:prstGeom>
          <a:noFill/>
        </p:spPr>
        <p:txBody>
          <a:bodyPr wrap="square" rtlCol="1">
            <a:spAutoFit/>
          </a:bodyPr>
          <a:lstStyle/>
          <a:p>
            <a:pPr algn="ctr"/>
            <a:r>
              <a:rPr lang="ar-SA" sz="3600" b="1" dirty="0" smtClean="0">
                <a:solidFill>
                  <a:srgbClr val="0000CC"/>
                </a:solidFill>
              </a:rPr>
              <a:t>المصداقية</a:t>
            </a:r>
            <a:endParaRPr lang="ar-SA" sz="3600" b="1"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316903"/>
            <a:ext cx="5400600" cy="1200329"/>
          </a:xfrm>
          <a:prstGeom prst="rect">
            <a:avLst/>
          </a:prstGeom>
        </p:spPr>
        <p:txBody>
          <a:bodyPr wrap="square">
            <a:spAutoFit/>
          </a:bodyPr>
          <a:lstStyle/>
          <a:p>
            <a:r>
              <a:rPr lang="ar-EG" sz="3600" b="1" dirty="0" smtClean="0"/>
              <a:t>من الذي أنشأ هذه الرسالة أو العمل الإعلامي؟</a:t>
            </a:r>
            <a:endParaRPr lang="en-US" sz="3600" dirty="0"/>
          </a:p>
        </p:txBody>
      </p:sp>
      <p:sp>
        <p:nvSpPr>
          <p:cNvPr id="14" name="مربع نص 13"/>
          <p:cNvSpPr txBox="1"/>
          <p:nvPr/>
        </p:nvSpPr>
        <p:spPr>
          <a:xfrm>
            <a:off x="323528" y="4221088"/>
            <a:ext cx="2903225" cy="1200329"/>
          </a:xfrm>
          <a:prstGeom prst="rect">
            <a:avLst/>
          </a:prstGeom>
          <a:noFill/>
        </p:spPr>
        <p:txBody>
          <a:bodyPr wrap="square" rtlCol="1">
            <a:spAutoFit/>
          </a:bodyPr>
          <a:lstStyle/>
          <a:p>
            <a:pPr algn="ctr"/>
            <a:r>
              <a:rPr lang="ar-EG" sz="3600" b="1" dirty="0" smtClean="0">
                <a:solidFill>
                  <a:srgbClr val="0000CC"/>
                </a:solidFill>
              </a:rPr>
              <a:t>منشئ الرسالة الإعلامية</a:t>
            </a:r>
            <a:endParaRPr lang="ar-SA" sz="36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0V59vo.png"/>
          <p:cNvPicPr>
            <a:picLocks noChangeAspect="1"/>
          </p:cNvPicPr>
          <p:nvPr/>
        </p:nvPicPr>
        <p:blipFill>
          <a:blip r:embed="rId5" cstate="print">
            <a:lum bright="-10000" contrast="40000"/>
          </a:blip>
          <a:stretch>
            <a:fillRect/>
          </a:stretch>
        </p:blipFill>
        <p:spPr>
          <a:xfrm>
            <a:off x="467544" y="3212976"/>
            <a:ext cx="8208912" cy="2736304"/>
          </a:xfrm>
          <a:prstGeom prst="rect">
            <a:avLst/>
          </a:prstGeom>
        </p:spPr>
      </p:pic>
      <p:pic>
        <p:nvPicPr>
          <p:cNvPr id="4" name="صورة 3" descr="6ip55RnKT.jpg"/>
          <p:cNvPicPr>
            <a:picLocks noChangeAspect="1"/>
          </p:cNvPicPr>
          <p:nvPr/>
        </p:nvPicPr>
        <p:blipFill>
          <a:blip r:embed="rId6" cstate="print">
            <a:clrChange>
              <a:clrFrom>
                <a:srgbClr val="FFFFFF"/>
              </a:clrFrom>
              <a:clrTo>
                <a:srgbClr val="FFFFFF">
                  <a:alpha val="0"/>
                </a:srgbClr>
              </a:clrTo>
            </a:clrChange>
            <a:lum bright="-20000" contrast="40000"/>
          </a:blip>
          <a:stretch>
            <a:fillRect/>
          </a:stretch>
        </p:blipFill>
        <p:spPr>
          <a:xfrm>
            <a:off x="1763688" y="836712"/>
            <a:ext cx="5616624" cy="1728192"/>
          </a:xfrm>
          <a:prstGeom prst="rect">
            <a:avLst/>
          </a:prstGeom>
        </p:spPr>
      </p:pic>
      <p:sp>
        <p:nvSpPr>
          <p:cNvPr id="2" name="مربع نص 1"/>
          <p:cNvSpPr txBox="1"/>
          <p:nvPr/>
        </p:nvSpPr>
        <p:spPr>
          <a:xfrm>
            <a:off x="1187624" y="3789040"/>
            <a:ext cx="6733193" cy="1569660"/>
          </a:xfrm>
          <a:prstGeom prst="rect">
            <a:avLst/>
          </a:prstGeom>
          <a:noFill/>
        </p:spPr>
        <p:txBody>
          <a:bodyPr wrap="square" rtlCol="1">
            <a:spAutoFit/>
          </a:bodyPr>
          <a:lstStyle/>
          <a:p>
            <a:pPr algn="ctr"/>
            <a:r>
              <a:rPr lang="ar-EG" sz="4800" b="1" dirty="0" smtClean="0">
                <a:solidFill>
                  <a:schemeClr val="bg1"/>
                </a:solidFill>
              </a:rPr>
              <a:t>القراءة الناقدة والاستماع الناقد للنصوص الإعلامية </a:t>
            </a:r>
            <a:endParaRPr lang="ar-SA" sz="4800" b="1" dirty="0">
              <a:solidFill>
                <a:schemeClr val="bg1"/>
              </a:solidFill>
            </a:endParaRPr>
          </a:p>
        </p:txBody>
      </p:sp>
      <p:sp>
        <p:nvSpPr>
          <p:cNvPr id="3" name="مستطيل 2"/>
          <p:cNvSpPr/>
          <p:nvPr/>
        </p:nvSpPr>
        <p:spPr>
          <a:xfrm>
            <a:off x="2702224" y="1148551"/>
            <a:ext cx="3886000" cy="1200329"/>
          </a:xfrm>
          <a:prstGeom prst="rect">
            <a:avLst/>
          </a:prstGeom>
        </p:spPr>
        <p:txBody>
          <a:bodyPr wrap="none">
            <a:spAutoFit/>
          </a:bodyPr>
          <a:lstStyle/>
          <a:p>
            <a:r>
              <a:rPr lang="ar-EG" sz="7200" b="1" dirty="0">
                <a:solidFill>
                  <a:srgbClr val="6600CC"/>
                </a:solidFill>
              </a:rPr>
              <a:t>الدرس الأول</a:t>
            </a:r>
            <a:endParaRPr lang="ar-SA" sz="7200" dirty="0">
              <a:solidFill>
                <a:srgbClr val="66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hamme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par>
                                <p:cTn id="18" presetID="22" presetClass="entr" presetSubtype="2"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419872" y="4221088"/>
            <a:ext cx="5400600" cy="1200329"/>
          </a:xfrm>
          <a:prstGeom prst="rect">
            <a:avLst/>
          </a:prstGeom>
        </p:spPr>
        <p:txBody>
          <a:bodyPr wrap="square">
            <a:spAutoFit/>
          </a:bodyPr>
          <a:lstStyle/>
          <a:p>
            <a:r>
              <a:rPr lang="ar-EG" sz="3600" b="1" dirty="0" smtClean="0"/>
              <a:t>ما الذي تمت زيادته في هذه الرسالة مما قد لا يكون صحيحاً؟</a:t>
            </a:r>
            <a:endParaRPr lang="en-US" sz="3600" dirty="0"/>
          </a:p>
        </p:txBody>
      </p:sp>
      <p:sp>
        <p:nvSpPr>
          <p:cNvPr id="14" name="مربع نص 13"/>
          <p:cNvSpPr txBox="1"/>
          <p:nvPr/>
        </p:nvSpPr>
        <p:spPr>
          <a:xfrm>
            <a:off x="323528" y="4221088"/>
            <a:ext cx="2903225" cy="1200329"/>
          </a:xfrm>
          <a:prstGeom prst="rect">
            <a:avLst/>
          </a:prstGeom>
          <a:noFill/>
        </p:spPr>
        <p:txBody>
          <a:bodyPr wrap="square" rtlCol="1">
            <a:spAutoFit/>
          </a:bodyPr>
          <a:lstStyle/>
          <a:p>
            <a:pPr algn="ctr"/>
            <a:r>
              <a:rPr lang="ar-EG" sz="3600" b="1" dirty="0" smtClean="0">
                <a:solidFill>
                  <a:srgbClr val="0000CC"/>
                </a:solidFill>
              </a:rPr>
              <a:t>مدى الدقة والشمولية</a:t>
            </a:r>
            <a:endParaRPr lang="ar-SA" sz="36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743400" y="4293096"/>
            <a:ext cx="5400600" cy="1200329"/>
          </a:xfrm>
          <a:prstGeom prst="rect">
            <a:avLst/>
          </a:prstGeom>
        </p:spPr>
        <p:txBody>
          <a:bodyPr wrap="square">
            <a:spAutoFit/>
          </a:bodyPr>
          <a:lstStyle/>
          <a:p>
            <a:r>
              <a:rPr lang="ar-EG" sz="3600" b="1" dirty="0" smtClean="0"/>
              <a:t>ما موقفي من هذا </a:t>
            </a:r>
            <a:r>
              <a:rPr lang="ar-EG" sz="3600" b="1" dirty="0" err="1" smtClean="0"/>
              <a:t>العمل؟</a:t>
            </a:r>
            <a:r>
              <a:rPr lang="ar-EG" sz="3600" b="1" dirty="0" smtClean="0"/>
              <a:t> وماذا يمكن أن أعمل في المقابل؟</a:t>
            </a:r>
            <a:endParaRPr lang="en-US" sz="3600" dirty="0"/>
          </a:p>
        </p:txBody>
      </p:sp>
      <p:sp>
        <p:nvSpPr>
          <p:cNvPr id="14" name="مربع نص 13"/>
          <p:cNvSpPr txBox="1"/>
          <p:nvPr/>
        </p:nvSpPr>
        <p:spPr>
          <a:xfrm>
            <a:off x="323528" y="4221088"/>
            <a:ext cx="2903225" cy="1200329"/>
          </a:xfrm>
          <a:prstGeom prst="rect">
            <a:avLst/>
          </a:prstGeom>
          <a:noFill/>
        </p:spPr>
        <p:txBody>
          <a:bodyPr wrap="square" rtlCol="1">
            <a:spAutoFit/>
          </a:bodyPr>
          <a:lstStyle/>
          <a:p>
            <a:pPr algn="ctr"/>
            <a:r>
              <a:rPr lang="ar-EG" sz="3600" b="1" dirty="0" smtClean="0">
                <a:solidFill>
                  <a:srgbClr val="0000CC"/>
                </a:solidFill>
              </a:rPr>
              <a:t>موقف المستقبل للرسالة</a:t>
            </a:r>
            <a:endParaRPr lang="ar-SA" sz="36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077072"/>
            <a:ext cx="5400600" cy="1754326"/>
          </a:xfrm>
          <a:prstGeom prst="rect">
            <a:avLst/>
          </a:prstGeom>
        </p:spPr>
        <p:txBody>
          <a:bodyPr wrap="square">
            <a:spAutoFit/>
          </a:bodyPr>
          <a:lstStyle/>
          <a:p>
            <a:r>
              <a:rPr lang="ar-EG" sz="3600" b="1" dirty="0" smtClean="0"/>
              <a:t>ما مدى مصداقية المعلومات الواردة أو الآراء والأفكار المقدمة؟</a:t>
            </a:r>
            <a:endParaRPr lang="en-US" sz="3600" dirty="0" smtClean="0"/>
          </a:p>
          <a:p>
            <a:r>
              <a:rPr lang="ar-EG" sz="3600" b="1" dirty="0" smtClean="0"/>
              <a:t>وما مصادرها؟</a:t>
            </a:r>
            <a:endParaRPr lang="en-US" sz="3600" dirty="0"/>
          </a:p>
        </p:txBody>
      </p:sp>
      <p:sp>
        <p:nvSpPr>
          <p:cNvPr id="14" name="مربع نص 13"/>
          <p:cNvSpPr txBox="1"/>
          <p:nvPr/>
        </p:nvSpPr>
        <p:spPr>
          <a:xfrm>
            <a:off x="395536" y="4437112"/>
            <a:ext cx="2903225" cy="646331"/>
          </a:xfrm>
          <a:prstGeom prst="rect">
            <a:avLst/>
          </a:prstGeom>
          <a:noFill/>
        </p:spPr>
        <p:txBody>
          <a:bodyPr wrap="square" rtlCol="1">
            <a:spAutoFit/>
          </a:bodyPr>
          <a:lstStyle/>
          <a:p>
            <a:pPr algn="ctr"/>
            <a:r>
              <a:rPr lang="ar-SA" sz="3600" b="1" dirty="0" smtClean="0">
                <a:solidFill>
                  <a:srgbClr val="0000CC"/>
                </a:solidFill>
              </a:rPr>
              <a:t>المصداقية</a:t>
            </a:r>
            <a:endParaRPr lang="ar-SA" sz="3600" b="1"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077072"/>
            <a:ext cx="5400600" cy="1200329"/>
          </a:xfrm>
          <a:prstGeom prst="rect">
            <a:avLst/>
          </a:prstGeom>
        </p:spPr>
        <p:txBody>
          <a:bodyPr wrap="square">
            <a:spAutoFit/>
          </a:bodyPr>
          <a:lstStyle/>
          <a:p>
            <a:r>
              <a:rPr lang="ar-EG" sz="3600" b="1" dirty="0" smtClean="0"/>
              <a:t>هل أتفق أو أختلف مع فكرة أو أفكار العمل؟</a:t>
            </a:r>
            <a:endParaRPr lang="en-US" sz="3600" dirty="0"/>
          </a:p>
        </p:txBody>
      </p:sp>
      <p:sp>
        <p:nvSpPr>
          <p:cNvPr id="14" name="مربع نص 13"/>
          <p:cNvSpPr txBox="1"/>
          <p:nvPr/>
        </p:nvSpPr>
        <p:spPr>
          <a:xfrm>
            <a:off x="323528" y="4221088"/>
            <a:ext cx="2903225" cy="1200329"/>
          </a:xfrm>
          <a:prstGeom prst="rect">
            <a:avLst/>
          </a:prstGeom>
          <a:noFill/>
        </p:spPr>
        <p:txBody>
          <a:bodyPr wrap="square" rtlCol="1">
            <a:spAutoFit/>
          </a:bodyPr>
          <a:lstStyle/>
          <a:p>
            <a:pPr algn="ctr"/>
            <a:r>
              <a:rPr lang="ar-EG" sz="3600" b="1" dirty="0" smtClean="0">
                <a:solidFill>
                  <a:srgbClr val="0000CC"/>
                </a:solidFill>
              </a:rPr>
              <a:t>موقف المستقبل للرسالة</a:t>
            </a:r>
            <a:endParaRPr lang="ar-SA" sz="36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077072"/>
            <a:ext cx="5400600" cy="1200329"/>
          </a:xfrm>
          <a:prstGeom prst="rect">
            <a:avLst/>
          </a:prstGeom>
        </p:spPr>
        <p:txBody>
          <a:bodyPr wrap="square">
            <a:spAutoFit/>
          </a:bodyPr>
          <a:lstStyle/>
          <a:p>
            <a:r>
              <a:rPr lang="ar-EG" sz="3600" b="1" dirty="0" smtClean="0"/>
              <a:t>ما الذي تم إغفاله في هذه الرسالة مما قد يكون مهما أن نعرفه؟</a:t>
            </a:r>
            <a:endParaRPr lang="en-US" sz="3600" dirty="0"/>
          </a:p>
        </p:txBody>
      </p:sp>
      <p:sp>
        <p:nvSpPr>
          <p:cNvPr id="14" name="مربع نص 13"/>
          <p:cNvSpPr txBox="1"/>
          <p:nvPr/>
        </p:nvSpPr>
        <p:spPr>
          <a:xfrm>
            <a:off x="323528" y="4221088"/>
            <a:ext cx="2903225" cy="646331"/>
          </a:xfrm>
          <a:prstGeom prst="rect">
            <a:avLst/>
          </a:prstGeom>
          <a:noFill/>
        </p:spPr>
        <p:txBody>
          <a:bodyPr wrap="square" rtlCol="1">
            <a:spAutoFit/>
          </a:bodyPr>
          <a:lstStyle/>
          <a:p>
            <a:pPr algn="ctr"/>
            <a:r>
              <a:rPr lang="ar-SA" sz="3600" b="1" dirty="0" smtClean="0">
                <a:solidFill>
                  <a:srgbClr val="0000CC"/>
                </a:solidFill>
              </a:rPr>
              <a:t>مضمون الرسالة</a:t>
            </a:r>
            <a:endParaRPr lang="ar-SA" sz="3600" b="1"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12" y="93712"/>
            <a:ext cx="9072000" cy="1895128"/>
          </a:xfrm>
          <a:prstGeom prst="rect">
            <a:avLst/>
          </a:prstGeom>
          <a:ln w="5715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p:cNvSpPr/>
          <p:nvPr/>
        </p:nvSpPr>
        <p:spPr>
          <a:xfrm>
            <a:off x="5738671" y="188640"/>
            <a:ext cx="3369833" cy="523220"/>
          </a:xfrm>
          <a:prstGeom prst="rect">
            <a:avLst/>
          </a:prstGeom>
        </p:spPr>
        <p:txBody>
          <a:bodyPr wrap="none">
            <a:spAutoFit/>
          </a:bodyPr>
          <a:lstStyle/>
          <a:p>
            <a:r>
              <a:rPr lang="ar-EG" sz="2800" b="1" dirty="0" smtClean="0"/>
              <a:t>1-</a:t>
            </a:r>
            <a:r>
              <a:rPr lang="ar-EG" sz="2800" b="1" dirty="0" smtClean="0">
                <a:solidFill>
                  <a:srgbClr val="006600"/>
                </a:solidFill>
              </a:rPr>
              <a:t> منشئ الرسالة الإعلامية</a:t>
            </a:r>
            <a:endParaRPr lang="ar-SA" sz="2800" dirty="0">
              <a:solidFill>
                <a:srgbClr val="006600"/>
              </a:solidFill>
            </a:endParaRPr>
          </a:p>
        </p:txBody>
      </p:sp>
      <p:sp>
        <p:nvSpPr>
          <p:cNvPr id="4" name="مستطيل 3"/>
          <p:cNvSpPr/>
          <p:nvPr/>
        </p:nvSpPr>
        <p:spPr>
          <a:xfrm>
            <a:off x="3134781" y="188640"/>
            <a:ext cx="2573140" cy="523220"/>
          </a:xfrm>
          <a:prstGeom prst="rect">
            <a:avLst/>
          </a:prstGeom>
        </p:spPr>
        <p:txBody>
          <a:bodyPr wrap="none">
            <a:spAutoFit/>
          </a:bodyPr>
          <a:lstStyle/>
          <a:p>
            <a:r>
              <a:rPr lang="ar-EG" sz="2800" b="1" dirty="0" smtClean="0"/>
              <a:t>2-</a:t>
            </a:r>
            <a:r>
              <a:rPr lang="ar-EG" sz="2800" b="1" dirty="0" smtClean="0">
                <a:solidFill>
                  <a:srgbClr val="006600"/>
                </a:solidFill>
              </a:rPr>
              <a:t> المستقبِل للرسالة</a:t>
            </a:r>
            <a:endParaRPr lang="ar-SA" sz="2800" dirty="0">
              <a:solidFill>
                <a:srgbClr val="006600"/>
              </a:solidFill>
            </a:endParaRPr>
          </a:p>
        </p:txBody>
      </p:sp>
      <p:sp>
        <p:nvSpPr>
          <p:cNvPr id="5" name="مستطيل 4"/>
          <p:cNvSpPr/>
          <p:nvPr/>
        </p:nvSpPr>
        <p:spPr>
          <a:xfrm>
            <a:off x="823018" y="188640"/>
            <a:ext cx="2292615" cy="523220"/>
          </a:xfrm>
          <a:prstGeom prst="rect">
            <a:avLst/>
          </a:prstGeom>
        </p:spPr>
        <p:txBody>
          <a:bodyPr wrap="none">
            <a:spAutoFit/>
          </a:bodyPr>
          <a:lstStyle/>
          <a:p>
            <a:r>
              <a:rPr lang="ar-EG" sz="2800" b="1" dirty="0" smtClean="0"/>
              <a:t>3-</a:t>
            </a:r>
            <a:r>
              <a:rPr lang="ar-EG" sz="2800" b="1" dirty="0" smtClean="0">
                <a:solidFill>
                  <a:srgbClr val="006600"/>
                </a:solidFill>
              </a:rPr>
              <a:t> غرض الرسالة</a:t>
            </a:r>
            <a:endParaRPr lang="ar-SA" sz="2800" dirty="0">
              <a:solidFill>
                <a:srgbClr val="006600"/>
              </a:solidFill>
            </a:endParaRPr>
          </a:p>
        </p:txBody>
      </p:sp>
      <p:sp>
        <p:nvSpPr>
          <p:cNvPr id="6" name="مستطيل 5"/>
          <p:cNvSpPr/>
          <p:nvPr/>
        </p:nvSpPr>
        <p:spPr>
          <a:xfrm>
            <a:off x="6631721" y="764704"/>
            <a:ext cx="2492990" cy="523220"/>
          </a:xfrm>
          <a:prstGeom prst="rect">
            <a:avLst/>
          </a:prstGeom>
        </p:spPr>
        <p:txBody>
          <a:bodyPr wrap="none">
            <a:spAutoFit/>
          </a:bodyPr>
          <a:lstStyle/>
          <a:p>
            <a:r>
              <a:rPr lang="ar-EG" sz="2800" b="1" dirty="0" smtClean="0"/>
              <a:t>4-</a:t>
            </a:r>
            <a:r>
              <a:rPr lang="ar-EG" sz="2800" b="1" dirty="0" smtClean="0">
                <a:solidFill>
                  <a:srgbClr val="006600"/>
                </a:solidFill>
              </a:rPr>
              <a:t> مضمون الرسالة</a:t>
            </a:r>
            <a:endParaRPr lang="ar-SA" sz="2800" dirty="0">
              <a:solidFill>
                <a:srgbClr val="006600"/>
              </a:solidFill>
            </a:endParaRPr>
          </a:p>
        </p:txBody>
      </p:sp>
      <p:sp>
        <p:nvSpPr>
          <p:cNvPr id="7" name="مستطيل 6"/>
          <p:cNvSpPr/>
          <p:nvPr/>
        </p:nvSpPr>
        <p:spPr>
          <a:xfrm>
            <a:off x="3970122" y="764704"/>
            <a:ext cx="1754006" cy="523220"/>
          </a:xfrm>
          <a:prstGeom prst="rect">
            <a:avLst/>
          </a:prstGeom>
        </p:spPr>
        <p:txBody>
          <a:bodyPr wrap="none">
            <a:spAutoFit/>
          </a:bodyPr>
          <a:lstStyle/>
          <a:p>
            <a:r>
              <a:rPr lang="ar-EG" sz="2800" b="1" dirty="0" smtClean="0"/>
              <a:t>5-</a:t>
            </a:r>
            <a:r>
              <a:rPr lang="ar-EG" sz="2800" b="1" dirty="0" smtClean="0">
                <a:solidFill>
                  <a:srgbClr val="006600"/>
                </a:solidFill>
              </a:rPr>
              <a:t> المصداقية</a:t>
            </a:r>
            <a:endParaRPr lang="ar-SA" sz="2800" dirty="0">
              <a:solidFill>
                <a:srgbClr val="006600"/>
              </a:solidFill>
            </a:endParaRPr>
          </a:p>
        </p:txBody>
      </p:sp>
      <p:sp>
        <p:nvSpPr>
          <p:cNvPr id="8" name="مستطيل 7"/>
          <p:cNvSpPr/>
          <p:nvPr/>
        </p:nvSpPr>
        <p:spPr>
          <a:xfrm>
            <a:off x="92225" y="764704"/>
            <a:ext cx="3039615" cy="523220"/>
          </a:xfrm>
          <a:prstGeom prst="rect">
            <a:avLst/>
          </a:prstGeom>
        </p:spPr>
        <p:txBody>
          <a:bodyPr wrap="none">
            <a:spAutoFit/>
          </a:bodyPr>
          <a:lstStyle/>
          <a:p>
            <a:r>
              <a:rPr lang="ar-EG" sz="2800" b="1" dirty="0" smtClean="0"/>
              <a:t>6-</a:t>
            </a:r>
            <a:r>
              <a:rPr lang="ar-EG" sz="2800" b="1" dirty="0" smtClean="0">
                <a:solidFill>
                  <a:srgbClr val="006600"/>
                </a:solidFill>
              </a:rPr>
              <a:t> مدى الدقة والشمولية</a:t>
            </a:r>
            <a:endParaRPr lang="ar-SA" sz="2800" dirty="0">
              <a:solidFill>
                <a:srgbClr val="006600"/>
              </a:solidFill>
            </a:endParaRPr>
          </a:p>
        </p:txBody>
      </p:sp>
      <p:sp>
        <p:nvSpPr>
          <p:cNvPr id="9" name="مستطيل 8"/>
          <p:cNvSpPr/>
          <p:nvPr/>
        </p:nvSpPr>
        <p:spPr>
          <a:xfrm>
            <a:off x="5759687" y="1340768"/>
            <a:ext cx="3365024" cy="523220"/>
          </a:xfrm>
          <a:prstGeom prst="rect">
            <a:avLst/>
          </a:prstGeom>
        </p:spPr>
        <p:txBody>
          <a:bodyPr wrap="none">
            <a:spAutoFit/>
          </a:bodyPr>
          <a:lstStyle/>
          <a:p>
            <a:r>
              <a:rPr lang="ar-EG" sz="2800" b="1" dirty="0" smtClean="0"/>
              <a:t>7-</a:t>
            </a:r>
            <a:r>
              <a:rPr lang="ar-EG" sz="2800" b="1" dirty="0" smtClean="0">
                <a:solidFill>
                  <a:srgbClr val="006600"/>
                </a:solidFill>
              </a:rPr>
              <a:t> موقف المستقبل للرسالة</a:t>
            </a:r>
            <a:endParaRPr lang="ar-SA" sz="2800" dirty="0">
              <a:solidFill>
                <a:srgbClr val="006600"/>
              </a:solidFill>
            </a:endParaRPr>
          </a:p>
        </p:txBody>
      </p:sp>
      <p:graphicFrame>
        <p:nvGraphicFramePr>
          <p:cNvPr id="10" name="جدول 9"/>
          <p:cNvGraphicFramePr>
            <a:graphicFrameLocks noGrp="1"/>
          </p:cNvGraphicFramePr>
          <p:nvPr/>
        </p:nvGraphicFramePr>
        <p:xfrm>
          <a:off x="0" y="3047360"/>
          <a:ext cx="9144000" cy="3297446"/>
        </p:xfrm>
        <a:graphic>
          <a:graphicData uri="http://schemas.openxmlformats.org/drawingml/2006/table">
            <a:tbl>
              <a:tblPr rtl="1" firstRow="1" bandRow="1">
                <a:tableStyleId>{93296810-A885-4BE3-A3E7-6D5BEEA58F35}</a:tableStyleId>
              </a:tblPr>
              <a:tblGrid>
                <a:gridCol w="5637204"/>
                <a:gridCol w="3506796"/>
              </a:tblGrid>
              <a:tr h="669672">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7774">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مستطيل 10"/>
          <p:cNvSpPr/>
          <p:nvPr/>
        </p:nvSpPr>
        <p:spPr>
          <a:xfrm>
            <a:off x="5364088" y="3068960"/>
            <a:ext cx="1968809" cy="523220"/>
          </a:xfrm>
          <a:prstGeom prst="rect">
            <a:avLst/>
          </a:prstGeom>
        </p:spPr>
        <p:txBody>
          <a:bodyPr wrap="none">
            <a:spAutoFit/>
          </a:bodyPr>
          <a:lstStyle/>
          <a:p>
            <a:r>
              <a:rPr lang="ar-EG" sz="2800" b="1" dirty="0" smtClean="0"/>
              <a:t>الأسئلة الرئيسة</a:t>
            </a:r>
            <a:endParaRPr lang="ar-SA" sz="2800" dirty="0"/>
          </a:p>
        </p:txBody>
      </p:sp>
      <p:sp>
        <p:nvSpPr>
          <p:cNvPr id="12" name="مستطيل 11"/>
          <p:cNvSpPr/>
          <p:nvPr/>
        </p:nvSpPr>
        <p:spPr>
          <a:xfrm>
            <a:off x="750220" y="3068960"/>
            <a:ext cx="1949572" cy="523220"/>
          </a:xfrm>
          <a:prstGeom prst="rect">
            <a:avLst/>
          </a:prstGeom>
        </p:spPr>
        <p:txBody>
          <a:bodyPr wrap="none">
            <a:spAutoFit/>
          </a:bodyPr>
          <a:lstStyle/>
          <a:p>
            <a:r>
              <a:rPr lang="ar-EG" sz="2800" b="1" dirty="0" smtClean="0"/>
              <a:t>عناصر الرسالة</a:t>
            </a:r>
            <a:endParaRPr lang="ar-SA" sz="2800" dirty="0"/>
          </a:p>
        </p:txBody>
      </p:sp>
      <p:sp>
        <p:nvSpPr>
          <p:cNvPr id="13" name="مستطيل 12"/>
          <p:cNvSpPr/>
          <p:nvPr/>
        </p:nvSpPr>
        <p:spPr>
          <a:xfrm>
            <a:off x="3635896" y="4172887"/>
            <a:ext cx="5400600" cy="1200329"/>
          </a:xfrm>
          <a:prstGeom prst="rect">
            <a:avLst/>
          </a:prstGeom>
        </p:spPr>
        <p:txBody>
          <a:bodyPr wrap="square">
            <a:spAutoFit/>
          </a:bodyPr>
          <a:lstStyle/>
          <a:p>
            <a:r>
              <a:rPr lang="ar-EG" sz="3600" b="1" dirty="0" smtClean="0"/>
              <a:t>ما الغرض من هذا </a:t>
            </a:r>
            <a:r>
              <a:rPr lang="ar-EG" sz="3600" b="1" dirty="0" err="1" smtClean="0"/>
              <a:t>العمل؟</a:t>
            </a:r>
            <a:r>
              <a:rPr lang="ar-EG" sz="3600" b="1" dirty="0" smtClean="0"/>
              <a:t> وما الرسائل التي يحاول نقلها؟</a:t>
            </a:r>
            <a:endParaRPr lang="en-US" sz="3600" dirty="0"/>
          </a:p>
        </p:txBody>
      </p:sp>
      <p:sp>
        <p:nvSpPr>
          <p:cNvPr id="14" name="مربع نص 13"/>
          <p:cNvSpPr txBox="1"/>
          <p:nvPr/>
        </p:nvSpPr>
        <p:spPr>
          <a:xfrm>
            <a:off x="323528" y="4221088"/>
            <a:ext cx="2903225" cy="646331"/>
          </a:xfrm>
          <a:prstGeom prst="rect">
            <a:avLst/>
          </a:prstGeom>
          <a:noFill/>
        </p:spPr>
        <p:txBody>
          <a:bodyPr wrap="square" rtlCol="1">
            <a:spAutoFit/>
          </a:bodyPr>
          <a:lstStyle/>
          <a:p>
            <a:pPr algn="ctr"/>
            <a:r>
              <a:rPr lang="ar-SA" sz="3600" dirty="0" smtClean="0">
                <a:solidFill>
                  <a:srgbClr val="0000CC"/>
                </a:solidFill>
              </a:rPr>
              <a:t>غرض الرسالة</a:t>
            </a:r>
            <a:endParaRPr lang="ar-SA" sz="3600" dirty="0">
              <a:solidFill>
                <a:srgbClr val="0000CC"/>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28.jpg"/>
          <p:cNvPicPr>
            <a:picLocks noChangeAspect="1"/>
          </p:cNvPicPr>
          <p:nvPr/>
        </p:nvPicPr>
        <p:blipFill>
          <a:blip r:embed="rId5" cstate="print">
            <a:lum bright="-10000" contrast="40000"/>
          </a:blip>
          <a:stretch>
            <a:fillRect/>
          </a:stretch>
        </p:blipFill>
        <p:spPr>
          <a:xfrm>
            <a:off x="5292080" y="260648"/>
            <a:ext cx="3528392" cy="927740"/>
          </a:xfrm>
          <a:prstGeom prst="rect">
            <a:avLst/>
          </a:prstGeom>
        </p:spPr>
      </p:pic>
      <p:sp>
        <p:nvSpPr>
          <p:cNvPr id="3" name="مستطيل 2"/>
          <p:cNvSpPr/>
          <p:nvPr/>
        </p:nvSpPr>
        <p:spPr>
          <a:xfrm>
            <a:off x="5580112" y="332656"/>
            <a:ext cx="2820003" cy="769441"/>
          </a:xfrm>
          <a:prstGeom prst="rect">
            <a:avLst/>
          </a:prstGeom>
        </p:spPr>
        <p:txBody>
          <a:bodyPr wrap="none">
            <a:spAutoFit/>
          </a:bodyPr>
          <a:lstStyle/>
          <a:p>
            <a:r>
              <a:rPr lang="ar-EG" sz="4400" b="1" dirty="0" smtClean="0">
                <a:solidFill>
                  <a:srgbClr val="6600CC"/>
                </a:solidFill>
              </a:rPr>
              <a:t>مهارات حياتية</a:t>
            </a:r>
            <a:endParaRPr lang="ar-SA" sz="4400" dirty="0">
              <a:solidFill>
                <a:srgbClr val="6600CC"/>
              </a:solidFill>
            </a:endParaRPr>
          </a:p>
        </p:txBody>
      </p:sp>
      <p:pic>
        <p:nvPicPr>
          <p:cNvPr id="4" name="صورة 3" descr="0052.jpg"/>
          <p:cNvPicPr>
            <a:picLocks noChangeAspect="1"/>
          </p:cNvPicPr>
          <p:nvPr/>
        </p:nvPicPr>
        <p:blipFill>
          <a:blip r:embed="rId6" cstate="print">
            <a:lum bright="-10000" contrast="40000"/>
          </a:blip>
          <a:stretch>
            <a:fillRect/>
          </a:stretch>
        </p:blipFill>
        <p:spPr>
          <a:xfrm>
            <a:off x="0" y="2060848"/>
            <a:ext cx="9144000" cy="3960440"/>
          </a:xfrm>
          <a:prstGeom prst="rect">
            <a:avLst/>
          </a:prstGeom>
          <a:solidFill>
            <a:schemeClr val="bg1"/>
          </a:solidFill>
        </p:spPr>
      </p:pic>
      <p:sp>
        <p:nvSpPr>
          <p:cNvPr id="5" name="مستطيل 4"/>
          <p:cNvSpPr/>
          <p:nvPr/>
        </p:nvSpPr>
        <p:spPr>
          <a:xfrm>
            <a:off x="899592" y="2636912"/>
            <a:ext cx="7416824" cy="2800767"/>
          </a:xfrm>
          <a:prstGeom prst="rect">
            <a:avLst/>
          </a:prstGeom>
        </p:spPr>
        <p:txBody>
          <a:bodyPr wrap="square">
            <a:spAutoFit/>
          </a:bodyPr>
          <a:lstStyle/>
          <a:p>
            <a:pPr algn="ctr"/>
            <a:r>
              <a:rPr lang="ar-SA" sz="4400" b="1" dirty="0" smtClean="0">
                <a:solidFill>
                  <a:srgbClr val="990033"/>
                </a:solidFill>
              </a:rPr>
              <a:t>فكر مليًّا فيما يطرحه الناس من أفكار قبل أن تقبلها على أنها مسلمات، فالرأي يمكن أن يكون صحيحاً أو خاطئاً بالدرجة نفسها.</a:t>
            </a: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suction.wav"/>
                                        </p:tgtEl>
                                      </p:cMediaNode>
                                    </p:audio>
                                  </p:sub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_132797250829.png"/>
          <p:cNvPicPr>
            <a:picLocks noChangeAspect="1"/>
          </p:cNvPicPr>
          <p:nvPr/>
        </p:nvPicPr>
        <p:blipFill>
          <a:blip r:embed="rId4" cstate="print">
            <a:lum bright="-20000" contrast="40000"/>
          </a:blip>
          <a:stretch>
            <a:fillRect/>
          </a:stretch>
        </p:blipFill>
        <p:spPr>
          <a:xfrm>
            <a:off x="395536" y="2727176"/>
            <a:ext cx="8208912" cy="1277888"/>
          </a:xfrm>
          <a:prstGeom prst="rect">
            <a:avLst/>
          </a:prstGeom>
          <a:solidFill>
            <a:schemeClr val="bg1"/>
          </a:solidFill>
        </p:spPr>
      </p:pic>
      <p:sp>
        <p:nvSpPr>
          <p:cNvPr id="38913" name="Rectangle 1"/>
          <p:cNvSpPr>
            <a:spLocks noChangeArrowheads="1"/>
          </p:cNvSpPr>
          <p:nvPr/>
        </p:nvSpPr>
        <p:spPr bwMode="auto">
          <a:xfrm>
            <a:off x="817629" y="3015208"/>
            <a:ext cx="728276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EG"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اكتب تعريف القراءة الناقدة في الفراغ </a:t>
            </a:r>
            <a:r>
              <a:rPr kumimoji="0" lang="ar-EG"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التالي:</a:t>
            </a:r>
            <a:endParaRPr kumimoji="0" lang="ar-EG"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38913"/>
                                        </p:tgtEl>
                                        <p:attrNameLst>
                                          <p:attrName>style.visibility</p:attrName>
                                        </p:attrNameLst>
                                      </p:cBhvr>
                                      <p:to>
                                        <p:strVal val="visible"/>
                                      </p:to>
                                    </p:set>
                                    <p:animEffect transition="in" filter="dissolve">
                                      <p:cBhvr>
                                        <p:cTn id="10" dur="500"/>
                                        <p:tgtEl>
                                          <p:spTgt spid="38913"/>
                                        </p:tgtEl>
                                      </p:cBhvr>
                                    </p:animEffect>
                                  </p:childTnLst>
                                  <p:subTnLst>
                                    <p:audio>
                                      <p:cMediaNode>
                                        <p:cTn display="0" masterRel="sameClick">
                                          <p:stCondLst>
                                            <p:cond evt="begin" delay="0">
                                              <p:tn val="8"/>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700808"/>
          <a:ext cx="9144000" cy="3744416"/>
        </p:xfrm>
        <a:graphic>
          <a:graphicData uri="http://schemas.openxmlformats.org/drawingml/2006/table">
            <a:tbl>
              <a:tblPr rtl="1" firstRow="1" bandRow="1">
                <a:tableStyleId>{5C22544A-7EE6-4342-B048-85BDC9FD1C3A}</a:tableStyleId>
              </a:tblPr>
              <a:tblGrid>
                <a:gridCol w="1617566"/>
                <a:gridCol w="7526434"/>
              </a:tblGrid>
              <a:tr h="3744416">
                <a:tc>
                  <a:txBody>
                    <a:bodyPr/>
                    <a:lstStyle/>
                    <a:p>
                      <a:pPr rtl="1"/>
                      <a:endParaRPr lang="ar-SA" dirty="0"/>
                    </a:p>
                  </a:txBody>
                  <a:tcP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rgbClr val="00B0F0"/>
                    </a:solidFill>
                  </a:tcPr>
                </a:tc>
                <a:tc>
                  <a:txBody>
                    <a:bodyPr/>
                    <a:lstStyle/>
                    <a:p>
                      <a:pPr rtl="1"/>
                      <a:endParaRPr lang="ar-SA" dirty="0"/>
                    </a:p>
                  </a:txBody>
                  <a:tcPr>
                    <a:lnL w="12700" cap="flat" cmpd="sng" algn="ctr">
                      <a:solidFill>
                        <a:srgbClr val="6600CC"/>
                      </a:solidFill>
                      <a:prstDash val="solid"/>
                      <a:round/>
                      <a:headEnd type="none" w="med" len="med"/>
                      <a:tailEnd type="none" w="med" len="med"/>
                    </a:lnL>
                    <a:lnR w="12700" cap="flat" cmpd="sng" algn="ctr">
                      <a:solidFill>
                        <a:srgbClr val="6600CC"/>
                      </a:solidFill>
                      <a:prstDash val="solid"/>
                      <a:round/>
                      <a:headEnd type="none" w="med" len="med"/>
                      <a:tailEnd type="none" w="med" len="med"/>
                    </a:lnR>
                    <a:lnT w="12700" cap="flat" cmpd="sng" algn="ctr">
                      <a:solidFill>
                        <a:srgbClr val="6600CC"/>
                      </a:solidFill>
                      <a:prstDash val="solid"/>
                      <a:round/>
                      <a:headEnd type="none" w="med" len="med"/>
                      <a:tailEnd type="none" w="med" len="med"/>
                    </a:lnT>
                    <a:lnB w="12700" cap="flat" cmpd="sng" algn="ctr">
                      <a:solidFill>
                        <a:srgbClr val="6600CC"/>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652231" y="2492896"/>
            <a:ext cx="1312257" cy="1754326"/>
          </a:xfrm>
          <a:prstGeom prst="rect">
            <a:avLst/>
          </a:prstGeom>
        </p:spPr>
        <p:txBody>
          <a:bodyPr wrap="square">
            <a:spAutoFit/>
          </a:bodyPr>
          <a:lstStyle/>
          <a:p>
            <a:pPr algn="ctr"/>
            <a:r>
              <a:rPr lang="ar-EG" sz="3600" b="1" dirty="0"/>
              <a:t>تعريف القراءة الناقدة</a:t>
            </a:r>
            <a:endParaRPr lang="ar-SA" sz="3600" dirty="0"/>
          </a:p>
        </p:txBody>
      </p:sp>
      <p:sp>
        <p:nvSpPr>
          <p:cNvPr id="4" name="مربع نص 3"/>
          <p:cNvSpPr txBox="1"/>
          <p:nvPr/>
        </p:nvSpPr>
        <p:spPr>
          <a:xfrm>
            <a:off x="179512" y="1916832"/>
            <a:ext cx="7276044" cy="369332"/>
          </a:xfrm>
          <a:prstGeom prst="rect">
            <a:avLst/>
          </a:prstGeom>
          <a:noFill/>
        </p:spPr>
        <p:txBody>
          <a:bodyPr wrap="square" rtlCol="1">
            <a:spAutoFit/>
          </a:bodyPr>
          <a:lstStyle/>
          <a:p>
            <a:endParaRPr lang="ar-SA" dirty="0"/>
          </a:p>
        </p:txBody>
      </p:sp>
      <p:sp>
        <p:nvSpPr>
          <p:cNvPr id="5" name="مربع نص 4"/>
          <p:cNvSpPr txBox="1"/>
          <p:nvPr/>
        </p:nvSpPr>
        <p:spPr>
          <a:xfrm>
            <a:off x="899592" y="2132856"/>
            <a:ext cx="6326332" cy="2862322"/>
          </a:xfrm>
          <a:prstGeom prst="rect">
            <a:avLst/>
          </a:prstGeom>
          <a:noFill/>
        </p:spPr>
        <p:txBody>
          <a:bodyPr wrap="square" rtlCol="1">
            <a:spAutoFit/>
          </a:bodyPr>
          <a:lstStyle/>
          <a:p>
            <a:pPr algn="ctr"/>
            <a:r>
              <a:rPr lang="ar-SA" sz="3600" b="1" dirty="0" smtClean="0">
                <a:solidFill>
                  <a:srgbClr val="FF0000"/>
                </a:solidFill>
              </a:rPr>
              <a:t>هي القدرة على تحليل النص المقروء ونقده أو ابداء الرأي فيه وإظهار مدى صحته وسلامته في ضوء معايير الدقة والموضوعية بعيداً عن الرؤية الشخصية والانفعالات الذاتية.</a:t>
            </a:r>
            <a:endParaRPr lang="ar-SA" sz="3600" dirty="0">
              <a:solidFill>
                <a:srgbClr val="FF0000"/>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par>
                                <p:cTn id="15" presetID="50" presetClass="entr" presetSubtype="0" decel="100000"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_132797250829.png"/>
          <p:cNvPicPr>
            <a:picLocks noChangeAspect="1"/>
          </p:cNvPicPr>
          <p:nvPr/>
        </p:nvPicPr>
        <p:blipFill>
          <a:blip r:embed="rId4" cstate="print">
            <a:lum bright="-20000" contrast="40000"/>
          </a:blip>
          <a:stretch>
            <a:fillRect/>
          </a:stretch>
        </p:blipFill>
        <p:spPr>
          <a:xfrm>
            <a:off x="395536" y="2348880"/>
            <a:ext cx="8208912" cy="2141984"/>
          </a:xfrm>
          <a:prstGeom prst="rect">
            <a:avLst/>
          </a:prstGeom>
          <a:solidFill>
            <a:schemeClr val="bg1"/>
          </a:solidFill>
        </p:spPr>
      </p:pic>
      <p:sp>
        <p:nvSpPr>
          <p:cNvPr id="3" name="Rectangle 1"/>
          <p:cNvSpPr>
            <a:spLocks noChangeArrowheads="1"/>
          </p:cNvSpPr>
          <p:nvPr/>
        </p:nvSpPr>
        <p:spPr bwMode="auto">
          <a:xfrm>
            <a:off x="899592" y="2538770"/>
            <a:ext cx="7200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ar-EG"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lang="ar-EG" sz="3600" b="1" dirty="0"/>
              <a:t>لماذا تكون الحاجة للقراءة الناقدة والاستماع والمشاهدة الناقدة للنصوص الواردة في وسائل الإعلام أشد من </a:t>
            </a:r>
            <a:r>
              <a:rPr lang="ar-EG" sz="3600" b="1" dirty="0" err="1"/>
              <a:t>غيرها؟</a:t>
            </a:r>
            <a:endParaRPr kumimoji="0" lang="ar-EG"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6-768H.png"/>
          <p:cNvPicPr>
            <a:picLocks noChangeAspect="1"/>
          </p:cNvPicPr>
          <p:nvPr/>
        </p:nvPicPr>
        <p:blipFill>
          <a:blip r:embed="rId5" cstate="print">
            <a:lum contrast="40000"/>
          </a:blip>
          <a:stretch>
            <a:fillRect/>
          </a:stretch>
        </p:blipFill>
        <p:spPr>
          <a:xfrm>
            <a:off x="0" y="502920"/>
            <a:ext cx="9144000" cy="5852160"/>
          </a:xfrm>
          <a:prstGeom prst="rect">
            <a:avLst/>
          </a:prstGeom>
          <a:solidFill>
            <a:schemeClr val="bg1"/>
          </a:solidFill>
        </p:spPr>
      </p:pic>
      <p:sp>
        <p:nvSpPr>
          <p:cNvPr id="4" name="مربع نص 3"/>
          <p:cNvSpPr txBox="1"/>
          <p:nvPr/>
        </p:nvSpPr>
        <p:spPr>
          <a:xfrm>
            <a:off x="683568" y="1052736"/>
            <a:ext cx="7655752" cy="4524315"/>
          </a:xfrm>
          <a:prstGeom prst="rect">
            <a:avLst/>
          </a:prstGeom>
          <a:noFill/>
        </p:spPr>
        <p:txBody>
          <a:bodyPr wrap="square" rtlCol="1">
            <a:spAutoFit/>
          </a:bodyPr>
          <a:lstStyle/>
          <a:p>
            <a:pPr algn="ctr"/>
            <a:r>
              <a:rPr lang="ar-SA" sz="3600" b="1" dirty="0" smtClean="0"/>
              <a:t>وذلك لما يتضمنه الإعلام من رسائل خفية أحياناً وصريحة أحياناً أخرى ولما يفتقده بعض الكتاب أو الصحفيين والإعلاميين الذين تعج بهم وسائل الإعلام المقروء والمسموع والمرئي من </a:t>
            </a:r>
            <a:r>
              <a:rPr lang="ar-SA" sz="3600" b="1" dirty="0" err="1" smtClean="0"/>
              <a:t>الوثوقية</a:t>
            </a:r>
            <a:r>
              <a:rPr lang="ar-SA" sz="3600" b="1" dirty="0" smtClean="0"/>
              <a:t> والموضوعية مما يتطلب من القارئ والمستمع والمشاهد التأني في قبول الأفكار قبل الكاتب أو المتحدث لأنه قد يكون أحياناً تعبر عن منهج منحرف عن الفكر القويم.</a:t>
            </a:r>
            <a:endParaRPr lang="en-US" sz="3600" dirty="0"/>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_132797250829.png"/>
          <p:cNvPicPr>
            <a:picLocks noChangeAspect="1"/>
          </p:cNvPicPr>
          <p:nvPr/>
        </p:nvPicPr>
        <p:blipFill>
          <a:blip r:embed="rId4" cstate="print">
            <a:lum bright="-20000" contrast="40000"/>
          </a:blip>
          <a:stretch>
            <a:fillRect/>
          </a:stretch>
        </p:blipFill>
        <p:spPr>
          <a:xfrm>
            <a:off x="395536" y="2348880"/>
            <a:ext cx="8208912" cy="2141984"/>
          </a:xfrm>
          <a:prstGeom prst="rect">
            <a:avLst/>
          </a:prstGeom>
          <a:solidFill>
            <a:schemeClr val="bg1"/>
          </a:solidFill>
        </p:spPr>
      </p:pic>
      <p:sp>
        <p:nvSpPr>
          <p:cNvPr id="3" name="Rectangle 1"/>
          <p:cNvSpPr>
            <a:spLocks noChangeArrowheads="1"/>
          </p:cNvSpPr>
          <p:nvPr/>
        </p:nvSpPr>
        <p:spPr bwMode="auto">
          <a:xfrm>
            <a:off x="899592" y="2538770"/>
            <a:ext cx="7200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ar-EG"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lang="ar-EG" sz="3600" b="1" dirty="0" smtClean="0"/>
              <a:t>اكتب في الجدول التالي أهم مهارات القراءة الناقدة والاستماع الناقد للنصوص الإعلامية أو التوضيح المختصر لها كما في المثال الأول</a:t>
            </a:r>
            <a:endParaRPr lang="en-US" sz="3600" dirty="0" smtClean="0"/>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988840"/>
          <a:ext cx="9144000" cy="3412111"/>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031">
                <a:tc>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مستطيل 2"/>
          <p:cNvSpPr/>
          <p:nvPr/>
        </p:nvSpPr>
        <p:spPr>
          <a:xfrm>
            <a:off x="7236296" y="1988840"/>
            <a:ext cx="1261884" cy="646331"/>
          </a:xfrm>
          <a:prstGeom prst="rect">
            <a:avLst/>
          </a:prstGeom>
        </p:spPr>
        <p:txBody>
          <a:bodyPr wrap="none">
            <a:spAutoFit/>
          </a:bodyPr>
          <a:lstStyle/>
          <a:p>
            <a:r>
              <a:rPr lang="ar-EG" sz="3600" b="1" dirty="0" smtClean="0"/>
              <a:t>المهارة</a:t>
            </a:r>
            <a:endParaRPr lang="ar-SA" sz="3600" dirty="0"/>
          </a:p>
        </p:txBody>
      </p:sp>
      <p:sp>
        <p:nvSpPr>
          <p:cNvPr id="4" name="مستطيل 3"/>
          <p:cNvSpPr/>
          <p:nvPr/>
        </p:nvSpPr>
        <p:spPr>
          <a:xfrm>
            <a:off x="2339752" y="1988840"/>
            <a:ext cx="1465466" cy="646331"/>
          </a:xfrm>
          <a:prstGeom prst="rect">
            <a:avLst/>
          </a:prstGeom>
        </p:spPr>
        <p:txBody>
          <a:bodyPr wrap="none">
            <a:spAutoFit/>
          </a:bodyPr>
          <a:lstStyle/>
          <a:p>
            <a:r>
              <a:rPr lang="ar-EG" sz="3600" b="1" dirty="0" smtClean="0"/>
              <a:t>التوضيح</a:t>
            </a:r>
            <a:endParaRPr lang="ar-SA" sz="3600" dirty="0"/>
          </a:p>
        </p:txBody>
      </p:sp>
      <p:sp>
        <p:nvSpPr>
          <p:cNvPr id="5" name="مستطيل 4"/>
          <p:cNvSpPr/>
          <p:nvPr/>
        </p:nvSpPr>
        <p:spPr>
          <a:xfrm>
            <a:off x="6804248" y="3068960"/>
            <a:ext cx="2085490" cy="1754326"/>
          </a:xfrm>
          <a:prstGeom prst="rect">
            <a:avLst/>
          </a:prstGeom>
        </p:spPr>
        <p:txBody>
          <a:bodyPr wrap="square">
            <a:spAutoFit/>
          </a:bodyPr>
          <a:lstStyle/>
          <a:p>
            <a:pPr algn="ctr"/>
            <a:r>
              <a:rPr lang="ar-EG" sz="3600" b="1" dirty="0" smtClean="0"/>
              <a:t>التمييز بين الحقيقة والرأي</a:t>
            </a:r>
            <a:endParaRPr lang="ar-SA" sz="3600" dirty="0"/>
          </a:p>
        </p:txBody>
      </p:sp>
      <p:sp>
        <p:nvSpPr>
          <p:cNvPr id="6" name="مستطيل 5"/>
          <p:cNvSpPr/>
          <p:nvPr/>
        </p:nvSpPr>
        <p:spPr>
          <a:xfrm>
            <a:off x="35496" y="2746663"/>
            <a:ext cx="6372200" cy="2554545"/>
          </a:xfrm>
          <a:prstGeom prst="rect">
            <a:avLst/>
          </a:prstGeom>
        </p:spPr>
        <p:txBody>
          <a:bodyPr wrap="square">
            <a:spAutoFit/>
          </a:bodyPr>
          <a:lstStyle/>
          <a:p>
            <a:r>
              <a:rPr lang="ar-EG" sz="3200" b="1" dirty="0" smtClean="0"/>
              <a:t>الحقيقة معلومة لا يختلف عليها اثنان، كوصف لواقع أو ذكر لشيء يمكن إثباته بالأدلة والبراهين مما لا يمكن </a:t>
            </a:r>
            <a:r>
              <a:rPr lang="ar-EG" sz="3200" b="1" dirty="0" err="1" smtClean="0"/>
              <a:t>إنكاره.</a:t>
            </a:r>
            <a:r>
              <a:rPr lang="ar-EG" sz="3200" b="1" dirty="0" smtClean="0"/>
              <a:t> والرأي وجهة نظر شخصية، أو مشاعر ومواقف، أو تفسيرات للأحداث أو الوقائع.</a:t>
            </a:r>
            <a:endParaRPr lang="ar-SA" sz="3200" dirty="0"/>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32 - click sound.wav"/>
                                        </p:tgtEl>
                                      </p:cMediaNode>
                                    </p:audio>
                                  </p:sub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0332 - click sound.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breeze.wav"/>
                                        </p:tgtEl>
                                      </p:cMediaNode>
                                    </p:audio>
                                  </p:sub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0332 - click sound.wav"/>
                                        </p:tgtEl>
                                      </p:cMediaNode>
                                    </p:audio>
                                  </p:sub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5" name="Bus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988840"/>
          <a:ext cx="9144000" cy="3829040"/>
        </p:xfrm>
        <a:graphic>
          <a:graphicData uri="http://schemas.openxmlformats.org/drawingml/2006/table">
            <a:tbl>
              <a:tblPr rtl="1" firstRow="1" bandRow="1">
                <a:tableStyleId>{21E4AEA4-8DFA-4A89-87EB-49C32662AFE0}</a:tableStyleId>
              </a:tblPr>
              <a:tblGrid>
                <a:gridCol w="2681100"/>
                <a:gridCol w="6462900"/>
              </a:tblGrid>
              <a:tr h="720080">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692031">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مستطيل 2"/>
          <p:cNvSpPr/>
          <p:nvPr/>
        </p:nvSpPr>
        <p:spPr>
          <a:xfrm>
            <a:off x="7236296" y="1988840"/>
            <a:ext cx="1261884" cy="646331"/>
          </a:xfrm>
          <a:prstGeom prst="rect">
            <a:avLst/>
          </a:prstGeom>
        </p:spPr>
        <p:txBody>
          <a:bodyPr wrap="none">
            <a:spAutoFit/>
          </a:bodyPr>
          <a:lstStyle/>
          <a:p>
            <a:r>
              <a:rPr lang="ar-EG" sz="3600" b="1" dirty="0" smtClean="0">
                <a:solidFill>
                  <a:schemeClr val="bg1"/>
                </a:solidFill>
              </a:rPr>
              <a:t>المهارة</a:t>
            </a:r>
            <a:endParaRPr lang="ar-SA" sz="3600" dirty="0">
              <a:solidFill>
                <a:schemeClr val="bg1"/>
              </a:solidFill>
            </a:endParaRPr>
          </a:p>
        </p:txBody>
      </p:sp>
      <p:sp>
        <p:nvSpPr>
          <p:cNvPr id="4" name="مستطيل 3"/>
          <p:cNvSpPr/>
          <p:nvPr/>
        </p:nvSpPr>
        <p:spPr>
          <a:xfrm>
            <a:off x="2339752" y="1988840"/>
            <a:ext cx="1465466" cy="646331"/>
          </a:xfrm>
          <a:prstGeom prst="rect">
            <a:avLst/>
          </a:prstGeom>
        </p:spPr>
        <p:txBody>
          <a:bodyPr wrap="none">
            <a:spAutoFit/>
          </a:bodyPr>
          <a:lstStyle/>
          <a:p>
            <a:r>
              <a:rPr lang="ar-EG" sz="3600" b="1" dirty="0" smtClean="0">
                <a:solidFill>
                  <a:schemeClr val="bg1"/>
                </a:solidFill>
              </a:rPr>
              <a:t>التوضيح</a:t>
            </a:r>
            <a:endParaRPr lang="ar-SA" sz="3600" dirty="0">
              <a:solidFill>
                <a:schemeClr val="bg1"/>
              </a:solidFill>
            </a:endParaRPr>
          </a:p>
        </p:txBody>
      </p:sp>
      <p:sp>
        <p:nvSpPr>
          <p:cNvPr id="5" name="مستطيل 4"/>
          <p:cNvSpPr/>
          <p:nvPr/>
        </p:nvSpPr>
        <p:spPr>
          <a:xfrm>
            <a:off x="6804248" y="3068960"/>
            <a:ext cx="2085490" cy="1754326"/>
          </a:xfrm>
          <a:prstGeom prst="rect">
            <a:avLst/>
          </a:prstGeom>
        </p:spPr>
        <p:txBody>
          <a:bodyPr wrap="square">
            <a:spAutoFit/>
          </a:bodyPr>
          <a:lstStyle/>
          <a:p>
            <a:pPr algn="ctr"/>
            <a:r>
              <a:rPr lang="ar-EG" sz="3600" b="1" dirty="0" smtClean="0"/>
              <a:t>تحديد مستوى الدقة العلمية</a:t>
            </a:r>
            <a:endParaRPr lang="ar-SA" sz="3600" dirty="0"/>
          </a:p>
        </p:txBody>
      </p:sp>
      <p:sp>
        <p:nvSpPr>
          <p:cNvPr id="6" name="مستطيل 5"/>
          <p:cNvSpPr/>
          <p:nvPr/>
        </p:nvSpPr>
        <p:spPr>
          <a:xfrm>
            <a:off x="35496" y="2746663"/>
            <a:ext cx="6372200" cy="2554545"/>
          </a:xfrm>
          <a:prstGeom prst="rect">
            <a:avLst/>
          </a:prstGeom>
        </p:spPr>
        <p:txBody>
          <a:bodyPr wrap="square">
            <a:spAutoFit/>
          </a:bodyPr>
          <a:lstStyle/>
          <a:p>
            <a:r>
              <a:rPr lang="ar-SA" sz="3200" b="1" dirty="0" smtClean="0">
                <a:solidFill>
                  <a:srgbClr val="C00000"/>
                </a:solidFill>
              </a:rPr>
              <a:t>مقدرة القارئ والمستمع الناقد على التوقف عند المعلومة التي تقبل الشك ليفحصها ويرجع إلى أمر مراجعها </a:t>
            </a:r>
            <a:r>
              <a:rPr lang="ar-SA" sz="3200" b="1" dirty="0" err="1" smtClean="0">
                <a:solidFill>
                  <a:srgbClr val="C00000"/>
                </a:solidFill>
              </a:rPr>
              <a:t>الموثوقة</a:t>
            </a:r>
            <a:r>
              <a:rPr lang="ar-SA" sz="3200" b="1" dirty="0" smtClean="0">
                <a:solidFill>
                  <a:srgbClr val="C00000"/>
                </a:solidFill>
              </a:rPr>
              <a:t> ليتوثق منها وذلك لتلك المعلومات التي تملأ وسائل الإعلام وتلقي مع أنها معلومة صحيحة</a:t>
            </a:r>
            <a:endParaRPr lang="ar-SA" sz="3200" dirty="0">
              <a:solidFill>
                <a:srgbClr val="C00000"/>
              </a:solidFill>
            </a:endParaRPr>
          </a:p>
        </p:txBody>
      </p:sp>
    </p:spTree>
  </p:cSld>
  <p:clrMapOvr>
    <a:masterClrMapping/>
  </p:clrMapOvr>
  <p:transition>
    <p:wipe/>
    <p:sndAc>
      <p:stSnd>
        <p:snd r:embed="rId2" name="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32 - click sound.wav"/>
                                        </p:tgtEl>
                                      </p:cMediaNode>
                                    </p:audio>
                                  </p:sub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0332 - click sound.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breeze.wav"/>
                                        </p:tgtEl>
                                      </p:cMediaNode>
                                    </p:audio>
                                  </p:sub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0332 - click sound.wav"/>
                                        </p:tgtEl>
                                      </p:cMediaNode>
                                    </p:audio>
                                  </p:sub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989</Words>
  <Application>Microsoft Office PowerPoint</Application>
  <PresentationFormat>عرض على الشاشة (3:4)‏</PresentationFormat>
  <Paragraphs>216</Paragraphs>
  <Slides>26</Slides>
  <Notes>0</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اللغوي3 كتاب التطبيقات المستوى الخامس النظام الفصلي للتعليم الثانوي المسار الأدبي ومدارس تحفيظ القرآن الكريم الوحدة الأولى</dc:title>
  <dc:subject>الدرس الأول - القراءة الناقدة والاستماع الناقد للنصوص الإعلامية</dc:subject>
  <dc:creator>أ / بندر الحازمي</dc:creator>
  <cp:keywords>حقيبة انجاز المعلم والمعلمة</cp:keywords>
  <cp:lastModifiedBy>secretools world</cp:lastModifiedBy>
  <cp:revision>205</cp:revision>
  <dcterms:created xsi:type="dcterms:W3CDTF">2016-08-29T17:38:02Z</dcterms:created>
  <dcterms:modified xsi:type="dcterms:W3CDTF">2016-09-26T21:15:56Z</dcterms:modified>
</cp:coreProperties>
</file>