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280" r:id="rId3"/>
    <p:sldId id="256" r:id="rId4"/>
    <p:sldId id="279" r:id="rId5"/>
    <p:sldId id="257" r:id="rId6"/>
    <p:sldId id="258" r:id="rId7"/>
    <p:sldId id="281" r:id="rId8"/>
    <p:sldId id="259" r:id="rId9"/>
    <p:sldId id="282" r:id="rId10"/>
    <p:sldId id="260" r:id="rId11"/>
    <p:sldId id="283" r:id="rId12"/>
    <p:sldId id="261" r:id="rId13"/>
    <p:sldId id="262" r:id="rId14"/>
    <p:sldId id="263" r:id="rId15"/>
    <p:sldId id="286" r:id="rId16"/>
    <p:sldId id="284" r:id="rId17"/>
    <p:sldId id="26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660"/>
  </p:normalViewPr>
  <p:slideViewPr>
    <p:cSldViewPr>
      <p:cViewPr>
        <p:scale>
          <a:sx n="75" d="100"/>
          <a:sy n="75" d="100"/>
        </p:scale>
        <p:origin x="117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3/19/2020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19" name="Footer Placeholder 18"/>
          <p:cNvSpPr>
            <a:spLocks noGrp="1"/>
          </p:cNvSpPr>
          <p:nvPr>
            <p:ph type="ftr" sz="quarter" idx="11"/>
          </p:nvPr>
        </p:nvSpPr>
        <p:spPr/>
        <p:txBody>
          <a:bodyPr/>
          <a:lstStyle/>
          <a:p>
            <a:endParaRPr lang="ar-EG"/>
          </a:p>
        </p:txBody>
      </p:sp>
      <p:sp>
        <p:nvSpPr>
          <p:cNvPr id="27" name="Slide Number Placeholder 26"/>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214696295"/>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37709248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1948661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19722566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12068346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28865823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21331140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4192535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077200" y="6356350"/>
            <a:ext cx="609600" cy="365125"/>
          </a:xfrm>
        </p:spPr>
        <p:txBody>
          <a:bodyPr/>
          <a:lstStyle/>
          <a:p>
            <a:fld id="{B34ED751-2448-4CCE-82B9-9922178588B8}" type="slidenum">
              <a:rPr lang="ar-EG" smtClean="0"/>
              <a:pPr/>
              <a:t>‹#›</a:t>
            </a:fld>
            <a:endParaRPr lang="ar-E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713943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24381355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754721-9BC2-4DB8-86F3-53B518A90ECC}" type="datetimeFigureOut">
              <a:rPr lang="ar-EG" smtClean="0"/>
              <a:pPr/>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B34ED751-2448-4CCE-82B9-9922178588B8}" type="slidenum">
              <a:rPr lang="ar-EG" smtClean="0"/>
              <a:pPr/>
              <a:t>‹#›</a:t>
            </a:fld>
            <a:endParaRPr lang="ar-EG"/>
          </a:p>
        </p:txBody>
      </p:sp>
    </p:spTree>
    <p:extLst>
      <p:ext uri="{BB962C8B-B14F-4D97-AF65-F5344CB8AC3E}">
        <p14:creationId xmlns:p14="http://schemas.microsoft.com/office/powerpoint/2010/main" val="2369402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3/19/2020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3/19/2020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3/19/2020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7754721-9BC2-4DB8-86F3-53B518A90ECC}" type="datetimeFigureOut">
              <a:rPr lang="ar-EG" smtClean="0"/>
              <a:pPr/>
              <a:t>25/07/1441</a:t>
            </a:fld>
            <a:endParaRPr lang="ar-E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E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34ED751-2448-4CCE-82B9-9922178588B8}" type="slidenum">
              <a:rPr lang="ar-EG" smtClean="0"/>
              <a:pPr/>
              <a:t>‹#›</a:t>
            </a:fld>
            <a:endParaRPr lang="ar-E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33035530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35596" y="1868356"/>
            <a:ext cx="7272808" cy="3505944"/>
          </a:xfrm>
        </p:spPr>
        <p:txBody>
          <a:bodyPr>
            <a:normAutofit fontScale="92500" lnSpcReduction="10000"/>
          </a:bodyPr>
          <a:lstStyle/>
          <a:p>
            <a:pPr algn="ctr"/>
            <a:endParaRPr lang="ar-EG" sz="3600" dirty="0">
              <a:solidFill>
                <a:schemeClr val="tx1"/>
              </a:solidFill>
            </a:endParaRPr>
          </a:p>
          <a:p>
            <a:pPr algn="ctr"/>
            <a:r>
              <a:rPr lang="ar-EG" sz="4000" b="1" dirty="0">
                <a:solidFill>
                  <a:schemeClr val="tx1"/>
                </a:solidFill>
              </a:rPr>
              <a:t>مقرر</a:t>
            </a:r>
            <a:r>
              <a:rPr lang="ar-EG" sz="3600" dirty="0">
                <a:solidFill>
                  <a:schemeClr val="tx1"/>
                </a:solidFill>
              </a:rPr>
              <a:t> /</a:t>
            </a:r>
            <a:r>
              <a:rPr lang="ar-EG" sz="3600" b="1" dirty="0" err="1">
                <a:solidFill>
                  <a:schemeClr val="tx1"/>
                </a:solidFill>
              </a:rPr>
              <a:t>طبيعه</a:t>
            </a:r>
            <a:r>
              <a:rPr lang="ar-EG" sz="3600" b="1" dirty="0">
                <a:solidFill>
                  <a:schemeClr val="tx1"/>
                </a:solidFill>
              </a:rPr>
              <a:t> </a:t>
            </a:r>
            <a:r>
              <a:rPr lang="ar-EG" sz="3600" b="1" dirty="0" err="1">
                <a:solidFill>
                  <a:schemeClr val="tx1"/>
                </a:solidFill>
              </a:rPr>
              <a:t>موادالتصميم</a:t>
            </a:r>
            <a:r>
              <a:rPr lang="ar-EG" sz="3600" b="1" dirty="0">
                <a:solidFill>
                  <a:schemeClr val="tx1"/>
                </a:solidFill>
              </a:rPr>
              <a:t> </a:t>
            </a:r>
          </a:p>
          <a:p>
            <a:pPr algn="ctr"/>
            <a:endParaRPr lang="en-GB" sz="3600" dirty="0">
              <a:solidFill>
                <a:schemeClr val="tx1"/>
              </a:solidFill>
            </a:endParaRPr>
          </a:p>
          <a:p>
            <a:pPr algn="ctr"/>
            <a:r>
              <a:rPr lang="ar-EG" sz="3600" b="1" dirty="0"/>
              <a:t>إعداد /</a:t>
            </a:r>
            <a:r>
              <a:rPr lang="ar-EG" sz="3600" b="1" dirty="0" err="1"/>
              <a:t>م.د</a:t>
            </a:r>
            <a:r>
              <a:rPr lang="ar-EG" sz="3600" b="1" dirty="0"/>
              <a:t> :محمود الجزار</a:t>
            </a:r>
          </a:p>
          <a:p>
            <a:pPr algn="ctr"/>
            <a:r>
              <a:rPr lang="ar-EG" sz="3600" b="1" dirty="0"/>
              <a:t>قسم التصميم الصناعي </a:t>
            </a:r>
          </a:p>
          <a:p>
            <a:pPr algn="ctr"/>
            <a:r>
              <a:rPr lang="ar-EG" sz="3600" b="1" dirty="0"/>
              <a:t>2020</a:t>
            </a:r>
          </a:p>
        </p:txBody>
      </p:sp>
      <p:pic>
        <p:nvPicPr>
          <p:cNvPr id="1026" name="Picture 2" descr="D:\D\بنها\fd57315048b2a0e2ee02ed04b0927842_XL-415x328.jpg"/>
          <p:cNvPicPr>
            <a:picLocks noChangeAspect="1" noChangeArrowheads="1"/>
          </p:cNvPicPr>
          <p:nvPr/>
        </p:nvPicPr>
        <p:blipFill>
          <a:blip r:embed="rId2" cstate="print"/>
          <a:srcRect/>
          <a:stretch>
            <a:fillRect/>
          </a:stretch>
        </p:blipFill>
        <p:spPr bwMode="auto">
          <a:xfrm>
            <a:off x="7010400" y="404663"/>
            <a:ext cx="1404155" cy="1109790"/>
          </a:xfrm>
          <a:prstGeom prst="rect">
            <a:avLst/>
          </a:prstGeom>
          <a:blipFill>
            <a:blip r:embed="rId3" cstate="print"/>
            <a:tile tx="0" ty="0" sx="100000" sy="100000" flip="none" algn="tl"/>
          </a:blipFill>
        </p:spPr>
      </p:pic>
      <p:pic>
        <p:nvPicPr>
          <p:cNvPr id="1027" name="Picture 3" descr="D:\D\بنها\Fapa_Logo.png"/>
          <p:cNvPicPr>
            <a:picLocks noChangeAspect="1" noChangeArrowheads="1"/>
          </p:cNvPicPr>
          <p:nvPr/>
        </p:nvPicPr>
        <p:blipFill>
          <a:blip r:embed="rId4" cstate="print"/>
          <a:srcRect/>
          <a:stretch>
            <a:fillRect/>
          </a:stretch>
        </p:blipFill>
        <p:spPr bwMode="auto">
          <a:xfrm>
            <a:off x="493675" y="294788"/>
            <a:ext cx="1522040" cy="157356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9AFDE0E-307A-46F5-95F0-EABAEC2EAE8D}"/>
              </a:ext>
            </a:extLst>
          </p:cNvPr>
          <p:cNvSpPr>
            <a:spLocks noGrp="1"/>
          </p:cNvSpPr>
          <p:nvPr>
            <p:ph idx="1"/>
          </p:nvPr>
        </p:nvSpPr>
        <p:spPr>
          <a:xfrm>
            <a:off x="533400" y="990600"/>
            <a:ext cx="8229600" cy="4525963"/>
          </a:xfrm>
        </p:spPr>
        <p:txBody>
          <a:bodyPr/>
          <a:lstStyle/>
          <a:p>
            <a:pPr lvl="0" algn="r" rtl="1">
              <a:buClr>
                <a:srgbClr val="2DA2BF"/>
              </a:buClr>
            </a:pPr>
            <a:r>
              <a:rPr lang="ar-EG" sz="2400" dirty="0">
                <a:solidFill>
                  <a:prstClr val="black"/>
                </a:solidFill>
              </a:rPr>
              <a:t>أي أن عدد الترابط لهذه الوحدة = </a:t>
            </a:r>
            <a:r>
              <a:rPr lang="fa-IR" sz="2400" dirty="0">
                <a:solidFill>
                  <a:prstClr val="black"/>
                </a:solidFill>
              </a:rPr>
              <a:t>۱۲ </a:t>
            </a:r>
            <a:r>
              <a:rPr lang="ar-EG" sz="2400" dirty="0">
                <a:solidFill>
                  <a:prstClr val="black"/>
                </a:solidFill>
              </a:rPr>
              <a:t>ودرجة امتلاء هذه الوحدة بالذرات ( معامل التكديس</a:t>
            </a:r>
            <a:r>
              <a:rPr lang="en-BZ" sz="2400" dirty="0">
                <a:solidFill>
                  <a:prstClr val="black"/>
                </a:solidFill>
              </a:rPr>
              <a:t>( </a:t>
            </a:r>
            <a:r>
              <a:rPr lang="ar-EG" sz="2400" dirty="0">
                <a:solidFill>
                  <a:prstClr val="black"/>
                </a:solidFill>
              </a:rPr>
              <a:t> = 0.74</a:t>
            </a:r>
            <a:endParaRPr lang="en-BZ" sz="2400" dirty="0">
              <a:solidFill>
                <a:prstClr val="black"/>
              </a:solidFill>
            </a:endParaRPr>
          </a:p>
          <a:p>
            <a:pPr lvl="0" algn="r" rtl="1">
              <a:buClr>
                <a:srgbClr val="2DA2BF"/>
              </a:buClr>
            </a:pPr>
            <a:r>
              <a:rPr lang="ar-EG" sz="2400" dirty="0">
                <a:solidFill>
                  <a:prstClr val="black"/>
                </a:solidFill>
              </a:rPr>
              <a:t>وهذا معناه أن درجة امتلاء الفراغ من هذه الوحدة بالذرات = 74% أي أن 26%  هي الباقية من الفراغ لهذه الشبكة هي للمسام </a:t>
            </a:r>
            <a:endParaRPr lang="en-BZ" sz="2400" dirty="0">
              <a:solidFill>
                <a:prstClr val="black"/>
              </a:solidFill>
            </a:endParaRPr>
          </a:p>
          <a:p>
            <a:pPr lvl="0" algn="r" rtl="1">
              <a:buClr>
                <a:srgbClr val="2DA2BF"/>
              </a:buClr>
            </a:pPr>
            <a:r>
              <a:rPr lang="ar-EG" sz="2400" b="1" dirty="0">
                <a:solidFill>
                  <a:prstClr val="black"/>
                </a:solidFill>
              </a:rPr>
              <a:t> ب. في حالة الشبكة </a:t>
            </a:r>
            <a:r>
              <a:rPr lang="ar-EG" sz="2400" b="1" dirty="0" err="1">
                <a:solidFill>
                  <a:prstClr val="black"/>
                </a:solidFill>
              </a:rPr>
              <a:t>البللورية</a:t>
            </a:r>
            <a:r>
              <a:rPr lang="ar-EG" sz="2400" b="1" dirty="0">
                <a:solidFill>
                  <a:prstClr val="black"/>
                </a:solidFill>
              </a:rPr>
              <a:t> مزدحمة التكديس</a:t>
            </a:r>
            <a:r>
              <a:rPr lang="en-BZ" sz="2400" b="1" dirty="0">
                <a:solidFill>
                  <a:prstClr val="black"/>
                </a:solidFill>
              </a:rPr>
              <a:t> :</a:t>
            </a:r>
            <a:endParaRPr lang="en-BZ" sz="2400" dirty="0">
              <a:solidFill>
                <a:prstClr val="black"/>
              </a:solidFill>
            </a:endParaRPr>
          </a:p>
          <a:p>
            <a:pPr lvl="0" algn="r" rtl="1">
              <a:buClr>
                <a:srgbClr val="2DA2BF"/>
              </a:buClr>
            </a:pPr>
            <a:r>
              <a:rPr lang="ar-EG" sz="2400" dirty="0">
                <a:solidFill>
                  <a:prstClr val="black"/>
                </a:solidFill>
              </a:rPr>
              <a:t>فان عدد ذرات الترابط بالوحدة الأولية لهذه الشبكة = </a:t>
            </a:r>
            <a:r>
              <a:rPr lang="fa-IR" sz="2400" dirty="0">
                <a:solidFill>
                  <a:prstClr val="black"/>
                </a:solidFill>
              </a:rPr>
              <a:t>۱۲ </a:t>
            </a:r>
            <a:r>
              <a:rPr lang="ar-EG" sz="2400" dirty="0">
                <a:solidFill>
                  <a:prstClr val="black"/>
                </a:solidFill>
              </a:rPr>
              <a:t>وأيضا معامل التكديس = 74.</a:t>
            </a:r>
            <a:endParaRPr lang="en-BZ" sz="2400" dirty="0">
              <a:solidFill>
                <a:prstClr val="black"/>
              </a:solidFill>
            </a:endParaRPr>
          </a:p>
          <a:p>
            <a:pPr lvl="0" algn="r" rtl="1">
              <a:buClr>
                <a:srgbClr val="2DA2BF"/>
              </a:buClr>
            </a:pPr>
            <a:r>
              <a:rPr lang="ar-EG" sz="2400" b="1" dirty="0">
                <a:solidFill>
                  <a:prstClr val="black"/>
                </a:solidFill>
              </a:rPr>
              <a:t> ج. في حالة الشبكة </a:t>
            </a:r>
            <a:r>
              <a:rPr lang="ar-EG" sz="2400" b="1" dirty="0" err="1">
                <a:solidFill>
                  <a:prstClr val="black"/>
                </a:solidFill>
              </a:rPr>
              <a:t>البللورية</a:t>
            </a:r>
            <a:r>
              <a:rPr lang="ar-EG" sz="2400" b="1" dirty="0">
                <a:solidFill>
                  <a:prstClr val="black"/>
                </a:solidFill>
              </a:rPr>
              <a:t> مركزية الحجم :۔</a:t>
            </a:r>
            <a:endParaRPr lang="en-BZ" sz="2400" dirty="0">
              <a:solidFill>
                <a:prstClr val="black"/>
              </a:solidFill>
            </a:endParaRPr>
          </a:p>
          <a:p>
            <a:pPr lvl="0" algn="r" rtl="1">
              <a:buClr>
                <a:srgbClr val="2DA2BF"/>
              </a:buClr>
            </a:pPr>
            <a:r>
              <a:rPr lang="ar-EG" sz="2400" dirty="0">
                <a:solidFill>
                  <a:prstClr val="black"/>
                </a:solidFill>
              </a:rPr>
              <a:t>إذا اعتبرنا أن ذرة الأساس (4) هي الموجودة في مركز المكعب فان عدد الذرات المحيطة بها في الوحدة الأولية لهذه الشبكة = </a:t>
            </a:r>
            <a:r>
              <a:rPr lang="fa-IR" sz="2400" dirty="0">
                <a:solidFill>
                  <a:prstClr val="black"/>
                </a:solidFill>
              </a:rPr>
              <a:t>۸ </a:t>
            </a:r>
            <a:r>
              <a:rPr lang="ar-EG" sz="2400" dirty="0">
                <a:solidFill>
                  <a:prstClr val="black"/>
                </a:solidFill>
              </a:rPr>
              <a:t>ذرات ( جارة قريبة ). فيكون عدد الترابط = </a:t>
            </a:r>
            <a:r>
              <a:rPr lang="fa-IR" sz="2400" dirty="0">
                <a:solidFill>
                  <a:prstClr val="black"/>
                </a:solidFill>
              </a:rPr>
              <a:t>۸ </a:t>
            </a:r>
            <a:r>
              <a:rPr lang="ar-EG" sz="2400" dirty="0">
                <a:solidFill>
                  <a:prstClr val="black"/>
                </a:solidFill>
              </a:rPr>
              <a:t>ومعامل التكديس = 68</a:t>
            </a:r>
            <a:r>
              <a:rPr lang="en-BZ" sz="2400" dirty="0">
                <a:solidFill>
                  <a:prstClr val="black"/>
                </a:solidFill>
              </a:rPr>
              <a:t>.</a:t>
            </a:r>
          </a:p>
          <a:p>
            <a:endParaRPr lang="ar-EG" dirty="0"/>
          </a:p>
        </p:txBody>
      </p:sp>
    </p:spTree>
    <p:extLst>
      <p:ext uri="{BB962C8B-B14F-4D97-AF65-F5344CB8AC3E}">
        <p14:creationId xmlns:p14="http://schemas.microsoft.com/office/powerpoint/2010/main" val="691476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245291"/>
          </a:xfrm>
        </p:spPr>
        <p:txBody>
          <a:bodyPr>
            <a:normAutofit/>
          </a:bodyPr>
          <a:lstStyle/>
          <a:p>
            <a:pPr algn="r" rtl="1"/>
            <a:r>
              <a:rPr lang="ar-EG" dirty="0"/>
              <a:t>انظرالشكل رقم (1-4).</a:t>
            </a:r>
            <a:endParaRPr lang="en-BZ" dirty="0"/>
          </a:p>
          <a:p>
            <a:pPr algn="r" rtl="1"/>
            <a:r>
              <a:rPr lang="ar-EG" dirty="0"/>
              <a:t> </a:t>
            </a:r>
            <a:r>
              <a:rPr lang="fa-IR" dirty="0"/>
              <a:t>۲</a:t>
            </a:r>
            <a:r>
              <a:rPr lang="fa-IR" b="1" dirty="0"/>
              <a:t>. </a:t>
            </a:r>
            <a:r>
              <a:rPr lang="ar-EG" b="1" dirty="0"/>
              <a:t>نصيب الوحدة الأولية الشبكة من الفرات:-</a:t>
            </a:r>
            <a:endParaRPr lang="en-BZ" b="1" dirty="0"/>
          </a:p>
          <a:p>
            <a:pPr algn="r" rtl="1"/>
            <a:r>
              <a:rPr lang="ar-EG" dirty="0"/>
              <a:t>هو إجمالي مساهمة الفرات المكونة للشبكة داخل الوحدة الأولية لها على النحو التالي :</a:t>
            </a:r>
            <a:endParaRPr lang="en-BZ" dirty="0"/>
          </a:p>
          <a:p>
            <a:pPr algn="r" rtl="1">
              <a:buFont typeface="Wingdings" panose="05000000000000000000" pitchFamily="2" charset="2"/>
              <a:buChar char="§"/>
            </a:pPr>
            <a:r>
              <a:rPr lang="ar-EG" dirty="0"/>
              <a:t> أ- الوحدة الأولية للشبكة البللورية مركزية الوجه: وهي تشتمل على 4 ذرات كاملة موزعة كالتالي</a:t>
            </a:r>
            <a:r>
              <a:rPr lang="en-BZ" dirty="0"/>
              <a:t> :</a:t>
            </a:r>
          </a:p>
          <a:p>
            <a:pPr lvl="1" algn="r" rtl="1">
              <a:buFont typeface="Wingdings" panose="05000000000000000000" pitchFamily="2" charset="2"/>
              <a:buChar char="v"/>
            </a:pPr>
            <a:r>
              <a:rPr lang="ar-EG" dirty="0"/>
              <a:t>1. عدد ذرة واحدة تأتي من مساهمة ذرات الأركان ال </a:t>
            </a:r>
            <a:r>
              <a:rPr lang="fa-IR" dirty="0"/>
              <a:t>۸ </a:t>
            </a:r>
            <a:r>
              <a:rPr lang="ar-EG" dirty="0"/>
              <a:t>الموجودة في أركان المكعب ( حيث أن كل منها تشترك في ثمانية مكعبات في وقت واحد ) بمقدار ال </a:t>
            </a:r>
            <a:r>
              <a:rPr lang="fa-IR" dirty="0"/>
              <a:t>8/1 ذرة .</a:t>
            </a:r>
            <a:endParaRPr lang="en-BZ" dirty="0"/>
          </a:p>
          <a:p>
            <a:pPr lvl="1" algn="r" rtl="1">
              <a:buFont typeface="Wingdings" panose="05000000000000000000" pitchFamily="2" charset="2"/>
              <a:buChar char="v"/>
            </a:pPr>
            <a:r>
              <a:rPr lang="fa-IR" dirty="0"/>
              <a:t>۲. </a:t>
            </a:r>
            <a:r>
              <a:rPr lang="ar-EG" dirty="0"/>
              <a:t>عدد 3 ذرات من مساهمة كل ذرة من ال 6 ذرات في مراكز الأوجه الستة للمكعب حيث أن كل منها تشترك في مكعبين متلاصقين في وقت واحد وال </a:t>
            </a:r>
            <a:r>
              <a:rPr lang="fa-IR" dirty="0"/>
              <a:t>2/1 ذرة </a:t>
            </a:r>
            <a:endParaRPr lang="en-BZ" dirty="0"/>
          </a:p>
          <a:p>
            <a:pPr algn="r"/>
            <a:endParaRPr lang="en-BZ" dirty="0"/>
          </a:p>
        </p:txBody>
      </p:sp>
    </p:spTree>
    <p:extLst>
      <p:ext uri="{BB962C8B-B14F-4D97-AF65-F5344CB8AC3E}">
        <p14:creationId xmlns:p14="http://schemas.microsoft.com/office/powerpoint/2010/main" val="3908970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609600"/>
            <a:ext cx="3810000" cy="5397691"/>
          </a:xfrm>
        </p:spPr>
        <p:txBody>
          <a:bodyPr/>
          <a:lstStyle/>
          <a:p>
            <a:pPr algn="r" rtl="1"/>
            <a:r>
              <a:rPr lang="ar-EG" dirty="0"/>
              <a:t>أي أن</a:t>
            </a:r>
            <a:r>
              <a:rPr lang="en-BZ" dirty="0"/>
              <a:t> :</a:t>
            </a:r>
          </a:p>
          <a:p>
            <a:pPr algn="r" rtl="1"/>
            <a:r>
              <a:rPr lang="en-BZ" dirty="0"/>
              <a:t>* </a:t>
            </a:r>
            <a:r>
              <a:rPr lang="ar-EG" dirty="0"/>
              <a:t>مساهمة ذرات الأركان الثمانية = </a:t>
            </a:r>
            <a:r>
              <a:rPr lang="fa-IR" dirty="0"/>
              <a:t>۸ × 8/1 ذرة </a:t>
            </a:r>
            <a:endParaRPr lang="en-BZ" dirty="0"/>
          </a:p>
          <a:p>
            <a:pPr algn="r" rtl="1"/>
            <a:r>
              <a:rPr lang="fa-IR" dirty="0"/>
              <a:t>* </a:t>
            </a:r>
            <a:r>
              <a:rPr lang="ar-EG" dirty="0"/>
              <a:t>مساهمة ذرات الأوجه الستة = 6 × 2 / 1 = 3 ذرة</a:t>
            </a:r>
            <a:endParaRPr lang="en-BZ" dirty="0"/>
          </a:p>
          <a:p>
            <a:pPr algn="r" rtl="1"/>
            <a:r>
              <a:rPr lang="ar-EG" dirty="0"/>
              <a:t>* فيكون العدد الإجمالي لمساهمة ذرات المكعب =1+3= 4 ذرة</a:t>
            </a:r>
            <a:endParaRPr lang="en-BZ" dirty="0"/>
          </a:p>
          <a:p>
            <a:pPr algn="r" rtl="1"/>
            <a:r>
              <a:rPr lang="ar-EG" dirty="0"/>
              <a:t>أنظر شكل (1-4):</a:t>
            </a:r>
            <a:endParaRPr lang="en-BZ" dirty="0"/>
          </a:p>
          <a:p>
            <a:pPr algn="r" rtl="1"/>
            <a:endParaRPr lang="en-BZ"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953000" y="344855"/>
            <a:ext cx="3810000" cy="6168289"/>
          </a:xfrm>
          <a:prstGeom prst="rect">
            <a:avLst/>
          </a:prstGeom>
          <a:noFill/>
          <a:ln>
            <a:noFill/>
          </a:ln>
        </p:spPr>
      </p:pic>
    </p:spTree>
    <p:extLst>
      <p:ext uri="{BB962C8B-B14F-4D97-AF65-F5344CB8AC3E}">
        <p14:creationId xmlns:p14="http://schemas.microsoft.com/office/powerpoint/2010/main" val="3809101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169091"/>
          </a:xfrm>
        </p:spPr>
        <p:txBody>
          <a:bodyPr>
            <a:normAutofit/>
          </a:bodyPr>
          <a:lstStyle/>
          <a:p>
            <a:pPr algn="r" rtl="1">
              <a:buFont typeface="Wingdings" panose="05000000000000000000" pitchFamily="2" charset="2"/>
              <a:buChar char="§"/>
            </a:pPr>
            <a:r>
              <a:rPr lang="ar-SA" b="1" dirty="0"/>
              <a:t>ب - الوحدة الأولية للشبكة البللورية مزدحمة التكدس ( السداسية  )</a:t>
            </a:r>
            <a:endParaRPr lang="en-BZ" b="1" dirty="0"/>
          </a:p>
          <a:p>
            <a:pPr algn="r" rtl="1"/>
            <a:r>
              <a:rPr lang="en-BZ" dirty="0"/>
              <a:t>* </a:t>
            </a:r>
            <a:r>
              <a:rPr lang="ar-SA" dirty="0"/>
              <a:t>تشتمل علي ذرات كاملة موزعة كالتالي</a:t>
            </a:r>
            <a:r>
              <a:rPr lang="en-BZ" dirty="0"/>
              <a:t> :</a:t>
            </a:r>
          </a:p>
          <a:p>
            <a:pPr algn="r" rtl="1"/>
            <a:r>
              <a:rPr lang="en-BZ" dirty="0"/>
              <a:t>1. </a:t>
            </a:r>
            <a:r>
              <a:rPr lang="ar-SA" dirty="0"/>
              <a:t>عدد </a:t>
            </a:r>
            <a:r>
              <a:rPr lang="fa-IR" dirty="0"/>
              <a:t>۲ </a:t>
            </a:r>
            <a:r>
              <a:rPr lang="ar-SA" dirty="0"/>
              <a:t>ذرة تأتي من مساهمة ذرات الأركان الله </a:t>
            </a:r>
            <a:r>
              <a:rPr lang="fa-IR" dirty="0"/>
              <a:t>۱۲ ( </a:t>
            </a:r>
            <a:r>
              <a:rPr lang="ar-SA" dirty="0"/>
              <a:t>كل منها يشترك في ستة مناشير في وقت واحد ) بمقدار الله : { ذرة. </a:t>
            </a:r>
            <a:r>
              <a:rPr lang="fa-IR" dirty="0"/>
              <a:t>۲. </a:t>
            </a:r>
            <a:r>
              <a:rPr lang="ar-SA" dirty="0"/>
              <a:t>عدد 1 ذرة تأتي من مساهمة ذرتي مرکزي القاعدتين ( حيث كل منها تشترك في منشورين في وقت واحد ) بمقدار ال </a:t>
            </a:r>
            <a:r>
              <a:rPr lang="fa-IR" dirty="0"/>
              <a:t>۱</a:t>
            </a:r>
            <a:endParaRPr lang="en-BZ" dirty="0"/>
          </a:p>
          <a:p>
            <a:pPr algn="r" rtl="1"/>
            <a:r>
              <a:rPr lang="en-BZ" dirty="0"/>
              <a:t>/ </a:t>
            </a:r>
            <a:r>
              <a:rPr lang="fa-IR" dirty="0"/>
              <a:t>۲</a:t>
            </a:r>
            <a:r>
              <a:rPr lang="en-BZ" dirty="0"/>
              <a:t>. </a:t>
            </a:r>
            <a:r>
              <a:rPr lang="fa-IR" dirty="0"/>
              <a:t>۳</a:t>
            </a:r>
            <a:r>
              <a:rPr lang="en-BZ" dirty="0"/>
              <a:t>. </a:t>
            </a:r>
            <a:r>
              <a:rPr lang="ar-SA" dirty="0"/>
              <a:t>عدد 3 ذرات تأتي من مساهمة الى 3 ذرات الموجودة في وسط المنشور حيث كل منها لا يشترك في اي منشور ) أي بمقدار الذرة الواحدة</a:t>
            </a:r>
            <a:endParaRPr lang="en-BZ" dirty="0"/>
          </a:p>
        </p:txBody>
      </p:sp>
    </p:spTree>
    <p:extLst>
      <p:ext uri="{BB962C8B-B14F-4D97-AF65-F5344CB8AC3E}">
        <p14:creationId xmlns:p14="http://schemas.microsoft.com/office/powerpoint/2010/main" val="1354789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1469B9F-3766-4FAA-A4FA-9D8449BA86F2}"/>
              </a:ext>
            </a:extLst>
          </p:cNvPr>
          <p:cNvSpPr>
            <a:spLocks noGrp="1"/>
          </p:cNvSpPr>
          <p:nvPr>
            <p:ph idx="1"/>
          </p:nvPr>
        </p:nvSpPr>
        <p:spPr/>
        <p:txBody>
          <a:bodyPr/>
          <a:lstStyle/>
          <a:p>
            <a:pPr lvl="0" algn="r" rtl="1">
              <a:buClr>
                <a:srgbClr val="2DA2BF"/>
              </a:buClr>
            </a:pPr>
            <a:r>
              <a:rPr lang="ar-SA" sz="3200" dirty="0">
                <a:solidFill>
                  <a:prstClr val="black"/>
                </a:solidFill>
              </a:rPr>
              <a:t>.............. أي أن</a:t>
            </a:r>
            <a:r>
              <a:rPr lang="en-BZ" sz="3200" dirty="0">
                <a:solidFill>
                  <a:prstClr val="black"/>
                </a:solidFill>
              </a:rPr>
              <a:t> :</a:t>
            </a:r>
          </a:p>
          <a:p>
            <a:pPr lvl="0" algn="r" rtl="1">
              <a:buClr>
                <a:srgbClr val="2DA2BF"/>
              </a:buClr>
            </a:pPr>
            <a:r>
              <a:rPr lang="en-BZ" sz="3200" dirty="0">
                <a:solidFill>
                  <a:prstClr val="black"/>
                </a:solidFill>
              </a:rPr>
              <a:t>* </a:t>
            </a:r>
            <a:r>
              <a:rPr lang="ar-SA" sz="3200" dirty="0">
                <a:solidFill>
                  <a:prstClr val="black"/>
                </a:solidFill>
              </a:rPr>
              <a:t>مساهمة ذرات الأركان الى </a:t>
            </a:r>
            <a:r>
              <a:rPr lang="fa-IR" sz="3200" dirty="0">
                <a:solidFill>
                  <a:prstClr val="black"/>
                </a:solidFill>
              </a:rPr>
              <a:t>۱۲ = ۱۲ × </a:t>
            </a:r>
            <a:r>
              <a:rPr lang="ar-SA" sz="3200" dirty="0">
                <a:solidFill>
                  <a:prstClr val="black"/>
                </a:solidFill>
              </a:rPr>
              <a:t>1 = </a:t>
            </a:r>
            <a:r>
              <a:rPr lang="fa-IR" sz="3200" dirty="0">
                <a:solidFill>
                  <a:prstClr val="black"/>
                </a:solidFill>
              </a:rPr>
              <a:t>۲ </a:t>
            </a:r>
            <a:r>
              <a:rPr lang="ar-SA" sz="3200" dirty="0">
                <a:solidFill>
                  <a:prstClr val="black"/>
                </a:solidFill>
              </a:rPr>
              <a:t>ذرة </a:t>
            </a:r>
            <a:endParaRPr lang="en-BZ" sz="3200" dirty="0">
              <a:solidFill>
                <a:prstClr val="black"/>
              </a:solidFill>
            </a:endParaRPr>
          </a:p>
          <a:p>
            <a:pPr lvl="0" algn="r" rtl="1">
              <a:buClr>
                <a:srgbClr val="2DA2BF"/>
              </a:buClr>
            </a:pPr>
            <a:r>
              <a:rPr lang="ar-SA" sz="3200" dirty="0">
                <a:solidFill>
                  <a:prstClr val="black"/>
                </a:solidFill>
              </a:rPr>
              <a:t>* مساهمة ذرتا مركزي القاعدتين = </a:t>
            </a:r>
            <a:r>
              <a:rPr lang="fa-IR" sz="3200" dirty="0">
                <a:solidFill>
                  <a:prstClr val="black"/>
                </a:solidFill>
              </a:rPr>
              <a:t>۲ × ۱ </a:t>
            </a:r>
            <a:r>
              <a:rPr lang="en-BZ" sz="3200" dirty="0">
                <a:solidFill>
                  <a:prstClr val="black"/>
                </a:solidFill>
              </a:rPr>
              <a:t>/ </a:t>
            </a:r>
            <a:r>
              <a:rPr lang="fa-IR" sz="3200" dirty="0">
                <a:solidFill>
                  <a:prstClr val="black"/>
                </a:solidFill>
              </a:rPr>
              <a:t>۲</a:t>
            </a:r>
            <a:r>
              <a:rPr lang="en-BZ" sz="3200" dirty="0">
                <a:solidFill>
                  <a:prstClr val="black"/>
                </a:solidFill>
              </a:rPr>
              <a:t> =</a:t>
            </a:r>
            <a:r>
              <a:rPr lang="ar-SA" sz="3200" dirty="0">
                <a:solidFill>
                  <a:prstClr val="black"/>
                </a:solidFill>
              </a:rPr>
              <a:t>1 ذرة </a:t>
            </a:r>
            <a:endParaRPr lang="en-BZ" sz="3200" dirty="0">
              <a:solidFill>
                <a:prstClr val="black"/>
              </a:solidFill>
            </a:endParaRPr>
          </a:p>
          <a:p>
            <a:pPr lvl="0" algn="r" rtl="1">
              <a:buClr>
                <a:srgbClr val="2DA2BF"/>
              </a:buClr>
            </a:pPr>
            <a:r>
              <a:rPr lang="ar-SA" sz="3200" dirty="0">
                <a:solidFill>
                  <a:prstClr val="black"/>
                </a:solidFill>
              </a:rPr>
              <a:t>* مساهمة ذرات الوسط ال</a:t>
            </a:r>
            <a:r>
              <a:rPr lang="fa-IR" sz="3200" dirty="0">
                <a:solidFill>
                  <a:prstClr val="black"/>
                </a:solidFill>
              </a:rPr>
              <a:t>۳ = </a:t>
            </a:r>
            <a:r>
              <a:rPr lang="ar-SA" sz="3200" dirty="0">
                <a:solidFill>
                  <a:prstClr val="black"/>
                </a:solidFill>
              </a:rPr>
              <a:t>م ا = </a:t>
            </a:r>
            <a:r>
              <a:rPr lang="fa-IR" sz="3200" dirty="0">
                <a:solidFill>
                  <a:prstClr val="black"/>
                </a:solidFill>
              </a:rPr>
              <a:t>۳ </a:t>
            </a:r>
            <a:r>
              <a:rPr lang="ar-SA" sz="3200" dirty="0">
                <a:solidFill>
                  <a:prstClr val="black"/>
                </a:solidFill>
              </a:rPr>
              <a:t>قرة فيكون العدد الإجمالي لمساهمة ذرات المنشور السداسي = </a:t>
            </a:r>
            <a:r>
              <a:rPr lang="fa-IR" sz="3200" dirty="0">
                <a:solidFill>
                  <a:prstClr val="black"/>
                </a:solidFill>
              </a:rPr>
              <a:t>۲ +</a:t>
            </a:r>
            <a:r>
              <a:rPr lang="ar-SA" sz="3200" dirty="0">
                <a:solidFill>
                  <a:prstClr val="black"/>
                </a:solidFill>
              </a:rPr>
              <a:t>ا+ 3 = : ذرات</a:t>
            </a:r>
            <a:endParaRPr lang="en-BZ" sz="3200" dirty="0">
              <a:solidFill>
                <a:prstClr val="black"/>
              </a:solidFill>
            </a:endParaRPr>
          </a:p>
          <a:p>
            <a:pPr lvl="0" algn="r" rtl="1">
              <a:buClr>
                <a:srgbClr val="2DA2BF"/>
              </a:buClr>
            </a:pPr>
            <a:r>
              <a:rPr lang="ar-SA" sz="3200" dirty="0">
                <a:solidFill>
                  <a:prstClr val="black"/>
                </a:solidFill>
              </a:rPr>
              <a:t>أنظر شكل (1-4) </a:t>
            </a:r>
            <a:endParaRPr lang="en-BZ" sz="3200" dirty="0">
              <a:solidFill>
                <a:prstClr val="black"/>
              </a:solidFill>
            </a:endParaRPr>
          </a:p>
          <a:p>
            <a:endParaRPr lang="ar-EG" dirty="0"/>
          </a:p>
        </p:txBody>
      </p:sp>
    </p:spTree>
    <p:extLst>
      <p:ext uri="{BB962C8B-B14F-4D97-AF65-F5344CB8AC3E}">
        <p14:creationId xmlns:p14="http://schemas.microsoft.com/office/powerpoint/2010/main" val="1451391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900FBA-DB27-4C62-95E6-6E4242F596A3}"/>
              </a:ext>
            </a:extLst>
          </p:cNvPr>
          <p:cNvSpPr>
            <a:spLocks noGrp="1"/>
          </p:cNvSpPr>
          <p:nvPr>
            <p:ph idx="1"/>
          </p:nvPr>
        </p:nvSpPr>
        <p:spPr>
          <a:xfrm>
            <a:off x="609600" y="1166018"/>
            <a:ext cx="8229600" cy="4525963"/>
          </a:xfrm>
        </p:spPr>
        <p:txBody>
          <a:bodyPr/>
          <a:lstStyle/>
          <a:p>
            <a:pPr lvl="0" algn="r" rtl="1">
              <a:buClr>
                <a:srgbClr val="2DA2BF"/>
              </a:buClr>
              <a:buFont typeface="Wingdings" panose="05000000000000000000" pitchFamily="2" charset="2"/>
              <a:buChar char="§"/>
            </a:pPr>
            <a:r>
              <a:rPr lang="ar-SA" sz="2000" b="1" dirty="0">
                <a:solidFill>
                  <a:prstClr val="black"/>
                </a:solidFill>
              </a:rPr>
              <a:t>ج</a:t>
            </a:r>
            <a:r>
              <a:rPr lang="ar-SA" sz="3600" b="1" dirty="0">
                <a:solidFill>
                  <a:prstClr val="black"/>
                </a:solidFill>
              </a:rPr>
              <a:t>. الوحدة الأولية للشبكة </a:t>
            </a:r>
            <a:r>
              <a:rPr lang="ar-SA" sz="3600" b="1" dirty="0" err="1">
                <a:solidFill>
                  <a:prstClr val="black"/>
                </a:solidFill>
              </a:rPr>
              <a:t>البللورية</a:t>
            </a:r>
            <a:r>
              <a:rPr lang="ar-SA" sz="3600" b="1" dirty="0">
                <a:solidFill>
                  <a:prstClr val="black"/>
                </a:solidFill>
              </a:rPr>
              <a:t> مركزية الحجم</a:t>
            </a:r>
            <a:r>
              <a:rPr lang="en-BZ" sz="3600" b="1" dirty="0">
                <a:solidFill>
                  <a:prstClr val="black"/>
                </a:solidFill>
              </a:rPr>
              <a:t> :</a:t>
            </a:r>
          </a:p>
          <a:p>
            <a:pPr lvl="0" algn="r" rtl="1">
              <a:buClr>
                <a:srgbClr val="2DA2BF"/>
              </a:buClr>
            </a:pPr>
            <a:r>
              <a:rPr lang="en-BZ" sz="3200" dirty="0">
                <a:solidFill>
                  <a:prstClr val="black"/>
                </a:solidFill>
              </a:rPr>
              <a:t>* </a:t>
            </a:r>
            <a:r>
              <a:rPr lang="ar-SA" sz="3200" dirty="0">
                <a:solidFill>
                  <a:prstClr val="black"/>
                </a:solidFill>
              </a:rPr>
              <a:t>تشتمل علي ذرتين كاملتين توزع كالتالي :</a:t>
            </a:r>
            <a:endParaRPr lang="en-BZ" sz="3200" dirty="0">
              <a:solidFill>
                <a:prstClr val="black"/>
              </a:solidFill>
            </a:endParaRPr>
          </a:p>
          <a:p>
            <a:pPr lvl="0" algn="r" rtl="1">
              <a:buClr>
                <a:srgbClr val="2DA2BF"/>
              </a:buClr>
            </a:pPr>
            <a:r>
              <a:rPr lang="ar-SA" sz="3200" dirty="0">
                <a:solidFill>
                  <a:prstClr val="black"/>
                </a:solidFill>
              </a:rPr>
              <a:t> 1. عدد ذرة واحدة تأتي من مساهمة الذرة الموجودة في مركز المكعب ( ولا تشترك في أي مكعبات ) أي بمقدار الذرة الواحدة </a:t>
            </a:r>
            <a:endParaRPr lang="en-BZ" sz="3200" dirty="0">
              <a:solidFill>
                <a:prstClr val="black"/>
              </a:solidFill>
            </a:endParaRPr>
          </a:p>
          <a:p>
            <a:pPr lvl="0" algn="r" rtl="1">
              <a:buClr>
                <a:srgbClr val="2DA2BF"/>
              </a:buClr>
            </a:pPr>
            <a:r>
              <a:rPr lang="fa-IR" sz="3200" dirty="0">
                <a:solidFill>
                  <a:prstClr val="black"/>
                </a:solidFill>
              </a:rPr>
              <a:t>۲. </a:t>
            </a:r>
            <a:r>
              <a:rPr lang="ar-SA" sz="3200" dirty="0">
                <a:solidFill>
                  <a:prstClr val="black"/>
                </a:solidFill>
              </a:rPr>
              <a:t>عدد ذرة واحدة تأتي من مساهمة الذرات ال </a:t>
            </a:r>
            <a:r>
              <a:rPr lang="fa-IR" sz="3200" dirty="0">
                <a:solidFill>
                  <a:prstClr val="black"/>
                </a:solidFill>
              </a:rPr>
              <a:t>۸ </a:t>
            </a:r>
            <a:r>
              <a:rPr lang="ar-SA" sz="3200" dirty="0">
                <a:solidFill>
                  <a:prstClr val="black"/>
                </a:solidFill>
              </a:rPr>
              <a:t>الموجودة في أركان المكعب ( حيث كل منها تشترك في </a:t>
            </a:r>
            <a:r>
              <a:rPr lang="fa-IR" sz="3200" dirty="0">
                <a:solidFill>
                  <a:prstClr val="black"/>
                </a:solidFill>
              </a:rPr>
              <a:t>۸ </a:t>
            </a:r>
            <a:r>
              <a:rPr lang="ar-SA" sz="3200" dirty="0">
                <a:solidFill>
                  <a:prstClr val="black"/>
                </a:solidFill>
              </a:rPr>
              <a:t>مكعبات في وقت واحد ) أي بمقدار 8-1</a:t>
            </a:r>
            <a:endParaRPr lang="en-BZ" sz="3200" dirty="0">
              <a:solidFill>
                <a:prstClr val="black"/>
              </a:solidFill>
            </a:endParaRPr>
          </a:p>
          <a:p>
            <a:endParaRPr lang="ar-EG" dirty="0"/>
          </a:p>
        </p:txBody>
      </p:sp>
    </p:spTree>
    <p:extLst>
      <p:ext uri="{BB962C8B-B14F-4D97-AF65-F5344CB8AC3E}">
        <p14:creationId xmlns:p14="http://schemas.microsoft.com/office/powerpoint/2010/main" val="118722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828800"/>
            <a:ext cx="8229600" cy="5397691"/>
          </a:xfrm>
        </p:spPr>
        <p:txBody>
          <a:bodyPr/>
          <a:lstStyle/>
          <a:p>
            <a:pPr algn="r" rtl="1"/>
            <a:r>
              <a:rPr lang="ar-SA" dirty="0"/>
              <a:t>أي أن : </a:t>
            </a:r>
            <a:endParaRPr lang="en-BZ" dirty="0"/>
          </a:p>
          <a:p>
            <a:pPr algn="r" rtl="1"/>
            <a:r>
              <a:rPr lang="ar-SA" dirty="0"/>
              <a:t>مساهمة ذرة مركز المكعب الواحدة = 1 × 1 = 1 ذرة </a:t>
            </a:r>
            <a:endParaRPr lang="en-BZ" dirty="0"/>
          </a:p>
          <a:p>
            <a:pPr algn="r" rtl="1"/>
            <a:r>
              <a:rPr lang="en-BZ" dirty="0"/>
              <a:t>1x = 1 </a:t>
            </a:r>
            <a:r>
              <a:rPr lang="ar-SA" dirty="0"/>
              <a:t>ذرة واحدة . مساهمة ذرات الأركان ال </a:t>
            </a:r>
            <a:r>
              <a:rPr lang="fa-IR" dirty="0"/>
              <a:t>۸ = ۱</a:t>
            </a:r>
            <a:r>
              <a:rPr lang="en-BZ" dirty="0"/>
              <a:t> / </a:t>
            </a:r>
            <a:r>
              <a:rPr lang="fa-IR" dirty="0"/>
              <a:t>۸</a:t>
            </a:r>
            <a:r>
              <a:rPr lang="en-BZ" dirty="0"/>
              <a:t> =  </a:t>
            </a:r>
            <a:r>
              <a:rPr lang="ar-SA" dirty="0"/>
              <a:t>1 ذرة واحدة . </a:t>
            </a:r>
            <a:endParaRPr lang="en-BZ" dirty="0"/>
          </a:p>
          <a:p>
            <a:pPr algn="r" rtl="1"/>
            <a:r>
              <a:rPr lang="ar-SA" dirty="0"/>
              <a:t>فيكون العدد الإجمالي المساهمة ذرات المكعب = 1 + 1 = </a:t>
            </a:r>
            <a:r>
              <a:rPr lang="fa-IR" dirty="0"/>
              <a:t>۲ (۳۱)</a:t>
            </a:r>
            <a:endParaRPr lang="en-BZ" dirty="0"/>
          </a:p>
        </p:txBody>
      </p:sp>
    </p:spTree>
    <p:extLst>
      <p:ext uri="{BB962C8B-B14F-4D97-AF65-F5344CB8AC3E}">
        <p14:creationId xmlns:p14="http://schemas.microsoft.com/office/powerpoint/2010/main" val="3523488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9650" y="533400"/>
            <a:ext cx="7124700" cy="4800600"/>
          </a:xfrm>
        </p:spPr>
        <p:txBody>
          <a:bodyPr>
            <a:noAutofit/>
          </a:bodyPr>
          <a:lstStyle/>
          <a:p>
            <a:pPr algn="r" rtl="1"/>
            <a:r>
              <a:rPr lang="ar-EG" sz="3600" b="1" dirty="0">
                <a:solidFill>
                  <a:schemeClr val="tx1"/>
                </a:solidFill>
              </a:rPr>
              <a:t>الشبكات البلورية للمعادن : </a:t>
            </a:r>
            <a:br>
              <a:rPr lang="ar-EG" sz="2800" dirty="0">
                <a:solidFill>
                  <a:schemeClr val="tx1"/>
                </a:solidFill>
              </a:rPr>
            </a:br>
            <a:r>
              <a:rPr lang="ar-EG" sz="2800" dirty="0">
                <a:solidFill>
                  <a:schemeClr val="tx1"/>
                </a:solidFill>
              </a:rPr>
              <a:t>وضعت أساسيات ونظريات علم البللورات وبنائها في القرن التاسع عشر وقد أثبتت الدراسات المتتالية والتي أجريت في مطلع القرن العشرين والتي استخدمت فيها الأشعة السينية أن فرضية وجود الشبكات البللورية صحيح تمام الصحة.</a:t>
            </a:r>
            <a:br>
              <a:rPr lang="ar-EG" sz="2800" dirty="0">
                <a:solidFill>
                  <a:schemeClr val="tx1"/>
                </a:solidFill>
              </a:rPr>
            </a:br>
            <a:r>
              <a:rPr lang="ar-EG" sz="2800" dirty="0">
                <a:solidFill>
                  <a:schemeClr val="tx1"/>
                </a:solidFill>
              </a:rPr>
              <a:t>وتترتب ذرات أغلب الفلزات في خطوط متعامدة وعلى مسافات متساوية في أركان شبكة مكعبية أو منشورية بينما تشغل باقي الذرات أماكن داخل الشبكة البللورية للفلز ( المعدن). </a:t>
            </a:r>
            <a:br>
              <a:rPr lang="ar-EG" sz="2800" dirty="0">
                <a:solidFill>
                  <a:schemeClr val="tx1"/>
                </a:solidFill>
              </a:rPr>
            </a:br>
            <a:endParaRPr lang="en-BZ" sz="2800" dirty="0">
              <a:solidFill>
                <a:schemeClr val="tx1"/>
              </a:solidFill>
            </a:endParaRPr>
          </a:p>
        </p:txBody>
      </p:sp>
    </p:spTree>
    <p:extLst>
      <p:ext uri="{BB962C8B-B14F-4D97-AF65-F5344CB8AC3E}">
        <p14:creationId xmlns:p14="http://schemas.microsoft.com/office/powerpoint/2010/main" val="3424334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6E55456-76F0-4807-B4CA-AC571BEF2750}"/>
              </a:ext>
            </a:extLst>
          </p:cNvPr>
          <p:cNvSpPr>
            <a:spLocks noGrp="1"/>
          </p:cNvSpPr>
          <p:nvPr>
            <p:ph idx="1"/>
          </p:nvPr>
        </p:nvSpPr>
        <p:spPr>
          <a:xfrm>
            <a:off x="457200" y="609600"/>
            <a:ext cx="8229600" cy="5135563"/>
          </a:xfrm>
        </p:spPr>
        <p:txBody>
          <a:bodyPr>
            <a:normAutofit fontScale="85000" lnSpcReduction="20000"/>
          </a:bodyPr>
          <a:lstStyle/>
          <a:p>
            <a:pPr algn="r"/>
            <a:r>
              <a:rPr lang="ar-EG" dirty="0"/>
              <a:t>وهذا الترتيب يأخذ أحد الصور الآتية :</a:t>
            </a:r>
            <a:br>
              <a:rPr lang="ar-EG" sz="3000" dirty="0"/>
            </a:br>
            <a:r>
              <a:rPr lang="ar-EG" sz="3000" dirty="0"/>
              <a:t>* شبكة </a:t>
            </a:r>
            <a:r>
              <a:rPr lang="ar-EG" sz="3000" dirty="0" err="1"/>
              <a:t>بللورية</a:t>
            </a:r>
            <a:r>
              <a:rPr lang="ar-EG" sz="3000" dirty="0"/>
              <a:t> مركزية الحجم ( الجسد ) ( مكعبيه).</a:t>
            </a:r>
            <a:br>
              <a:rPr lang="ar-EG" sz="3000" dirty="0"/>
            </a:br>
            <a:r>
              <a:rPr lang="ar-EG" sz="3000" dirty="0"/>
              <a:t>* شبكة </a:t>
            </a:r>
            <a:r>
              <a:rPr lang="ar-EG" sz="3000" dirty="0" err="1"/>
              <a:t>بللورية</a:t>
            </a:r>
            <a:r>
              <a:rPr lang="ar-EG" sz="3000" dirty="0"/>
              <a:t> مركزية الوجه ( مكعبيه</a:t>
            </a:r>
            <a:br>
              <a:rPr lang="ar-EG" sz="3000" dirty="0"/>
            </a:br>
            <a:r>
              <a:rPr lang="ar-EG" sz="3000" dirty="0"/>
              <a:t>* شبكة </a:t>
            </a:r>
            <a:r>
              <a:rPr lang="ar-EG" sz="3000" dirty="0" err="1"/>
              <a:t>بللورية</a:t>
            </a:r>
            <a:r>
              <a:rPr lang="ar-EG" sz="3000" dirty="0"/>
              <a:t> سداسية مزدحمة التكديس ( </a:t>
            </a:r>
            <a:r>
              <a:rPr lang="ar-EG" sz="3000" dirty="0" err="1"/>
              <a:t>منشوریه</a:t>
            </a:r>
            <a:r>
              <a:rPr lang="ar-EG" sz="3000" dirty="0"/>
              <a:t> ).</a:t>
            </a:r>
          </a:p>
          <a:p>
            <a:pPr marL="109728" indent="0" algn="r">
              <a:buNone/>
            </a:pPr>
            <a:br>
              <a:rPr lang="ar-EG" sz="3000" dirty="0"/>
            </a:br>
            <a:r>
              <a:rPr lang="ar-EG" sz="3000" dirty="0"/>
              <a:t> </a:t>
            </a:r>
            <a:r>
              <a:rPr lang="ar-EG" sz="3000" u="sng" dirty="0"/>
              <a:t>الشبكة </a:t>
            </a:r>
            <a:r>
              <a:rPr lang="ar-EG" sz="3000" u="sng" dirty="0" err="1"/>
              <a:t>البللورية</a:t>
            </a:r>
            <a:r>
              <a:rPr lang="ar-EG" sz="3000" u="sng" dirty="0"/>
              <a:t> مركزية الحجم ( الجسد ) :</a:t>
            </a:r>
            <a:br>
              <a:rPr lang="ar-EG" sz="3000" dirty="0"/>
            </a:br>
            <a:r>
              <a:rPr lang="ar-EG" sz="3000" dirty="0"/>
              <a:t> وهي عبارة عن مكعب مركزي من تسع ذرات موزعة كالتالي :ثمانية تقع في أركان المكعب والتاسعة في مركزه ( داخل المكعب ). انظر </a:t>
            </a:r>
            <a:r>
              <a:rPr lang="ar-EG" sz="3000" dirty="0" err="1"/>
              <a:t>شکل</a:t>
            </a:r>
            <a:r>
              <a:rPr lang="ar-EG" sz="3000" dirty="0"/>
              <a:t> (۲۰۱)، </a:t>
            </a:r>
            <a:r>
              <a:rPr lang="ar-EG" sz="3000" dirty="0" err="1"/>
              <a:t>شکل</a:t>
            </a:r>
            <a:r>
              <a:rPr lang="ar-EG" sz="3000" dirty="0"/>
              <a:t> (۳۰۱):</a:t>
            </a:r>
            <a:br>
              <a:rPr lang="ar-EG" sz="3000" dirty="0"/>
            </a:br>
            <a:r>
              <a:rPr lang="ar-EG" sz="3000" dirty="0"/>
              <a:t>وكثير من المعادن ذات شبكة مكعبيه متمركزة الحجم ومن أمثلة هذه المعادن :</a:t>
            </a:r>
            <a:br>
              <a:rPr lang="ar-EG" sz="3000" dirty="0"/>
            </a:br>
            <a:r>
              <a:rPr lang="ar-EG" sz="3000" dirty="0"/>
              <a:t>* الليثيوم ، الصوديوم ، البوتاسيوم ، </a:t>
            </a:r>
            <a:r>
              <a:rPr lang="ar-EG" sz="3000" dirty="0" err="1"/>
              <a:t>الفانديوم</a:t>
            </a:r>
            <a:r>
              <a:rPr lang="ar-EG" sz="3000" dirty="0"/>
              <a:t> ، الكروم ، الحديد الفا ( </a:t>
            </a:r>
            <a:r>
              <a:rPr lang="en-US" sz="3000" dirty="0"/>
              <a:t>a) ، </a:t>
            </a:r>
            <a:r>
              <a:rPr lang="ar-EG" sz="3000" dirty="0" err="1"/>
              <a:t>المولبدنيوم</a:t>
            </a:r>
            <a:r>
              <a:rPr lang="ar-EG" sz="3000" dirty="0"/>
              <a:t> ،</a:t>
            </a:r>
            <a:br>
              <a:rPr lang="ar-EG" sz="3000" dirty="0"/>
            </a:br>
            <a:r>
              <a:rPr lang="ar-EG" sz="3000" dirty="0"/>
              <a:t>الروبيديوم ، النيوبيوم ، </a:t>
            </a:r>
            <a:r>
              <a:rPr lang="ar-EG" sz="3000" dirty="0" err="1"/>
              <a:t>التنجستن</a:t>
            </a:r>
            <a:r>
              <a:rPr lang="ar-EG" sz="3000" dirty="0"/>
              <a:t> ، .................... وغيرها .</a:t>
            </a:r>
            <a:br>
              <a:rPr lang="ar-EG" sz="3000" dirty="0"/>
            </a:br>
            <a:endParaRPr lang="ar-EG" dirty="0"/>
          </a:p>
        </p:txBody>
      </p:sp>
    </p:spTree>
    <p:extLst>
      <p:ext uri="{BB962C8B-B14F-4D97-AF65-F5344CB8AC3E}">
        <p14:creationId xmlns:p14="http://schemas.microsoft.com/office/powerpoint/2010/main" val="3483942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66018"/>
            <a:ext cx="8229600" cy="4525963"/>
          </a:xfrm>
        </p:spPr>
        <p:txBody>
          <a:bodyPr/>
          <a:lstStyle/>
          <a:p>
            <a:pPr algn="r" rtl="1"/>
            <a:r>
              <a:rPr lang="en-BZ" dirty="0"/>
              <a:t> </a:t>
            </a:r>
            <a:r>
              <a:rPr lang="ar-EG" dirty="0"/>
              <a:t>وتختلف متغيرات الشبكة (ضلع المكعب ) لكل معدن وفيما يلي أطوال ضلع المكعب بالأنجستروم</a:t>
            </a:r>
            <a:r>
              <a:rPr lang="en-BZ" dirty="0"/>
              <a:t> (A) ( </a:t>
            </a:r>
            <a:r>
              <a:rPr lang="ar-EG" dirty="0"/>
              <a:t>الأنجستروم = </a:t>
            </a:r>
            <a:r>
              <a:rPr lang="fa-IR" dirty="0"/>
              <a:t>۱۰). </a:t>
            </a:r>
            <a:r>
              <a:rPr lang="ar-EG" dirty="0"/>
              <a:t>انظر الشكل رقم (</a:t>
            </a:r>
            <a:r>
              <a:rPr lang="fa-IR" dirty="0"/>
              <a:t>۱ - ۲)</a:t>
            </a:r>
            <a:endParaRPr lang="en-BZ" dirty="0"/>
          </a:p>
          <a:p>
            <a:pPr algn="r" rtl="1"/>
            <a:r>
              <a:rPr lang="fa-IR" dirty="0"/>
              <a:t>* </a:t>
            </a:r>
            <a:r>
              <a:rPr lang="ar-EG" dirty="0"/>
              <a:t>الليثيوم : 3.5 </a:t>
            </a:r>
            <a:endParaRPr lang="en-BZ" dirty="0"/>
          </a:p>
          <a:p>
            <a:pPr algn="r" rtl="1"/>
            <a:r>
              <a:rPr lang="ar-EG" dirty="0"/>
              <a:t>* البريليوم : 3.04</a:t>
            </a:r>
            <a:endParaRPr lang="en-BZ" dirty="0"/>
          </a:p>
          <a:p>
            <a:pPr algn="r" rtl="1"/>
            <a:r>
              <a:rPr lang="ar-EG" dirty="0"/>
              <a:t>* </a:t>
            </a:r>
            <a:r>
              <a:rPr lang="ar-EG" dirty="0" err="1"/>
              <a:t>التنجستين</a:t>
            </a:r>
            <a:r>
              <a:rPr lang="ar-EG" dirty="0"/>
              <a:t> : 3.15 </a:t>
            </a:r>
            <a:endParaRPr lang="en-BZ" dirty="0"/>
          </a:p>
          <a:p>
            <a:pPr algn="r" rtl="1"/>
            <a:r>
              <a:rPr lang="ar-EG" dirty="0"/>
              <a:t>* الحديد ( </a:t>
            </a:r>
            <a:r>
              <a:rPr lang="en-US" dirty="0"/>
              <a:t>a </a:t>
            </a:r>
            <a:r>
              <a:rPr lang="ar-EG" dirty="0"/>
              <a:t> ) ألفا : 2.87 </a:t>
            </a:r>
            <a:endParaRPr lang="en-BZ" dirty="0"/>
          </a:p>
          <a:p>
            <a:pPr algn="r" rtl="1"/>
            <a:r>
              <a:rPr lang="ar-EG" dirty="0"/>
              <a:t>* </a:t>
            </a:r>
            <a:r>
              <a:rPr lang="ar-EG" dirty="0" err="1"/>
              <a:t>المولبيدنيوم</a:t>
            </a:r>
            <a:r>
              <a:rPr lang="ar-EG" dirty="0"/>
              <a:t> : 3.14 </a:t>
            </a:r>
            <a:endParaRPr lang="en-BZ" dirty="0"/>
          </a:p>
          <a:p>
            <a:pPr algn="r" rtl="1"/>
            <a:r>
              <a:rPr lang="ar-EG" dirty="0"/>
              <a:t>* الكروم </a:t>
            </a:r>
            <a:endParaRPr lang="en-BZ" dirty="0"/>
          </a:p>
          <a:p>
            <a:pPr algn="r" rtl="1"/>
            <a:endParaRPr lang="en-BZ" dirty="0"/>
          </a:p>
        </p:txBody>
      </p:sp>
    </p:spTree>
    <p:extLst>
      <p:ext uri="{BB962C8B-B14F-4D97-AF65-F5344CB8AC3E}">
        <p14:creationId xmlns:p14="http://schemas.microsoft.com/office/powerpoint/2010/main" val="851758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G:\CLIENTS\هاجر الشاذلي\02.JP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0" y="466255"/>
            <a:ext cx="4527968" cy="5925489"/>
          </a:xfrm>
          <a:prstGeom prst="rect">
            <a:avLst/>
          </a:prstGeom>
          <a:noFill/>
          <a:ln>
            <a:noFill/>
          </a:ln>
        </p:spPr>
      </p:pic>
      <p:sp>
        <p:nvSpPr>
          <p:cNvPr id="2" name="Content Placeholder 1"/>
          <p:cNvSpPr>
            <a:spLocks noGrp="1"/>
          </p:cNvSpPr>
          <p:nvPr>
            <p:ph idx="1"/>
          </p:nvPr>
        </p:nvSpPr>
        <p:spPr>
          <a:xfrm>
            <a:off x="5334000" y="1371600"/>
            <a:ext cx="3810000" cy="4876799"/>
          </a:xfrm>
        </p:spPr>
        <p:txBody>
          <a:bodyPr>
            <a:normAutofit/>
          </a:bodyPr>
          <a:lstStyle/>
          <a:p>
            <a:pPr algn="r" rtl="1"/>
            <a:r>
              <a:rPr lang="en-BZ" dirty="0"/>
              <a:t>1 - 1  </a:t>
            </a:r>
            <a:r>
              <a:rPr lang="ar-EG" dirty="0"/>
              <a:t>الشبكة البللورية مركزية الوجه:۔ وتتكون الوحدة الأولية لها من 14 ذرة ( شکل 1-3) موزعة كالتالي:ثمانية في أركان المكعب وستة ذرات كل منها في مركز وجه من أوجه المكعب الستة . </a:t>
            </a:r>
            <a:endParaRPr lang="en-BZ" dirty="0"/>
          </a:p>
          <a:p>
            <a:pPr algn="r" rtl="1"/>
            <a:endParaRPr lang="en-BZ" dirty="0"/>
          </a:p>
        </p:txBody>
      </p:sp>
    </p:spTree>
    <p:extLst>
      <p:ext uri="{BB962C8B-B14F-4D97-AF65-F5344CB8AC3E}">
        <p14:creationId xmlns:p14="http://schemas.microsoft.com/office/powerpoint/2010/main" val="2565231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C2A23FF-94AF-4E51-85D3-95802EF8535F}"/>
              </a:ext>
            </a:extLst>
          </p:cNvPr>
          <p:cNvSpPr>
            <a:spLocks noGrp="1"/>
          </p:cNvSpPr>
          <p:nvPr>
            <p:ph idx="1"/>
          </p:nvPr>
        </p:nvSpPr>
        <p:spPr>
          <a:xfrm>
            <a:off x="457200" y="861218"/>
            <a:ext cx="8229600" cy="5135563"/>
          </a:xfrm>
        </p:spPr>
        <p:txBody>
          <a:bodyPr>
            <a:normAutofit fontScale="62500" lnSpcReduction="20000"/>
          </a:bodyPr>
          <a:lstStyle/>
          <a:p>
            <a:pPr marL="109728" lvl="0" indent="0" algn="r" rtl="1">
              <a:buClr>
                <a:srgbClr val="2DA2BF"/>
              </a:buClr>
              <a:buNone/>
            </a:pPr>
            <a:r>
              <a:rPr lang="ar-EG" sz="4500" b="1" u="sng" dirty="0">
                <a:solidFill>
                  <a:prstClr val="black"/>
                </a:solidFill>
              </a:rPr>
              <a:t>والمعادن التالية ذات شبكة </a:t>
            </a:r>
            <a:r>
              <a:rPr lang="ar-EG" sz="4500" b="1" u="sng" dirty="0" err="1">
                <a:solidFill>
                  <a:prstClr val="black"/>
                </a:solidFill>
              </a:rPr>
              <a:t>بللورية</a:t>
            </a:r>
            <a:r>
              <a:rPr lang="ar-EG" sz="4500" b="1" u="sng" dirty="0">
                <a:solidFill>
                  <a:prstClr val="black"/>
                </a:solidFill>
              </a:rPr>
              <a:t> مركزية الوجه: </a:t>
            </a:r>
          </a:p>
          <a:p>
            <a:pPr marL="109728" lvl="0" indent="0" algn="r" rtl="1">
              <a:buClr>
                <a:srgbClr val="2DA2BF"/>
              </a:buClr>
              <a:buNone/>
            </a:pPr>
            <a:endParaRPr lang="en-BZ" sz="2300" u="sng" dirty="0">
              <a:solidFill>
                <a:prstClr val="black"/>
              </a:solidFill>
            </a:endParaRPr>
          </a:p>
          <a:p>
            <a:pPr lvl="0" algn="r" rtl="1">
              <a:buClr>
                <a:srgbClr val="2DA2BF"/>
              </a:buClr>
            </a:pPr>
            <a:r>
              <a:rPr lang="ar-EG" sz="4500" dirty="0">
                <a:solidFill>
                  <a:prstClr val="black"/>
                </a:solidFill>
              </a:rPr>
              <a:t>* الالومنيوم</a:t>
            </a:r>
            <a:endParaRPr lang="en-BZ" sz="4500" dirty="0">
              <a:solidFill>
                <a:prstClr val="black"/>
              </a:solidFill>
            </a:endParaRPr>
          </a:p>
          <a:p>
            <a:pPr lvl="0" algn="r" rtl="1">
              <a:buClr>
                <a:srgbClr val="2DA2BF"/>
              </a:buClr>
            </a:pPr>
            <a:r>
              <a:rPr lang="en-BZ" sz="4500" dirty="0">
                <a:solidFill>
                  <a:prstClr val="black"/>
                </a:solidFill>
              </a:rPr>
              <a:t>*</a:t>
            </a:r>
            <a:r>
              <a:rPr lang="ar-EG" sz="4500" dirty="0">
                <a:solidFill>
                  <a:prstClr val="black"/>
                </a:solidFill>
              </a:rPr>
              <a:t>الكالسيوم</a:t>
            </a:r>
            <a:endParaRPr lang="en-BZ" sz="4500" dirty="0">
              <a:solidFill>
                <a:prstClr val="black"/>
              </a:solidFill>
            </a:endParaRPr>
          </a:p>
          <a:p>
            <a:pPr lvl="0" algn="r" rtl="1">
              <a:buClr>
                <a:srgbClr val="2DA2BF"/>
              </a:buClr>
            </a:pPr>
            <a:r>
              <a:rPr lang="ar-EG" sz="4500" dirty="0">
                <a:solidFill>
                  <a:prstClr val="black"/>
                </a:solidFill>
              </a:rPr>
              <a:t>* الحديد</a:t>
            </a:r>
            <a:endParaRPr lang="en-BZ" sz="4500" dirty="0">
              <a:solidFill>
                <a:prstClr val="black"/>
              </a:solidFill>
            </a:endParaRPr>
          </a:p>
          <a:p>
            <a:pPr lvl="0" algn="r" rtl="1">
              <a:buClr>
                <a:srgbClr val="2DA2BF"/>
              </a:buClr>
            </a:pPr>
            <a:r>
              <a:rPr lang="ar-EG" sz="4500" dirty="0">
                <a:solidFill>
                  <a:prstClr val="black"/>
                </a:solidFill>
              </a:rPr>
              <a:t>* النيكل</a:t>
            </a:r>
            <a:endParaRPr lang="en-BZ" sz="4500" dirty="0">
              <a:solidFill>
                <a:prstClr val="black"/>
              </a:solidFill>
            </a:endParaRPr>
          </a:p>
          <a:p>
            <a:pPr lvl="0" algn="r" rtl="1">
              <a:buClr>
                <a:srgbClr val="2DA2BF"/>
              </a:buClr>
            </a:pPr>
            <a:r>
              <a:rPr lang="ar-EG" sz="4500" dirty="0">
                <a:solidFill>
                  <a:prstClr val="black"/>
                </a:solidFill>
              </a:rPr>
              <a:t>* النحاس</a:t>
            </a:r>
            <a:endParaRPr lang="en-BZ" sz="4500" dirty="0">
              <a:solidFill>
                <a:prstClr val="black"/>
              </a:solidFill>
            </a:endParaRPr>
          </a:p>
          <a:p>
            <a:pPr lvl="0" algn="r" rtl="1">
              <a:buClr>
                <a:srgbClr val="2DA2BF"/>
              </a:buClr>
            </a:pPr>
            <a:r>
              <a:rPr lang="ar-EG" sz="4500" dirty="0">
                <a:solidFill>
                  <a:prstClr val="black"/>
                </a:solidFill>
              </a:rPr>
              <a:t>* الكوبالت </a:t>
            </a:r>
            <a:endParaRPr lang="en-BZ" sz="4500" dirty="0">
              <a:solidFill>
                <a:prstClr val="black"/>
              </a:solidFill>
            </a:endParaRPr>
          </a:p>
          <a:p>
            <a:pPr lvl="0" algn="r" rtl="1">
              <a:buClr>
                <a:srgbClr val="2DA2BF"/>
              </a:buClr>
            </a:pPr>
            <a:r>
              <a:rPr lang="ar-EG" sz="4500" dirty="0">
                <a:solidFill>
                  <a:prstClr val="black"/>
                </a:solidFill>
              </a:rPr>
              <a:t>* </a:t>
            </a:r>
            <a:r>
              <a:rPr lang="ar-EG" sz="4500" dirty="0" err="1">
                <a:solidFill>
                  <a:prstClr val="black"/>
                </a:solidFill>
              </a:rPr>
              <a:t>البالاديوم</a:t>
            </a:r>
            <a:r>
              <a:rPr lang="ar-EG" sz="4500" dirty="0">
                <a:solidFill>
                  <a:prstClr val="black"/>
                </a:solidFill>
              </a:rPr>
              <a:t> </a:t>
            </a:r>
            <a:endParaRPr lang="en-BZ" sz="4500" dirty="0">
              <a:solidFill>
                <a:prstClr val="black"/>
              </a:solidFill>
            </a:endParaRPr>
          </a:p>
          <a:p>
            <a:pPr lvl="0" algn="r" rtl="1">
              <a:buClr>
                <a:srgbClr val="2DA2BF"/>
              </a:buClr>
            </a:pPr>
            <a:r>
              <a:rPr lang="ar-EG" sz="4500" dirty="0">
                <a:solidFill>
                  <a:prstClr val="black"/>
                </a:solidFill>
              </a:rPr>
              <a:t>* الفضة </a:t>
            </a:r>
            <a:endParaRPr lang="en-BZ" sz="4500" dirty="0">
              <a:solidFill>
                <a:prstClr val="black"/>
              </a:solidFill>
            </a:endParaRPr>
          </a:p>
          <a:p>
            <a:pPr lvl="0" algn="r" rtl="1">
              <a:buClr>
                <a:srgbClr val="2DA2BF"/>
              </a:buClr>
            </a:pPr>
            <a:r>
              <a:rPr lang="ar-EG" sz="4500" dirty="0">
                <a:solidFill>
                  <a:prstClr val="black"/>
                </a:solidFill>
              </a:rPr>
              <a:t>* البلاتين</a:t>
            </a:r>
            <a:endParaRPr lang="en-BZ" sz="4500" dirty="0">
              <a:solidFill>
                <a:prstClr val="black"/>
              </a:solidFill>
            </a:endParaRPr>
          </a:p>
          <a:p>
            <a:pPr lvl="0" algn="r" rtl="1">
              <a:buClr>
                <a:srgbClr val="2DA2BF"/>
              </a:buClr>
            </a:pPr>
            <a:r>
              <a:rPr lang="ar-EG" sz="4500" dirty="0">
                <a:solidFill>
                  <a:prstClr val="black"/>
                </a:solidFill>
              </a:rPr>
              <a:t>* الذهب </a:t>
            </a:r>
            <a:endParaRPr lang="en-BZ" sz="4500" dirty="0">
              <a:solidFill>
                <a:prstClr val="black"/>
              </a:solidFill>
            </a:endParaRPr>
          </a:p>
          <a:p>
            <a:pPr lvl="0" algn="r" rtl="1">
              <a:buClr>
                <a:srgbClr val="2DA2BF"/>
              </a:buClr>
            </a:pPr>
            <a:r>
              <a:rPr lang="en-BZ" sz="4500" dirty="0">
                <a:solidFill>
                  <a:prstClr val="black"/>
                </a:solidFill>
              </a:rPr>
              <a:t>* </a:t>
            </a:r>
            <a:r>
              <a:rPr lang="ar-EG" sz="4500" dirty="0">
                <a:solidFill>
                  <a:prstClr val="black"/>
                </a:solidFill>
              </a:rPr>
              <a:t>الرصاص </a:t>
            </a:r>
            <a:endParaRPr lang="en-BZ" sz="4500" dirty="0">
              <a:solidFill>
                <a:prstClr val="black"/>
              </a:solidFill>
            </a:endParaRPr>
          </a:p>
          <a:p>
            <a:endParaRPr lang="ar-EG" dirty="0"/>
          </a:p>
        </p:txBody>
      </p:sp>
    </p:spTree>
    <p:extLst>
      <p:ext uri="{BB962C8B-B14F-4D97-AF65-F5344CB8AC3E}">
        <p14:creationId xmlns:p14="http://schemas.microsoft.com/office/powerpoint/2010/main" val="878475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04800" y="1219200"/>
            <a:ext cx="8229600" cy="5321491"/>
          </a:xfrm>
        </p:spPr>
        <p:txBody>
          <a:bodyPr>
            <a:normAutofit/>
          </a:bodyPr>
          <a:lstStyle/>
          <a:p>
            <a:pPr algn="r" rtl="1"/>
            <a:r>
              <a:rPr lang="ar-EG" dirty="0"/>
              <a:t>وفيما يلي طول ضلع المكعب بالأنجستروم (ِ</a:t>
            </a:r>
            <a:r>
              <a:rPr lang="en-US" dirty="0"/>
              <a:t>A</a:t>
            </a:r>
            <a:r>
              <a:rPr lang="ar-EG" dirty="0"/>
              <a:t>) لبعضها : </a:t>
            </a:r>
          </a:p>
          <a:p>
            <a:pPr marL="109728" indent="0" algn="r" rtl="1">
              <a:buNone/>
            </a:pPr>
            <a:r>
              <a:rPr lang="ar-EG" dirty="0"/>
              <a:t>(شکل </a:t>
            </a:r>
            <a:r>
              <a:rPr lang="fa-IR" dirty="0"/>
              <a:t>۱ - ۳) </a:t>
            </a:r>
            <a:endParaRPr lang="en-BZ" dirty="0"/>
          </a:p>
          <a:p>
            <a:pPr algn="r" rtl="1"/>
            <a:r>
              <a:rPr lang="fa-IR" dirty="0"/>
              <a:t>* </a:t>
            </a:r>
            <a:r>
              <a:rPr lang="ar-EG" dirty="0"/>
              <a:t>الألومنيوم </a:t>
            </a:r>
            <a:r>
              <a:rPr lang="en-BZ" dirty="0"/>
              <a:t> :</a:t>
            </a:r>
            <a:r>
              <a:rPr lang="ar-EG" dirty="0"/>
              <a:t>4.63 </a:t>
            </a:r>
            <a:endParaRPr lang="en-BZ" dirty="0"/>
          </a:p>
          <a:p>
            <a:pPr algn="r" rtl="1"/>
            <a:r>
              <a:rPr lang="ar-EG" dirty="0"/>
              <a:t>* الحديد جاما ( </a:t>
            </a:r>
            <a:r>
              <a:rPr lang="en-US" dirty="0"/>
              <a:t>Y</a:t>
            </a:r>
            <a:r>
              <a:rPr lang="ar-EG" dirty="0"/>
              <a:t> ) : 4.63 </a:t>
            </a:r>
            <a:endParaRPr lang="en-BZ" dirty="0"/>
          </a:p>
          <a:p>
            <a:pPr algn="r" rtl="1"/>
            <a:r>
              <a:rPr lang="ar-EG" dirty="0"/>
              <a:t>* الذهب : 4.08 </a:t>
            </a:r>
            <a:endParaRPr lang="en-BZ" dirty="0"/>
          </a:p>
          <a:p>
            <a:pPr algn="r" rtl="1"/>
            <a:r>
              <a:rPr lang="ar-EG" dirty="0"/>
              <a:t>* النحاس : 3.6 </a:t>
            </a:r>
            <a:endParaRPr lang="en-BZ" dirty="0"/>
          </a:p>
          <a:p>
            <a:pPr algn="r" rtl="1"/>
            <a:r>
              <a:rPr lang="ar-EG" dirty="0"/>
              <a:t>* الرصاص : 4.94</a:t>
            </a:r>
            <a:endParaRPr lang="en-BZ" dirty="0"/>
          </a:p>
          <a:p>
            <a:pPr marL="109728" indent="0" algn="r" rtl="1">
              <a:buNone/>
            </a:pPr>
            <a:endParaRPr lang="en-BZ" dirty="0"/>
          </a:p>
        </p:txBody>
      </p:sp>
    </p:spTree>
    <p:extLst>
      <p:ext uri="{BB962C8B-B14F-4D97-AF65-F5344CB8AC3E}">
        <p14:creationId xmlns:p14="http://schemas.microsoft.com/office/powerpoint/2010/main" val="3400054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7C7FCE-ED55-4B03-9DBC-82C9B02B5738}"/>
              </a:ext>
            </a:extLst>
          </p:cNvPr>
          <p:cNvSpPr>
            <a:spLocks noGrp="1"/>
          </p:cNvSpPr>
          <p:nvPr>
            <p:ph idx="1"/>
          </p:nvPr>
        </p:nvSpPr>
        <p:spPr>
          <a:xfrm>
            <a:off x="457200" y="990600"/>
            <a:ext cx="8229600" cy="4525963"/>
          </a:xfrm>
        </p:spPr>
        <p:txBody>
          <a:bodyPr>
            <a:normAutofit lnSpcReduction="10000"/>
          </a:bodyPr>
          <a:lstStyle/>
          <a:p>
            <a:pPr lvl="0" algn="r" rtl="1">
              <a:buClr>
                <a:srgbClr val="2DA2BF"/>
              </a:buClr>
            </a:pPr>
            <a:r>
              <a:rPr lang="ar-EG" sz="2300" dirty="0">
                <a:solidFill>
                  <a:prstClr val="black"/>
                </a:solidFill>
              </a:rPr>
              <a:t>2</a:t>
            </a:r>
            <a:r>
              <a:rPr lang="ar-EG" sz="2800" dirty="0">
                <a:solidFill>
                  <a:prstClr val="black"/>
                </a:solidFill>
              </a:rPr>
              <a:t>) </a:t>
            </a:r>
            <a:r>
              <a:rPr lang="ar-EG" sz="2800" u="sng" dirty="0">
                <a:solidFill>
                  <a:prstClr val="black"/>
                </a:solidFill>
              </a:rPr>
              <a:t>الشبكة </a:t>
            </a:r>
            <a:r>
              <a:rPr lang="ar-EG" sz="2800" u="sng" dirty="0" err="1">
                <a:solidFill>
                  <a:prstClr val="black"/>
                </a:solidFill>
              </a:rPr>
              <a:t>البللورية</a:t>
            </a:r>
            <a:r>
              <a:rPr lang="ar-EG" sz="2800" u="sng" dirty="0">
                <a:solidFill>
                  <a:prstClr val="black"/>
                </a:solidFill>
              </a:rPr>
              <a:t> السداسية مزدحمة التكديس : </a:t>
            </a:r>
            <a:endParaRPr lang="en-BZ" sz="2800" u="sng" dirty="0">
              <a:solidFill>
                <a:prstClr val="black"/>
              </a:solidFill>
            </a:endParaRPr>
          </a:p>
          <a:p>
            <a:pPr lvl="0" algn="r" rtl="1">
              <a:buClr>
                <a:srgbClr val="2DA2BF"/>
              </a:buClr>
            </a:pPr>
            <a:r>
              <a:rPr lang="ar-EG" sz="2800" dirty="0">
                <a:solidFill>
                  <a:prstClr val="black"/>
                </a:solidFill>
              </a:rPr>
              <a:t>ووحدتها الأولية ليست مجرد منشور سداسي تقع الذرات في أركانه الاثني عشر ، بل هي عبارة عن ما يسمي بالوحدة </a:t>
            </a:r>
            <a:r>
              <a:rPr lang="ar-EG" sz="2800" dirty="0" err="1">
                <a:solidFill>
                  <a:prstClr val="black"/>
                </a:solidFill>
              </a:rPr>
              <a:t>المسدسية</a:t>
            </a:r>
            <a:r>
              <a:rPr lang="ar-EG" sz="2800" dirty="0">
                <a:solidFill>
                  <a:prstClr val="black"/>
                </a:solidFill>
              </a:rPr>
              <a:t> المزدحمة التكديس ( المكتظة ) انظر شكل ( 1- 3 )  وبها بالإضافة إلى الذرات الموجودة في الأركان وفي مركزي القاعدتين المسد ستين ذرتين توجد ثلاث ذرات أخري بداخل الوحدة . </a:t>
            </a:r>
            <a:endParaRPr lang="en-BZ" sz="2800" dirty="0">
              <a:solidFill>
                <a:prstClr val="black"/>
              </a:solidFill>
            </a:endParaRPr>
          </a:p>
          <a:p>
            <a:pPr lvl="0" algn="r" rtl="1">
              <a:buClr>
                <a:srgbClr val="2DA2BF"/>
              </a:buClr>
            </a:pPr>
            <a:r>
              <a:rPr lang="ar-EG" sz="2800" dirty="0">
                <a:solidFill>
                  <a:prstClr val="black"/>
                </a:solidFill>
              </a:rPr>
              <a:t>والمعادن التالية ذات شبكة </a:t>
            </a:r>
            <a:r>
              <a:rPr lang="ar-EG" sz="2800" dirty="0" err="1">
                <a:solidFill>
                  <a:prstClr val="black"/>
                </a:solidFill>
              </a:rPr>
              <a:t>بللورية</a:t>
            </a:r>
            <a:r>
              <a:rPr lang="ar-EG" sz="2800" dirty="0">
                <a:solidFill>
                  <a:prstClr val="black"/>
                </a:solidFill>
              </a:rPr>
              <a:t> سداسية مزدحمة التكديس :-</a:t>
            </a:r>
            <a:endParaRPr lang="en-BZ" sz="2800" dirty="0">
              <a:solidFill>
                <a:prstClr val="black"/>
              </a:solidFill>
            </a:endParaRPr>
          </a:p>
          <a:p>
            <a:pPr lvl="0" algn="r" rtl="1">
              <a:buClr>
                <a:srgbClr val="2DA2BF"/>
              </a:buClr>
            </a:pPr>
            <a:r>
              <a:rPr lang="ar-EG" sz="2800" dirty="0">
                <a:solidFill>
                  <a:prstClr val="black"/>
                </a:solidFill>
              </a:rPr>
              <a:t>* الزنك </a:t>
            </a:r>
            <a:endParaRPr lang="en-BZ" sz="2800" dirty="0">
              <a:solidFill>
                <a:prstClr val="black"/>
              </a:solidFill>
            </a:endParaRPr>
          </a:p>
          <a:p>
            <a:pPr lvl="0" algn="r" rtl="1">
              <a:buClr>
                <a:srgbClr val="2DA2BF"/>
              </a:buClr>
            </a:pPr>
            <a:r>
              <a:rPr lang="ar-EG" sz="2800" dirty="0">
                <a:solidFill>
                  <a:prstClr val="black"/>
                </a:solidFill>
              </a:rPr>
              <a:t> * المغنسيوم</a:t>
            </a:r>
            <a:endParaRPr lang="en-BZ" sz="2800" dirty="0">
              <a:solidFill>
                <a:prstClr val="black"/>
              </a:solidFill>
            </a:endParaRPr>
          </a:p>
          <a:p>
            <a:pPr lvl="0" algn="r" rtl="1">
              <a:buClr>
                <a:srgbClr val="2DA2BF"/>
              </a:buClr>
            </a:pPr>
            <a:r>
              <a:rPr lang="ar-EG" sz="2800" dirty="0">
                <a:solidFill>
                  <a:prstClr val="black"/>
                </a:solidFill>
              </a:rPr>
              <a:t> * الكادميوم </a:t>
            </a:r>
            <a:endParaRPr lang="en-BZ" sz="2800" dirty="0">
              <a:solidFill>
                <a:prstClr val="black"/>
              </a:solidFill>
            </a:endParaRPr>
          </a:p>
          <a:p>
            <a:endParaRPr lang="ar-EG" dirty="0"/>
          </a:p>
        </p:txBody>
      </p:sp>
    </p:spTree>
    <p:extLst>
      <p:ext uri="{BB962C8B-B14F-4D97-AF65-F5344CB8AC3E}">
        <p14:creationId xmlns:p14="http://schemas.microsoft.com/office/powerpoint/2010/main" val="857303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397691"/>
          </a:xfrm>
        </p:spPr>
        <p:txBody>
          <a:bodyPr>
            <a:normAutofit/>
          </a:bodyPr>
          <a:lstStyle/>
          <a:p>
            <a:pPr algn="r" rtl="1"/>
            <a:r>
              <a:rPr lang="ar-EG" sz="3400" b="1" dirty="0"/>
              <a:t>ومن أهم الخواص بخلاف المتغيرات في الشبكة البللورية :-</a:t>
            </a:r>
            <a:endParaRPr lang="en-BZ" sz="3400" b="1" dirty="0"/>
          </a:p>
          <a:p>
            <a:pPr algn="r" rtl="1"/>
            <a:r>
              <a:rPr lang="ar-EG" dirty="0"/>
              <a:t>1</a:t>
            </a:r>
            <a:r>
              <a:rPr lang="en-BZ" dirty="0"/>
              <a:t>. </a:t>
            </a:r>
            <a:r>
              <a:rPr lang="ar-EG" b="1" dirty="0"/>
              <a:t>عدد الترابط</a:t>
            </a:r>
            <a:r>
              <a:rPr lang="en-BZ" b="1" dirty="0"/>
              <a:t> :</a:t>
            </a:r>
            <a:r>
              <a:rPr lang="ar-EG" dirty="0"/>
              <a:t>هو عدد أقرب الذرات المحيطة بكل ذرة من ذرات الشبكة البللورية فكلما زاد عدد الترابط كلما كانت الشبكة أكثر تكدسا ( اكتظاظا ) بالذرات :- مثال لذلك </a:t>
            </a:r>
            <a:endParaRPr lang="en-BZ" dirty="0"/>
          </a:p>
          <a:p>
            <a:pPr algn="r" rtl="1"/>
            <a:r>
              <a:rPr lang="ar-EG" dirty="0"/>
              <a:t>في حالة الشبكة البللورية مركزية الوجه :- </a:t>
            </a:r>
            <a:endParaRPr lang="en-BZ" dirty="0"/>
          </a:p>
          <a:p>
            <a:pPr marL="109728" indent="0" algn="r" rtl="1">
              <a:buNone/>
            </a:pPr>
            <a:r>
              <a:rPr lang="ar-EG" dirty="0"/>
              <a:t>إذا اعتبرنا أن إحدى ذرات الأوجه هي الأساس (</a:t>
            </a:r>
            <a:r>
              <a:rPr lang="en-BZ" dirty="0"/>
              <a:t>A</a:t>
            </a:r>
            <a:r>
              <a:rPr lang="ar-EG" dirty="0"/>
              <a:t>) فان عدد الذرات المحيطة بها في الوحدة الأولية والقريبة منها (</a:t>
            </a:r>
            <a:r>
              <a:rPr lang="fa-IR" dirty="0"/>
              <a:t>۱۲) </a:t>
            </a:r>
            <a:r>
              <a:rPr lang="ar-EG" dirty="0"/>
              <a:t>ذرة. </a:t>
            </a:r>
            <a:endParaRPr lang="en-BZ" dirty="0"/>
          </a:p>
          <a:p>
            <a:pPr algn="r"/>
            <a:endParaRPr lang="en-BZ" dirty="0"/>
          </a:p>
        </p:txBody>
      </p:sp>
    </p:spTree>
    <p:extLst>
      <p:ext uri="{BB962C8B-B14F-4D97-AF65-F5344CB8AC3E}">
        <p14:creationId xmlns:p14="http://schemas.microsoft.com/office/powerpoint/2010/main" val="26083750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109</TotalTime>
  <Words>1097</Words>
  <Application>Microsoft Office PowerPoint</Application>
  <PresentationFormat>On-screen Show (4:3)</PresentationFormat>
  <Paragraphs>81</Paragraphs>
  <Slides>16</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16</vt:i4>
      </vt:variant>
    </vt:vector>
  </HeadingPairs>
  <TitlesOfParts>
    <vt:vector size="25" baseType="lpstr">
      <vt:lpstr>Calibri</vt:lpstr>
      <vt:lpstr>Constantia</vt:lpstr>
      <vt:lpstr>Lucida Sans Unicode</vt:lpstr>
      <vt:lpstr>Verdana</vt:lpstr>
      <vt:lpstr>Wingdings</vt:lpstr>
      <vt:lpstr>Wingdings 2</vt:lpstr>
      <vt:lpstr>Wingdings 3</vt:lpstr>
      <vt:lpstr>Concourse</vt:lpstr>
      <vt:lpstr>Flow</vt:lpstr>
      <vt:lpstr>PowerPoint Presentation</vt:lpstr>
      <vt:lpstr>الشبكات البلورية للمعادن :  وضعت أساسيات ونظريات علم البللورات وبنائها في القرن التاسع عشر وقد أثبتت الدراسات المتتالية والتي أجريت في مطلع القرن العشرين والتي استخدمت فيها الأشعة السينية أن فرضية وجود الشبكات البللورية صحيح تمام الصحة. وتترتب ذرات أغلب الفلزات في خطوط متعامدة وعلى مسافات متساوية في أركان شبكة مكعبية أو منشورية بينما تشغل باقي الذرات أماكن داخل الشبكة البللورية للفلز ( المعدن).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الشبكات البلورية للمعادن :  وضعت أساسيات ونظريات علم البللورات وبنائها في القرن التاسع عشر وقد أثبتت الدراسات المتتالية والتي أجريت في مطلع القرن العشرين والتي استخدمت فيها الأشعة السينية أن فرضية وجود الشبكات البللورية صحيح تمام الصحة. وتترتب ذرات أغلب الفلزات في خطوط متعامدة وعلى مسافات متساوية في أركان شبكة مكعبية أو منشورية بينما تشغل باقي الذرات أماكن داخل الشبكة البللورية للفلز ( المعدن).  وهذا الترتيب يأخذ أحد الصور الآتية : * شبكة بللورية مركزية الحجم ( الجسد ) ( مكعبيه). * شبكة بللورية مركزية الوجه ( مكعبيه * شبكة بللورية سداسية مزدحمة التكديس ( منشوریه ).  الشبكة البللورية مركزية الحجم ( الجسد ) :  وهي عبارة عن مكعب مركزي من تسع ذرات موزعة كالتالي :ثمانية تقع في أركان المكعب والتاسعة في مركزه ( داخل المكعب ). انظر شکل (۲۰۱)، شکل (۳۰۱): وكثير من المعادن ذات شبكة مكعبيه متمركزة الحجم ومن أمثلة هذه المعادن : * الليثيوم ، الصوديوم ، البوتاسيوم ، الفانديوم ، الكروم ، الحديد الفا ( a) ، المولبدنيوم ، الروبيديوم ، النيوبيوم ، التنجستن ، .................... وغيرها .</dc:title>
  <dc:creator>Master</dc:creator>
  <cp:lastModifiedBy>asmaa.elgazz@fapa.bu.edu.eg</cp:lastModifiedBy>
  <cp:revision>58</cp:revision>
  <dcterms:created xsi:type="dcterms:W3CDTF">2006-08-16T00:00:00Z</dcterms:created>
  <dcterms:modified xsi:type="dcterms:W3CDTF">2020-03-19T21:40:36Z</dcterms:modified>
</cp:coreProperties>
</file>