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5" r:id="rId2"/>
    <p:sldId id="334" r:id="rId3"/>
    <p:sldId id="327" r:id="rId4"/>
    <p:sldId id="324" r:id="rId5"/>
    <p:sldId id="330" r:id="rId6"/>
    <p:sldId id="331" r:id="rId7"/>
    <p:sldId id="332" r:id="rId8"/>
    <p:sldId id="333" r:id="rId9"/>
    <p:sldId id="345" r:id="rId10"/>
    <p:sldId id="302" r:id="rId11"/>
    <p:sldId id="305" r:id="rId12"/>
    <p:sldId id="336" r:id="rId13"/>
    <p:sldId id="304" r:id="rId14"/>
    <p:sldId id="337" r:id="rId15"/>
    <p:sldId id="306" r:id="rId16"/>
    <p:sldId id="307" r:id="rId17"/>
    <p:sldId id="338" r:id="rId18"/>
    <p:sldId id="308" r:id="rId19"/>
    <p:sldId id="339" r:id="rId20"/>
    <p:sldId id="340" r:id="rId21"/>
    <p:sldId id="341" r:id="rId22"/>
    <p:sldId id="342" r:id="rId23"/>
    <p:sldId id="343" r:id="rId24"/>
    <p:sldId id="309" r:id="rId25"/>
    <p:sldId id="310" r:id="rId26"/>
    <p:sldId id="319" r:id="rId27"/>
    <p:sldId id="311" r:id="rId28"/>
    <p:sldId id="312" r:id="rId29"/>
    <p:sldId id="314" r:id="rId30"/>
    <p:sldId id="313" r:id="rId31"/>
    <p:sldId id="315" r:id="rId32"/>
    <p:sldId id="316" r:id="rId33"/>
    <p:sldId id="317" r:id="rId34"/>
    <p:sldId id="320" r:id="rId35"/>
    <p:sldId id="321" r:id="rId36"/>
    <p:sldId id="322" r:id="rId37"/>
    <p:sldId id="344" r:id="rId38"/>
    <p:sldId id="34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414E"/>
    <a:srgbClr val="3A7DCE"/>
    <a:srgbClr val="C44F1A"/>
    <a:srgbClr val="385D8A"/>
    <a:srgbClr val="8EB4E2"/>
    <a:srgbClr val="C7C7C7"/>
    <a:srgbClr val="2C69B2"/>
    <a:srgbClr val="6297D8"/>
    <a:srgbClr val="5991D5"/>
    <a:srgbClr val="6FA0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6448" autoAdjust="0"/>
  </p:normalViewPr>
  <p:slideViewPr>
    <p:cSldViewPr>
      <p:cViewPr>
        <p:scale>
          <a:sx n="75" d="100"/>
          <a:sy n="75" d="100"/>
        </p:scale>
        <p:origin x="-150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مفهوم التعلم النشط </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smtClean="0">
              <a:effectLst/>
              <a:latin typeface="Bodoni MT Poster Compressed"/>
              <a:ea typeface="Times New Roman"/>
              <a:cs typeface="AL-Mohanad Bold" pitchFamily="2" charset="-78"/>
            </a:rPr>
            <a:t>أهمية التعلم النشط</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smtClean="0">
              <a:cs typeface="AL-Mohanad Bold" pitchFamily="2" charset="-78"/>
            </a:rPr>
            <a:t>30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smtClean="0">
              <a:effectLst/>
              <a:latin typeface="Bodoni MT Poster Compressed"/>
              <a:ea typeface="Times New Roman"/>
              <a:cs typeface="AL-Mohanad Bold" pitchFamily="2" charset="-78"/>
            </a:rPr>
            <a:t>متطلبات التعلم النشط</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smtClean="0">
              <a:cs typeface="AL-Mohanad Bold" pitchFamily="2" charset="-78"/>
            </a:rPr>
            <a:t>40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smtClean="0">
              <a:cs typeface="AL-Mohanad Bold" pitchFamily="2" charset="-78"/>
            </a:rPr>
            <a:t>30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EA4EEC6A-115C-4E0D-AECE-78E6AE29D2E7}" type="pres">
      <dgm:prSet presAssocID="{138C0D11-767F-4B3B-8970-E9FBDD338892}" presName="boxAndChildren" presStyleCnt="0"/>
      <dgm:spPr/>
      <dgm:t>
        <a:bodyPr/>
        <a:lstStyle/>
        <a:p>
          <a:pPr rtl="1"/>
          <a:endParaRPr lang="ar-SA"/>
        </a:p>
      </dgm:t>
    </dgm:pt>
    <dgm:pt modelId="{D09FD1EC-F3D0-426D-ADE7-06B039B8F145}" type="pres">
      <dgm:prSet presAssocID="{138C0D11-767F-4B3B-8970-E9FBDD338892}" presName="parentTextBox" presStyleLbl="node1" presStyleIdx="0" presStyleCnt="3"/>
      <dgm:spPr/>
      <dgm:t>
        <a:bodyPr/>
        <a:lstStyle/>
        <a:p>
          <a:endParaRPr lang="en-US"/>
        </a:p>
      </dgm:t>
    </dgm:pt>
    <dgm:pt modelId="{6E293E43-F71D-4BC5-9BF4-922A91B1997C}" type="pres">
      <dgm:prSet presAssocID="{138C0D11-767F-4B3B-8970-E9FBDD338892}" presName="entireBox" presStyleLbl="node1" presStyleIdx="0" presStyleCnt="3"/>
      <dgm:spPr/>
      <dgm:t>
        <a:bodyPr/>
        <a:lstStyle/>
        <a:p>
          <a:endParaRPr lang="en-US"/>
        </a:p>
      </dgm:t>
    </dgm:pt>
    <dgm:pt modelId="{BAB4ED00-071E-401A-ACFB-340574F929F1}" type="pres">
      <dgm:prSet presAssocID="{138C0D11-767F-4B3B-8970-E9FBDD338892}" presName="descendantBox" presStyleCnt="0"/>
      <dgm:spPr/>
      <dgm:t>
        <a:bodyPr/>
        <a:lstStyle/>
        <a:p>
          <a:pPr rtl="1"/>
          <a:endParaRPr lang="ar-SA"/>
        </a:p>
      </dgm:t>
    </dgm:pt>
    <dgm:pt modelId="{6D228FB7-44AF-45CE-8F7C-FF5888DAC300}" type="pres">
      <dgm:prSet presAssocID="{16E1ABAD-4B53-4F20-B815-9D8F34DDC659}" presName="childTextBox" presStyleLbl="fgAccFollowNode1" presStyleIdx="0" presStyleCnt="6">
        <dgm:presLayoutVars>
          <dgm:bulletEnabled val="1"/>
        </dgm:presLayoutVars>
      </dgm:prSet>
      <dgm:spPr/>
      <dgm:t>
        <a:bodyPr/>
        <a:lstStyle/>
        <a:p>
          <a:endParaRPr lang="en-US"/>
        </a:p>
      </dgm:t>
    </dgm:pt>
    <dgm:pt modelId="{AEC99FB8-3148-4A26-AA70-D0CC09AD6D3B}" type="pres">
      <dgm:prSet presAssocID="{0BF647F9-CA2E-45A7-B6A3-5A3D246DA343}" presName="childTextBox" presStyleLbl="fgAccFollowNode1" presStyleIdx="1" presStyleCnt="6">
        <dgm:presLayoutVars>
          <dgm:bulletEnabled val="1"/>
        </dgm:presLayoutVars>
      </dgm:prSet>
      <dgm:spPr/>
      <dgm:t>
        <a:bodyPr/>
        <a:lstStyle/>
        <a:p>
          <a:endParaRPr lang="en-US"/>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0" presStyleCnt="3"/>
      <dgm:spPr/>
      <dgm:t>
        <a:bodyPr/>
        <a:lstStyle/>
        <a:p>
          <a:endParaRPr lang="en-US"/>
        </a:p>
      </dgm:t>
    </dgm:pt>
    <dgm:pt modelId="{7B68DFCD-50E0-4980-8DFC-1C21D90A2DA6}" type="pres">
      <dgm:prSet presAssocID="{E8757397-18F1-44C2-BAA2-91EC79D38F71}" presName="arrow" presStyleLbl="node1" presStyleIdx="1" presStyleCnt="3"/>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1" presStyleCnt="3"/>
      <dgm:spPr/>
      <dgm:t>
        <a:bodyPr/>
        <a:lstStyle/>
        <a:p>
          <a:endParaRPr lang="en-US"/>
        </a:p>
      </dgm:t>
    </dgm:pt>
    <dgm:pt modelId="{046F0FEF-4612-40FA-94AE-21CAE5C3E153}" type="pres">
      <dgm:prSet presAssocID="{8ED0B1E8-7E0C-457C-99DE-EB9EA44AEA3B}" presName="arrow" presStyleLbl="node1" presStyleIdx="2" presStyleCnt="3"/>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D073D495-1B0C-41EC-B728-99F49B9B620B}" type="presOf" srcId="{8ED0B1E8-7E0C-457C-99DE-EB9EA44AEA3B}" destId="{046F0FEF-4612-40FA-94AE-21CAE5C3E153}" srcOrd="1" destOrd="0" presId="urn:microsoft.com/office/officeart/2005/8/layout/process4"/>
    <dgm:cxn modelId="{F7355F37-A455-484A-B44A-79534401A367}" type="presOf" srcId="{2FF05C10-EA41-440D-A62E-530CCFD99E1E}" destId="{3242105F-0F63-4E90-AB3A-3EB6D1CC02F8}" srcOrd="0" destOrd="0" presId="urn:microsoft.com/office/officeart/2005/8/layout/process4"/>
    <dgm:cxn modelId="{2FE37FFF-A9E3-40C1-B924-3C9878BFCD5F}" type="presOf" srcId="{0BF647F9-CA2E-45A7-B6A3-5A3D246DA343}" destId="{AEC99FB8-3148-4A26-AA70-D0CC09AD6D3B}" srcOrd="0" destOrd="0" presId="urn:microsoft.com/office/officeart/2005/8/layout/process4"/>
    <dgm:cxn modelId="{0431E377-277B-4D47-BB9E-1E5E8B3555CC}" type="presOf" srcId="{138C0D11-767F-4B3B-8970-E9FBDD338892}" destId="{D09FD1EC-F3D0-426D-ADE7-06B039B8F145}"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3ED2F03D-9AE1-4D34-918C-C16C2AEC3194}" type="presOf" srcId="{E8757397-18F1-44C2-BAA2-91EC79D38F71}" destId="{7B68DFCD-50E0-4980-8DFC-1C21D90A2DA6}" srcOrd="1" destOrd="0" presId="urn:microsoft.com/office/officeart/2005/8/layout/process4"/>
    <dgm:cxn modelId="{E0B1EB52-062D-4E1D-8659-FD8A48E6A792}" type="presOf" srcId="{16E1ABAD-4B53-4F20-B815-9D8F34DDC659}" destId="{6D228FB7-44AF-45CE-8F7C-FF5888DAC300}" srcOrd="0" destOrd="0" presId="urn:microsoft.com/office/officeart/2005/8/layout/process4"/>
    <dgm:cxn modelId="{79A06092-81A4-414C-8B33-7234A6F26786}" type="presOf" srcId="{138C0D11-767F-4B3B-8970-E9FBDD338892}" destId="{6E293E43-F71D-4BC5-9BF4-922A91B1997C}" srcOrd="1" destOrd="0" presId="urn:microsoft.com/office/officeart/2005/8/layout/process4"/>
    <dgm:cxn modelId="{264FFA28-3A7F-40A8-92C2-AFE3B5C119A7}" type="presOf" srcId="{8ED0B1E8-7E0C-457C-99DE-EB9EA44AEA3B}" destId="{F20CBA3C-2F02-4858-90BE-1EF43BC9B51C}" srcOrd="0" destOrd="0" presId="urn:microsoft.com/office/officeart/2005/8/layout/process4"/>
    <dgm:cxn modelId="{EFB1DB08-341E-4117-BEEB-9554E3AB2D7F}" type="presOf" srcId="{F6A01FB6-EDBF-4C51-8BF2-813757A4D001}" destId="{14C7CC75-6EFB-4A0F-AD2D-9AAAEA14A61F}" srcOrd="0"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FCCA915F-5463-45C9-81CE-DC42DE226662}" srcId="{8ED0B1E8-7E0C-457C-99DE-EB9EA44AEA3B}" destId="{2FF05C10-EA41-440D-A62E-530CCFD99E1E}" srcOrd="0" destOrd="0" parTransId="{EC1EFC19-02D0-48E0-B605-27938B77B3E8}" sibTransId="{8B8BFB9C-9FEC-44E4-AA77-24874740117A}"/>
    <dgm:cxn modelId="{FAB0119C-5ECA-40C3-834A-CB6F45F2C71E}" type="presOf" srcId="{EFD335A2-2520-455D-A06D-CB4E4CE9454F}" destId="{B6BC196E-167B-4E34-A2D6-917AD3DE5966}" srcOrd="0" destOrd="0" presId="urn:microsoft.com/office/officeart/2005/8/layout/process4"/>
    <dgm:cxn modelId="{02880F96-BF69-4B05-8772-36DD0AC4B470}" type="presOf" srcId="{E8757397-18F1-44C2-BAA2-91EC79D38F71}" destId="{9DE3352E-0314-44B4-89D5-F745FDD2A2D6}" srcOrd="0" destOrd="0" presId="urn:microsoft.com/office/officeart/2005/8/layout/process4"/>
    <dgm:cxn modelId="{87932FFC-25E0-45D3-BE37-AC7B9E450EB5}" srcId="{E8757397-18F1-44C2-BAA2-91EC79D38F71}" destId="{42352651-53C6-444C-8E32-04709F224FD3}" srcOrd="1" destOrd="0" parTransId="{BEEDFF0F-C9E2-4726-8959-E5D2340DAE3F}" sibTransId="{E1BEA2C5-7865-4AB9-8FE0-640D1685577E}"/>
    <dgm:cxn modelId="{22D4FC01-E515-426C-8CC6-A8A2FFD51D0C}" srcId="{8ED0B1E8-7E0C-457C-99DE-EB9EA44AEA3B}" destId="{EFD335A2-2520-455D-A06D-CB4E4CE9454F}" srcOrd="1" destOrd="0" parTransId="{83F2D730-FBC1-481B-BF7F-45E86E1DB286}" sibTransId="{9F7924FE-7E8F-4F30-A925-9B033CF5E0F4}"/>
    <dgm:cxn modelId="{88798226-7383-4FC7-A148-70ED2BD3288C}" srcId="{138C0D11-767F-4B3B-8970-E9FBDD338892}" destId="{0BF647F9-CA2E-45A7-B6A3-5A3D246DA343}" srcOrd="1" destOrd="0" parTransId="{680CB990-272A-4A00-9767-7CEF0BFF09B1}" sibTransId="{A113C4AD-5B27-4830-83AF-8EE589232B43}"/>
    <dgm:cxn modelId="{46B6617A-C8FD-499F-89BF-13EA23DE14F8}" srcId="{F6A01FB6-EDBF-4C51-8BF2-813757A4D001}" destId="{138C0D11-767F-4B3B-8970-E9FBDD338892}" srcOrd="2" destOrd="0" parTransId="{8966BD5E-A739-462F-B624-1F81E78DA0B0}" sibTransId="{2518D000-2789-4A83-A8BD-67642CE2F475}"/>
    <dgm:cxn modelId="{6EBE4215-7280-4D89-82EE-332CC3C1B89D}" type="presOf" srcId="{56B4353D-5251-4B76-8378-95336788021C}" destId="{10DF3027-513B-400F-8BB8-2CD6BC0CD482}"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A8F11A34-A490-495D-AA6F-10AF72A421E6}" type="presOf" srcId="{42352651-53C6-444C-8E32-04709F224FD3}" destId="{4336F5EB-02D6-4794-B533-46CE1F9174A2}" srcOrd="0" destOrd="0" presId="urn:microsoft.com/office/officeart/2005/8/layout/process4"/>
    <dgm:cxn modelId="{E7EC08F0-9AE4-4798-988A-EB23521C2A6D}" type="presParOf" srcId="{14C7CC75-6EFB-4A0F-AD2D-9AAAEA14A61F}" destId="{EA4EEC6A-115C-4E0D-AECE-78E6AE29D2E7}" srcOrd="0" destOrd="0" presId="urn:microsoft.com/office/officeart/2005/8/layout/process4"/>
    <dgm:cxn modelId="{C11C5027-74D9-4050-BF89-6EB7C1BD1160}" type="presParOf" srcId="{EA4EEC6A-115C-4E0D-AECE-78E6AE29D2E7}" destId="{D09FD1EC-F3D0-426D-ADE7-06B039B8F145}" srcOrd="0" destOrd="0" presId="urn:microsoft.com/office/officeart/2005/8/layout/process4"/>
    <dgm:cxn modelId="{1481BB47-8256-4F5A-8471-966DFBE288E7}" type="presParOf" srcId="{EA4EEC6A-115C-4E0D-AECE-78E6AE29D2E7}" destId="{6E293E43-F71D-4BC5-9BF4-922A91B1997C}" srcOrd="1" destOrd="0" presId="urn:microsoft.com/office/officeart/2005/8/layout/process4"/>
    <dgm:cxn modelId="{356B8BD4-A1A2-4110-914C-4FBBC058D276}" type="presParOf" srcId="{EA4EEC6A-115C-4E0D-AECE-78E6AE29D2E7}" destId="{BAB4ED00-071E-401A-ACFB-340574F929F1}" srcOrd="2" destOrd="0" presId="urn:microsoft.com/office/officeart/2005/8/layout/process4"/>
    <dgm:cxn modelId="{09928149-3ED3-4DC4-A0ED-3820041442B5}" type="presParOf" srcId="{BAB4ED00-071E-401A-ACFB-340574F929F1}" destId="{6D228FB7-44AF-45CE-8F7C-FF5888DAC300}" srcOrd="0" destOrd="0" presId="urn:microsoft.com/office/officeart/2005/8/layout/process4"/>
    <dgm:cxn modelId="{E6E99A30-14C9-4314-BF96-1ECD87B9FB83}" type="presParOf" srcId="{BAB4ED00-071E-401A-ACFB-340574F929F1}" destId="{AEC99FB8-3148-4A26-AA70-D0CC09AD6D3B}" srcOrd="1" destOrd="0" presId="urn:microsoft.com/office/officeart/2005/8/layout/process4"/>
    <dgm:cxn modelId="{8914B692-5AC1-44C4-881D-1EA148C9798E}" type="presParOf" srcId="{14C7CC75-6EFB-4A0F-AD2D-9AAAEA14A61F}" destId="{E5927C2B-F074-46FD-8B57-B1B1C687A768}" srcOrd="1" destOrd="0" presId="urn:microsoft.com/office/officeart/2005/8/layout/process4"/>
    <dgm:cxn modelId="{3913806D-C472-47C9-AB6F-436E04970E7E}" type="presParOf" srcId="{14C7CC75-6EFB-4A0F-AD2D-9AAAEA14A61F}" destId="{C199B8EE-E357-4022-8E43-874EDB943612}" srcOrd="2" destOrd="0" presId="urn:microsoft.com/office/officeart/2005/8/layout/process4"/>
    <dgm:cxn modelId="{AE3259AD-0EE8-4C1B-9952-2C267F0D85E6}" type="presParOf" srcId="{C199B8EE-E357-4022-8E43-874EDB943612}" destId="{9DE3352E-0314-44B4-89D5-F745FDD2A2D6}" srcOrd="0" destOrd="0" presId="urn:microsoft.com/office/officeart/2005/8/layout/process4"/>
    <dgm:cxn modelId="{D704DAA0-ABC6-4768-A1E4-BEFFD0CB0B9D}" type="presParOf" srcId="{C199B8EE-E357-4022-8E43-874EDB943612}" destId="{7B68DFCD-50E0-4980-8DFC-1C21D90A2DA6}" srcOrd="1" destOrd="0" presId="urn:microsoft.com/office/officeart/2005/8/layout/process4"/>
    <dgm:cxn modelId="{11AFB092-362E-4695-A839-A09BDBCC88A0}" type="presParOf" srcId="{C199B8EE-E357-4022-8E43-874EDB943612}" destId="{467540CC-3CCF-46C4-BB70-EB995ADA3028}" srcOrd="2" destOrd="0" presId="urn:microsoft.com/office/officeart/2005/8/layout/process4"/>
    <dgm:cxn modelId="{02B3309B-F065-4C47-B07A-A3C63271B4C9}" type="presParOf" srcId="{467540CC-3CCF-46C4-BB70-EB995ADA3028}" destId="{10DF3027-513B-400F-8BB8-2CD6BC0CD482}" srcOrd="0" destOrd="0" presId="urn:microsoft.com/office/officeart/2005/8/layout/process4"/>
    <dgm:cxn modelId="{713A73F2-4A69-46F1-A962-83F8F7EFEB51}" type="presParOf" srcId="{467540CC-3CCF-46C4-BB70-EB995ADA3028}" destId="{4336F5EB-02D6-4794-B533-46CE1F9174A2}" srcOrd="1" destOrd="0" presId="urn:microsoft.com/office/officeart/2005/8/layout/process4"/>
    <dgm:cxn modelId="{D24FEE63-8FA3-4675-8D7E-2EFFA48270E8}" type="presParOf" srcId="{14C7CC75-6EFB-4A0F-AD2D-9AAAEA14A61F}" destId="{7BCB7513-B8A9-42A7-83D0-486FCCA32521}" srcOrd="3" destOrd="0" presId="urn:microsoft.com/office/officeart/2005/8/layout/process4"/>
    <dgm:cxn modelId="{0BBA8E61-D32E-4FA9-AE11-5500A4EB5D07}" type="presParOf" srcId="{14C7CC75-6EFB-4A0F-AD2D-9AAAEA14A61F}" destId="{EB13B6F7-CAC1-420C-80C4-E3DCF25C9C5C}" srcOrd="4" destOrd="0" presId="urn:microsoft.com/office/officeart/2005/8/layout/process4"/>
    <dgm:cxn modelId="{48FC1044-4E93-4224-92D1-3902B31140D9}" type="presParOf" srcId="{EB13B6F7-CAC1-420C-80C4-E3DCF25C9C5C}" destId="{F20CBA3C-2F02-4858-90BE-1EF43BC9B51C}" srcOrd="0" destOrd="0" presId="urn:microsoft.com/office/officeart/2005/8/layout/process4"/>
    <dgm:cxn modelId="{B4C90C77-7AD4-457A-ACE8-9E4603577D09}" type="presParOf" srcId="{EB13B6F7-CAC1-420C-80C4-E3DCF25C9C5C}" destId="{046F0FEF-4612-40FA-94AE-21CAE5C3E153}" srcOrd="1" destOrd="0" presId="urn:microsoft.com/office/officeart/2005/8/layout/process4"/>
    <dgm:cxn modelId="{3017A034-BEFB-4464-9DBF-6386C10ABE88}" type="presParOf" srcId="{EB13B6F7-CAC1-420C-80C4-E3DCF25C9C5C}" destId="{31D6CCB3-16A8-4C92-A89F-28C6CBAF61FF}" srcOrd="2" destOrd="0" presId="urn:microsoft.com/office/officeart/2005/8/layout/process4"/>
    <dgm:cxn modelId="{419A3A40-FA7A-4571-BD10-27410BBAD611}" type="presParOf" srcId="{31D6CCB3-16A8-4C92-A89F-28C6CBAF61FF}" destId="{3242105F-0F63-4E90-AB3A-3EB6D1CC02F8}" srcOrd="0" destOrd="0" presId="urn:microsoft.com/office/officeart/2005/8/layout/process4"/>
    <dgm:cxn modelId="{81891A20-6ADB-46DF-AFC8-4C301BB62412}"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162F6-C83E-4264-95A6-49185F22BAC9}" type="doc">
      <dgm:prSet loTypeId="urn:microsoft.com/office/officeart/2005/8/layout/funnel1" loCatId="process" qsTypeId="urn:microsoft.com/office/officeart/2005/8/quickstyle/3d1" qsCatId="3D" csTypeId="urn:microsoft.com/office/officeart/2005/8/colors/colorful1#1" csCatId="colorful" phldr="1"/>
      <dgm:spPr/>
      <dgm:t>
        <a:bodyPr/>
        <a:lstStyle/>
        <a:p>
          <a:pPr rtl="1"/>
          <a:endParaRPr lang="ar-SA"/>
        </a:p>
      </dgm:t>
    </dgm:pt>
    <dgm:pt modelId="{BD4DFA25-F542-403D-A1B9-5B032FC47F5F}">
      <dgm:prSet phldrT="[نص]"/>
      <dgm:spPr/>
      <dgm:t>
        <a:bodyPr/>
        <a:lstStyle/>
        <a:p>
          <a:pPr rtl="1"/>
          <a:r>
            <a:rPr lang="ar-SA" dirty="0" smtClean="0">
              <a:solidFill>
                <a:schemeClr val="bg1"/>
              </a:solidFill>
            </a:rPr>
            <a:t>.</a:t>
          </a:r>
          <a:endParaRPr lang="ar-SA" dirty="0">
            <a:solidFill>
              <a:schemeClr val="bg1"/>
            </a:solidFill>
          </a:endParaRPr>
        </a:p>
      </dgm:t>
    </dgm:pt>
    <dgm:pt modelId="{A1FFE5F0-4480-484A-9973-F82C3FD4593F}" type="parTrans" cxnId="{3F1B7C33-B1A3-4C21-8ECE-35AE4B89E0C1}">
      <dgm:prSet/>
      <dgm:spPr/>
      <dgm:t>
        <a:bodyPr/>
        <a:lstStyle/>
        <a:p>
          <a:pPr rtl="1"/>
          <a:endParaRPr lang="ar-SA"/>
        </a:p>
      </dgm:t>
    </dgm:pt>
    <dgm:pt modelId="{58924EB9-7BB1-4CD9-8E1B-559FC26E50F3}" type="sibTrans" cxnId="{3F1B7C33-B1A3-4C21-8ECE-35AE4B89E0C1}">
      <dgm:prSet/>
      <dgm:spPr/>
      <dgm:t>
        <a:bodyPr/>
        <a:lstStyle/>
        <a:p>
          <a:pPr rtl="1"/>
          <a:endParaRPr lang="ar-SA"/>
        </a:p>
      </dgm:t>
    </dgm:pt>
    <dgm:pt modelId="{BAB2BB22-545D-4F23-9680-E9511FFF6112}" type="pres">
      <dgm:prSet presAssocID="{57C162F6-C83E-4264-95A6-49185F22BAC9}" presName="Name0" presStyleCnt="0">
        <dgm:presLayoutVars>
          <dgm:chMax val="4"/>
          <dgm:resizeHandles val="exact"/>
        </dgm:presLayoutVars>
      </dgm:prSet>
      <dgm:spPr/>
      <dgm:t>
        <a:bodyPr/>
        <a:lstStyle/>
        <a:p>
          <a:pPr rtl="1"/>
          <a:endParaRPr lang="ar-SA"/>
        </a:p>
      </dgm:t>
    </dgm:pt>
    <dgm:pt modelId="{08A7E977-7435-4EE7-8C88-92A5C20686AE}" type="pres">
      <dgm:prSet presAssocID="{57C162F6-C83E-4264-95A6-49185F22BAC9}" presName="ellipse" presStyleLbl="trBgShp" presStyleIdx="0" presStyleCnt="1"/>
      <dgm:spPr>
        <a:ln>
          <a:solidFill>
            <a:schemeClr val="tx1"/>
          </a:solidFill>
        </a:ln>
      </dgm:spPr>
    </dgm:pt>
    <dgm:pt modelId="{1DC4BCDC-E6AD-4E16-87EC-192ABAA933D6}" type="pres">
      <dgm:prSet presAssocID="{57C162F6-C83E-4264-95A6-49185F22BAC9}" presName="arrow1" presStyleLbl="fgShp" presStyleIdx="0" presStyleCnt="1"/>
      <dgm:spPr>
        <a:solidFill>
          <a:schemeClr val="tx1"/>
        </a:solidFill>
        <a:ln>
          <a:solidFill>
            <a:schemeClr val="tx1"/>
          </a:solidFill>
        </a:ln>
      </dgm:spPr>
    </dgm:pt>
    <dgm:pt modelId="{A5BB3ED3-7F6E-4A2D-B430-1221BB9FD6FF}" type="pres">
      <dgm:prSet presAssocID="{57C162F6-C83E-4264-95A6-49185F22BAC9}" presName="rectangle" presStyleLbl="revTx" presStyleIdx="0" presStyleCnt="1" custLinFactX="-45627" custLinFactY="100000" custLinFactNeighborX="-100000" custLinFactNeighborY="162886">
        <dgm:presLayoutVars>
          <dgm:bulletEnabled val="1"/>
        </dgm:presLayoutVars>
      </dgm:prSet>
      <dgm:spPr/>
      <dgm:t>
        <a:bodyPr/>
        <a:lstStyle/>
        <a:p>
          <a:pPr rtl="1"/>
          <a:endParaRPr lang="ar-SA"/>
        </a:p>
      </dgm:t>
    </dgm:pt>
    <dgm:pt modelId="{114CC5AB-8AA4-4236-905A-85B7818281B3}" type="pres">
      <dgm:prSet presAssocID="{57C162F6-C83E-4264-95A6-49185F22BAC9}" presName="funnel" presStyleLbl="trAlignAcc1" presStyleIdx="0" presStyleCnt="1"/>
      <dgm:spPr>
        <a:ln>
          <a:solidFill>
            <a:schemeClr val="tx1"/>
          </a:solidFill>
        </a:ln>
      </dgm:spPr>
    </dgm:pt>
  </dgm:ptLst>
  <dgm:cxnLst>
    <dgm:cxn modelId="{BD66A57B-082D-44EC-937A-429A41811241}" type="presOf" srcId="{57C162F6-C83E-4264-95A6-49185F22BAC9}" destId="{BAB2BB22-545D-4F23-9680-E9511FFF6112}" srcOrd="0" destOrd="0" presId="urn:microsoft.com/office/officeart/2005/8/layout/funnel1"/>
    <dgm:cxn modelId="{E0EB01A6-1EBE-4325-9418-3CB21ACF2759}" type="presOf" srcId="{BD4DFA25-F542-403D-A1B9-5B032FC47F5F}" destId="{A5BB3ED3-7F6E-4A2D-B430-1221BB9FD6FF}" srcOrd="0" destOrd="0" presId="urn:microsoft.com/office/officeart/2005/8/layout/funnel1"/>
    <dgm:cxn modelId="{3F1B7C33-B1A3-4C21-8ECE-35AE4B89E0C1}" srcId="{57C162F6-C83E-4264-95A6-49185F22BAC9}" destId="{BD4DFA25-F542-403D-A1B9-5B032FC47F5F}" srcOrd="0" destOrd="0" parTransId="{A1FFE5F0-4480-484A-9973-F82C3FD4593F}" sibTransId="{58924EB9-7BB1-4CD9-8E1B-559FC26E50F3}"/>
    <dgm:cxn modelId="{AA92FAFD-1C9C-40F3-AB4B-8F92389A381A}" type="presParOf" srcId="{BAB2BB22-545D-4F23-9680-E9511FFF6112}" destId="{08A7E977-7435-4EE7-8C88-92A5C20686AE}" srcOrd="0" destOrd="0" presId="urn:microsoft.com/office/officeart/2005/8/layout/funnel1"/>
    <dgm:cxn modelId="{45BCC147-44E0-473C-AF92-B358219B9770}" type="presParOf" srcId="{BAB2BB22-545D-4F23-9680-E9511FFF6112}" destId="{1DC4BCDC-E6AD-4E16-87EC-192ABAA933D6}" srcOrd="1" destOrd="0" presId="urn:microsoft.com/office/officeart/2005/8/layout/funnel1"/>
    <dgm:cxn modelId="{F7212060-F1A3-42D5-A816-727CE63446A1}" type="presParOf" srcId="{BAB2BB22-545D-4F23-9680-E9511FFF6112}" destId="{A5BB3ED3-7F6E-4A2D-B430-1221BB9FD6FF}" srcOrd="2" destOrd="0" presId="urn:microsoft.com/office/officeart/2005/8/layout/funnel1"/>
    <dgm:cxn modelId="{6FEF5B21-E0AB-4608-B245-FB3D037E7404}" type="presParOf" srcId="{BAB2BB22-545D-4F23-9680-E9511FFF6112}" destId="{114CC5AB-8AA4-4236-905A-85B7818281B3}" srcOrd="3" destOrd="0" presId="urn:microsoft.com/office/officeart/2005/8/layout/funnel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D2038-6FDF-422B-833E-5EDE73E84DE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A8F8468-886B-4CF4-9435-7BDE2D37E31E}">
      <dgm:prSet phldrT="[Text]" custT="1"/>
      <dgm:spPr>
        <a:solidFill>
          <a:schemeClr val="tx2"/>
        </a:solidFill>
      </dgm:spPr>
      <dgm:t>
        <a:bodyPr/>
        <a:lstStyle/>
        <a:p>
          <a:r>
            <a:rPr lang="ar-SA" sz="2800" dirty="0" smtClean="0">
              <a:cs typeface="Bader" pitchFamily="2" charset="-78"/>
            </a:rPr>
            <a:t>متطلبات التعلم النشط</a:t>
          </a:r>
          <a:endParaRPr lang="en-US" sz="2800" dirty="0">
            <a:cs typeface="Bader" pitchFamily="2" charset="-78"/>
          </a:endParaRPr>
        </a:p>
      </dgm:t>
    </dgm:pt>
    <dgm:pt modelId="{8D3C51EE-7038-4C00-AA00-C0C1B17A3336}" type="parTrans" cxnId="{93924B6F-AF56-4E3B-B114-C0D9A95CDDDE}">
      <dgm:prSet/>
      <dgm:spPr/>
      <dgm:t>
        <a:bodyPr/>
        <a:lstStyle/>
        <a:p>
          <a:endParaRPr lang="en-US" sz="1100"/>
        </a:p>
      </dgm:t>
    </dgm:pt>
    <dgm:pt modelId="{3E409ABB-EC1D-4644-A18E-7612FB44B692}" type="sibTrans" cxnId="{93924B6F-AF56-4E3B-B114-C0D9A95CDDDE}">
      <dgm:prSet/>
      <dgm:spPr/>
      <dgm:t>
        <a:bodyPr/>
        <a:lstStyle/>
        <a:p>
          <a:endParaRPr lang="en-US" sz="1100"/>
        </a:p>
      </dgm:t>
    </dgm:pt>
    <dgm:pt modelId="{D5B43AE4-E9F4-4D09-9900-C9CE5271BF27}">
      <dgm:prSet phldrT="[Text]" custT="1"/>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معنوية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263C4E2D-8652-4150-837E-7A67E122F173}" type="parTrans" cxnId="{C6EEB65D-9DC3-4649-98E0-346A3DFF6872}">
      <dgm:prSet custT="1"/>
      <dgm:spPr/>
      <dgm:t>
        <a:bodyPr/>
        <a:lstStyle/>
        <a:p>
          <a:endParaRPr lang="en-US" sz="100"/>
        </a:p>
      </dgm:t>
    </dgm:pt>
    <dgm:pt modelId="{B32626D2-3458-44F3-A096-3A7262B86108}" type="sibTrans" cxnId="{C6EEB65D-9DC3-4649-98E0-346A3DFF6872}">
      <dgm:prSet/>
      <dgm:spPr/>
      <dgm:t>
        <a:bodyPr/>
        <a:lstStyle/>
        <a:p>
          <a:endParaRPr lang="en-US" sz="1100"/>
        </a:p>
      </dgm:t>
    </dgm:pt>
    <dgm:pt modelId="{CE07CFAF-8CF3-4CBD-8321-2FE6AEC1FFC1}">
      <dgm:prSet phldrT="[Text]" custT="1"/>
      <dgm:spPr>
        <a:solidFill>
          <a:schemeClr val="tx2">
            <a:lumMod val="40000"/>
            <a:lumOff val="60000"/>
          </a:schemeClr>
        </a:solidFill>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5DF6F342-913B-4294-9097-EF66C99CAED2}" type="parTrans" cxnId="{6802A9F2-861B-4D5D-B27A-021CAB6561F8}">
      <dgm:prSet custT="1"/>
      <dgm:spPr/>
      <dgm:t>
        <a:bodyPr/>
        <a:lstStyle/>
        <a:p>
          <a:endParaRPr lang="en-US" sz="100"/>
        </a:p>
      </dgm:t>
    </dgm:pt>
    <dgm:pt modelId="{FD29C6A6-B598-482A-8DB8-971CF0CC10BD}" type="sibTrans" cxnId="{6802A9F2-861B-4D5D-B27A-021CAB6561F8}">
      <dgm:prSet/>
      <dgm:spPr/>
      <dgm:t>
        <a:bodyPr/>
        <a:lstStyle/>
        <a:p>
          <a:endParaRPr lang="en-US" sz="1100"/>
        </a:p>
      </dgm:t>
    </dgm:pt>
    <dgm:pt modelId="{820672DE-DE0C-49A6-B1EA-7ECAC1457924}">
      <dgm:prSet phldrT="[Text]" custT="1"/>
      <dgm:spPr>
        <a:solidFill>
          <a:schemeClr val="accent5">
            <a:lumMod val="60000"/>
            <a:lumOff val="40000"/>
          </a:schemeClr>
        </a:solidFill>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17769B64-E8F4-46A0-8C2B-AC146DCE798C}" type="parTrans" cxnId="{8C5D807D-43E3-4B4A-98D3-6C801CFDEC80}">
      <dgm:prSet custT="1"/>
      <dgm:spPr/>
      <dgm:t>
        <a:bodyPr/>
        <a:lstStyle/>
        <a:p>
          <a:endParaRPr lang="en-US" sz="100"/>
        </a:p>
      </dgm:t>
    </dgm:pt>
    <dgm:pt modelId="{85997FE7-805E-48FB-A5B0-41A83FD83F81}" type="sibTrans" cxnId="{8C5D807D-43E3-4B4A-98D3-6C801CFDEC80}">
      <dgm:prSet/>
      <dgm:spPr/>
      <dgm:t>
        <a:bodyPr/>
        <a:lstStyle/>
        <a:p>
          <a:endParaRPr lang="en-US" sz="1100"/>
        </a:p>
      </dgm:t>
    </dgm:pt>
    <dgm:pt modelId="{AD3E11BB-4303-4CA7-85A8-E52E0F0EB81A}">
      <dgm:prSet phldrT="[Text]" custT="1"/>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مادية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452FC6EB-697D-4EF2-8643-A283BE3D8BF4}" type="parTrans" cxnId="{2CE3F7FB-E9F2-48D6-BD2C-F51208C922B6}">
      <dgm:prSet custT="1"/>
      <dgm:spPr/>
      <dgm:t>
        <a:bodyPr/>
        <a:lstStyle/>
        <a:p>
          <a:endParaRPr lang="en-US" sz="100"/>
        </a:p>
      </dgm:t>
    </dgm:pt>
    <dgm:pt modelId="{3E19FDEB-DFB8-4DC0-8C4D-F87B23316696}" type="sibTrans" cxnId="{2CE3F7FB-E9F2-48D6-BD2C-F51208C922B6}">
      <dgm:prSet/>
      <dgm:spPr/>
      <dgm:t>
        <a:bodyPr/>
        <a:lstStyle/>
        <a:p>
          <a:endParaRPr lang="en-US" sz="1100"/>
        </a:p>
      </dgm:t>
    </dgm:pt>
    <dgm:pt modelId="{569279C1-DB92-45D7-A99A-060F2DC128E8}">
      <dgm:prSet phldrT="[Text]" custT="1"/>
      <dgm:spPr>
        <a:solidFill>
          <a:schemeClr val="tx2">
            <a:lumMod val="40000"/>
            <a:lumOff val="60000"/>
          </a:schemeClr>
        </a:solidFill>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87C8B54C-12E6-48D2-B5FC-16EE9CAAD88A}" type="parTrans" cxnId="{E50901AD-B766-45F3-83AD-B72CC6343801}">
      <dgm:prSet custT="1"/>
      <dgm:spPr/>
      <dgm:t>
        <a:bodyPr/>
        <a:lstStyle/>
        <a:p>
          <a:endParaRPr lang="en-US" sz="100"/>
        </a:p>
      </dgm:t>
    </dgm:pt>
    <dgm:pt modelId="{55D2DA03-126B-49ED-BF81-44934C298606}" type="sibTrans" cxnId="{E50901AD-B766-45F3-83AD-B72CC6343801}">
      <dgm:prSet/>
      <dgm:spPr/>
      <dgm:t>
        <a:bodyPr/>
        <a:lstStyle/>
        <a:p>
          <a:endParaRPr lang="en-US" sz="1100"/>
        </a:p>
      </dgm:t>
    </dgm:pt>
    <dgm:pt modelId="{3EB7E59B-B05A-4BA0-B95E-E5113F882B3A}">
      <dgm:prSet custT="1"/>
      <dgm:spPr>
        <a:solidFill>
          <a:schemeClr val="accent5">
            <a:lumMod val="60000"/>
            <a:lumOff val="40000"/>
          </a:schemeClr>
        </a:solidFill>
      </dgm:spPr>
      <dgm:t>
        <a:bodyPr/>
        <a:lstStyle/>
        <a:p>
          <a:pPr rtl="1"/>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C0551CCB-A234-4ECB-BB32-3F139B8841BF}" type="parTrans" cxnId="{D56E1FEB-B5A1-4C82-BFF1-4E185674B84D}">
      <dgm:prSet/>
      <dgm:spPr/>
      <dgm:t>
        <a:bodyPr/>
        <a:lstStyle/>
        <a:p>
          <a:pPr rtl="1"/>
          <a:endParaRPr lang="ar-SA"/>
        </a:p>
      </dgm:t>
    </dgm:pt>
    <dgm:pt modelId="{A66EC42D-3E5B-4AF1-BE38-C4F0950D413F}" type="sibTrans" cxnId="{D56E1FEB-B5A1-4C82-BFF1-4E185674B84D}">
      <dgm:prSet/>
      <dgm:spPr/>
      <dgm:t>
        <a:bodyPr/>
        <a:lstStyle/>
        <a:p>
          <a:pPr rtl="1"/>
          <a:endParaRPr lang="ar-SA"/>
        </a:p>
      </dgm:t>
    </dgm:pt>
    <dgm:pt modelId="{78EEE806-E3A2-44B8-A1A7-8C3F3D2C5B37}">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التعلم ينطوي على بناء نشط للمعنى من قبل المتعلم</a:t>
          </a:r>
          <a:endParaRPr lang="ar-SA" sz="1800" b="0" dirty="0"/>
        </a:p>
      </dgm:t>
    </dgm:pt>
    <dgm:pt modelId="{8BAAE834-B3BB-4571-895D-8E57A8E2B56A}" type="parTrans" cxnId="{DB610FCC-6D44-45F0-90F8-612BE1CF1E0F}">
      <dgm:prSet/>
      <dgm:spPr/>
      <dgm:t>
        <a:bodyPr/>
        <a:lstStyle/>
        <a:p>
          <a:pPr rtl="1"/>
          <a:endParaRPr lang="ar-SA"/>
        </a:p>
      </dgm:t>
    </dgm:pt>
    <dgm:pt modelId="{D7E545CC-CBC1-4CAB-9D38-97D05E4CC094}" type="sibTrans" cxnId="{DB610FCC-6D44-45F0-90F8-612BE1CF1E0F}">
      <dgm:prSet/>
      <dgm:spPr/>
      <dgm:t>
        <a:bodyPr/>
        <a:lstStyle/>
        <a:p>
          <a:pPr rtl="1"/>
          <a:endParaRPr lang="ar-SA"/>
        </a:p>
      </dgm:t>
    </dgm:pt>
    <dgm:pt modelId="{5FBD3DA2-DE0D-457D-A7E2-11DD1CBEEA60}">
      <dgm:prSet custT="1"/>
      <dgm:spPr>
        <a:solidFill>
          <a:schemeClr val="bg1">
            <a:lumMod val="75000"/>
          </a:schemeClr>
        </a:solidFill>
      </dgm:spPr>
      <dgm:t>
        <a:bodyPr/>
        <a:lstStyle/>
        <a:p>
          <a:pPr rtl="1"/>
          <a:r>
            <a:rPr lang="ar-SA" sz="1800" b="0" dirty="0" err="1" smtClean="0">
              <a:solidFill>
                <a:schemeClr val="tx1"/>
              </a:solidFill>
              <a:effectLst>
                <a:outerShdw blurRad="38100" dist="38100" dir="2700000" algn="tl">
                  <a:srgbClr val="000000">
                    <a:alpha val="43137"/>
                  </a:srgbClr>
                </a:outerShdw>
              </a:effectLst>
              <a:cs typeface="AL-Mohanad Bold" pitchFamily="2" charset="-78"/>
            </a:rPr>
            <a:t>الربطبين</a:t>
          </a:r>
          <a:r>
            <a:rPr lang="ar-SA" sz="1800" b="0" dirty="0" smtClean="0">
              <a:solidFill>
                <a:schemeClr val="tx1"/>
              </a:solidFill>
              <a:effectLst>
                <a:outerShdw blurRad="38100" dist="38100" dir="2700000" algn="tl">
                  <a:srgbClr val="000000">
                    <a:alpha val="43137"/>
                  </a:srgbClr>
                </a:outerShdw>
              </a:effectLst>
              <a:cs typeface="AL-Mohanad Bold" pitchFamily="2" charset="-78"/>
            </a:rPr>
            <a:t> تعلم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الحقائق </a:t>
          </a:r>
          <a:r>
            <a:rPr lang="ar-SA" sz="1800" b="0" dirty="0" smtClean="0">
              <a:solidFill>
                <a:schemeClr val="tx1"/>
              </a:solidFill>
              <a:effectLst>
                <a:outerShdw blurRad="38100" dist="38100" dir="2700000" algn="tl">
                  <a:srgbClr val="000000">
                    <a:alpha val="43137"/>
                  </a:srgbClr>
                </a:outerShdw>
              </a:effectLst>
              <a:cs typeface="AL-Mohanad Bold" pitchFamily="2" charset="-78"/>
            </a:rPr>
            <a:t>(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ماذا ؟</a:t>
          </a:r>
          <a:r>
            <a:rPr lang="ar-SA" sz="1800" b="0" dirty="0" smtClean="0">
              <a:solidFill>
                <a:schemeClr val="tx1"/>
              </a:solidFill>
              <a:effectLst>
                <a:outerShdw blurRad="38100" dist="38100" dir="2700000" algn="tl">
                  <a:srgbClr val="000000">
                    <a:alpha val="43137"/>
                  </a:srgbClr>
                </a:outerShdw>
              </a:effectLst>
              <a:cs typeface="AL-Mohanad Bold" pitchFamily="2" charset="-78"/>
            </a:rPr>
            <a:t> ) وإجراءات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تطبيقها </a:t>
          </a:r>
          <a:r>
            <a:rPr lang="ar-SA" sz="1800" b="0" dirty="0" smtClean="0">
              <a:solidFill>
                <a:schemeClr val="tx1"/>
              </a:solidFill>
              <a:effectLst>
                <a:outerShdw blurRad="38100" dist="38100" dir="2700000" algn="tl">
                  <a:srgbClr val="000000">
                    <a:alpha val="43137"/>
                  </a:srgbClr>
                </a:outerShdw>
              </a:effectLst>
              <a:cs typeface="AL-Mohanad Bold" pitchFamily="2" charset="-78"/>
            </a:rPr>
            <a:t>(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كيف ؟</a:t>
          </a:r>
          <a:r>
            <a:rPr lang="ar-SA" sz="1800" b="0" dirty="0" smtClean="0">
              <a:solidFill>
                <a:schemeClr val="tx1"/>
              </a:solidFill>
              <a:effectLst>
                <a:outerShdw blurRad="38100" dist="38100" dir="2700000" algn="tl">
                  <a:srgbClr val="000000">
                    <a:alpha val="43137"/>
                  </a:srgbClr>
                </a:outerShdw>
              </a:effectLst>
              <a:cs typeface="AL-Mohanad Bold" pitchFamily="2" charset="-78"/>
            </a:rPr>
            <a:t>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a:t>
          </a:r>
          <a:endParaRPr lang="ar-SA" sz="1800" b="0" dirty="0">
            <a:solidFill>
              <a:schemeClr val="tx1"/>
            </a:solidFill>
          </a:endParaRPr>
        </a:p>
      </dgm:t>
    </dgm:pt>
    <dgm:pt modelId="{33AEA29B-B6D9-4E53-A58F-F4B4B942AD93}" type="parTrans" cxnId="{4C5487F3-3BCD-4397-85E3-16C0CDB70235}">
      <dgm:prSet/>
      <dgm:spPr/>
      <dgm:t>
        <a:bodyPr/>
        <a:lstStyle/>
        <a:p>
          <a:pPr rtl="1"/>
          <a:endParaRPr lang="ar-SA"/>
        </a:p>
      </dgm:t>
    </dgm:pt>
    <dgm:pt modelId="{23FB5D2E-28BB-49DF-B007-31841DC25AAF}" type="sibTrans" cxnId="{4C5487F3-3BCD-4397-85E3-16C0CDB70235}">
      <dgm:prSet/>
      <dgm:spPr/>
      <dgm:t>
        <a:bodyPr/>
        <a:lstStyle/>
        <a:p>
          <a:pPr rtl="1"/>
          <a:endParaRPr lang="ar-SA"/>
        </a:p>
      </dgm:t>
    </dgm:pt>
    <dgm:pt modelId="{DC2DAF19-F64A-4B45-9046-9A53161E8A5F}">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نقل المعرفة إلى سياقات جديدة</a:t>
          </a:r>
          <a:endParaRPr lang="ar-SA" sz="1800" b="0" dirty="0">
            <a:solidFill>
              <a:schemeClr val="tx1"/>
            </a:solidFill>
          </a:endParaRPr>
        </a:p>
      </dgm:t>
    </dgm:pt>
    <dgm:pt modelId="{1990B15B-C3F9-49A7-AB9B-FE207047D6ED}" type="parTrans" cxnId="{F69491A8-778A-4831-A229-4C23699DB496}">
      <dgm:prSet/>
      <dgm:spPr/>
      <dgm:t>
        <a:bodyPr/>
        <a:lstStyle/>
        <a:p>
          <a:pPr rtl="1"/>
          <a:endParaRPr lang="ar-SA"/>
        </a:p>
      </dgm:t>
    </dgm:pt>
    <dgm:pt modelId="{81943DDA-FE63-4187-B0D0-149679EFE14E}" type="sibTrans" cxnId="{F69491A8-778A-4831-A229-4C23699DB496}">
      <dgm:prSet/>
      <dgm:spPr/>
      <dgm:t>
        <a:bodyPr/>
        <a:lstStyle/>
        <a:p>
          <a:pPr rtl="1"/>
          <a:endParaRPr lang="ar-SA"/>
        </a:p>
      </dgm:t>
    </dgm:pt>
    <dgm:pt modelId="{76375679-A0B9-408C-BF0F-556F0DC52418}">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الأفراد </a:t>
          </a:r>
          <a:r>
            <a:rPr lang="ar-SA" sz="1800" b="0" dirty="0" smtClean="0">
              <a:solidFill>
                <a:schemeClr val="tx1"/>
              </a:solidFill>
              <a:effectLst>
                <a:outerShdw blurRad="38100" dist="38100" dir="2700000" algn="tl">
                  <a:srgbClr val="000000">
                    <a:alpha val="43137"/>
                  </a:srgbClr>
                </a:outerShdw>
              </a:effectLst>
              <a:cs typeface="AL-Mohanad Bold" pitchFamily="2" charset="-78"/>
            </a:rPr>
            <a:t>يتعلمون أكثر عندما يتعلمون مع </a:t>
          </a:r>
          <a:r>
            <a:rPr lang="ar-SA" sz="1800" b="0" dirty="0" smtClean="0">
              <a:solidFill>
                <a:schemeClr val="tx1"/>
              </a:solidFill>
              <a:effectLst>
                <a:outerShdw blurRad="38100" dist="38100" dir="2700000" algn="tl">
                  <a:srgbClr val="000000">
                    <a:alpha val="43137"/>
                  </a:srgbClr>
                </a:outerShdw>
              </a:effectLst>
              <a:cs typeface="AL-Mohanad Bold" pitchFamily="2" charset="-78"/>
            </a:rPr>
            <a:t>الآخرين</a:t>
          </a:r>
          <a:endParaRPr lang="ar-SA" sz="1800" b="0" dirty="0">
            <a:solidFill>
              <a:schemeClr val="tx1"/>
            </a:solidFill>
            <a:effectLst>
              <a:outerShdw blurRad="38100" dist="38100" dir="2700000" algn="tl">
                <a:srgbClr val="000000">
                  <a:alpha val="43137"/>
                </a:srgbClr>
              </a:outerShdw>
            </a:effectLst>
            <a:cs typeface="AL-Mohanad Bold" pitchFamily="2" charset="-78"/>
          </a:endParaRPr>
        </a:p>
      </dgm:t>
    </dgm:pt>
    <dgm:pt modelId="{0556F32B-786D-42A6-A69E-D2B0F13DA372}" type="parTrans" cxnId="{330C0F51-F647-4A36-A749-FE4336C9879B}">
      <dgm:prSet/>
      <dgm:spPr/>
      <dgm:t>
        <a:bodyPr/>
        <a:lstStyle/>
        <a:p>
          <a:pPr rtl="1"/>
          <a:endParaRPr lang="ar-SA"/>
        </a:p>
      </dgm:t>
    </dgm:pt>
    <dgm:pt modelId="{D8C813F3-805B-4B30-B682-742CB3578EB6}" type="sibTrans" cxnId="{330C0F51-F647-4A36-A749-FE4336C9879B}">
      <dgm:prSet/>
      <dgm:spPr/>
      <dgm:t>
        <a:bodyPr/>
        <a:lstStyle/>
        <a:p>
          <a:pPr rtl="1"/>
          <a:endParaRPr lang="ar-SA"/>
        </a:p>
      </dgm:t>
    </dgm:pt>
    <dgm:pt modelId="{8F8D04DC-97FC-4D58-9DDE-0F923247A578}">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يتحقق التعلم من </a:t>
          </a:r>
          <a:r>
            <a:rPr lang="ar-SA" sz="1800" b="0" dirty="0" smtClean="0">
              <a:solidFill>
                <a:schemeClr val="tx1"/>
              </a:solidFill>
              <a:effectLst>
                <a:outerShdw blurRad="38100" dist="38100" dir="2700000" algn="tl">
                  <a:srgbClr val="000000">
                    <a:alpha val="43137"/>
                  </a:srgbClr>
                </a:outerShdw>
              </a:effectLst>
              <a:cs typeface="AL-Mohanad Bold" pitchFamily="2" charset="-78"/>
            </a:rPr>
            <a:t>خلال </a:t>
          </a:r>
          <a:r>
            <a:rPr lang="ar-SA" sz="1800" b="0" dirty="0" smtClean="0">
              <a:solidFill>
                <a:schemeClr val="tx1"/>
              </a:solidFill>
              <a:effectLst>
                <a:outerShdw blurRad="38100" dist="38100" dir="2700000" algn="tl">
                  <a:srgbClr val="000000">
                    <a:alpha val="43137"/>
                  </a:srgbClr>
                </a:outerShdw>
              </a:effectLst>
              <a:cs typeface="AL-Mohanad Bold" pitchFamily="2" charset="-78"/>
            </a:rPr>
            <a:t>بنائه وفق تفسيرات تقدم من </a:t>
          </a:r>
          <a:r>
            <a:rPr lang="ar-SA" sz="1800" b="0" dirty="0" smtClean="0">
              <a:solidFill>
                <a:schemeClr val="tx1"/>
              </a:solidFill>
              <a:effectLst>
                <a:outerShdw blurRad="38100" dist="38100" dir="2700000" algn="tl">
                  <a:srgbClr val="000000">
                    <a:alpha val="43137"/>
                  </a:srgbClr>
                </a:outerShdw>
              </a:effectLst>
              <a:cs typeface="AL-Mohanad Bold" pitchFamily="2" charset="-78"/>
            </a:rPr>
            <a:t>الشخص نفسه أو من الأقران أو من المعلمين</a:t>
          </a:r>
          <a:endParaRPr lang="ar-SA" sz="1800" b="0" dirty="0">
            <a:solidFill>
              <a:schemeClr val="tx1"/>
            </a:solidFill>
            <a:effectLst>
              <a:outerShdw blurRad="38100" dist="38100" dir="2700000" algn="tl">
                <a:srgbClr val="000000">
                  <a:alpha val="43137"/>
                </a:srgbClr>
              </a:outerShdw>
            </a:effectLst>
            <a:cs typeface="AL-Mohanad Bold" pitchFamily="2" charset="-78"/>
          </a:endParaRPr>
        </a:p>
      </dgm:t>
    </dgm:pt>
    <dgm:pt modelId="{4FC28DDC-D5D7-4FC2-A751-6666A8064F29}" type="parTrans" cxnId="{587584C7-40C5-474D-BB0B-14B5163960AA}">
      <dgm:prSet/>
      <dgm:spPr/>
      <dgm:t>
        <a:bodyPr/>
        <a:lstStyle/>
        <a:p>
          <a:pPr rtl="1"/>
          <a:endParaRPr lang="ar-SA"/>
        </a:p>
      </dgm:t>
    </dgm:pt>
    <dgm:pt modelId="{B5E3283B-57F1-45E2-BB00-5FF1017CAB0F}" type="sibTrans" cxnId="{587584C7-40C5-474D-BB0B-14B5163960AA}">
      <dgm:prSet/>
      <dgm:spPr/>
      <dgm:t>
        <a:bodyPr/>
        <a:lstStyle/>
        <a:p>
          <a:pPr rtl="1"/>
          <a:endParaRPr lang="ar-SA"/>
        </a:p>
      </dgm:t>
    </dgm:pt>
    <dgm:pt modelId="{8661436A-323F-44A6-9765-203233149804}">
      <dgm:prSet custT="1"/>
      <dgm:spPr>
        <a:solidFill>
          <a:schemeClr val="accent5">
            <a:lumMod val="60000"/>
            <a:lumOff val="40000"/>
          </a:schemeClr>
        </a:solidFill>
      </dgm:spPr>
      <dgm:t>
        <a:bodyPr/>
        <a:lstStyle/>
        <a:p>
          <a:pPr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مصادر التعلم</a:t>
          </a:r>
          <a:endParaRPr lang="ar-S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6AA1272E-6277-4372-883F-3BBC1203EB5D}" type="parTrans" cxnId="{BF803116-4753-4F6C-A6CA-6049902BF178}">
      <dgm:prSet/>
      <dgm:spPr/>
      <dgm:t>
        <a:bodyPr/>
        <a:lstStyle/>
        <a:p>
          <a:pPr rtl="1"/>
          <a:endParaRPr lang="ar-SA"/>
        </a:p>
      </dgm:t>
    </dgm:pt>
    <dgm:pt modelId="{092A9D5D-DFC6-4EE3-A265-CF0AE4A1A5C3}" type="sibTrans" cxnId="{BF803116-4753-4F6C-A6CA-6049902BF178}">
      <dgm:prSet/>
      <dgm:spPr/>
      <dgm:t>
        <a:bodyPr/>
        <a:lstStyle/>
        <a:p>
          <a:pPr rtl="1"/>
          <a:endParaRPr lang="ar-SA"/>
        </a:p>
      </dgm:t>
    </dgm:pt>
    <dgm:pt modelId="{87836A74-2569-4B3D-8EE9-68060E802FED}">
      <dgm:prSet custT="1"/>
      <dgm:spPr>
        <a:solidFill>
          <a:schemeClr val="accent5">
            <a:lumMod val="60000"/>
            <a:lumOff val="40000"/>
          </a:schemeClr>
        </a:solidFill>
      </dgm:spPr>
      <dgm:t>
        <a:bodyPr/>
        <a:lstStyle/>
        <a:p>
          <a:pPr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غرفة الصف</a:t>
          </a:r>
          <a:endParaRPr lang="ar-SA" sz="2400" dirty="0"/>
        </a:p>
      </dgm:t>
    </dgm:pt>
    <dgm:pt modelId="{5741116E-6876-4DDF-8564-144A37100D8D}" type="parTrans" cxnId="{9819F53D-2524-40C5-9981-4C89BE641B8E}">
      <dgm:prSet/>
      <dgm:spPr/>
      <dgm:t>
        <a:bodyPr/>
        <a:lstStyle/>
        <a:p>
          <a:pPr rtl="1"/>
          <a:endParaRPr lang="ar-SA"/>
        </a:p>
      </dgm:t>
    </dgm:pt>
    <dgm:pt modelId="{2D5444E8-067A-425D-B277-B9AE359C401B}" type="sibTrans" cxnId="{9819F53D-2524-40C5-9981-4C89BE641B8E}">
      <dgm:prSet/>
      <dgm:spPr/>
      <dgm:t>
        <a:bodyPr/>
        <a:lstStyle/>
        <a:p>
          <a:pPr rtl="1"/>
          <a:endParaRPr lang="ar-SA"/>
        </a:p>
      </dgm:t>
    </dgm:pt>
    <dgm:pt modelId="{1C2517ED-7B59-43AF-92E3-AB08C45A7230}" type="pres">
      <dgm:prSet presAssocID="{ACDD2038-6FDF-422B-833E-5EDE73E84DEA}" presName="diagram" presStyleCnt="0">
        <dgm:presLayoutVars>
          <dgm:chPref val="1"/>
          <dgm:dir/>
          <dgm:animOne val="branch"/>
          <dgm:animLvl val="lvl"/>
          <dgm:resizeHandles val="exact"/>
        </dgm:presLayoutVars>
      </dgm:prSet>
      <dgm:spPr/>
      <dgm:t>
        <a:bodyPr/>
        <a:lstStyle/>
        <a:p>
          <a:endParaRPr lang="en-US"/>
        </a:p>
      </dgm:t>
    </dgm:pt>
    <dgm:pt modelId="{82E29D8B-D395-463E-8644-5B87A88FE6B5}" type="pres">
      <dgm:prSet presAssocID="{7A8F8468-886B-4CF4-9435-7BDE2D37E31E}" presName="root1" presStyleCnt="0"/>
      <dgm:spPr/>
    </dgm:pt>
    <dgm:pt modelId="{EB7F0896-59DC-4262-9F9B-E28C6D53402B}" type="pres">
      <dgm:prSet presAssocID="{7A8F8468-886B-4CF4-9435-7BDE2D37E31E}" presName="LevelOneTextNode" presStyleLbl="node0" presStyleIdx="0" presStyleCnt="1" custScaleX="120170" custScaleY="277398">
        <dgm:presLayoutVars>
          <dgm:chPref val="3"/>
        </dgm:presLayoutVars>
      </dgm:prSet>
      <dgm:spPr/>
      <dgm:t>
        <a:bodyPr/>
        <a:lstStyle/>
        <a:p>
          <a:endParaRPr lang="en-US"/>
        </a:p>
      </dgm:t>
    </dgm:pt>
    <dgm:pt modelId="{5F1E2090-FE8D-480E-9508-FC5D22806670}" type="pres">
      <dgm:prSet presAssocID="{7A8F8468-886B-4CF4-9435-7BDE2D37E31E}" presName="level2hierChild" presStyleCnt="0"/>
      <dgm:spPr/>
    </dgm:pt>
    <dgm:pt modelId="{6D2B50D8-702A-49D6-AFC5-8690658489FA}" type="pres">
      <dgm:prSet presAssocID="{263C4E2D-8652-4150-837E-7A67E122F173}" presName="conn2-1" presStyleLbl="parChTrans1D2" presStyleIdx="0" presStyleCnt="2"/>
      <dgm:spPr/>
      <dgm:t>
        <a:bodyPr/>
        <a:lstStyle/>
        <a:p>
          <a:endParaRPr lang="en-US"/>
        </a:p>
      </dgm:t>
    </dgm:pt>
    <dgm:pt modelId="{AAC36EDF-EAE6-4EAA-B465-F02BC70137A0}" type="pres">
      <dgm:prSet presAssocID="{263C4E2D-8652-4150-837E-7A67E122F173}" presName="connTx" presStyleLbl="parChTrans1D2" presStyleIdx="0" presStyleCnt="2"/>
      <dgm:spPr/>
      <dgm:t>
        <a:bodyPr/>
        <a:lstStyle/>
        <a:p>
          <a:endParaRPr lang="en-US"/>
        </a:p>
      </dgm:t>
    </dgm:pt>
    <dgm:pt modelId="{51B15F78-3D96-4FAC-BBDD-C09F52D4A61B}" type="pres">
      <dgm:prSet presAssocID="{D5B43AE4-E9F4-4D09-9900-C9CE5271BF27}" presName="root2" presStyleCnt="0"/>
      <dgm:spPr/>
    </dgm:pt>
    <dgm:pt modelId="{06DD85AC-9B07-4B7F-A17E-6B3A987202D4}" type="pres">
      <dgm:prSet presAssocID="{D5B43AE4-E9F4-4D09-9900-C9CE5271BF27}" presName="LevelTwoTextNode" presStyleLbl="node2" presStyleIdx="0" presStyleCnt="2" custScaleY="162681">
        <dgm:presLayoutVars>
          <dgm:chPref val="3"/>
        </dgm:presLayoutVars>
      </dgm:prSet>
      <dgm:spPr/>
      <dgm:t>
        <a:bodyPr/>
        <a:lstStyle/>
        <a:p>
          <a:endParaRPr lang="en-US"/>
        </a:p>
      </dgm:t>
    </dgm:pt>
    <dgm:pt modelId="{A921EC0F-66ED-4D39-ADD5-013789D9B17F}" type="pres">
      <dgm:prSet presAssocID="{D5B43AE4-E9F4-4D09-9900-C9CE5271BF27}" presName="level3hierChild" presStyleCnt="0"/>
      <dgm:spPr/>
    </dgm:pt>
    <dgm:pt modelId="{84F7B4F5-A0CD-436B-BF0D-5C4E6839B382}" type="pres">
      <dgm:prSet presAssocID="{5DF6F342-913B-4294-9097-EF66C99CAED2}" presName="conn2-1" presStyleLbl="parChTrans1D3" presStyleIdx="0" presStyleCnt="4"/>
      <dgm:spPr/>
      <dgm:t>
        <a:bodyPr/>
        <a:lstStyle/>
        <a:p>
          <a:endParaRPr lang="en-US"/>
        </a:p>
      </dgm:t>
    </dgm:pt>
    <dgm:pt modelId="{CBDF1FA5-DC23-4AB0-A9BE-6C70F702F9F7}" type="pres">
      <dgm:prSet presAssocID="{5DF6F342-913B-4294-9097-EF66C99CAED2}" presName="connTx" presStyleLbl="parChTrans1D3" presStyleIdx="0" presStyleCnt="4"/>
      <dgm:spPr/>
      <dgm:t>
        <a:bodyPr/>
        <a:lstStyle/>
        <a:p>
          <a:endParaRPr lang="en-US"/>
        </a:p>
      </dgm:t>
    </dgm:pt>
    <dgm:pt modelId="{91F3B954-B8A1-4474-B344-91FD7A210FE9}" type="pres">
      <dgm:prSet presAssocID="{CE07CFAF-8CF3-4CBD-8321-2FE6AEC1FFC1}" presName="root2" presStyleCnt="0"/>
      <dgm:spPr/>
    </dgm:pt>
    <dgm:pt modelId="{126C304F-06E9-43BD-9894-6F98DF8D7449}" type="pres">
      <dgm:prSet presAssocID="{CE07CFAF-8CF3-4CBD-8321-2FE6AEC1FFC1}" presName="LevelTwoTextNode" presStyleLbl="node3" presStyleIdx="0" presStyleCnt="4">
        <dgm:presLayoutVars>
          <dgm:chPref val="3"/>
        </dgm:presLayoutVars>
      </dgm:prSet>
      <dgm:spPr/>
      <dgm:t>
        <a:bodyPr/>
        <a:lstStyle/>
        <a:p>
          <a:endParaRPr lang="en-US"/>
        </a:p>
      </dgm:t>
    </dgm:pt>
    <dgm:pt modelId="{8E7CB92D-489D-46FA-9143-BCE93C7174A7}" type="pres">
      <dgm:prSet presAssocID="{CE07CFAF-8CF3-4CBD-8321-2FE6AEC1FFC1}" presName="level3hierChild" presStyleCnt="0"/>
      <dgm:spPr/>
    </dgm:pt>
    <dgm:pt modelId="{D9D39CCE-AA78-4085-B6E2-D6B4263C2BEC}" type="pres">
      <dgm:prSet presAssocID="{8BAAE834-B3BB-4571-895D-8E57A8E2B56A}" presName="conn2-1" presStyleLbl="parChTrans1D4" presStyleIdx="0" presStyleCnt="7"/>
      <dgm:spPr/>
      <dgm:t>
        <a:bodyPr/>
        <a:lstStyle/>
        <a:p>
          <a:pPr rtl="1"/>
          <a:endParaRPr lang="ar-SA"/>
        </a:p>
      </dgm:t>
    </dgm:pt>
    <dgm:pt modelId="{1E9833C4-A8B4-44A2-9DD9-4566F8D65C1E}" type="pres">
      <dgm:prSet presAssocID="{8BAAE834-B3BB-4571-895D-8E57A8E2B56A}" presName="connTx" presStyleLbl="parChTrans1D4" presStyleIdx="0" presStyleCnt="7"/>
      <dgm:spPr/>
      <dgm:t>
        <a:bodyPr/>
        <a:lstStyle/>
        <a:p>
          <a:pPr rtl="1"/>
          <a:endParaRPr lang="ar-SA"/>
        </a:p>
      </dgm:t>
    </dgm:pt>
    <dgm:pt modelId="{911095B9-9D95-461D-9DC4-3AF1D4E81599}" type="pres">
      <dgm:prSet presAssocID="{78EEE806-E3A2-44B8-A1A7-8C3F3D2C5B37}" presName="root2" presStyleCnt="0"/>
      <dgm:spPr/>
    </dgm:pt>
    <dgm:pt modelId="{8D9F4BA1-9F6B-44E8-9148-7AE119337B5C}" type="pres">
      <dgm:prSet presAssocID="{78EEE806-E3A2-44B8-A1A7-8C3F3D2C5B37}" presName="LevelTwoTextNode" presStyleLbl="node4" presStyleIdx="0" presStyleCnt="7" custScaleX="161847">
        <dgm:presLayoutVars>
          <dgm:chPref val="3"/>
        </dgm:presLayoutVars>
      </dgm:prSet>
      <dgm:spPr/>
      <dgm:t>
        <a:bodyPr/>
        <a:lstStyle/>
        <a:p>
          <a:pPr rtl="1"/>
          <a:endParaRPr lang="ar-SA"/>
        </a:p>
      </dgm:t>
    </dgm:pt>
    <dgm:pt modelId="{BDC4E0A4-859C-4E26-8F51-64BF8B9480AF}" type="pres">
      <dgm:prSet presAssocID="{78EEE806-E3A2-44B8-A1A7-8C3F3D2C5B37}" presName="level3hierChild" presStyleCnt="0"/>
      <dgm:spPr/>
    </dgm:pt>
    <dgm:pt modelId="{1C41C5C6-DA8B-4E14-9A7D-025A29CCCFB1}" type="pres">
      <dgm:prSet presAssocID="{33AEA29B-B6D9-4E53-A58F-F4B4B942AD93}" presName="conn2-1" presStyleLbl="parChTrans1D4" presStyleIdx="1" presStyleCnt="7"/>
      <dgm:spPr/>
      <dgm:t>
        <a:bodyPr/>
        <a:lstStyle/>
        <a:p>
          <a:pPr rtl="1"/>
          <a:endParaRPr lang="ar-SA"/>
        </a:p>
      </dgm:t>
    </dgm:pt>
    <dgm:pt modelId="{90080C37-3C0A-4A39-A6BC-AFB37033B13F}" type="pres">
      <dgm:prSet presAssocID="{33AEA29B-B6D9-4E53-A58F-F4B4B942AD93}" presName="connTx" presStyleLbl="parChTrans1D4" presStyleIdx="1" presStyleCnt="7"/>
      <dgm:spPr/>
      <dgm:t>
        <a:bodyPr/>
        <a:lstStyle/>
        <a:p>
          <a:pPr rtl="1"/>
          <a:endParaRPr lang="ar-SA"/>
        </a:p>
      </dgm:t>
    </dgm:pt>
    <dgm:pt modelId="{DC6C6A69-B8CF-4092-91A1-C78987178215}" type="pres">
      <dgm:prSet presAssocID="{5FBD3DA2-DE0D-457D-A7E2-11DD1CBEEA60}" presName="root2" presStyleCnt="0"/>
      <dgm:spPr/>
    </dgm:pt>
    <dgm:pt modelId="{90A9D874-E87F-473D-A276-C2DFF8EDD069}" type="pres">
      <dgm:prSet presAssocID="{5FBD3DA2-DE0D-457D-A7E2-11DD1CBEEA60}" presName="LevelTwoTextNode" presStyleLbl="node4" presStyleIdx="1" presStyleCnt="7" custScaleX="161847">
        <dgm:presLayoutVars>
          <dgm:chPref val="3"/>
        </dgm:presLayoutVars>
      </dgm:prSet>
      <dgm:spPr/>
      <dgm:t>
        <a:bodyPr/>
        <a:lstStyle/>
        <a:p>
          <a:pPr rtl="1"/>
          <a:endParaRPr lang="ar-SA"/>
        </a:p>
      </dgm:t>
    </dgm:pt>
    <dgm:pt modelId="{BB6D0E1A-F482-4A38-8E0C-BF1F5E663FD7}" type="pres">
      <dgm:prSet presAssocID="{5FBD3DA2-DE0D-457D-A7E2-11DD1CBEEA60}" presName="level3hierChild" presStyleCnt="0"/>
      <dgm:spPr/>
    </dgm:pt>
    <dgm:pt modelId="{FC67B687-2FFB-4079-B39D-06816623A860}" type="pres">
      <dgm:prSet presAssocID="{1990B15B-C3F9-49A7-AB9B-FE207047D6ED}" presName="conn2-1" presStyleLbl="parChTrans1D4" presStyleIdx="2" presStyleCnt="7"/>
      <dgm:spPr/>
      <dgm:t>
        <a:bodyPr/>
        <a:lstStyle/>
        <a:p>
          <a:pPr rtl="1"/>
          <a:endParaRPr lang="ar-SA"/>
        </a:p>
      </dgm:t>
    </dgm:pt>
    <dgm:pt modelId="{5AD4B271-06EC-4472-B615-FCDC4A6802F6}" type="pres">
      <dgm:prSet presAssocID="{1990B15B-C3F9-49A7-AB9B-FE207047D6ED}" presName="connTx" presStyleLbl="parChTrans1D4" presStyleIdx="2" presStyleCnt="7"/>
      <dgm:spPr/>
      <dgm:t>
        <a:bodyPr/>
        <a:lstStyle/>
        <a:p>
          <a:pPr rtl="1"/>
          <a:endParaRPr lang="ar-SA"/>
        </a:p>
      </dgm:t>
    </dgm:pt>
    <dgm:pt modelId="{9BFA74A1-AF0E-4A9C-9C4F-CCDB18C5C9B5}" type="pres">
      <dgm:prSet presAssocID="{DC2DAF19-F64A-4B45-9046-9A53161E8A5F}" presName="root2" presStyleCnt="0"/>
      <dgm:spPr/>
    </dgm:pt>
    <dgm:pt modelId="{38C1FB04-DDAA-4F85-9D7B-A11B4EB1F496}" type="pres">
      <dgm:prSet presAssocID="{DC2DAF19-F64A-4B45-9046-9A53161E8A5F}" presName="LevelTwoTextNode" presStyleLbl="node4" presStyleIdx="2" presStyleCnt="7" custScaleX="161847" custScaleY="84299">
        <dgm:presLayoutVars>
          <dgm:chPref val="3"/>
        </dgm:presLayoutVars>
      </dgm:prSet>
      <dgm:spPr/>
      <dgm:t>
        <a:bodyPr/>
        <a:lstStyle/>
        <a:p>
          <a:pPr rtl="1"/>
          <a:endParaRPr lang="ar-SA"/>
        </a:p>
      </dgm:t>
    </dgm:pt>
    <dgm:pt modelId="{934F2CCA-4625-4EE1-8FF0-7F9EB0C29068}" type="pres">
      <dgm:prSet presAssocID="{DC2DAF19-F64A-4B45-9046-9A53161E8A5F}" presName="level3hierChild" presStyleCnt="0"/>
      <dgm:spPr/>
    </dgm:pt>
    <dgm:pt modelId="{5D2E95F2-6E7C-4640-BA22-26F9DC24D0E7}" type="pres">
      <dgm:prSet presAssocID="{0556F32B-786D-42A6-A69E-D2B0F13DA372}" presName="conn2-1" presStyleLbl="parChTrans1D4" presStyleIdx="3" presStyleCnt="7"/>
      <dgm:spPr/>
      <dgm:t>
        <a:bodyPr/>
        <a:lstStyle/>
        <a:p>
          <a:pPr rtl="1"/>
          <a:endParaRPr lang="ar-SA"/>
        </a:p>
      </dgm:t>
    </dgm:pt>
    <dgm:pt modelId="{D88171A3-F53F-4DAD-A495-7FAE348334ED}" type="pres">
      <dgm:prSet presAssocID="{0556F32B-786D-42A6-A69E-D2B0F13DA372}" presName="connTx" presStyleLbl="parChTrans1D4" presStyleIdx="3" presStyleCnt="7"/>
      <dgm:spPr/>
      <dgm:t>
        <a:bodyPr/>
        <a:lstStyle/>
        <a:p>
          <a:pPr rtl="1"/>
          <a:endParaRPr lang="ar-SA"/>
        </a:p>
      </dgm:t>
    </dgm:pt>
    <dgm:pt modelId="{BD857263-3C5A-4BA3-A6B1-D636BBA81B08}" type="pres">
      <dgm:prSet presAssocID="{76375679-A0B9-408C-BF0F-556F0DC52418}" presName="root2" presStyleCnt="0"/>
      <dgm:spPr/>
    </dgm:pt>
    <dgm:pt modelId="{38F8887F-B4AA-4782-9BD5-E94A76FBCD0A}" type="pres">
      <dgm:prSet presAssocID="{76375679-A0B9-408C-BF0F-556F0DC52418}" presName="LevelTwoTextNode" presStyleLbl="node4" presStyleIdx="3" presStyleCnt="7" custScaleX="161847" custScaleY="86054">
        <dgm:presLayoutVars>
          <dgm:chPref val="3"/>
        </dgm:presLayoutVars>
      </dgm:prSet>
      <dgm:spPr/>
      <dgm:t>
        <a:bodyPr/>
        <a:lstStyle/>
        <a:p>
          <a:pPr rtl="1"/>
          <a:endParaRPr lang="ar-SA"/>
        </a:p>
      </dgm:t>
    </dgm:pt>
    <dgm:pt modelId="{F043C518-61FB-4AEE-BBE9-B1D29687F032}" type="pres">
      <dgm:prSet presAssocID="{76375679-A0B9-408C-BF0F-556F0DC52418}" presName="level3hierChild" presStyleCnt="0"/>
      <dgm:spPr/>
    </dgm:pt>
    <dgm:pt modelId="{90B7EEA2-AB9C-4D76-B174-9EE9B06DA17B}" type="pres">
      <dgm:prSet presAssocID="{4FC28DDC-D5D7-4FC2-A751-6666A8064F29}" presName="conn2-1" presStyleLbl="parChTrans1D4" presStyleIdx="4" presStyleCnt="7"/>
      <dgm:spPr/>
      <dgm:t>
        <a:bodyPr/>
        <a:lstStyle/>
        <a:p>
          <a:pPr rtl="1"/>
          <a:endParaRPr lang="ar-SA"/>
        </a:p>
      </dgm:t>
    </dgm:pt>
    <dgm:pt modelId="{F41D2DA5-A34C-4A46-A591-3AA991ED88EB}" type="pres">
      <dgm:prSet presAssocID="{4FC28DDC-D5D7-4FC2-A751-6666A8064F29}" presName="connTx" presStyleLbl="parChTrans1D4" presStyleIdx="4" presStyleCnt="7"/>
      <dgm:spPr/>
      <dgm:t>
        <a:bodyPr/>
        <a:lstStyle/>
        <a:p>
          <a:pPr rtl="1"/>
          <a:endParaRPr lang="ar-SA"/>
        </a:p>
      </dgm:t>
    </dgm:pt>
    <dgm:pt modelId="{4F59FC1B-893C-48C7-A457-E80CF17990C7}" type="pres">
      <dgm:prSet presAssocID="{8F8D04DC-97FC-4D58-9DDE-0F923247A578}" presName="root2" presStyleCnt="0"/>
      <dgm:spPr/>
    </dgm:pt>
    <dgm:pt modelId="{4E703663-79C8-4028-AAAE-D60C1B9F6D1F}" type="pres">
      <dgm:prSet presAssocID="{8F8D04DC-97FC-4D58-9DDE-0F923247A578}" presName="LevelTwoTextNode" presStyleLbl="node4" presStyleIdx="4" presStyleCnt="7" custScaleX="159372" custScaleY="170202">
        <dgm:presLayoutVars>
          <dgm:chPref val="3"/>
        </dgm:presLayoutVars>
      </dgm:prSet>
      <dgm:spPr/>
      <dgm:t>
        <a:bodyPr/>
        <a:lstStyle/>
        <a:p>
          <a:pPr rtl="1"/>
          <a:endParaRPr lang="ar-SA"/>
        </a:p>
      </dgm:t>
    </dgm:pt>
    <dgm:pt modelId="{CA9FEAC0-4801-4E2E-8D7C-C0805DF266B5}" type="pres">
      <dgm:prSet presAssocID="{8F8D04DC-97FC-4D58-9DDE-0F923247A578}" presName="level3hierChild" presStyleCnt="0"/>
      <dgm:spPr/>
    </dgm:pt>
    <dgm:pt modelId="{517F3E34-41D3-4A9D-A393-4F6A8819DD3D}" type="pres">
      <dgm:prSet presAssocID="{17769B64-E8F4-46A0-8C2B-AC146DCE798C}" presName="conn2-1" presStyleLbl="parChTrans1D3" presStyleIdx="1" presStyleCnt="4"/>
      <dgm:spPr/>
      <dgm:t>
        <a:bodyPr/>
        <a:lstStyle/>
        <a:p>
          <a:endParaRPr lang="en-US"/>
        </a:p>
      </dgm:t>
    </dgm:pt>
    <dgm:pt modelId="{FEBBA2F1-73D0-487F-A310-5464D7DED8D5}" type="pres">
      <dgm:prSet presAssocID="{17769B64-E8F4-46A0-8C2B-AC146DCE798C}" presName="connTx" presStyleLbl="parChTrans1D3" presStyleIdx="1" presStyleCnt="4"/>
      <dgm:spPr/>
      <dgm:t>
        <a:bodyPr/>
        <a:lstStyle/>
        <a:p>
          <a:endParaRPr lang="en-US"/>
        </a:p>
      </dgm:t>
    </dgm:pt>
    <dgm:pt modelId="{E834E469-56C7-4D02-A211-0E0D0ECD3935}" type="pres">
      <dgm:prSet presAssocID="{820672DE-DE0C-49A6-B1EA-7ECAC1457924}" presName="root2" presStyleCnt="0"/>
      <dgm:spPr/>
    </dgm:pt>
    <dgm:pt modelId="{348C3E05-E0A9-4CC3-82A3-650042C9F889}" type="pres">
      <dgm:prSet presAssocID="{820672DE-DE0C-49A6-B1EA-7ECAC1457924}" presName="LevelTwoTextNode" presStyleLbl="node3" presStyleIdx="1" presStyleCnt="4">
        <dgm:presLayoutVars>
          <dgm:chPref val="3"/>
        </dgm:presLayoutVars>
      </dgm:prSet>
      <dgm:spPr/>
      <dgm:t>
        <a:bodyPr/>
        <a:lstStyle/>
        <a:p>
          <a:endParaRPr lang="en-US"/>
        </a:p>
      </dgm:t>
    </dgm:pt>
    <dgm:pt modelId="{70E69BF1-76BF-42FC-B303-99C2F3F3EE26}" type="pres">
      <dgm:prSet presAssocID="{820672DE-DE0C-49A6-B1EA-7ECAC1457924}" presName="level3hierChild" presStyleCnt="0"/>
      <dgm:spPr/>
    </dgm:pt>
    <dgm:pt modelId="{AA1E5CAA-9658-40C3-BDD9-F2018F6A3AE3}" type="pres">
      <dgm:prSet presAssocID="{452FC6EB-697D-4EF2-8643-A283BE3D8BF4}" presName="conn2-1" presStyleLbl="parChTrans1D2" presStyleIdx="1" presStyleCnt="2"/>
      <dgm:spPr/>
      <dgm:t>
        <a:bodyPr/>
        <a:lstStyle/>
        <a:p>
          <a:endParaRPr lang="en-US"/>
        </a:p>
      </dgm:t>
    </dgm:pt>
    <dgm:pt modelId="{6791875F-402F-4D70-B048-E8E907D60417}" type="pres">
      <dgm:prSet presAssocID="{452FC6EB-697D-4EF2-8643-A283BE3D8BF4}" presName="connTx" presStyleLbl="parChTrans1D2" presStyleIdx="1" presStyleCnt="2"/>
      <dgm:spPr/>
      <dgm:t>
        <a:bodyPr/>
        <a:lstStyle/>
        <a:p>
          <a:endParaRPr lang="en-US"/>
        </a:p>
      </dgm:t>
    </dgm:pt>
    <dgm:pt modelId="{5D6AB09F-C486-4F87-883E-1E7591A86D33}" type="pres">
      <dgm:prSet presAssocID="{AD3E11BB-4303-4CA7-85A8-E52E0F0EB81A}" presName="root2" presStyleCnt="0"/>
      <dgm:spPr/>
    </dgm:pt>
    <dgm:pt modelId="{BADFF70C-9307-42D9-A311-36874F5C7549}" type="pres">
      <dgm:prSet presAssocID="{AD3E11BB-4303-4CA7-85A8-E52E0F0EB81A}" presName="LevelTwoTextNode" presStyleLbl="node2" presStyleIdx="1" presStyleCnt="2" custScaleY="145305">
        <dgm:presLayoutVars>
          <dgm:chPref val="3"/>
        </dgm:presLayoutVars>
      </dgm:prSet>
      <dgm:spPr/>
      <dgm:t>
        <a:bodyPr/>
        <a:lstStyle/>
        <a:p>
          <a:endParaRPr lang="en-US"/>
        </a:p>
      </dgm:t>
    </dgm:pt>
    <dgm:pt modelId="{1D164BB1-1347-4EFF-8D66-F8A220DC609D}" type="pres">
      <dgm:prSet presAssocID="{AD3E11BB-4303-4CA7-85A8-E52E0F0EB81A}" presName="level3hierChild" presStyleCnt="0"/>
      <dgm:spPr/>
    </dgm:pt>
    <dgm:pt modelId="{49BDF031-0CEE-40FE-8994-7DD65E196AF9}" type="pres">
      <dgm:prSet presAssocID="{87C8B54C-12E6-48D2-B5FC-16EE9CAAD88A}" presName="conn2-1" presStyleLbl="parChTrans1D3" presStyleIdx="2" presStyleCnt="4"/>
      <dgm:spPr/>
      <dgm:t>
        <a:bodyPr/>
        <a:lstStyle/>
        <a:p>
          <a:endParaRPr lang="en-US"/>
        </a:p>
      </dgm:t>
    </dgm:pt>
    <dgm:pt modelId="{93A5E1DD-CCF1-45A5-8BD3-C8F1093B6B20}" type="pres">
      <dgm:prSet presAssocID="{87C8B54C-12E6-48D2-B5FC-16EE9CAAD88A}" presName="connTx" presStyleLbl="parChTrans1D3" presStyleIdx="2" presStyleCnt="4"/>
      <dgm:spPr/>
      <dgm:t>
        <a:bodyPr/>
        <a:lstStyle/>
        <a:p>
          <a:endParaRPr lang="en-US"/>
        </a:p>
      </dgm:t>
    </dgm:pt>
    <dgm:pt modelId="{89196C02-8F66-48C7-8EAB-ED9031672DDB}" type="pres">
      <dgm:prSet presAssocID="{569279C1-DB92-45D7-A99A-060F2DC128E8}" presName="root2" presStyleCnt="0"/>
      <dgm:spPr/>
    </dgm:pt>
    <dgm:pt modelId="{3BEE5720-AD04-40C2-90B7-0F88377001C3}" type="pres">
      <dgm:prSet presAssocID="{569279C1-DB92-45D7-A99A-060F2DC128E8}" presName="LevelTwoTextNode" presStyleLbl="node3" presStyleIdx="2" presStyleCnt="4">
        <dgm:presLayoutVars>
          <dgm:chPref val="3"/>
        </dgm:presLayoutVars>
      </dgm:prSet>
      <dgm:spPr/>
      <dgm:t>
        <a:bodyPr/>
        <a:lstStyle/>
        <a:p>
          <a:endParaRPr lang="en-US"/>
        </a:p>
      </dgm:t>
    </dgm:pt>
    <dgm:pt modelId="{D6F5AAF8-116F-437C-872A-4D7D60B3F013}" type="pres">
      <dgm:prSet presAssocID="{569279C1-DB92-45D7-A99A-060F2DC128E8}" presName="level3hierChild" presStyleCnt="0"/>
      <dgm:spPr/>
    </dgm:pt>
    <dgm:pt modelId="{1E75409E-2FA2-498D-B6B9-3F7E57EFEE11}" type="pres">
      <dgm:prSet presAssocID="{C0551CCB-A234-4ECB-BB32-3F139B8841BF}" presName="conn2-1" presStyleLbl="parChTrans1D3" presStyleIdx="3" presStyleCnt="4"/>
      <dgm:spPr/>
      <dgm:t>
        <a:bodyPr/>
        <a:lstStyle/>
        <a:p>
          <a:pPr rtl="1"/>
          <a:endParaRPr lang="ar-SA"/>
        </a:p>
      </dgm:t>
    </dgm:pt>
    <dgm:pt modelId="{62DC11B0-490E-4661-ADFA-9A1E51AF6BD8}" type="pres">
      <dgm:prSet presAssocID="{C0551CCB-A234-4ECB-BB32-3F139B8841BF}" presName="connTx" presStyleLbl="parChTrans1D3" presStyleIdx="3" presStyleCnt="4"/>
      <dgm:spPr/>
      <dgm:t>
        <a:bodyPr/>
        <a:lstStyle/>
        <a:p>
          <a:pPr rtl="1"/>
          <a:endParaRPr lang="ar-SA"/>
        </a:p>
      </dgm:t>
    </dgm:pt>
    <dgm:pt modelId="{E99BA472-4684-4926-B739-3C34B32B1E5B}" type="pres">
      <dgm:prSet presAssocID="{3EB7E59B-B05A-4BA0-B95E-E5113F882B3A}" presName="root2" presStyleCnt="0"/>
      <dgm:spPr/>
    </dgm:pt>
    <dgm:pt modelId="{54877B1E-897A-4CDF-A385-A6A4794B69C3}" type="pres">
      <dgm:prSet presAssocID="{3EB7E59B-B05A-4BA0-B95E-E5113F882B3A}" presName="LevelTwoTextNode" presStyleLbl="node3" presStyleIdx="3" presStyleCnt="4">
        <dgm:presLayoutVars>
          <dgm:chPref val="3"/>
        </dgm:presLayoutVars>
      </dgm:prSet>
      <dgm:spPr/>
      <dgm:t>
        <a:bodyPr/>
        <a:lstStyle/>
        <a:p>
          <a:pPr rtl="1"/>
          <a:endParaRPr lang="ar-SA"/>
        </a:p>
      </dgm:t>
    </dgm:pt>
    <dgm:pt modelId="{B96B0FD6-0B12-4036-A691-ABC5ED077120}" type="pres">
      <dgm:prSet presAssocID="{3EB7E59B-B05A-4BA0-B95E-E5113F882B3A}" presName="level3hierChild" presStyleCnt="0"/>
      <dgm:spPr/>
    </dgm:pt>
    <dgm:pt modelId="{5E10C945-39BE-4CD4-BFD5-77A0BBCCFBF0}" type="pres">
      <dgm:prSet presAssocID="{6AA1272E-6277-4372-883F-3BBC1203EB5D}" presName="conn2-1" presStyleLbl="parChTrans1D4" presStyleIdx="5" presStyleCnt="7"/>
      <dgm:spPr/>
      <dgm:t>
        <a:bodyPr/>
        <a:lstStyle/>
        <a:p>
          <a:pPr rtl="1"/>
          <a:endParaRPr lang="ar-SA"/>
        </a:p>
      </dgm:t>
    </dgm:pt>
    <dgm:pt modelId="{5AAF8C70-F75A-463E-BFC0-6ED673E1A13F}" type="pres">
      <dgm:prSet presAssocID="{6AA1272E-6277-4372-883F-3BBC1203EB5D}" presName="connTx" presStyleLbl="parChTrans1D4" presStyleIdx="5" presStyleCnt="7"/>
      <dgm:spPr/>
      <dgm:t>
        <a:bodyPr/>
        <a:lstStyle/>
        <a:p>
          <a:pPr rtl="1"/>
          <a:endParaRPr lang="ar-SA"/>
        </a:p>
      </dgm:t>
    </dgm:pt>
    <dgm:pt modelId="{52B7F502-2ABA-4F84-BE5C-938679126A83}" type="pres">
      <dgm:prSet presAssocID="{8661436A-323F-44A6-9765-203233149804}" presName="root2" presStyleCnt="0"/>
      <dgm:spPr/>
    </dgm:pt>
    <dgm:pt modelId="{2F83CDF8-0966-453D-8DAC-EB59010DCB02}" type="pres">
      <dgm:prSet presAssocID="{8661436A-323F-44A6-9765-203233149804}" presName="LevelTwoTextNode" presStyleLbl="node4" presStyleIdx="5" presStyleCnt="7" custScaleX="161847">
        <dgm:presLayoutVars>
          <dgm:chPref val="3"/>
        </dgm:presLayoutVars>
      </dgm:prSet>
      <dgm:spPr/>
      <dgm:t>
        <a:bodyPr/>
        <a:lstStyle/>
        <a:p>
          <a:pPr rtl="1"/>
          <a:endParaRPr lang="ar-SA"/>
        </a:p>
      </dgm:t>
    </dgm:pt>
    <dgm:pt modelId="{28B75A5D-B6B1-4647-806B-6FCCAE37E49A}" type="pres">
      <dgm:prSet presAssocID="{8661436A-323F-44A6-9765-203233149804}" presName="level3hierChild" presStyleCnt="0"/>
      <dgm:spPr/>
    </dgm:pt>
    <dgm:pt modelId="{8C2C3583-C52A-47CA-8F1B-78693E968D0C}" type="pres">
      <dgm:prSet presAssocID="{5741116E-6876-4DDF-8564-144A37100D8D}" presName="conn2-1" presStyleLbl="parChTrans1D4" presStyleIdx="6" presStyleCnt="7"/>
      <dgm:spPr/>
      <dgm:t>
        <a:bodyPr/>
        <a:lstStyle/>
        <a:p>
          <a:pPr rtl="1"/>
          <a:endParaRPr lang="ar-SA"/>
        </a:p>
      </dgm:t>
    </dgm:pt>
    <dgm:pt modelId="{A65F398F-3B60-427F-AF99-99FE12C83DF9}" type="pres">
      <dgm:prSet presAssocID="{5741116E-6876-4DDF-8564-144A37100D8D}" presName="connTx" presStyleLbl="parChTrans1D4" presStyleIdx="6" presStyleCnt="7"/>
      <dgm:spPr/>
      <dgm:t>
        <a:bodyPr/>
        <a:lstStyle/>
        <a:p>
          <a:pPr rtl="1"/>
          <a:endParaRPr lang="ar-SA"/>
        </a:p>
      </dgm:t>
    </dgm:pt>
    <dgm:pt modelId="{BC069748-52C7-40D1-A872-86645EE3E48F}" type="pres">
      <dgm:prSet presAssocID="{87836A74-2569-4B3D-8EE9-68060E802FED}" presName="root2" presStyleCnt="0"/>
      <dgm:spPr/>
    </dgm:pt>
    <dgm:pt modelId="{6B8762AD-7646-48A7-8C6B-1883704F0611}" type="pres">
      <dgm:prSet presAssocID="{87836A74-2569-4B3D-8EE9-68060E802FED}" presName="LevelTwoTextNode" presStyleLbl="node4" presStyleIdx="6" presStyleCnt="7" custScaleX="161847">
        <dgm:presLayoutVars>
          <dgm:chPref val="3"/>
        </dgm:presLayoutVars>
      </dgm:prSet>
      <dgm:spPr/>
      <dgm:t>
        <a:bodyPr/>
        <a:lstStyle/>
        <a:p>
          <a:pPr rtl="1"/>
          <a:endParaRPr lang="ar-SA"/>
        </a:p>
      </dgm:t>
    </dgm:pt>
    <dgm:pt modelId="{8F83CFA2-BC8D-4084-95C6-5FB3D70AFE45}" type="pres">
      <dgm:prSet presAssocID="{87836A74-2569-4B3D-8EE9-68060E802FED}" presName="level3hierChild" presStyleCnt="0"/>
      <dgm:spPr/>
    </dgm:pt>
  </dgm:ptLst>
  <dgm:cxnLst>
    <dgm:cxn modelId="{BF803116-4753-4F6C-A6CA-6049902BF178}" srcId="{3EB7E59B-B05A-4BA0-B95E-E5113F882B3A}" destId="{8661436A-323F-44A6-9765-203233149804}" srcOrd="0" destOrd="0" parTransId="{6AA1272E-6277-4372-883F-3BBC1203EB5D}" sibTransId="{092A9D5D-DFC6-4EE3-A265-CF0AE4A1A5C3}"/>
    <dgm:cxn modelId="{1F7BD36E-5E8D-4CBF-AD20-9847CB6B0576}" type="presOf" srcId="{D5B43AE4-E9F4-4D09-9900-C9CE5271BF27}" destId="{06DD85AC-9B07-4B7F-A17E-6B3A987202D4}" srcOrd="0" destOrd="0" presId="urn:microsoft.com/office/officeart/2005/8/layout/hierarchy2"/>
    <dgm:cxn modelId="{BB2D651D-6C69-4010-A17F-9E548DE42304}" type="presOf" srcId="{8661436A-323F-44A6-9765-203233149804}" destId="{2F83CDF8-0966-453D-8DAC-EB59010DCB02}" srcOrd="0" destOrd="0" presId="urn:microsoft.com/office/officeart/2005/8/layout/hierarchy2"/>
    <dgm:cxn modelId="{E50901AD-B766-45F3-83AD-B72CC6343801}" srcId="{AD3E11BB-4303-4CA7-85A8-E52E0F0EB81A}" destId="{569279C1-DB92-45D7-A99A-060F2DC128E8}" srcOrd="0" destOrd="0" parTransId="{87C8B54C-12E6-48D2-B5FC-16EE9CAAD88A}" sibTransId="{55D2DA03-126B-49ED-BF81-44934C298606}"/>
    <dgm:cxn modelId="{D7D16635-5614-4E2A-8F5E-0D3EB0424C05}" type="presOf" srcId="{569279C1-DB92-45D7-A99A-060F2DC128E8}" destId="{3BEE5720-AD04-40C2-90B7-0F88377001C3}" srcOrd="0" destOrd="0" presId="urn:microsoft.com/office/officeart/2005/8/layout/hierarchy2"/>
    <dgm:cxn modelId="{7D9737D6-EFBF-4CDC-9F4A-93A665296AEE}" type="presOf" srcId="{0556F32B-786D-42A6-A69E-D2B0F13DA372}" destId="{5D2E95F2-6E7C-4640-BA22-26F9DC24D0E7}" srcOrd="0" destOrd="0" presId="urn:microsoft.com/office/officeart/2005/8/layout/hierarchy2"/>
    <dgm:cxn modelId="{6802A9F2-861B-4D5D-B27A-021CAB6561F8}" srcId="{D5B43AE4-E9F4-4D09-9900-C9CE5271BF27}" destId="{CE07CFAF-8CF3-4CBD-8321-2FE6AEC1FFC1}" srcOrd="0" destOrd="0" parTransId="{5DF6F342-913B-4294-9097-EF66C99CAED2}" sibTransId="{FD29C6A6-B598-482A-8DB8-971CF0CC10BD}"/>
    <dgm:cxn modelId="{52B2B053-C982-44FE-9A08-3C5BE90B7064}" type="presOf" srcId="{C0551CCB-A234-4ECB-BB32-3F139B8841BF}" destId="{62DC11B0-490E-4661-ADFA-9A1E51AF6BD8}" srcOrd="1" destOrd="0" presId="urn:microsoft.com/office/officeart/2005/8/layout/hierarchy2"/>
    <dgm:cxn modelId="{F336D270-F00A-4843-802B-2663627B5066}" type="presOf" srcId="{DC2DAF19-F64A-4B45-9046-9A53161E8A5F}" destId="{38C1FB04-DDAA-4F85-9D7B-A11B4EB1F496}" srcOrd="0" destOrd="0" presId="urn:microsoft.com/office/officeart/2005/8/layout/hierarchy2"/>
    <dgm:cxn modelId="{D56E1FEB-B5A1-4C82-BFF1-4E185674B84D}" srcId="{AD3E11BB-4303-4CA7-85A8-E52E0F0EB81A}" destId="{3EB7E59B-B05A-4BA0-B95E-E5113F882B3A}" srcOrd="1" destOrd="0" parTransId="{C0551CCB-A234-4ECB-BB32-3F139B8841BF}" sibTransId="{A66EC42D-3E5B-4AF1-BE38-C4F0950D413F}"/>
    <dgm:cxn modelId="{27AB4D19-C23D-415F-8707-29C5F8A51A39}" type="presOf" srcId="{5DF6F342-913B-4294-9097-EF66C99CAED2}" destId="{84F7B4F5-A0CD-436B-BF0D-5C4E6839B382}" srcOrd="0" destOrd="0" presId="urn:microsoft.com/office/officeart/2005/8/layout/hierarchy2"/>
    <dgm:cxn modelId="{75E865FC-3804-4EAC-985D-138200F9ECF1}" type="presOf" srcId="{263C4E2D-8652-4150-837E-7A67E122F173}" destId="{AAC36EDF-EAE6-4EAA-B465-F02BC70137A0}" srcOrd="1" destOrd="0" presId="urn:microsoft.com/office/officeart/2005/8/layout/hierarchy2"/>
    <dgm:cxn modelId="{78F9C6DD-65F8-439A-8832-1FD5095790CA}" type="presOf" srcId="{ACDD2038-6FDF-422B-833E-5EDE73E84DEA}" destId="{1C2517ED-7B59-43AF-92E3-AB08C45A7230}" srcOrd="0" destOrd="0" presId="urn:microsoft.com/office/officeart/2005/8/layout/hierarchy2"/>
    <dgm:cxn modelId="{34C79139-5B2B-48F8-821E-9225DF934B41}" type="presOf" srcId="{87C8B54C-12E6-48D2-B5FC-16EE9CAAD88A}" destId="{93A5E1DD-CCF1-45A5-8BD3-C8F1093B6B20}" srcOrd="1" destOrd="0" presId="urn:microsoft.com/office/officeart/2005/8/layout/hierarchy2"/>
    <dgm:cxn modelId="{EDACE7A7-25B9-4665-BAD0-46BDDA246EED}" type="presOf" srcId="{0556F32B-786D-42A6-A69E-D2B0F13DA372}" destId="{D88171A3-F53F-4DAD-A495-7FAE348334ED}" srcOrd="1" destOrd="0" presId="urn:microsoft.com/office/officeart/2005/8/layout/hierarchy2"/>
    <dgm:cxn modelId="{AC2C0E70-EF79-4CD1-9DCF-29F0D5D023BA}" type="presOf" srcId="{6AA1272E-6277-4372-883F-3BBC1203EB5D}" destId="{5AAF8C70-F75A-463E-BFC0-6ED673E1A13F}" srcOrd="1" destOrd="0" presId="urn:microsoft.com/office/officeart/2005/8/layout/hierarchy2"/>
    <dgm:cxn modelId="{EA35C962-57FF-4B4C-A818-64B751760259}" type="presOf" srcId="{87C8B54C-12E6-48D2-B5FC-16EE9CAAD88A}" destId="{49BDF031-0CEE-40FE-8994-7DD65E196AF9}" srcOrd="0" destOrd="0" presId="urn:microsoft.com/office/officeart/2005/8/layout/hierarchy2"/>
    <dgm:cxn modelId="{F682FA6B-AADF-4B1F-A4D0-D2AA4A948912}" type="presOf" srcId="{4FC28DDC-D5D7-4FC2-A751-6666A8064F29}" destId="{90B7EEA2-AB9C-4D76-B174-9EE9B06DA17B}" srcOrd="0" destOrd="0" presId="urn:microsoft.com/office/officeart/2005/8/layout/hierarchy2"/>
    <dgm:cxn modelId="{BEB1C562-207C-41A5-8139-7F1272279896}" type="presOf" srcId="{33AEA29B-B6D9-4E53-A58F-F4B4B942AD93}" destId="{1C41C5C6-DA8B-4E14-9A7D-025A29CCCFB1}" srcOrd="0" destOrd="0" presId="urn:microsoft.com/office/officeart/2005/8/layout/hierarchy2"/>
    <dgm:cxn modelId="{047AFBAF-FB9D-4F16-AE37-34AA9533F0DB}" type="presOf" srcId="{8F8D04DC-97FC-4D58-9DDE-0F923247A578}" destId="{4E703663-79C8-4028-AAAE-D60C1B9F6D1F}" srcOrd="0" destOrd="0" presId="urn:microsoft.com/office/officeart/2005/8/layout/hierarchy2"/>
    <dgm:cxn modelId="{2E57553B-CA55-40E6-A02B-F0A9CB48EEE7}" type="presOf" srcId="{87836A74-2569-4B3D-8EE9-68060E802FED}" destId="{6B8762AD-7646-48A7-8C6B-1883704F0611}" srcOrd="0" destOrd="0" presId="urn:microsoft.com/office/officeart/2005/8/layout/hierarchy2"/>
    <dgm:cxn modelId="{98640CC3-FEE5-4506-A0E2-F7BBF2D8CEF3}" type="presOf" srcId="{452FC6EB-697D-4EF2-8643-A283BE3D8BF4}" destId="{6791875F-402F-4D70-B048-E8E907D60417}" srcOrd="1" destOrd="0" presId="urn:microsoft.com/office/officeart/2005/8/layout/hierarchy2"/>
    <dgm:cxn modelId="{8B81BC55-F96E-4315-8C17-84B690D5772C}" type="presOf" srcId="{3EB7E59B-B05A-4BA0-B95E-E5113F882B3A}" destId="{54877B1E-897A-4CDF-A385-A6A4794B69C3}" srcOrd="0" destOrd="0" presId="urn:microsoft.com/office/officeart/2005/8/layout/hierarchy2"/>
    <dgm:cxn modelId="{330C0F51-F647-4A36-A749-FE4336C9879B}" srcId="{CE07CFAF-8CF3-4CBD-8321-2FE6AEC1FFC1}" destId="{76375679-A0B9-408C-BF0F-556F0DC52418}" srcOrd="3" destOrd="0" parTransId="{0556F32B-786D-42A6-A69E-D2B0F13DA372}" sibTransId="{D8C813F3-805B-4B30-B682-742CB3578EB6}"/>
    <dgm:cxn modelId="{C6E25EB1-81A5-4D92-B828-7F43594E4731}" type="presOf" srcId="{452FC6EB-697D-4EF2-8643-A283BE3D8BF4}" destId="{AA1E5CAA-9658-40C3-BDD9-F2018F6A3AE3}" srcOrd="0" destOrd="0" presId="urn:microsoft.com/office/officeart/2005/8/layout/hierarchy2"/>
    <dgm:cxn modelId="{4C5487F3-3BCD-4397-85E3-16C0CDB70235}" srcId="{CE07CFAF-8CF3-4CBD-8321-2FE6AEC1FFC1}" destId="{5FBD3DA2-DE0D-457D-A7E2-11DD1CBEEA60}" srcOrd="1" destOrd="0" parTransId="{33AEA29B-B6D9-4E53-A58F-F4B4B942AD93}" sibTransId="{23FB5D2E-28BB-49DF-B007-31841DC25AAF}"/>
    <dgm:cxn modelId="{83772181-3879-4982-B4E3-122AB7DE0E6B}" type="presOf" srcId="{4FC28DDC-D5D7-4FC2-A751-6666A8064F29}" destId="{F41D2DA5-A34C-4A46-A591-3AA991ED88EB}" srcOrd="1" destOrd="0" presId="urn:microsoft.com/office/officeart/2005/8/layout/hierarchy2"/>
    <dgm:cxn modelId="{AC37309B-78C5-4A8C-9B5E-A3EB34748A27}" type="presOf" srcId="{1990B15B-C3F9-49A7-AB9B-FE207047D6ED}" destId="{FC67B687-2FFB-4079-B39D-06816623A860}" srcOrd="0" destOrd="0" presId="urn:microsoft.com/office/officeart/2005/8/layout/hierarchy2"/>
    <dgm:cxn modelId="{98676A88-F852-4AEA-B624-873D5E6E942F}" type="presOf" srcId="{76375679-A0B9-408C-BF0F-556F0DC52418}" destId="{38F8887F-B4AA-4782-9BD5-E94A76FBCD0A}" srcOrd="0" destOrd="0" presId="urn:microsoft.com/office/officeart/2005/8/layout/hierarchy2"/>
    <dgm:cxn modelId="{7D611C97-C3DB-44BE-812D-039C8D347A82}" type="presOf" srcId="{8BAAE834-B3BB-4571-895D-8E57A8E2B56A}" destId="{D9D39CCE-AA78-4085-B6E2-D6B4263C2BEC}" srcOrd="0" destOrd="0" presId="urn:microsoft.com/office/officeart/2005/8/layout/hierarchy2"/>
    <dgm:cxn modelId="{C6EEB65D-9DC3-4649-98E0-346A3DFF6872}" srcId="{7A8F8468-886B-4CF4-9435-7BDE2D37E31E}" destId="{D5B43AE4-E9F4-4D09-9900-C9CE5271BF27}" srcOrd="0" destOrd="0" parTransId="{263C4E2D-8652-4150-837E-7A67E122F173}" sibTransId="{B32626D2-3458-44F3-A096-3A7262B86108}"/>
    <dgm:cxn modelId="{89EF774E-B3AC-4B1A-BE5F-79AE9B7D6DCB}" type="presOf" srcId="{5741116E-6876-4DDF-8564-144A37100D8D}" destId="{A65F398F-3B60-427F-AF99-99FE12C83DF9}" srcOrd="1" destOrd="0" presId="urn:microsoft.com/office/officeart/2005/8/layout/hierarchy2"/>
    <dgm:cxn modelId="{959D4227-E6EF-4CCC-9A21-8D4AE58301E9}" type="presOf" srcId="{33AEA29B-B6D9-4E53-A58F-F4B4B942AD93}" destId="{90080C37-3C0A-4A39-A6BC-AFB37033B13F}" srcOrd="1" destOrd="0" presId="urn:microsoft.com/office/officeart/2005/8/layout/hierarchy2"/>
    <dgm:cxn modelId="{DB610FCC-6D44-45F0-90F8-612BE1CF1E0F}" srcId="{CE07CFAF-8CF3-4CBD-8321-2FE6AEC1FFC1}" destId="{78EEE806-E3A2-44B8-A1A7-8C3F3D2C5B37}" srcOrd="0" destOrd="0" parTransId="{8BAAE834-B3BB-4571-895D-8E57A8E2B56A}" sibTransId="{D7E545CC-CBC1-4CAB-9D38-97D05E4CC094}"/>
    <dgm:cxn modelId="{3096E923-CABD-4F0E-850A-C36C45C7D19C}" type="presOf" srcId="{AD3E11BB-4303-4CA7-85A8-E52E0F0EB81A}" destId="{BADFF70C-9307-42D9-A311-36874F5C7549}" srcOrd="0" destOrd="0" presId="urn:microsoft.com/office/officeart/2005/8/layout/hierarchy2"/>
    <dgm:cxn modelId="{9819F53D-2524-40C5-9981-4C89BE641B8E}" srcId="{3EB7E59B-B05A-4BA0-B95E-E5113F882B3A}" destId="{87836A74-2569-4B3D-8EE9-68060E802FED}" srcOrd="1" destOrd="0" parTransId="{5741116E-6876-4DDF-8564-144A37100D8D}" sibTransId="{2D5444E8-067A-425D-B277-B9AE359C401B}"/>
    <dgm:cxn modelId="{6CFD13D0-A39D-42D5-80AE-2E92584AA9F3}" type="presOf" srcId="{5FBD3DA2-DE0D-457D-A7E2-11DD1CBEEA60}" destId="{90A9D874-E87F-473D-A276-C2DFF8EDD069}" srcOrd="0" destOrd="0" presId="urn:microsoft.com/office/officeart/2005/8/layout/hierarchy2"/>
    <dgm:cxn modelId="{C471CAD0-8134-4A60-BC67-409E28142CAC}" type="presOf" srcId="{CE07CFAF-8CF3-4CBD-8321-2FE6AEC1FFC1}" destId="{126C304F-06E9-43BD-9894-6F98DF8D7449}" srcOrd="0" destOrd="0" presId="urn:microsoft.com/office/officeart/2005/8/layout/hierarchy2"/>
    <dgm:cxn modelId="{60BD4A48-FAAE-41BD-BC0A-4F7199294EB8}" type="presOf" srcId="{5741116E-6876-4DDF-8564-144A37100D8D}" destId="{8C2C3583-C52A-47CA-8F1B-78693E968D0C}" srcOrd="0" destOrd="0" presId="urn:microsoft.com/office/officeart/2005/8/layout/hierarchy2"/>
    <dgm:cxn modelId="{4FFB8463-8E0F-45EF-8188-287177E1690A}" type="presOf" srcId="{17769B64-E8F4-46A0-8C2B-AC146DCE798C}" destId="{517F3E34-41D3-4A9D-A393-4F6A8819DD3D}" srcOrd="0" destOrd="0" presId="urn:microsoft.com/office/officeart/2005/8/layout/hierarchy2"/>
    <dgm:cxn modelId="{C7AD5CA6-5283-4FFB-A776-92CE4756F56B}" type="presOf" srcId="{263C4E2D-8652-4150-837E-7A67E122F173}" destId="{6D2B50D8-702A-49D6-AFC5-8690658489FA}" srcOrd="0" destOrd="0" presId="urn:microsoft.com/office/officeart/2005/8/layout/hierarchy2"/>
    <dgm:cxn modelId="{8C5D807D-43E3-4B4A-98D3-6C801CFDEC80}" srcId="{D5B43AE4-E9F4-4D09-9900-C9CE5271BF27}" destId="{820672DE-DE0C-49A6-B1EA-7ECAC1457924}" srcOrd="1" destOrd="0" parTransId="{17769B64-E8F4-46A0-8C2B-AC146DCE798C}" sibTransId="{85997FE7-805E-48FB-A5B0-41A83FD83F81}"/>
    <dgm:cxn modelId="{F69491A8-778A-4831-A229-4C23699DB496}" srcId="{CE07CFAF-8CF3-4CBD-8321-2FE6AEC1FFC1}" destId="{DC2DAF19-F64A-4B45-9046-9A53161E8A5F}" srcOrd="2" destOrd="0" parTransId="{1990B15B-C3F9-49A7-AB9B-FE207047D6ED}" sibTransId="{81943DDA-FE63-4187-B0D0-149679EFE14E}"/>
    <dgm:cxn modelId="{F1F28275-51E1-4991-AEFE-90D40476698F}" type="presOf" srcId="{17769B64-E8F4-46A0-8C2B-AC146DCE798C}" destId="{FEBBA2F1-73D0-487F-A310-5464D7DED8D5}" srcOrd="1" destOrd="0" presId="urn:microsoft.com/office/officeart/2005/8/layout/hierarchy2"/>
    <dgm:cxn modelId="{2CE3F7FB-E9F2-48D6-BD2C-F51208C922B6}" srcId="{7A8F8468-886B-4CF4-9435-7BDE2D37E31E}" destId="{AD3E11BB-4303-4CA7-85A8-E52E0F0EB81A}" srcOrd="1" destOrd="0" parTransId="{452FC6EB-697D-4EF2-8643-A283BE3D8BF4}" sibTransId="{3E19FDEB-DFB8-4DC0-8C4D-F87B23316696}"/>
    <dgm:cxn modelId="{EDC83F49-91E3-4C48-9746-F231C68F9586}" type="presOf" srcId="{8BAAE834-B3BB-4571-895D-8E57A8E2B56A}" destId="{1E9833C4-A8B4-44A2-9DD9-4566F8D65C1E}" srcOrd="1" destOrd="0" presId="urn:microsoft.com/office/officeart/2005/8/layout/hierarchy2"/>
    <dgm:cxn modelId="{09287511-6B8C-4746-8236-1DB929FD3F8E}" type="presOf" srcId="{C0551CCB-A234-4ECB-BB32-3F139B8841BF}" destId="{1E75409E-2FA2-498D-B6B9-3F7E57EFEE11}" srcOrd="0" destOrd="0" presId="urn:microsoft.com/office/officeart/2005/8/layout/hierarchy2"/>
    <dgm:cxn modelId="{8F373897-9B16-4F32-8FC0-36B05EC92D23}" type="presOf" srcId="{6AA1272E-6277-4372-883F-3BBC1203EB5D}" destId="{5E10C945-39BE-4CD4-BFD5-77A0BBCCFBF0}" srcOrd="0" destOrd="0" presId="urn:microsoft.com/office/officeart/2005/8/layout/hierarchy2"/>
    <dgm:cxn modelId="{587584C7-40C5-474D-BB0B-14B5163960AA}" srcId="{CE07CFAF-8CF3-4CBD-8321-2FE6AEC1FFC1}" destId="{8F8D04DC-97FC-4D58-9DDE-0F923247A578}" srcOrd="4" destOrd="0" parTransId="{4FC28DDC-D5D7-4FC2-A751-6666A8064F29}" sibTransId="{B5E3283B-57F1-45E2-BB00-5FF1017CAB0F}"/>
    <dgm:cxn modelId="{BDBD47F2-A335-4629-9940-A7713B4B0A26}" type="presOf" srcId="{1990B15B-C3F9-49A7-AB9B-FE207047D6ED}" destId="{5AD4B271-06EC-4472-B615-FCDC4A6802F6}" srcOrd="1" destOrd="0" presId="urn:microsoft.com/office/officeart/2005/8/layout/hierarchy2"/>
    <dgm:cxn modelId="{9DE8D924-EBAE-48C5-A059-551FD75AE658}" type="presOf" srcId="{78EEE806-E3A2-44B8-A1A7-8C3F3D2C5B37}" destId="{8D9F4BA1-9F6B-44E8-9148-7AE119337B5C}" srcOrd="0" destOrd="0" presId="urn:microsoft.com/office/officeart/2005/8/layout/hierarchy2"/>
    <dgm:cxn modelId="{93924B6F-AF56-4E3B-B114-C0D9A95CDDDE}" srcId="{ACDD2038-6FDF-422B-833E-5EDE73E84DEA}" destId="{7A8F8468-886B-4CF4-9435-7BDE2D37E31E}" srcOrd="0" destOrd="0" parTransId="{8D3C51EE-7038-4C00-AA00-C0C1B17A3336}" sibTransId="{3E409ABB-EC1D-4644-A18E-7612FB44B692}"/>
    <dgm:cxn modelId="{3A9B5092-089C-4B21-BE47-9C2BFC9D3B72}" type="presOf" srcId="{820672DE-DE0C-49A6-B1EA-7ECAC1457924}" destId="{348C3E05-E0A9-4CC3-82A3-650042C9F889}" srcOrd="0" destOrd="0" presId="urn:microsoft.com/office/officeart/2005/8/layout/hierarchy2"/>
    <dgm:cxn modelId="{29216858-449B-48C1-8A3F-77E0AD56B4B8}" type="presOf" srcId="{5DF6F342-913B-4294-9097-EF66C99CAED2}" destId="{CBDF1FA5-DC23-4AB0-A9BE-6C70F702F9F7}" srcOrd="1" destOrd="0" presId="urn:microsoft.com/office/officeart/2005/8/layout/hierarchy2"/>
    <dgm:cxn modelId="{13478F27-E96B-4FFA-8EEA-4FE2F39BB497}" type="presOf" srcId="{7A8F8468-886B-4CF4-9435-7BDE2D37E31E}" destId="{EB7F0896-59DC-4262-9F9B-E28C6D53402B}" srcOrd="0" destOrd="0" presId="urn:microsoft.com/office/officeart/2005/8/layout/hierarchy2"/>
    <dgm:cxn modelId="{5DD94CAB-9EE6-42FF-881F-7351B57CB68B}" type="presParOf" srcId="{1C2517ED-7B59-43AF-92E3-AB08C45A7230}" destId="{82E29D8B-D395-463E-8644-5B87A88FE6B5}" srcOrd="0" destOrd="0" presId="urn:microsoft.com/office/officeart/2005/8/layout/hierarchy2"/>
    <dgm:cxn modelId="{76E13926-601E-4249-80F5-ACC9CAEC08E6}" type="presParOf" srcId="{82E29D8B-D395-463E-8644-5B87A88FE6B5}" destId="{EB7F0896-59DC-4262-9F9B-E28C6D53402B}" srcOrd="0" destOrd="0" presId="urn:microsoft.com/office/officeart/2005/8/layout/hierarchy2"/>
    <dgm:cxn modelId="{438B9EC2-1FF8-4E03-8F8A-DC1748A5024E}" type="presParOf" srcId="{82E29D8B-D395-463E-8644-5B87A88FE6B5}" destId="{5F1E2090-FE8D-480E-9508-FC5D22806670}" srcOrd="1" destOrd="0" presId="urn:microsoft.com/office/officeart/2005/8/layout/hierarchy2"/>
    <dgm:cxn modelId="{FAF41756-13AB-4AAE-BA5A-5B8072D35EE9}" type="presParOf" srcId="{5F1E2090-FE8D-480E-9508-FC5D22806670}" destId="{6D2B50D8-702A-49D6-AFC5-8690658489FA}" srcOrd="0" destOrd="0" presId="urn:microsoft.com/office/officeart/2005/8/layout/hierarchy2"/>
    <dgm:cxn modelId="{25213D32-9A3B-44AE-AB61-1F6002A42B78}" type="presParOf" srcId="{6D2B50D8-702A-49D6-AFC5-8690658489FA}" destId="{AAC36EDF-EAE6-4EAA-B465-F02BC70137A0}" srcOrd="0" destOrd="0" presId="urn:microsoft.com/office/officeart/2005/8/layout/hierarchy2"/>
    <dgm:cxn modelId="{31497B72-8CBF-47CF-8936-8455F749E3CD}" type="presParOf" srcId="{5F1E2090-FE8D-480E-9508-FC5D22806670}" destId="{51B15F78-3D96-4FAC-BBDD-C09F52D4A61B}" srcOrd="1" destOrd="0" presId="urn:microsoft.com/office/officeart/2005/8/layout/hierarchy2"/>
    <dgm:cxn modelId="{19A037F8-97FF-459E-A9AD-888FC3BD1048}" type="presParOf" srcId="{51B15F78-3D96-4FAC-BBDD-C09F52D4A61B}" destId="{06DD85AC-9B07-4B7F-A17E-6B3A987202D4}" srcOrd="0" destOrd="0" presId="urn:microsoft.com/office/officeart/2005/8/layout/hierarchy2"/>
    <dgm:cxn modelId="{39D5A19A-E1F8-46C9-BB56-24DCCF4B40D5}" type="presParOf" srcId="{51B15F78-3D96-4FAC-BBDD-C09F52D4A61B}" destId="{A921EC0F-66ED-4D39-ADD5-013789D9B17F}" srcOrd="1" destOrd="0" presId="urn:microsoft.com/office/officeart/2005/8/layout/hierarchy2"/>
    <dgm:cxn modelId="{BC12672C-91EE-4BBB-A7C4-A51197EAB6E9}" type="presParOf" srcId="{A921EC0F-66ED-4D39-ADD5-013789D9B17F}" destId="{84F7B4F5-A0CD-436B-BF0D-5C4E6839B382}" srcOrd="0" destOrd="0" presId="urn:microsoft.com/office/officeart/2005/8/layout/hierarchy2"/>
    <dgm:cxn modelId="{B9E81A77-1BBF-402C-A8D3-48CFFCFB16E6}" type="presParOf" srcId="{84F7B4F5-A0CD-436B-BF0D-5C4E6839B382}" destId="{CBDF1FA5-DC23-4AB0-A9BE-6C70F702F9F7}" srcOrd="0" destOrd="0" presId="urn:microsoft.com/office/officeart/2005/8/layout/hierarchy2"/>
    <dgm:cxn modelId="{3FDEB67F-5EC3-4DDE-B3F9-7FB1B42EA406}" type="presParOf" srcId="{A921EC0F-66ED-4D39-ADD5-013789D9B17F}" destId="{91F3B954-B8A1-4474-B344-91FD7A210FE9}" srcOrd="1" destOrd="0" presId="urn:microsoft.com/office/officeart/2005/8/layout/hierarchy2"/>
    <dgm:cxn modelId="{DB2A2AFD-99F0-46D0-AA1C-07DB50C72038}" type="presParOf" srcId="{91F3B954-B8A1-4474-B344-91FD7A210FE9}" destId="{126C304F-06E9-43BD-9894-6F98DF8D7449}" srcOrd="0" destOrd="0" presId="urn:microsoft.com/office/officeart/2005/8/layout/hierarchy2"/>
    <dgm:cxn modelId="{1A3055FB-281E-432F-87DC-3B97B2E077A3}" type="presParOf" srcId="{91F3B954-B8A1-4474-B344-91FD7A210FE9}" destId="{8E7CB92D-489D-46FA-9143-BCE93C7174A7}" srcOrd="1" destOrd="0" presId="urn:microsoft.com/office/officeart/2005/8/layout/hierarchy2"/>
    <dgm:cxn modelId="{D7C4E353-CAAC-41F9-A3CB-D9857C2FF609}" type="presParOf" srcId="{8E7CB92D-489D-46FA-9143-BCE93C7174A7}" destId="{D9D39CCE-AA78-4085-B6E2-D6B4263C2BEC}" srcOrd="0" destOrd="0" presId="urn:microsoft.com/office/officeart/2005/8/layout/hierarchy2"/>
    <dgm:cxn modelId="{E0A6BEF8-ECFA-4A0C-A416-BFC4A402A210}" type="presParOf" srcId="{D9D39CCE-AA78-4085-B6E2-D6B4263C2BEC}" destId="{1E9833C4-A8B4-44A2-9DD9-4566F8D65C1E}" srcOrd="0" destOrd="0" presId="urn:microsoft.com/office/officeart/2005/8/layout/hierarchy2"/>
    <dgm:cxn modelId="{5EBE297D-3BBB-4DC4-A2BA-C4660E4CA5DA}" type="presParOf" srcId="{8E7CB92D-489D-46FA-9143-BCE93C7174A7}" destId="{911095B9-9D95-461D-9DC4-3AF1D4E81599}" srcOrd="1" destOrd="0" presId="urn:microsoft.com/office/officeart/2005/8/layout/hierarchy2"/>
    <dgm:cxn modelId="{DDDAA7AE-9C14-4E73-A1C7-B18A6095E220}" type="presParOf" srcId="{911095B9-9D95-461D-9DC4-3AF1D4E81599}" destId="{8D9F4BA1-9F6B-44E8-9148-7AE119337B5C}" srcOrd="0" destOrd="0" presId="urn:microsoft.com/office/officeart/2005/8/layout/hierarchy2"/>
    <dgm:cxn modelId="{544D6A5E-545C-4848-9586-537DDA31A943}" type="presParOf" srcId="{911095B9-9D95-461D-9DC4-3AF1D4E81599}" destId="{BDC4E0A4-859C-4E26-8F51-64BF8B9480AF}" srcOrd="1" destOrd="0" presId="urn:microsoft.com/office/officeart/2005/8/layout/hierarchy2"/>
    <dgm:cxn modelId="{E5D8F404-0496-4C98-ABA3-9BF2054D65BF}" type="presParOf" srcId="{8E7CB92D-489D-46FA-9143-BCE93C7174A7}" destId="{1C41C5C6-DA8B-4E14-9A7D-025A29CCCFB1}" srcOrd="2" destOrd="0" presId="urn:microsoft.com/office/officeart/2005/8/layout/hierarchy2"/>
    <dgm:cxn modelId="{10694E02-B8AA-4F7A-A396-DDB0F82AF23E}" type="presParOf" srcId="{1C41C5C6-DA8B-4E14-9A7D-025A29CCCFB1}" destId="{90080C37-3C0A-4A39-A6BC-AFB37033B13F}" srcOrd="0" destOrd="0" presId="urn:microsoft.com/office/officeart/2005/8/layout/hierarchy2"/>
    <dgm:cxn modelId="{52AC47CE-2EE9-490F-A4CD-5976307AC6C0}" type="presParOf" srcId="{8E7CB92D-489D-46FA-9143-BCE93C7174A7}" destId="{DC6C6A69-B8CF-4092-91A1-C78987178215}" srcOrd="3" destOrd="0" presId="urn:microsoft.com/office/officeart/2005/8/layout/hierarchy2"/>
    <dgm:cxn modelId="{FE9BB3B8-6D96-4E83-9E44-6C0015332A44}" type="presParOf" srcId="{DC6C6A69-B8CF-4092-91A1-C78987178215}" destId="{90A9D874-E87F-473D-A276-C2DFF8EDD069}" srcOrd="0" destOrd="0" presId="urn:microsoft.com/office/officeart/2005/8/layout/hierarchy2"/>
    <dgm:cxn modelId="{214C8F13-6193-4926-9939-E3719AAE6072}" type="presParOf" srcId="{DC6C6A69-B8CF-4092-91A1-C78987178215}" destId="{BB6D0E1A-F482-4A38-8E0C-BF1F5E663FD7}" srcOrd="1" destOrd="0" presId="urn:microsoft.com/office/officeart/2005/8/layout/hierarchy2"/>
    <dgm:cxn modelId="{AFF85F95-ABDC-4E32-83A2-DC03133398BD}" type="presParOf" srcId="{8E7CB92D-489D-46FA-9143-BCE93C7174A7}" destId="{FC67B687-2FFB-4079-B39D-06816623A860}" srcOrd="4" destOrd="0" presId="urn:microsoft.com/office/officeart/2005/8/layout/hierarchy2"/>
    <dgm:cxn modelId="{B38221DA-349E-40D1-9FB7-E9E4DED82415}" type="presParOf" srcId="{FC67B687-2FFB-4079-B39D-06816623A860}" destId="{5AD4B271-06EC-4472-B615-FCDC4A6802F6}" srcOrd="0" destOrd="0" presId="urn:microsoft.com/office/officeart/2005/8/layout/hierarchy2"/>
    <dgm:cxn modelId="{026DE248-A7C0-43CD-AEA7-93C676313CC4}" type="presParOf" srcId="{8E7CB92D-489D-46FA-9143-BCE93C7174A7}" destId="{9BFA74A1-AF0E-4A9C-9C4F-CCDB18C5C9B5}" srcOrd="5" destOrd="0" presId="urn:microsoft.com/office/officeart/2005/8/layout/hierarchy2"/>
    <dgm:cxn modelId="{0866BB1C-5F3A-482D-860D-EB862121D319}" type="presParOf" srcId="{9BFA74A1-AF0E-4A9C-9C4F-CCDB18C5C9B5}" destId="{38C1FB04-DDAA-4F85-9D7B-A11B4EB1F496}" srcOrd="0" destOrd="0" presId="urn:microsoft.com/office/officeart/2005/8/layout/hierarchy2"/>
    <dgm:cxn modelId="{F2B85326-B436-482E-87B8-2990E27739CF}" type="presParOf" srcId="{9BFA74A1-AF0E-4A9C-9C4F-CCDB18C5C9B5}" destId="{934F2CCA-4625-4EE1-8FF0-7F9EB0C29068}" srcOrd="1" destOrd="0" presId="urn:microsoft.com/office/officeart/2005/8/layout/hierarchy2"/>
    <dgm:cxn modelId="{4E5FD444-746D-49B3-B9EF-E23E541AE3AE}" type="presParOf" srcId="{8E7CB92D-489D-46FA-9143-BCE93C7174A7}" destId="{5D2E95F2-6E7C-4640-BA22-26F9DC24D0E7}" srcOrd="6" destOrd="0" presId="urn:microsoft.com/office/officeart/2005/8/layout/hierarchy2"/>
    <dgm:cxn modelId="{36ACD2EC-204B-4BE6-89FD-C2D3DC0468D3}" type="presParOf" srcId="{5D2E95F2-6E7C-4640-BA22-26F9DC24D0E7}" destId="{D88171A3-F53F-4DAD-A495-7FAE348334ED}" srcOrd="0" destOrd="0" presId="urn:microsoft.com/office/officeart/2005/8/layout/hierarchy2"/>
    <dgm:cxn modelId="{8E9F2742-E940-4876-97B8-CC8A7D174896}" type="presParOf" srcId="{8E7CB92D-489D-46FA-9143-BCE93C7174A7}" destId="{BD857263-3C5A-4BA3-A6B1-D636BBA81B08}" srcOrd="7" destOrd="0" presId="urn:microsoft.com/office/officeart/2005/8/layout/hierarchy2"/>
    <dgm:cxn modelId="{239E0291-948C-4F38-B06C-E8D2FB3185E7}" type="presParOf" srcId="{BD857263-3C5A-4BA3-A6B1-D636BBA81B08}" destId="{38F8887F-B4AA-4782-9BD5-E94A76FBCD0A}" srcOrd="0" destOrd="0" presId="urn:microsoft.com/office/officeart/2005/8/layout/hierarchy2"/>
    <dgm:cxn modelId="{437764D2-DAF0-4AD2-9DAB-7AA818D127B4}" type="presParOf" srcId="{BD857263-3C5A-4BA3-A6B1-D636BBA81B08}" destId="{F043C518-61FB-4AEE-BBE9-B1D29687F032}" srcOrd="1" destOrd="0" presId="urn:microsoft.com/office/officeart/2005/8/layout/hierarchy2"/>
    <dgm:cxn modelId="{E6199043-B070-4E2D-B67D-DB9DE9FA8FEF}" type="presParOf" srcId="{8E7CB92D-489D-46FA-9143-BCE93C7174A7}" destId="{90B7EEA2-AB9C-4D76-B174-9EE9B06DA17B}" srcOrd="8" destOrd="0" presId="urn:microsoft.com/office/officeart/2005/8/layout/hierarchy2"/>
    <dgm:cxn modelId="{E9DEFF7E-B9D4-4ECD-B680-53C205A02B4F}" type="presParOf" srcId="{90B7EEA2-AB9C-4D76-B174-9EE9B06DA17B}" destId="{F41D2DA5-A34C-4A46-A591-3AA991ED88EB}" srcOrd="0" destOrd="0" presId="urn:microsoft.com/office/officeart/2005/8/layout/hierarchy2"/>
    <dgm:cxn modelId="{2717900C-56F5-4D3B-9896-F822ED7E29B6}" type="presParOf" srcId="{8E7CB92D-489D-46FA-9143-BCE93C7174A7}" destId="{4F59FC1B-893C-48C7-A457-E80CF17990C7}" srcOrd="9" destOrd="0" presId="urn:microsoft.com/office/officeart/2005/8/layout/hierarchy2"/>
    <dgm:cxn modelId="{1CF97177-3942-425E-8CDC-8F38C277DFDB}" type="presParOf" srcId="{4F59FC1B-893C-48C7-A457-E80CF17990C7}" destId="{4E703663-79C8-4028-AAAE-D60C1B9F6D1F}" srcOrd="0" destOrd="0" presId="urn:microsoft.com/office/officeart/2005/8/layout/hierarchy2"/>
    <dgm:cxn modelId="{03B668EF-880F-4E70-B66F-A9063AA89C25}" type="presParOf" srcId="{4F59FC1B-893C-48C7-A457-E80CF17990C7}" destId="{CA9FEAC0-4801-4E2E-8D7C-C0805DF266B5}" srcOrd="1" destOrd="0" presId="urn:microsoft.com/office/officeart/2005/8/layout/hierarchy2"/>
    <dgm:cxn modelId="{F48B1837-46D9-433A-8D29-7CA931F0B416}" type="presParOf" srcId="{A921EC0F-66ED-4D39-ADD5-013789D9B17F}" destId="{517F3E34-41D3-4A9D-A393-4F6A8819DD3D}" srcOrd="2" destOrd="0" presId="urn:microsoft.com/office/officeart/2005/8/layout/hierarchy2"/>
    <dgm:cxn modelId="{BCF74443-255E-432F-A7AE-990EAA5F3BD2}" type="presParOf" srcId="{517F3E34-41D3-4A9D-A393-4F6A8819DD3D}" destId="{FEBBA2F1-73D0-487F-A310-5464D7DED8D5}" srcOrd="0" destOrd="0" presId="urn:microsoft.com/office/officeart/2005/8/layout/hierarchy2"/>
    <dgm:cxn modelId="{FD4AB97A-0E63-43D1-8235-5B76D7190105}" type="presParOf" srcId="{A921EC0F-66ED-4D39-ADD5-013789D9B17F}" destId="{E834E469-56C7-4D02-A211-0E0D0ECD3935}" srcOrd="3" destOrd="0" presId="urn:microsoft.com/office/officeart/2005/8/layout/hierarchy2"/>
    <dgm:cxn modelId="{8C74ED30-135A-487E-B235-BB0FB40D3CA5}" type="presParOf" srcId="{E834E469-56C7-4D02-A211-0E0D0ECD3935}" destId="{348C3E05-E0A9-4CC3-82A3-650042C9F889}" srcOrd="0" destOrd="0" presId="urn:microsoft.com/office/officeart/2005/8/layout/hierarchy2"/>
    <dgm:cxn modelId="{DA15D6BA-0292-43BD-B000-C5000DBD867C}" type="presParOf" srcId="{E834E469-56C7-4D02-A211-0E0D0ECD3935}" destId="{70E69BF1-76BF-42FC-B303-99C2F3F3EE26}" srcOrd="1" destOrd="0" presId="urn:microsoft.com/office/officeart/2005/8/layout/hierarchy2"/>
    <dgm:cxn modelId="{C1B27610-F3D5-4B1B-8BAA-5B47616E1A6C}" type="presParOf" srcId="{5F1E2090-FE8D-480E-9508-FC5D22806670}" destId="{AA1E5CAA-9658-40C3-BDD9-F2018F6A3AE3}" srcOrd="2" destOrd="0" presId="urn:microsoft.com/office/officeart/2005/8/layout/hierarchy2"/>
    <dgm:cxn modelId="{A4175D37-2F8D-44DC-BC0B-4B6E1122BFE3}" type="presParOf" srcId="{AA1E5CAA-9658-40C3-BDD9-F2018F6A3AE3}" destId="{6791875F-402F-4D70-B048-E8E907D60417}" srcOrd="0" destOrd="0" presId="urn:microsoft.com/office/officeart/2005/8/layout/hierarchy2"/>
    <dgm:cxn modelId="{2106FD8E-DDAD-4972-AB89-D88BC2229E90}" type="presParOf" srcId="{5F1E2090-FE8D-480E-9508-FC5D22806670}" destId="{5D6AB09F-C486-4F87-883E-1E7591A86D33}" srcOrd="3" destOrd="0" presId="urn:microsoft.com/office/officeart/2005/8/layout/hierarchy2"/>
    <dgm:cxn modelId="{F3B3AF8C-25AA-4310-93E4-2856F3B89321}" type="presParOf" srcId="{5D6AB09F-C486-4F87-883E-1E7591A86D33}" destId="{BADFF70C-9307-42D9-A311-36874F5C7549}" srcOrd="0" destOrd="0" presId="urn:microsoft.com/office/officeart/2005/8/layout/hierarchy2"/>
    <dgm:cxn modelId="{CFCF390B-AE47-425F-AE9D-FEF67D0819A2}" type="presParOf" srcId="{5D6AB09F-C486-4F87-883E-1E7591A86D33}" destId="{1D164BB1-1347-4EFF-8D66-F8A220DC609D}" srcOrd="1" destOrd="0" presId="urn:microsoft.com/office/officeart/2005/8/layout/hierarchy2"/>
    <dgm:cxn modelId="{C0C4EF75-8C73-40AF-A08C-42AAF46AB437}" type="presParOf" srcId="{1D164BB1-1347-4EFF-8D66-F8A220DC609D}" destId="{49BDF031-0CEE-40FE-8994-7DD65E196AF9}" srcOrd="0" destOrd="0" presId="urn:microsoft.com/office/officeart/2005/8/layout/hierarchy2"/>
    <dgm:cxn modelId="{90C06702-77A0-46D3-A288-1DB2629EBFD8}" type="presParOf" srcId="{49BDF031-0CEE-40FE-8994-7DD65E196AF9}" destId="{93A5E1DD-CCF1-45A5-8BD3-C8F1093B6B20}" srcOrd="0" destOrd="0" presId="urn:microsoft.com/office/officeart/2005/8/layout/hierarchy2"/>
    <dgm:cxn modelId="{03ED7D4B-3AD5-45EC-8B8A-B88AACD7EFED}" type="presParOf" srcId="{1D164BB1-1347-4EFF-8D66-F8A220DC609D}" destId="{89196C02-8F66-48C7-8EAB-ED9031672DDB}" srcOrd="1" destOrd="0" presId="urn:microsoft.com/office/officeart/2005/8/layout/hierarchy2"/>
    <dgm:cxn modelId="{766D44DB-840F-4DA1-B953-4129E24049DE}" type="presParOf" srcId="{89196C02-8F66-48C7-8EAB-ED9031672DDB}" destId="{3BEE5720-AD04-40C2-90B7-0F88377001C3}" srcOrd="0" destOrd="0" presId="urn:microsoft.com/office/officeart/2005/8/layout/hierarchy2"/>
    <dgm:cxn modelId="{206B5ED6-389F-4E9A-AB86-3438182828AF}" type="presParOf" srcId="{89196C02-8F66-48C7-8EAB-ED9031672DDB}" destId="{D6F5AAF8-116F-437C-872A-4D7D60B3F013}" srcOrd="1" destOrd="0" presId="urn:microsoft.com/office/officeart/2005/8/layout/hierarchy2"/>
    <dgm:cxn modelId="{7F532849-AFE7-435C-9836-64B5507C5A1F}" type="presParOf" srcId="{1D164BB1-1347-4EFF-8D66-F8A220DC609D}" destId="{1E75409E-2FA2-498D-B6B9-3F7E57EFEE11}" srcOrd="2" destOrd="0" presId="urn:microsoft.com/office/officeart/2005/8/layout/hierarchy2"/>
    <dgm:cxn modelId="{95888F24-171A-4202-8BC5-81335815EE55}" type="presParOf" srcId="{1E75409E-2FA2-498D-B6B9-3F7E57EFEE11}" destId="{62DC11B0-490E-4661-ADFA-9A1E51AF6BD8}" srcOrd="0" destOrd="0" presId="urn:microsoft.com/office/officeart/2005/8/layout/hierarchy2"/>
    <dgm:cxn modelId="{69C61A80-C7D2-4FF8-B8B3-F7DF6BF1B41D}" type="presParOf" srcId="{1D164BB1-1347-4EFF-8D66-F8A220DC609D}" destId="{E99BA472-4684-4926-B739-3C34B32B1E5B}" srcOrd="3" destOrd="0" presId="urn:microsoft.com/office/officeart/2005/8/layout/hierarchy2"/>
    <dgm:cxn modelId="{3610F633-890E-426B-AA1B-F19C54BEC332}" type="presParOf" srcId="{E99BA472-4684-4926-B739-3C34B32B1E5B}" destId="{54877B1E-897A-4CDF-A385-A6A4794B69C3}" srcOrd="0" destOrd="0" presId="urn:microsoft.com/office/officeart/2005/8/layout/hierarchy2"/>
    <dgm:cxn modelId="{2FFF6564-8C5E-44FF-87FF-71E316D36BA9}" type="presParOf" srcId="{E99BA472-4684-4926-B739-3C34B32B1E5B}" destId="{B96B0FD6-0B12-4036-A691-ABC5ED077120}" srcOrd="1" destOrd="0" presId="urn:microsoft.com/office/officeart/2005/8/layout/hierarchy2"/>
    <dgm:cxn modelId="{A179A84D-8B36-4802-B9A7-2858BFB0F91A}" type="presParOf" srcId="{B96B0FD6-0B12-4036-A691-ABC5ED077120}" destId="{5E10C945-39BE-4CD4-BFD5-77A0BBCCFBF0}" srcOrd="0" destOrd="0" presId="urn:microsoft.com/office/officeart/2005/8/layout/hierarchy2"/>
    <dgm:cxn modelId="{309966D9-0B59-42CC-8A61-267666700391}" type="presParOf" srcId="{5E10C945-39BE-4CD4-BFD5-77A0BBCCFBF0}" destId="{5AAF8C70-F75A-463E-BFC0-6ED673E1A13F}" srcOrd="0" destOrd="0" presId="urn:microsoft.com/office/officeart/2005/8/layout/hierarchy2"/>
    <dgm:cxn modelId="{CA229B3E-735C-4A7F-BCB4-61C046B62BDB}" type="presParOf" srcId="{B96B0FD6-0B12-4036-A691-ABC5ED077120}" destId="{52B7F502-2ABA-4F84-BE5C-938679126A83}" srcOrd="1" destOrd="0" presId="urn:microsoft.com/office/officeart/2005/8/layout/hierarchy2"/>
    <dgm:cxn modelId="{CA0A6B18-5C31-45F8-9D67-78250F90B4BC}" type="presParOf" srcId="{52B7F502-2ABA-4F84-BE5C-938679126A83}" destId="{2F83CDF8-0966-453D-8DAC-EB59010DCB02}" srcOrd="0" destOrd="0" presId="urn:microsoft.com/office/officeart/2005/8/layout/hierarchy2"/>
    <dgm:cxn modelId="{0525EB95-4107-4CE4-A9F1-62EBFFEB7B12}" type="presParOf" srcId="{52B7F502-2ABA-4F84-BE5C-938679126A83}" destId="{28B75A5D-B6B1-4647-806B-6FCCAE37E49A}" srcOrd="1" destOrd="0" presId="urn:microsoft.com/office/officeart/2005/8/layout/hierarchy2"/>
    <dgm:cxn modelId="{8B4A642B-88C7-42D3-B920-7698A04C5A7D}" type="presParOf" srcId="{B96B0FD6-0B12-4036-A691-ABC5ED077120}" destId="{8C2C3583-C52A-47CA-8F1B-78693E968D0C}" srcOrd="2" destOrd="0" presId="urn:microsoft.com/office/officeart/2005/8/layout/hierarchy2"/>
    <dgm:cxn modelId="{8B8D8B3A-6903-4433-980F-662A4298456C}" type="presParOf" srcId="{8C2C3583-C52A-47CA-8F1B-78693E968D0C}" destId="{A65F398F-3B60-427F-AF99-99FE12C83DF9}" srcOrd="0" destOrd="0" presId="urn:microsoft.com/office/officeart/2005/8/layout/hierarchy2"/>
    <dgm:cxn modelId="{3F192142-17BD-45EF-9A26-D74180E72520}" type="presParOf" srcId="{B96B0FD6-0B12-4036-A691-ABC5ED077120}" destId="{BC069748-52C7-40D1-A872-86645EE3E48F}" srcOrd="3" destOrd="0" presId="urn:microsoft.com/office/officeart/2005/8/layout/hierarchy2"/>
    <dgm:cxn modelId="{0E9F0DBB-4AEC-4DC7-97BF-793F0DB80F17}" type="presParOf" srcId="{BC069748-52C7-40D1-A872-86645EE3E48F}" destId="{6B8762AD-7646-48A7-8C6B-1883704F0611}" srcOrd="0" destOrd="0" presId="urn:microsoft.com/office/officeart/2005/8/layout/hierarchy2"/>
    <dgm:cxn modelId="{3D20B8AA-3DE5-4ECA-8AED-3AB5457B5EE2}" type="presParOf" srcId="{BC069748-52C7-40D1-A872-86645EE3E48F}" destId="{8F83CFA2-BC8D-4084-95C6-5FB3D70AFE4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293E43-F71D-4BC5-9BF4-922A91B1997C}">
      <dsp:nvSpPr>
        <dsp:cNvPr id="0" name=""/>
        <dsp:cNvSpPr/>
      </dsp:nvSpPr>
      <dsp:spPr>
        <a:xfrm>
          <a:off x="0" y="3460706"/>
          <a:ext cx="6896100" cy="11358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smtClean="0">
              <a:effectLst/>
              <a:latin typeface="Bodoni MT Poster Compressed"/>
              <a:ea typeface="Times New Roman"/>
              <a:cs typeface="AL-Mohanad Bold" pitchFamily="2" charset="-78"/>
            </a:rPr>
            <a:t>متطلبات التعلم النشط</a:t>
          </a:r>
          <a:endParaRPr lang="en-US" sz="3200" b="1" kern="1200" dirty="0">
            <a:effectLst/>
            <a:latin typeface="Bodoni MT Poster Compressed"/>
            <a:ea typeface="Times New Roman"/>
            <a:cs typeface="AL-Mohanad Bold" pitchFamily="2" charset="-78"/>
          </a:endParaRPr>
        </a:p>
      </dsp:txBody>
      <dsp:txXfrm>
        <a:off x="0" y="3460706"/>
        <a:ext cx="6896100" cy="613375"/>
      </dsp:txXfrm>
    </dsp:sp>
    <dsp:sp modelId="{6D228FB7-44AF-45CE-8F7C-FF5888DAC300}">
      <dsp:nvSpPr>
        <dsp:cNvPr id="0" name=""/>
        <dsp:cNvSpPr/>
      </dsp:nvSpPr>
      <dsp:spPr>
        <a:xfrm>
          <a:off x="0" y="4051364"/>
          <a:ext cx="3448049" cy="52250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40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4051364"/>
        <a:ext cx="3448049" cy="522505"/>
      </dsp:txXfrm>
    </dsp:sp>
    <dsp:sp modelId="{AEC99FB8-3148-4A26-AA70-D0CC09AD6D3B}">
      <dsp:nvSpPr>
        <dsp:cNvPr id="0" name=""/>
        <dsp:cNvSpPr/>
      </dsp:nvSpPr>
      <dsp:spPr>
        <a:xfrm>
          <a:off x="3448050" y="4051364"/>
          <a:ext cx="3448049" cy="522505"/>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4051364"/>
        <a:ext cx="3448049" cy="522505"/>
      </dsp:txXfrm>
    </dsp:sp>
    <dsp:sp modelId="{7B68DFCD-50E0-4980-8DFC-1C21D90A2DA6}">
      <dsp:nvSpPr>
        <dsp:cNvPr id="0" name=""/>
        <dsp:cNvSpPr/>
      </dsp:nvSpPr>
      <dsp:spPr>
        <a:xfrm rot="10800000">
          <a:off x="0" y="1730759"/>
          <a:ext cx="6896100" cy="1746985"/>
        </a:xfrm>
        <a:prstGeom prst="upArrowCallout">
          <a:avLst/>
        </a:prstGeom>
        <a:solidFill>
          <a:schemeClr val="accent4">
            <a:hueOff val="-293352"/>
            <a:satOff val="-1662"/>
            <a:lumOff val="-1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smtClean="0">
              <a:effectLst/>
              <a:latin typeface="Bodoni MT Poster Compressed"/>
              <a:ea typeface="Times New Roman"/>
              <a:cs typeface="AL-Mohanad Bold" pitchFamily="2" charset="-78"/>
            </a:rPr>
            <a:t>أهمية التعلم النشط</a:t>
          </a:r>
          <a:endParaRPr lang="en-US" sz="3200" b="1" kern="1200" dirty="0">
            <a:effectLst/>
            <a:latin typeface="Bodoni MT Poster Compressed"/>
            <a:ea typeface="Times New Roman"/>
            <a:cs typeface="AL-Mohanad Bold" pitchFamily="2" charset="-78"/>
          </a:endParaRPr>
        </a:p>
      </dsp:txBody>
      <dsp:txXfrm>
        <a:off x="0" y="1730759"/>
        <a:ext cx="6896100" cy="613191"/>
      </dsp:txXfrm>
    </dsp:sp>
    <dsp:sp modelId="{10DF3027-513B-400F-8BB8-2CD6BC0CD482}">
      <dsp:nvSpPr>
        <dsp:cNvPr id="0" name=""/>
        <dsp:cNvSpPr/>
      </dsp:nvSpPr>
      <dsp:spPr>
        <a:xfrm>
          <a:off x="0" y="2343951"/>
          <a:ext cx="3448049" cy="522348"/>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30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2343951"/>
        <a:ext cx="3448049" cy="522348"/>
      </dsp:txXfrm>
    </dsp:sp>
    <dsp:sp modelId="{4336F5EB-02D6-4794-B533-46CE1F9174A2}">
      <dsp:nvSpPr>
        <dsp:cNvPr id="0" name=""/>
        <dsp:cNvSpPr/>
      </dsp:nvSpPr>
      <dsp:spPr>
        <a:xfrm>
          <a:off x="3448050" y="2343951"/>
          <a:ext cx="3448049" cy="522348"/>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2343951"/>
        <a:ext cx="3448049" cy="522348"/>
      </dsp:txXfrm>
    </dsp:sp>
    <dsp:sp modelId="{046F0FEF-4612-40FA-94AE-21CAE5C3E153}">
      <dsp:nvSpPr>
        <dsp:cNvPr id="0" name=""/>
        <dsp:cNvSpPr/>
      </dsp:nvSpPr>
      <dsp:spPr>
        <a:xfrm rot="10800000">
          <a:off x="0" y="812"/>
          <a:ext cx="6896100" cy="1746985"/>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مفهوم التعلم النشط </a:t>
          </a:r>
          <a:endParaRPr lang="en-US" sz="3200" b="1" kern="1200" dirty="0">
            <a:cs typeface="AL-Mohanad Bold" pitchFamily="2" charset="-78"/>
          </a:endParaRPr>
        </a:p>
      </dsp:txBody>
      <dsp:txXfrm>
        <a:off x="0" y="812"/>
        <a:ext cx="6896100" cy="613191"/>
      </dsp:txXfrm>
    </dsp:sp>
    <dsp:sp modelId="{3242105F-0F63-4E90-AB3A-3EB6D1CC02F8}">
      <dsp:nvSpPr>
        <dsp:cNvPr id="0" name=""/>
        <dsp:cNvSpPr/>
      </dsp:nvSpPr>
      <dsp:spPr>
        <a:xfrm>
          <a:off x="0" y="614004"/>
          <a:ext cx="3448049" cy="522348"/>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30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614004"/>
        <a:ext cx="3448049" cy="522348"/>
      </dsp:txXfrm>
    </dsp:sp>
    <dsp:sp modelId="{B6BC196E-167B-4E34-A2D6-917AD3DE5966}">
      <dsp:nvSpPr>
        <dsp:cNvPr id="0" name=""/>
        <dsp:cNvSpPr/>
      </dsp:nvSpPr>
      <dsp:spPr>
        <a:xfrm>
          <a:off x="3448050" y="614004"/>
          <a:ext cx="3448049" cy="522348"/>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48050" y="614004"/>
        <a:ext cx="3448049" cy="5223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A7E977-7435-4EE7-8C88-92A5C20686AE}">
      <dsp:nvSpPr>
        <dsp:cNvPr id="0" name=""/>
        <dsp:cNvSpPr/>
      </dsp:nvSpPr>
      <dsp:spPr>
        <a:xfrm>
          <a:off x="1637675" y="139697"/>
          <a:ext cx="2772459" cy="962838"/>
        </a:xfrm>
        <a:prstGeom prst="ellipse">
          <a:avLst/>
        </a:prstGeom>
        <a:solidFill>
          <a:schemeClr val="accent1">
            <a:tint val="50000"/>
            <a:alpha val="40000"/>
            <a:hueOff val="0"/>
            <a:satOff val="0"/>
            <a:lumOff val="0"/>
            <a:alphaOff val="0"/>
          </a:schemeClr>
        </a:solidFill>
        <a:ln>
          <a:solidFill>
            <a:schemeClr val="tx1"/>
          </a:solid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DC4BCDC-E6AD-4E16-87EC-192ABAA933D6}">
      <dsp:nvSpPr>
        <dsp:cNvPr id="0" name=""/>
        <dsp:cNvSpPr/>
      </dsp:nvSpPr>
      <dsp:spPr>
        <a:xfrm>
          <a:off x="2759554" y="2497363"/>
          <a:ext cx="537298" cy="343871"/>
        </a:xfrm>
        <a:prstGeom prst="downArrow">
          <a:avLst/>
        </a:prstGeom>
        <a:solidFill>
          <a:schemeClr val="tx1"/>
        </a:solidFill>
        <a:ln>
          <a:solidFill>
            <a:schemeClr val="tx1"/>
          </a:solid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5BB3ED3-7F6E-4A2D-B430-1221BB9FD6FF}">
      <dsp:nvSpPr>
        <dsp:cNvPr id="0" name=""/>
        <dsp:cNvSpPr/>
      </dsp:nvSpPr>
      <dsp:spPr>
        <a:xfrm>
          <a:off x="0" y="2793951"/>
          <a:ext cx="2579032" cy="64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kern="1200" dirty="0" smtClean="0">
              <a:solidFill>
                <a:schemeClr val="bg1"/>
              </a:solidFill>
            </a:rPr>
            <a:t>.</a:t>
          </a:r>
          <a:endParaRPr lang="ar-SA" sz="2300" kern="1200" dirty="0">
            <a:solidFill>
              <a:schemeClr val="bg1"/>
            </a:solidFill>
          </a:endParaRPr>
        </a:p>
      </dsp:txBody>
      <dsp:txXfrm>
        <a:off x="0" y="2793951"/>
        <a:ext cx="2579032" cy="644758"/>
      </dsp:txXfrm>
    </dsp:sp>
    <dsp:sp modelId="{114CC5AB-8AA4-4236-905A-85B7818281B3}">
      <dsp:nvSpPr>
        <dsp:cNvPr id="0" name=""/>
        <dsp:cNvSpPr/>
      </dsp:nvSpPr>
      <dsp:spPr>
        <a:xfrm>
          <a:off x="1523768" y="21491"/>
          <a:ext cx="3008871" cy="2407097"/>
        </a:xfrm>
        <a:prstGeom prst="funnel">
          <a:avLst/>
        </a:prstGeom>
        <a:solidFill>
          <a:schemeClr val="lt1">
            <a:alpha val="40000"/>
            <a:hueOff val="0"/>
            <a:satOff val="0"/>
            <a:lumOff val="0"/>
            <a:alphaOff val="0"/>
          </a:schemeClr>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7F0896-59DC-4262-9F9B-E28C6D53402B}">
      <dsp:nvSpPr>
        <dsp:cNvPr id="0" name=""/>
        <dsp:cNvSpPr/>
      </dsp:nvSpPr>
      <dsp:spPr>
        <a:xfrm>
          <a:off x="7627" y="2808576"/>
          <a:ext cx="1822209" cy="210317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متطلبات التعلم النشط</a:t>
          </a:r>
          <a:endParaRPr lang="en-US" sz="2800" kern="1200" dirty="0">
            <a:cs typeface="Bader" pitchFamily="2" charset="-78"/>
          </a:endParaRPr>
        </a:p>
      </dsp:txBody>
      <dsp:txXfrm>
        <a:off x="7627" y="2808576"/>
        <a:ext cx="1822209" cy="2103176"/>
      </dsp:txXfrm>
    </dsp:sp>
    <dsp:sp modelId="{6D2B50D8-702A-49D6-AFC5-8690658489FA}">
      <dsp:nvSpPr>
        <dsp:cNvPr id="0" name=""/>
        <dsp:cNvSpPr/>
      </dsp:nvSpPr>
      <dsp:spPr>
        <a:xfrm rot="17888692">
          <a:off x="1490178" y="3282466"/>
          <a:ext cx="1285861" cy="21578"/>
        </a:xfrm>
        <a:custGeom>
          <a:avLst/>
          <a:gdLst/>
          <a:ahLst/>
          <a:cxnLst/>
          <a:rect l="0" t="0" r="0" b="0"/>
          <a:pathLst>
            <a:path>
              <a:moveTo>
                <a:pt x="0" y="10789"/>
              </a:moveTo>
              <a:lnTo>
                <a:pt x="1285861"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rot="17888692">
        <a:off x="2100962" y="3261109"/>
        <a:ext cx="64293" cy="64293"/>
      </dsp:txXfrm>
    </dsp:sp>
    <dsp:sp modelId="{06DD85AC-9B07-4B7F-A17E-6B3A987202D4}">
      <dsp:nvSpPr>
        <dsp:cNvPr id="0" name=""/>
        <dsp:cNvSpPr/>
      </dsp:nvSpPr>
      <dsp:spPr>
        <a:xfrm>
          <a:off x="2436381" y="2109639"/>
          <a:ext cx="1516359" cy="1233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معنوية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2436381" y="2109639"/>
        <a:ext cx="1516359" cy="1233414"/>
      </dsp:txXfrm>
    </dsp:sp>
    <dsp:sp modelId="{84F7B4F5-A0CD-436B-BF0D-5C4E6839B382}">
      <dsp:nvSpPr>
        <dsp:cNvPr id="0" name=""/>
        <dsp:cNvSpPr/>
      </dsp:nvSpPr>
      <dsp:spPr>
        <a:xfrm rot="19457599">
          <a:off x="3882532" y="2497580"/>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rot="19457599">
        <a:off x="4237339" y="2489695"/>
        <a:ext cx="37348" cy="37348"/>
      </dsp:txXfrm>
    </dsp:sp>
    <dsp:sp modelId="{126C304F-06E9-43BD-9894-6F98DF8D7449}">
      <dsp:nvSpPr>
        <dsp:cNvPr id="0" name=""/>
        <dsp:cNvSpPr/>
      </dsp:nvSpPr>
      <dsp:spPr>
        <a:xfrm>
          <a:off x="4559285" y="1911303"/>
          <a:ext cx="1516359" cy="75817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59285" y="1911303"/>
        <a:ext cx="1516359" cy="758179"/>
      </dsp:txXfrm>
    </dsp:sp>
    <dsp:sp modelId="{D9D39CCE-AA78-4085-B6E2-D6B4263C2BEC}">
      <dsp:nvSpPr>
        <dsp:cNvPr id="0" name=""/>
        <dsp:cNvSpPr/>
      </dsp:nvSpPr>
      <dsp:spPr>
        <a:xfrm rot="17263574">
          <a:off x="5382849" y="1330827"/>
          <a:ext cx="1992136" cy="21578"/>
        </a:xfrm>
        <a:custGeom>
          <a:avLst/>
          <a:gdLst/>
          <a:ahLst/>
          <a:cxnLst/>
          <a:rect l="0" t="0" r="0" b="0"/>
          <a:pathLst>
            <a:path>
              <a:moveTo>
                <a:pt x="0" y="10789"/>
              </a:moveTo>
              <a:lnTo>
                <a:pt x="1992136"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ar-SA" sz="700" kern="1200"/>
        </a:p>
      </dsp:txBody>
      <dsp:txXfrm rot="17263574">
        <a:off x="6329113" y="1291812"/>
        <a:ext cx="99606" cy="99606"/>
      </dsp:txXfrm>
    </dsp:sp>
    <dsp:sp modelId="{8D9F4BA1-9F6B-44E8-9148-7AE119337B5C}">
      <dsp:nvSpPr>
        <dsp:cNvPr id="0" name=""/>
        <dsp:cNvSpPr/>
      </dsp:nvSpPr>
      <dsp:spPr>
        <a:xfrm>
          <a:off x="6682189" y="13749"/>
          <a:ext cx="2454183" cy="75817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التعلم ينطوي على بناء نشط للمعنى من قبل المتعلم</a:t>
          </a:r>
          <a:endParaRPr lang="ar-SA" sz="1800" b="0" kern="1200" dirty="0"/>
        </a:p>
      </dsp:txBody>
      <dsp:txXfrm>
        <a:off x="6682189" y="13749"/>
        <a:ext cx="2454183" cy="758179"/>
      </dsp:txXfrm>
    </dsp:sp>
    <dsp:sp modelId="{1C41C5C6-DA8B-4E14-9A7D-025A29CCCFB1}">
      <dsp:nvSpPr>
        <dsp:cNvPr id="0" name=""/>
        <dsp:cNvSpPr/>
      </dsp:nvSpPr>
      <dsp:spPr>
        <a:xfrm rot="18035946">
          <a:off x="5783130" y="1766780"/>
          <a:ext cx="1191573" cy="21578"/>
        </a:xfrm>
        <a:custGeom>
          <a:avLst/>
          <a:gdLst/>
          <a:ahLst/>
          <a:cxnLst/>
          <a:rect l="0" t="0" r="0" b="0"/>
          <a:pathLst>
            <a:path>
              <a:moveTo>
                <a:pt x="0" y="10789"/>
              </a:moveTo>
              <a:lnTo>
                <a:pt x="119157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8035946">
        <a:off x="6349127" y="1747780"/>
        <a:ext cx="59578" cy="59578"/>
      </dsp:txXfrm>
    </dsp:sp>
    <dsp:sp modelId="{90A9D874-E87F-473D-A276-C2DFF8EDD069}">
      <dsp:nvSpPr>
        <dsp:cNvPr id="0" name=""/>
        <dsp:cNvSpPr/>
      </dsp:nvSpPr>
      <dsp:spPr>
        <a:xfrm>
          <a:off x="6682189" y="885656"/>
          <a:ext cx="2454183" cy="75817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الربطبين</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تعلم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الحقائق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ماذا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 وإجراءات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تطبيقها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كيف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a:t>
          </a:r>
          <a:endParaRPr lang="ar-SA" sz="1800" b="0" kern="1200" dirty="0">
            <a:solidFill>
              <a:schemeClr val="tx1"/>
            </a:solidFill>
          </a:endParaRPr>
        </a:p>
      </dsp:txBody>
      <dsp:txXfrm>
        <a:off x="6682189" y="885656"/>
        <a:ext cx="2454183" cy="758179"/>
      </dsp:txXfrm>
    </dsp:sp>
    <dsp:sp modelId="{FC67B687-2FFB-4079-B39D-06816623A860}">
      <dsp:nvSpPr>
        <dsp:cNvPr id="0" name=""/>
        <dsp:cNvSpPr/>
      </dsp:nvSpPr>
      <dsp:spPr>
        <a:xfrm rot="20437700">
          <a:off x="6057445" y="2172973"/>
          <a:ext cx="642943" cy="21578"/>
        </a:xfrm>
        <a:custGeom>
          <a:avLst/>
          <a:gdLst/>
          <a:ahLst/>
          <a:cxnLst/>
          <a:rect l="0" t="0" r="0" b="0"/>
          <a:pathLst>
            <a:path>
              <a:moveTo>
                <a:pt x="0" y="10789"/>
              </a:moveTo>
              <a:lnTo>
                <a:pt x="64294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0437700">
        <a:off x="6362843" y="2167689"/>
        <a:ext cx="32147" cy="32147"/>
      </dsp:txXfrm>
    </dsp:sp>
    <dsp:sp modelId="{38C1FB04-DDAA-4F85-9D7B-A11B4EB1F496}">
      <dsp:nvSpPr>
        <dsp:cNvPr id="0" name=""/>
        <dsp:cNvSpPr/>
      </dsp:nvSpPr>
      <dsp:spPr>
        <a:xfrm>
          <a:off x="6682189" y="1757563"/>
          <a:ext cx="2454183" cy="639138"/>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نقل المعرفة إلى سياقات جديدة</a:t>
          </a:r>
          <a:endParaRPr lang="ar-SA" sz="1800" b="0" kern="1200" dirty="0">
            <a:solidFill>
              <a:schemeClr val="tx1"/>
            </a:solidFill>
          </a:endParaRPr>
        </a:p>
      </dsp:txBody>
      <dsp:txXfrm>
        <a:off x="6682189" y="1757563"/>
        <a:ext cx="2454183" cy="639138"/>
      </dsp:txXfrm>
    </dsp:sp>
    <dsp:sp modelId="{5D2E95F2-6E7C-4640-BA22-26F9DC24D0E7}">
      <dsp:nvSpPr>
        <dsp:cNvPr id="0" name=""/>
        <dsp:cNvSpPr/>
      </dsp:nvSpPr>
      <dsp:spPr>
        <a:xfrm rot="2520384">
          <a:off x="5970783" y="2552732"/>
          <a:ext cx="816267" cy="21578"/>
        </a:xfrm>
        <a:custGeom>
          <a:avLst/>
          <a:gdLst/>
          <a:ahLst/>
          <a:cxnLst/>
          <a:rect l="0" t="0" r="0" b="0"/>
          <a:pathLst>
            <a:path>
              <a:moveTo>
                <a:pt x="0" y="10789"/>
              </a:moveTo>
              <a:lnTo>
                <a:pt x="816267"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520384">
        <a:off x="6358510" y="2543114"/>
        <a:ext cx="40813" cy="40813"/>
      </dsp:txXfrm>
    </dsp:sp>
    <dsp:sp modelId="{38F8887F-B4AA-4782-9BD5-E94A76FBCD0A}">
      <dsp:nvSpPr>
        <dsp:cNvPr id="0" name=""/>
        <dsp:cNvSpPr/>
      </dsp:nvSpPr>
      <dsp:spPr>
        <a:xfrm>
          <a:off x="6682189" y="2510428"/>
          <a:ext cx="2454183" cy="652444"/>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الأفراد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يتعلمون أكثر عندما يتعلمون مع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الآخرين</a:t>
          </a:r>
          <a:endParaRPr lang="ar-SA" sz="1800" b="0" kern="1200" dirty="0">
            <a:solidFill>
              <a:schemeClr val="tx1"/>
            </a:solidFill>
            <a:effectLst>
              <a:outerShdw blurRad="38100" dist="38100" dir="2700000" algn="tl">
                <a:srgbClr val="000000">
                  <a:alpha val="43137"/>
                </a:srgbClr>
              </a:outerShdw>
            </a:effectLst>
            <a:cs typeface="AL-Mohanad Bold" pitchFamily="2" charset="-78"/>
          </a:endParaRPr>
        </a:p>
      </dsp:txBody>
      <dsp:txXfrm>
        <a:off x="6682189" y="2510428"/>
        <a:ext cx="2454183" cy="652444"/>
      </dsp:txXfrm>
    </dsp:sp>
    <dsp:sp modelId="{90B7EEA2-AB9C-4D76-B174-9EE9B06DA17B}">
      <dsp:nvSpPr>
        <dsp:cNvPr id="0" name=""/>
        <dsp:cNvSpPr/>
      </dsp:nvSpPr>
      <dsp:spPr>
        <a:xfrm rot="4176329">
          <a:off x="5508652" y="3095316"/>
          <a:ext cx="1740529" cy="21578"/>
        </a:xfrm>
        <a:custGeom>
          <a:avLst/>
          <a:gdLst/>
          <a:ahLst/>
          <a:cxnLst/>
          <a:rect l="0" t="0" r="0" b="0"/>
          <a:pathLst>
            <a:path>
              <a:moveTo>
                <a:pt x="0" y="10789"/>
              </a:moveTo>
              <a:lnTo>
                <a:pt x="1740529"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rot="4176329">
        <a:off x="6335404" y="3062592"/>
        <a:ext cx="87026" cy="87026"/>
      </dsp:txXfrm>
    </dsp:sp>
    <dsp:sp modelId="{4E703663-79C8-4028-AAAE-D60C1B9F6D1F}">
      <dsp:nvSpPr>
        <dsp:cNvPr id="0" name=""/>
        <dsp:cNvSpPr/>
      </dsp:nvSpPr>
      <dsp:spPr>
        <a:xfrm>
          <a:off x="6682189" y="3276599"/>
          <a:ext cx="2416653" cy="129043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يتحقق التعلم من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خلال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بنائه وفق تفسيرات تقدم من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الشخص نفسه أو من الأقران أو من المعلمين</a:t>
          </a:r>
          <a:endParaRPr lang="ar-SA" sz="1800" b="0" kern="1200" dirty="0">
            <a:solidFill>
              <a:schemeClr val="tx1"/>
            </a:solidFill>
            <a:effectLst>
              <a:outerShdw blurRad="38100" dist="38100" dir="2700000" algn="tl">
                <a:srgbClr val="000000">
                  <a:alpha val="43137"/>
                </a:srgbClr>
              </a:outerShdw>
            </a:effectLst>
            <a:cs typeface="AL-Mohanad Bold" pitchFamily="2" charset="-78"/>
          </a:endParaRPr>
        </a:p>
      </dsp:txBody>
      <dsp:txXfrm>
        <a:off x="6682189" y="3276599"/>
        <a:ext cx="2416653" cy="1290437"/>
      </dsp:txXfrm>
    </dsp:sp>
    <dsp:sp modelId="{517F3E34-41D3-4A9D-A393-4F6A8819DD3D}">
      <dsp:nvSpPr>
        <dsp:cNvPr id="0" name=""/>
        <dsp:cNvSpPr/>
      </dsp:nvSpPr>
      <dsp:spPr>
        <a:xfrm rot="2142401">
          <a:off x="3882532" y="2933534"/>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rot="2142401">
        <a:off x="4237339" y="2925649"/>
        <a:ext cx="37348" cy="37348"/>
      </dsp:txXfrm>
    </dsp:sp>
    <dsp:sp modelId="{348C3E05-E0A9-4CC3-82A3-650042C9F889}">
      <dsp:nvSpPr>
        <dsp:cNvPr id="0" name=""/>
        <dsp:cNvSpPr/>
      </dsp:nvSpPr>
      <dsp:spPr>
        <a:xfrm>
          <a:off x="4559285" y="2783210"/>
          <a:ext cx="1516359"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59285" y="2783210"/>
        <a:ext cx="1516359" cy="758179"/>
      </dsp:txXfrm>
    </dsp:sp>
    <dsp:sp modelId="{AA1E5CAA-9658-40C3-BDD9-F2018F6A3AE3}">
      <dsp:nvSpPr>
        <dsp:cNvPr id="0" name=""/>
        <dsp:cNvSpPr/>
      </dsp:nvSpPr>
      <dsp:spPr>
        <a:xfrm rot="3790773">
          <a:off x="1460958" y="4449220"/>
          <a:ext cx="1344302" cy="21578"/>
        </a:xfrm>
        <a:custGeom>
          <a:avLst/>
          <a:gdLst/>
          <a:ahLst/>
          <a:cxnLst/>
          <a:rect l="0" t="0" r="0" b="0"/>
          <a:pathLst>
            <a:path>
              <a:moveTo>
                <a:pt x="0" y="10789"/>
              </a:moveTo>
              <a:lnTo>
                <a:pt x="1344302"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rot="3790773">
        <a:off x="2099501" y="4426401"/>
        <a:ext cx="67215" cy="67215"/>
      </dsp:txXfrm>
    </dsp:sp>
    <dsp:sp modelId="{BADFF70C-9307-42D9-A311-36874F5C7549}">
      <dsp:nvSpPr>
        <dsp:cNvPr id="0" name=""/>
        <dsp:cNvSpPr/>
      </dsp:nvSpPr>
      <dsp:spPr>
        <a:xfrm>
          <a:off x="2436381" y="4509017"/>
          <a:ext cx="1516359" cy="1101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مادية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2436381" y="4509017"/>
        <a:ext cx="1516359" cy="1101673"/>
      </dsp:txXfrm>
    </dsp:sp>
    <dsp:sp modelId="{49BDF031-0CEE-40FE-8994-7DD65E196AF9}">
      <dsp:nvSpPr>
        <dsp:cNvPr id="0" name=""/>
        <dsp:cNvSpPr/>
      </dsp:nvSpPr>
      <dsp:spPr>
        <a:xfrm rot="19457599">
          <a:off x="3882532" y="4831088"/>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rot="19457599">
        <a:off x="4237339" y="4823203"/>
        <a:ext cx="37348" cy="37348"/>
      </dsp:txXfrm>
    </dsp:sp>
    <dsp:sp modelId="{3BEE5720-AD04-40C2-90B7-0F88377001C3}">
      <dsp:nvSpPr>
        <dsp:cNvPr id="0" name=""/>
        <dsp:cNvSpPr/>
      </dsp:nvSpPr>
      <dsp:spPr>
        <a:xfrm>
          <a:off x="4559285" y="4244810"/>
          <a:ext cx="1516359" cy="75817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59285" y="4244810"/>
        <a:ext cx="1516359" cy="758179"/>
      </dsp:txXfrm>
    </dsp:sp>
    <dsp:sp modelId="{1E75409E-2FA2-498D-B6B9-3F7E57EFEE11}">
      <dsp:nvSpPr>
        <dsp:cNvPr id="0" name=""/>
        <dsp:cNvSpPr/>
      </dsp:nvSpPr>
      <dsp:spPr>
        <a:xfrm rot="2142401">
          <a:off x="3882532" y="5267041"/>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142401">
        <a:off x="4237339" y="5259156"/>
        <a:ext cx="37348" cy="37348"/>
      </dsp:txXfrm>
    </dsp:sp>
    <dsp:sp modelId="{54877B1E-897A-4CDF-A385-A6A4794B69C3}">
      <dsp:nvSpPr>
        <dsp:cNvPr id="0" name=""/>
        <dsp:cNvSpPr/>
      </dsp:nvSpPr>
      <dsp:spPr>
        <a:xfrm>
          <a:off x="4559285" y="5116717"/>
          <a:ext cx="1516359"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ar-SA"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59285" y="5116717"/>
        <a:ext cx="1516359" cy="758179"/>
      </dsp:txXfrm>
    </dsp:sp>
    <dsp:sp modelId="{5E10C945-39BE-4CD4-BFD5-77A0BBCCFBF0}">
      <dsp:nvSpPr>
        <dsp:cNvPr id="0" name=""/>
        <dsp:cNvSpPr/>
      </dsp:nvSpPr>
      <dsp:spPr>
        <a:xfrm rot="19457599">
          <a:off x="6005436" y="5267041"/>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9457599">
        <a:off x="6360243" y="5259156"/>
        <a:ext cx="37348" cy="37348"/>
      </dsp:txXfrm>
    </dsp:sp>
    <dsp:sp modelId="{2F83CDF8-0966-453D-8DAC-EB59010DCB02}">
      <dsp:nvSpPr>
        <dsp:cNvPr id="0" name=""/>
        <dsp:cNvSpPr/>
      </dsp:nvSpPr>
      <dsp:spPr>
        <a:xfrm>
          <a:off x="6682189" y="4680763"/>
          <a:ext cx="2454183"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مصادر التعلم</a:t>
          </a:r>
          <a:endParaRPr lang="ar-SA"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6682189" y="4680763"/>
        <a:ext cx="2454183" cy="758179"/>
      </dsp:txXfrm>
    </dsp:sp>
    <dsp:sp modelId="{8C2C3583-C52A-47CA-8F1B-78693E968D0C}">
      <dsp:nvSpPr>
        <dsp:cNvPr id="0" name=""/>
        <dsp:cNvSpPr/>
      </dsp:nvSpPr>
      <dsp:spPr>
        <a:xfrm rot="2142401">
          <a:off x="6005436" y="5702995"/>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142401">
        <a:off x="6360243" y="5695110"/>
        <a:ext cx="37348" cy="37348"/>
      </dsp:txXfrm>
    </dsp:sp>
    <dsp:sp modelId="{6B8762AD-7646-48A7-8C6B-1883704F0611}">
      <dsp:nvSpPr>
        <dsp:cNvPr id="0" name=""/>
        <dsp:cNvSpPr/>
      </dsp:nvSpPr>
      <dsp:spPr>
        <a:xfrm>
          <a:off x="6682189" y="5552670"/>
          <a:ext cx="2454183"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غرفة الصف</a:t>
          </a:r>
          <a:endParaRPr lang="ar-SA" sz="2400" kern="1200" dirty="0"/>
        </a:p>
      </dsp:txBody>
      <dsp:txXfrm>
        <a:off x="6682189" y="5552670"/>
        <a:ext cx="2454183" cy="7581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BD3-B73D-42EF-B487-1BE7D9D82002}"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EB5B0-3740-4A0C-9FB1-2622B7608F97}" type="slidenum">
              <a:rPr lang="en-US" smtClean="0"/>
              <a:pPr/>
              <a:t>‹#›</a:t>
            </a:fld>
            <a:endParaRPr lang="en-US"/>
          </a:p>
        </p:txBody>
      </p:sp>
    </p:spTree>
    <p:extLst>
      <p:ext uri="{BB962C8B-B14F-4D97-AF65-F5344CB8AC3E}">
        <p14:creationId xmlns="" xmlns:p14="http://schemas.microsoft.com/office/powerpoint/2010/main" val="16913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9.gif"/><Relationship Id="rId13" Type="http://schemas.microsoft.com/office/2007/relationships/diagramDrawing" Target="../diagrams/drawing2.xml"/><Relationship Id="rId3" Type="http://schemas.openxmlformats.org/officeDocument/2006/relationships/oleObject" Target="../embeddings/oleObject1.bin"/><Relationship Id="rId7" Type="http://schemas.openxmlformats.org/officeDocument/2006/relationships/image" Target="../media/image18.gif"/><Relationship Id="rId12" Type="http://schemas.openxmlformats.org/officeDocument/2006/relationships/diagramColors" Target="../diagrams/colors2.xml"/><Relationship Id="rId2" Type="http://schemas.openxmlformats.org/officeDocument/2006/relationships/slideLayout" Target="../slideLayouts/slideLayout2.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diagramQuickStyle" Target="../diagrams/quickStyle2.xml"/><Relationship Id="rId5" Type="http://schemas.openxmlformats.org/officeDocument/2006/relationships/image" Target="../media/image16.gif"/><Relationship Id="rId15" Type="http://schemas.openxmlformats.org/officeDocument/2006/relationships/image" Target="../media/image21.jpeg"/><Relationship Id="rId10" Type="http://schemas.openxmlformats.org/officeDocument/2006/relationships/diagramLayout" Target="../diagrams/layout2.xml"/><Relationship Id="rId4" Type="http://schemas.openxmlformats.org/officeDocument/2006/relationships/image" Target="../media/image15.png"/><Relationship Id="rId9" Type="http://schemas.openxmlformats.org/officeDocument/2006/relationships/diagramData" Target="../diagrams/data2.xml"/><Relationship Id="rId1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0" y="0"/>
            <a:ext cx="9144000" cy="6858000"/>
          </a:xfrm>
          <a:prstGeom prst="rect">
            <a:avLst/>
          </a:prstGeom>
        </p:spPr>
      </p:pic>
      <p:sp>
        <p:nvSpPr>
          <p:cNvPr id="2" name="Text Box 2"/>
          <p:cNvSpPr txBox="1">
            <a:spLocks noChangeArrowheads="1"/>
          </p:cNvSpPr>
          <p:nvPr/>
        </p:nvSpPr>
        <p:spPr bwMode="auto">
          <a:xfrm>
            <a:off x="6400800" y="0"/>
            <a:ext cx="2895600" cy="2133600"/>
          </a:xfrm>
          <a:prstGeom prst="rect">
            <a:avLst/>
          </a:prstGeom>
          <a:solidFill>
            <a:srgbClr val="FFFFFF">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المملكة العربية السعودية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وزارة التربية والتعليم</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وكالة الوزارة للتعليم</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الإدارة العامة للتدريب والابتعاث</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Arial" pitchFamily="34" charset="0"/>
                <a:cs typeface="AL-Mohanad" pitchFamily="2" charset="-78"/>
              </a:rPr>
              <a:t>مشروع التعلم النشط</a:t>
            </a:r>
            <a:endParaRPr kumimoji="0" lang="ar-SA" sz="200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029" name="Picture 5" descr="C:\Users\Stars\Desktop\moe_new_logo.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21609"/>
            <a:ext cx="2629468" cy="1502391"/>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7" name="Picture 2" descr="http://upload.wikimedia.org/wikipedia/commons/thumb/2/27/Basmala.svg/800px-Basmala.svg.png"/>
          <p:cNvPicPr>
            <a:picLocks noChangeAspect="1" noChangeArrowheads="1"/>
          </p:cNvPicPr>
          <p:nvPr/>
        </p:nvPicPr>
        <p:blipFill>
          <a:blip r:embed="rId6" cstate="print">
            <a:lum bright="70000" contrast="-70000"/>
            <a:extLst>
              <a:ext uri="{28A0092B-C50C-407E-A947-70E740481C1C}">
                <a14:useLocalDpi xmlns="" xmlns:a14="http://schemas.microsoft.com/office/drawing/2010/main" val="0"/>
              </a:ext>
            </a:extLst>
          </a:blip>
          <a:srcRect/>
          <a:stretch>
            <a:fillRect/>
          </a:stretch>
        </p:blipFill>
        <p:spPr bwMode="auto">
          <a:xfrm>
            <a:off x="990600" y="4876800"/>
            <a:ext cx="7620000" cy="1524001"/>
          </a:xfrm>
          <a:prstGeom prst="rect">
            <a:avLst/>
          </a:prstGeom>
          <a:noFill/>
          <a:effectLst>
            <a:glow rad="101600">
              <a:schemeClr val="tx1">
                <a:alpha val="60000"/>
              </a:schemeClr>
            </a:glo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16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8200" y="-152401"/>
            <a:ext cx="7620000" cy="1524001"/>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8"/>
          <p:cNvSpPr txBox="1">
            <a:spLocks noChangeArrowheads="1"/>
          </p:cNvSpPr>
          <p:nvPr/>
        </p:nvSpPr>
        <p:spPr>
          <a:xfrm>
            <a:off x="59166" y="3285587"/>
            <a:ext cx="4052454" cy="512763"/>
          </a:xfrm>
          <a:prstGeom prst="rect">
            <a:avLst/>
          </a:prstGeom>
          <a:extLst>
            <a:ext uri="{AF507438-7753-43E0-B8FC-AC1667EBCBE1}">
              <a14:hiddenEffects xmln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مدخل للتعلم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7" name="مربع نص 16"/>
          <p:cNvSpPr txBox="1"/>
          <p:nvPr/>
        </p:nvSpPr>
        <p:spPr>
          <a:xfrm>
            <a:off x="220432"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الأول</a:t>
            </a:r>
            <a:endParaRPr lang="ar-SA" sz="5400" dirty="0">
              <a:cs typeface="PT Bold Heading" pitchFamily="2" charset="-78"/>
            </a:endParaRPr>
          </a:p>
        </p:txBody>
      </p:sp>
    </p:spTree>
    <p:extLst>
      <p:ext uri="{BB962C8B-B14F-4D97-AF65-F5344CB8AC3E}">
        <p14:creationId xmlns="" xmlns:p14="http://schemas.microsoft.com/office/powerpoint/2010/main" val="38383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8"/>
          <p:cNvSpPr txBox="1">
            <a:spLocks noChangeArrowheads="1"/>
          </p:cNvSpPr>
          <p:nvPr/>
        </p:nvSpPr>
        <p:spPr>
          <a:xfrm>
            <a:off x="36420" y="2590800"/>
            <a:ext cx="4052454" cy="512763"/>
          </a:xfrm>
          <a:prstGeom prst="rect">
            <a:avLst/>
          </a:prstGeom>
          <a:extLst>
            <a:ext uri="{AF507438-7753-43E0-B8FC-AC1667EBCBE1}">
              <a14:hiddenEffects xmln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مفهوم التعلم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4" name="مربع نص 3"/>
          <p:cNvSpPr txBox="1"/>
          <p:nvPr/>
        </p:nvSpPr>
        <p:spPr>
          <a:xfrm>
            <a:off x="227256" y="1600200"/>
            <a:ext cx="3670782" cy="923330"/>
          </a:xfrm>
          <a:prstGeom prst="rect">
            <a:avLst/>
          </a:prstGeom>
          <a:noFill/>
        </p:spPr>
        <p:txBody>
          <a:bodyPr wrap="square" rtlCol="1">
            <a:spAutoFit/>
          </a:bodyPr>
          <a:lstStyle/>
          <a:p>
            <a:pPr algn="ctr"/>
            <a:r>
              <a:rPr lang="ar-SA" sz="5400" dirty="0" smtClean="0">
                <a:cs typeface="PT Bold Heading" pitchFamily="2" charset="-78"/>
              </a:rPr>
              <a:t>الجلسة الأولى</a:t>
            </a:r>
            <a:endParaRPr lang="ar-SA" sz="5400" dirty="0">
              <a:cs typeface="PT Bold Heading" pitchFamily="2" charset="-78"/>
            </a:endParaRPr>
          </a:p>
        </p:txBody>
      </p:sp>
      <p:sp>
        <p:nvSpPr>
          <p:cNvPr id="5" name="مستطيل 4"/>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7" name="مستطيل 6"/>
          <p:cNvSpPr/>
          <p:nvPr/>
        </p:nvSpPr>
        <p:spPr>
          <a:xfrm>
            <a:off x="375139"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أ/محمد علي القحطاني          أ/مشاعل </a:t>
            </a:r>
            <a:r>
              <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عبد الله العبيكان </a:t>
            </a:r>
          </a:p>
        </p:txBody>
      </p:sp>
    </p:spTree>
    <p:extLst>
      <p:ext uri="{BB962C8B-B14F-4D97-AF65-F5344CB8AC3E}">
        <p14:creationId xmlns="" xmlns:p14="http://schemas.microsoft.com/office/powerpoint/2010/main" val="126697865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267264584"/>
              </p:ext>
            </p:extLst>
          </p:nvPr>
        </p:nvGraphicFramePr>
        <p:xfrm>
          <a:off x="1143000" y="1295400"/>
          <a:ext cx="6896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الجلسة</a:t>
            </a:r>
            <a:endParaRPr lang="ar-SA" sz="3600" dirty="0">
              <a:cs typeface="PT Bold Heading" pitchFamily="2" charset="-78"/>
            </a:endParaRPr>
          </a:p>
        </p:txBody>
      </p:sp>
    </p:spTree>
    <p:extLst>
      <p:ext uri="{BB962C8B-B14F-4D97-AF65-F5344CB8AC3E}">
        <p14:creationId xmlns="" xmlns:p14="http://schemas.microsoft.com/office/powerpoint/2010/main" val="77103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يوضح مفهوم التعلم النشط</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3838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240113"/>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يستنتج فوائد التعلم النشط من خلال موقف تعليمي</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628268"/>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1" name="Rectangle 24"/>
          <p:cNvSpPr/>
          <p:nvPr/>
        </p:nvSpPr>
        <p:spPr>
          <a:xfrm>
            <a:off x="802944" y="46117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يلم بمتطلبات التعلم النشط</a:t>
            </a:r>
            <a:endParaRPr lang="en-US" sz="2800" dirty="0">
              <a:solidFill>
                <a:schemeClr val="tx1"/>
              </a:solidFill>
              <a:latin typeface="Arial" pitchFamily="34" charset="0"/>
              <a:cs typeface="AL-Mohanad Bold" pitchFamily="2" charset="-78"/>
            </a:endParaRPr>
          </a:p>
        </p:txBody>
      </p:sp>
      <p:sp>
        <p:nvSpPr>
          <p:cNvPr id="12" name="مربع نص 11"/>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28163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p:cNvSpPr>
          <p:nvPr/>
        </p:nvSpPr>
        <p:spPr bwMode="auto">
          <a:xfrm>
            <a:off x="3643894" y="2566247"/>
            <a:ext cx="2119313" cy="1820863"/>
          </a:xfrm>
          <a:custGeom>
            <a:avLst/>
            <a:gdLst/>
            <a:ahLst/>
            <a:cxnLst>
              <a:cxn ang="0">
                <a:pos x="565" y="310"/>
              </a:cxn>
              <a:cxn ang="0">
                <a:pos x="386" y="0"/>
              </a:cxn>
              <a:cxn ang="0">
                <a:pos x="283" y="25"/>
              </a:cxn>
              <a:cxn ang="0">
                <a:pos x="179" y="0"/>
              </a:cxn>
              <a:cxn ang="0">
                <a:pos x="0" y="309"/>
              </a:cxn>
              <a:cxn ang="0">
                <a:pos x="93" y="486"/>
              </a:cxn>
              <a:cxn ang="0">
                <a:pos x="473" y="486"/>
              </a:cxn>
              <a:cxn ang="0">
                <a:pos x="565" y="310"/>
              </a:cxn>
            </a:cxnLst>
            <a:rect l="0" t="0" r="r" b="b"/>
            <a:pathLst>
              <a:path w="565" h="486">
                <a:moveTo>
                  <a:pt x="565" y="310"/>
                </a:moveTo>
                <a:cubicBezTo>
                  <a:pt x="386" y="0"/>
                  <a:pt x="386" y="0"/>
                  <a:pt x="386" y="0"/>
                </a:cubicBezTo>
                <a:cubicBezTo>
                  <a:pt x="355" y="16"/>
                  <a:pt x="320" y="25"/>
                  <a:pt x="283" y="25"/>
                </a:cubicBezTo>
                <a:cubicBezTo>
                  <a:pt x="246" y="25"/>
                  <a:pt x="210" y="16"/>
                  <a:pt x="179" y="0"/>
                </a:cubicBezTo>
                <a:cubicBezTo>
                  <a:pt x="0" y="309"/>
                  <a:pt x="0" y="309"/>
                  <a:pt x="0" y="309"/>
                </a:cubicBezTo>
                <a:cubicBezTo>
                  <a:pt x="55" y="349"/>
                  <a:pt x="91" y="413"/>
                  <a:pt x="93" y="486"/>
                </a:cubicBezTo>
                <a:cubicBezTo>
                  <a:pt x="473" y="486"/>
                  <a:pt x="473" y="486"/>
                  <a:pt x="473" y="486"/>
                </a:cubicBezTo>
                <a:cubicBezTo>
                  <a:pt x="475" y="413"/>
                  <a:pt x="511" y="349"/>
                  <a:pt x="565" y="310"/>
                </a:cubicBezTo>
                <a:close/>
              </a:path>
            </a:pathLst>
          </a:custGeom>
          <a:gradFill flip="none" rotWithShape="1">
            <a:gsLst>
              <a:gs pos="0">
                <a:srgbClr val="000000"/>
              </a:gs>
              <a:gs pos="50000">
                <a:schemeClr val="bg1">
                  <a:lumMod val="65000"/>
                  <a:shade val="67500"/>
                  <a:satMod val="115000"/>
                </a:schemeClr>
              </a:gs>
              <a:gs pos="100000">
                <a:schemeClr val="bg1">
                  <a:lumMod val="95000"/>
                </a:schemeClr>
              </a:gs>
            </a:gsLst>
            <a:lin ang="16200000" scaled="1"/>
            <a:tileRect/>
          </a:gradFill>
          <a:ln w="12700">
            <a:solidFill>
              <a:schemeClr val="tx1"/>
            </a:solidFill>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Circular Arrow 9"/>
          <p:cNvSpPr/>
          <p:nvPr/>
        </p:nvSpPr>
        <p:spPr>
          <a:xfrm rot="15867726">
            <a:off x="2904442" y="2013415"/>
            <a:ext cx="2031475" cy="2031475"/>
          </a:xfrm>
          <a:prstGeom prst="circularArrow">
            <a:avLst>
              <a:gd name="adj1" fmla="val 12500"/>
              <a:gd name="adj2" fmla="val 1142319"/>
              <a:gd name="adj3" fmla="val 20457681"/>
              <a:gd name="adj4" fmla="val 16135070"/>
              <a:gd name="adj5" fmla="val 12500"/>
            </a:avLst>
          </a:prstGeom>
          <a:gradFill flip="none" rotWithShape="1">
            <a:gsLst>
              <a:gs pos="0">
                <a:srgbClr val="000000"/>
              </a:gs>
              <a:gs pos="76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ular Arrow 10"/>
          <p:cNvSpPr/>
          <p:nvPr/>
        </p:nvSpPr>
        <p:spPr>
          <a:xfrm rot="976531">
            <a:off x="4434962" y="1934877"/>
            <a:ext cx="2031475" cy="2031475"/>
          </a:xfrm>
          <a:prstGeom prst="circularArrow">
            <a:avLst>
              <a:gd name="adj1" fmla="val 12500"/>
              <a:gd name="adj2" fmla="val 1142319"/>
              <a:gd name="adj3" fmla="val 20457681"/>
              <a:gd name="adj4" fmla="val 16135070"/>
              <a:gd name="adj5" fmla="val 12500"/>
            </a:avLst>
          </a:prstGeom>
          <a:gradFill flip="none" rotWithShape="1">
            <a:gsLst>
              <a:gs pos="0">
                <a:srgbClr val="000000"/>
              </a:gs>
              <a:gs pos="76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ircular Arrow 11"/>
          <p:cNvSpPr/>
          <p:nvPr/>
        </p:nvSpPr>
        <p:spPr>
          <a:xfrm rot="8285624">
            <a:off x="3717905" y="3264886"/>
            <a:ext cx="2031475" cy="2031475"/>
          </a:xfrm>
          <a:prstGeom prst="circularArrow">
            <a:avLst>
              <a:gd name="adj1" fmla="val 12500"/>
              <a:gd name="adj2" fmla="val 1142319"/>
              <a:gd name="adj3" fmla="val 20457681"/>
              <a:gd name="adj4" fmla="val 16135070"/>
              <a:gd name="adj5" fmla="val 12500"/>
            </a:avLst>
          </a:prstGeom>
          <a:gradFill flip="none" rotWithShape="1">
            <a:gsLst>
              <a:gs pos="0">
                <a:srgbClr val="000000"/>
              </a:gs>
              <a:gs pos="76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1"/>
          <p:cNvSpPr txBox="1"/>
          <p:nvPr/>
        </p:nvSpPr>
        <p:spPr>
          <a:xfrm>
            <a:off x="4059236" y="2961382"/>
            <a:ext cx="1198564" cy="1077218"/>
          </a:xfrm>
          <a:prstGeom prst="rect">
            <a:avLst/>
          </a:prstGeom>
          <a:noFill/>
        </p:spPr>
        <p:txBody>
          <a:bodyPr wrap="square" rtlCol="1">
            <a:spAutoFit/>
          </a:bodyPr>
          <a:lstStyle/>
          <a:p>
            <a:pPr algn="ctr"/>
            <a:r>
              <a:rPr lang="ar-SA" sz="3200" b="1" dirty="0" smtClean="0">
                <a:ln>
                  <a:solidFill>
                    <a:schemeClr val="tx1"/>
                  </a:solidFill>
                </a:ln>
                <a:solidFill>
                  <a:schemeClr val="bg1"/>
                </a:solidFill>
                <a:latin typeface="AL-Mohanad Bold"/>
                <a:cs typeface="Bader" pitchFamily="2" charset="-78"/>
              </a:rPr>
              <a:t>وقفة تأملية </a:t>
            </a:r>
            <a:endParaRPr lang="ar-SA" sz="3200" b="1" dirty="0">
              <a:ln>
                <a:solidFill>
                  <a:schemeClr val="tx1"/>
                </a:solidFill>
              </a:ln>
              <a:solidFill>
                <a:schemeClr val="bg1"/>
              </a:solidFill>
              <a:latin typeface="AL-Mohanad Bold"/>
              <a:cs typeface="Bader" pitchFamily="2" charset="-78"/>
            </a:endParaRPr>
          </a:p>
        </p:txBody>
      </p:sp>
      <p:sp>
        <p:nvSpPr>
          <p:cNvPr id="35" name="Rectangle 70"/>
          <p:cNvSpPr/>
          <p:nvPr/>
        </p:nvSpPr>
        <p:spPr>
          <a:xfrm>
            <a:off x="6531592" y="2846247"/>
            <a:ext cx="2661312" cy="1140783"/>
          </a:xfrm>
          <a:prstGeom prst="rect">
            <a:avLst/>
          </a:prstGeom>
          <a:solidFill>
            <a:schemeClr val="accent5">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400" dirty="0" smtClean="0">
                <a:solidFill>
                  <a:schemeClr val="bg1"/>
                </a:solidFill>
                <a:latin typeface="AL-Mohanad Bold"/>
                <a:cs typeface="AL-Mohanad Bold" pitchFamily="2" charset="-78"/>
              </a:rPr>
              <a:t>التعلم هو انتاجا للمعرفة وليس استهلاكا لها </a:t>
            </a:r>
            <a:endParaRPr lang="en-US" sz="2400" dirty="0">
              <a:solidFill>
                <a:schemeClr val="bg1"/>
              </a:solidFill>
              <a:latin typeface="AL-Mohanad Bold"/>
              <a:cs typeface="AL-Mohanad Bold" pitchFamily="2" charset="-78"/>
            </a:endParaRPr>
          </a:p>
        </p:txBody>
      </p:sp>
      <p:grpSp>
        <p:nvGrpSpPr>
          <p:cNvPr id="36" name="Group 224"/>
          <p:cNvGrpSpPr/>
          <p:nvPr/>
        </p:nvGrpSpPr>
        <p:grpSpPr>
          <a:xfrm>
            <a:off x="6400800" y="3243814"/>
            <a:ext cx="228600" cy="1556786"/>
            <a:chOff x="1198564" y="2265899"/>
            <a:chExt cx="95250" cy="2090186"/>
          </a:xfrm>
        </p:grpSpPr>
        <p:cxnSp>
          <p:nvCxnSpPr>
            <p:cNvPr id="37" name="Straight Connector 225"/>
            <p:cNvCxnSpPr>
              <a:stCxn id="38" idx="0"/>
            </p:cNvCxnSpPr>
            <p:nvPr/>
          </p:nvCxnSpPr>
          <p:spPr>
            <a:xfrm rot="5400000" flipH="1" flipV="1">
              <a:off x="248324" y="3262970"/>
              <a:ext cx="19957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226"/>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9" name="Group 8"/>
          <p:cNvGrpSpPr/>
          <p:nvPr/>
        </p:nvGrpSpPr>
        <p:grpSpPr>
          <a:xfrm>
            <a:off x="5774103" y="4147612"/>
            <a:ext cx="1063625" cy="980183"/>
            <a:chOff x="5334000" y="4208463"/>
            <a:chExt cx="1684338" cy="1687513"/>
          </a:xfrm>
        </p:grpSpPr>
        <p:sp>
          <p:nvSpPr>
            <p:cNvPr id="40" name="Freeform 12"/>
            <p:cNvSpPr>
              <a:spLocks/>
            </p:cNvSpPr>
            <p:nvPr/>
          </p:nvSpPr>
          <p:spPr bwMode="auto">
            <a:xfrm>
              <a:off x="5334000" y="4208463"/>
              <a:ext cx="1684338" cy="1687513"/>
            </a:xfrm>
            <a:custGeom>
              <a:avLst/>
              <a:gdLst/>
              <a:ahLst/>
              <a:cxnLst>
                <a:cxn ang="0">
                  <a:pos x="225" y="0"/>
                </a:cxn>
                <a:cxn ang="0">
                  <a:pos x="92" y="44"/>
                </a:cxn>
                <a:cxn ang="0">
                  <a:pos x="0" y="220"/>
                </a:cxn>
                <a:cxn ang="0">
                  <a:pos x="0" y="225"/>
                </a:cxn>
                <a:cxn ang="0">
                  <a:pos x="225" y="450"/>
                </a:cxn>
                <a:cxn ang="0">
                  <a:pos x="449" y="225"/>
                </a:cxn>
                <a:cxn ang="0">
                  <a:pos x="225" y="0"/>
                </a:cxn>
              </a:cxnLst>
              <a:rect l="0" t="0" r="r" b="b"/>
              <a:pathLst>
                <a:path w="449" h="450">
                  <a:moveTo>
                    <a:pt x="225" y="0"/>
                  </a:moveTo>
                  <a:cubicBezTo>
                    <a:pt x="175" y="0"/>
                    <a:pt x="129" y="17"/>
                    <a:pt x="92" y="44"/>
                  </a:cubicBezTo>
                  <a:cubicBezTo>
                    <a:pt x="38" y="84"/>
                    <a:pt x="2" y="147"/>
                    <a:pt x="0" y="220"/>
                  </a:cubicBezTo>
                  <a:cubicBezTo>
                    <a:pt x="0" y="221"/>
                    <a:pt x="0" y="223"/>
                    <a:pt x="0" y="225"/>
                  </a:cubicBezTo>
                  <a:cubicBezTo>
                    <a:pt x="0" y="349"/>
                    <a:pt x="101" y="450"/>
                    <a:pt x="225" y="450"/>
                  </a:cubicBezTo>
                  <a:cubicBezTo>
                    <a:pt x="349" y="450"/>
                    <a:pt x="449" y="349"/>
                    <a:pt x="449" y="225"/>
                  </a:cubicBezTo>
                  <a:cubicBezTo>
                    <a:pt x="449" y="101"/>
                    <a:pt x="349" y="0"/>
                    <a:pt x="225" y="0"/>
                  </a:cubicBezTo>
                  <a:close/>
                </a:path>
              </a:pathLst>
            </a:custGeom>
            <a:solidFill>
              <a:schemeClr val="bg1">
                <a:lumMod val="5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1" name="Oval 33"/>
            <p:cNvSpPr>
              <a:spLocks noChangeArrowheads="1"/>
            </p:cNvSpPr>
            <p:nvPr/>
          </p:nvSpPr>
          <p:spPr bwMode="auto">
            <a:xfrm>
              <a:off x="5524499" y="4229100"/>
              <a:ext cx="1323975" cy="1008823"/>
            </a:xfrm>
            <a:prstGeom prst="ellipse">
              <a:avLst/>
            </a:prstGeom>
            <a:gradFill flip="none" rotWithShape="1">
              <a:gsLst>
                <a:gs pos="0">
                  <a:schemeClr val="bg1"/>
                </a:gs>
                <a:gs pos="50000">
                  <a:schemeClr val="bg1">
                    <a:alpha val="49000"/>
                  </a:schemeClr>
                </a:gs>
                <a:gs pos="100000">
                  <a:schemeClr val="bg1">
                    <a:shade val="100000"/>
                    <a:satMod val="115000"/>
                    <a:alpha val="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Rectangle 70"/>
          <p:cNvSpPr/>
          <p:nvPr/>
        </p:nvSpPr>
        <p:spPr>
          <a:xfrm>
            <a:off x="40944" y="2846247"/>
            <a:ext cx="2792104" cy="103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400" dirty="0" smtClean="0">
                <a:solidFill>
                  <a:schemeClr val="bg1"/>
                </a:solidFill>
                <a:latin typeface="+mj-lt"/>
                <a:cs typeface="AL-Mohanad Bold" pitchFamily="2" charset="-78"/>
              </a:rPr>
              <a:t>التعلم النشط عمليه هيكلية وليس عملية تجميلية </a:t>
            </a:r>
            <a:endParaRPr lang="en-US" sz="2400" dirty="0">
              <a:solidFill>
                <a:schemeClr val="bg1"/>
              </a:solidFill>
              <a:latin typeface="+mj-lt"/>
              <a:cs typeface="AL-Mohanad Bold" pitchFamily="2" charset="-78"/>
            </a:endParaRPr>
          </a:p>
        </p:txBody>
      </p:sp>
      <p:grpSp>
        <p:nvGrpSpPr>
          <p:cNvPr id="43" name="Group 224"/>
          <p:cNvGrpSpPr/>
          <p:nvPr/>
        </p:nvGrpSpPr>
        <p:grpSpPr>
          <a:xfrm>
            <a:off x="2743200" y="3396214"/>
            <a:ext cx="228600" cy="1556786"/>
            <a:chOff x="1198564" y="2265899"/>
            <a:chExt cx="95250" cy="2090186"/>
          </a:xfrm>
        </p:grpSpPr>
        <p:cxnSp>
          <p:nvCxnSpPr>
            <p:cNvPr id="44" name="Straight Connector 225"/>
            <p:cNvCxnSpPr>
              <a:stCxn id="45" idx="0"/>
            </p:cNvCxnSpPr>
            <p:nvPr/>
          </p:nvCxnSpPr>
          <p:spPr>
            <a:xfrm rot="5400000" flipH="1" flipV="1">
              <a:off x="248324" y="3262970"/>
              <a:ext cx="19957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Oval 226"/>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6" name="Group 7"/>
          <p:cNvGrpSpPr/>
          <p:nvPr/>
        </p:nvGrpSpPr>
        <p:grpSpPr>
          <a:xfrm>
            <a:off x="2517775" y="4130722"/>
            <a:ext cx="1063625" cy="1055174"/>
            <a:chOff x="2105025" y="4210050"/>
            <a:chExt cx="1684338" cy="1685925"/>
          </a:xfrm>
        </p:grpSpPr>
        <p:sp>
          <p:nvSpPr>
            <p:cNvPr id="47" name="Freeform 10"/>
            <p:cNvSpPr>
              <a:spLocks/>
            </p:cNvSpPr>
            <p:nvPr/>
          </p:nvSpPr>
          <p:spPr bwMode="auto">
            <a:xfrm>
              <a:off x="2105025" y="4210050"/>
              <a:ext cx="1684338" cy="1685925"/>
            </a:xfrm>
            <a:custGeom>
              <a:avLst/>
              <a:gdLst/>
              <a:ahLst/>
              <a:cxnLst>
                <a:cxn ang="0">
                  <a:pos x="356" y="43"/>
                </a:cxn>
                <a:cxn ang="0">
                  <a:pos x="224" y="0"/>
                </a:cxn>
                <a:cxn ang="0">
                  <a:pos x="0" y="225"/>
                </a:cxn>
                <a:cxn ang="0">
                  <a:pos x="224" y="450"/>
                </a:cxn>
                <a:cxn ang="0">
                  <a:pos x="449" y="225"/>
                </a:cxn>
                <a:cxn ang="0">
                  <a:pos x="449" y="220"/>
                </a:cxn>
                <a:cxn ang="0">
                  <a:pos x="356" y="43"/>
                </a:cxn>
              </a:cxnLst>
              <a:rect l="0" t="0" r="r" b="b"/>
              <a:pathLst>
                <a:path w="449" h="450">
                  <a:moveTo>
                    <a:pt x="356" y="43"/>
                  </a:moveTo>
                  <a:cubicBezTo>
                    <a:pt x="319" y="16"/>
                    <a:pt x="274" y="0"/>
                    <a:pt x="224" y="0"/>
                  </a:cubicBezTo>
                  <a:cubicBezTo>
                    <a:pt x="100" y="0"/>
                    <a:pt x="0" y="101"/>
                    <a:pt x="0" y="225"/>
                  </a:cubicBezTo>
                  <a:cubicBezTo>
                    <a:pt x="0" y="349"/>
                    <a:pt x="100" y="450"/>
                    <a:pt x="224" y="450"/>
                  </a:cubicBezTo>
                  <a:cubicBezTo>
                    <a:pt x="349" y="450"/>
                    <a:pt x="449" y="349"/>
                    <a:pt x="449" y="225"/>
                  </a:cubicBezTo>
                  <a:cubicBezTo>
                    <a:pt x="449" y="223"/>
                    <a:pt x="449" y="221"/>
                    <a:pt x="449" y="220"/>
                  </a:cubicBezTo>
                  <a:cubicBezTo>
                    <a:pt x="447" y="147"/>
                    <a:pt x="411" y="83"/>
                    <a:pt x="356" y="43"/>
                  </a:cubicBezTo>
                  <a:close/>
                </a:path>
              </a:pathLst>
            </a:custGeom>
            <a:solidFill>
              <a:schemeClr val="tx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8" name="Oval 33"/>
            <p:cNvSpPr>
              <a:spLocks noChangeArrowheads="1"/>
            </p:cNvSpPr>
            <p:nvPr/>
          </p:nvSpPr>
          <p:spPr bwMode="auto">
            <a:xfrm>
              <a:off x="2285999" y="4237037"/>
              <a:ext cx="1323975" cy="1008823"/>
            </a:xfrm>
            <a:prstGeom prst="ellipse">
              <a:avLst/>
            </a:prstGeom>
            <a:gradFill flip="none" rotWithShape="1">
              <a:gsLst>
                <a:gs pos="0">
                  <a:schemeClr val="bg1"/>
                </a:gs>
                <a:gs pos="50000">
                  <a:schemeClr val="bg1">
                    <a:alpha val="49000"/>
                  </a:schemeClr>
                </a:gs>
                <a:gs pos="100000">
                  <a:schemeClr val="bg1">
                    <a:shade val="100000"/>
                    <a:satMod val="115000"/>
                    <a:alpha val="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Rectangle 71"/>
          <p:cNvSpPr/>
          <p:nvPr/>
        </p:nvSpPr>
        <p:spPr>
          <a:xfrm>
            <a:off x="4705350" y="304800"/>
            <a:ext cx="3981450" cy="733902"/>
          </a:xfrm>
          <a:prstGeom prst="rect">
            <a:avLst/>
          </a:pr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chemeClr val="tx1"/>
                </a:solidFill>
                <a:latin typeface="AL-Mohanad Bold"/>
                <a:cs typeface="AL-Mohanad Bold" pitchFamily="2" charset="-78"/>
              </a:rPr>
              <a:t>التعلم يحصل نتيجة ما يقوله أو يفعله المتعلم وليس لما يقوله المعلم </a:t>
            </a:r>
            <a:endParaRPr lang="en-US" sz="2400" dirty="0">
              <a:solidFill>
                <a:schemeClr val="tx1"/>
              </a:solidFill>
              <a:latin typeface="AL-Mohanad Bold"/>
              <a:cs typeface="AL-Mohanad Bold" pitchFamily="2" charset="-78"/>
            </a:endParaRPr>
          </a:p>
        </p:txBody>
      </p:sp>
      <p:grpSp>
        <p:nvGrpSpPr>
          <p:cNvPr id="53" name="Group 227"/>
          <p:cNvGrpSpPr/>
          <p:nvPr/>
        </p:nvGrpSpPr>
        <p:grpSpPr>
          <a:xfrm>
            <a:off x="4658360" y="424414"/>
            <a:ext cx="95250" cy="1251986"/>
            <a:chOff x="1198564" y="3104099"/>
            <a:chExt cx="95250" cy="1251986"/>
          </a:xfrm>
        </p:grpSpPr>
        <p:cxnSp>
          <p:nvCxnSpPr>
            <p:cNvPr id="54" name="Straight Connector 228"/>
            <p:cNvCxnSpPr>
              <a:stCxn id="55" idx="0"/>
            </p:cNvCxnSpPr>
            <p:nvPr/>
          </p:nvCxnSpPr>
          <p:spPr>
            <a:xfrm rot="5400000" flipH="1" flipV="1">
              <a:off x="667424" y="3682070"/>
              <a:ext cx="11575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Oval 229"/>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6" name="Group 6"/>
          <p:cNvGrpSpPr/>
          <p:nvPr/>
        </p:nvGrpSpPr>
        <p:grpSpPr>
          <a:xfrm>
            <a:off x="4168939" y="1143001"/>
            <a:ext cx="1065630" cy="1066800"/>
            <a:chOff x="3721100" y="1478725"/>
            <a:chExt cx="1687513" cy="1707388"/>
          </a:xfrm>
        </p:grpSpPr>
        <p:sp>
          <p:nvSpPr>
            <p:cNvPr id="57" name="Freeform 8"/>
            <p:cNvSpPr>
              <a:spLocks/>
            </p:cNvSpPr>
            <p:nvPr/>
          </p:nvSpPr>
          <p:spPr bwMode="auto">
            <a:xfrm>
              <a:off x="3721100" y="1498600"/>
              <a:ext cx="1687513" cy="1687513"/>
            </a:xfrm>
            <a:custGeom>
              <a:avLst/>
              <a:gdLst/>
              <a:ahLst/>
              <a:cxnLst>
                <a:cxn ang="0">
                  <a:pos x="328" y="425"/>
                </a:cxn>
                <a:cxn ang="0">
                  <a:pos x="450" y="225"/>
                </a:cxn>
                <a:cxn ang="0">
                  <a:pos x="225" y="0"/>
                </a:cxn>
                <a:cxn ang="0">
                  <a:pos x="0" y="225"/>
                </a:cxn>
                <a:cxn ang="0">
                  <a:pos x="121" y="424"/>
                </a:cxn>
                <a:cxn ang="0">
                  <a:pos x="225" y="450"/>
                </a:cxn>
                <a:cxn ang="0">
                  <a:pos x="328" y="425"/>
                </a:cxn>
              </a:cxnLst>
              <a:rect l="0" t="0" r="r" b="b"/>
              <a:pathLst>
                <a:path w="450" h="450">
                  <a:moveTo>
                    <a:pt x="328" y="425"/>
                  </a:moveTo>
                  <a:cubicBezTo>
                    <a:pt x="401" y="387"/>
                    <a:pt x="450" y="312"/>
                    <a:pt x="450" y="225"/>
                  </a:cubicBezTo>
                  <a:cubicBezTo>
                    <a:pt x="450" y="101"/>
                    <a:pt x="349" y="0"/>
                    <a:pt x="225" y="0"/>
                  </a:cubicBezTo>
                  <a:cubicBezTo>
                    <a:pt x="101" y="0"/>
                    <a:pt x="0" y="101"/>
                    <a:pt x="0" y="225"/>
                  </a:cubicBezTo>
                  <a:cubicBezTo>
                    <a:pt x="0" y="312"/>
                    <a:pt x="49" y="387"/>
                    <a:pt x="121" y="424"/>
                  </a:cubicBezTo>
                  <a:cubicBezTo>
                    <a:pt x="152" y="441"/>
                    <a:pt x="188" y="450"/>
                    <a:pt x="225" y="450"/>
                  </a:cubicBezTo>
                  <a:cubicBezTo>
                    <a:pt x="262" y="450"/>
                    <a:pt x="297" y="441"/>
                    <a:pt x="328" y="42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3"/>
            <p:cNvSpPr>
              <a:spLocks noChangeArrowheads="1"/>
            </p:cNvSpPr>
            <p:nvPr/>
          </p:nvSpPr>
          <p:spPr bwMode="auto">
            <a:xfrm>
              <a:off x="3905248" y="1478725"/>
              <a:ext cx="1323975" cy="1008823"/>
            </a:xfrm>
            <a:prstGeom prst="ellipse">
              <a:avLst/>
            </a:prstGeom>
            <a:gradFill flip="none" rotWithShape="1">
              <a:gsLst>
                <a:gs pos="0">
                  <a:schemeClr val="bg1"/>
                </a:gs>
                <a:gs pos="50000">
                  <a:schemeClr val="bg1">
                    <a:alpha val="49000"/>
                  </a:schemeClr>
                </a:gs>
                <a:gs pos="100000">
                  <a:schemeClr val="bg1">
                    <a:shade val="100000"/>
                    <a:satMod val="115000"/>
                    <a:alpha val="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r>
                <a:rPr lang="ar-SA" sz="4000" b="1" dirty="0" smtClean="0">
                  <a:solidFill>
                    <a:schemeClr val="bg1"/>
                  </a:solidFill>
                </a:rPr>
                <a:t>1</a:t>
              </a:r>
              <a:endParaRPr lang="en-US" sz="4000" b="1" dirty="0">
                <a:solidFill>
                  <a:schemeClr val="bg1"/>
                </a:solidFill>
              </a:endParaRPr>
            </a:p>
          </p:txBody>
        </p:sp>
      </p:grpSp>
      <p:sp>
        <p:nvSpPr>
          <p:cNvPr id="2" name="مربع نص 1"/>
          <p:cNvSpPr txBox="1"/>
          <p:nvPr/>
        </p:nvSpPr>
        <p:spPr>
          <a:xfrm>
            <a:off x="6123296" y="4267200"/>
            <a:ext cx="506104" cy="646331"/>
          </a:xfrm>
          <a:prstGeom prst="rect">
            <a:avLst/>
          </a:prstGeom>
          <a:noFill/>
        </p:spPr>
        <p:txBody>
          <a:bodyPr wrap="square" rtlCol="1">
            <a:spAutoFit/>
          </a:bodyPr>
          <a:lstStyle/>
          <a:p>
            <a:r>
              <a:rPr lang="ar-SA" sz="3600" dirty="0" smtClean="0">
                <a:solidFill>
                  <a:schemeClr val="bg1"/>
                </a:solidFill>
                <a:latin typeface="AL-Mohanad Bold"/>
              </a:rPr>
              <a:t>2</a:t>
            </a:r>
            <a:endParaRPr lang="ar-SA" sz="3600" dirty="0">
              <a:solidFill>
                <a:schemeClr val="bg1"/>
              </a:solidFill>
              <a:latin typeface="AL-Mohanad Bold"/>
            </a:endParaRPr>
          </a:p>
        </p:txBody>
      </p:sp>
      <p:sp>
        <p:nvSpPr>
          <p:cNvPr id="33" name="مربع نص 32"/>
          <p:cNvSpPr txBox="1"/>
          <p:nvPr/>
        </p:nvSpPr>
        <p:spPr>
          <a:xfrm>
            <a:off x="2846696" y="4306669"/>
            <a:ext cx="506104" cy="646331"/>
          </a:xfrm>
          <a:prstGeom prst="rect">
            <a:avLst/>
          </a:prstGeom>
          <a:noFill/>
        </p:spPr>
        <p:txBody>
          <a:bodyPr wrap="square" rtlCol="1">
            <a:spAutoFit/>
          </a:bodyPr>
          <a:lstStyle/>
          <a:p>
            <a:r>
              <a:rPr lang="ar-SA" sz="3600" dirty="0" smtClean="0">
                <a:solidFill>
                  <a:schemeClr val="bg1"/>
                </a:solidFill>
                <a:latin typeface="AL-Mohanad Bold"/>
              </a:rPr>
              <a:t>3</a:t>
            </a:r>
            <a:endParaRPr lang="ar-SA" sz="3600" dirty="0">
              <a:solidFill>
                <a:schemeClr val="bg1"/>
              </a:solidFill>
              <a:latin typeface="AL-Mohanad Bold"/>
            </a:endParaRPr>
          </a:p>
        </p:txBody>
      </p:sp>
    </p:spTree>
    <p:extLst>
      <p:ext uri="{BB962C8B-B14F-4D97-AF65-F5344CB8AC3E}">
        <p14:creationId xmlns="" xmlns:p14="http://schemas.microsoft.com/office/powerpoint/2010/main" val="20885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in)">
                                      <p:cBhvr>
                                        <p:cTn id="16" dur="2000"/>
                                        <p:tgtEl>
                                          <p:spTgt spid="3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in)">
                                      <p:cBhvr>
                                        <p:cTn id="22" dur="2000"/>
                                        <p:tgtEl>
                                          <p:spTgt spid="56"/>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ircle(in)">
                                      <p:cBhvr>
                                        <p:cTn id="28" dur="20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randombar(horizontal)">
                                      <p:cBhvr>
                                        <p:cTn id="53" dur="500"/>
                                        <p:tgtEl>
                                          <p:spTgt spid="43"/>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31" grpId="0" animBg="1"/>
      <p:bldP spid="32" grpId="0"/>
      <p:bldP spid="35" grpId="0" animBg="1"/>
      <p:bldP spid="42"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92872" y="3987564"/>
            <a:ext cx="6962775" cy="1450578"/>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403072" y="4100514"/>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296701" y="4026349"/>
            <a:ext cx="4801380" cy="138499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a:t>
            </a:r>
            <a:r>
              <a:rPr lang="ar-SA" sz="2800" smtClean="0">
                <a:latin typeface="Arial" pitchFamily="34" charset="0"/>
                <a:cs typeface="AL-Mohanad Bold" pitchFamily="2" charset="-78"/>
              </a:rPr>
              <a:t>أخي المتدرب </a:t>
            </a:r>
            <a:r>
              <a:rPr lang="ar-SA" sz="2800" dirty="0" smtClean="0">
                <a:latin typeface="Arial" pitchFamily="34" charset="0"/>
                <a:cs typeface="AL-Mohanad Bold" pitchFamily="2" charset="-78"/>
              </a:rPr>
              <a:t>.. </a:t>
            </a:r>
            <a:r>
              <a:rPr lang="ar-SA" sz="2800" dirty="0">
                <a:latin typeface="Arial" pitchFamily="34" charset="0"/>
                <a:cs typeface="AL-Mohanad Bold" pitchFamily="2" charset="-78"/>
              </a:rPr>
              <a:t>اتبع تعليمات المدرب </a:t>
            </a:r>
            <a:r>
              <a:rPr lang="ar-SA" sz="2800" dirty="0" smtClean="0">
                <a:latin typeface="Arial" pitchFamily="34" charset="0"/>
                <a:cs typeface="AL-Mohanad Bold" pitchFamily="2" charset="-78"/>
              </a:rPr>
              <a:t>ثم وضح :</a:t>
            </a:r>
          </a:p>
          <a:p>
            <a:pPr algn="r"/>
            <a:r>
              <a:rPr lang="ar-SA" sz="2800" dirty="0" smtClean="0">
                <a:latin typeface="Arial" pitchFamily="34" charset="0"/>
                <a:cs typeface="AL-Mohanad Bold" pitchFamily="2" charset="-78"/>
              </a:rPr>
              <a:t>ما مفهوم التعلم النشط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1 / 1</a:t>
            </a:r>
            <a:endParaRPr lang="ar-SA" sz="4400" dirty="0">
              <a:solidFill>
                <a:srgbClr val="FF0000"/>
              </a:solidFill>
              <a:cs typeface="Bader" pitchFamily="2" charset="-78"/>
            </a:endParaRPr>
          </a:p>
        </p:txBody>
      </p:sp>
      <p:pic>
        <p:nvPicPr>
          <p:cNvPr id="2050" name="Picture 2" descr="http://instructionaldesignfusions.files.wordpress.com/2010/07/fishbowl2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8154" y="1185698"/>
            <a:ext cx="3327692" cy="254013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getchanged.com/wp-content/uploads/2011/05/four-oclock.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383" y="1150441"/>
            <a:ext cx="1965634" cy="195230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Tree>
    <p:extLst>
      <p:ext uri="{BB962C8B-B14F-4D97-AF65-F5344CB8AC3E}">
        <p14:creationId xmlns="" xmlns:p14="http://schemas.microsoft.com/office/powerpoint/2010/main" val="13331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2000"/>
                                        <p:tgtEl>
                                          <p:spTgt spid="2050"/>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0027" y="819834"/>
            <a:ext cx="4724400" cy="646331"/>
          </a:xfrm>
          <a:prstGeom prst="rect">
            <a:avLst/>
          </a:prstGeom>
          <a:noFill/>
        </p:spPr>
        <p:txBody>
          <a:bodyPr wrap="square" rtlCol="1">
            <a:spAutoFit/>
          </a:bodyPr>
          <a:lstStyle/>
          <a:p>
            <a:pPr algn="r"/>
            <a:r>
              <a:rPr lang="ar-SA" sz="3600" dirty="0">
                <a:solidFill>
                  <a:srgbClr val="C00000"/>
                </a:solidFill>
                <a:cs typeface="PT Bold Heading" pitchFamily="2" charset="-78"/>
              </a:rPr>
              <a:t>التعلم</a:t>
            </a:r>
            <a:r>
              <a:rPr lang="ar-SA" sz="3600" dirty="0" smtClean="0"/>
              <a:t> </a:t>
            </a:r>
            <a:r>
              <a:rPr lang="ar-SA" sz="3600" dirty="0">
                <a:solidFill>
                  <a:srgbClr val="C00000"/>
                </a:solidFill>
                <a:cs typeface="PT Bold Heading" pitchFamily="2" charset="-78"/>
              </a:rPr>
              <a:t>النشط هو :</a:t>
            </a:r>
          </a:p>
        </p:txBody>
      </p:sp>
      <p:sp>
        <p:nvSpPr>
          <p:cNvPr id="6" name="مربع نص 5"/>
          <p:cNvSpPr txBox="1"/>
          <p:nvPr/>
        </p:nvSpPr>
        <p:spPr>
          <a:xfrm>
            <a:off x="304800" y="1600200"/>
            <a:ext cx="8458200" cy="3270126"/>
          </a:xfrm>
          <a:prstGeom prst="rect">
            <a:avLst/>
          </a:prstGeom>
          <a:noFill/>
        </p:spPr>
        <p:txBody>
          <a:bodyPr wrap="square" rtlCol="1">
            <a:spAutoFit/>
          </a:bodyPr>
          <a:lstStyle/>
          <a:p>
            <a:pPr algn="r">
              <a:lnSpc>
                <a:spcPct val="150000"/>
              </a:lnSpc>
            </a:pPr>
            <a:r>
              <a:rPr lang="ar-SA" sz="2800" dirty="0">
                <a:latin typeface="Arial" pitchFamily="34" charset="0"/>
                <a:cs typeface="AL-Mohanad Bold" pitchFamily="2" charset="-78"/>
              </a:rPr>
              <a:t>هو فلسفة تربوية تعتمد على إيجابية لنتعلم في الموقف التعليمي </a:t>
            </a:r>
            <a:r>
              <a:rPr lang="ar-SA" sz="2800" dirty="0" smtClean="0">
                <a:latin typeface="Arial" pitchFamily="34" charset="0"/>
                <a:cs typeface="AL-Mohanad Bold" pitchFamily="2" charset="-78"/>
              </a:rPr>
              <a:t>وتشمل </a:t>
            </a:r>
            <a:r>
              <a:rPr lang="ar-SA" sz="2800" dirty="0">
                <a:latin typeface="Arial" pitchFamily="34" charset="0"/>
                <a:cs typeface="AL-Mohanad Bold" pitchFamily="2" charset="-78"/>
              </a:rPr>
              <a:t>جميع الممارسات التربوية والإجراءات التدريسية التي تهدف </a:t>
            </a:r>
            <a:r>
              <a:rPr lang="ar-SA" sz="2800" dirty="0" smtClean="0">
                <a:latin typeface="Arial" pitchFamily="34" charset="0"/>
                <a:cs typeface="AL-Mohanad Bold" pitchFamily="2" charset="-78"/>
              </a:rPr>
              <a:t>على تفعيل </a:t>
            </a:r>
            <a:r>
              <a:rPr lang="ar-SA" sz="2800" dirty="0">
                <a:latin typeface="Arial" pitchFamily="34" charset="0"/>
                <a:cs typeface="AL-Mohanad Bold" pitchFamily="2" charset="-78"/>
              </a:rPr>
              <a:t>دور المتعلم </a:t>
            </a:r>
            <a:r>
              <a:rPr lang="ar-SA" sz="2800" dirty="0" smtClean="0">
                <a:latin typeface="Arial" pitchFamily="34" charset="0"/>
                <a:cs typeface="AL-Mohanad Bold" pitchFamily="2" charset="-78"/>
              </a:rPr>
              <a:t> فيتم </a:t>
            </a:r>
            <a:r>
              <a:rPr lang="ar-SA" sz="2800" dirty="0">
                <a:latin typeface="Arial" pitchFamily="34" charset="0"/>
                <a:cs typeface="AL-Mohanad Bold" pitchFamily="2" charset="-78"/>
              </a:rPr>
              <a:t>التعلم من خلال العمل والبحث, والتجريب , واعتماد المتعلم على ذاته في الحصول على المعلومات واكتساب المهارات وتكوين </a:t>
            </a:r>
            <a:r>
              <a:rPr lang="ar-SA" sz="2800" dirty="0" smtClean="0">
                <a:latin typeface="Arial" pitchFamily="34" charset="0"/>
                <a:cs typeface="AL-Mohanad Bold" pitchFamily="2" charset="-78"/>
              </a:rPr>
              <a:t>القيم والاتجاهات </a:t>
            </a:r>
            <a:endParaRPr lang="ar-SA" sz="2800" dirty="0">
              <a:latin typeface="Arial" pitchFamily="34" charset="0"/>
              <a:cs typeface="AL-Mohanad Bold" pitchFamily="2" charset="-78"/>
            </a:endParaRPr>
          </a:p>
        </p:txBody>
      </p:sp>
    </p:spTree>
    <p:extLst>
      <p:ext uri="{BB962C8B-B14F-4D97-AF65-F5344CB8AC3E}">
        <p14:creationId xmlns="" xmlns:p14="http://schemas.microsoft.com/office/powerpoint/2010/main" val="38655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4XrTDusfPMM/Sq33gFTnC6I/AAAAAAAAAW8/qcG7GyNuHHk/s320/active+learning+0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3581400"/>
            <a:ext cx="3048000"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مربع نص 1"/>
          <p:cNvSpPr txBox="1"/>
          <p:nvPr/>
        </p:nvSpPr>
        <p:spPr>
          <a:xfrm>
            <a:off x="3570027" y="496669"/>
            <a:ext cx="4724400" cy="646331"/>
          </a:xfrm>
          <a:prstGeom prst="rect">
            <a:avLst/>
          </a:prstGeom>
          <a:noFill/>
        </p:spPr>
        <p:txBody>
          <a:bodyPr wrap="square" rtlCol="1">
            <a:spAutoFit/>
          </a:bodyPr>
          <a:lstStyle/>
          <a:p>
            <a:pPr algn="r"/>
            <a:r>
              <a:rPr lang="ar-SA" sz="3600" dirty="0">
                <a:solidFill>
                  <a:srgbClr val="C00000"/>
                </a:solidFill>
                <a:cs typeface="PT Bold Heading" pitchFamily="2" charset="-78"/>
              </a:rPr>
              <a:t>التعلم</a:t>
            </a:r>
            <a:r>
              <a:rPr lang="ar-SA" sz="3600" dirty="0" smtClean="0"/>
              <a:t> </a:t>
            </a:r>
            <a:r>
              <a:rPr lang="ar-SA" sz="3600" dirty="0">
                <a:solidFill>
                  <a:srgbClr val="C00000"/>
                </a:solidFill>
                <a:cs typeface="PT Bold Heading" pitchFamily="2" charset="-78"/>
              </a:rPr>
              <a:t>النشط هو :</a:t>
            </a:r>
          </a:p>
        </p:txBody>
      </p:sp>
      <p:sp>
        <p:nvSpPr>
          <p:cNvPr id="4" name="مربع نص 3"/>
          <p:cNvSpPr txBox="1"/>
          <p:nvPr/>
        </p:nvSpPr>
        <p:spPr>
          <a:xfrm>
            <a:off x="1034955" y="1143000"/>
            <a:ext cx="7315200" cy="1331134"/>
          </a:xfrm>
          <a:prstGeom prst="rect">
            <a:avLst/>
          </a:prstGeom>
          <a:noFill/>
        </p:spPr>
        <p:txBody>
          <a:bodyPr wrap="square" rtlCol="1">
            <a:spAutoFit/>
          </a:bodyPr>
          <a:lstStyle/>
          <a:p>
            <a:pPr algn="r">
              <a:lnSpc>
                <a:spcPct val="150000"/>
              </a:lnSpc>
            </a:pPr>
            <a:r>
              <a:rPr lang="ar-SA" sz="2800" dirty="0" smtClean="0">
                <a:latin typeface="Arial" pitchFamily="34" charset="0"/>
                <a:cs typeface="AL-Mohanad Bold" pitchFamily="2" charset="-78"/>
              </a:rPr>
              <a:t>انخراط </a:t>
            </a:r>
            <a:r>
              <a:rPr lang="ar-SA" sz="2800" dirty="0">
                <a:latin typeface="Arial" pitchFamily="34" charset="0"/>
                <a:cs typeface="AL-Mohanad Bold" pitchFamily="2" charset="-78"/>
              </a:rPr>
              <a:t>الطلاب بما يتجاوز المشاهدة والاستماع وكتابة ما يقوله المعلم إلى الاكتشاف ومعالجة وتطبيق </a:t>
            </a:r>
            <a:r>
              <a:rPr lang="ar-SA" sz="2800" dirty="0" smtClean="0">
                <a:latin typeface="Arial" pitchFamily="34" charset="0"/>
                <a:cs typeface="AL-Mohanad Bold" pitchFamily="2" charset="-78"/>
              </a:rPr>
              <a:t>المعلومات</a:t>
            </a:r>
            <a:endParaRPr lang="ar-SA" sz="2800" dirty="0"/>
          </a:p>
        </p:txBody>
      </p:sp>
      <p:sp>
        <p:nvSpPr>
          <p:cNvPr id="5" name="مربع نص 4"/>
          <p:cNvSpPr txBox="1"/>
          <p:nvPr/>
        </p:nvSpPr>
        <p:spPr>
          <a:xfrm>
            <a:off x="381000" y="2499519"/>
            <a:ext cx="8305800" cy="684803"/>
          </a:xfrm>
          <a:prstGeom prst="rect">
            <a:avLst/>
          </a:prstGeom>
          <a:noFill/>
        </p:spPr>
        <p:txBody>
          <a:bodyPr wrap="square" rtlCol="1">
            <a:spAutoFit/>
          </a:bodyPr>
          <a:lstStyle/>
          <a:p>
            <a:pPr algn="r">
              <a:lnSpc>
                <a:spcPct val="150000"/>
              </a:lnSpc>
            </a:pPr>
            <a:r>
              <a:rPr lang="ar-SA" sz="2800" b="1" dirty="0" smtClean="0">
                <a:solidFill>
                  <a:srgbClr val="FF0000"/>
                </a:solidFill>
                <a:latin typeface="Arial" pitchFamily="34" charset="0"/>
                <a:cs typeface="AL-Mohanad Bold" pitchFamily="2" charset="-78"/>
              </a:rPr>
              <a:t>جوهر التعلم النشط : قيام الطلاب بأداء المهام وانخراطهم في عملية التعلم</a:t>
            </a:r>
            <a:endParaRPr lang="ar-SA" sz="2800" b="1" dirty="0">
              <a:solidFill>
                <a:srgbClr val="FF0000"/>
              </a:solidFill>
            </a:endParaRPr>
          </a:p>
        </p:txBody>
      </p:sp>
    </p:spTree>
    <p:extLst>
      <p:ext uri="{BB962C8B-B14F-4D97-AF65-F5344CB8AC3E}">
        <p14:creationId xmlns="" xmlns:p14="http://schemas.microsoft.com/office/powerpoint/2010/main" val="13230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25755" y="381000"/>
            <a:ext cx="4724400" cy="646331"/>
          </a:xfrm>
          <a:prstGeom prst="rect">
            <a:avLst/>
          </a:prstGeom>
          <a:noFill/>
        </p:spPr>
        <p:txBody>
          <a:bodyPr wrap="square" rtlCol="1">
            <a:spAutoFit/>
          </a:bodyPr>
          <a:lstStyle/>
          <a:p>
            <a:pPr algn="r"/>
            <a:r>
              <a:rPr lang="ar-SA" sz="3600" dirty="0">
                <a:solidFill>
                  <a:srgbClr val="C00000"/>
                </a:solidFill>
                <a:cs typeface="PT Bold Heading" pitchFamily="2" charset="-78"/>
              </a:rPr>
              <a:t>التعلم</a:t>
            </a:r>
            <a:r>
              <a:rPr lang="ar-SA" sz="3600" dirty="0" smtClean="0"/>
              <a:t> </a:t>
            </a:r>
            <a:r>
              <a:rPr lang="ar-SA" sz="3600" dirty="0">
                <a:solidFill>
                  <a:srgbClr val="C00000"/>
                </a:solidFill>
                <a:cs typeface="PT Bold Heading" pitchFamily="2" charset="-78"/>
              </a:rPr>
              <a:t>النشط هو :</a:t>
            </a:r>
          </a:p>
        </p:txBody>
      </p:sp>
      <p:sp>
        <p:nvSpPr>
          <p:cNvPr id="4" name="مربع نص 3"/>
          <p:cNvSpPr txBox="1"/>
          <p:nvPr/>
        </p:nvSpPr>
        <p:spPr>
          <a:xfrm>
            <a:off x="381000" y="1453039"/>
            <a:ext cx="8308075" cy="4185761"/>
          </a:xfrm>
          <a:prstGeom prst="rect">
            <a:avLst/>
          </a:prstGeom>
          <a:noFill/>
        </p:spPr>
        <p:txBody>
          <a:bodyPr wrap="square" rtlCol="1">
            <a:spAutoFit/>
          </a:bodyPr>
          <a:lstStyle/>
          <a:p>
            <a:pPr algn="r">
              <a:lnSpc>
                <a:spcPct val="150000"/>
              </a:lnSpc>
            </a:pPr>
            <a:r>
              <a:rPr lang="ar-SA" sz="2800" dirty="0" smtClean="0">
                <a:latin typeface="Arial" pitchFamily="34" charset="0"/>
                <a:cs typeface="AL-Mohanad Bold" pitchFamily="2" charset="-78"/>
              </a:rPr>
              <a:t>منظومة إدارية وفنية تشمل كل مكونات الموقف التعليمي وتوجه فاعلياته بما فيها استراتيجيات التعلم والتدريس التي تقدم </a:t>
            </a:r>
            <a:r>
              <a:rPr lang="ar-SA" sz="3200" dirty="0" smtClean="0">
                <a:solidFill>
                  <a:srgbClr val="0070C0"/>
                </a:solidFill>
                <a:latin typeface="Arial" pitchFamily="34" charset="0"/>
                <a:cs typeface="AL-Mohanad Bold" pitchFamily="2" charset="-78"/>
              </a:rPr>
              <a:t>المعارف والمعلومات </a:t>
            </a:r>
            <a:r>
              <a:rPr lang="ar-SA" sz="2800" dirty="0" smtClean="0">
                <a:latin typeface="Arial" pitchFamily="34" charset="0"/>
                <a:cs typeface="AL-Mohanad Bold" pitchFamily="2" charset="-78"/>
              </a:rPr>
              <a:t>وتتنوع بها الأنشطة التعليمية التي يمارسها المتعلم وتتعدد المواقف التربوية التي يشارك فيها المتعلم وتتكون لديه </a:t>
            </a:r>
            <a:r>
              <a:rPr lang="ar-SA" sz="3200" dirty="0" smtClean="0">
                <a:solidFill>
                  <a:srgbClr val="0070C0"/>
                </a:solidFill>
                <a:latin typeface="Arial" pitchFamily="34" charset="0"/>
                <a:cs typeface="AL-Mohanad Bold" pitchFamily="2" charset="-78"/>
              </a:rPr>
              <a:t>القيم والسلوكيات </a:t>
            </a:r>
            <a:r>
              <a:rPr lang="ar-SA" sz="2800" dirty="0" smtClean="0">
                <a:latin typeface="Arial" pitchFamily="34" charset="0"/>
                <a:cs typeface="AL-Mohanad Bold" pitchFamily="2" charset="-78"/>
              </a:rPr>
              <a:t>بل ويتمركز فيها التعلم حول المتعلم ووفق قدراته و إمكاناته ويكون مشاركاً إيجابياً </a:t>
            </a:r>
            <a:r>
              <a:rPr lang="ar-SA" sz="3200" dirty="0" smtClean="0">
                <a:solidFill>
                  <a:srgbClr val="0070C0"/>
                </a:solidFill>
                <a:latin typeface="Arial" pitchFamily="34" charset="0"/>
                <a:cs typeface="AL-Mohanad Bold" pitchFamily="2" charset="-78"/>
              </a:rPr>
              <a:t>ويكتسب المهارات الأدائية </a:t>
            </a:r>
            <a:endParaRPr lang="ar-SA" sz="3200" dirty="0">
              <a:solidFill>
                <a:srgbClr val="0070C0"/>
              </a:solidFill>
            </a:endParaRPr>
          </a:p>
        </p:txBody>
      </p:sp>
      <p:sp>
        <p:nvSpPr>
          <p:cNvPr id="3" name="مربع نص 2"/>
          <p:cNvSpPr txBox="1"/>
          <p:nvPr/>
        </p:nvSpPr>
        <p:spPr>
          <a:xfrm>
            <a:off x="609600" y="565666"/>
            <a:ext cx="18288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400" dirty="0" smtClean="0">
                <a:cs typeface="PT Bold Heading" pitchFamily="2" charset="-78"/>
              </a:rPr>
              <a:t>الجانب المعرفي</a:t>
            </a:r>
            <a:endParaRPr lang="ar-SA" sz="2400" dirty="0">
              <a:cs typeface="PT Bold Heading" pitchFamily="2" charset="-78"/>
            </a:endParaRPr>
          </a:p>
        </p:txBody>
      </p:sp>
      <p:cxnSp>
        <p:nvCxnSpPr>
          <p:cNvPr id="7" name="رابط مستقيم 6"/>
          <p:cNvCxnSpPr/>
          <p:nvPr/>
        </p:nvCxnSpPr>
        <p:spPr>
          <a:xfrm flipH="1" flipV="1">
            <a:off x="1524000" y="1027331"/>
            <a:ext cx="685800" cy="1411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flipV="1">
            <a:off x="3048000" y="1371600"/>
            <a:ext cx="990600" cy="2362200"/>
          </a:xfrm>
          <a:prstGeom prst="line">
            <a:avLst/>
          </a:prstGeom>
        </p:spPr>
        <p:style>
          <a:lnRef idx="1">
            <a:schemeClr val="accent6"/>
          </a:lnRef>
          <a:fillRef idx="0">
            <a:schemeClr val="accent6"/>
          </a:fillRef>
          <a:effectRef idx="0">
            <a:schemeClr val="accent6"/>
          </a:effectRef>
          <a:fontRef idx="minor">
            <a:schemeClr val="tx1"/>
          </a:fontRef>
        </p:style>
      </p:cxnSp>
      <p:sp>
        <p:nvSpPr>
          <p:cNvPr id="11" name="مربع نص 10"/>
          <p:cNvSpPr txBox="1"/>
          <p:nvPr/>
        </p:nvSpPr>
        <p:spPr>
          <a:xfrm>
            <a:off x="3065628" y="796498"/>
            <a:ext cx="18288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SA" sz="2400" dirty="0" smtClean="0">
                <a:cs typeface="PT Bold Heading" pitchFamily="2" charset="-78"/>
              </a:rPr>
              <a:t>الجانب الوجداني</a:t>
            </a:r>
            <a:endParaRPr lang="ar-SA" sz="2400" dirty="0">
              <a:cs typeface="PT Bold Heading" pitchFamily="2" charset="-78"/>
            </a:endParaRPr>
          </a:p>
        </p:txBody>
      </p:sp>
      <p:cxnSp>
        <p:nvCxnSpPr>
          <p:cNvPr id="13" name="رابط مستقيم 12"/>
          <p:cNvCxnSpPr/>
          <p:nvPr/>
        </p:nvCxnSpPr>
        <p:spPr>
          <a:xfrm flipH="1">
            <a:off x="4876800" y="5410200"/>
            <a:ext cx="685800" cy="2286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مربع نص 14"/>
          <p:cNvSpPr txBox="1"/>
          <p:nvPr/>
        </p:nvSpPr>
        <p:spPr>
          <a:xfrm>
            <a:off x="3098042" y="5638800"/>
            <a:ext cx="1828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400" dirty="0" smtClean="0">
                <a:cs typeface="PT Bold Heading" pitchFamily="2" charset="-78"/>
              </a:rPr>
              <a:t>الجانب </a:t>
            </a:r>
            <a:r>
              <a:rPr lang="ar-SA" sz="2400" dirty="0" err="1" smtClean="0">
                <a:cs typeface="PT Bold Heading" pitchFamily="2" charset="-78"/>
              </a:rPr>
              <a:t>المهاري</a:t>
            </a:r>
            <a:endParaRPr lang="ar-SA" sz="2400" dirty="0">
              <a:cs typeface="PT Bold Heading" pitchFamily="2" charset="-78"/>
            </a:endParaRPr>
          </a:p>
        </p:txBody>
      </p:sp>
    </p:spTree>
    <p:extLst>
      <p:ext uri="{BB962C8B-B14F-4D97-AF65-F5344CB8AC3E}">
        <p14:creationId xmlns="" xmlns:p14="http://schemas.microsoft.com/office/powerpoint/2010/main" val="4358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2859978-23AA-42EA-A61A-C36AC06577A5}" type="slidenum">
              <a:rPr lang="ar-SA" smtClean="0">
                <a:solidFill>
                  <a:prstClr val="black">
                    <a:tint val="75000"/>
                  </a:prstClr>
                </a:solidFill>
              </a:rPr>
              <a:pPr/>
              <a:t>19</a:t>
            </a:fld>
            <a:endParaRPr lang="ar-SA">
              <a:solidFill>
                <a:prstClr val="black">
                  <a:tint val="75000"/>
                </a:prstClr>
              </a:solidFill>
            </a:endParaRPr>
          </a:p>
        </p:txBody>
      </p:sp>
      <p:sp>
        <p:nvSpPr>
          <p:cNvPr id="5" name="Oval 10"/>
          <p:cNvSpPr>
            <a:spLocks noChangeArrowheads="1"/>
          </p:cNvSpPr>
          <p:nvPr/>
        </p:nvSpPr>
        <p:spPr bwMode="auto">
          <a:xfrm>
            <a:off x="352423" y="1514475"/>
            <a:ext cx="3778250" cy="3571875"/>
          </a:xfrm>
          <a:prstGeom prst="ellipse">
            <a:avLst/>
          </a:prstGeom>
          <a:solidFill>
            <a:schemeClr val="accent1">
              <a:lumMod val="40000"/>
              <a:lumOff val="60000"/>
            </a:schemeClr>
          </a:solidFill>
          <a:ln w="9525">
            <a:noFill/>
            <a:round/>
            <a:headEnd/>
            <a:tailEnd/>
          </a:ln>
        </p:spPr>
        <p:txBody>
          <a:bodyPr wrap="none" anchor="ctr"/>
          <a:lstStyle/>
          <a:p>
            <a:endParaRPr lang="ar-SA">
              <a:solidFill>
                <a:prstClr val="black"/>
              </a:solidFill>
            </a:endParaRPr>
          </a:p>
        </p:txBody>
      </p:sp>
      <p:sp>
        <p:nvSpPr>
          <p:cNvPr id="6" name="Oval 11"/>
          <p:cNvSpPr>
            <a:spLocks noChangeArrowheads="1"/>
          </p:cNvSpPr>
          <p:nvPr/>
        </p:nvSpPr>
        <p:spPr bwMode="auto">
          <a:xfrm>
            <a:off x="1571623" y="2632075"/>
            <a:ext cx="1247777" cy="11049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ar-SA" sz="2000" b="1" dirty="0">
                <a:solidFill>
                  <a:prstClr val="black"/>
                </a:solidFill>
                <a:latin typeface="Times New Roman" pitchFamily="18" charset="0"/>
                <a:cs typeface="AL-Mohanad Bold" pitchFamily="2" charset="-78"/>
              </a:rPr>
              <a:t>وقت الطالب</a:t>
            </a:r>
            <a:endParaRPr lang="en-US" sz="2000" b="1" dirty="0">
              <a:solidFill>
                <a:prstClr val="black"/>
              </a:solidFill>
              <a:latin typeface="Times New Roman" pitchFamily="18" charset="0"/>
              <a:cs typeface="AL-Mohanad Bold" pitchFamily="2" charset="-78"/>
            </a:endParaRPr>
          </a:p>
        </p:txBody>
      </p:sp>
      <p:sp>
        <p:nvSpPr>
          <p:cNvPr id="7" name="AutoShape 14"/>
          <p:cNvSpPr>
            <a:spLocks noChangeArrowheads="1"/>
          </p:cNvSpPr>
          <p:nvPr/>
        </p:nvSpPr>
        <p:spPr bwMode="auto">
          <a:xfrm>
            <a:off x="4171948" y="2827338"/>
            <a:ext cx="915988" cy="6111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42B00"/>
          </a:solidFill>
          <a:ln w="9525">
            <a:solidFill>
              <a:schemeClr val="tx1"/>
            </a:solidFill>
            <a:miter lim="800000"/>
            <a:headEnd/>
            <a:tailEnd/>
          </a:ln>
        </p:spPr>
        <p:txBody>
          <a:bodyPr wrap="none" anchor="ctr"/>
          <a:lstStyle/>
          <a:p>
            <a:endParaRPr lang="ar-SA">
              <a:solidFill>
                <a:prstClr val="black"/>
              </a:solidFill>
            </a:endParaRPr>
          </a:p>
        </p:txBody>
      </p:sp>
      <p:sp>
        <p:nvSpPr>
          <p:cNvPr id="8" name="Oval 12"/>
          <p:cNvSpPr>
            <a:spLocks noChangeArrowheads="1"/>
          </p:cNvSpPr>
          <p:nvPr/>
        </p:nvSpPr>
        <p:spPr bwMode="auto">
          <a:xfrm>
            <a:off x="5121275" y="1371600"/>
            <a:ext cx="3641725" cy="3571875"/>
          </a:xfrm>
          <a:prstGeom prst="ellipse">
            <a:avLst/>
          </a:prstGeom>
          <a:solidFill>
            <a:schemeClr val="accent1">
              <a:lumMod val="40000"/>
              <a:lumOff val="60000"/>
            </a:schemeClr>
          </a:solidFill>
          <a:ln w="9525">
            <a:noFill/>
            <a:round/>
            <a:headEnd/>
            <a:tailEnd/>
          </a:ln>
        </p:spPr>
        <p:txBody>
          <a:bodyPr wrap="none" anchor="ctr"/>
          <a:lstStyle/>
          <a:p>
            <a:endParaRPr lang="ar-SA" sz="3200" b="1">
              <a:solidFill>
                <a:prstClr val="black"/>
              </a:solidFill>
              <a:latin typeface="Times New Roman" pitchFamily="18" charset="0"/>
            </a:endParaRPr>
          </a:p>
        </p:txBody>
      </p:sp>
      <p:sp>
        <p:nvSpPr>
          <p:cNvPr id="9" name="Oval 13"/>
          <p:cNvSpPr>
            <a:spLocks noChangeArrowheads="1"/>
          </p:cNvSpPr>
          <p:nvPr/>
        </p:nvSpPr>
        <p:spPr bwMode="auto">
          <a:xfrm>
            <a:off x="5561933" y="1936705"/>
            <a:ext cx="2767012" cy="259715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ar-SA" sz="3200" dirty="0">
                <a:solidFill>
                  <a:prstClr val="black"/>
                </a:solidFill>
                <a:latin typeface="Times New Roman" pitchFamily="18" charset="0"/>
                <a:cs typeface="AL-Mohanad Bold" pitchFamily="2" charset="-78"/>
              </a:rPr>
              <a:t>وقت الطالب</a:t>
            </a:r>
            <a:endParaRPr lang="en-US" sz="3200" dirty="0">
              <a:solidFill>
                <a:prstClr val="black"/>
              </a:solidFill>
              <a:latin typeface="Times New Roman" pitchFamily="18" charset="0"/>
              <a:cs typeface="AL-Mohanad Bold" pitchFamily="2" charset="-78"/>
            </a:endParaRPr>
          </a:p>
        </p:txBody>
      </p:sp>
      <p:sp>
        <p:nvSpPr>
          <p:cNvPr id="10" name="Text Box 17"/>
          <p:cNvSpPr txBox="1">
            <a:spLocks noChangeArrowheads="1"/>
          </p:cNvSpPr>
          <p:nvPr/>
        </p:nvSpPr>
        <p:spPr bwMode="auto">
          <a:xfrm>
            <a:off x="6078536" y="1371600"/>
            <a:ext cx="1685925" cy="584775"/>
          </a:xfrm>
          <a:prstGeom prst="rect">
            <a:avLst/>
          </a:prstGeom>
          <a:noFill/>
          <a:ln w="12700" cap="sq">
            <a:noFill/>
            <a:miter lim="800000"/>
            <a:headEnd type="none" w="sm" len="sm"/>
            <a:tailEnd type="none" w="sm" len="sm"/>
          </a:ln>
        </p:spPr>
        <p:txBody>
          <a:bodyPr>
            <a:spAutoFit/>
          </a:bodyPr>
          <a:lstStyle/>
          <a:p>
            <a:pPr>
              <a:spcBef>
                <a:spcPct val="50000"/>
              </a:spcBef>
            </a:pPr>
            <a:r>
              <a:rPr lang="ar-SA" sz="3200" dirty="0">
                <a:solidFill>
                  <a:prstClr val="black"/>
                </a:solidFill>
                <a:latin typeface="Times New Roman" pitchFamily="18" charset="0"/>
                <a:cs typeface="AL-Mohanad Bold" pitchFamily="2" charset="-78"/>
              </a:rPr>
              <a:t>وقت المعلم</a:t>
            </a:r>
            <a:endParaRPr lang="en-US" sz="3200" dirty="0">
              <a:solidFill>
                <a:prstClr val="black"/>
              </a:solidFill>
              <a:latin typeface="Times New Roman" pitchFamily="18" charset="0"/>
              <a:cs typeface="AL-Mohanad Bold" pitchFamily="2" charset="-78"/>
            </a:endParaRPr>
          </a:p>
        </p:txBody>
      </p:sp>
      <p:sp>
        <p:nvSpPr>
          <p:cNvPr id="11" name="Text Box 17"/>
          <p:cNvSpPr txBox="1">
            <a:spLocks noChangeArrowheads="1"/>
          </p:cNvSpPr>
          <p:nvPr/>
        </p:nvSpPr>
        <p:spPr bwMode="auto">
          <a:xfrm>
            <a:off x="1335086" y="1778000"/>
            <a:ext cx="1685925" cy="584775"/>
          </a:xfrm>
          <a:prstGeom prst="rect">
            <a:avLst/>
          </a:prstGeom>
          <a:noFill/>
          <a:ln w="12700" cap="sq">
            <a:noFill/>
            <a:miter lim="800000"/>
            <a:headEnd type="none" w="sm" len="sm"/>
            <a:tailEnd type="none" w="sm" len="sm"/>
          </a:ln>
        </p:spPr>
        <p:txBody>
          <a:bodyPr>
            <a:spAutoFit/>
          </a:bodyPr>
          <a:lstStyle/>
          <a:p>
            <a:pPr algn="ctr">
              <a:spcBef>
                <a:spcPct val="50000"/>
              </a:spcBef>
            </a:pPr>
            <a:r>
              <a:rPr lang="ar-SA" sz="3200" dirty="0">
                <a:solidFill>
                  <a:prstClr val="black"/>
                </a:solidFill>
                <a:latin typeface="Times New Roman" pitchFamily="18" charset="0"/>
                <a:cs typeface="AL-Mohanad Bold" pitchFamily="2" charset="-78"/>
              </a:rPr>
              <a:t>وقت المعلم</a:t>
            </a:r>
            <a:endParaRPr lang="en-US" sz="3200" dirty="0">
              <a:solidFill>
                <a:prstClr val="black"/>
              </a:solidFill>
              <a:latin typeface="Times New Roman" pitchFamily="18" charset="0"/>
              <a:cs typeface="AL-Mohanad Bold" pitchFamily="2" charset="-78"/>
            </a:endParaRPr>
          </a:p>
        </p:txBody>
      </p:sp>
      <p:sp>
        <p:nvSpPr>
          <p:cNvPr id="13" name="مربع نص 12"/>
          <p:cNvSpPr txBox="1"/>
          <p:nvPr/>
        </p:nvSpPr>
        <p:spPr>
          <a:xfrm>
            <a:off x="2286000" y="371101"/>
            <a:ext cx="4724400" cy="646331"/>
          </a:xfrm>
          <a:prstGeom prst="rect">
            <a:avLst/>
          </a:prstGeom>
          <a:noFill/>
        </p:spPr>
        <p:txBody>
          <a:bodyPr wrap="square" rtlCol="1">
            <a:spAutoFit/>
          </a:bodyPr>
          <a:lstStyle/>
          <a:p>
            <a:pPr algn="ctr"/>
            <a:r>
              <a:rPr lang="ar-SA" sz="3600" dirty="0">
                <a:solidFill>
                  <a:srgbClr val="C00000"/>
                </a:solidFill>
                <a:cs typeface="PT Bold Heading" pitchFamily="2" charset="-78"/>
              </a:rPr>
              <a:t>التعلم</a:t>
            </a:r>
            <a:r>
              <a:rPr lang="ar-SA" sz="3600" dirty="0" smtClean="0"/>
              <a:t> </a:t>
            </a:r>
            <a:r>
              <a:rPr lang="ar-SA" sz="3600" dirty="0" smtClean="0">
                <a:solidFill>
                  <a:srgbClr val="C00000"/>
                </a:solidFill>
                <a:cs typeface="PT Bold Heading" pitchFamily="2" charset="-78"/>
              </a:rPr>
              <a:t>النشط</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35626069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out)">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out)">
                                      <p:cBhvr>
                                        <p:cTn id="23" dur="2000"/>
                                        <p:tgtEl>
                                          <p:spTgt spid="9"/>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out)">
                                      <p:cBhvr>
                                        <p:cTn id="26" dur="2000"/>
                                        <p:tgtEl>
                                          <p:spTgt spid="10"/>
                                        </p:tgtEl>
                                      </p:cBhvr>
                                    </p:animEffect>
                                  </p:childTnLst>
                                </p:cTn>
                              </p:par>
                              <p:par>
                                <p:cTn id="27" presetID="8" presetClass="entr" presetSubtype="3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out)">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0" y="0"/>
            <a:ext cx="9144000" cy="6858000"/>
          </a:xfrm>
          <a:prstGeom prst="rect">
            <a:avLst/>
          </a:prstGeom>
        </p:spPr>
      </p:pic>
      <p:sp>
        <p:nvSpPr>
          <p:cNvPr id="5" name="Rectangle 5"/>
          <p:cNvSpPr txBox="1">
            <a:spLocks noChangeArrowheads="1"/>
          </p:cNvSpPr>
          <p:nvPr/>
        </p:nvSpPr>
        <p:spPr>
          <a:xfrm>
            <a:off x="556146" y="4648200"/>
            <a:ext cx="3823855" cy="1524000"/>
          </a:xfrm>
          <a:prstGeom prst="rect">
            <a:avLst/>
          </a:prstGeom>
          <a:extLst>
            <a:ext uri="{AF507438-7753-43E0-B8FC-AC1667EBCBE1}">
              <a14:hiddenEffects xmln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4800" dirty="0" smtClean="0">
                <a:solidFill>
                  <a:schemeClr val="bg1"/>
                </a:solidFill>
                <a:cs typeface="PT Bold Heading" pitchFamily="2" charset="-78"/>
              </a:rPr>
              <a:t>التعلم النشط</a:t>
            </a:r>
            <a:endParaRPr lang="ru-RU" sz="4800" dirty="0">
              <a:solidFill>
                <a:schemeClr val="bg1"/>
              </a:solidFill>
              <a:cs typeface="PT Bold Heading" pitchFamily="2" charset="-78"/>
            </a:endParaRPr>
          </a:p>
        </p:txBody>
      </p:sp>
      <p:sp>
        <p:nvSpPr>
          <p:cNvPr id="6" name="Rectangle 8"/>
          <p:cNvSpPr txBox="1">
            <a:spLocks noChangeArrowheads="1"/>
          </p:cNvSpPr>
          <p:nvPr/>
        </p:nvSpPr>
        <p:spPr>
          <a:xfrm>
            <a:off x="722909" y="5915818"/>
            <a:ext cx="3468091" cy="512763"/>
          </a:xfrm>
          <a:prstGeom prst="rect">
            <a:avLst/>
          </a:prstGeom>
          <a:extLst>
            <a:ext uri="{AF507438-7753-43E0-B8FC-AC1667EBCBE1}">
              <a14:hiddenEffects xmln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smtClean="0">
                <a:solidFill>
                  <a:schemeClr val="bg1"/>
                </a:solidFill>
                <a:cs typeface="AL-Mohanad" pitchFamily="2" charset="-78"/>
              </a:rPr>
              <a:t>( الحقيبة التدريبية الأساسية )</a:t>
            </a:r>
            <a:endParaRPr lang="ru-RU" sz="2800" b="1" dirty="0">
              <a:solidFill>
                <a:schemeClr val="bg1"/>
              </a:solidFill>
              <a:cs typeface="AL-Mohanad" pitchFamily="2" charset="-78"/>
            </a:endParaRPr>
          </a:p>
        </p:txBody>
      </p:sp>
      <p:sp>
        <p:nvSpPr>
          <p:cNvPr id="2" name="Text Box 2"/>
          <p:cNvSpPr txBox="1">
            <a:spLocks noChangeArrowheads="1"/>
          </p:cNvSpPr>
          <p:nvPr/>
        </p:nvSpPr>
        <p:spPr bwMode="auto">
          <a:xfrm>
            <a:off x="6400800" y="0"/>
            <a:ext cx="2895600" cy="2133600"/>
          </a:xfrm>
          <a:prstGeom prst="rect">
            <a:avLst/>
          </a:prstGeom>
          <a:solidFill>
            <a:srgbClr val="FFFFFF">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المملكة العربية السعودية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وزارة التربية والتعليم</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وكالة الوزارة للتعليم</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الإدارة العامة للتدريب والابتعاث</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Arial" pitchFamily="34" charset="0"/>
                <a:cs typeface="AL-Mohanad" pitchFamily="2" charset="-78"/>
              </a:rPr>
              <a:t>مشروع التعلم النشط</a:t>
            </a:r>
            <a:endParaRPr kumimoji="0" lang="ar-SA" sz="200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029" name="Picture 5" descr="C:\Users\Stars\Desktop\moe_new_logo.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21609"/>
            <a:ext cx="2629468" cy="1502391"/>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232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3"/>
                </p:tgtEl>
              </p:cMediaNode>
            </p:video>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3"/>
                                        </p:tgtEl>
                                      </p:cBhvr>
                                    </p:cmd>
                                  </p:childTnLst>
                                </p:cTn>
                              </p:par>
                            </p:childTnLst>
                          </p:cTn>
                        </p:par>
                      </p:childTnLst>
                    </p:cTn>
                  </p:par>
                </p:childTnLst>
              </p:cTn>
              <p:nextCondLst>
                <p:cond evt="onClick" delay="0">
                  <p:tgtEl>
                    <p:spTgt spid="3"/>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2859978-23AA-42EA-A61A-C36AC06577A5}" type="slidenum">
              <a:rPr lang="ar-SA" smtClean="0">
                <a:solidFill>
                  <a:prstClr val="black">
                    <a:tint val="75000"/>
                  </a:prstClr>
                </a:solidFill>
              </a:rPr>
              <a:pPr/>
              <a:t>20</a:t>
            </a:fld>
            <a:endParaRPr lang="ar-SA">
              <a:solidFill>
                <a:prstClr val="black">
                  <a:tint val="75000"/>
                </a:prstClr>
              </a:solidFill>
            </a:endParaRPr>
          </a:p>
        </p:txBody>
      </p:sp>
      <p:sp>
        <p:nvSpPr>
          <p:cNvPr id="18" name="مستطيل 22"/>
          <p:cNvSpPr>
            <a:spLocks noChangeArrowheads="1"/>
          </p:cNvSpPr>
          <p:nvPr/>
        </p:nvSpPr>
        <p:spPr bwMode="auto">
          <a:xfrm>
            <a:off x="3591329" y="4038600"/>
            <a:ext cx="1895071" cy="954107"/>
          </a:xfrm>
          <a:prstGeom prst="rect">
            <a:avLst/>
          </a:prstGeom>
          <a:noFill/>
          <a:ln w="9525">
            <a:noFill/>
            <a:miter lim="800000"/>
            <a:headEnd/>
            <a:tailEnd/>
          </a:ln>
        </p:spPr>
        <p:txBody>
          <a:bodyPr wrap="none">
            <a:spAutoFit/>
          </a:bodyPr>
          <a:lstStyle/>
          <a:p>
            <a:r>
              <a:rPr lang="ar-SA" sz="2800" dirty="0">
                <a:cs typeface="AL-Mohanad Bold" pitchFamily="2" charset="-78"/>
              </a:rPr>
              <a:t>يمارس تطبيق </a:t>
            </a:r>
          </a:p>
          <a:p>
            <a:r>
              <a:rPr lang="ar-SA" sz="2800" dirty="0">
                <a:cs typeface="AL-Mohanad Bold" pitchFamily="2" charset="-78"/>
              </a:rPr>
              <a:t>مهارات حركية</a:t>
            </a:r>
          </a:p>
        </p:txBody>
      </p:sp>
      <p:sp>
        <p:nvSpPr>
          <p:cNvPr id="19" name="مستطيل 23"/>
          <p:cNvSpPr>
            <a:spLocks noChangeArrowheads="1"/>
          </p:cNvSpPr>
          <p:nvPr/>
        </p:nvSpPr>
        <p:spPr bwMode="auto">
          <a:xfrm>
            <a:off x="6629400" y="3999269"/>
            <a:ext cx="1779654" cy="954107"/>
          </a:xfrm>
          <a:prstGeom prst="rect">
            <a:avLst/>
          </a:prstGeom>
          <a:noFill/>
          <a:ln w="9525">
            <a:noFill/>
            <a:miter lim="800000"/>
            <a:headEnd/>
            <a:tailEnd/>
          </a:ln>
        </p:spPr>
        <p:txBody>
          <a:bodyPr wrap="none">
            <a:spAutoFit/>
          </a:bodyPr>
          <a:lstStyle/>
          <a:p>
            <a:r>
              <a:rPr lang="ar-SA" sz="2800" dirty="0">
                <a:cs typeface="AL-Mohanad Bold" pitchFamily="2" charset="-78"/>
              </a:rPr>
              <a:t>يمارس تطبيق </a:t>
            </a:r>
          </a:p>
          <a:p>
            <a:r>
              <a:rPr lang="ar-SA" sz="2800" dirty="0">
                <a:cs typeface="AL-Mohanad Bold" pitchFamily="2" charset="-78"/>
              </a:rPr>
              <a:t>مهارات عقلية </a:t>
            </a:r>
          </a:p>
        </p:txBody>
      </p:sp>
      <p:sp>
        <p:nvSpPr>
          <p:cNvPr id="20" name="مستطيل 24"/>
          <p:cNvSpPr>
            <a:spLocks noChangeArrowheads="1"/>
          </p:cNvSpPr>
          <p:nvPr/>
        </p:nvSpPr>
        <p:spPr bwMode="auto">
          <a:xfrm>
            <a:off x="689212" y="4047218"/>
            <a:ext cx="2438400" cy="2246769"/>
          </a:xfrm>
          <a:prstGeom prst="rect">
            <a:avLst/>
          </a:prstGeom>
          <a:noFill/>
          <a:ln w="9525">
            <a:noFill/>
            <a:miter lim="800000"/>
            <a:headEnd/>
            <a:tailEnd/>
          </a:ln>
        </p:spPr>
        <p:txBody>
          <a:bodyPr wrap="square">
            <a:spAutoFit/>
          </a:bodyPr>
          <a:lstStyle/>
          <a:p>
            <a:pPr algn="ctr"/>
            <a:r>
              <a:rPr lang="ar-SA" sz="2800" dirty="0">
                <a:cs typeface="AL-Mohanad Bold" pitchFamily="2" charset="-78"/>
              </a:rPr>
              <a:t>منصت بفاعلية ،</a:t>
            </a:r>
          </a:p>
          <a:p>
            <a:pPr algn="ctr"/>
            <a:r>
              <a:rPr lang="ar-SA" sz="2800" dirty="0">
                <a:cs typeface="AL-Mohanad Bold" pitchFamily="2" charset="-78"/>
              </a:rPr>
              <a:t> يتحدث عن الموضوع</a:t>
            </a:r>
          </a:p>
          <a:p>
            <a:pPr algn="ctr"/>
            <a:r>
              <a:rPr lang="ar-SA" sz="2800" dirty="0">
                <a:cs typeface="AL-Mohanad Bold" pitchFamily="2" charset="-78"/>
              </a:rPr>
              <a:t> بحب،  يمارس التعلم برغبة </a:t>
            </a:r>
            <a:r>
              <a:rPr lang="ar-SA" sz="2800" dirty="0" smtClean="0">
                <a:cs typeface="AL-Mohanad Bold" pitchFamily="2" charset="-78"/>
              </a:rPr>
              <a:t>،.............</a:t>
            </a:r>
            <a:r>
              <a:rPr lang="ar-SA" sz="2800" dirty="0">
                <a:cs typeface="AL-Mohanad Bold" pitchFamily="2" charset="-78"/>
              </a:rPr>
              <a:t>الخ</a:t>
            </a:r>
          </a:p>
        </p:txBody>
      </p:sp>
      <p:sp>
        <p:nvSpPr>
          <p:cNvPr id="3" name="AutoShape 2"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017000" y="-10414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169400" y="-8890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6"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321800" y="-7366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4" name="AutoShape 8"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474200" y="-5842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AutoShape 10"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626600" y="-4318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AutoShape 12"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779000" y="-2794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AutoShape 14"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931400" y="-1270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8688" name="Picture 16" descr="http://www.koraorganics.com/blog/wp-content/uploads/2011/09/healthy-heart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9600" y="1355014"/>
            <a:ext cx="2438400"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28689" name="Picture 17" descr="H:\للهارد ديسك الجديد\3D-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1736014"/>
            <a:ext cx="1939451" cy="177441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8691" name="Picture 19" descr="http://upload-magazin.de/files/2009/08/090826-denken.png"/>
          <p:cNvPicPr>
            <a:picLocks noChangeAspect="1" noChangeArrowheads="1"/>
          </p:cNvPicPr>
          <p:nvPr/>
        </p:nvPicPr>
        <p:blipFill>
          <a:blip r:embed="rId4" cstate="print">
            <a:grayscl/>
            <a:extLst>
              <a:ext uri="{28A0092B-C50C-407E-A947-70E740481C1C}">
                <a14:useLocalDpi xmlns="" xmlns:a14="http://schemas.microsoft.com/office/drawing/2010/main" val="0"/>
              </a:ext>
            </a:extLst>
          </a:blip>
          <a:srcRect/>
          <a:stretch>
            <a:fillRect/>
          </a:stretch>
        </p:blipFill>
        <p:spPr bwMode="auto">
          <a:xfrm>
            <a:off x="5795440" y="1661757"/>
            <a:ext cx="3293602" cy="1848668"/>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مربع نص 23"/>
          <p:cNvSpPr txBox="1"/>
          <p:nvPr/>
        </p:nvSpPr>
        <p:spPr>
          <a:xfrm>
            <a:off x="2267803" y="358596"/>
            <a:ext cx="47244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متى يكون الطالب نشط في عملية التعلم</a:t>
            </a:r>
            <a:endParaRPr lang="ar-SA" sz="3600" dirty="0">
              <a:solidFill>
                <a:srgbClr val="C00000"/>
              </a:solidFill>
              <a:cs typeface="PT Bold Heading" pitchFamily="2" charset="-78"/>
            </a:endParaRPr>
          </a:p>
        </p:txBody>
      </p:sp>
      <p:sp>
        <p:nvSpPr>
          <p:cNvPr id="22" name="مربع نص 21"/>
          <p:cNvSpPr txBox="1"/>
          <p:nvPr/>
        </p:nvSpPr>
        <p:spPr>
          <a:xfrm>
            <a:off x="841612" y="3510425"/>
            <a:ext cx="1977788" cy="523220"/>
          </a:xfrm>
          <a:prstGeom prst="rect">
            <a:avLst/>
          </a:prstGeom>
          <a:noFill/>
        </p:spPr>
        <p:txBody>
          <a:bodyPr wrap="square" rtlCol="1">
            <a:spAutoFit/>
          </a:bodyPr>
          <a:lstStyle/>
          <a:p>
            <a:pPr algn="ctr"/>
            <a:r>
              <a:rPr lang="ar-SA" sz="2800" dirty="0" smtClean="0">
                <a:cs typeface="Bader" pitchFamily="2" charset="-78"/>
              </a:rPr>
              <a:t>نشط عاطفياً</a:t>
            </a:r>
            <a:endParaRPr lang="ar-SA" sz="2800" dirty="0">
              <a:cs typeface="Bader" pitchFamily="2" charset="-78"/>
            </a:endParaRPr>
          </a:p>
        </p:txBody>
      </p:sp>
      <p:sp>
        <p:nvSpPr>
          <p:cNvPr id="27" name="مربع نص 26"/>
          <p:cNvSpPr txBox="1"/>
          <p:nvPr/>
        </p:nvSpPr>
        <p:spPr>
          <a:xfrm>
            <a:off x="3525365" y="3618064"/>
            <a:ext cx="1977788" cy="523220"/>
          </a:xfrm>
          <a:prstGeom prst="rect">
            <a:avLst/>
          </a:prstGeom>
          <a:noFill/>
        </p:spPr>
        <p:txBody>
          <a:bodyPr wrap="square" rtlCol="1">
            <a:spAutoFit/>
          </a:bodyPr>
          <a:lstStyle/>
          <a:p>
            <a:pPr algn="ctr"/>
            <a:r>
              <a:rPr lang="ar-SA" sz="2800" dirty="0" smtClean="0">
                <a:cs typeface="Bader" pitchFamily="2" charset="-78"/>
              </a:rPr>
              <a:t>نشط بدنياً</a:t>
            </a:r>
            <a:endParaRPr lang="ar-SA" sz="2800" dirty="0">
              <a:cs typeface="Bader" pitchFamily="2" charset="-78"/>
            </a:endParaRPr>
          </a:p>
        </p:txBody>
      </p:sp>
      <p:sp>
        <p:nvSpPr>
          <p:cNvPr id="28" name="مربع نص 27"/>
          <p:cNvSpPr txBox="1"/>
          <p:nvPr/>
        </p:nvSpPr>
        <p:spPr>
          <a:xfrm>
            <a:off x="6480412" y="3510425"/>
            <a:ext cx="1977788" cy="523220"/>
          </a:xfrm>
          <a:prstGeom prst="rect">
            <a:avLst/>
          </a:prstGeom>
          <a:noFill/>
        </p:spPr>
        <p:txBody>
          <a:bodyPr wrap="square" rtlCol="1">
            <a:spAutoFit/>
          </a:bodyPr>
          <a:lstStyle/>
          <a:p>
            <a:pPr algn="ctr"/>
            <a:r>
              <a:rPr lang="ar-SA" sz="2800" dirty="0" smtClean="0">
                <a:cs typeface="Bader" pitchFamily="2" charset="-78"/>
              </a:rPr>
              <a:t>نشط عقلياًً</a:t>
            </a:r>
            <a:endParaRPr lang="ar-SA" sz="2800" dirty="0">
              <a:cs typeface="Bader" pitchFamily="2" charset="-78"/>
            </a:endParaRPr>
          </a:p>
        </p:txBody>
      </p:sp>
    </p:spTree>
    <p:extLst>
      <p:ext uri="{BB962C8B-B14F-4D97-AF65-F5344CB8AC3E}">
        <p14:creationId xmlns="" xmlns:p14="http://schemas.microsoft.com/office/powerpoint/2010/main" val="30918701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688"/>
                                        </p:tgtEl>
                                        <p:attrNameLst>
                                          <p:attrName>style.visibility</p:attrName>
                                        </p:attrNameLst>
                                      </p:cBhvr>
                                      <p:to>
                                        <p:strVal val="visible"/>
                                      </p:to>
                                    </p:set>
                                    <p:animEffect transition="in" filter="circle(in)">
                                      <p:cBhvr>
                                        <p:cTn id="12" dur="2000"/>
                                        <p:tgtEl>
                                          <p:spTgt spid="28688"/>
                                        </p:tgtEl>
                                      </p:cBhvr>
                                    </p:animEffect>
                                  </p:childTnLst>
                                </p:cTn>
                              </p:par>
                              <p:par>
                                <p:cTn id="13" presetID="6" presetClass="entr" presetSubtype="16" fill="hold" nodeType="withEffect">
                                  <p:stCondLst>
                                    <p:cond delay="0"/>
                                  </p:stCondLst>
                                  <p:childTnLst>
                                    <p:set>
                                      <p:cBhvr>
                                        <p:cTn id="14" dur="1" fill="hold">
                                          <p:stCondLst>
                                            <p:cond delay="0"/>
                                          </p:stCondLst>
                                        </p:cTn>
                                        <p:tgtEl>
                                          <p:spTgt spid="28689"/>
                                        </p:tgtEl>
                                        <p:attrNameLst>
                                          <p:attrName>style.visibility</p:attrName>
                                        </p:attrNameLst>
                                      </p:cBhvr>
                                      <p:to>
                                        <p:strVal val="visible"/>
                                      </p:to>
                                    </p:set>
                                    <p:animEffect transition="in" filter="circle(in)">
                                      <p:cBhvr>
                                        <p:cTn id="15" dur="2000"/>
                                        <p:tgtEl>
                                          <p:spTgt spid="28689"/>
                                        </p:tgtEl>
                                      </p:cBhvr>
                                    </p:animEffect>
                                  </p:childTnLst>
                                </p:cTn>
                              </p:par>
                              <p:par>
                                <p:cTn id="16" presetID="6" presetClass="entr" presetSubtype="16" fill="hold" nodeType="withEffect">
                                  <p:stCondLst>
                                    <p:cond delay="0"/>
                                  </p:stCondLst>
                                  <p:childTnLst>
                                    <p:set>
                                      <p:cBhvr>
                                        <p:cTn id="17" dur="1" fill="hold">
                                          <p:stCondLst>
                                            <p:cond delay="0"/>
                                          </p:stCondLst>
                                        </p:cTn>
                                        <p:tgtEl>
                                          <p:spTgt spid="28691"/>
                                        </p:tgtEl>
                                        <p:attrNameLst>
                                          <p:attrName>style.visibility</p:attrName>
                                        </p:attrNameLst>
                                      </p:cBhvr>
                                      <p:to>
                                        <p:strVal val="visible"/>
                                      </p:to>
                                    </p:set>
                                    <p:animEffect transition="in" filter="circle(in)">
                                      <p:cBhvr>
                                        <p:cTn id="18" dur="2000"/>
                                        <p:tgtEl>
                                          <p:spTgt spid="2869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p:bldP spid="22"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2879339" y="3119160"/>
            <a:ext cx="3673861" cy="3205440"/>
            <a:chOff x="35496" y="1079971"/>
            <a:chExt cx="6300788" cy="5013325"/>
          </a:xfrm>
        </p:grpSpPr>
        <p:grpSp>
          <p:nvGrpSpPr>
            <p:cNvPr id="5" name="Group 4"/>
            <p:cNvGrpSpPr>
              <a:grpSpLocks/>
            </p:cNvGrpSpPr>
            <p:nvPr/>
          </p:nvGrpSpPr>
          <p:grpSpPr bwMode="auto">
            <a:xfrm>
              <a:off x="35496" y="1079971"/>
              <a:ext cx="6300788" cy="5013325"/>
              <a:chOff x="0" y="977"/>
              <a:chExt cx="4176" cy="3343"/>
            </a:xfrm>
          </p:grpSpPr>
          <p:graphicFrame>
            <p:nvGraphicFramePr>
              <p:cNvPr id="6" name="Object 2"/>
              <p:cNvGraphicFramePr>
                <a:graphicFrameLocks noChangeAspect="1"/>
              </p:cNvGraphicFramePr>
              <p:nvPr/>
            </p:nvGraphicFramePr>
            <p:xfrm>
              <a:off x="0" y="977"/>
              <a:ext cx="4176" cy="3343"/>
            </p:xfrm>
            <a:graphic>
              <a:graphicData uri="http://schemas.openxmlformats.org/presentationml/2006/ole">
                <p:oleObj spid="_x0000_s31773" name="Clip" r:id="rId3" imgW="2102042" imgH="2286770" progId="">
                  <p:embed/>
                </p:oleObj>
              </a:graphicData>
            </a:graphic>
          </p:graphicFrame>
          <p:sp>
            <p:nvSpPr>
              <p:cNvPr id="7" name="Oval 6"/>
              <p:cNvSpPr>
                <a:spLocks noChangeArrowheads="1"/>
              </p:cNvSpPr>
              <p:nvPr/>
            </p:nvSpPr>
            <p:spPr bwMode="auto">
              <a:xfrm>
                <a:off x="340" y="1049"/>
                <a:ext cx="3334" cy="2631"/>
              </a:xfrm>
              <a:prstGeom prst="ellipse">
                <a:avLst/>
              </a:prstGeom>
              <a:solidFill>
                <a:schemeClr val="accent6">
                  <a:lumMod val="40000"/>
                  <a:lumOff val="6000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9" name="مجموعة 22"/>
            <p:cNvGrpSpPr>
              <a:grpSpLocks/>
            </p:cNvGrpSpPr>
            <p:nvPr/>
          </p:nvGrpSpPr>
          <p:grpSpPr bwMode="auto">
            <a:xfrm>
              <a:off x="1561603" y="1810221"/>
              <a:ext cx="3331643" cy="2725889"/>
              <a:chOff x="-2411164" y="3187267"/>
              <a:chExt cx="5340726" cy="3971048"/>
            </a:xfrm>
          </p:grpSpPr>
          <p:pic>
            <p:nvPicPr>
              <p:cNvPr id="10" name="Picture 5" descr="70170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1164" y="3187267"/>
                <a:ext cx="5340726" cy="3971048"/>
              </a:xfrm>
              <a:prstGeom prst="rect">
                <a:avLst/>
              </a:prstGeom>
              <a:noFill/>
              <a:ln>
                <a:noFill/>
              </a:ln>
              <a:effectLst>
                <a:outerShdw dist="35921" dir="2700000" algn="ctr" rotWithShape="0">
                  <a:sysClr val="windowText" lastClr="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descr="caffeine_molecule_md_clr[1]"/>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00271" y="4044056"/>
                <a:ext cx="1896542" cy="1551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7" descr="XAAB2879"/>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6198" y="3685992"/>
                <a:ext cx="1056237" cy="1056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8" descr="XX012965"/>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9200" y="4793504"/>
                <a:ext cx="1169530" cy="1543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9" descr="XX035000"/>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285852" y="4143380"/>
                <a:ext cx="8636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4" name="رسم تخطيطي 3"/>
          <p:cNvGraphicFramePr/>
          <p:nvPr>
            <p:extLst>
              <p:ext uri="{D42A27DB-BD31-4B8C-83A1-F6EECF244321}">
                <p14:modId xmlns="" xmlns:p14="http://schemas.microsoft.com/office/powerpoint/2010/main" val="129112145"/>
              </p:ext>
            </p:extLst>
          </p:nvPr>
        </p:nvGraphicFramePr>
        <p:xfrm>
          <a:off x="1712284" y="216762"/>
          <a:ext cx="6056408" cy="34387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5" name="Picture 16" descr="http://www.koraorganics.com/blog/wp-content/uploads/2011/09/healthy-heart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945782" y="1298011"/>
            <a:ext cx="76200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7" descr="H:\للهارد ديسك الجديد\3D-1\7.jp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154620" y="225986"/>
            <a:ext cx="1171735" cy="10720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7" name="Picture 19" descr="http://upload-magazin.de/files/2009/08/090826-denken.png"/>
          <p:cNvPicPr>
            <a:picLocks noChangeAspect="1" noChangeArrowheads="1"/>
          </p:cNvPicPr>
          <p:nvPr/>
        </p:nvPicPr>
        <p:blipFill>
          <a:blip r:embed="rId16" cstate="print">
            <a:grayscl/>
            <a:extLst>
              <a:ext uri="{28A0092B-C50C-407E-A947-70E740481C1C}">
                <a14:useLocalDpi xmlns="" xmlns:a14="http://schemas.microsoft.com/office/drawing/2010/main" val="0"/>
              </a:ext>
            </a:extLst>
          </a:blip>
          <a:srcRect/>
          <a:stretch>
            <a:fillRect/>
          </a:stretch>
        </p:blipFill>
        <p:spPr bwMode="auto">
          <a:xfrm rot="19244877">
            <a:off x="4545991" y="1272082"/>
            <a:ext cx="1449976" cy="81385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413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2859978-23AA-42EA-A61A-C36AC06577A5}" type="slidenum">
              <a:rPr lang="ar-SA" smtClean="0">
                <a:solidFill>
                  <a:prstClr val="black">
                    <a:tint val="75000"/>
                  </a:prstClr>
                </a:solidFill>
              </a:rPr>
              <a:pPr/>
              <a:t>22</a:t>
            </a:fld>
            <a:endParaRPr lang="ar-SA">
              <a:solidFill>
                <a:prstClr val="black">
                  <a:tint val="75000"/>
                </a:prstClr>
              </a:solidFill>
            </a:endParaRPr>
          </a:p>
        </p:txBody>
      </p:sp>
      <p:graphicFrame>
        <p:nvGraphicFramePr>
          <p:cNvPr id="5" name="Object 2"/>
          <p:cNvGraphicFramePr>
            <a:graphicFrameLocks noChangeAspect="1"/>
          </p:cNvGraphicFramePr>
          <p:nvPr>
            <p:extLst>
              <p:ext uri="{D42A27DB-BD31-4B8C-83A1-F6EECF244321}">
                <p14:modId xmlns="" xmlns:p14="http://schemas.microsoft.com/office/powerpoint/2010/main" val="2108117332"/>
              </p:ext>
            </p:extLst>
          </p:nvPr>
        </p:nvGraphicFramePr>
        <p:xfrm>
          <a:off x="3416300" y="685800"/>
          <a:ext cx="1612900" cy="4983163"/>
        </p:xfrm>
        <a:graphic>
          <a:graphicData uri="http://schemas.openxmlformats.org/presentationml/2006/ole">
            <p:oleObj spid="_x0000_s30749" name="Clip" r:id="rId3" imgW="327028" imgH="974690" progId="">
              <p:embed/>
            </p:oleObj>
          </a:graphicData>
        </a:graphic>
      </p:graphicFrame>
      <p:grpSp>
        <p:nvGrpSpPr>
          <p:cNvPr id="6" name="Group 6"/>
          <p:cNvGrpSpPr>
            <a:grpSpLocks/>
          </p:cNvGrpSpPr>
          <p:nvPr/>
        </p:nvGrpSpPr>
        <p:grpSpPr bwMode="auto">
          <a:xfrm>
            <a:off x="5029200" y="879495"/>
            <a:ext cx="3503613" cy="954088"/>
            <a:chOff x="1872" y="786"/>
            <a:chExt cx="2207" cy="601"/>
          </a:xfrm>
        </p:grpSpPr>
        <p:sp>
          <p:nvSpPr>
            <p:cNvPr id="7" name="Line 7"/>
            <p:cNvSpPr>
              <a:spLocks noChangeShapeType="1"/>
            </p:cNvSpPr>
            <p:nvPr/>
          </p:nvSpPr>
          <p:spPr bwMode="auto">
            <a:xfrm>
              <a:off x="1872" y="1104"/>
              <a:ext cx="816" cy="0"/>
            </a:xfrm>
            <a:prstGeom prst="line">
              <a:avLst/>
            </a:prstGeom>
            <a:noFill/>
            <a:ln w="38100">
              <a:solidFill>
                <a:schemeClr val="accent2"/>
              </a:solidFill>
              <a:round/>
              <a:headEnd type="triangle" w="med" len="med"/>
              <a:tailEnd/>
            </a:ln>
          </p:spPr>
          <p:txBody>
            <a:bodyPr wrap="none" anchor="ctr"/>
            <a:lstStyle/>
            <a:p>
              <a:endParaRPr lang="ar-SA">
                <a:solidFill>
                  <a:prstClr val="black"/>
                </a:solidFill>
              </a:endParaRPr>
            </a:p>
          </p:txBody>
        </p:sp>
        <p:sp>
          <p:nvSpPr>
            <p:cNvPr id="8" name="Text Box 8"/>
            <p:cNvSpPr txBox="1">
              <a:spLocks noChangeArrowheads="1"/>
            </p:cNvSpPr>
            <p:nvPr/>
          </p:nvSpPr>
          <p:spPr bwMode="auto">
            <a:xfrm>
              <a:off x="2517" y="786"/>
              <a:ext cx="1562" cy="601"/>
            </a:xfrm>
            <a:prstGeom prst="rect">
              <a:avLst/>
            </a:prstGeom>
            <a:noFill/>
            <a:ln w="9525">
              <a:noFill/>
              <a:miter lim="800000"/>
              <a:headEnd/>
              <a:tailEnd/>
            </a:ln>
          </p:spPr>
          <p:txBody>
            <a:bodyPr wrap="none">
              <a:spAutoFit/>
            </a:bodyPr>
            <a:lstStyle/>
            <a:p>
              <a:pPr algn="ctr" eaLnBrk="0" hangingPunct="0"/>
              <a:r>
                <a:rPr lang="ar-SA" altLang="en-US" sz="2800" b="1" dirty="0">
                  <a:solidFill>
                    <a:srgbClr val="3A7DCE"/>
                  </a:solidFill>
                  <a:latin typeface="Times New Roman" pitchFamily="18" charset="0"/>
                  <a:cs typeface="AL-Mohanad Bold" pitchFamily="2" charset="-78"/>
                </a:rPr>
                <a:t>خطاب للعقل</a:t>
              </a:r>
              <a:endParaRPr lang="en-US" altLang="en-US" sz="2800" b="1" dirty="0">
                <a:solidFill>
                  <a:srgbClr val="3A7DCE"/>
                </a:solidFill>
                <a:latin typeface="Times New Roman" pitchFamily="18" charset="0"/>
                <a:cs typeface="AL-Mohanad Bold" pitchFamily="2" charset="-78"/>
              </a:endParaRPr>
            </a:p>
            <a:p>
              <a:pPr algn="ctr" eaLnBrk="0" hangingPunct="0"/>
              <a:r>
                <a:rPr lang="ar-SA" altLang="en-US" sz="2800" b="1" dirty="0" smtClean="0">
                  <a:solidFill>
                    <a:srgbClr val="3A7DCE"/>
                  </a:solidFill>
                  <a:latin typeface="Times New Roman" pitchFamily="18" charset="0"/>
                  <a:cs typeface="AL-Mohanad Bold" pitchFamily="2" charset="-78"/>
                </a:rPr>
                <a:t>نواحي </a:t>
              </a:r>
              <a:r>
                <a:rPr lang="ar-SA" altLang="en-US" sz="2800" b="1" dirty="0">
                  <a:solidFill>
                    <a:srgbClr val="3A7DCE"/>
                  </a:solidFill>
                  <a:latin typeface="Times New Roman" pitchFamily="18" charset="0"/>
                  <a:cs typeface="AL-Mohanad Bold" pitchFamily="2" charset="-78"/>
                </a:rPr>
                <a:t>نظرية وفكرية</a:t>
              </a:r>
              <a:endParaRPr lang="en-US" altLang="en-US" sz="2800" b="1" dirty="0">
                <a:solidFill>
                  <a:srgbClr val="3A7DCE"/>
                </a:solidFill>
                <a:latin typeface="Times New Roman" pitchFamily="18" charset="0"/>
                <a:cs typeface="AL-Mohanad Bold" pitchFamily="2" charset="-78"/>
              </a:endParaRPr>
            </a:p>
          </p:txBody>
        </p:sp>
      </p:grpSp>
      <p:sp>
        <p:nvSpPr>
          <p:cNvPr id="10" name="Text Box 10"/>
          <p:cNvSpPr txBox="1">
            <a:spLocks noChangeArrowheads="1"/>
          </p:cNvSpPr>
          <p:nvPr/>
        </p:nvSpPr>
        <p:spPr bwMode="auto">
          <a:xfrm>
            <a:off x="390999" y="1828800"/>
            <a:ext cx="1838965" cy="1384995"/>
          </a:xfrm>
          <a:prstGeom prst="rect">
            <a:avLst/>
          </a:prstGeom>
          <a:noFill/>
          <a:ln w="9525">
            <a:noFill/>
            <a:miter lim="800000"/>
            <a:headEnd/>
            <a:tailEnd/>
          </a:ln>
        </p:spPr>
        <p:txBody>
          <a:bodyPr wrap="none">
            <a:spAutoFit/>
          </a:bodyPr>
          <a:lstStyle/>
          <a:p>
            <a:pPr algn="ctr" eaLnBrk="0" hangingPunct="0"/>
            <a:r>
              <a:rPr lang="ar-SA" altLang="en-US" sz="2800" b="1" dirty="0">
                <a:solidFill>
                  <a:schemeClr val="accent1"/>
                </a:solidFill>
                <a:latin typeface="Times New Roman" pitchFamily="18" charset="0"/>
                <a:cs typeface="AL-Mohanad Bold" pitchFamily="2" charset="-78"/>
              </a:rPr>
              <a:t>خطاب للقلب</a:t>
            </a:r>
            <a:endParaRPr lang="en-US" altLang="en-US" sz="2800" b="1" dirty="0">
              <a:solidFill>
                <a:schemeClr val="accent1"/>
              </a:solidFill>
              <a:latin typeface="Times New Roman" pitchFamily="18" charset="0"/>
              <a:cs typeface="AL-Mohanad Bold" pitchFamily="2" charset="-78"/>
            </a:endParaRPr>
          </a:p>
          <a:p>
            <a:pPr algn="ctr" eaLnBrk="0" hangingPunct="0"/>
            <a:r>
              <a:rPr lang="ar-SA" altLang="en-US" sz="2800" b="1" dirty="0">
                <a:solidFill>
                  <a:schemeClr val="accent1"/>
                </a:solidFill>
                <a:latin typeface="Times New Roman" pitchFamily="18" charset="0"/>
                <a:cs typeface="AL-Mohanad Bold" pitchFamily="2" charset="-78"/>
              </a:rPr>
              <a:t>نواحي السلوك</a:t>
            </a:r>
            <a:endParaRPr lang="en-US" altLang="en-US" sz="2800" b="1" dirty="0">
              <a:solidFill>
                <a:schemeClr val="accent1"/>
              </a:solidFill>
              <a:latin typeface="Times New Roman" pitchFamily="18" charset="0"/>
              <a:cs typeface="AL-Mohanad Bold" pitchFamily="2" charset="-78"/>
            </a:endParaRPr>
          </a:p>
          <a:p>
            <a:pPr algn="ctr" eaLnBrk="0" hangingPunct="0"/>
            <a:r>
              <a:rPr lang="ar-SA" altLang="en-US" sz="2800" b="1" dirty="0">
                <a:solidFill>
                  <a:schemeClr val="accent1"/>
                </a:solidFill>
                <a:latin typeface="Times New Roman" pitchFamily="18" charset="0"/>
                <a:cs typeface="AL-Mohanad Bold" pitchFamily="2" charset="-78"/>
              </a:rPr>
              <a:t> والاتجاهات</a:t>
            </a:r>
            <a:endParaRPr lang="en-US" altLang="en-US" sz="2800" b="1" dirty="0">
              <a:solidFill>
                <a:schemeClr val="accent1"/>
              </a:solidFill>
              <a:latin typeface="Times New Roman" pitchFamily="18" charset="0"/>
              <a:cs typeface="AL-Mohanad Bold" pitchFamily="2" charset="-78"/>
            </a:endParaRPr>
          </a:p>
        </p:txBody>
      </p:sp>
      <p:grpSp>
        <p:nvGrpSpPr>
          <p:cNvPr id="12" name="Group 12"/>
          <p:cNvGrpSpPr>
            <a:grpSpLocks/>
          </p:cNvGrpSpPr>
          <p:nvPr/>
        </p:nvGrpSpPr>
        <p:grpSpPr bwMode="auto">
          <a:xfrm>
            <a:off x="4876800" y="2895602"/>
            <a:ext cx="3792132" cy="954088"/>
            <a:chOff x="1872" y="2898"/>
            <a:chExt cx="2759" cy="601"/>
          </a:xfrm>
        </p:grpSpPr>
        <p:sp>
          <p:nvSpPr>
            <p:cNvPr id="13" name="Line 13"/>
            <p:cNvSpPr>
              <a:spLocks noChangeShapeType="1"/>
            </p:cNvSpPr>
            <p:nvPr/>
          </p:nvSpPr>
          <p:spPr bwMode="auto">
            <a:xfrm>
              <a:off x="1872" y="3264"/>
              <a:ext cx="1200" cy="0"/>
            </a:xfrm>
            <a:prstGeom prst="line">
              <a:avLst/>
            </a:prstGeom>
            <a:noFill/>
            <a:ln w="38100">
              <a:solidFill>
                <a:schemeClr val="accent2"/>
              </a:solidFill>
              <a:round/>
              <a:headEnd type="triangle" w="med" len="med"/>
              <a:tailEnd/>
            </a:ln>
          </p:spPr>
          <p:txBody>
            <a:bodyPr wrap="none" anchor="ctr"/>
            <a:lstStyle/>
            <a:p>
              <a:endParaRPr lang="ar-SA">
                <a:solidFill>
                  <a:prstClr val="black"/>
                </a:solidFill>
              </a:endParaRPr>
            </a:p>
          </p:txBody>
        </p:sp>
        <p:sp>
          <p:nvSpPr>
            <p:cNvPr id="14" name="Text Box 14"/>
            <p:cNvSpPr txBox="1">
              <a:spLocks noChangeArrowheads="1"/>
            </p:cNvSpPr>
            <p:nvPr/>
          </p:nvSpPr>
          <p:spPr bwMode="auto">
            <a:xfrm>
              <a:off x="3251" y="2898"/>
              <a:ext cx="1380" cy="601"/>
            </a:xfrm>
            <a:prstGeom prst="rect">
              <a:avLst/>
            </a:prstGeom>
            <a:noFill/>
            <a:ln w="9525">
              <a:noFill/>
              <a:miter lim="800000"/>
              <a:headEnd/>
              <a:tailEnd/>
            </a:ln>
          </p:spPr>
          <p:txBody>
            <a:bodyPr wrap="none">
              <a:spAutoFit/>
            </a:bodyPr>
            <a:lstStyle/>
            <a:p>
              <a:pPr algn="ctr" eaLnBrk="0" hangingPunct="0"/>
              <a:r>
                <a:rPr lang="ar-SA" altLang="en-US" sz="2800" b="1" dirty="0">
                  <a:latin typeface="Times New Roman" pitchFamily="18" charset="0"/>
                  <a:cs typeface="AL-Mohanad Bold" pitchFamily="2" charset="-78"/>
                </a:rPr>
                <a:t>خطاب للحواس</a:t>
              </a:r>
              <a:endParaRPr lang="en-US" altLang="en-US" sz="2800" b="1" dirty="0">
                <a:latin typeface="Times New Roman" pitchFamily="18" charset="0"/>
                <a:cs typeface="AL-Mohanad Bold" pitchFamily="2" charset="-78"/>
              </a:endParaRPr>
            </a:p>
            <a:p>
              <a:pPr algn="ctr" eaLnBrk="0" hangingPunct="0"/>
              <a:r>
                <a:rPr lang="ar-SA" altLang="en-US" sz="2800" b="1" dirty="0" smtClean="0">
                  <a:latin typeface="Times New Roman" pitchFamily="18" charset="0"/>
                  <a:cs typeface="AL-Mohanad Bold" pitchFamily="2" charset="-78"/>
                </a:rPr>
                <a:t>نواحي </a:t>
              </a:r>
              <a:r>
                <a:rPr lang="ar-SA" altLang="en-US" sz="2800" b="1" dirty="0">
                  <a:latin typeface="Times New Roman" pitchFamily="18" charset="0"/>
                  <a:cs typeface="AL-Mohanad Bold" pitchFamily="2" charset="-78"/>
                </a:rPr>
                <a:t>عملية</a:t>
              </a:r>
              <a:endParaRPr lang="en-US" altLang="en-US" sz="2800" b="1" dirty="0">
                <a:latin typeface="Times New Roman" pitchFamily="18" charset="0"/>
                <a:cs typeface="AL-Mohanad Bold" pitchFamily="2" charset="-78"/>
              </a:endParaRPr>
            </a:p>
          </p:txBody>
        </p:sp>
      </p:grpSp>
      <p:sp>
        <p:nvSpPr>
          <p:cNvPr id="15" name="AutoShape 5"/>
          <p:cNvSpPr txBox="1">
            <a:spLocks noChangeArrowheads="1"/>
          </p:cNvSpPr>
          <p:nvPr/>
        </p:nvSpPr>
        <p:spPr>
          <a:xfrm>
            <a:off x="4356688" y="2357416"/>
            <a:ext cx="642942" cy="500073"/>
          </a:xfrm>
          <a:custGeom>
            <a:avLst/>
            <a:gdLst>
              <a:gd name="T0" fmla="*/ 287340 w 21600"/>
              <a:gd name="T1" fmla="*/ 50632 h 21600"/>
              <a:gd name="T2" fmla="*/ 77471 w 21600"/>
              <a:gd name="T3" fmla="*/ 250033 h 21600"/>
              <a:gd name="T4" fmla="*/ 287340 w 21600"/>
              <a:gd name="T5" fmla="*/ 500066 h 21600"/>
              <a:gd name="T6" fmla="*/ 494033 w 21600"/>
              <a:gd name="T7" fmla="*/ 25003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ln>
          <a:effectLst>
            <a:glow rad="63500">
              <a:schemeClr val="accent6">
                <a:satMod val="175000"/>
                <a:alpha val="40000"/>
              </a:schemeClr>
            </a:glow>
          </a:effectLst>
        </p:spPr>
        <p:txBody>
          <a:bodyPr vert="horz" wrap="none" lIns="91440" tIns="45720" rIns="91440" bIns="45720" rtlCol="1" anchor="ctr">
            <a:normAutofit fontScale="32500" lnSpcReduction="20000"/>
          </a:bodyPr>
          <a:lstStyle/>
          <a:p>
            <a:pPr marL="342900" indent="-342900">
              <a:lnSpc>
                <a:spcPct val="150000"/>
              </a:lnSpc>
              <a:spcBef>
                <a:spcPct val="20000"/>
              </a:spcBef>
              <a:buClr>
                <a:srgbClr val="F79646">
                  <a:lumMod val="50000"/>
                </a:srgbClr>
              </a:buClr>
              <a:buFont typeface="Symbol" pitchFamily="18" charset="2"/>
              <a:buChar char=""/>
              <a:defRPr/>
            </a:pPr>
            <a:endParaRPr lang="ar-SA" sz="2600" dirty="0">
              <a:solidFill>
                <a:prstClr val="black"/>
              </a:solidFill>
              <a:cs typeface="PT Bold Heading" pitchFamily="2" charset="-78"/>
            </a:endParaRPr>
          </a:p>
        </p:txBody>
      </p:sp>
      <p:sp>
        <p:nvSpPr>
          <p:cNvPr id="16" name="Line 11"/>
          <p:cNvSpPr>
            <a:spLocks noChangeShapeType="1"/>
          </p:cNvSpPr>
          <p:nvPr/>
        </p:nvSpPr>
        <p:spPr bwMode="auto">
          <a:xfrm flipH="1">
            <a:off x="2514616" y="2607453"/>
            <a:ext cx="1842069" cy="67874"/>
          </a:xfrm>
          <a:prstGeom prst="line">
            <a:avLst/>
          </a:prstGeom>
          <a:noFill/>
          <a:ln w="38100">
            <a:solidFill>
              <a:schemeClr val="accent2"/>
            </a:solidFill>
            <a:round/>
            <a:headEnd type="triangle" w="med" len="med"/>
            <a:tailEnd/>
          </a:ln>
        </p:spPr>
        <p:txBody>
          <a:bodyPr wrap="none" anchor="ctr"/>
          <a:lstStyle/>
          <a:p>
            <a:endParaRPr lang="ar-SA">
              <a:solidFill>
                <a:prstClr val="black"/>
              </a:solidFill>
            </a:endParaRPr>
          </a:p>
        </p:txBody>
      </p:sp>
    </p:spTree>
    <p:extLst>
      <p:ext uri="{BB962C8B-B14F-4D97-AF65-F5344CB8AC3E}">
        <p14:creationId xmlns="" xmlns:p14="http://schemas.microsoft.com/office/powerpoint/2010/main" val="39511491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2211387" y="1066800"/>
            <a:ext cx="2757488" cy="2005013"/>
          </a:xfrm>
          <a:custGeom>
            <a:avLst/>
            <a:gdLst/>
            <a:ahLst/>
            <a:cxnLst>
              <a:cxn ang="0">
                <a:pos x="374" y="188"/>
              </a:cxn>
              <a:cxn ang="0">
                <a:pos x="394" y="200"/>
              </a:cxn>
              <a:cxn ang="0">
                <a:pos x="423" y="158"/>
              </a:cxn>
              <a:cxn ang="0">
                <a:pos x="394" y="115"/>
              </a:cxn>
              <a:cxn ang="0">
                <a:pos x="376" y="125"/>
              </a:cxn>
              <a:cxn ang="0">
                <a:pos x="373" y="129"/>
              </a:cxn>
              <a:cxn ang="0">
                <a:pos x="364" y="135"/>
              </a:cxn>
              <a:cxn ang="0">
                <a:pos x="357" y="133"/>
              </a:cxn>
              <a:cxn ang="0">
                <a:pos x="357" y="133"/>
              </a:cxn>
              <a:cxn ang="0">
                <a:pos x="357" y="133"/>
              </a:cxn>
              <a:cxn ang="0">
                <a:pos x="356" y="133"/>
              </a:cxn>
              <a:cxn ang="0">
                <a:pos x="356" y="0"/>
              </a:cxn>
              <a:cxn ang="0">
                <a:pos x="178" y="0"/>
              </a:cxn>
              <a:cxn ang="0">
                <a:pos x="0" y="308"/>
              </a:cxn>
              <a:cxn ang="0">
                <a:pos x="156" y="308"/>
              </a:cxn>
              <a:cxn ang="0">
                <a:pos x="158" y="301"/>
              </a:cxn>
              <a:cxn ang="0">
                <a:pos x="152" y="292"/>
              </a:cxn>
              <a:cxn ang="0">
                <a:pos x="148" y="289"/>
              </a:cxn>
              <a:cxn ang="0">
                <a:pos x="138" y="271"/>
              </a:cxn>
              <a:cxn ang="0">
                <a:pos x="181" y="242"/>
              </a:cxn>
              <a:cxn ang="0">
                <a:pos x="223" y="271"/>
              </a:cxn>
              <a:cxn ang="0">
                <a:pos x="211" y="291"/>
              </a:cxn>
              <a:cxn ang="0">
                <a:pos x="204" y="302"/>
              </a:cxn>
              <a:cxn ang="0">
                <a:pos x="206" y="308"/>
              </a:cxn>
              <a:cxn ang="0">
                <a:pos x="356" y="308"/>
              </a:cxn>
              <a:cxn ang="0">
                <a:pos x="356" y="183"/>
              </a:cxn>
              <a:cxn ang="0">
                <a:pos x="357" y="183"/>
              </a:cxn>
              <a:cxn ang="0">
                <a:pos x="357" y="183"/>
              </a:cxn>
              <a:cxn ang="0">
                <a:pos x="357" y="183"/>
              </a:cxn>
              <a:cxn ang="0">
                <a:pos x="363" y="181"/>
              </a:cxn>
              <a:cxn ang="0">
                <a:pos x="374" y="188"/>
              </a:cxn>
            </a:cxnLst>
            <a:rect l="0" t="0" r="r" b="b"/>
            <a:pathLst>
              <a:path w="423" h="308">
                <a:moveTo>
                  <a:pt x="374" y="188"/>
                </a:moveTo>
                <a:cubicBezTo>
                  <a:pt x="376" y="191"/>
                  <a:pt x="386" y="200"/>
                  <a:pt x="394" y="200"/>
                </a:cubicBezTo>
                <a:cubicBezTo>
                  <a:pt x="410" y="200"/>
                  <a:pt x="423" y="181"/>
                  <a:pt x="423" y="158"/>
                </a:cubicBezTo>
                <a:cubicBezTo>
                  <a:pt x="423" y="134"/>
                  <a:pt x="410" y="115"/>
                  <a:pt x="394" y="115"/>
                </a:cubicBezTo>
                <a:cubicBezTo>
                  <a:pt x="387" y="115"/>
                  <a:pt x="381" y="119"/>
                  <a:pt x="376" y="125"/>
                </a:cubicBezTo>
                <a:cubicBezTo>
                  <a:pt x="375" y="127"/>
                  <a:pt x="374" y="128"/>
                  <a:pt x="373" y="129"/>
                </a:cubicBezTo>
                <a:cubicBezTo>
                  <a:pt x="371" y="132"/>
                  <a:pt x="367" y="135"/>
                  <a:pt x="364" y="135"/>
                </a:cubicBezTo>
                <a:cubicBezTo>
                  <a:pt x="361" y="135"/>
                  <a:pt x="359" y="134"/>
                  <a:pt x="357" y="133"/>
                </a:cubicBezTo>
                <a:cubicBezTo>
                  <a:pt x="357" y="133"/>
                  <a:pt x="357" y="133"/>
                  <a:pt x="357" y="133"/>
                </a:cubicBezTo>
                <a:cubicBezTo>
                  <a:pt x="357" y="133"/>
                  <a:pt x="357" y="133"/>
                  <a:pt x="357" y="133"/>
                </a:cubicBezTo>
                <a:cubicBezTo>
                  <a:pt x="357" y="133"/>
                  <a:pt x="357" y="133"/>
                  <a:pt x="356" y="133"/>
                </a:cubicBezTo>
                <a:cubicBezTo>
                  <a:pt x="356" y="0"/>
                  <a:pt x="356" y="0"/>
                  <a:pt x="356" y="0"/>
                </a:cubicBezTo>
                <a:cubicBezTo>
                  <a:pt x="178" y="0"/>
                  <a:pt x="178" y="0"/>
                  <a:pt x="178" y="0"/>
                </a:cubicBezTo>
                <a:cubicBezTo>
                  <a:pt x="0" y="308"/>
                  <a:pt x="0" y="308"/>
                  <a:pt x="0" y="308"/>
                </a:cubicBezTo>
                <a:cubicBezTo>
                  <a:pt x="156" y="308"/>
                  <a:pt x="156" y="308"/>
                  <a:pt x="156" y="308"/>
                </a:cubicBezTo>
                <a:cubicBezTo>
                  <a:pt x="157" y="306"/>
                  <a:pt x="158" y="304"/>
                  <a:pt x="158" y="301"/>
                </a:cubicBezTo>
                <a:cubicBezTo>
                  <a:pt x="158" y="298"/>
                  <a:pt x="155" y="294"/>
                  <a:pt x="152" y="292"/>
                </a:cubicBezTo>
                <a:cubicBezTo>
                  <a:pt x="151" y="291"/>
                  <a:pt x="149" y="290"/>
                  <a:pt x="148" y="289"/>
                </a:cubicBezTo>
                <a:cubicBezTo>
                  <a:pt x="142" y="284"/>
                  <a:pt x="138" y="278"/>
                  <a:pt x="138" y="271"/>
                </a:cubicBezTo>
                <a:cubicBezTo>
                  <a:pt x="138" y="255"/>
                  <a:pt x="157" y="242"/>
                  <a:pt x="181" y="242"/>
                </a:cubicBezTo>
                <a:cubicBezTo>
                  <a:pt x="204" y="242"/>
                  <a:pt x="223" y="255"/>
                  <a:pt x="223" y="271"/>
                </a:cubicBezTo>
                <a:cubicBezTo>
                  <a:pt x="223" y="279"/>
                  <a:pt x="214" y="289"/>
                  <a:pt x="211" y="291"/>
                </a:cubicBezTo>
                <a:cubicBezTo>
                  <a:pt x="208" y="293"/>
                  <a:pt x="204" y="298"/>
                  <a:pt x="204" y="302"/>
                </a:cubicBezTo>
                <a:cubicBezTo>
                  <a:pt x="204" y="304"/>
                  <a:pt x="205" y="306"/>
                  <a:pt x="206" y="308"/>
                </a:cubicBezTo>
                <a:cubicBezTo>
                  <a:pt x="356" y="308"/>
                  <a:pt x="356" y="308"/>
                  <a:pt x="356" y="308"/>
                </a:cubicBezTo>
                <a:cubicBezTo>
                  <a:pt x="356" y="183"/>
                  <a:pt x="356" y="183"/>
                  <a:pt x="356" y="183"/>
                </a:cubicBezTo>
                <a:cubicBezTo>
                  <a:pt x="357" y="183"/>
                  <a:pt x="357" y="183"/>
                  <a:pt x="357" y="183"/>
                </a:cubicBezTo>
                <a:cubicBezTo>
                  <a:pt x="357" y="183"/>
                  <a:pt x="357" y="183"/>
                  <a:pt x="357" y="183"/>
                </a:cubicBezTo>
                <a:cubicBezTo>
                  <a:pt x="357" y="183"/>
                  <a:pt x="357" y="183"/>
                  <a:pt x="357" y="183"/>
                </a:cubicBezTo>
                <a:cubicBezTo>
                  <a:pt x="359" y="182"/>
                  <a:pt x="361" y="181"/>
                  <a:pt x="363" y="181"/>
                </a:cubicBezTo>
                <a:cubicBezTo>
                  <a:pt x="367" y="181"/>
                  <a:pt x="372" y="185"/>
                  <a:pt x="374" y="188"/>
                </a:cubicBezTo>
                <a:close/>
              </a:path>
            </a:pathLst>
          </a:custGeom>
          <a:solidFill>
            <a:schemeClr val="tx2"/>
          </a:solidFill>
          <a:ln w="28575">
            <a:solidFill>
              <a:schemeClr val="bg1"/>
            </a:solidFill>
            <a:round/>
            <a:headEnd/>
            <a:tailEnd/>
          </a:ln>
        </p:spPr>
        <p:txBody>
          <a:bodyPr/>
          <a:lstStyle/>
          <a:p>
            <a:pPr>
              <a:defRPr/>
            </a:pPr>
            <a:endParaRPr lang="en-US">
              <a:solidFill>
                <a:prstClr val="black"/>
              </a:solidFill>
              <a:latin typeface="Arial" pitchFamily="34" charset="0"/>
            </a:endParaRPr>
          </a:p>
        </p:txBody>
      </p:sp>
      <p:sp>
        <p:nvSpPr>
          <p:cNvPr id="3" name="Freeform 7"/>
          <p:cNvSpPr>
            <a:spLocks/>
          </p:cNvSpPr>
          <p:nvPr/>
        </p:nvSpPr>
        <p:spPr bwMode="auto">
          <a:xfrm>
            <a:off x="2211387" y="2641600"/>
            <a:ext cx="2319338" cy="2451100"/>
          </a:xfrm>
          <a:custGeom>
            <a:avLst/>
            <a:gdLst/>
            <a:ahLst/>
            <a:cxnLst>
              <a:cxn ang="0">
                <a:pos x="340" y="256"/>
              </a:cxn>
              <a:cxn ang="0">
                <a:pos x="320" y="269"/>
              </a:cxn>
              <a:cxn ang="0">
                <a:pos x="292" y="226"/>
              </a:cxn>
              <a:cxn ang="0">
                <a:pos x="320" y="183"/>
              </a:cxn>
              <a:cxn ang="0">
                <a:pos x="339" y="194"/>
              </a:cxn>
              <a:cxn ang="0">
                <a:pos x="341" y="197"/>
              </a:cxn>
              <a:cxn ang="0">
                <a:pos x="351" y="203"/>
              </a:cxn>
              <a:cxn ang="0">
                <a:pos x="356" y="202"/>
              </a:cxn>
              <a:cxn ang="0">
                <a:pos x="356" y="67"/>
              </a:cxn>
              <a:cxn ang="0">
                <a:pos x="206" y="67"/>
              </a:cxn>
              <a:cxn ang="0">
                <a:pos x="206" y="66"/>
              </a:cxn>
              <a:cxn ang="0">
                <a:pos x="206" y="66"/>
              </a:cxn>
              <a:cxn ang="0">
                <a:pos x="206" y="66"/>
              </a:cxn>
              <a:cxn ang="0">
                <a:pos x="204" y="60"/>
              </a:cxn>
              <a:cxn ang="0">
                <a:pos x="211" y="49"/>
              </a:cxn>
              <a:cxn ang="0">
                <a:pos x="223" y="29"/>
              </a:cxn>
              <a:cxn ang="0">
                <a:pos x="181" y="0"/>
              </a:cxn>
              <a:cxn ang="0">
                <a:pos x="138" y="29"/>
              </a:cxn>
              <a:cxn ang="0">
                <a:pos x="148" y="47"/>
              </a:cxn>
              <a:cxn ang="0">
                <a:pos x="152" y="50"/>
              </a:cxn>
              <a:cxn ang="0">
                <a:pos x="158" y="59"/>
              </a:cxn>
              <a:cxn ang="0">
                <a:pos x="156" y="66"/>
              </a:cxn>
              <a:cxn ang="0">
                <a:pos x="156" y="66"/>
              </a:cxn>
              <a:cxn ang="0">
                <a:pos x="156" y="66"/>
              </a:cxn>
              <a:cxn ang="0">
                <a:pos x="156" y="67"/>
              </a:cxn>
              <a:cxn ang="0">
                <a:pos x="0" y="67"/>
              </a:cxn>
              <a:cxn ang="0">
                <a:pos x="178" y="376"/>
              </a:cxn>
              <a:cxn ang="0">
                <a:pos x="356" y="376"/>
              </a:cxn>
              <a:cxn ang="0">
                <a:pos x="356" y="251"/>
              </a:cxn>
              <a:cxn ang="0">
                <a:pos x="351" y="249"/>
              </a:cxn>
              <a:cxn ang="0">
                <a:pos x="340" y="256"/>
              </a:cxn>
            </a:cxnLst>
            <a:rect l="0" t="0" r="r" b="b"/>
            <a:pathLst>
              <a:path w="356" h="376">
                <a:moveTo>
                  <a:pt x="340" y="256"/>
                </a:moveTo>
                <a:cubicBezTo>
                  <a:pt x="338" y="259"/>
                  <a:pt x="329" y="269"/>
                  <a:pt x="320" y="269"/>
                </a:cubicBezTo>
                <a:cubicBezTo>
                  <a:pt x="305" y="269"/>
                  <a:pt x="292" y="249"/>
                  <a:pt x="292" y="226"/>
                </a:cubicBezTo>
                <a:cubicBezTo>
                  <a:pt x="292" y="202"/>
                  <a:pt x="305" y="183"/>
                  <a:pt x="320" y="183"/>
                </a:cubicBezTo>
                <a:cubicBezTo>
                  <a:pt x="327" y="183"/>
                  <a:pt x="334" y="187"/>
                  <a:pt x="339" y="194"/>
                </a:cubicBezTo>
                <a:cubicBezTo>
                  <a:pt x="340" y="195"/>
                  <a:pt x="340" y="196"/>
                  <a:pt x="341" y="197"/>
                </a:cubicBezTo>
                <a:cubicBezTo>
                  <a:pt x="344" y="200"/>
                  <a:pt x="347" y="203"/>
                  <a:pt x="351" y="203"/>
                </a:cubicBezTo>
                <a:cubicBezTo>
                  <a:pt x="353" y="203"/>
                  <a:pt x="355" y="202"/>
                  <a:pt x="356" y="202"/>
                </a:cubicBezTo>
                <a:cubicBezTo>
                  <a:pt x="356" y="67"/>
                  <a:pt x="356" y="67"/>
                  <a:pt x="356" y="67"/>
                </a:cubicBezTo>
                <a:cubicBezTo>
                  <a:pt x="206" y="67"/>
                  <a:pt x="206" y="67"/>
                  <a:pt x="206" y="67"/>
                </a:cubicBezTo>
                <a:cubicBezTo>
                  <a:pt x="206" y="67"/>
                  <a:pt x="206" y="66"/>
                  <a:pt x="206" y="66"/>
                </a:cubicBezTo>
                <a:cubicBezTo>
                  <a:pt x="206" y="66"/>
                  <a:pt x="206" y="66"/>
                  <a:pt x="206" y="66"/>
                </a:cubicBezTo>
                <a:cubicBezTo>
                  <a:pt x="206" y="66"/>
                  <a:pt x="206" y="66"/>
                  <a:pt x="206" y="66"/>
                </a:cubicBezTo>
                <a:cubicBezTo>
                  <a:pt x="205" y="64"/>
                  <a:pt x="204" y="62"/>
                  <a:pt x="204" y="60"/>
                </a:cubicBezTo>
                <a:cubicBezTo>
                  <a:pt x="204" y="56"/>
                  <a:pt x="208" y="51"/>
                  <a:pt x="211" y="49"/>
                </a:cubicBezTo>
                <a:cubicBezTo>
                  <a:pt x="214" y="47"/>
                  <a:pt x="223" y="37"/>
                  <a:pt x="223" y="29"/>
                </a:cubicBezTo>
                <a:cubicBezTo>
                  <a:pt x="223" y="13"/>
                  <a:pt x="204" y="0"/>
                  <a:pt x="181" y="0"/>
                </a:cubicBezTo>
                <a:cubicBezTo>
                  <a:pt x="157" y="0"/>
                  <a:pt x="138" y="13"/>
                  <a:pt x="138" y="29"/>
                </a:cubicBezTo>
                <a:cubicBezTo>
                  <a:pt x="138" y="36"/>
                  <a:pt x="142" y="42"/>
                  <a:pt x="148" y="47"/>
                </a:cubicBezTo>
                <a:cubicBezTo>
                  <a:pt x="149" y="48"/>
                  <a:pt x="151" y="49"/>
                  <a:pt x="152" y="50"/>
                </a:cubicBezTo>
                <a:cubicBezTo>
                  <a:pt x="155" y="52"/>
                  <a:pt x="158" y="56"/>
                  <a:pt x="158" y="59"/>
                </a:cubicBezTo>
                <a:cubicBezTo>
                  <a:pt x="158" y="62"/>
                  <a:pt x="157" y="64"/>
                  <a:pt x="156" y="66"/>
                </a:cubicBezTo>
                <a:cubicBezTo>
                  <a:pt x="156" y="66"/>
                  <a:pt x="156" y="66"/>
                  <a:pt x="156" y="66"/>
                </a:cubicBezTo>
                <a:cubicBezTo>
                  <a:pt x="156" y="66"/>
                  <a:pt x="156" y="66"/>
                  <a:pt x="156" y="66"/>
                </a:cubicBezTo>
                <a:cubicBezTo>
                  <a:pt x="156" y="66"/>
                  <a:pt x="156" y="67"/>
                  <a:pt x="156" y="67"/>
                </a:cubicBezTo>
                <a:cubicBezTo>
                  <a:pt x="0" y="67"/>
                  <a:pt x="0" y="67"/>
                  <a:pt x="0" y="67"/>
                </a:cubicBezTo>
                <a:cubicBezTo>
                  <a:pt x="178" y="376"/>
                  <a:pt x="178" y="376"/>
                  <a:pt x="178" y="376"/>
                </a:cubicBezTo>
                <a:cubicBezTo>
                  <a:pt x="356" y="376"/>
                  <a:pt x="356" y="376"/>
                  <a:pt x="356" y="376"/>
                </a:cubicBezTo>
                <a:cubicBezTo>
                  <a:pt x="356" y="251"/>
                  <a:pt x="356" y="251"/>
                  <a:pt x="356" y="251"/>
                </a:cubicBezTo>
                <a:cubicBezTo>
                  <a:pt x="355" y="250"/>
                  <a:pt x="353" y="249"/>
                  <a:pt x="351" y="249"/>
                </a:cubicBezTo>
                <a:cubicBezTo>
                  <a:pt x="348" y="249"/>
                  <a:pt x="343" y="253"/>
                  <a:pt x="340" y="256"/>
                </a:cubicBezTo>
                <a:close/>
              </a:path>
            </a:pathLst>
          </a:custGeom>
          <a:solidFill>
            <a:schemeClr val="accent1">
              <a:lumMod val="40000"/>
              <a:lumOff val="60000"/>
            </a:schemeClr>
          </a:solidFill>
          <a:ln w="28575">
            <a:solidFill>
              <a:schemeClr val="bg1"/>
            </a:solidFill>
            <a:round/>
            <a:headEnd/>
            <a:tailEnd/>
          </a:ln>
          <a:effectLst/>
        </p:spPr>
        <p:txBody>
          <a:bodyPr/>
          <a:lstStyle/>
          <a:p>
            <a:pPr>
              <a:defRPr/>
            </a:pPr>
            <a:endParaRPr lang="en-US">
              <a:solidFill>
                <a:prstClr val="black"/>
              </a:solidFill>
              <a:latin typeface="Arial" pitchFamily="34" charset="0"/>
            </a:endParaRPr>
          </a:p>
        </p:txBody>
      </p:sp>
      <p:sp>
        <p:nvSpPr>
          <p:cNvPr id="4" name="Freeform 8"/>
          <p:cNvSpPr>
            <a:spLocks/>
          </p:cNvSpPr>
          <p:nvPr/>
        </p:nvSpPr>
        <p:spPr bwMode="auto">
          <a:xfrm>
            <a:off x="4101152" y="3093398"/>
            <a:ext cx="2743200" cy="2012950"/>
          </a:xfrm>
          <a:custGeom>
            <a:avLst/>
            <a:gdLst>
              <a:gd name="T0" fmla="*/ 265 w 421"/>
              <a:gd name="T1" fmla="*/ 0 h 309"/>
              <a:gd name="T2" fmla="*/ 264 w 421"/>
              <a:gd name="T3" fmla="*/ 5 h 309"/>
              <a:gd name="T4" fmla="*/ 270 w 421"/>
              <a:gd name="T5" fmla="*/ 16 h 309"/>
              <a:gd name="T6" fmla="*/ 283 w 421"/>
              <a:gd name="T7" fmla="*/ 36 h 309"/>
              <a:gd name="T8" fmla="*/ 240 w 421"/>
              <a:gd name="T9" fmla="*/ 65 h 309"/>
              <a:gd name="T10" fmla="*/ 198 w 421"/>
              <a:gd name="T11" fmla="*/ 36 h 309"/>
              <a:gd name="T12" fmla="*/ 208 w 421"/>
              <a:gd name="T13" fmla="*/ 18 h 309"/>
              <a:gd name="T14" fmla="*/ 212 w 421"/>
              <a:gd name="T15" fmla="*/ 15 h 309"/>
              <a:gd name="T16" fmla="*/ 217 w 421"/>
              <a:gd name="T17" fmla="*/ 6 h 309"/>
              <a:gd name="T18" fmla="*/ 216 w 421"/>
              <a:gd name="T19" fmla="*/ 0 h 309"/>
              <a:gd name="T20" fmla="*/ 65 w 421"/>
              <a:gd name="T21" fmla="*/ 0 h 309"/>
              <a:gd name="T22" fmla="*/ 65 w 421"/>
              <a:gd name="T23" fmla="*/ 135 h 309"/>
              <a:gd name="T24" fmla="*/ 64 w 421"/>
              <a:gd name="T25" fmla="*/ 135 h 309"/>
              <a:gd name="T26" fmla="*/ 59 w 421"/>
              <a:gd name="T27" fmla="*/ 136 h 309"/>
              <a:gd name="T28" fmla="*/ 49 w 421"/>
              <a:gd name="T29" fmla="*/ 130 h 309"/>
              <a:gd name="T30" fmla="*/ 47 w 421"/>
              <a:gd name="T31" fmla="*/ 127 h 309"/>
              <a:gd name="T32" fmla="*/ 28 w 421"/>
              <a:gd name="T33" fmla="*/ 116 h 309"/>
              <a:gd name="T34" fmla="*/ 0 w 421"/>
              <a:gd name="T35" fmla="*/ 159 h 309"/>
              <a:gd name="T36" fmla="*/ 28 w 421"/>
              <a:gd name="T37" fmla="*/ 202 h 309"/>
              <a:gd name="T38" fmla="*/ 48 w 421"/>
              <a:gd name="T39" fmla="*/ 189 h 309"/>
              <a:gd name="T40" fmla="*/ 59 w 421"/>
              <a:gd name="T41" fmla="*/ 182 h 309"/>
              <a:gd name="T42" fmla="*/ 64 w 421"/>
              <a:gd name="T43" fmla="*/ 184 h 309"/>
              <a:gd name="T44" fmla="*/ 65 w 421"/>
              <a:gd name="T45" fmla="*/ 184 h 309"/>
              <a:gd name="T46" fmla="*/ 65 w 421"/>
              <a:gd name="T47" fmla="*/ 309 h 309"/>
              <a:gd name="T48" fmla="*/ 243 w 421"/>
              <a:gd name="T49" fmla="*/ 309 h 309"/>
              <a:gd name="T50" fmla="*/ 421 w 421"/>
              <a:gd name="T51" fmla="*/ 0 h 309"/>
              <a:gd name="T52" fmla="*/ 265 w 421"/>
              <a:gd name="T53" fmla="*/ 0 h 3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1"/>
              <a:gd name="T82" fmla="*/ 0 h 309"/>
              <a:gd name="T83" fmla="*/ 421 w 421"/>
              <a:gd name="T84" fmla="*/ 309 h 3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1" h="309">
                <a:moveTo>
                  <a:pt x="265" y="0"/>
                </a:moveTo>
                <a:cubicBezTo>
                  <a:pt x="264" y="2"/>
                  <a:pt x="264" y="3"/>
                  <a:pt x="264" y="5"/>
                </a:cubicBezTo>
                <a:cubicBezTo>
                  <a:pt x="264" y="9"/>
                  <a:pt x="267" y="14"/>
                  <a:pt x="270" y="16"/>
                </a:cubicBezTo>
                <a:cubicBezTo>
                  <a:pt x="273" y="18"/>
                  <a:pt x="283" y="28"/>
                  <a:pt x="283" y="36"/>
                </a:cubicBezTo>
                <a:cubicBezTo>
                  <a:pt x="283" y="52"/>
                  <a:pt x="264" y="65"/>
                  <a:pt x="240" y="65"/>
                </a:cubicBezTo>
                <a:cubicBezTo>
                  <a:pt x="217" y="65"/>
                  <a:pt x="198" y="52"/>
                  <a:pt x="198" y="36"/>
                </a:cubicBezTo>
                <a:cubicBezTo>
                  <a:pt x="198" y="29"/>
                  <a:pt x="201" y="23"/>
                  <a:pt x="208" y="18"/>
                </a:cubicBezTo>
                <a:cubicBezTo>
                  <a:pt x="209" y="17"/>
                  <a:pt x="210" y="16"/>
                  <a:pt x="212" y="15"/>
                </a:cubicBezTo>
                <a:cubicBezTo>
                  <a:pt x="214" y="13"/>
                  <a:pt x="217" y="9"/>
                  <a:pt x="217" y="6"/>
                </a:cubicBezTo>
                <a:cubicBezTo>
                  <a:pt x="217" y="3"/>
                  <a:pt x="217" y="1"/>
                  <a:pt x="216" y="0"/>
                </a:cubicBezTo>
                <a:cubicBezTo>
                  <a:pt x="65" y="0"/>
                  <a:pt x="65" y="0"/>
                  <a:pt x="65" y="0"/>
                </a:cubicBezTo>
                <a:cubicBezTo>
                  <a:pt x="65" y="135"/>
                  <a:pt x="65" y="135"/>
                  <a:pt x="65" y="135"/>
                </a:cubicBezTo>
                <a:cubicBezTo>
                  <a:pt x="65" y="135"/>
                  <a:pt x="65" y="135"/>
                  <a:pt x="64" y="135"/>
                </a:cubicBezTo>
                <a:cubicBezTo>
                  <a:pt x="63" y="135"/>
                  <a:pt x="61" y="136"/>
                  <a:pt x="59" y="136"/>
                </a:cubicBezTo>
                <a:cubicBezTo>
                  <a:pt x="55" y="136"/>
                  <a:pt x="52" y="133"/>
                  <a:pt x="49" y="130"/>
                </a:cubicBezTo>
                <a:cubicBezTo>
                  <a:pt x="48" y="129"/>
                  <a:pt x="48" y="128"/>
                  <a:pt x="47" y="127"/>
                </a:cubicBezTo>
                <a:cubicBezTo>
                  <a:pt x="42" y="120"/>
                  <a:pt x="35" y="116"/>
                  <a:pt x="28" y="116"/>
                </a:cubicBezTo>
                <a:cubicBezTo>
                  <a:pt x="13" y="116"/>
                  <a:pt x="0" y="135"/>
                  <a:pt x="0" y="159"/>
                </a:cubicBezTo>
                <a:cubicBezTo>
                  <a:pt x="0" y="182"/>
                  <a:pt x="13" y="202"/>
                  <a:pt x="28" y="202"/>
                </a:cubicBezTo>
                <a:cubicBezTo>
                  <a:pt x="37" y="202"/>
                  <a:pt x="46" y="192"/>
                  <a:pt x="48" y="189"/>
                </a:cubicBezTo>
                <a:cubicBezTo>
                  <a:pt x="51" y="186"/>
                  <a:pt x="56" y="182"/>
                  <a:pt x="59" y="182"/>
                </a:cubicBezTo>
                <a:cubicBezTo>
                  <a:pt x="61" y="182"/>
                  <a:pt x="63" y="183"/>
                  <a:pt x="64" y="184"/>
                </a:cubicBezTo>
                <a:cubicBezTo>
                  <a:pt x="65" y="184"/>
                  <a:pt x="65" y="184"/>
                  <a:pt x="65" y="184"/>
                </a:cubicBezTo>
                <a:cubicBezTo>
                  <a:pt x="65" y="309"/>
                  <a:pt x="65" y="309"/>
                  <a:pt x="65" y="309"/>
                </a:cubicBezTo>
                <a:cubicBezTo>
                  <a:pt x="243" y="309"/>
                  <a:pt x="243" y="309"/>
                  <a:pt x="243" y="309"/>
                </a:cubicBezTo>
                <a:cubicBezTo>
                  <a:pt x="421" y="0"/>
                  <a:pt x="421" y="0"/>
                  <a:pt x="421" y="0"/>
                </a:cubicBezTo>
                <a:lnTo>
                  <a:pt x="265" y="0"/>
                </a:lnTo>
                <a:close/>
              </a:path>
            </a:pathLst>
          </a:custGeom>
          <a:solidFill>
            <a:schemeClr val="tx2">
              <a:lumMod val="40000"/>
              <a:lumOff val="60000"/>
            </a:schemeClr>
          </a:solidFill>
          <a:ln w="28575">
            <a:solidFill>
              <a:schemeClr val="bg1"/>
            </a:solidFill>
            <a:round/>
            <a:headEnd/>
            <a:tailEnd/>
          </a:ln>
        </p:spPr>
        <p:txBody>
          <a:bodyPr/>
          <a:lstStyle/>
          <a:p>
            <a:endParaRPr lang="en-US">
              <a:solidFill>
                <a:prstClr val="black"/>
              </a:solidFill>
            </a:endParaRPr>
          </a:p>
        </p:txBody>
      </p:sp>
      <p:sp>
        <p:nvSpPr>
          <p:cNvPr id="5" name="Freeform 9"/>
          <p:cNvSpPr>
            <a:spLocks/>
          </p:cNvSpPr>
          <p:nvPr/>
        </p:nvSpPr>
        <p:spPr bwMode="auto">
          <a:xfrm>
            <a:off x="4538662" y="1066800"/>
            <a:ext cx="2319338" cy="2435225"/>
          </a:xfrm>
          <a:custGeom>
            <a:avLst/>
            <a:gdLst/>
            <a:ahLst/>
            <a:cxnLst>
              <a:cxn ang="0">
                <a:pos x="147" y="324"/>
              </a:cxn>
              <a:cxn ang="0">
                <a:pos x="143" y="327"/>
              </a:cxn>
              <a:cxn ang="0">
                <a:pos x="133" y="345"/>
              </a:cxn>
              <a:cxn ang="0">
                <a:pos x="175" y="374"/>
              </a:cxn>
              <a:cxn ang="0">
                <a:pos x="218" y="345"/>
              </a:cxn>
              <a:cxn ang="0">
                <a:pos x="205" y="325"/>
              </a:cxn>
              <a:cxn ang="0">
                <a:pos x="199" y="314"/>
              </a:cxn>
              <a:cxn ang="0">
                <a:pos x="200" y="309"/>
              </a:cxn>
              <a:cxn ang="0">
                <a:pos x="200" y="308"/>
              </a:cxn>
              <a:cxn ang="0">
                <a:pos x="356" y="308"/>
              </a:cxn>
              <a:cxn ang="0">
                <a:pos x="178" y="0"/>
              </a:cxn>
              <a:cxn ang="0">
                <a:pos x="0" y="0"/>
              </a:cxn>
              <a:cxn ang="0">
                <a:pos x="0" y="133"/>
              </a:cxn>
              <a:cxn ang="0">
                <a:pos x="7" y="135"/>
              </a:cxn>
              <a:cxn ang="0">
                <a:pos x="16" y="129"/>
              </a:cxn>
              <a:cxn ang="0">
                <a:pos x="19" y="125"/>
              </a:cxn>
              <a:cxn ang="0">
                <a:pos x="37" y="115"/>
              </a:cxn>
              <a:cxn ang="0">
                <a:pos x="66" y="158"/>
              </a:cxn>
              <a:cxn ang="0">
                <a:pos x="37" y="200"/>
              </a:cxn>
              <a:cxn ang="0">
                <a:pos x="17" y="188"/>
              </a:cxn>
              <a:cxn ang="0">
                <a:pos x="6" y="181"/>
              </a:cxn>
              <a:cxn ang="0">
                <a:pos x="0" y="183"/>
              </a:cxn>
              <a:cxn ang="0">
                <a:pos x="0" y="308"/>
              </a:cxn>
              <a:cxn ang="0">
                <a:pos x="151" y="308"/>
              </a:cxn>
              <a:cxn ang="0">
                <a:pos x="151" y="309"/>
              </a:cxn>
              <a:cxn ang="0">
                <a:pos x="152" y="315"/>
              </a:cxn>
              <a:cxn ang="0">
                <a:pos x="147" y="324"/>
              </a:cxn>
            </a:cxnLst>
            <a:rect l="0" t="0" r="r" b="b"/>
            <a:pathLst>
              <a:path w="356" h="374">
                <a:moveTo>
                  <a:pt x="147" y="324"/>
                </a:moveTo>
                <a:cubicBezTo>
                  <a:pt x="145" y="325"/>
                  <a:pt x="144" y="326"/>
                  <a:pt x="143" y="327"/>
                </a:cubicBezTo>
                <a:cubicBezTo>
                  <a:pt x="136" y="332"/>
                  <a:pt x="133" y="338"/>
                  <a:pt x="133" y="345"/>
                </a:cubicBezTo>
                <a:cubicBezTo>
                  <a:pt x="133" y="361"/>
                  <a:pt x="152" y="374"/>
                  <a:pt x="175" y="374"/>
                </a:cubicBezTo>
                <a:cubicBezTo>
                  <a:pt x="199" y="374"/>
                  <a:pt x="218" y="361"/>
                  <a:pt x="218" y="345"/>
                </a:cubicBezTo>
                <a:cubicBezTo>
                  <a:pt x="218" y="337"/>
                  <a:pt x="208" y="327"/>
                  <a:pt x="205" y="325"/>
                </a:cubicBezTo>
                <a:cubicBezTo>
                  <a:pt x="202" y="323"/>
                  <a:pt x="199" y="318"/>
                  <a:pt x="199" y="314"/>
                </a:cubicBezTo>
                <a:cubicBezTo>
                  <a:pt x="199" y="312"/>
                  <a:pt x="199" y="311"/>
                  <a:pt x="200" y="309"/>
                </a:cubicBezTo>
                <a:cubicBezTo>
                  <a:pt x="200" y="309"/>
                  <a:pt x="200" y="308"/>
                  <a:pt x="200" y="308"/>
                </a:cubicBezTo>
                <a:cubicBezTo>
                  <a:pt x="356" y="308"/>
                  <a:pt x="356" y="308"/>
                  <a:pt x="356" y="308"/>
                </a:cubicBezTo>
                <a:cubicBezTo>
                  <a:pt x="178" y="0"/>
                  <a:pt x="178" y="0"/>
                  <a:pt x="178" y="0"/>
                </a:cubicBezTo>
                <a:cubicBezTo>
                  <a:pt x="0" y="0"/>
                  <a:pt x="0" y="0"/>
                  <a:pt x="0" y="0"/>
                </a:cubicBezTo>
                <a:cubicBezTo>
                  <a:pt x="0" y="133"/>
                  <a:pt x="0" y="133"/>
                  <a:pt x="0" y="133"/>
                </a:cubicBezTo>
                <a:cubicBezTo>
                  <a:pt x="2" y="134"/>
                  <a:pt x="4" y="135"/>
                  <a:pt x="7" y="135"/>
                </a:cubicBezTo>
                <a:cubicBezTo>
                  <a:pt x="10" y="135"/>
                  <a:pt x="14" y="132"/>
                  <a:pt x="16" y="129"/>
                </a:cubicBezTo>
                <a:cubicBezTo>
                  <a:pt x="17" y="128"/>
                  <a:pt x="18" y="127"/>
                  <a:pt x="19" y="125"/>
                </a:cubicBezTo>
                <a:cubicBezTo>
                  <a:pt x="24" y="119"/>
                  <a:pt x="30" y="115"/>
                  <a:pt x="37" y="115"/>
                </a:cubicBezTo>
                <a:cubicBezTo>
                  <a:pt x="53" y="115"/>
                  <a:pt x="66" y="134"/>
                  <a:pt x="66" y="158"/>
                </a:cubicBezTo>
                <a:cubicBezTo>
                  <a:pt x="66" y="181"/>
                  <a:pt x="53" y="200"/>
                  <a:pt x="37" y="200"/>
                </a:cubicBezTo>
                <a:cubicBezTo>
                  <a:pt x="29" y="200"/>
                  <a:pt x="19" y="191"/>
                  <a:pt x="17" y="188"/>
                </a:cubicBezTo>
                <a:cubicBezTo>
                  <a:pt x="15" y="185"/>
                  <a:pt x="10" y="181"/>
                  <a:pt x="6" y="181"/>
                </a:cubicBezTo>
                <a:cubicBezTo>
                  <a:pt x="4" y="181"/>
                  <a:pt x="2" y="182"/>
                  <a:pt x="0" y="183"/>
                </a:cubicBezTo>
                <a:cubicBezTo>
                  <a:pt x="0" y="308"/>
                  <a:pt x="0" y="308"/>
                  <a:pt x="0" y="308"/>
                </a:cubicBezTo>
                <a:cubicBezTo>
                  <a:pt x="151" y="308"/>
                  <a:pt x="151" y="308"/>
                  <a:pt x="151" y="308"/>
                </a:cubicBezTo>
                <a:cubicBezTo>
                  <a:pt x="151" y="308"/>
                  <a:pt x="151" y="309"/>
                  <a:pt x="151" y="309"/>
                </a:cubicBezTo>
                <a:cubicBezTo>
                  <a:pt x="152" y="310"/>
                  <a:pt x="152" y="312"/>
                  <a:pt x="152" y="315"/>
                </a:cubicBezTo>
                <a:cubicBezTo>
                  <a:pt x="152" y="318"/>
                  <a:pt x="149" y="322"/>
                  <a:pt x="147" y="324"/>
                </a:cubicBezTo>
                <a:close/>
              </a:path>
            </a:pathLst>
          </a:custGeom>
          <a:solidFill>
            <a:schemeClr val="accent1"/>
          </a:solidFill>
          <a:ln w="28575">
            <a:solidFill>
              <a:schemeClr val="bg1"/>
            </a:solidFill>
            <a:round/>
            <a:headEnd/>
            <a:tailEnd/>
          </a:ln>
        </p:spPr>
        <p:txBody>
          <a:bodyPr/>
          <a:lstStyle/>
          <a:p>
            <a:pPr>
              <a:defRPr/>
            </a:pPr>
            <a:endParaRPr lang="en-US">
              <a:solidFill>
                <a:prstClr val="black"/>
              </a:solidFill>
              <a:latin typeface="Arial" pitchFamily="34" charset="0"/>
            </a:endParaRPr>
          </a:p>
        </p:txBody>
      </p:sp>
      <p:sp>
        <p:nvSpPr>
          <p:cNvPr id="17" name="Rectangle 71"/>
          <p:cNvSpPr/>
          <p:nvPr/>
        </p:nvSpPr>
        <p:spPr>
          <a:xfrm>
            <a:off x="6838950" y="1734238"/>
            <a:ext cx="2000250" cy="131376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grpSp>
        <p:nvGrpSpPr>
          <p:cNvPr id="19" name="Group 227"/>
          <p:cNvGrpSpPr/>
          <p:nvPr/>
        </p:nvGrpSpPr>
        <p:grpSpPr>
          <a:xfrm>
            <a:off x="6790046" y="1796014"/>
            <a:ext cx="95250" cy="1251986"/>
            <a:chOff x="1198564" y="3104099"/>
            <a:chExt cx="95250" cy="1251986"/>
          </a:xfrm>
        </p:grpSpPr>
        <p:cxnSp>
          <p:nvCxnSpPr>
            <p:cNvPr id="20" name="Straight Connector 228"/>
            <p:cNvCxnSpPr>
              <a:stCxn id="21" idx="0"/>
            </p:cNvCxnSpPr>
            <p:nvPr/>
          </p:nvCxnSpPr>
          <p:spPr>
            <a:xfrm rot="5400000" flipH="1" flipV="1">
              <a:off x="667424" y="3682070"/>
              <a:ext cx="11575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29"/>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2" name="مربع نص 21"/>
          <p:cNvSpPr txBox="1"/>
          <p:nvPr/>
        </p:nvSpPr>
        <p:spPr>
          <a:xfrm>
            <a:off x="6790046" y="1703896"/>
            <a:ext cx="1954414" cy="1323439"/>
          </a:xfrm>
          <a:prstGeom prst="rect">
            <a:avLst/>
          </a:prstGeom>
          <a:noFill/>
        </p:spPr>
        <p:txBody>
          <a:bodyPr wrap="square" rtlCol="1">
            <a:spAutoFit/>
          </a:bodyPr>
          <a:lstStyle/>
          <a:p>
            <a:pPr algn="ctr"/>
            <a:r>
              <a:rPr lang="ar-SA" sz="2000" b="1" dirty="0" smtClean="0">
                <a:cs typeface="AL-Mohanad Bold" pitchFamily="2" charset="-78"/>
              </a:rPr>
              <a:t>يفصل نفسه عن </a:t>
            </a:r>
          </a:p>
          <a:p>
            <a:pPr algn="ctr"/>
            <a:r>
              <a:rPr lang="ar-SA" sz="2000" b="1" dirty="0" smtClean="0">
                <a:cs typeface="AL-Mohanad Bold" pitchFamily="2" charset="-78"/>
              </a:rPr>
              <a:t>المقاربات التي تحاول </a:t>
            </a:r>
          </a:p>
          <a:p>
            <a:pPr algn="ctr"/>
            <a:r>
              <a:rPr lang="ar-SA" sz="2000" b="1" dirty="0" smtClean="0">
                <a:cs typeface="AL-Mohanad Bold" pitchFamily="2" charset="-78"/>
              </a:rPr>
              <a:t>أن تكون جذابة بدون </a:t>
            </a:r>
          </a:p>
          <a:p>
            <a:pPr algn="ctr"/>
            <a:r>
              <a:rPr lang="ar-SA" sz="2000" b="1" dirty="0" smtClean="0">
                <a:cs typeface="AL-Mohanad Bold" pitchFamily="2" charset="-78"/>
              </a:rPr>
              <a:t>فائدة </a:t>
            </a:r>
            <a:endParaRPr lang="ar-SA" sz="2000" b="1" dirty="0">
              <a:cs typeface="AL-Mohanad Bold" pitchFamily="2" charset="-78"/>
            </a:endParaRPr>
          </a:p>
        </p:txBody>
      </p:sp>
      <p:grpSp>
        <p:nvGrpSpPr>
          <p:cNvPr id="26" name="Group 227"/>
          <p:cNvGrpSpPr/>
          <p:nvPr/>
        </p:nvGrpSpPr>
        <p:grpSpPr>
          <a:xfrm>
            <a:off x="2209800" y="1796014"/>
            <a:ext cx="95250" cy="1251986"/>
            <a:chOff x="1198564" y="3104099"/>
            <a:chExt cx="95250" cy="1251986"/>
          </a:xfrm>
        </p:grpSpPr>
        <p:cxnSp>
          <p:nvCxnSpPr>
            <p:cNvPr id="27" name="Straight Connector 228"/>
            <p:cNvCxnSpPr>
              <a:stCxn id="28" idx="0"/>
            </p:cNvCxnSpPr>
            <p:nvPr/>
          </p:nvCxnSpPr>
          <p:spPr>
            <a:xfrm rot="5400000" flipH="1" flipV="1">
              <a:off x="667424" y="3682070"/>
              <a:ext cx="11575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229"/>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30" name="Rectangle 64"/>
          <p:cNvSpPr/>
          <p:nvPr/>
        </p:nvSpPr>
        <p:spPr>
          <a:xfrm>
            <a:off x="179696" y="1429438"/>
            <a:ext cx="2071497" cy="1147868"/>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sp>
        <p:nvSpPr>
          <p:cNvPr id="31" name="مربع نص 30"/>
          <p:cNvSpPr txBox="1"/>
          <p:nvPr/>
        </p:nvSpPr>
        <p:spPr>
          <a:xfrm>
            <a:off x="179696" y="1524000"/>
            <a:ext cx="2030104" cy="1015663"/>
          </a:xfrm>
          <a:prstGeom prst="rect">
            <a:avLst/>
          </a:prstGeom>
          <a:noFill/>
        </p:spPr>
        <p:txBody>
          <a:bodyPr wrap="square" rtlCol="1">
            <a:spAutoFit/>
          </a:bodyPr>
          <a:lstStyle/>
          <a:p>
            <a:pPr algn="ctr"/>
            <a:r>
              <a:rPr lang="ar-SA" sz="2000" b="1" dirty="0">
                <a:cs typeface="AL-Mohanad Bold" pitchFamily="2" charset="-78"/>
              </a:rPr>
              <a:t>يحول الطلاب من أوعية نبغي ملؤها إلى نار تنتظر ايقادها </a:t>
            </a:r>
          </a:p>
        </p:txBody>
      </p:sp>
      <p:sp>
        <p:nvSpPr>
          <p:cNvPr id="32" name="Rectangle 69"/>
          <p:cNvSpPr/>
          <p:nvPr/>
        </p:nvSpPr>
        <p:spPr>
          <a:xfrm>
            <a:off x="394648" y="3578224"/>
            <a:ext cx="1839890" cy="122237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grpSp>
        <p:nvGrpSpPr>
          <p:cNvPr id="33" name="Group 257"/>
          <p:cNvGrpSpPr/>
          <p:nvPr/>
        </p:nvGrpSpPr>
        <p:grpSpPr>
          <a:xfrm>
            <a:off x="2209800" y="3048000"/>
            <a:ext cx="95250" cy="1527175"/>
            <a:chOff x="1198564" y="2763836"/>
            <a:chExt cx="95250" cy="1527175"/>
          </a:xfrm>
        </p:grpSpPr>
        <p:cxnSp>
          <p:nvCxnSpPr>
            <p:cNvPr id="34" name="Straight Connector 258"/>
            <p:cNvCxnSpPr>
              <a:endCxn id="35" idx="4"/>
            </p:cNvCxnSpPr>
            <p:nvPr/>
          </p:nvCxnSpPr>
          <p:spPr>
            <a:xfrm rot="5400000" flipH="1" flipV="1">
              <a:off x="530624" y="3574652"/>
              <a:ext cx="1431131"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259"/>
            <p:cNvSpPr/>
            <p:nvPr/>
          </p:nvSpPr>
          <p:spPr>
            <a:xfrm>
              <a:off x="1198564" y="2763836"/>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36" name="مربع نص 35"/>
          <p:cNvSpPr txBox="1"/>
          <p:nvPr/>
        </p:nvSpPr>
        <p:spPr>
          <a:xfrm>
            <a:off x="188724" y="3657600"/>
            <a:ext cx="2173476" cy="1015663"/>
          </a:xfrm>
          <a:prstGeom prst="rect">
            <a:avLst/>
          </a:prstGeom>
          <a:noFill/>
        </p:spPr>
        <p:txBody>
          <a:bodyPr wrap="square" rtlCol="1">
            <a:spAutoFit/>
          </a:bodyPr>
          <a:lstStyle/>
          <a:p>
            <a:pPr algn="ctr"/>
            <a:r>
              <a:rPr lang="ar-SA" sz="2000" b="1" dirty="0">
                <a:cs typeface="AL-Mohanad Bold" pitchFamily="2" charset="-78"/>
              </a:rPr>
              <a:t>ليس تطبيق لنظام </a:t>
            </a:r>
          </a:p>
          <a:p>
            <a:pPr algn="ctr"/>
            <a:r>
              <a:rPr lang="ar-SA" sz="2000" b="1" dirty="0">
                <a:cs typeface="AL-Mohanad Bold" pitchFamily="2" charset="-78"/>
              </a:rPr>
              <a:t>معين أنه عملية </a:t>
            </a:r>
          </a:p>
          <a:p>
            <a:pPr algn="ctr"/>
            <a:r>
              <a:rPr lang="ar-SA" sz="2000" b="1" dirty="0">
                <a:cs typeface="AL-Mohanad Bold" pitchFamily="2" charset="-78"/>
              </a:rPr>
              <a:t>الاجتهاد الدائم </a:t>
            </a:r>
          </a:p>
        </p:txBody>
      </p:sp>
      <p:sp>
        <p:nvSpPr>
          <p:cNvPr id="37" name="Rectangle 69"/>
          <p:cNvSpPr/>
          <p:nvPr/>
        </p:nvSpPr>
        <p:spPr>
          <a:xfrm>
            <a:off x="6819614" y="3959224"/>
            <a:ext cx="2171986" cy="129857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grpSp>
        <p:nvGrpSpPr>
          <p:cNvPr id="38" name="Group 257"/>
          <p:cNvGrpSpPr/>
          <p:nvPr/>
        </p:nvGrpSpPr>
        <p:grpSpPr>
          <a:xfrm>
            <a:off x="6768152" y="3124200"/>
            <a:ext cx="95250" cy="1527175"/>
            <a:chOff x="1198564" y="2763836"/>
            <a:chExt cx="95250" cy="1527175"/>
          </a:xfrm>
        </p:grpSpPr>
        <p:cxnSp>
          <p:nvCxnSpPr>
            <p:cNvPr id="39" name="Straight Connector 258"/>
            <p:cNvCxnSpPr>
              <a:endCxn id="40" idx="4"/>
            </p:cNvCxnSpPr>
            <p:nvPr/>
          </p:nvCxnSpPr>
          <p:spPr>
            <a:xfrm rot="5400000" flipH="1" flipV="1">
              <a:off x="530624" y="3574652"/>
              <a:ext cx="1431131"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259"/>
            <p:cNvSpPr/>
            <p:nvPr/>
          </p:nvSpPr>
          <p:spPr>
            <a:xfrm>
              <a:off x="1198564" y="2763836"/>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41" name="مربع نص 40"/>
          <p:cNvSpPr txBox="1"/>
          <p:nvPr/>
        </p:nvSpPr>
        <p:spPr>
          <a:xfrm>
            <a:off x="6779528" y="3934361"/>
            <a:ext cx="2201554" cy="1323439"/>
          </a:xfrm>
          <a:prstGeom prst="rect">
            <a:avLst/>
          </a:prstGeom>
          <a:noFill/>
        </p:spPr>
        <p:txBody>
          <a:bodyPr wrap="square" rtlCol="1">
            <a:spAutoFit/>
          </a:bodyPr>
          <a:lstStyle/>
          <a:p>
            <a:pPr algn="ctr"/>
            <a:r>
              <a:rPr lang="ar-SA" sz="2000" b="1" dirty="0">
                <a:cs typeface="AL-Mohanad Bold" pitchFamily="2" charset="-78"/>
              </a:rPr>
              <a:t>يحول التدريس من عملية تلقين وصقل إلى عربة نحمل الحياة والذكاء   والروح</a:t>
            </a:r>
          </a:p>
        </p:txBody>
      </p:sp>
      <p:grpSp>
        <p:nvGrpSpPr>
          <p:cNvPr id="42" name="مجموعة 41"/>
          <p:cNvGrpSpPr/>
          <p:nvPr/>
        </p:nvGrpSpPr>
        <p:grpSpPr>
          <a:xfrm>
            <a:off x="1143000" y="5334000"/>
            <a:ext cx="6750051" cy="846138"/>
            <a:chOff x="1905000" y="5021262"/>
            <a:chExt cx="6750051" cy="846138"/>
          </a:xfrm>
        </p:grpSpPr>
        <p:grpSp>
          <p:nvGrpSpPr>
            <p:cNvPr id="43" name="مجموعة 42"/>
            <p:cNvGrpSpPr/>
            <p:nvPr/>
          </p:nvGrpSpPr>
          <p:grpSpPr>
            <a:xfrm>
              <a:off x="1905000" y="5021262"/>
              <a:ext cx="6750051" cy="846138"/>
              <a:chOff x="3923928" y="1340768"/>
              <a:chExt cx="4083051" cy="846138"/>
            </a:xfrm>
            <a:solidFill>
              <a:schemeClr val="accent5">
                <a:lumMod val="60000"/>
                <a:lumOff val="40000"/>
              </a:schemeClr>
            </a:solidFill>
          </p:grpSpPr>
          <p:sp>
            <p:nvSpPr>
              <p:cNvPr id="45" name="Freeform 22"/>
              <p:cNvSpPr>
                <a:spLocks/>
              </p:cNvSpPr>
              <p:nvPr/>
            </p:nvSpPr>
            <p:spPr bwMode="gray">
              <a:xfrm>
                <a:off x="7429128" y="1340768"/>
                <a:ext cx="577850" cy="846138"/>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p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46" name="Freeform 23"/>
              <p:cNvSpPr>
                <a:spLocks/>
              </p:cNvSpPr>
              <p:nvPr/>
            </p:nvSpPr>
            <p:spPr bwMode="gray">
              <a:xfrm>
                <a:off x="3925516" y="1345530"/>
                <a:ext cx="4081463" cy="539750"/>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grp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47" name="Rectangle 29"/>
              <p:cNvSpPr>
                <a:spLocks noChangeArrowheads="1"/>
              </p:cNvSpPr>
              <p:nvPr/>
            </p:nvSpPr>
            <p:spPr bwMode="gray">
              <a:xfrm>
                <a:off x="3923928" y="1886868"/>
                <a:ext cx="3513138" cy="296863"/>
              </a:xfrm>
              <a:prstGeom prst="rect">
                <a:avLst/>
              </a:prstGeom>
              <a:grpFill/>
              <a:ln w="9525">
                <a:no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sp>
          <p:nvSpPr>
            <p:cNvPr id="44" name="مربع نص 43"/>
            <p:cNvSpPr txBox="1"/>
            <p:nvPr/>
          </p:nvSpPr>
          <p:spPr>
            <a:xfrm>
              <a:off x="2209800" y="5075376"/>
              <a:ext cx="6221614" cy="707886"/>
            </a:xfrm>
            <a:prstGeom prst="rect">
              <a:avLst/>
            </a:prstGeom>
            <a:noFill/>
          </p:spPr>
          <p:txBody>
            <a:bodyPr wrap="square" rtlCol="1">
              <a:spAutoFit/>
            </a:bodyPr>
            <a:lstStyle/>
            <a:p>
              <a:pPr algn="ctr"/>
              <a:r>
                <a:rPr lang="en-US" sz="2000" b="1" dirty="0" smtClean="0"/>
                <a:t> </a:t>
              </a:r>
              <a:r>
                <a:rPr lang="ar-SA" sz="2000" b="1" dirty="0">
                  <a:cs typeface="AL-Mohanad Bold" pitchFamily="2" charset="-78"/>
                </a:rPr>
                <a:t>التركيز في التعلم النشط لا يكون على اكتساب المعلومات وإنما على الطريقة  </a:t>
              </a:r>
              <a:r>
                <a:rPr lang="ar-SA" sz="2000" b="1" dirty="0" smtClean="0">
                  <a:cs typeface="AL-Mohanad Bold" pitchFamily="2" charset="-78"/>
                </a:rPr>
                <a:t>والاسلوب </a:t>
              </a:r>
              <a:r>
                <a:rPr lang="ar-SA" sz="2000" b="1" dirty="0">
                  <a:cs typeface="AL-Mohanad Bold" pitchFamily="2" charset="-78"/>
                </a:rPr>
                <a:t>التي يكتسب الطالب المعلومات </a:t>
              </a:r>
              <a:r>
                <a:rPr lang="ar-SA" sz="2000" b="1" dirty="0" smtClean="0">
                  <a:cs typeface="AL-Mohanad Bold" pitchFamily="2" charset="-78"/>
                </a:rPr>
                <a:t>منها</a:t>
              </a:r>
              <a:endParaRPr lang="ar-SA" sz="2000" b="1" dirty="0">
                <a:cs typeface="AL-Mohanad Bold" pitchFamily="2" charset="-78"/>
              </a:endParaRPr>
            </a:p>
          </p:txBody>
        </p:sp>
      </p:grpSp>
      <p:sp>
        <p:nvSpPr>
          <p:cNvPr id="48" name="مربع نص 47"/>
          <p:cNvSpPr txBox="1"/>
          <p:nvPr/>
        </p:nvSpPr>
        <p:spPr>
          <a:xfrm>
            <a:off x="2133600" y="2209800"/>
            <a:ext cx="4724400" cy="1754326"/>
          </a:xfrm>
          <a:prstGeom prst="rect">
            <a:avLst/>
          </a:prstGeom>
          <a:noFill/>
        </p:spPr>
        <p:txBody>
          <a:bodyPr wrap="square" rtlCol="1">
            <a:spAutoFit/>
          </a:bodyPr>
          <a:lstStyle/>
          <a:p>
            <a:pPr algn="ctr" rtl="1"/>
            <a:r>
              <a:rPr lang="ar-SA" sz="5400" dirty="0" smtClean="0">
                <a:ln>
                  <a:solidFill>
                    <a:schemeClr val="tx1"/>
                  </a:solidFill>
                </a:ln>
                <a:solidFill>
                  <a:schemeClr val="bg1"/>
                </a:solidFill>
                <a:cs typeface="PT Bold Heading" pitchFamily="2" charset="-78"/>
              </a:rPr>
              <a:t>  </a:t>
            </a:r>
            <a:r>
              <a:rPr lang="ar-SA" sz="5400" dirty="0" smtClean="0">
                <a:ln>
                  <a:solidFill>
                    <a:schemeClr val="tx1"/>
                  </a:solidFill>
                </a:ln>
                <a:cs typeface="PT Bold Heading" pitchFamily="2" charset="-78"/>
              </a:rPr>
              <a:t>الت</a:t>
            </a:r>
            <a:r>
              <a:rPr lang="ar-SA" sz="5400" dirty="0" smtClean="0">
                <a:ln>
                  <a:solidFill>
                    <a:schemeClr val="tx1"/>
                  </a:solidFill>
                </a:ln>
                <a:solidFill>
                  <a:schemeClr val="accent6">
                    <a:lumMod val="60000"/>
                    <a:lumOff val="40000"/>
                  </a:schemeClr>
                </a:solidFill>
                <a:cs typeface="PT Bold Heading" pitchFamily="2" charset="-78"/>
              </a:rPr>
              <a:t>علم</a:t>
            </a:r>
          </a:p>
          <a:p>
            <a:pPr algn="ctr"/>
            <a:r>
              <a:rPr lang="ar-SA" sz="5400" dirty="0" smtClean="0">
                <a:ln>
                  <a:solidFill>
                    <a:schemeClr val="tx1"/>
                  </a:solidFill>
                </a:ln>
                <a:solidFill>
                  <a:srgbClr val="C00000"/>
                </a:solidFill>
                <a:cs typeface="PT Bold Heading" pitchFamily="2" charset="-78"/>
              </a:rPr>
              <a:t> </a:t>
            </a:r>
            <a:r>
              <a:rPr lang="ar-SA" sz="5400" dirty="0" smtClean="0">
                <a:ln>
                  <a:solidFill>
                    <a:schemeClr val="tx1"/>
                  </a:solidFill>
                </a:ln>
                <a:solidFill>
                  <a:schemeClr val="accent1">
                    <a:lumMod val="40000"/>
                    <a:lumOff val="60000"/>
                  </a:schemeClr>
                </a:solidFill>
                <a:cs typeface="PT Bold Heading" pitchFamily="2" charset="-78"/>
              </a:rPr>
              <a:t>الن</a:t>
            </a:r>
            <a:r>
              <a:rPr lang="ar-SA" sz="5400" dirty="0" smtClean="0">
                <a:ln>
                  <a:solidFill>
                    <a:schemeClr val="tx1"/>
                  </a:solidFill>
                </a:ln>
                <a:solidFill>
                  <a:schemeClr val="bg1">
                    <a:lumMod val="50000"/>
                  </a:schemeClr>
                </a:solidFill>
                <a:cs typeface="PT Bold Heading" pitchFamily="2" charset="-78"/>
              </a:rPr>
              <a:t>شط</a:t>
            </a:r>
            <a:endParaRPr lang="ar-SA" sz="5400" dirty="0">
              <a:ln>
                <a:solidFill>
                  <a:schemeClr val="tx1"/>
                </a:solidFill>
              </a:ln>
              <a:solidFill>
                <a:schemeClr val="bg1">
                  <a:lumMod val="50000"/>
                </a:schemeClr>
              </a:solidFill>
              <a:cs typeface="PT Bold Heading" pitchFamily="2" charset="-78"/>
            </a:endParaRPr>
          </a:p>
        </p:txBody>
      </p:sp>
    </p:spTree>
    <p:extLst>
      <p:ext uri="{BB962C8B-B14F-4D97-AF65-F5344CB8AC3E}">
        <p14:creationId xmlns="" xmlns:p14="http://schemas.microsoft.com/office/powerpoint/2010/main" val="62094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1)">
                                      <p:cBhvr>
                                        <p:cTn id="56" dur="2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circle(in)">
                                      <p:cBhvr>
                                        <p:cTn id="78" dur="2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animBg="1"/>
      <p:bldP spid="22" grpId="0"/>
      <p:bldP spid="30" grpId="0" animBg="1"/>
      <p:bldP spid="31" grpId="0"/>
      <p:bldP spid="32" grpId="0" animBg="1"/>
      <p:bldP spid="36" grpId="0"/>
      <p:bldP spid="37" grpId="0" animBg="1"/>
      <p:bldP spid="41"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95800" y="0"/>
            <a:ext cx="4724400" cy="707886"/>
          </a:xfrm>
          <a:prstGeom prst="rect">
            <a:avLst/>
          </a:prstGeom>
          <a:noFill/>
        </p:spPr>
        <p:txBody>
          <a:bodyPr wrap="square" rtlCol="1">
            <a:spAutoFit/>
          </a:bodyPr>
          <a:lstStyle/>
          <a:p>
            <a:pPr algn="r"/>
            <a:r>
              <a:rPr lang="ar-SA" sz="4000" dirty="0">
                <a:solidFill>
                  <a:srgbClr val="C00000"/>
                </a:solidFill>
                <a:cs typeface="PT Bold Heading" pitchFamily="2" charset="-78"/>
              </a:rPr>
              <a:t>التعلم</a:t>
            </a:r>
            <a:r>
              <a:rPr lang="ar-SA" sz="4000" dirty="0" smtClean="0"/>
              <a:t> </a:t>
            </a:r>
            <a:r>
              <a:rPr lang="ar-SA" sz="4000" dirty="0">
                <a:solidFill>
                  <a:srgbClr val="C00000"/>
                </a:solidFill>
                <a:cs typeface="PT Bold Heading" pitchFamily="2" charset="-78"/>
              </a:rPr>
              <a:t>النشط هو :</a:t>
            </a:r>
          </a:p>
        </p:txBody>
      </p:sp>
      <p:pic>
        <p:nvPicPr>
          <p:cNvPr id="6146" name="Picture 2" descr="http://4.bp.blogspot.com/_4XrTDusfPMM/SrDDUpJj6QI/AAAAAAAAAYU/DtVP-iGvSHo/s320/language+0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43182" y="3665294"/>
            <a:ext cx="3048000"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6148" name="Picture 4" descr="http://2.bp.blogspot.com/_4XrTDusfPMM/SrDDTkr52vI/AAAAAAAAAYE/QhKnDA9NyIU/s320/language+0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031095">
            <a:off x="186805" y="858332"/>
            <a:ext cx="3048000" cy="22860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150" name="Picture 6" descr="http://4.bp.blogspot.com/_4XrTDusfPMM/Sq33g_CpAYI/AAAAAAAAAXM/Zf3bViY9jfo/s320/active+learning+00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7649" y="1093770"/>
            <a:ext cx="3048000" cy="22860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152" name="Picture 8" descr="http://www.cusnc.navy.mil/photos/2010/hi/101128-N-0690T-028.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05200" y="277294"/>
            <a:ext cx="2089548" cy="3134322"/>
          </a:xfrm>
          <a:prstGeom prst="rect">
            <a:avLst/>
          </a:prstGeom>
          <a:noFill/>
          <a:extLst>
            <a:ext uri="{909E8E84-426E-40DD-AFC4-6F175D3DCCD1}">
              <a14:hiddenFill xmlns="" xmlns:a14="http://schemas.microsoft.com/office/drawing/2010/main">
                <a:solidFill>
                  <a:srgbClr val="FFFFFF"/>
                </a:solidFill>
              </a14:hiddenFill>
            </a:ext>
          </a:extLst>
        </p:spPr>
      </p:pic>
      <p:pic>
        <p:nvPicPr>
          <p:cNvPr id="6153" name="Picture 9" descr="C:\Users\Stars\Desktop\lass_Daryl_Maynes,_assigned_to_U_S__Naval_Forces_Central_Command,_helps_a_student_with_his_math_at_the_Regional_Institute_for_Active_Learning_in_Adliya,_Bahr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71600" y="3505200"/>
            <a:ext cx="3681651" cy="281713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مستطيل 2"/>
          <p:cNvSpPr/>
          <p:nvPr/>
        </p:nvSpPr>
        <p:spPr>
          <a:xfrm>
            <a:off x="1068922" y="2635701"/>
            <a:ext cx="7011856" cy="1015663"/>
          </a:xfrm>
          <a:prstGeom prst="rect">
            <a:avLst/>
          </a:prstGeom>
          <a:ln>
            <a:noFill/>
          </a:ln>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ar-SA"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طريقة تعليم وتعلُّم في آن معاً</a:t>
            </a:r>
            <a:endParaRPr lang="ar-SA"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 xmlns:p14="http://schemas.microsoft.com/office/powerpoint/2010/main" val="306867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circle(in)">
                                      <p:cBhvr>
                                        <p:cTn id="15" dur="2000"/>
                                        <p:tgtEl>
                                          <p:spTgt spid="6150"/>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randombar(horizontal)">
                                      <p:cBhvr>
                                        <p:cTn id="19" dur="500"/>
                                        <p:tgtEl>
                                          <p:spTgt spid="6148"/>
                                        </p:tgtEl>
                                      </p:cBhvr>
                                    </p:animEffect>
                                  </p:childTnLst>
                                </p:cTn>
                              </p:par>
                            </p:childTnLst>
                          </p:cTn>
                        </p:par>
                        <p:par>
                          <p:cTn id="20" fill="hold">
                            <p:stCondLst>
                              <p:cond delay="2500"/>
                            </p:stCondLst>
                            <p:childTnLst>
                              <p:par>
                                <p:cTn id="21" presetID="21" presetClass="entr" presetSubtype="1"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heel(1)">
                                      <p:cBhvr>
                                        <p:cTn id="23" dur="2000"/>
                                        <p:tgtEl>
                                          <p:spTgt spid="6146"/>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6152"/>
                                        </p:tgtEl>
                                        <p:attrNameLst>
                                          <p:attrName>style.visibility</p:attrName>
                                        </p:attrNameLst>
                                      </p:cBhvr>
                                      <p:to>
                                        <p:strVal val="visible"/>
                                      </p:to>
                                    </p:set>
                                    <p:animEffect transition="in" filter="wipe(up)">
                                      <p:cBhvr>
                                        <p:cTn id="27" dur="500"/>
                                        <p:tgtEl>
                                          <p:spTgt spid="6152"/>
                                        </p:tgtEl>
                                      </p:cBhvr>
                                    </p:animEffect>
                                  </p:childTnLst>
                                </p:cTn>
                              </p:par>
                            </p:childTnLst>
                          </p:cTn>
                        </p:par>
                        <p:par>
                          <p:cTn id="28" fill="hold">
                            <p:stCondLst>
                              <p:cond delay="5000"/>
                            </p:stCondLst>
                            <p:childTnLst>
                              <p:par>
                                <p:cTn id="29" presetID="16" presetClass="entr" presetSubtype="21" fill="hold" nodeType="afterEffect">
                                  <p:stCondLst>
                                    <p:cond delay="0"/>
                                  </p:stCondLst>
                                  <p:childTnLst>
                                    <p:set>
                                      <p:cBhvr>
                                        <p:cTn id="30" dur="1" fill="hold">
                                          <p:stCondLst>
                                            <p:cond delay="0"/>
                                          </p:stCondLst>
                                        </p:cTn>
                                        <p:tgtEl>
                                          <p:spTgt spid="6153"/>
                                        </p:tgtEl>
                                        <p:attrNameLst>
                                          <p:attrName>style.visibility</p:attrName>
                                        </p:attrNameLst>
                                      </p:cBhvr>
                                      <p:to>
                                        <p:strVal val="visible"/>
                                      </p:to>
                                    </p:set>
                                    <p:animEffect transition="in" filter="barn(inVertical)">
                                      <p:cBhvr>
                                        <p:cTn id="31" dur="500"/>
                                        <p:tgtEl>
                                          <p:spTgt spid="615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1 / 2</a:t>
            </a:r>
            <a:endParaRPr lang="ar-SA" sz="4400" dirty="0">
              <a:solidFill>
                <a:srgbClr val="FF0000"/>
              </a:solidFill>
              <a:cs typeface="Bader" pitchFamily="2" charset="-78"/>
            </a:endParaRPr>
          </a:p>
        </p:txBody>
      </p:sp>
      <p:pic>
        <p:nvPicPr>
          <p:cNvPr id="7" name="Picture 4" descr="http://www.getchanged.com/wp-content/uploads/2011/05/four-ocloc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383" y="1150441"/>
            <a:ext cx="1965634" cy="195230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مربع نص 7"/>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pic>
        <p:nvPicPr>
          <p:cNvPr id="8194" name="Picture 2" descr="http://www.geniusdv.com/news_and_tutorials/2008/06/17/Sony%20Camer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79917" y="1600200"/>
            <a:ext cx="2620439" cy="209635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مستطيل مستدير الزوايا 10"/>
          <p:cNvSpPr/>
          <p:nvPr/>
        </p:nvSpPr>
        <p:spPr>
          <a:xfrm>
            <a:off x="381000" y="3658026"/>
            <a:ext cx="8077882" cy="21454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مستطيل مستدير الزوايا 11"/>
          <p:cNvSpPr/>
          <p:nvPr/>
        </p:nvSpPr>
        <p:spPr>
          <a:xfrm>
            <a:off x="6934200" y="4299898"/>
            <a:ext cx="1392555" cy="1160462"/>
          </a:xfrm>
          <a:prstGeom prst="roundRect">
            <a:avLst>
              <a:gd name="adj" fmla="val 10000"/>
            </a:avLst>
          </a:prstGeom>
          <a:blipFill dpi="0" rotWithShape="0">
            <a:blip r:embed="rId4"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مستطيل 12"/>
          <p:cNvSpPr/>
          <p:nvPr/>
        </p:nvSpPr>
        <p:spPr>
          <a:xfrm>
            <a:off x="457200" y="4222632"/>
            <a:ext cx="6477000" cy="138499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شاهد المقطعين التاليين </a:t>
            </a:r>
          </a:p>
          <a:p>
            <a:pPr algn="r" rtl="1"/>
            <a:r>
              <a:rPr lang="ar-SA" sz="2800" dirty="0" smtClean="0">
                <a:latin typeface="Arial" pitchFamily="34" charset="0"/>
                <a:cs typeface="AL-Mohanad Bold" pitchFamily="2" charset="-78"/>
              </a:rPr>
              <a:t>ثم بالتعاون مع أفراد مجموعتك بين أي المقطعين سيكون له الأثر الأكبر في عمليتي التعليم والتعلم .. لماذا ؟</a:t>
            </a:r>
            <a:endParaRPr lang="en-US" sz="2800" dirty="0">
              <a:latin typeface="Arial" pitchFamily="34" charset="0"/>
              <a:cs typeface="AL-Mohanad Bold" pitchFamily="2" charset="-78"/>
            </a:endParaRPr>
          </a:p>
        </p:txBody>
      </p:sp>
      <p:sp>
        <p:nvSpPr>
          <p:cNvPr id="14" name="مربع نص 13"/>
          <p:cNvSpPr txBox="1"/>
          <p:nvPr/>
        </p:nvSpPr>
        <p:spPr>
          <a:xfrm>
            <a:off x="3763220" y="3757344"/>
            <a:ext cx="2300742" cy="523220"/>
          </a:xfrm>
          <a:prstGeom prst="rect">
            <a:avLst/>
          </a:prstGeom>
          <a:noFill/>
        </p:spPr>
        <p:txBody>
          <a:bodyPr wrap="square" rtlCol="1">
            <a:spAutoFit/>
          </a:bodyPr>
          <a:lstStyle/>
          <a:p>
            <a:r>
              <a:rPr lang="ar-SA" sz="2800" dirty="0" smtClean="0">
                <a:solidFill>
                  <a:schemeClr val="accent4">
                    <a:lumMod val="50000"/>
                  </a:schemeClr>
                </a:solidFill>
                <a:cs typeface="Bader" pitchFamily="2" charset="-78"/>
              </a:rPr>
              <a:t>فردي</a:t>
            </a:r>
            <a:r>
              <a:rPr lang="ar-SA" sz="2800" dirty="0" smtClean="0">
                <a:solidFill>
                  <a:schemeClr val="accent4">
                    <a:lumMod val="50000"/>
                  </a:schemeClr>
                </a:solidFill>
              </a:rPr>
              <a:t>-</a:t>
            </a:r>
            <a:r>
              <a:rPr lang="ar-SA" sz="2800" dirty="0" smtClean="0">
                <a:solidFill>
                  <a:schemeClr val="accent4">
                    <a:lumMod val="50000"/>
                  </a:schemeClr>
                </a:solidFill>
                <a:cs typeface="Bader" pitchFamily="2" charset="-78"/>
              </a:rPr>
              <a:t>جماعي</a:t>
            </a:r>
            <a:endParaRPr lang="ar-SA" sz="2800" dirty="0">
              <a:solidFill>
                <a:schemeClr val="accent4">
                  <a:lumMod val="50000"/>
                </a:schemeClr>
              </a:solidFill>
              <a:cs typeface="Bader" pitchFamily="2" charset="-78"/>
            </a:endParaRPr>
          </a:p>
        </p:txBody>
      </p:sp>
    </p:spTree>
    <p:extLst>
      <p:ext uri="{BB962C8B-B14F-4D97-AF65-F5344CB8AC3E}">
        <p14:creationId xmlns="" xmlns:p14="http://schemas.microsoft.com/office/powerpoint/2010/main" val="8340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80">
                                          <p:stCondLst>
                                            <p:cond delay="0"/>
                                          </p:stCondLst>
                                        </p:cTn>
                                        <p:tgtEl>
                                          <p:spTgt spid="8194"/>
                                        </p:tgtEl>
                                      </p:cBhvr>
                                    </p:animEffect>
                                    <p:anim calcmode="lin" valueType="num">
                                      <p:cBhvr>
                                        <p:cTn id="13"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8" dur="26">
                                          <p:stCondLst>
                                            <p:cond delay="650"/>
                                          </p:stCondLst>
                                        </p:cTn>
                                        <p:tgtEl>
                                          <p:spTgt spid="8194"/>
                                        </p:tgtEl>
                                      </p:cBhvr>
                                      <p:to x="100000" y="60000"/>
                                    </p:animScale>
                                    <p:animScale>
                                      <p:cBhvr>
                                        <p:cTn id="19" dur="166" decel="50000">
                                          <p:stCondLst>
                                            <p:cond delay="676"/>
                                          </p:stCondLst>
                                        </p:cTn>
                                        <p:tgtEl>
                                          <p:spTgt spid="8194"/>
                                        </p:tgtEl>
                                      </p:cBhvr>
                                      <p:to x="100000" y="100000"/>
                                    </p:animScale>
                                    <p:animScale>
                                      <p:cBhvr>
                                        <p:cTn id="20" dur="26">
                                          <p:stCondLst>
                                            <p:cond delay="1312"/>
                                          </p:stCondLst>
                                        </p:cTn>
                                        <p:tgtEl>
                                          <p:spTgt spid="8194"/>
                                        </p:tgtEl>
                                      </p:cBhvr>
                                      <p:to x="100000" y="80000"/>
                                    </p:animScale>
                                    <p:animScale>
                                      <p:cBhvr>
                                        <p:cTn id="21" dur="166" decel="50000">
                                          <p:stCondLst>
                                            <p:cond delay="1338"/>
                                          </p:stCondLst>
                                        </p:cTn>
                                        <p:tgtEl>
                                          <p:spTgt spid="8194"/>
                                        </p:tgtEl>
                                      </p:cBhvr>
                                      <p:to x="100000" y="100000"/>
                                    </p:animScale>
                                    <p:animScale>
                                      <p:cBhvr>
                                        <p:cTn id="22" dur="26">
                                          <p:stCondLst>
                                            <p:cond delay="1642"/>
                                          </p:stCondLst>
                                        </p:cTn>
                                        <p:tgtEl>
                                          <p:spTgt spid="8194"/>
                                        </p:tgtEl>
                                      </p:cBhvr>
                                      <p:to x="100000" y="90000"/>
                                    </p:animScale>
                                    <p:animScale>
                                      <p:cBhvr>
                                        <p:cTn id="23" dur="166" decel="50000">
                                          <p:stCondLst>
                                            <p:cond delay="1668"/>
                                          </p:stCondLst>
                                        </p:cTn>
                                        <p:tgtEl>
                                          <p:spTgt spid="8194"/>
                                        </p:tgtEl>
                                      </p:cBhvr>
                                      <p:to x="100000" y="100000"/>
                                    </p:animScale>
                                    <p:animScale>
                                      <p:cBhvr>
                                        <p:cTn id="24" dur="26">
                                          <p:stCondLst>
                                            <p:cond delay="1808"/>
                                          </p:stCondLst>
                                        </p:cTn>
                                        <p:tgtEl>
                                          <p:spTgt spid="8194"/>
                                        </p:tgtEl>
                                      </p:cBhvr>
                                      <p:to x="100000" y="95000"/>
                                    </p:animScale>
                                    <p:animScale>
                                      <p:cBhvr>
                                        <p:cTn id="25" dur="166" decel="50000">
                                          <p:stCondLst>
                                            <p:cond delay="1834"/>
                                          </p:stCondLst>
                                        </p:cTn>
                                        <p:tgtEl>
                                          <p:spTgt spid="819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par>
                                <p:cTn id="31" presetID="21"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52925" y="244506"/>
            <a:ext cx="3654164" cy="5622894"/>
            <a:chOff x="4060825" y="1827213"/>
            <a:chExt cx="2416175" cy="371792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effectLst/>
        </p:grpSpPr>
        <p:sp>
          <p:nvSpPr>
            <p:cNvPr id="43"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7"/>
            <p:cNvSpPr>
              <a:spLocks noChangeArrowheads="1"/>
            </p:cNvSpPr>
            <p:nvPr/>
          </p:nvSpPr>
          <p:spPr bwMode="auto">
            <a:xfrm>
              <a:off x="4995863" y="4989513"/>
              <a:ext cx="554038" cy="5556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6604968" y="3106026"/>
            <a:ext cx="1777032" cy="2734432"/>
            <a:chOff x="4060825" y="1827213"/>
            <a:chExt cx="2416175" cy="3717925"/>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effectLst/>
        </p:grpSpPr>
        <p:sp>
          <p:nvSpPr>
            <p:cNvPr id="5"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7"/>
            <p:cNvSpPr>
              <a:spLocks noChangeArrowheads="1"/>
            </p:cNvSpPr>
            <p:nvPr/>
          </p:nvSpPr>
          <p:spPr bwMode="auto">
            <a:xfrm>
              <a:off x="4995863" y="4989513"/>
              <a:ext cx="554038" cy="5556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5317181" y="1147576"/>
            <a:ext cx="1836094" cy="2825313"/>
            <a:chOff x="4060825" y="1827213"/>
            <a:chExt cx="2416175" cy="3717925"/>
          </a:xfrm>
          <a:solidFill>
            <a:schemeClr val="accent1"/>
          </a:solidFill>
          <a:effectLst>
            <a:outerShdw blurRad="50800" dist="38100" dir="2700000" algn="tl" rotWithShape="0">
              <a:prstClr val="black">
                <a:alpha val="40000"/>
              </a:prstClr>
            </a:outerShdw>
          </a:effectLst>
        </p:grpSpPr>
        <p:sp>
          <p:nvSpPr>
            <p:cNvPr id="18"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7"/>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5146692" y="3018301"/>
            <a:ext cx="620362" cy="954588"/>
            <a:chOff x="4060825" y="1827213"/>
            <a:chExt cx="2416175" cy="3717925"/>
          </a:xfrm>
          <a:solidFill>
            <a:schemeClr val="tx2"/>
          </a:solidFill>
          <a:effectLst/>
        </p:grpSpPr>
        <p:sp>
          <p:nvSpPr>
            <p:cNvPr id="37"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7"/>
            <p:cNvSpPr>
              <a:spLocks noChangeArrowheads="1"/>
            </p:cNvSpPr>
            <p:nvPr/>
          </p:nvSpPr>
          <p:spPr bwMode="auto">
            <a:xfrm>
              <a:off x="4995863" y="4989513"/>
              <a:ext cx="554038" cy="5556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45" name="Straight Connector 44"/>
          <p:cNvCxnSpPr/>
          <p:nvPr/>
        </p:nvCxnSpPr>
        <p:spPr>
          <a:xfrm>
            <a:off x="0" y="4553826"/>
            <a:ext cx="4352925"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648826"/>
            <a:ext cx="4352925"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Freeform 7"/>
          <p:cNvSpPr>
            <a:spLocks/>
          </p:cNvSpPr>
          <p:nvPr/>
        </p:nvSpPr>
        <p:spPr bwMode="auto">
          <a:xfrm>
            <a:off x="1100137" y="2363788"/>
            <a:ext cx="2082800" cy="2081212"/>
          </a:xfrm>
          <a:custGeom>
            <a:avLst/>
            <a:gdLst/>
            <a:ahLst/>
            <a:cxnLst>
              <a:cxn ang="0">
                <a:pos x="863" y="0"/>
              </a:cxn>
              <a:cxn ang="0">
                <a:pos x="734" y="131"/>
              </a:cxn>
              <a:cxn ang="0">
                <a:pos x="775" y="226"/>
              </a:cxn>
              <a:cxn ang="0">
                <a:pos x="785" y="289"/>
              </a:cxn>
              <a:cxn ang="0">
                <a:pos x="777" y="328"/>
              </a:cxn>
              <a:cxn ang="0">
                <a:pos x="328" y="328"/>
              </a:cxn>
              <a:cxn ang="0">
                <a:pos x="328" y="773"/>
              </a:cxn>
              <a:cxn ang="0">
                <a:pos x="289" y="781"/>
              </a:cxn>
              <a:cxn ang="0">
                <a:pos x="226" y="771"/>
              </a:cxn>
              <a:cxn ang="0">
                <a:pos x="131" y="731"/>
              </a:cxn>
              <a:cxn ang="0">
                <a:pos x="0" y="860"/>
              </a:cxn>
              <a:cxn ang="0">
                <a:pos x="131" y="989"/>
              </a:cxn>
              <a:cxn ang="0">
                <a:pos x="226" y="948"/>
              </a:cxn>
              <a:cxn ang="0">
                <a:pos x="289" y="938"/>
              </a:cxn>
              <a:cxn ang="0">
                <a:pos x="328" y="946"/>
              </a:cxn>
              <a:cxn ang="0">
                <a:pos x="328" y="1395"/>
              </a:cxn>
              <a:cxn ang="0">
                <a:pos x="328" y="1395"/>
              </a:cxn>
              <a:cxn ang="0">
                <a:pos x="328" y="1395"/>
              </a:cxn>
              <a:cxn ang="0">
                <a:pos x="1395" y="1395"/>
              </a:cxn>
              <a:cxn ang="0">
                <a:pos x="1395" y="946"/>
              </a:cxn>
              <a:cxn ang="0">
                <a:pos x="1355" y="938"/>
              </a:cxn>
              <a:cxn ang="0">
                <a:pos x="1293" y="948"/>
              </a:cxn>
              <a:cxn ang="0">
                <a:pos x="1197" y="989"/>
              </a:cxn>
              <a:cxn ang="0">
                <a:pos x="1067" y="860"/>
              </a:cxn>
              <a:cxn ang="0">
                <a:pos x="1197" y="731"/>
              </a:cxn>
              <a:cxn ang="0">
                <a:pos x="1292" y="771"/>
              </a:cxn>
              <a:cxn ang="0">
                <a:pos x="1355" y="781"/>
              </a:cxn>
              <a:cxn ang="0">
                <a:pos x="1395" y="773"/>
              </a:cxn>
              <a:cxn ang="0">
                <a:pos x="1395" y="328"/>
              </a:cxn>
              <a:cxn ang="0">
                <a:pos x="1395" y="328"/>
              </a:cxn>
              <a:cxn ang="0">
                <a:pos x="1395" y="328"/>
              </a:cxn>
              <a:cxn ang="0">
                <a:pos x="949" y="328"/>
              </a:cxn>
              <a:cxn ang="0">
                <a:pos x="941" y="289"/>
              </a:cxn>
              <a:cxn ang="0">
                <a:pos x="951" y="226"/>
              </a:cxn>
              <a:cxn ang="0">
                <a:pos x="992" y="131"/>
              </a:cxn>
              <a:cxn ang="0">
                <a:pos x="863" y="0"/>
              </a:cxn>
            </a:cxnLst>
            <a:rect l="0" t="0" r="r" b="b"/>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dirty="0">
              <a:latin typeface="Arial" pitchFamily="34" charset="0"/>
            </a:endParaRPr>
          </a:p>
        </p:txBody>
      </p:sp>
      <p:sp>
        <p:nvSpPr>
          <p:cNvPr id="21" name="Freeform 8"/>
          <p:cNvSpPr>
            <a:spLocks/>
          </p:cNvSpPr>
          <p:nvPr/>
        </p:nvSpPr>
        <p:spPr bwMode="auto">
          <a:xfrm>
            <a:off x="0" y="2363788"/>
            <a:ext cx="1592262" cy="2082800"/>
          </a:xfrm>
          <a:custGeom>
            <a:avLst/>
            <a:gdLst/>
            <a:ahLst/>
            <a:cxnLst>
              <a:cxn ang="0">
                <a:pos x="535" y="0"/>
              </a:cxn>
              <a:cxn ang="0">
                <a:pos x="406" y="131"/>
              </a:cxn>
              <a:cxn ang="0">
                <a:pos x="447" y="226"/>
              </a:cxn>
              <a:cxn ang="0">
                <a:pos x="457" y="289"/>
              </a:cxn>
              <a:cxn ang="0">
                <a:pos x="449" y="328"/>
              </a:cxn>
              <a:cxn ang="0">
                <a:pos x="0" y="328"/>
              </a:cxn>
              <a:cxn ang="0">
                <a:pos x="0" y="1395"/>
              </a:cxn>
              <a:cxn ang="0">
                <a:pos x="0" y="1395"/>
              </a:cxn>
              <a:cxn ang="0">
                <a:pos x="0" y="1395"/>
              </a:cxn>
              <a:cxn ang="0">
                <a:pos x="1067" y="1395"/>
              </a:cxn>
              <a:cxn ang="0">
                <a:pos x="1067" y="949"/>
              </a:cxn>
              <a:cxn ang="0">
                <a:pos x="1067" y="949"/>
              </a:cxn>
              <a:cxn ang="0">
                <a:pos x="1067" y="946"/>
              </a:cxn>
              <a:cxn ang="0">
                <a:pos x="1027" y="938"/>
              </a:cxn>
              <a:cxn ang="0">
                <a:pos x="965" y="948"/>
              </a:cxn>
              <a:cxn ang="0">
                <a:pos x="869" y="989"/>
              </a:cxn>
              <a:cxn ang="0">
                <a:pos x="739" y="860"/>
              </a:cxn>
              <a:cxn ang="0">
                <a:pos x="869" y="731"/>
              </a:cxn>
              <a:cxn ang="0">
                <a:pos x="965" y="771"/>
              </a:cxn>
              <a:cxn ang="0">
                <a:pos x="1027" y="781"/>
              </a:cxn>
              <a:cxn ang="0">
                <a:pos x="1067" y="773"/>
              </a:cxn>
              <a:cxn ang="0">
                <a:pos x="1067" y="328"/>
              </a:cxn>
              <a:cxn ang="0">
                <a:pos x="1067" y="328"/>
              </a:cxn>
              <a:cxn ang="0">
                <a:pos x="1067" y="328"/>
              </a:cxn>
              <a:cxn ang="0">
                <a:pos x="621" y="328"/>
              </a:cxn>
              <a:cxn ang="0">
                <a:pos x="614" y="289"/>
              </a:cxn>
              <a:cxn ang="0">
                <a:pos x="623" y="226"/>
              </a:cxn>
              <a:cxn ang="0">
                <a:pos x="664" y="131"/>
              </a:cxn>
              <a:cxn ang="0">
                <a:pos x="535" y="0"/>
              </a:cxn>
            </a:cxnLst>
            <a:rect l="0" t="0" r="r" b="b"/>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sz="1700" dirty="0">
              <a:solidFill>
                <a:prstClr val="white"/>
              </a:solidFill>
              <a:latin typeface="Calibri"/>
            </a:endParaRPr>
          </a:p>
          <a:p>
            <a:pPr>
              <a:defRPr/>
            </a:pPr>
            <a:endParaRPr lang="en-US" sz="1700" dirty="0">
              <a:solidFill>
                <a:prstClr val="white"/>
              </a:solidFill>
              <a:latin typeface="Calibri"/>
            </a:endParaRPr>
          </a:p>
          <a:p>
            <a:pPr>
              <a:defRPr/>
            </a:pPr>
            <a:endParaRPr lang="en-US" dirty="0">
              <a:latin typeface="Arial" pitchFamily="34" charset="0"/>
            </a:endParaRPr>
          </a:p>
        </p:txBody>
      </p:sp>
      <p:sp>
        <p:nvSpPr>
          <p:cNvPr id="22" name="Freeform 6"/>
          <p:cNvSpPr>
            <a:spLocks/>
          </p:cNvSpPr>
          <p:nvPr/>
        </p:nvSpPr>
        <p:spPr bwMode="auto">
          <a:xfrm>
            <a:off x="2692400" y="2362200"/>
            <a:ext cx="2576512" cy="2085975"/>
          </a:xfrm>
          <a:custGeom>
            <a:avLst/>
            <a:gdLst>
              <a:gd name="T0" fmla="*/ 1291248 w 1722"/>
              <a:gd name="T1" fmla="*/ 0 h 1395"/>
              <a:gd name="T2" fmla="*/ 1098235 w 1722"/>
              <a:gd name="T3" fmla="*/ 195887 h 1395"/>
              <a:gd name="T4" fmla="*/ 1159580 w 1722"/>
              <a:gd name="T5" fmla="*/ 337943 h 1395"/>
              <a:gd name="T6" fmla="*/ 1173046 w 1722"/>
              <a:gd name="T7" fmla="*/ 432148 h 1395"/>
              <a:gd name="T8" fmla="*/ 1162573 w 1722"/>
              <a:gd name="T9" fmla="*/ 490466 h 1395"/>
              <a:gd name="T10" fmla="*/ 490764 w 1722"/>
              <a:gd name="T11" fmla="*/ 490466 h 1395"/>
              <a:gd name="T12" fmla="*/ 490764 w 1722"/>
              <a:gd name="T13" fmla="*/ 490466 h 1395"/>
              <a:gd name="T14" fmla="*/ 490764 w 1722"/>
              <a:gd name="T15" fmla="*/ 490466 h 1395"/>
              <a:gd name="T16" fmla="*/ 490764 w 1722"/>
              <a:gd name="T17" fmla="*/ 490466 h 1395"/>
              <a:gd name="T18" fmla="*/ 490764 w 1722"/>
              <a:gd name="T19" fmla="*/ 1157380 h 1395"/>
              <a:gd name="T20" fmla="*/ 430915 w 1722"/>
              <a:gd name="T21" fmla="*/ 1167847 h 1395"/>
              <a:gd name="T22" fmla="*/ 336652 w 1722"/>
              <a:gd name="T23" fmla="*/ 1152894 h 1395"/>
              <a:gd name="T24" fmla="*/ 194510 w 1722"/>
              <a:gd name="T25" fmla="*/ 1093081 h 1395"/>
              <a:gd name="T26" fmla="*/ 0 w 1722"/>
              <a:gd name="T27" fmla="*/ 1285977 h 1395"/>
              <a:gd name="T28" fmla="*/ 194510 w 1722"/>
              <a:gd name="T29" fmla="*/ 1478874 h 1395"/>
              <a:gd name="T30" fmla="*/ 338148 w 1722"/>
              <a:gd name="T31" fmla="*/ 1417566 h 1395"/>
              <a:gd name="T32" fmla="*/ 430915 w 1722"/>
              <a:gd name="T33" fmla="*/ 1402612 h 1395"/>
              <a:gd name="T34" fmla="*/ 490764 w 1722"/>
              <a:gd name="T35" fmla="*/ 1414575 h 1395"/>
              <a:gd name="T36" fmla="*/ 490764 w 1722"/>
              <a:gd name="T37" fmla="*/ 2085975 h 1395"/>
              <a:gd name="T38" fmla="*/ 2085748 w 1722"/>
              <a:gd name="T39" fmla="*/ 2085975 h 1395"/>
              <a:gd name="T40" fmla="*/ 2085748 w 1722"/>
              <a:gd name="T41" fmla="*/ 2085975 h 1395"/>
              <a:gd name="T42" fmla="*/ 2085748 w 1722"/>
              <a:gd name="T43" fmla="*/ 2085975 h 1395"/>
              <a:gd name="T44" fmla="*/ 2085748 w 1722"/>
              <a:gd name="T45" fmla="*/ 1419061 h 1395"/>
              <a:gd name="T46" fmla="*/ 2145597 w 1722"/>
              <a:gd name="T47" fmla="*/ 1408594 h 1395"/>
              <a:gd name="T48" fmla="*/ 2239860 w 1722"/>
              <a:gd name="T49" fmla="*/ 1422052 h 1395"/>
              <a:gd name="T50" fmla="*/ 2382002 w 1722"/>
              <a:gd name="T51" fmla="*/ 1483360 h 1395"/>
              <a:gd name="T52" fmla="*/ 2576512 w 1722"/>
              <a:gd name="T53" fmla="*/ 1290463 h 1395"/>
              <a:gd name="T54" fmla="*/ 2382002 w 1722"/>
              <a:gd name="T55" fmla="*/ 1097567 h 1395"/>
              <a:gd name="T56" fmla="*/ 2238364 w 1722"/>
              <a:gd name="T57" fmla="*/ 1158875 h 1395"/>
              <a:gd name="T58" fmla="*/ 2145597 w 1722"/>
              <a:gd name="T59" fmla="*/ 1173828 h 1395"/>
              <a:gd name="T60" fmla="*/ 2085748 w 1722"/>
              <a:gd name="T61" fmla="*/ 1161866 h 1395"/>
              <a:gd name="T62" fmla="*/ 2085748 w 1722"/>
              <a:gd name="T63" fmla="*/ 490466 h 1395"/>
              <a:gd name="T64" fmla="*/ 1419924 w 1722"/>
              <a:gd name="T65" fmla="*/ 490466 h 1395"/>
              <a:gd name="T66" fmla="*/ 1407955 w 1722"/>
              <a:gd name="T67" fmla="*/ 432148 h 1395"/>
              <a:gd name="T68" fmla="*/ 1422917 w 1722"/>
              <a:gd name="T69" fmla="*/ 337943 h 1395"/>
              <a:gd name="T70" fmla="*/ 1484262 w 1722"/>
              <a:gd name="T71" fmla="*/ 195887 h 1395"/>
              <a:gd name="T72" fmla="*/ 1291248 w 1722"/>
              <a:gd name="T73" fmla="*/ 0 h 1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2"/>
              <a:gd name="T112" fmla="*/ 0 h 1395"/>
              <a:gd name="T113" fmla="*/ 1722 w 1722"/>
              <a:gd name="T114" fmla="*/ 1395 h 13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2" h="1395">
                <a:moveTo>
                  <a:pt x="863" y="0"/>
                </a:moveTo>
                <a:cubicBezTo>
                  <a:pt x="791" y="0"/>
                  <a:pt x="734" y="58"/>
                  <a:pt x="734" y="131"/>
                </a:cubicBezTo>
                <a:cubicBezTo>
                  <a:pt x="734" y="168"/>
                  <a:pt x="749" y="202"/>
                  <a:pt x="775" y="226"/>
                </a:cubicBezTo>
                <a:cubicBezTo>
                  <a:pt x="780" y="245"/>
                  <a:pt x="784" y="266"/>
                  <a:pt x="784" y="289"/>
                </a:cubicBezTo>
                <a:cubicBezTo>
                  <a:pt x="784" y="307"/>
                  <a:pt x="781" y="319"/>
                  <a:pt x="777" y="328"/>
                </a:cubicBezTo>
                <a:cubicBezTo>
                  <a:pt x="328" y="328"/>
                  <a:pt x="328" y="328"/>
                  <a:pt x="328" y="328"/>
                </a:cubicBezTo>
                <a:cubicBezTo>
                  <a:pt x="328" y="328"/>
                  <a:pt x="328" y="328"/>
                  <a:pt x="328" y="328"/>
                </a:cubicBezTo>
                <a:cubicBezTo>
                  <a:pt x="328" y="328"/>
                  <a:pt x="328" y="328"/>
                  <a:pt x="328" y="328"/>
                </a:cubicBezTo>
                <a:cubicBezTo>
                  <a:pt x="328" y="328"/>
                  <a:pt x="328" y="328"/>
                  <a:pt x="328" y="328"/>
                </a:cubicBezTo>
                <a:cubicBezTo>
                  <a:pt x="328" y="774"/>
                  <a:pt x="328" y="774"/>
                  <a:pt x="328" y="774"/>
                </a:cubicBezTo>
                <a:cubicBezTo>
                  <a:pt x="319" y="778"/>
                  <a:pt x="307" y="781"/>
                  <a:pt x="288" y="781"/>
                </a:cubicBezTo>
                <a:cubicBezTo>
                  <a:pt x="266" y="781"/>
                  <a:pt x="245" y="776"/>
                  <a:pt x="225" y="771"/>
                </a:cubicBezTo>
                <a:cubicBezTo>
                  <a:pt x="202" y="746"/>
                  <a:pt x="168" y="731"/>
                  <a:pt x="130" y="731"/>
                </a:cubicBezTo>
                <a:cubicBezTo>
                  <a:pt x="58" y="731"/>
                  <a:pt x="0" y="788"/>
                  <a:pt x="0" y="860"/>
                </a:cubicBezTo>
                <a:cubicBezTo>
                  <a:pt x="0" y="931"/>
                  <a:pt x="58" y="989"/>
                  <a:pt x="130" y="989"/>
                </a:cubicBezTo>
                <a:cubicBezTo>
                  <a:pt x="168" y="989"/>
                  <a:pt x="202" y="973"/>
                  <a:pt x="226" y="948"/>
                </a:cubicBezTo>
                <a:cubicBezTo>
                  <a:pt x="245" y="943"/>
                  <a:pt x="266" y="938"/>
                  <a:pt x="288" y="938"/>
                </a:cubicBezTo>
                <a:cubicBezTo>
                  <a:pt x="307" y="938"/>
                  <a:pt x="319" y="941"/>
                  <a:pt x="328" y="946"/>
                </a:cubicBezTo>
                <a:cubicBezTo>
                  <a:pt x="328" y="1395"/>
                  <a:pt x="328" y="1395"/>
                  <a:pt x="328" y="1395"/>
                </a:cubicBezTo>
                <a:cubicBezTo>
                  <a:pt x="1394" y="1395"/>
                  <a:pt x="1394" y="1395"/>
                  <a:pt x="1394" y="1395"/>
                </a:cubicBezTo>
                <a:cubicBezTo>
                  <a:pt x="1394" y="1395"/>
                  <a:pt x="1394" y="1395"/>
                  <a:pt x="1394" y="1395"/>
                </a:cubicBezTo>
                <a:cubicBezTo>
                  <a:pt x="1394" y="1395"/>
                  <a:pt x="1394" y="1395"/>
                  <a:pt x="1394" y="1395"/>
                </a:cubicBezTo>
                <a:cubicBezTo>
                  <a:pt x="1394" y="949"/>
                  <a:pt x="1394" y="949"/>
                  <a:pt x="1394" y="949"/>
                </a:cubicBezTo>
                <a:cubicBezTo>
                  <a:pt x="1403" y="945"/>
                  <a:pt x="1416" y="942"/>
                  <a:pt x="1434" y="942"/>
                </a:cubicBezTo>
                <a:cubicBezTo>
                  <a:pt x="1456" y="942"/>
                  <a:pt x="1477" y="946"/>
                  <a:pt x="1497" y="951"/>
                </a:cubicBezTo>
                <a:cubicBezTo>
                  <a:pt x="1521" y="976"/>
                  <a:pt x="1554" y="992"/>
                  <a:pt x="1592" y="992"/>
                </a:cubicBezTo>
                <a:cubicBezTo>
                  <a:pt x="1664" y="992"/>
                  <a:pt x="1722" y="934"/>
                  <a:pt x="1722" y="863"/>
                </a:cubicBezTo>
                <a:cubicBezTo>
                  <a:pt x="1722" y="792"/>
                  <a:pt x="1664" y="734"/>
                  <a:pt x="1592" y="734"/>
                </a:cubicBezTo>
                <a:cubicBezTo>
                  <a:pt x="1554" y="734"/>
                  <a:pt x="1520" y="750"/>
                  <a:pt x="1496" y="775"/>
                </a:cubicBezTo>
                <a:cubicBezTo>
                  <a:pt x="1477" y="780"/>
                  <a:pt x="1456" y="785"/>
                  <a:pt x="1434" y="785"/>
                </a:cubicBezTo>
                <a:cubicBezTo>
                  <a:pt x="1416" y="785"/>
                  <a:pt x="1403" y="781"/>
                  <a:pt x="1394" y="777"/>
                </a:cubicBezTo>
                <a:cubicBezTo>
                  <a:pt x="1394" y="328"/>
                  <a:pt x="1394" y="328"/>
                  <a:pt x="1394"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8"/>
                  <a:pt x="934" y="0"/>
                  <a:pt x="863" y="0"/>
                </a:cubicBezTo>
              </a:path>
            </a:pathLst>
          </a:custGeom>
          <a:solidFill>
            <a:schemeClr val="accent1"/>
          </a:solidFill>
          <a:ln w="19050">
            <a:solidFill>
              <a:schemeClr val="tx2"/>
            </a:solidFill>
            <a:round/>
            <a:headEnd/>
            <a:tailEnd/>
          </a:ln>
        </p:spPr>
        <p:txBody>
          <a:bodyPr/>
          <a:lstStyle/>
          <a:p>
            <a:endParaRPr lang="en-US"/>
          </a:p>
        </p:txBody>
      </p:sp>
      <p:sp>
        <p:nvSpPr>
          <p:cNvPr id="9" name="مربع نص 8"/>
          <p:cNvSpPr txBox="1"/>
          <p:nvPr/>
        </p:nvSpPr>
        <p:spPr>
          <a:xfrm>
            <a:off x="3352800" y="3106026"/>
            <a:ext cx="1295400" cy="1200329"/>
          </a:xfrm>
          <a:prstGeom prst="rect">
            <a:avLst/>
          </a:prstGeom>
          <a:noFill/>
        </p:spPr>
        <p:txBody>
          <a:bodyPr wrap="square" rtlCol="1">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أهمية التعلم النشط </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24" name="مربع نص 23"/>
          <p:cNvSpPr txBox="1"/>
          <p:nvPr/>
        </p:nvSpPr>
        <p:spPr>
          <a:xfrm>
            <a:off x="1676400" y="3066871"/>
            <a:ext cx="1295400" cy="1200329"/>
          </a:xfrm>
          <a:prstGeom prst="rect">
            <a:avLst/>
          </a:prstGeom>
          <a:noFill/>
        </p:spPr>
        <p:txBody>
          <a:bodyPr wrap="square" rtlCol="1">
            <a:spAutoFit/>
          </a:bodyPr>
          <a:lstStyle/>
          <a:p>
            <a:pPr algn="ctr"/>
            <a:r>
              <a:rPr lang="ar-SA" sz="2400" dirty="0" smtClean="0">
                <a:solidFill>
                  <a:srgbClr val="385D8A"/>
                </a:solidFill>
                <a:cs typeface="PT Bold Heading" pitchFamily="2" charset="-78"/>
              </a:rPr>
              <a:t>فوائد التعلم النشط</a:t>
            </a:r>
            <a:endParaRPr lang="ar-SA" sz="2400" dirty="0">
              <a:solidFill>
                <a:srgbClr val="385D8A"/>
              </a:solidFill>
              <a:cs typeface="PT Bold Heading" pitchFamily="2" charset="-78"/>
            </a:endParaRPr>
          </a:p>
        </p:txBody>
      </p:sp>
      <p:sp>
        <p:nvSpPr>
          <p:cNvPr id="25" name="مربع نص 24"/>
          <p:cNvSpPr txBox="1"/>
          <p:nvPr/>
        </p:nvSpPr>
        <p:spPr>
          <a:xfrm>
            <a:off x="-76200" y="3066871"/>
            <a:ext cx="1605910" cy="1200329"/>
          </a:xfrm>
          <a:prstGeom prst="rect">
            <a:avLst/>
          </a:prstGeom>
          <a:noFill/>
        </p:spPr>
        <p:txBody>
          <a:bodyPr wrap="square" rtlCol="1">
            <a:spAutoFit/>
          </a:bodyPr>
          <a:lstStyle/>
          <a:p>
            <a:pPr algn="ctr"/>
            <a:r>
              <a:rPr lang="ar-SA" sz="2400" dirty="0" smtClean="0">
                <a:solidFill>
                  <a:srgbClr val="FF0000"/>
                </a:solidFill>
                <a:cs typeface="PT Bold Heading" pitchFamily="2" charset="-78"/>
              </a:rPr>
              <a:t>الأهداف التي يقوم عليها</a:t>
            </a:r>
            <a:endParaRPr lang="ar-SA" sz="2400" dirty="0">
              <a:solidFill>
                <a:srgbClr val="FF0000"/>
              </a:solidFill>
              <a:cs typeface="PT Bold Heading" pitchFamily="2" charset="-78"/>
            </a:endParaRPr>
          </a:p>
        </p:txBody>
      </p:sp>
      <p:sp>
        <p:nvSpPr>
          <p:cNvPr id="26" name="مربع نص 25"/>
          <p:cNvSpPr txBox="1"/>
          <p:nvPr/>
        </p:nvSpPr>
        <p:spPr>
          <a:xfrm>
            <a:off x="-64258" y="1332131"/>
            <a:ext cx="4724400" cy="646331"/>
          </a:xfrm>
          <a:prstGeom prst="rect">
            <a:avLst/>
          </a:prstGeom>
          <a:noFill/>
        </p:spPr>
        <p:txBody>
          <a:bodyPr wrap="square" rtlCol="1">
            <a:spAutoFit/>
          </a:bodyPr>
          <a:lstStyle/>
          <a:p>
            <a:pPr algn="ctr"/>
            <a:r>
              <a:rPr lang="ar-SA" sz="3600" dirty="0" smtClean="0">
                <a:cs typeface="PT Bold Heading" pitchFamily="2" charset="-78"/>
              </a:rPr>
              <a:t>استنتج..</a:t>
            </a:r>
            <a:endParaRPr lang="ar-SA" sz="3600" dirty="0">
              <a:cs typeface="PT Bold Heading" pitchFamily="2" charset="-78"/>
            </a:endParaRPr>
          </a:p>
        </p:txBody>
      </p:sp>
    </p:spTree>
    <p:extLst>
      <p:ext uri="{BB962C8B-B14F-4D97-AF65-F5344CB8AC3E}">
        <p14:creationId xmlns="" xmlns:p14="http://schemas.microsoft.com/office/powerpoint/2010/main" val="374467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par>
                                <p:cTn id="16" presetID="22" presetClass="entr" presetSubtype="1"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par>
                                <p:cTn id="19" presetID="2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9"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0027" y="496669"/>
            <a:ext cx="4724400" cy="646331"/>
          </a:xfrm>
          <a:prstGeom prst="rect">
            <a:avLst/>
          </a:prstGeom>
          <a:noFill/>
        </p:spPr>
        <p:txBody>
          <a:bodyPr wrap="square" rtlCol="1">
            <a:spAutoFit/>
          </a:bodyPr>
          <a:lstStyle/>
          <a:p>
            <a:pPr algn="r"/>
            <a:r>
              <a:rPr lang="ar-SA" sz="3600" dirty="0" smtClean="0">
                <a:solidFill>
                  <a:srgbClr val="0070C0"/>
                </a:solidFill>
                <a:cs typeface="PT Bold Heading" pitchFamily="2" charset="-78"/>
              </a:rPr>
              <a:t>أهمية التعلم النشط:</a:t>
            </a:r>
            <a:endParaRPr lang="ar-SA" sz="3600" dirty="0">
              <a:solidFill>
                <a:srgbClr val="0070C0"/>
              </a:solidFill>
              <a:cs typeface="PT Bold Heading" pitchFamily="2" charset="-78"/>
            </a:endParaRPr>
          </a:p>
        </p:txBody>
      </p:sp>
      <p:sp>
        <p:nvSpPr>
          <p:cNvPr id="4" name="مربع نص 3"/>
          <p:cNvSpPr txBox="1"/>
          <p:nvPr/>
        </p:nvSpPr>
        <p:spPr>
          <a:xfrm>
            <a:off x="76200" y="1417543"/>
            <a:ext cx="8915400" cy="3916457"/>
          </a:xfrm>
          <a:prstGeom prst="rect">
            <a:avLst/>
          </a:prstGeom>
          <a:noFill/>
        </p:spPr>
        <p:txBody>
          <a:bodyPr wrap="square" rtlCol="1">
            <a:spAutoFit/>
          </a:bodyPr>
          <a:lstStyle/>
          <a:p>
            <a:pPr algn="r" rtl="1">
              <a:lnSpc>
                <a:spcPct val="150000"/>
              </a:lnSpc>
            </a:pPr>
            <a:r>
              <a:rPr lang="ar-SA" sz="2800" dirty="0" smtClean="0">
                <a:latin typeface="Arial" pitchFamily="34" charset="0"/>
                <a:cs typeface="AL-Mohanad Bold" pitchFamily="2" charset="-78"/>
              </a:rPr>
              <a:t>تتضح أهمية التعلم النشط من خلال تشجيع الطلاب على العمل الإيجابي ومساعدة المتعلم على اكتساب الخبرة لأن  سياقات التعلم ذات صلة بالطلاب لذا على المعلم تشجيع التعلم النشط ودمج المادة أو المعرفة القديمة بالجديدة وتحفيز الطلاب للعمل الفردي أو الجماعي واحترام الرأي والرأي الآخر مما يؤدي إلى دعم العلاقات الاجتماعية إضافة إلى أنه يعود المتعلمين على الممارسة الديمقراطية باحترام وتدريب المتعلم على تحمل المسؤولية والاعتماد على النفس</a:t>
            </a:r>
            <a:endParaRPr lang="ar-SA" sz="2800" dirty="0"/>
          </a:p>
        </p:txBody>
      </p:sp>
    </p:spTree>
    <p:extLst>
      <p:ext uri="{BB962C8B-B14F-4D97-AF65-F5344CB8AC3E}">
        <p14:creationId xmlns="" xmlns:p14="http://schemas.microsoft.com/office/powerpoint/2010/main" val="18851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0027" y="685800"/>
            <a:ext cx="4724400" cy="646331"/>
          </a:xfrm>
          <a:prstGeom prst="rect">
            <a:avLst/>
          </a:prstGeom>
          <a:noFill/>
        </p:spPr>
        <p:txBody>
          <a:bodyPr wrap="square" rtlCol="1">
            <a:spAutoFit/>
          </a:bodyPr>
          <a:lstStyle/>
          <a:p>
            <a:pPr algn="r"/>
            <a:r>
              <a:rPr lang="ar-SA" sz="3600" dirty="0" smtClean="0">
                <a:solidFill>
                  <a:srgbClr val="0070C0"/>
                </a:solidFill>
                <a:cs typeface="PT Bold Heading" pitchFamily="2" charset="-78"/>
              </a:rPr>
              <a:t>أهمية التعلم النشط:</a:t>
            </a:r>
            <a:endParaRPr lang="ar-SA" sz="3600" dirty="0">
              <a:solidFill>
                <a:srgbClr val="0070C0"/>
              </a:solidFill>
              <a:cs typeface="PT Bold Heading" pitchFamily="2" charset="-78"/>
            </a:endParaRPr>
          </a:p>
        </p:txBody>
      </p:sp>
      <p:sp>
        <p:nvSpPr>
          <p:cNvPr id="4" name="مربع نص 3"/>
          <p:cNvSpPr txBox="1"/>
          <p:nvPr/>
        </p:nvSpPr>
        <p:spPr>
          <a:xfrm>
            <a:off x="76200" y="1756336"/>
            <a:ext cx="8915400" cy="1977464"/>
          </a:xfrm>
          <a:prstGeom prst="rect">
            <a:avLst/>
          </a:prstGeom>
          <a:noFill/>
        </p:spPr>
        <p:txBody>
          <a:bodyPr wrap="square" rtlCol="1">
            <a:spAutoFit/>
          </a:bodyPr>
          <a:lstStyle/>
          <a:p>
            <a:pPr algn="r" rtl="1">
              <a:lnSpc>
                <a:spcPct val="150000"/>
              </a:lnSpc>
            </a:pPr>
            <a:r>
              <a:rPr lang="ar-SA" sz="2800" dirty="0" smtClean="0">
                <a:latin typeface="Arial" pitchFamily="34" charset="0"/>
                <a:cs typeface="AL-Mohanad Bold" pitchFamily="2" charset="-78"/>
              </a:rPr>
              <a:t>يعود الطلاب على قيم الالتزام ويعزز التعلم الاجتماعي لدى المتعلمين وكلما ترك المعلم الطلاب لتسجيل ملاحظاتهم والمناقشة على شكل أزواج أم مجموعات فإن الطلاب يتعلمون أكثر</a:t>
            </a:r>
            <a:endParaRPr lang="ar-SA" sz="2800" dirty="0"/>
          </a:p>
        </p:txBody>
      </p:sp>
    </p:spTree>
    <p:extLst>
      <p:ext uri="{BB962C8B-B14F-4D97-AF65-F5344CB8AC3E}">
        <p14:creationId xmlns="" xmlns:p14="http://schemas.microsoft.com/office/powerpoint/2010/main" val="27427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47900" y="349957"/>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2" name="مستطيل مستدير الزوايا 21"/>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مستطيل مستدير الزوايا 20"/>
          <p:cNvSpPr/>
          <p:nvPr/>
        </p:nvSpPr>
        <p:spPr>
          <a:xfrm>
            <a:off x="7195783" y="1367060"/>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 name="مربع نص 2"/>
          <p:cNvSpPr txBox="1"/>
          <p:nvPr/>
        </p:nvSpPr>
        <p:spPr>
          <a:xfrm>
            <a:off x="957048" y="1463778"/>
            <a:ext cx="6057900" cy="954107"/>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الطلاب أكثر احتمالاً للوصول إلى المعرفة السابقة الخاصة بهم والتي هي مفتاح التعلم</a:t>
            </a:r>
          </a:p>
        </p:txBody>
      </p:sp>
      <p:sp>
        <p:nvSpPr>
          <p:cNvPr id="25" name="مستطيل مستدير الزوايا 24"/>
          <p:cNvSpPr/>
          <p:nvPr/>
        </p:nvSpPr>
        <p:spPr>
          <a:xfrm>
            <a:off x="746080" y="284329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مستطيل مستدير الزوايا 25"/>
          <p:cNvSpPr/>
          <p:nvPr/>
        </p:nvSpPr>
        <p:spPr>
          <a:xfrm>
            <a:off x="7171902" y="2921768"/>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27" name="مربع نص 26"/>
          <p:cNvSpPr txBox="1"/>
          <p:nvPr/>
        </p:nvSpPr>
        <p:spPr>
          <a:xfrm>
            <a:off x="933167" y="3018486"/>
            <a:ext cx="6057900" cy="954107"/>
          </a:xfrm>
          <a:prstGeom prst="rect">
            <a:avLst/>
          </a:prstGeom>
          <a:noFill/>
        </p:spPr>
        <p:txBody>
          <a:bodyPr wrap="square" rtlCol="1">
            <a:spAutoFit/>
          </a:bodyPr>
          <a:lstStyle/>
          <a:p>
            <a:pPr algn="r" rtl="1"/>
            <a:r>
              <a:rPr lang="ar-SA" sz="2800" dirty="0" smtClean="0">
                <a:cs typeface="AL-Mohanad Bold" pitchFamily="2" charset="-78"/>
              </a:rPr>
              <a:t>2) الطلاب </a:t>
            </a:r>
            <a:r>
              <a:rPr lang="ar-SA" sz="2800" dirty="0">
                <a:cs typeface="AL-Mohanad Bold" pitchFamily="2" charset="-78"/>
              </a:rPr>
              <a:t>أكثر عرضة لإيجاد حلول ذات معنى شخصي للمشكلات أو </a:t>
            </a:r>
            <a:r>
              <a:rPr lang="ar-SA" sz="2800" dirty="0" smtClean="0">
                <a:cs typeface="AL-Mohanad Bold" pitchFamily="2" charset="-78"/>
              </a:rPr>
              <a:t>التفسيرات</a:t>
            </a:r>
            <a:endParaRPr lang="ar-SA" sz="2800" dirty="0">
              <a:cs typeface="AL-Mohanad Bold" pitchFamily="2" charset="-78"/>
            </a:endParaRPr>
          </a:p>
        </p:txBody>
      </p:sp>
      <p:sp>
        <p:nvSpPr>
          <p:cNvPr id="28" name="مستطيل مستدير الزوايا 27"/>
          <p:cNvSpPr/>
          <p:nvPr/>
        </p:nvSpPr>
        <p:spPr>
          <a:xfrm>
            <a:off x="723900" y="440709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49722" y="4458276"/>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4568642"/>
            <a:ext cx="6057900" cy="954107"/>
          </a:xfrm>
          <a:prstGeom prst="rect">
            <a:avLst/>
          </a:prstGeom>
          <a:noFill/>
        </p:spPr>
        <p:txBody>
          <a:bodyPr wrap="square" rtlCol="1">
            <a:spAutoFit/>
          </a:bodyPr>
          <a:lstStyle/>
          <a:p>
            <a:pPr algn="r" rtl="1"/>
            <a:r>
              <a:rPr lang="ar-SA" sz="2800" dirty="0">
                <a:cs typeface="AL-Mohanad Bold" pitchFamily="2" charset="-78"/>
              </a:rPr>
              <a:t>3</a:t>
            </a:r>
            <a:r>
              <a:rPr lang="ar-SA" sz="2800" dirty="0" smtClean="0">
                <a:cs typeface="AL-Mohanad Bold" pitchFamily="2" charset="-78"/>
              </a:rPr>
              <a:t>) </a:t>
            </a:r>
            <a:r>
              <a:rPr lang="ar-SA" sz="2800" dirty="0">
                <a:cs typeface="AL-Mohanad Bold" pitchFamily="2" charset="-78"/>
              </a:rPr>
              <a:t>يتلقى الطلاب ردود فعل فورية على نحو أكثر </a:t>
            </a:r>
            <a:r>
              <a:rPr lang="ar-SA" sz="2800" dirty="0" smtClean="0">
                <a:cs typeface="AL-Mohanad Bold" pitchFamily="2" charset="-78"/>
              </a:rPr>
              <a:t>تكراراً</a:t>
            </a:r>
            <a:endParaRPr lang="ar-SA" sz="2800" dirty="0">
              <a:cs typeface="AL-Mohanad Bold" pitchFamily="2" charset="-78"/>
            </a:endParaRPr>
          </a:p>
        </p:txBody>
      </p:sp>
    </p:spTree>
    <p:extLst>
      <p:ext uri="{BB962C8B-B14F-4D97-AF65-F5344CB8AC3E}">
        <p14:creationId xmlns="" xmlns:p14="http://schemas.microsoft.com/office/powerpoint/2010/main" val="36178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p:cNvSpPr txBox="1"/>
          <p:nvPr/>
        </p:nvSpPr>
        <p:spPr>
          <a:xfrm>
            <a:off x="3123402" y="762000"/>
            <a:ext cx="3670782" cy="830997"/>
          </a:xfrm>
          <a:prstGeom prst="rect">
            <a:avLst/>
          </a:prstGeom>
          <a:noFill/>
        </p:spPr>
        <p:txBody>
          <a:bodyPr wrap="square" rtlCol="1">
            <a:spAutoFit/>
          </a:bodyPr>
          <a:lstStyle/>
          <a:p>
            <a:pPr algn="ctr"/>
            <a:r>
              <a:rPr lang="ar-SA" sz="4800" dirty="0" smtClean="0">
                <a:ln>
                  <a:solidFill>
                    <a:schemeClr val="tx1"/>
                  </a:solidFill>
                </a:ln>
                <a:solidFill>
                  <a:srgbClr val="00B0F0"/>
                </a:solidFill>
                <a:cs typeface="PT Bold Heading" pitchFamily="2" charset="-78"/>
              </a:rPr>
              <a:t>تعارف وتآلف</a:t>
            </a:r>
            <a:endParaRPr lang="ar-SA" sz="4800" dirty="0">
              <a:ln>
                <a:solidFill>
                  <a:schemeClr val="tx1"/>
                </a:solidFill>
              </a:ln>
              <a:solidFill>
                <a:srgbClr val="00B0F0"/>
              </a:solidFill>
              <a:cs typeface="PT Bold Heading" pitchFamily="2" charset="-78"/>
            </a:endParaRPr>
          </a:p>
        </p:txBody>
      </p:sp>
      <p:sp>
        <p:nvSpPr>
          <p:cNvPr id="2" name="مربع نص 1"/>
          <p:cNvSpPr txBox="1"/>
          <p:nvPr/>
        </p:nvSpPr>
        <p:spPr>
          <a:xfrm>
            <a:off x="4114800" y="4432357"/>
            <a:ext cx="1600200" cy="769441"/>
          </a:xfrm>
          <a:prstGeom prst="rect">
            <a:avLst/>
          </a:prstGeom>
          <a:noFill/>
        </p:spPr>
        <p:txBody>
          <a:bodyPr wrap="square" rtlCol="1">
            <a:spAutoFit/>
          </a:bodyPr>
          <a:lstStyle/>
          <a:p>
            <a:pPr algn="ctr" rtl="1"/>
            <a:r>
              <a:rPr lang="ar-SA" sz="4400" dirty="0" smtClean="0">
                <a:solidFill>
                  <a:srgbClr val="C00000"/>
                </a:solidFill>
                <a:cs typeface="Bader" pitchFamily="2" charset="-78"/>
              </a:rPr>
              <a:t>أنا</a:t>
            </a:r>
            <a:endParaRPr lang="ar-SA" sz="4400" dirty="0">
              <a:solidFill>
                <a:srgbClr val="C00000"/>
              </a:solidFill>
              <a:cs typeface="Bader" pitchFamily="2" charset="-78"/>
            </a:endParaRPr>
          </a:p>
        </p:txBody>
      </p:sp>
      <p:sp>
        <p:nvSpPr>
          <p:cNvPr id="12" name="مربع نص 11"/>
          <p:cNvSpPr txBox="1"/>
          <p:nvPr/>
        </p:nvSpPr>
        <p:spPr>
          <a:xfrm>
            <a:off x="5867400" y="2881061"/>
            <a:ext cx="1600200" cy="646331"/>
          </a:xfrm>
          <a:prstGeom prst="rect">
            <a:avLst/>
          </a:prstGeom>
          <a:noFill/>
        </p:spPr>
        <p:txBody>
          <a:bodyPr wrap="square" rtlCol="1">
            <a:spAutoFit/>
          </a:bodyPr>
          <a:lstStyle/>
          <a:p>
            <a:pPr algn="ctr" rtl="1"/>
            <a:r>
              <a:rPr lang="ar-SA" sz="3600" dirty="0" smtClean="0">
                <a:solidFill>
                  <a:srgbClr val="3A7DCE"/>
                </a:solidFill>
                <a:cs typeface="Bader" pitchFamily="2" charset="-78"/>
              </a:rPr>
              <a:t>الماضي</a:t>
            </a:r>
            <a:endParaRPr lang="ar-SA" sz="3600" dirty="0">
              <a:solidFill>
                <a:srgbClr val="3A7DCE"/>
              </a:solidFill>
              <a:cs typeface="Bader" pitchFamily="2" charset="-78"/>
            </a:endParaRPr>
          </a:p>
        </p:txBody>
      </p:sp>
      <p:sp>
        <p:nvSpPr>
          <p:cNvPr id="13" name="مربع نص 12"/>
          <p:cNvSpPr txBox="1"/>
          <p:nvPr/>
        </p:nvSpPr>
        <p:spPr>
          <a:xfrm>
            <a:off x="4114800" y="2057400"/>
            <a:ext cx="1600200" cy="646331"/>
          </a:xfrm>
          <a:prstGeom prst="rect">
            <a:avLst/>
          </a:prstGeom>
          <a:noFill/>
        </p:spPr>
        <p:txBody>
          <a:bodyPr wrap="square" rtlCol="1">
            <a:spAutoFit/>
          </a:bodyPr>
          <a:lstStyle/>
          <a:p>
            <a:pPr algn="ctr" rtl="1"/>
            <a:r>
              <a:rPr lang="ar-SA" sz="3600" dirty="0" smtClean="0">
                <a:solidFill>
                  <a:srgbClr val="3A7DCE"/>
                </a:solidFill>
                <a:cs typeface="Bader" pitchFamily="2" charset="-78"/>
              </a:rPr>
              <a:t>الحاضر</a:t>
            </a:r>
            <a:endParaRPr lang="ar-SA" sz="3600" dirty="0">
              <a:solidFill>
                <a:srgbClr val="3A7DCE"/>
              </a:solidFill>
              <a:cs typeface="Bader" pitchFamily="2" charset="-78"/>
            </a:endParaRPr>
          </a:p>
        </p:txBody>
      </p:sp>
      <p:sp>
        <p:nvSpPr>
          <p:cNvPr id="14" name="مربع نص 13"/>
          <p:cNvSpPr txBox="1"/>
          <p:nvPr/>
        </p:nvSpPr>
        <p:spPr>
          <a:xfrm>
            <a:off x="2286000" y="2819400"/>
            <a:ext cx="1905000" cy="646331"/>
          </a:xfrm>
          <a:prstGeom prst="rect">
            <a:avLst/>
          </a:prstGeom>
          <a:noFill/>
        </p:spPr>
        <p:txBody>
          <a:bodyPr wrap="square" rtlCol="1">
            <a:spAutoFit/>
          </a:bodyPr>
          <a:lstStyle/>
          <a:p>
            <a:pPr algn="ctr" rtl="1"/>
            <a:r>
              <a:rPr lang="ar-SA" sz="3600" dirty="0" smtClean="0">
                <a:solidFill>
                  <a:srgbClr val="3A7DCE"/>
                </a:solidFill>
                <a:cs typeface="Bader" pitchFamily="2" charset="-78"/>
              </a:rPr>
              <a:t>المستقبل</a:t>
            </a:r>
            <a:endParaRPr lang="ar-SA" sz="3600" dirty="0">
              <a:solidFill>
                <a:srgbClr val="3A7DCE"/>
              </a:solidFill>
              <a:cs typeface="Bader" pitchFamily="2" charset="-78"/>
            </a:endParaRPr>
          </a:p>
        </p:txBody>
      </p:sp>
      <p:cxnSp>
        <p:nvCxnSpPr>
          <p:cNvPr id="16" name="رابط كسهم مستقيم 15"/>
          <p:cNvCxnSpPr/>
          <p:nvPr/>
        </p:nvCxnSpPr>
        <p:spPr>
          <a:xfrm flipV="1">
            <a:off x="4914900" y="2895600"/>
            <a:ext cx="0" cy="1295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flipV="1">
            <a:off x="5257800" y="3527392"/>
            <a:ext cx="1143000" cy="90496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9" name="رابط كسهم مستقيم 18"/>
          <p:cNvCxnSpPr/>
          <p:nvPr/>
        </p:nvCxnSpPr>
        <p:spPr>
          <a:xfrm flipH="1" flipV="1">
            <a:off x="3581400" y="3352800"/>
            <a:ext cx="990600" cy="107955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16386" name="Picture 2" descr="https://encrypted-tbn1.gstatic.com/images?q=tbn:ANd9GcT0m9BSydd0e677uPeE_EY6yZkfC9mg5GnfcDnq3LVrvnWxUHD4"/>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rot="20439225">
            <a:off x="685800" y="400176"/>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70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circle(in)">
                                      <p:cBhvr>
                                        <p:cTn id="13" dur="2000"/>
                                        <p:tgtEl>
                                          <p:spTgt spid="1638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47900" y="381000"/>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2" name="مستطيل مستدير الزوايا 21"/>
          <p:cNvSpPr/>
          <p:nvPr/>
        </p:nvSpPr>
        <p:spPr>
          <a:xfrm>
            <a:off x="660777" y="1401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مستطيل مستدير الزوايا 20"/>
          <p:cNvSpPr/>
          <p:nvPr/>
        </p:nvSpPr>
        <p:spPr>
          <a:xfrm>
            <a:off x="7086599" y="1452360"/>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 name="مربع نص 2"/>
          <p:cNvSpPr txBox="1"/>
          <p:nvPr/>
        </p:nvSpPr>
        <p:spPr>
          <a:xfrm>
            <a:off x="609600" y="1384116"/>
            <a:ext cx="6296164" cy="1384995"/>
          </a:xfrm>
          <a:prstGeom prst="rect">
            <a:avLst/>
          </a:prstGeom>
          <a:noFill/>
        </p:spPr>
        <p:txBody>
          <a:bodyPr wrap="square" rtlCol="1">
            <a:spAutoFit/>
          </a:bodyPr>
          <a:lstStyle/>
          <a:p>
            <a:pPr algn="r" rtl="1"/>
            <a:r>
              <a:rPr lang="ar-SA" sz="2800" dirty="0" smtClean="0">
                <a:cs typeface="AL-Mohanad Bold" pitchFamily="2" charset="-78"/>
              </a:rPr>
              <a:t>4) الحاجة </a:t>
            </a:r>
            <a:r>
              <a:rPr lang="ar-SA" sz="2800" dirty="0">
                <a:cs typeface="AL-Mohanad Bold" pitchFamily="2" charset="-78"/>
              </a:rPr>
              <a:t>لإنجاب متعلمين فاعلين لاسترجاع المعلومات من الذاكرة بدلاً من مجرد إدراك أو تمييز صحة عبارة </a:t>
            </a:r>
            <a:r>
              <a:rPr lang="ar-SA" sz="2800" dirty="0" smtClean="0">
                <a:cs typeface="AL-Mohanad Bold" pitchFamily="2" charset="-78"/>
              </a:rPr>
              <a:t>ما</a:t>
            </a:r>
            <a:endParaRPr lang="ar-SA" sz="2800" dirty="0">
              <a:cs typeface="AL-Mohanad Bold" pitchFamily="2" charset="-78"/>
            </a:endParaRPr>
          </a:p>
        </p:txBody>
      </p:sp>
      <p:sp>
        <p:nvSpPr>
          <p:cNvPr id="25" name="مستطيل مستدير الزوايا 24"/>
          <p:cNvSpPr/>
          <p:nvPr/>
        </p:nvSpPr>
        <p:spPr>
          <a:xfrm>
            <a:off x="609600" y="290129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مستطيل مستدير الزوايا 25"/>
          <p:cNvSpPr/>
          <p:nvPr/>
        </p:nvSpPr>
        <p:spPr>
          <a:xfrm>
            <a:off x="7035422" y="2952476"/>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27" name="مربع نص 26"/>
          <p:cNvSpPr txBox="1"/>
          <p:nvPr/>
        </p:nvSpPr>
        <p:spPr>
          <a:xfrm>
            <a:off x="796687" y="3049194"/>
            <a:ext cx="6057900" cy="1384995"/>
          </a:xfrm>
          <a:prstGeom prst="rect">
            <a:avLst/>
          </a:prstGeom>
          <a:noFill/>
        </p:spPr>
        <p:txBody>
          <a:bodyPr wrap="square" rtlCol="1">
            <a:spAutoFit/>
          </a:bodyPr>
          <a:lstStyle/>
          <a:p>
            <a:pPr algn="r" rtl="1"/>
            <a:r>
              <a:rPr lang="ar-SA" sz="2800" dirty="0" smtClean="0">
                <a:cs typeface="AL-Mohanad Bold" pitchFamily="2" charset="-78"/>
              </a:rPr>
              <a:t>5) </a:t>
            </a:r>
            <a:r>
              <a:rPr lang="ar-SA" sz="2800" dirty="0">
                <a:cs typeface="AL-Mohanad Bold" pitchFamily="2" charset="-78"/>
              </a:rPr>
              <a:t>يزيد التعلم النشط من ثقة الطلاب بأنفسهم واعتمادهم على </a:t>
            </a:r>
            <a:r>
              <a:rPr lang="ar-SA" sz="2800" dirty="0" smtClean="0">
                <a:cs typeface="AL-Mohanad Bold" pitchFamily="2" charset="-78"/>
              </a:rPr>
              <a:t>الذات</a:t>
            </a:r>
            <a:endParaRPr lang="ar-SA" sz="2800" dirty="0">
              <a:cs typeface="AL-Mohanad Bold" pitchFamily="2" charset="-78"/>
            </a:endParaRPr>
          </a:p>
          <a:p>
            <a:pPr algn="r" rtl="1"/>
            <a:endParaRPr lang="ar-SA" sz="2800" dirty="0">
              <a:cs typeface="AL-Mohanad Bold" pitchFamily="2" charset="-78"/>
            </a:endParaRPr>
          </a:p>
        </p:txBody>
      </p:sp>
      <p:sp>
        <p:nvSpPr>
          <p:cNvPr id="28" name="مستطيل مستدير الزوايا 27"/>
          <p:cNvSpPr/>
          <p:nvPr/>
        </p:nvSpPr>
        <p:spPr>
          <a:xfrm>
            <a:off x="723900" y="435591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35507" y="4419600"/>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4517462"/>
            <a:ext cx="6057900" cy="954107"/>
          </a:xfrm>
          <a:prstGeom prst="rect">
            <a:avLst/>
          </a:prstGeom>
          <a:noFill/>
        </p:spPr>
        <p:txBody>
          <a:bodyPr wrap="square" rtlCol="1">
            <a:spAutoFit/>
          </a:bodyPr>
          <a:lstStyle/>
          <a:p>
            <a:pPr algn="r" rtl="1"/>
            <a:r>
              <a:rPr lang="ar-SA" sz="2800" dirty="0" smtClean="0">
                <a:cs typeface="AL-Mohanad Bold" pitchFamily="2" charset="-78"/>
              </a:rPr>
              <a:t>6) يزيد من الدافعية للمتعلمين كي يكونوا أكثر نشاطاً بدلاً من السلبية</a:t>
            </a:r>
            <a:endParaRPr lang="ar-SA" sz="2800" dirty="0">
              <a:cs typeface="AL-Mohanad Bold" pitchFamily="2" charset="-78"/>
            </a:endParaRPr>
          </a:p>
        </p:txBody>
      </p:sp>
    </p:spTree>
    <p:extLst>
      <p:ext uri="{BB962C8B-B14F-4D97-AF65-F5344CB8AC3E}">
        <p14:creationId xmlns="" xmlns:p14="http://schemas.microsoft.com/office/powerpoint/2010/main" val="6023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47900" y="381000"/>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2" name="مستطيل مستدير الزوايا 21"/>
          <p:cNvSpPr/>
          <p:nvPr/>
        </p:nvSpPr>
        <p:spPr>
          <a:xfrm>
            <a:off x="660777" y="1401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مستطيل مستدير الزوايا 20"/>
          <p:cNvSpPr/>
          <p:nvPr/>
        </p:nvSpPr>
        <p:spPr>
          <a:xfrm>
            <a:off x="7086599" y="1452360"/>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 name="مربع نص 2"/>
          <p:cNvSpPr txBox="1"/>
          <p:nvPr/>
        </p:nvSpPr>
        <p:spPr>
          <a:xfrm>
            <a:off x="609600" y="1384116"/>
            <a:ext cx="6296164" cy="954107"/>
          </a:xfrm>
          <a:prstGeom prst="rect">
            <a:avLst/>
          </a:prstGeom>
          <a:noFill/>
        </p:spPr>
        <p:txBody>
          <a:bodyPr wrap="square" rtlCol="1">
            <a:spAutoFit/>
          </a:bodyPr>
          <a:lstStyle/>
          <a:p>
            <a:pPr algn="r" rtl="1"/>
            <a:r>
              <a:rPr lang="ar-SA" sz="2800" dirty="0" smtClean="0">
                <a:cs typeface="AL-Mohanad Bold" pitchFamily="2" charset="-78"/>
              </a:rPr>
              <a:t>7) المهمة التي يقوم بها المتعلم بنفسه أو كجزء من مجموعة ذا قيمة عالية أكثر</a:t>
            </a:r>
            <a:endParaRPr lang="ar-SA" sz="2800" dirty="0">
              <a:cs typeface="AL-Mohanad Bold" pitchFamily="2" charset="-78"/>
            </a:endParaRPr>
          </a:p>
        </p:txBody>
      </p:sp>
      <p:sp>
        <p:nvSpPr>
          <p:cNvPr id="25" name="مستطيل مستدير الزوايا 24"/>
          <p:cNvSpPr/>
          <p:nvPr/>
        </p:nvSpPr>
        <p:spPr>
          <a:xfrm>
            <a:off x="609600" y="290129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مستطيل مستدير الزوايا 25"/>
          <p:cNvSpPr/>
          <p:nvPr/>
        </p:nvSpPr>
        <p:spPr>
          <a:xfrm>
            <a:off x="7035422" y="2952476"/>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27" name="مربع نص 26"/>
          <p:cNvSpPr txBox="1"/>
          <p:nvPr/>
        </p:nvSpPr>
        <p:spPr>
          <a:xfrm>
            <a:off x="796687" y="3049194"/>
            <a:ext cx="6057900" cy="1384995"/>
          </a:xfrm>
          <a:prstGeom prst="rect">
            <a:avLst/>
          </a:prstGeom>
          <a:noFill/>
        </p:spPr>
        <p:txBody>
          <a:bodyPr wrap="square" rtlCol="1">
            <a:spAutoFit/>
          </a:bodyPr>
          <a:lstStyle/>
          <a:p>
            <a:pPr algn="r" rtl="1"/>
            <a:r>
              <a:rPr lang="ar-SA" sz="2800" dirty="0" smtClean="0">
                <a:cs typeface="AL-Mohanad Bold" pitchFamily="2" charset="-78"/>
              </a:rPr>
              <a:t>8) يغير التعلم النشط من الفهم المعرفي للطالب الذي بدوره يؤثر على نموه المعرفي</a:t>
            </a:r>
            <a:endParaRPr lang="ar-SA" sz="2800" dirty="0">
              <a:cs typeface="AL-Mohanad Bold" pitchFamily="2" charset="-78"/>
            </a:endParaRPr>
          </a:p>
          <a:p>
            <a:pPr algn="r" rtl="1"/>
            <a:endParaRPr lang="ar-SA" sz="2800" dirty="0">
              <a:cs typeface="AL-Mohanad Bold" pitchFamily="2" charset="-78"/>
            </a:endParaRPr>
          </a:p>
        </p:txBody>
      </p:sp>
      <p:sp>
        <p:nvSpPr>
          <p:cNvPr id="28" name="مستطيل مستدير الزوايا 27"/>
          <p:cNvSpPr/>
          <p:nvPr/>
        </p:nvSpPr>
        <p:spPr>
          <a:xfrm>
            <a:off x="723900" y="435591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49722" y="4407096"/>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4343400"/>
            <a:ext cx="6057900" cy="1384995"/>
          </a:xfrm>
          <a:prstGeom prst="rect">
            <a:avLst/>
          </a:prstGeom>
          <a:noFill/>
        </p:spPr>
        <p:txBody>
          <a:bodyPr wrap="square" rtlCol="1">
            <a:spAutoFit/>
          </a:bodyPr>
          <a:lstStyle/>
          <a:p>
            <a:pPr algn="r" rtl="1"/>
            <a:r>
              <a:rPr lang="ar-SA" sz="2800" dirty="0" smtClean="0">
                <a:cs typeface="AL-Mohanad Bold" pitchFamily="2" charset="-78"/>
              </a:rPr>
              <a:t>9) الطلاب الذين يعملون معاً على مهام التعلم النشط يتعلمون كيف يعملون مع أي أناس آخرين مختلفين عنهم في الخلفيات والاتجاهات والمواقف</a:t>
            </a:r>
            <a:endParaRPr lang="ar-SA" sz="2800" dirty="0">
              <a:cs typeface="AL-Mohanad Bold" pitchFamily="2" charset="-78"/>
            </a:endParaRPr>
          </a:p>
        </p:txBody>
      </p:sp>
    </p:spTree>
    <p:extLst>
      <p:ext uri="{BB962C8B-B14F-4D97-AF65-F5344CB8AC3E}">
        <p14:creationId xmlns="" xmlns:p14="http://schemas.microsoft.com/office/powerpoint/2010/main" val="27630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25153" y="1143000"/>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8" name="مستطيل مستدير الزوايا 27"/>
          <p:cNvSpPr/>
          <p:nvPr/>
        </p:nvSpPr>
        <p:spPr>
          <a:xfrm>
            <a:off x="723900" y="25839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49722" y="2622149"/>
            <a:ext cx="1246493" cy="1078121"/>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2684157"/>
            <a:ext cx="6057900" cy="954107"/>
          </a:xfrm>
          <a:prstGeom prst="rect">
            <a:avLst/>
          </a:prstGeom>
          <a:noFill/>
        </p:spPr>
        <p:txBody>
          <a:bodyPr wrap="square" rtlCol="1">
            <a:spAutoFit/>
          </a:bodyPr>
          <a:lstStyle/>
          <a:p>
            <a:pPr algn="r" rtl="1"/>
            <a:r>
              <a:rPr lang="ar-SA" sz="2800" dirty="0" smtClean="0">
                <a:cs typeface="AL-Mohanad Bold" pitchFamily="2" charset="-78"/>
              </a:rPr>
              <a:t>10) يتعلم الطلاب استراتيجيات للتعلم الذاتي بملاحظة ومراقبة عمل الآخرين</a:t>
            </a:r>
            <a:endParaRPr lang="ar-SA" sz="2800" dirty="0">
              <a:cs typeface="AL-Mohanad Bold" pitchFamily="2" charset="-78"/>
            </a:endParaRPr>
          </a:p>
        </p:txBody>
      </p:sp>
    </p:spTree>
    <p:extLst>
      <p:ext uri="{BB962C8B-B14F-4D97-AF65-F5344CB8AC3E}">
        <p14:creationId xmlns="" xmlns:p14="http://schemas.microsoft.com/office/powerpoint/2010/main" val="11496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34654" y="228600"/>
            <a:ext cx="52578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من الأهداف التي يقوم على أساسها التعلم النشط</a:t>
            </a:r>
            <a:endParaRPr lang="ar-SA" sz="3600" dirty="0">
              <a:solidFill>
                <a:srgbClr val="C00000"/>
              </a:solidFill>
              <a:cs typeface="PT Bold Heading" pitchFamily="2" charset="-78"/>
            </a:endParaRPr>
          </a:p>
        </p:txBody>
      </p:sp>
      <p:pic>
        <p:nvPicPr>
          <p:cNvPr id="921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20000" y="1676400"/>
            <a:ext cx="1267736" cy="10151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مربع نص 3"/>
          <p:cNvSpPr txBox="1"/>
          <p:nvPr/>
        </p:nvSpPr>
        <p:spPr>
          <a:xfrm>
            <a:off x="876300" y="1950436"/>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اكتشاف مهارات التفكير الناقد</a:t>
            </a:r>
            <a:endParaRPr lang="ar-SA" sz="2800" dirty="0">
              <a:cs typeface="AL-Mohanad Bold" pitchFamily="2" charset="-78"/>
            </a:endParaRPr>
          </a:p>
        </p:txBody>
      </p:sp>
      <p:sp>
        <p:nvSpPr>
          <p:cNvPr id="5" name="مربع نص 4"/>
          <p:cNvSpPr txBox="1"/>
          <p:nvPr/>
        </p:nvSpPr>
        <p:spPr>
          <a:xfrm>
            <a:off x="873456" y="2856090"/>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التنويع في الأنشطة التعليمية الملائمة لتحقيق الأهداف التربوية المنشودة</a:t>
            </a:r>
            <a:endParaRPr lang="ar-SA" sz="2800" dirty="0">
              <a:cs typeface="AL-Mohanad Bold" pitchFamily="2" charset="-78"/>
            </a:endParaRPr>
          </a:p>
        </p:txBody>
      </p:sp>
      <p:sp>
        <p:nvSpPr>
          <p:cNvPr id="6" name="مربع نص 5"/>
          <p:cNvSpPr txBox="1"/>
          <p:nvPr/>
        </p:nvSpPr>
        <p:spPr>
          <a:xfrm>
            <a:off x="835356" y="41148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القراءة الناقدة</a:t>
            </a:r>
            <a:endParaRPr lang="ar-SA" sz="2800" dirty="0">
              <a:cs typeface="AL-Mohanad Bold" pitchFamily="2" charset="-78"/>
            </a:endParaRPr>
          </a:p>
        </p:txBody>
      </p:sp>
      <p:sp>
        <p:nvSpPr>
          <p:cNvPr id="7" name="مربع نص 6"/>
          <p:cNvSpPr txBox="1"/>
          <p:nvPr/>
        </p:nvSpPr>
        <p:spPr>
          <a:xfrm>
            <a:off x="876300" y="49530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طرح الأسئلة المختلفة</a:t>
            </a:r>
            <a:endParaRPr lang="ar-SA" sz="2800" dirty="0">
              <a:cs typeface="AL-Mohanad Bold" pitchFamily="2" charset="-78"/>
            </a:endParaRPr>
          </a:p>
        </p:txBody>
      </p:sp>
      <p:pic>
        <p:nvPicPr>
          <p:cNvPr id="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10216" y="2695011"/>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87470" y="3782901"/>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45104" y="4692612"/>
            <a:ext cx="1267736" cy="10151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98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1000"/>
                                        <p:tgtEl>
                                          <p:spTgt spid="9218"/>
                                        </p:tgtEl>
                                      </p:cBhvr>
                                    </p:animEffect>
                                    <p:anim calcmode="lin" valueType="num">
                                      <p:cBhvr>
                                        <p:cTn id="16" dur="1000" fill="hold"/>
                                        <p:tgtEl>
                                          <p:spTgt spid="9218"/>
                                        </p:tgtEl>
                                        <p:attrNameLst>
                                          <p:attrName>ppt_x</p:attrName>
                                        </p:attrNameLst>
                                      </p:cBhvr>
                                      <p:tavLst>
                                        <p:tav tm="0">
                                          <p:val>
                                            <p:strVal val="#ppt_x"/>
                                          </p:val>
                                        </p:tav>
                                        <p:tav tm="100000">
                                          <p:val>
                                            <p:strVal val="#ppt_x"/>
                                          </p:val>
                                        </p:tav>
                                      </p:tavLst>
                                    </p:anim>
                                    <p:anim calcmode="lin" valueType="num">
                                      <p:cBhvr>
                                        <p:cTn id="17" dur="1000" fill="hold"/>
                                        <p:tgtEl>
                                          <p:spTgt spid="92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34654" y="228600"/>
            <a:ext cx="52578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من الأهداف التي يقوم على أساسها التعلم النشط</a:t>
            </a:r>
            <a:endParaRPr lang="ar-SA" sz="3600" dirty="0">
              <a:solidFill>
                <a:srgbClr val="C00000"/>
              </a:solidFill>
              <a:cs typeface="PT Bold Heading" pitchFamily="2" charset="-78"/>
            </a:endParaRPr>
          </a:p>
        </p:txBody>
      </p:sp>
      <p:pic>
        <p:nvPicPr>
          <p:cNvPr id="921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20000" y="1676400"/>
            <a:ext cx="1267736" cy="10151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مربع نص 3"/>
          <p:cNvSpPr txBox="1"/>
          <p:nvPr/>
        </p:nvSpPr>
        <p:spPr>
          <a:xfrm>
            <a:off x="876300" y="1950436"/>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حل المشكلات</a:t>
            </a:r>
            <a:endParaRPr lang="ar-SA" sz="2800" dirty="0">
              <a:cs typeface="AL-Mohanad Bold" pitchFamily="2" charset="-78"/>
            </a:endParaRPr>
          </a:p>
        </p:txBody>
      </p:sp>
      <p:sp>
        <p:nvSpPr>
          <p:cNvPr id="5" name="مربع نص 4"/>
          <p:cNvSpPr txBox="1"/>
          <p:nvPr/>
        </p:nvSpPr>
        <p:spPr>
          <a:xfrm>
            <a:off x="873456" y="285609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تحديد كيفية تعلم الطلاب للمواد الدراسية المختلفة</a:t>
            </a:r>
            <a:endParaRPr lang="ar-SA" sz="2800" dirty="0">
              <a:cs typeface="AL-Mohanad Bold" pitchFamily="2" charset="-78"/>
            </a:endParaRPr>
          </a:p>
        </p:txBody>
      </p:sp>
      <p:sp>
        <p:nvSpPr>
          <p:cNvPr id="6" name="مربع نص 5"/>
          <p:cNvSpPr txBox="1"/>
          <p:nvPr/>
        </p:nvSpPr>
        <p:spPr>
          <a:xfrm>
            <a:off x="835356" y="41148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قياس قدرة المتعلمين على بناء الأفكار الجديدة</a:t>
            </a:r>
            <a:endParaRPr lang="ar-SA" sz="2800" dirty="0">
              <a:cs typeface="AL-Mohanad Bold" pitchFamily="2" charset="-78"/>
            </a:endParaRPr>
          </a:p>
        </p:txBody>
      </p:sp>
      <p:sp>
        <p:nvSpPr>
          <p:cNvPr id="7" name="مربع نص 6"/>
          <p:cNvSpPr txBox="1"/>
          <p:nvPr/>
        </p:nvSpPr>
        <p:spPr>
          <a:xfrm>
            <a:off x="876300" y="4953000"/>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وتدريبهم على أن يعلموا أنفسهم بأنفسهم</a:t>
            </a:r>
            <a:endParaRPr lang="ar-SA" sz="2800" dirty="0">
              <a:cs typeface="AL-Mohanad Bold" pitchFamily="2" charset="-78"/>
            </a:endParaRPr>
          </a:p>
        </p:txBody>
      </p:sp>
      <p:pic>
        <p:nvPicPr>
          <p:cNvPr id="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10216" y="2695011"/>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87470" y="3782901"/>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45104" y="4692612"/>
            <a:ext cx="1267736" cy="10151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70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34654" y="228600"/>
            <a:ext cx="52578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من الأهداف التي يقوم على أساسها التعلم النشط</a:t>
            </a:r>
            <a:endParaRPr lang="ar-SA" sz="3600" dirty="0">
              <a:solidFill>
                <a:srgbClr val="C00000"/>
              </a:solidFill>
              <a:cs typeface="PT Bold Heading" pitchFamily="2" charset="-78"/>
            </a:endParaRPr>
          </a:p>
        </p:txBody>
      </p:sp>
      <p:pic>
        <p:nvPicPr>
          <p:cNvPr id="921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20000" y="1226016"/>
            <a:ext cx="1267736" cy="10151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مربع نص 3"/>
          <p:cNvSpPr txBox="1"/>
          <p:nvPr/>
        </p:nvSpPr>
        <p:spPr>
          <a:xfrm>
            <a:off x="876300" y="1500052"/>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تمكين المتعلمين من اكتساب مهارات التعاون والتفاعل والتواصل مع الآخرين</a:t>
            </a:r>
            <a:endParaRPr lang="ar-SA" sz="2800" dirty="0">
              <a:cs typeface="AL-Mohanad Bold" pitchFamily="2" charset="-78"/>
            </a:endParaRPr>
          </a:p>
        </p:txBody>
      </p:sp>
      <p:sp>
        <p:nvSpPr>
          <p:cNvPr id="5" name="مربع نص 4"/>
          <p:cNvSpPr txBox="1"/>
          <p:nvPr/>
        </p:nvSpPr>
        <p:spPr>
          <a:xfrm>
            <a:off x="838200" y="25805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زيادة الأعمال الابداعية لدى المتعلمين</a:t>
            </a:r>
            <a:endParaRPr lang="ar-SA" sz="2800" dirty="0">
              <a:cs typeface="AL-Mohanad Bold" pitchFamily="2" charset="-78"/>
            </a:endParaRPr>
          </a:p>
        </p:txBody>
      </p:sp>
      <p:sp>
        <p:nvSpPr>
          <p:cNvPr id="6" name="مربع نص 5"/>
          <p:cNvSpPr txBox="1"/>
          <p:nvPr/>
        </p:nvSpPr>
        <p:spPr>
          <a:xfrm>
            <a:off x="889948" y="3334592"/>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اكتساب المتعلمين المعارف والمهارات والاتجاهات المرغوب فيها</a:t>
            </a:r>
            <a:endParaRPr lang="ar-SA" sz="2800" dirty="0">
              <a:cs typeface="AL-Mohanad Bold" pitchFamily="2" charset="-78"/>
            </a:endParaRPr>
          </a:p>
        </p:txBody>
      </p:sp>
      <p:sp>
        <p:nvSpPr>
          <p:cNvPr id="7" name="مربع نص 6"/>
          <p:cNvSpPr txBox="1"/>
          <p:nvPr/>
        </p:nvSpPr>
        <p:spPr>
          <a:xfrm>
            <a:off x="876300" y="4151293"/>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المرور بخبرات تعليمية وحياتية حقيقية</a:t>
            </a:r>
            <a:endParaRPr lang="ar-SA" sz="2800" dirty="0">
              <a:cs typeface="AL-Mohanad Bold" pitchFamily="2" charset="-78"/>
            </a:endParaRPr>
          </a:p>
        </p:txBody>
      </p:sp>
      <p:pic>
        <p:nvPicPr>
          <p:cNvPr id="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10216" y="2217331"/>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42062" y="3155093"/>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45104" y="3890905"/>
            <a:ext cx="1267736" cy="101519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34300" y="4831364"/>
            <a:ext cx="1267736" cy="101519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مربع نص 11"/>
          <p:cNvSpPr txBox="1"/>
          <p:nvPr/>
        </p:nvSpPr>
        <p:spPr>
          <a:xfrm>
            <a:off x="990600" y="5105400"/>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اكتساب مهارات التفكير العليا كالتحليل والتركيب والتقويم</a:t>
            </a:r>
            <a:endParaRPr lang="ar-SA" sz="2800" dirty="0">
              <a:cs typeface="AL-Mohanad Bold" pitchFamily="2" charset="-78"/>
            </a:endParaRPr>
          </a:p>
        </p:txBody>
      </p:sp>
    </p:spTree>
    <p:extLst>
      <p:ext uri="{BB962C8B-B14F-4D97-AF65-F5344CB8AC3E}">
        <p14:creationId xmlns="" xmlns:p14="http://schemas.microsoft.com/office/powerpoint/2010/main" val="25018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92871" y="2966258"/>
            <a:ext cx="6962775" cy="244963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505475" y="3685204"/>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061111" y="3056680"/>
            <a:ext cx="5331729"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بالتعاون مع أفراد مجموعتك صمم خارطة مفاهيم تبين فيها متطلبات التعلم النشط مراعياً عند التصميم :</a:t>
            </a:r>
          </a:p>
          <a:p>
            <a:pPr marL="457200" indent="-457200" algn="r" rtl="1">
              <a:buFont typeface="Arial" pitchFamily="34" charset="0"/>
              <a:buChar char="•"/>
            </a:pPr>
            <a:r>
              <a:rPr lang="ar-SA" sz="2800" dirty="0" smtClean="0">
                <a:latin typeface="Arial" pitchFamily="34" charset="0"/>
                <a:cs typeface="AL-Mohanad Bold" pitchFamily="2" charset="-78"/>
              </a:rPr>
              <a:t>ما يكون متطلباً شرطياً وغير شرطي</a:t>
            </a:r>
          </a:p>
          <a:p>
            <a:pPr marL="457200" indent="-457200" algn="r" rtl="1">
              <a:buFont typeface="Arial" pitchFamily="34" charset="0"/>
              <a:buChar char="•"/>
            </a:pPr>
            <a:r>
              <a:rPr lang="ar-SA" sz="2800" dirty="0" smtClean="0">
                <a:latin typeface="Arial" pitchFamily="34" charset="0"/>
                <a:cs typeface="AL-Mohanad Bold" pitchFamily="2" charset="-78"/>
              </a:rPr>
              <a:t>ما يكون متطلباً معنوياً ومادياً</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1 /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783" y="1150441"/>
            <a:ext cx="1821017" cy="159275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30د</a:t>
            </a:r>
            <a:endParaRPr lang="ar-SA" sz="4400" dirty="0">
              <a:cs typeface="PT Bold Heading" pitchFamily="2" charset="-78"/>
            </a:endParaRPr>
          </a:p>
        </p:txBody>
      </p:sp>
      <p:sp>
        <p:nvSpPr>
          <p:cNvPr id="2" name="مربع نص 1"/>
          <p:cNvSpPr txBox="1"/>
          <p:nvPr/>
        </p:nvSpPr>
        <p:spPr>
          <a:xfrm>
            <a:off x="6603001" y="3056680"/>
            <a:ext cx="1245599" cy="523220"/>
          </a:xfrm>
          <a:prstGeom prst="rect">
            <a:avLst/>
          </a:prstGeom>
          <a:noFill/>
        </p:spPr>
        <p:txBody>
          <a:bodyPr wrap="square" rtlCol="1">
            <a:spAutoFit/>
          </a:bodyPr>
          <a:lstStyle/>
          <a:p>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 xmlns:p14="http://schemas.microsoft.com/office/powerpoint/2010/main" val="18183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562703327"/>
              </p:ext>
            </p:extLst>
          </p:nvPr>
        </p:nvGraphicFramePr>
        <p:xfrm>
          <a:off x="0" y="0"/>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3962400" y="2743200"/>
            <a:ext cx="21336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962400" y="3962400"/>
            <a:ext cx="21717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rot="16200000">
            <a:off x="4115922" y="2064512"/>
            <a:ext cx="4565291" cy="461665"/>
          </a:xfrm>
          <a:prstGeom prst="rect">
            <a:avLst/>
          </a:prstGeom>
          <a:noFill/>
        </p:spPr>
        <p:txBody>
          <a:bodyPr wrap="square" lIns="91440" tIns="45720" rIns="91440" bIns="45720">
            <a:spAutoFit/>
          </a:bodyPr>
          <a:lstStyle/>
          <a:p>
            <a:pPr algn="ctr"/>
            <a:r>
              <a:rPr lang="ar-SA"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AL-Mohanad" pitchFamily="2" charset="-78"/>
              </a:rPr>
              <a:t>الأفكار الأساسية لمساعدة طلابنا على التعلم</a:t>
            </a:r>
            <a:endParaRPr lang="ar-SA"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AL-Mohanad" pitchFamily="2" charset="-78"/>
            </a:endParaRPr>
          </a:p>
        </p:txBody>
      </p:sp>
    </p:spTree>
    <p:extLst>
      <p:ext uri="{BB962C8B-B14F-4D97-AF65-F5344CB8AC3E}">
        <p14:creationId xmlns="" xmlns:p14="http://schemas.microsoft.com/office/powerpoint/2010/main" val="415229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 xmlns:p14="http://schemas.microsoft.com/office/powerpoint/2010/main" val="25603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2438400"/>
            <a:ext cx="8077198" cy="1200329"/>
          </a:xfrm>
          <a:prstGeom prst="rect">
            <a:avLst/>
          </a:prstGeom>
          <a:noFill/>
          <a:ln>
            <a:noFill/>
          </a:ln>
        </p:spPr>
        <p:txBody>
          <a:bodyPr wrap="square">
            <a:spAutoFit/>
          </a:bodyPr>
          <a:lstStyle/>
          <a:p>
            <a:pPr algn="ctr"/>
            <a:r>
              <a:rPr lang="ar-SA" sz="3200" dirty="0">
                <a:latin typeface="Arial" pitchFamily="34" charset="0"/>
                <a:cs typeface="AL-Mohanad Bold" pitchFamily="2" charset="-78"/>
              </a:rPr>
              <a:t>تنمية مفاهيم ومهارات المتدربين حول </a:t>
            </a:r>
            <a:r>
              <a:rPr lang="ar-SA" sz="3200" dirty="0" smtClean="0">
                <a:latin typeface="Arial" pitchFamily="34" charset="0"/>
                <a:cs typeface="AL-Mohanad Bold" pitchFamily="2" charset="-78"/>
              </a:rPr>
              <a:t>التعلم النشط </a:t>
            </a:r>
            <a:r>
              <a:rPr lang="ar-SA" sz="3200" dirty="0">
                <a:latin typeface="Arial" pitchFamily="34" charset="0"/>
                <a:cs typeface="AL-Mohanad Bold" pitchFamily="2" charset="-78"/>
              </a:rPr>
              <a:t>وفق نموذج وكالة الوزارة للتعليم</a:t>
            </a:r>
            <a:r>
              <a:rPr lang="ar-SA" sz="4000" b="1" dirty="0">
                <a:solidFill>
                  <a:schemeClr val="bg1"/>
                </a:solidFill>
                <a:latin typeface="Bodoni MT Poster Compressed"/>
                <a:ea typeface="Times New Roman"/>
                <a:cs typeface="AL-Mohanad Bold"/>
              </a:rPr>
              <a:t> </a:t>
            </a:r>
            <a:endParaRPr lang="ar-SA" sz="4000" b="1" dirty="0">
              <a:solidFill>
                <a:schemeClr val="bg1"/>
              </a:solidFill>
            </a:endParaRPr>
          </a:p>
        </p:txBody>
      </p:sp>
      <p:sp>
        <p:nvSpPr>
          <p:cNvPr id="5" name="مربع نص 4"/>
          <p:cNvSpPr txBox="1"/>
          <p:nvPr/>
        </p:nvSpPr>
        <p:spPr>
          <a:xfrm>
            <a:off x="2012708" y="12192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الهدف العام</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21638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228600" y="2362200"/>
            <a:ext cx="7467600" cy="523220"/>
          </a:xfrm>
          <a:prstGeom prst="rect">
            <a:avLst/>
          </a:prstGeom>
        </p:spPr>
        <p:txBody>
          <a:bodyPr wrap="square">
            <a:spAutoFit/>
          </a:bodyPr>
          <a:lstStyle/>
          <a:p>
            <a:pPr algn="r" rtl="1"/>
            <a:r>
              <a:rPr lang="ar-SA" sz="2800" dirty="0" smtClean="0">
                <a:latin typeface="Arial" pitchFamily="34" charset="0"/>
                <a:ea typeface="Calibri" pitchFamily="34" charset="0"/>
                <a:cs typeface="mohammad bold art 1" pitchFamily="2" charset="-78"/>
              </a:rPr>
              <a:t>يوضح مفهوم التعلم النشط</a:t>
            </a:r>
            <a:endParaRPr lang="ar-SA" sz="28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يكوِّن اتجاه </a:t>
            </a:r>
            <a:r>
              <a:rPr lang="ar-SA" sz="2800" dirty="0" smtClean="0">
                <a:latin typeface="Arial" pitchFamily="34" charset="0"/>
                <a:ea typeface="Calibri" pitchFamily="34" charset="0"/>
                <a:cs typeface="mohammad bold art 1" pitchFamily="2" charset="-78"/>
              </a:rPr>
              <a:t>إيجابي</a:t>
            </a:r>
            <a:r>
              <a:rPr lang="ar-SA" sz="2400" dirty="0" smtClean="0">
                <a:latin typeface="Arial" pitchFamily="34" charset="0"/>
                <a:ea typeface="Calibri" pitchFamily="34" charset="0"/>
                <a:cs typeface="mohammad bold art 1" pitchFamily="2" charset="-78"/>
              </a:rPr>
              <a:t> نحو التعلم النشط</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يلم </a:t>
            </a:r>
            <a:r>
              <a:rPr lang="ar-SA" sz="2800" dirty="0" smtClean="0">
                <a:latin typeface="Arial" pitchFamily="34" charset="0"/>
                <a:ea typeface="Calibri" pitchFamily="34" charset="0"/>
                <a:cs typeface="mohammad bold art 1" pitchFamily="2" charset="-78"/>
              </a:rPr>
              <a:t>بمتطلبات</a:t>
            </a:r>
            <a:r>
              <a:rPr lang="ar-SA" sz="2400" dirty="0" smtClean="0">
                <a:latin typeface="Arial" pitchFamily="34" charset="0"/>
                <a:ea typeface="Calibri" pitchFamily="34" charset="0"/>
                <a:cs typeface="mohammad bold art 1" pitchFamily="2" charset="-78"/>
              </a:rPr>
              <a:t> التعلم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 xmlns:p14="http://schemas.microsoft.com/office/powerpoint/2010/main" val="39748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4" grpId="0"/>
      <p:bldP spid="39"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457200" y="2362200"/>
            <a:ext cx="7467600" cy="523220"/>
          </a:xfrm>
          <a:prstGeom prst="rect">
            <a:avLst/>
          </a:prstGeom>
        </p:spPr>
        <p:txBody>
          <a:bodyPr wrap="square">
            <a:spAutoFit/>
          </a:bodyPr>
          <a:lstStyle/>
          <a:p>
            <a:pPr algn="r" rtl="1"/>
            <a:r>
              <a:rPr lang="ar-SA" sz="2800" dirty="0" smtClean="0">
                <a:latin typeface="Arial" pitchFamily="34" charset="0"/>
                <a:ea typeface="Calibri" pitchFamily="34" charset="0"/>
                <a:cs typeface="mohammad bold art 1" pitchFamily="2" charset="-78"/>
              </a:rPr>
              <a:t>يدرك أدوار العاملين في المدرسة لتحقيق التعلم النشط</a:t>
            </a:r>
            <a:endParaRPr lang="ar-SA" sz="28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يدعم استدامة التعلم </a:t>
            </a:r>
            <a:r>
              <a:rPr lang="ar-SA" sz="2800" dirty="0" smtClean="0">
                <a:latin typeface="Arial" pitchFamily="34" charset="0"/>
                <a:ea typeface="Calibri" pitchFamily="34" charset="0"/>
                <a:cs typeface="mohammad bold art 1" pitchFamily="2" charset="-78"/>
              </a:rPr>
              <a:t>النشط</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يوضح عناصر </a:t>
            </a:r>
            <a:r>
              <a:rPr lang="ar-SA" sz="2800" dirty="0" smtClean="0">
                <a:latin typeface="Arial" pitchFamily="34" charset="0"/>
                <a:ea typeface="Calibri" pitchFamily="34" charset="0"/>
                <a:cs typeface="mohammad bold art 1" pitchFamily="2" charset="-78"/>
              </a:rPr>
              <a:t>التعلم</a:t>
            </a:r>
            <a:r>
              <a:rPr lang="ar-SA" sz="2400" dirty="0" smtClean="0">
                <a:latin typeface="Arial" pitchFamily="34" charset="0"/>
                <a:ea typeface="Calibri" pitchFamily="34" charset="0"/>
                <a:cs typeface="mohammad bold art 1" pitchFamily="2" charset="-78"/>
              </a:rPr>
              <a:t>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 xmlns:p14="http://schemas.microsoft.com/office/powerpoint/2010/main" val="402604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304800" y="2362200"/>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يصمم أنشطة تتناسب مع </a:t>
            </a:r>
            <a:r>
              <a:rPr lang="ar-SA" sz="2800" dirty="0" smtClean="0">
                <a:latin typeface="Arial" pitchFamily="34" charset="0"/>
                <a:ea typeface="Calibri" pitchFamily="34" charset="0"/>
                <a:cs typeface="mohammad bold art 1" pitchFamily="2" charset="-78"/>
              </a:rPr>
              <a:t>فلسفة</a:t>
            </a:r>
            <a:r>
              <a:rPr lang="ar-SA" sz="2400" dirty="0" smtClean="0">
                <a:latin typeface="Arial" pitchFamily="34" charset="0"/>
                <a:ea typeface="Calibri" pitchFamily="34" charset="0"/>
                <a:cs typeface="mohammad bold art 1" pitchFamily="2" charset="-78"/>
              </a:rPr>
              <a:t> التعلم النشط</a:t>
            </a:r>
            <a:endParaRPr lang="ar-SA" sz="24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يفعِّل انهماك </a:t>
            </a:r>
            <a:r>
              <a:rPr lang="ar-SA" sz="2800" dirty="0" smtClean="0">
                <a:latin typeface="Arial" pitchFamily="34" charset="0"/>
                <a:ea typeface="Calibri" pitchFamily="34" charset="0"/>
                <a:cs typeface="mohammad bold art 1" pitchFamily="2" charset="-78"/>
              </a:rPr>
              <a:t>الطلاب</a:t>
            </a:r>
            <a:r>
              <a:rPr lang="ar-SA" sz="2400" dirty="0" smtClean="0">
                <a:latin typeface="Arial" pitchFamily="34" charset="0"/>
                <a:ea typeface="Calibri" pitchFamily="34" charset="0"/>
                <a:cs typeface="mohammad bold art 1" pitchFamily="2" charset="-78"/>
              </a:rPr>
              <a:t> في الأنشطة</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461665"/>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يقترح معايير اختيار استراتيجيات التعلم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 xmlns:p14="http://schemas.microsoft.com/office/powerpoint/2010/main" val="21198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304800" y="2362200"/>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يشرك الطلاب في تحمل </a:t>
            </a:r>
            <a:r>
              <a:rPr lang="ar-SA" sz="2800" dirty="0" smtClean="0">
                <a:latin typeface="Arial" pitchFamily="34" charset="0"/>
                <a:ea typeface="Calibri" pitchFamily="34" charset="0"/>
                <a:cs typeface="mohammad bold art 1" pitchFamily="2" charset="-78"/>
              </a:rPr>
              <a:t>مسؤوليات</a:t>
            </a:r>
            <a:r>
              <a:rPr lang="ar-SA" sz="2400" dirty="0" smtClean="0">
                <a:latin typeface="Arial" pitchFamily="34" charset="0"/>
                <a:ea typeface="Calibri" pitchFamily="34" charset="0"/>
                <a:cs typeface="mohammad bold art 1" pitchFamily="2" charset="-78"/>
              </a:rPr>
              <a:t> التعلم</a:t>
            </a:r>
            <a:endParaRPr lang="ar-SA" sz="24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461665"/>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يتمكن من أدوات تقويم المتعلم النشط</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يستنتج معايير </a:t>
            </a:r>
            <a:r>
              <a:rPr lang="ar-SA" sz="2800" dirty="0" smtClean="0">
                <a:latin typeface="Arial" pitchFamily="34" charset="0"/>
                <a:ea typeface="Calibri" pitchFamily="34" charset="0"/>
                <a:cs typeface="mohammad bold art 1" pitchFamily="2" charset="-78"/>
              </a:rPr>
              <a:t>الصف</a:t>
            </a:r>
            <a:r>
              <a:rPr lang="ar-SA" sz="2400" dirty="0" smtClean="0">
                <a:latin typeface="Arial" pitchFamily="34" charset="0"/>
                <a:ea typeface="Calibri" pitchFamily="34" charset="0"/>
                <a:cs typeface="mohammad bold art 1" pitchFamily="2" charset="-78"/>
              </a:rPr>
              <a:t>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 xmlns:p14="http://schemas.microsoft.com/office/powerpoint/2010/main" val="771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البرنامج</a:t>
            </a:r>
            <a:endParaRPr lang="ar-SA" sz="3600" dirty="0">
              <a:cs typeface="PT Bold Heading" pitchFamily="2" charset="-78"/>
            </a:endParaRPr>
          </a:p>
        </p:txBody>
      </p:sp>
      <p:graphicFrame>
        <p:nvGraphicFramePr>
          <p:cNvPr id="6" name="جدول 5"/>
          <p:cNvGraphicFramePr>
            <a:graphicFrameLocks noGrp="1"/>
          </p:cNvGraphicFramePr>
          <p:nvPr>
            <p:extLst>
              <p:ext uri="{D42A27DB-BD31-4B8C-83A1-F6EECF244321}">
                <p14:modId xmlns="" xmlns:p14="http://schemas.microsoft.com/office/powerpoint/2010/main" val="1361646365"/>
              </p:ext>
            </p:extLst>
          </p:nvPr>
        </p:nvGraphicFramePr>
        <p:xfrm>
          <a:off x="228598" y="990600"/>
          <a:ext cx="8763002" cy="4375985"/>
        </p:xfrm>
        <a:graphic>
          <a:graphicData uri="http://schemas.openxmlformats.org/drawingml/2006/table">
            <a:tbl>
              <a:tblPr rtl="1" firstRow="1" firstCol="1" lastRow="1" lastCol="1" bandRow="1" bandCol="1">
                <a:tableStyleId>{5940675A-B579-460E-94D1-54222C63F5DA}</a:tableStyleId>
              </a:tblPr>
              <a:tblGrid>
                <a:gridCol w="1347103"/>
                <a:gridCol w="1179978"/>
                <a:gridCol w="2444409"/>
                <a:gridCol w="2444409"/>
                <a:gridCol w="1347103"/>
              </a:tblGrid>
              <a:tr h="497603">
                <a:tc>
                  <a:txBody>
                    <a:bodyPr/>
                    <a:lstStyle/>
                    <a:p>
                      <a:pPr algn="ctr" rtl="1">
                        <a:lnSpc>
                          <a:spcPct val="80000"/>
                        </a:lnSpc>
                        <a:spcAft>
                          <a:spcPts val="0"/>
                        </a:spcAft>
                      </a:pPr>
                      <a:r>
                        <a:rPr lang="ar-SA" sz="2800" dirty="0">
                          <a:effectLst/>
                          <a:cs typeface="AL-Mohanad Bold" pitchFamily="2" charset="-78"/>
                        </a:rPr>
                        <a:t>اليوم</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الوحدة</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الجلسة</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موضوعها</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الزمن (بالدقائق)</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r>
              <a:tr h="672050">
                <a:tc rowSpan="2">
                  <a:txBody>
                    <a:bodyPr/>
                    <a:lstStyle/>
                    <a:p>
                      <a:pPr algn="ctr" rtl="1">
                        <a:lnSpc>
                          <a:spcPct val="80000"/>
                        </a:lnSpc>
                        <a:spcAft>
                          <a:spcPts val="0"/>
                        </a:spcAft>
                      </a:pPr>
                      <a:r>
                        <a:rPr lang="ar-SA" sz="2800" dirty="0">
                          <a:effectLst/>
                          <a:cs typeface="AL-Mohanad Bold" pitchFamily="2" charset="-78"/>
                        </a:rPr>
                        <a:t>الأول</a:t>
                      </a:r>
                      <a:endParaRPr lang="en-US" sz="2800" dirty="0">
                        <a:effectLst/>
                        <a:latin typeface="Calibri"/>
                        <a:ea typeface="Calibri"/>
                        <a:cs typeface="AL-Mohanad Bold" pitchFamily="2" charset="-78"/>
                      </a:endParaRPr>
                    </a:p>
                  </a:txBody>
                  <a:tcPr marL="47129" marR="47129" marT="0" marB="0" anchor="ctr">
                    <a:solidFill>
                      <a:schemeClr val="accent4">
                        <a:lumMod val="20000"/>
                        <a:lumOff val="80000"/>
                      </a:schemeClr>
                    </a:solidFill>
                  </a:tcPr>
                </a:tc>
                <a:tc rowSpan="2">
                  <a:txBody>
                    <a:bodyPr/>
                    <a:lstStyle/>
                    <a:p>
                      <a:pPr algn="ctr" rtl="1">
                        <a:lnSpc>
                          <a:spcPct val="80000"/>
                        </a:lnSpc>
                        <a:spcAft>
                          <a:spcPts val="0"/>
                        </a:spcAft>
                      </a:pPr>
                      <a:r>
                        <a:rPr lang="ar-SA" sz="2400" dirty="0">
                          <a:effectLst/>
                          <a:cs typeface="AL-Mohanad Bold" pitchFamily="2" charset="-78"/>
                        </a:rPr>
                        <a:t>مدخل للتعلم النشط</a:t>
                      </a:r>
                      <a:endParaRPr lang="en-US" sz="2400" dirty="0">
                        <a:effectLst/>
                        <a:latin typeface="Calibri"/>
                        <a:ea typeface="Calibri"/>
                        <a:cs typeface="AL-Mohanad Bold" pitchFamily="2" charset="-78"/>
                      </a:endParaRPr>
                    </a:p>
                  </a:txBody>
                  <a:tcPr marL="47129" marR="47129" marT="0" marB="0" anchor="ctr">
                    <a:solidFill>
                      <a:schemeClr val="accent1">
                        <a:lumMod val="20000"/>
                        <a:lumOff val="80000"/>
                      </a:schemeClr>
                    </a:solidFill>
                  </a:tcPr>
                </a:tc>
                <a:tc>
                  <a:txBody>
                    <a:bodyPr/>
                    <a:lstStyle/>
                    <a:p>
                      <a:pPr algn="ctr" rtl="1">
                        <a:lnSpc>
                          <a:spcPct val="80000"/>
                        </a:lnSpc>
                        <a:spcAft>
                          <a:spcPts val="0"/>
                        </a:spcAft>
                      </a:pPr>
                      <a:r>
                        <a:rPr lang="ar-SA" sz="2000" dirty="0">
                          <a:effectLst/>
                          <a:cs typeface="AL-Mohanad Bold" pitchFamily="2" charset="-78"/>
                        </a:rPr>
                        <a:t>الأولى</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a:effectLst/>
                          <a:cs typeface="AL-Mohanad Bold" pitchFamily="2" charset="-78"/>
                        </a:rPr>
                        <a:t>مفهوم التعلم النشط</a:t>
                      </a:r>
                      <a:endParaRPr lang="en-US" sz="200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a:effectLst/>
                          <a:cs typeface="AL-Mohanad Bold" pitchFamily="2" charset="-78"/>
                        </a:rPr>
                        <a:t>120</a:t>
                      </a:r>
                      <a:endParaRPr lang="en-US" sz="2000">
                        <a:effectLst/>
                        <a:cs typeface="AL-Mohanad Bold" pitchFamily="2" charset="-78"/>
                      </a:endParaRPr>
                    </a:p>
                    <a:p>
                      <a:pPr algn="ctr" rtl="1">
                        <a:lnSpc>
                          <a:spcPct val="80000"/>
                        </a:lnSpc>
                        <a:spcAft>
                          <a:spcPts val="0"/>
                        </a:spcAft>
                      </a:pPr>
                      <a:r>
                        <a:rPr lang="en-US" sz="2000">
                          <a:effectLst/>
                          <a:cs typeface="AL-Mohanad Bold" pitchFamily="2" charset="-78"/>
                        </a:rPr>
                        <a:t> </a:t>
                      </a:r>
                      <a:endParaRPr lang="en-US" sz="2000">
                        <a:effectLst/>
                        <a:latin typeface="Calibri"/>
                        <a:ea typeface="Calibri"/>
                        <a:cs typeface="AL-Mohanad Bold" pitchFamily="2" charset="-78"/>
                      </a:endParaRPr>
                    </a:p>
                  </a:txBody>
                  <a:tcPr marL="47129" marR="47129" marT="0" marB="0" anchor="ctr"/>
                </a:tc>
              </a:tr>
              <a:tr h="715305">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الثانية</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dirty="0">
                          <a:effectLst/>
                          <a:cs typeface="AL-Mohanad Bold" pitchFamily="2" charset="-78"/>
                        </a:rPr>
                        <a:t>أدوار العاملين في المدرسة في تنشيط التعلم</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dirty="0">
                          <a:effectLst/>
                          <a:cs typeface="AL-Mohanad Bold" pitchFamily="2" charset="-78"/>
                        </a:rPr>
                        <a:t>120</a:t>
                      </a:r>
                      <a:endParaRPr lang="en-US" sz="2000" dirty="0">
                        <a:effectLst/>
                        <a:latin typeface="Calibri"/>
                        <a:ea typeface="Calibri"/>
                        <a:cs typeface="AL-Mohanad Bold" pitchFamily="2" charset="-78"/>
                      </a:endParaRPr>
                    </a:p>
                  </a:txBody>
                  <a:tcPr marL="47129" marR="47129" marT="0" marB="0" anchor="ctr"/>
                </a:tc>
              </a:tr>
              <a:tr h="651757">
                <a:tc rowSpan="2">
                  <a:txBody>
                    <a:bodyPr/>
                    <a:lstStyle/>
                    <a:p>
                      <a:pPr algn="ctr" rtl="1">
                        <a:lnSpc>
                          <a:spcPct val="80000"/>
                        </a:lnSpc>
                        <a:spcAft>
                          <a:spcPts val="0"/>
                        </a:spcAft>
                      </a:pPr>
                      <a:r>
                        <a:rPr lang="ar-SA" sz="2800" dirty="0">
                          <a:effectLst/>
                          <a:cs typeface="AL-Mohanad Bold" pitchFamily="2" charset="-78"/>
                        </a:rPr>
                        <a:t>الثاني</a:t>
                      </a:r>
                      <a:endParaRPr lang="en-US" sz="2800" dirty="0">
                        <a:effectLst/>
                        <a:latin typeface="Calibri"/>
                        <a:ea typeface="Calibri"/>
                        <a:cs typeface="AL-Mohanad Bold" pitchFamily="2" charset="-78"/>
                      </a:endParaRPr>
                    </a:p>
                  </a:txBody>
                  <a:tcPr marL="47129" marR="47129" marT="0" marB="0" anchor="ctr">
                    <a:solidFill>
                      <a:schemeClr val="accent4">
                        <a:lumMod val="20000"/>
                        <a:lumOff val="80000"/>
                      </a:schemeClr>
                    </a:solidFill>
                  </a:tcPr>
                </a:tc>
                <a:tc rowSpan="2">
                  <a:txBody>
                    <a:bodyPr/>
                    <a:lstStyle/>
                    <a:p>
                      <a:pPr algn="ctr" rtl="1">
                        <a:lnSpc>
                          <a:spcPct val="80000"/>
                        </a:lnSpc>
                        <a:spcAft>
                          <a:spcPts val="0"/>
                        </a:spcAft>
                      </a:pPr>
                      <a:r>
                        <a:rPr lang="ar-SA" sz="2400" dirty="0">
                          <a:effectLst/>
                          <a:cs typeface="AL-Mohanad Bold" pitchFamily="2" charset="-78"/>
                        </a:rPr>
                        <a:t>تصميم التعلم النشط</a:t>
                      </a:r>
                      <a:endParaRPr lang="en-US" sz="2400" dirty="0">
                        <a:effectLst/>
                        <a:latin typeface="Calibri"/>
                        <a:ea typeface="Calibri"/>
                        <a:cs typeface="AL-Mohanad Bold" pitchFamily="2" charset="-78"/>
                      </a:endParaRPr>
                    </a:p>
                  </a:txBody>
                  <a:tcPr marL="47129" marR="47129" marT="0" marB="0" anchor="ctr">
                    <a:solidFill>
                      <a:schemeClr val="accent1">
                        <a:lumMod val="20000"/>
                        <a:lumOff val="80000"/>
                      </a:schemeClr>
                    </a:solidFill>
                  </a:tcPr>
                </a:tc>
                <a:tc>
                  <a:txBody>
                    <a:bodyPr/>
                    <a:lstStyle/>
                    <a:p>
                      <a:pPr algn="ctr" rtl="1">
                        <a:lnSpc>
                          <a:spcPct val="80000"/>
                        </a:lnSpc>
                        <a:spcAft>
                          <a:spcPts val="0"/>
                        </a:spcAft>
                      </a:pPr>
                      <a:r>
                        <a:rPr lang="ar-SA" sz="2000" dirty="0">
                          <a:effectLst/>
                          <a:cs typeface="AL-Mohanad Bold" pitchFamily="2" charset="-78"/>
                        </a:rPr>
                        <a:t>الأولى</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dirty="0">
                          <a:effectLst/>
                          <a:cs typeface="AL-Mohanad Bold" pitchFamily="2" charset="-78"/>
                        </a:rPr>
                        <a:t>عناصر التعلم النشط</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a:effectLst/>
                          <a:cs typeface="AL-Mohanad Bold" pitchFamily="2" charset="-78"/>
                        </a:rPr>
                        <a:t>120</a:t>
                      </a:r>
                      <a:endParaRPr lang="en-US" sz="2000">
                        <a:effectLst/>
                        <a:latin typeface="Calibri"/>
                        <a:ea typeface="Calibri"/>
                        <a:cs typeface="AL-Mohanad Bold" pitchFamily="2" charset="-78"/>
                      </a:endParaRPr>
                    </a:p>
                  </a:txBody>
                  <a:tcPr marL="47129" marR="47129" marT="0" marB="0" anchor="ctr"/>
                </a:tc>
              </a:tr>
              <a:tr h="657751">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الثانية</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dirty="0">
                          <a:effectLst/>
                          <a:cs typeface="AL-Mohanad Bold" pitchFamily="2" charset="-78"/>
                        </a:rPr>
                        <a:t>تطبيقات على التعلم النشط</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a:effectLst/>
                          <a:cs typeface="AL-Mohanad Bold" pitchFamily="2" charset="-78"/>
                        </a:rPr>
                        <a:t>120</a:t>
                      </a:r>
                      <a:endParaRPr lang="en-US" sz="2000">
                        <a:effectLst/>
                        <a:latin typeface="Calibri"/>
                        <a:ea typeface="Calibri"/>
                        <a:cs typeface="AL-Mohanad Bold" pitchFamily="2" charset="-78"/>
                      </a:endParaRPr>
                    </a:p>
                  </a:txBody>
                  <a:tcPr marL="47129" marR="47129" marT="0" marB="0" anchor="ctr"/>
                </a:tc>
              </a:tr>
              <a:tr h="437225">
                <a:tc rowSpan="2">
                  <a:txBody>
                    <a:bodyPr/>
                    <a:lstStyle/>
                    <a:p>
                      <a:pPr algn="ctr" rtl="1">
                        <a:lnSpc>
                          <a:spcPct val="80000"/>
                        </a:lnSpc>
                        <a:spcAft>
                          <a:spcPts val="0"/>
                        </a:spcAft>
                      </a:pPr>
                      <a:r>
                        <a:rPr lang="ar-SA" sz="2800" dirty="0">
                          <a:effectLst/>
                          <a:cs typeface="AL-Mohanad Bold" pitchFamily="2" charset="-78"/>
                        </a:rPr>
                        <a:t>الثالث</a:t>
                      </a:r>
                      <a:endParaRPr lang="en-US" sz="2800" dirty="0">
                        <a:effectLst/>
                        <a:latin typeface="Calibri"/>
                        <a:ea typeface="Calibri"/>
                        <a:cs typeface="AL-Mohanad Bold" pitchFamily="2" charset="-78"/>
                      </a:endParaRPr>
                    </a:p>
                  </a:txBody>
                  <a:tcPr marL="47129" marR="47129" marT="0" marB="0" anchor="ctr">
                    <a:solidFill>
                      <a:schemeClr val="accent4">
                        <a:lumMod val="20000"/>
                        <a:lumOff val="80000"/>
                      </a:schemeClr>
                    </a:solidFill>
                  </a:tcPr>
                </a:tc>
                <a:tc rowSpan="2">
                  <a:txBody>
                    <a:bodyPr/>
                    <a:lstStyle/>
                    <a:p>
                      <a:pPr algn="ctr" rtl="1">
                        <a:lnSpc>
                          <a:spcPct val="80000"/>
                        </a:lnSpc>
                        <a:spcAft>
                          <a:spcPts val="0"/>
                        </a:spcAft>
                      </a:pPr>
                      <a:r>
                        <a:rPr lang="ar-SA" sz="2400" dirty="0">
                          <a:effectLst/>
                          <a:cs typeface="AL-Mohanad Bold" pitchFamily="2" charset="-78"/>
                        </a:rPr>
                        <a:t>الصف النشط</a:t>
                      </a:r>
                      <a:endParaRPr lang="en-US" sz="2400" dirty="0">
                        <a:effectLst/>
                        <a:latin typeface="Calibri"/>
                        <a:ea typeface="Calibri"/>
                        <a:cs typeface="AL-Mohanad Bold" pitchFamily="2" charset="-78"/>
                      </a:endParaRPr>
                    </a:p>
                  </a:txBody>
                  <a:tcPr marL="47129" marR="47129" marT="0" marB="0" anchor="ctr">
                    <a:solidFill>
                      <a:schemeClr val="accent1">
                        <a:lumMod val="20000"/>
                        <a:lumOff val="80000"/>
                      </a:schemeClr>
                    </a:solidFill>
                  </a:tcPr>
                </a:tc>
                <a:tc>
                  <a:txBody>
                    <a:bodyPr/>
                    <a:lstStyle/>
                    <a:p>
                      <a:pPr algn="ctr" rtl="1">
                        <a:lnSpc>
                          <a:spcPct val="80000"/>
                        </a:lnSpc>
                        <a:spcAft>
                          <a:spcPts val="0"/>
                        </a:spcAft>
                      </a:pPr>
                      <a:r>
                        <a:rPr lang="ar-SA" sz="2000" dirty="0">
                          <a:effectLst/>
                          <a:cs typeface="AL-Mohanad Bold" pitchFamily="2" charset="-78"/>
                        </a:rPr>
                        <a:t>الأولى</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dirty="0">
                          <a:effectLst/>
                          <a:cs typeface="AL-Mohanad Bold" pitchFamily="2" charset="-78"/>
                        </a:rPr>
                        <a:t>الاستعداد وتحفيز التعلم</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dirty="0">
                          <a:effectLst/>
                          <a:cs typeface="AL-Mohanad Bold" pitchFamily="2" charset="-78"/>
                        </a:rPr>
                        <a:t>120</a:t>
                      </a:r>
                      <a:endParaRPr lang="en-US" sz="2000" dirty="0">
                        <a:effectLst/>
                        <a:latin typeface="Calibri"/>
                        <a:ea typeface="Calibri"/>
                        <a:cs typeface="AL-Mohanad Bold" pitchFamily="2" charset="-78"/>
                      </a:endParaRPr>
                    </a:p>
                  </a:txBody>
                  <a:tcPr marL="47129" marR="47129" marT="0" marB="0" anchor="ctr"/>
                </a:tc>
              </a:tr>
              <a:tr h="559145">
                <a:tc vMerge="1">
                  <a:txBody>
                    <a:bodyPr/>
                    <a:lstStyle/>
                    <a:p>
                      <a:pPr rtl="1"/>
                      <a:endParaRPr lang="ar-SA"/>
                    </a:p>
                  </a:txBody>
                  <a:tcPr/>
                </a:tc>
                <a:tc vMerge="1">
                  <a:txBody>
                    <a:bodyPr/>
                    <a:lstStyle/>
                    <a:p>
                      <a:pPr rtl="1"/>
                      <a:endParaRPr lang="ar-SA"/>
                    </a:p>
                  </a:txBody>
                  <a:tcPr/>
                </a:tc>
                <a:tc>
                  <a:txBody>
                    <a:bodyPr/>
                    <a:lstStyle/>
                    <a:p>
                      <a:pPr algn="ctr" rtl="1">
                        <a:lnSpc>
                          <a:spcPct val="80000"/>
                        </a:lnSpc>
                        <a:spcAft>
                          <a:spcPts val="1000"/>
                        </a:spcAft>
                      </a:pPr>
                      <a:r>
                        <a:rPr lang="ar-SA" sz="2000" dirty="0">
                          <a:effectLst/>
                          <a:cs typeface="AL-Mohanad Bold" pitchFamily="2" charset="-78"/>
                        </a:rPr>
                        <a:t>الثانية</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1000"/>
                        </a:spcAft>
                      </a:pPr>
                      <a:r>
                        <a:rPr lang="ar-SA" sz="2000" dirty="0">
                          <a:effectLst/>
                          <a:cs typeface="AL-Mohanad Bold" pitchFamily="2" charset="-78"/>
                        </a:rPr>
                        <a:t>نقل المسؤولية وتقويم التعلم</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1000"/>
                        </a:spcAft>
                      </a:pPr>
                      <a:r>
                        <a:rPr lang="ar-SA" sz="2000" dirty="0">
                          <a:effectLst/>
                          <a:cs typeface="AL-Mohanad Bold" pitchFamily="2" charset="-78"/>
                        </a:rPr>
                        <a:t>120</a:t>
                      </a:r>
                      <a:endParaRPr lang="en-US" sz="2000" dirty="0">
                        <a:effectLst/>
                        <a:latin typeface="Calibri"/>
                        <a:ea typeface="Calibri"/>
                        <a:cs typeface="AL-Mohanad Bold" pitchFamily="2" charset="-78"/>
                      </a:endParaRPr>
                    </a:p>
                  </a:txBody>
                  <a:tcPr marL="47129" marR="47129" marT="0" marB="0" anchor="ctr"/>
                </a:tc>
              </a:tr>
            </a:tbl>
          </a:graphicData>
        </a:graphic>
      </p:graphicFrame>
    </p:spTree>
    <p:extLst>
      <p:ext uri="{BB962C8B-B14F-4D97-AF65-F5344CB8AC3E}">
        <p14:creationId xmlns="" xmlns:p14="http://schemas.microsoft.com/office/powerpoint/2010/main" val="23072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1177</Words>
  <Application>Microsoft Office PowerPoint</Application>
  <PresentationFormat>عرض على الشاشة (3:4)‏</PresentationFormat>
  <Paragraphs>224</Paragraphs>
  <Slides>38</Slides>
  <Notes>0</Notes>
  <HiddenSlides>0</HiddenSlides>
  <MMClips>3</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38</vt:i4>
      </vt:variant>
    </vt:vector>
  </HeadingPairs>
  <TitlesOfParts>
    <vt:vector size="40" baseType="lpstr">
      <vt:lpstr>Office Theme</vt:lpstr>
      <vt:lpstr>Clip</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vector>
  </TitlesOfParts>
  <Company>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مشاعل العبيكان</dc:creator>
  <cp:lastModifiedBy>ASUS</cp:lastModifiedBy>
  <cp:revision>266</cp:revision>
  <dcterms:created xsi:type="dcterms:W3CDTF">2011-07-29T10:27:17Z</dcterms:created>
  <dcterms:modified xsi:type="dcterms:W3CDTF">2013-01-07T18:58:48Z</dcterms:modified>
</cp:coreProperties>
</file>