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07" r:id="rId2"/>
    <p:sldId id="256" r:id="rId3"/>
    <p:sldId id="280" r:id="rId4"/>
    <p:sldId id="281" r:id="rId5"/>
    <p:sldId id="282" r:id="rId6"/>
    <p:sldId id="257" r:id="rId7"/>
    <p:sldId id="258"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05" r:id="rId41"/>
    <p:sldId id="297" r:id="rId42"/>
    <p:sldId id="298" r:id="rId43"/>
    <p:sldId id="306" r:id="rId44"/>
    <p:sldId id="299" r:id="rId45"/>
    <p:sldId id="300" r:id="rId46"/>
    <p:sldId id="301" r:id="rId47"/>
    <p:sldId id="302" r:id="rId48"/>
    <p:sldId id="303" r:id="rId49"/>
    <p:sldId id="304" r:id="rId50"/>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FF0066"/>
    <a:srgbClr val="990099"/>
    <a:srgbClr val="CC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113" autoAdjust="0"/>
    <p:restoredTop sz="94660"/>
  </p:normalViewPr>
  <p:slideViewPr>
    <p:cSldViewPr>
      <p:cViewPr>
        <p:scale>
          <a:sx n="25" d="100"/>
          <a:sy n="25" d="100"/>
        </p:scale>
        <p:origin x="-1278" y="-12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B4ECEA48-3553-47D0-B959-544D4C9D1F04}"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A4D1F12-2974-4081-A7CD-A2B38717D4EC}"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42E9FF8F-B32F-4173-B2E8-8DFF6E20FC97}"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DD06041-4FE6-4256-B179-44E8186BB823}"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F4BA8A9B-FB4F-42CC-A7E4-3DF93873302D}"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E215CD9-1F07-491E-9DD8-973230D698DC}"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287CF454-D0F4-47C0-BE7D-816432153869}"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65ED344-8B7B-4592-B0DC-7F1000512A10}"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A320D4-BD1F-41DC-9DC1-B4E8054DC9D8}"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4DAC30F-677A-48DF-A9A0-9907F9CC48B0}"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4E360C52-0C9C-4981-B121-B33E7D6DDF45}" type="datetimeFigureOut">
              <a:rPr lang="ar-EG"/>
              <a:pPr>
                <a:defRPr/>
              </a:pPr>
              <a:t>23/10/1437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5ADFB93B-9841-480B-8D1C-7B5558554D36}"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E772700A-22F6-4287-AC81-337E131B3BBB}" type="datetimeFigureOut">
              <a:rPr lang="ar-EG"/>
              <a:pPr>
                <a:defRPr/>
              </a:pPr>
              <a:t>23/10/1437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19A7BC19-24B6-4D9E-AAB2-5273E05964C3}"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2459D6E5-4B92-488A-A6D7-255CE7CE9EC3}" type="datetimeFigureOut">
              <a:rPr lang="ar-EG"/>
              <a:pPr>
                <a:defRPr/>
              </a:pPr>
              <a:t>23/10/1437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953B7389-C84A-4F9B-B47C-1B935F957F46}"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4C142C-9C07-4D45-8DE7-DF29021BBADA}" type="datetimeFigureOut">
              <a:rPr lang="ar-EG"/>
              <a:pPr>
                <a:defRPr/>
              </a:pPr>
              <a:t>23/10/1437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3055769B-2A8E-440D-B975-B9CC0F45B070}"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BD0483-F43E-4189-8C49-88C919619463}" type="datetimeFigureOut">
              <a:rPr lang="ar-EG"/>
              <a:pPr>
                <a:defRPr/>
              </a:pPr>
              <a:t>23/10/1437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0ACEF974-E871-444E-A978-3ABE7865C96B}" type="slidenum">
              <a:rPr lang="ar-EG"/>
              <a:pPr>
                <a:defRPr/>
              </a:pPr>
              <a:t>‹#›</a:t>
            </a:fld>
            <a:endParaRPr lang="ar-EG"/>
          </a:p>
        </p:txBody>
      </p:sp>
    </p:spTree>
  </p:cSld>
  <p:clrMapOvr>
    <a:masterClrMapping/>
  </p:clrMapOvr>
  <p:transition>
    <p:zoom/>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B2EEE5-9152-45A4-B376-577097B8CF58}" type="datetimeFigureOut">
              <a:rPr lang="ar-EG"/>
              <a:pPr>
                <a:defRPr/>
              </a:pPr>
              <a:t>23/10/1437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8C019968-A336-41AD-AA89-BAB3DCCFA318}" type="slidenum">
              <a:rPr lang="ar-EG"/>
              <a:pPr>
                <a:defRPr/>
              </a:pPr>
              <a:t>‹#›</a:t>
            </a:fld>
            <a:endParaRPr lang="ar-EG"/>
          </a:p>
        </p:txBody>
      </p:sp>
    </p:spTree>
  </p:cSld>
  <p:clrMapOvr>
    <a:masterClrMapping/>
  </p:clrMapOvr>
  <p:transition>
    <p:zoom/>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A9D2966F-5002-4CED-8A01-26D41489627F}" type="datetimeFigureOut">
              <a:rPr lang="ar-EG"/>
              <a:pPr>
                <a:defRPr/>
              </a:pPr>
              <a:t>23/10/1437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295FD695-9C52-4C59-B021-FBA53CCDE511}"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sndAc>
      <p:stSnd>
        <p:snd r:embed="rId13" name="click.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audio" Target="../media/audio14.wav"/><Relationship Id="rId7"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audio" Target="../media/audio24.wav"/><Relationship Id="rId4" Type="http://schemas.openxmlformats.org/officeDocument/2006/relationships/audio" Target="../media/audio23.wav"/></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audio" Target="../media/audio23.wav"/></Relationships>
</file>

<file path=ppt/slides/_rels/slide21.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audio" Target="../media/audio26.wav"/></Relationships>
</file>

<file path=ppt/slides/_rels/slide22.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3.png"/><Relationship Id="rId4" Type="http://schemas.openxmlformats.org/officeDocument/2006/relationships/audio" Target="../media/audio28.wav"/></Relationships>
</file>

<file path=ppt/slides/_rels/slide27.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audio" Target="../media/audio20.wav"/></Relationships>
</file>

<file path=ppt/slides/_rels/slide3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42.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4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32.wav"/></Relationships>
</file>

<file path=ppt/slides/_rels/slide48.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audio" Target="../media/audio17.wav"/></Relationships>
</file>

<file path=ppt/slides/_rels/slide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audio" Target="../media/audio20.wav"/><Relationship Id="rId4" Type="http://schemas.openxmlformats.org/officeDocument/2006/relationships/audio" Target="../media/audio19.wav"/></Relationships>
</file>

<file path=ppt/slides/_rels/slide8.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audio" Target="../media/audio20.wav"/><Relationship Id="rId4" Type="http://schemas.openxmlformats.org/officeDocument/2006/relationships/audio" Target="../media/audio19.wav"/></Relationships>
</file>

<file path=ppt/slides/_rels/slide9.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audio" Target="../media/audio2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8382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a:t>
            </a:r>
            <a:r>
              <a:rPr lang="ar-EG" sz="2800" b="1" dirty="0" smtClean="0">
                <a:solidFill>
                  <a:srgbClr val="0000CC"/>
                </a:solidFill>
                <a:latin typeface="Tahoma" pitchFamily="34" charset="0"/>
                <a:ea typeface="Tahoma" pitchFamily="34" charset="0"/>
                <a:cs typeface="Tahoma" pitchFamily="34" charset="0"/>
              </a:rPr>
              <a:t> ال</a:t>
            </a:r>
            <a:r>
              <a:rPr lang="ar-EG" sz="2800" b="1" dirty="0" smtClean="0">
                <a:solidFill>
                  <a:srgbClr val="0000CC"/>
                </a:solidFill>
                <a:latin typeface="Tahoma" pitchFamily="34" charset="0"/>
                <a:ea typeface="Tahoma" pitchFamily="34" charset="0"/>
                <a:cs typeface="Tahoma" pitchFamily="34" charset="0"/>
              </a:rPr>
              <a:t>ثا</a:t>
            </a:r>
            <a:r>
              <a:rPr lang="ar-BH" sz="2800" b="1" dirty="0" smtClean="0">
                <a:solidFill>
                  <a:srgbClr val="0000CC"/>
                </a:solidFill>
                <a:latin typeface="Tahoma" pitchFamily="34" charset="0"/>
                <a:ea typeface="Tahoma" pitchFamily="34" charset="0"/>
                <a:cs typeface="Tahoma" pitchFamily="34" charset="0"/>
              </a:rPr>
              <a:t>ني</a:t>
            </a:r>
            <a:endParaRPr lang="ar-EG" sz="2800" b="1" dirty="0">
              <a:solidFill>
                <a:srgbClr val="0000CC"/>
              </a:solidFill>
              <a:latin typeface="Tahoma" pitchFamily="34" charset="0"/>
              <a:ea typeface="Tahoma" pitchFamily="34" charset="0"/>
              <a:cs typeface="Tahoma" pitchFamily="34" charset="0"/>
            </a:endParaRPr>
          </a:p>
        </p:txBody>
      </p:sp>
      <p:sp>
        <p:nvSpPr>
          <p:cNvPr id="5" name="Cloud Callout 4"/>
          <p:cNvSpPr>
            <a:spLocks noChangeArrowheads="1"/>
          </p:cNvSpPr>
          <p:nvPr/>
        </p:nvSpPr>
        <p:spPr bwMode="auto">
          <a:xfrm rot="21353139">
            <a:off x="477338" y="2270702"/>
            <a:ext cx="8599141" cy="3118721"/>
          </a:xfrm>
          <a:prstGeom prst="cloudCallout">
            <a:avLst>
              <a:gd name="adj1" fmla="val 17955"/>
              <a:gd name="adj2" fmla="val -93230"/>
            </a:avLst>
          </a:prstGeom>
          <a:solidFill>
            <a:srgbClr val="CCFF66"/>
          </a:solidFill>
          <a:ln w="9525">
            <a:solidFill>
              <a:srgbClr val="FF0000"/>
            </a:solidFill>
            <a:miter lim="800000"/>
            <a:headEnd/>
            <a:tailEnd/>
          </a:ln>
          <a:effectLst>
            <a:glow rad="228600">
              <a:schemeClr val="tx1">
                <a:alpha val="40000"/>
              </a:scheme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4400" b="1" dirty="0">
                <a:solidFill>
                  <a:srgbClr val="0000CC"/>
                </a:solidFill>
                <a:latin typeface="Tahoma" pitchFamily="34" charset="0"/>
                <a:ea typeface="Tahoma" pitchFamily="34" charset="0"/>
                <a:cs typeface="Tahoma" pitchFamily="34" charset="0"/>
              </a:rPr>
              <a:t>تنظيم تنوع الحياة</a:t>
            </a:r>
          </a:p>
          <a:p>
            <a:pPr marL="342900" indent="-342900" algn="ctr" eaLnBrk="0" fontAlgn="auto" hangingPunct="0">
              <a:lnSpc>
                <a:spcPct val="90000"/>
              </a:lnSpc>
              <a:spcBef>
                <a:spcPts val="0"/>
              </a:spcBef>
              <a:spcAft>
                <a:spcPts val="1000"/>
              </a:spcAft>
              <a:tabLst>
                <a:tab pos="685800" algn="l"/>
              </a:tabLst>
              <a:defRPr/>
            </a:pPr>
            <a:r>
              <a:rPr lang="en-US" sz="4400" b="1" dirty="0">
                <a:solidFill>
                  <a:srgbClr val="0000CC"/>
                </a:solidFill>
                <a:latin typeface="Tahoma" pitchFamily="34" charset="0"/>
                <a:ea typeface="Tahoma" pitchFamily="34" charset="0"/>
                <a:cs typeface="Tahoma" pitchFamily="34" charset="0"/>
              </a:rPr>
              <a:t>Organizing life's </a:t>
            </a:r>
            <a:r>
              <a:rPr lang="en-US" sz="4400" b="1" dirty="0" smtClean="0">
                <a:solidFill>
                  <a:srgbClr val="0000CC"/>
                </a:solidFill>
                <a:latin typeface="Tahoma" pitchFamily="34" charset="0"/>
                <a:ea typeface="Tahoma" pitchFamily="34" charset="0"/>
                <a:cs typeface="Tahoma" pitchFamily="34" charset="0"/>
              </a:rPr>
              <a:t>diversity</a:t>
            </a:r>
            <a:endParaRPr lang="en-US" sz="4400" b="1" dirty="0">
              <a:solidFill>
                <a:srgbClr val="0000CC"/>
              </a:solidFill>
              <a:latin typeface="Tahoma" pitchFamily="34" charset="0"/>
              <a:ea typeface="Tahoma" pitchFamily="34" charset="0"/>
              <a:cs typeface="Tahoma" pitchFamily="34" charset="0"/>
            </a:endParaRPr>
          </a:p>
        </p:txBody>
      </p:sp>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a:spLocks noChangeArrowheads="1"/>
          </p:cNvSpPr>
          <p:nvPr/>
        </p:nvSpPr>
        <p:spPr bwMode="auto">
          <a:xfrm rot="20291223">
            <a:off x="752933" y="1325662"/>
            <a:ext cx="6087582"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smtClean="0">
                <a:solidFill>
                  <a:srgbClr val="0000CC"/>
                </a:solidFill>
                <a:latin typeface="Tahoma" pitchFamily="34" charset="0"/>
                <a:ea typeface="Tahoma" pitchFamily="34" charset="0"/>
                <a:cs typeface="Tahoma" pitchFamily="34" charset="0"/>
              </a:rPr>
              <a:t>حقائق </a:t>
            </a:r>
            <a:r>
              <a:rPr lang="ar-EG" sz="3200" b="1" dirty="0">
                <a:solidFill>
                  <a:srgbClr val="0000CC"/>
                </a:solidFill>
                <a:latin typeface="Tahoma" pitchFamily="34" charset="0"/>
                <a:ea typeface="Tahoma" pitchFamily="34" charset="0"/>
                <a:cs typeface="Tahoma" pitchFamily="34" charset="0"/>
              </a:rPr>
              <a:t>في علم الأحياء </a:t>
            </a:r>
          </a:p>
        </p:txBody>
      </p:sp>
      <p:pic>
        <p:nvPicPr>
          <p:cNvPr id="4" name="Picture 3" descr="BCKLC234.WMF"/>
          <p:cNvPicPr>
            <a:picLocks noChangeAspect="1"/>
          </p:cNvPicPr>
          <p:nvPr/>
        </p:nvPicPr>
        <p:blipFill>
          <a:blip r:embed="rId4" cstate="print"/>
          <a:stretch>
            <a:fillRect/>
          </a:stretch>
        </p:blipFill>
        <p:spPr>
          <a:xfrm rot="21220042">
            <a:off x="362288" y="2611107"/>
            <a:ext cx="8626114" cy="2536933"/>
          </a:xfrm>
          <a:prstGeom prst="flowChartMultidocument">
            <a:avLst/>
          </a:prstGeom>
        </p:spPr>
      </p:pic>
      <p:sp>
        <p:nvSpPr>
          <p:cNvPr id="5" name="Rectangle 7"/>
          <p:cNvSpPr>
            <a:spLocks noChangeArrowheads="1"/>
          </p:cNvSpPr>
          <p:nvPr/>
        </p:nvSpPr>
        <p:spPr bwMode="auto">
          <a:xfrm rot="21159508">
            <a:off x="693738" y="3118411"/>
            <a:ext cx="7962900"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رغم أن صحراء الربع الخالي ذات ظروف مناخية صعبة، إلا إنه تتواجد بها العديد من المخلوقات الحية المتكيفة مع البيئة الصحراوية  </a:t>
            </a:r>
            <a:r>
              <a:rPr lang="ar-EG" sz="2800" b="1" dirty="0" smtClean="0">
                <a:solidFill>
                  <a:srgbClr val="0000CC"/>
                </a:solidFill>
                <a:latin typeface="Tahoma" pitchFamily="34" charset="0"/>
                <a:ea typeface="Tahoma" pitchFamily="34" charset="0"/>
                <a:cs typeface="Tahoma" pitchFamily="34" charset="0"/>
              </a:rPr>
              <a:t>..</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a:spLocks noChangeArrowheads="1"/>
          </p:cNvSpPr>
          <p:nvPr/>
        </p:nvSpPr>
        <p:spPr bwMode="auto">
          <a:xfrm rot="20291223">
            <a:off x="921455" y="1192565"/>
            <a:ext cx="5371192"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smtClean="0">
                <a:solidFill>
                  <a:srgbClr val="0000CC"/>
                </a:solidFill>
                <a:latin typeface="Tahoma" pitchFamily="34" charset="0"/>
                <a:ea typeface="Tahoma" pitchFamily="34" charset="0"/>
                <a:cs typeface="Tahoma" pitchFamily="34" charset="0"/>
              </a:rPr>
              <a:t>حقائق </a:t>
            </a:r>
            <a:r>
              <a:rPr lang="ar-EG" sz="3200" b="1" dirty="0">
                <a:solidFill>
                  <a:srgbClr val="0000CC"/>
                </a:solidFill>
                <a:latin typeface="Tahoma" pitchFamily="34" charset="0"/>
                <a:ea typeface="Tahoma" pitchFamily="34" charset="0"/>
                <a:cs typeface="Tahoma" pitchFamily="34" charset="0"/>
              </a:rPr>
              <a:t>في علم الأحياء </a:t>
            </a:r>
          </a:p>
        </p:txBody>
      </p:sp>
      <p:pic>
        <p:nvPicPr>
          <p:cNvPr id="4" name="Picture 3" descr="BCKLC234.WMF"/>
          <p:cNvPicPr>
            <a:picLocks noChangeAspect="1"/>
          </p:cNvPicPr>
          <p:nvPr/>
        </p:nvPicPr>
        <p:blipFill>
          <a:blip r:embed="rId4" cstate="print"/>
          <a:stretch>
            <a:fillRect/>
          </a:stretch>
        </p:blipFill>
        <p:spPr>
          <a:xfrm rot="21220042">
            <a:off x="384447" y="2793992"/>
            <a:ext cx="8626114" cy="1956454"/>
          </a:xfrm>
          <a:prstGeom prst="flowChartMultidocument">
            <a:avLst/>
          </a:prstGeom>
        </p:spPr>
      </p:pic>
      <p:sp>
        <p:nvSpPr>
          <p:cNvPr id="5" name="Rectangle 7"/>
          <p:cNvSpPr>
            <a:spLocks noChangeArrowheads="1"/>
          </p:cNvSpPr>
          <p:nvPr/>
        </p:nvSpPr>
        <p:spPr bwMode="auto">
          <a:xfrm rot="21159508">
            <a:off x="758825" y="3384766"/>
            <a:ext cx="7962900"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تعد صحراء الربع الخالي من أكثر مناطق العالم الغنية بالنفط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LC073.WMF"/>
          <p:cNvPicPr>
            <a:picLocks noChangeAspect="1"/>
          </p:cNvPicPr>
          <p:nvPr/>
        </p:nvPicPr>
        <p:blipFill>
          <a:blip r:embed="rId6"/>
          <a:srcRect/>
          <a:stretch>
            <a:fillRect/>
          </a:stretch>
        </p:blipFill>
        <p:spPr bwMode="auto">
          <a:xfrm>
            <a:off x="3143250" y="0"/>
            <a:ext cx="4643438" cy="1643063"/>
          </a:xfrm>
          <a:prstGeom prst="rect">
            <a:avLst/>
          </a:prstGeom>
          <a:noFill/>
          <a:ln w="9525">
            <a:noFill/>
            <a:miter lim="800000"/>
            <a:headEnd/>
            <a:tailEnd/>
          </a:ln>
        </p:spPr>
      </p:pic>
      <p:sp>
        <p:nvSpPr>
          <p:cNvPr id="3" name="Rectangle 1"/>
          <p:cNvSpPr>
            <a:spLocks noChangeArrowheads="1"/>
          </p:cNvSpPr>
          <p:nvPr/>
        </p:nvSpPr>
        <p:spPr bwMode="auto">
          <a:xfrm>
            <a:off x="3071813" y="785813"/>
            <a:ext cx="307007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نشاطات تمهيدية </a:t>
            </a:r>
          </a:p>
        </p:txBody>
      </p:sp>
      <p:pic>
        <p:nvPicPr>
          <p:cNvPr id="4" name="Picture 3" descr="BCKOC009.WMF"/>
          <p:cNvPicPr>
            <a:picLocks noChangeAspect="1"/>
          </p:cNvPicPr>
          <p:nvPr/>
        </p:nvPicPr>
        <p:blipFill>
          <a:blip r:embed="rId7"/>
          <a:srcRect/>
          <a:stretch>
            <a:fillRect/>
          </a:stretch>
        </p:blipFill>
        <p:spPr bwMode="auto">
          <a:xfrm rot="-370166">
            <a:off x="-301625" y="2133600"/>
            <a:ext cx="3889375" cy="1235075"/>
          </a:xfrm>
          <a:prstGeom prst="rect">
            <a:avLst/>
          </a:prstGeom>
          <a:noFill/>
          <a:ln w="9525">
            <a:noFill/>
            <a:miter lim="800000"/>
            <a:headEnd/>
            <a:tailEnd/>
          </a:ln>
        </p:spPr>
      </p:pic>
      <p:sp>
        <p:nvSpPr>
          <p:cNvPr id="5" name="Rectangle 4"/>
          <p:cNvSpPr>
            <a:spLocks noChangeArrowheads="1"/>
          </p:cNvSpPr>
          <p:nvPr/>
        </p:nvSpPr>
        <p:spPr bwMode="auto">
          <a:xfrm rot="21266162">
            <a:off x="53069" y="2542822"/>
            <a:ext cx="294503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إستهلالية </a:t>
            </a:r>
          </a:p>
        </p:txBody>
      </p:sp>
      <p:sp>
        <p:nvSpPr>
          <p:cNvPr id="6" name="Horizontal Scroll 5"/>
          <p:cNvSpPr/>
          <p:nvPr/>
        </p:nvSpPr>
        <p:spPr>
          <a:xfrm rot="21274683">
            <a:off x="433388" y="4236638"/>
            <a:ext cx="8215312" cy="1153323"/>
          </a:xfrm>
          <a:prstGeom prst="horizontalScroll">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كيف يمكن وضع المخلوقات الحية الصحراوية في مجموعات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cached_warning1.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Horizontal)">
                                      <p:cBhvr>
                                        <p:cTn id="29" dur="5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5" name="cached_endoflevelpop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00166" y="3143248"/>
            <a:ext cx="7000875"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قد تظن أن الصحراء مكان فقير في تنوعه الحيوي ، لكن الحقيقة أن هناك مجموعة كبيرة من أنواع المخلوقات الحية هيأ لها الله سبحانه وتعالي تكيفات مكنتها من العيش في الصحراء . </a:t>
            </a:r>
          </a:p>
        </p:txBody>
      </p:sp>
      <p:pic>
        <p:nvPicPr>
          <p:cNvPr id="13316" name="Picture 3" descr="BCKOC009.WMF"/>
          <p:cNvPicPr>
            <a:picLocks noChangeAspect="1"/>
          </p:cNvPicPr>
          <p:nvPr/>
        </p:nvPicPr>
        <p:blipFill>
          <a:blip r:embed="rId3"/>
          <a:srcRect/>
          <a:stretch>
            <a:fillRect/>
          </a:stretch>
        </p:blipFill>
        <p:spPr bwMode="auto">
          <a:xfrm rot="21229834">
            <a:off x="-301625" y="1634154"/>
            <a:ext cx="3889375" cy="1235075"/>
          </a:xfrm>
          <a:prstGeom prst="rect">
            <a:avLst/>
          </a:prstGeom>
          <a:noFill/>
          <a:ln w="9525">
            <a:noFill/>
            <a:miter lim="800000"/>
            <a:headEnd/>
            <a:tailEnd/>
          </a:ln>
        </p:spPr>
      </p:pic>
      <p:sp>
        <p:nvSpPr>
          <p:cNvPr id="13317" name="Rectangle 4"/>
          <p:cNvSpPr>
            <a:spLocks noChangeArrowheads="1"/>
          </p:cNvSpPr>
          <p:nvPr/>
        </p:nvSpPr>
        <p:spPr bwMode="auto">
          <a:xfrm rot="21266162">
            <a:off x="53069" y="2043376"/>
            <a:ext cx="294503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إستهلالية </a:t>
            </a:r>
          </a:p>
        </p:txBody>
      </p:sp>
      <p:pic>
        <p:nvPicPr>
          <p:cNvPr id="13318" name="Picture 5" descr="BCKLC073.WMF"/>
          <p:cNvPicPr>
            <a:picLocks noChangeAspect="1"/>
          </p:cNvPicPr>
          <p:nvPr/>
        </p:nvPicPr>
        <p:blipFill>
          <a:blip r:embed="rId4"/>
          <a:srcRect/>
          <a:stretch>
            <a:fillRect/>
          </a:stretch>
        </p:blipFill>
        <p:spPr bwMode="auto">
          <a:xfrm>
            <a:off x="3143250" y="0"/>
            <a:ext cx="4643438" cy="1643063"/>
          </a:xfrm>
          <a:prstGeom prst="rect">
            <a:avLst/>
          </a:prstGeom>
          <a:noFill/>
          <a:ln w="9525">
            <a:noFill/>
            <a:miter lim="800000"/>
            <a:headEnd/>
            <a:tailEnd/>
          </a:ln>
        </p:spPr>
      </p:pic>
      <p:sp>
        <p:nvSpPr>
          <p:cNvPr id="13319" name="Rectangle 1"/>
          <p:cNvSpPr>
            <a:spLocks noChangeArrowheads="1"/>
          </p:cNvSpPr>
          <p:nvPr/>
        </p:nvSpPr>
        <p:spPr bwMode="auto">
          <a:xfrm>
            <a:off x="3071813" y="785813"/>
            <a:ext cx="307007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نشاطات تمهيدية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85852" y="3143248"/>
            <a:ext cx="7000875" cy="221496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وقد تساعد بعض هذه التكيفات على تصنيف هذه المخلوقات . في هذه التجربة، سوف تعد نظاماً لتصنيف مخلوقات حية صحراوية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pic>
        <p:nvPicPr>
          <p:cNvPr id="14340" name="Picture 3" descr="BCKOC009.WMF"/>
          <p:cNvPicPr>
            <a:picLocks noChangeAspect="1"/>
          </p:cNvPicPr>
          <p:nvPr/>
        </p:nvPicPr>
        <p:blipFill>
          <a:blip r:embed="rId3"/>
          <a:srcRect/>
          <a:stretch>
            <a:fillRect/>
          </a:stretch>
        </p:blipFill>
        <p:spPr bwMode="auto">
          <a:xfrm rot="-370166">
            <a:off x="-301625" y="2133600"/>
            <a:ext cx="3889375" cy="1235075"/>
          </a:xfrm>
          <a:prstGeom prst="rect">
            <a:avLst/>
          </a:prstGeom>
          <a:noFill/>
          <a:ln w="9525">
            <a:noFill/>
            <a:miter lim="800000"/>
            <a:headEnd/>
            <a:tailEnd/>
          </a:ln>
        </p:spPr>
      </p:pic>
      <p:sp>
        <p:nvSpPr>
          <p:cNvPr id="14341" name="Rectangle 4"/>
          <p:cNvSpPr>
            <a:spLocks noChangeArrowheads="1"/>
          </p:cNvSpPr>
          <p:nvPr/>
        </p:nvSpPr>
        <p:spPr bwMode="auto">
          <a:xfrm rot="21266162">
            <a:off x="53069" y="2542822"/>
            <a:ext cx="294503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إستهلالية </a:t>
            </a:r>
          </a:p>
        </p:txBody>
      </p:sp>
      <p:pic>
        <p:nvPicPr>
          <p:cNvPr id="14342" name="Picture 5" descr="BCKLC073.WMF"/>
          <p:cNvPicPr>
            <a:picLocks noChangeAspect="1"/>
          </p:cNvPicPr>
          <p:nvPr/>
        </p:nvPicPr>
        <p:blipFill>
          <a:blip r:embed="rId4"/>
          <a:srcRect/>
          <a:stretch>
            <a:fillRect/>
          </a:stretch>
        </p:blipFill>
        <p:spPr bwMode="auto">
          <a:xfrm>
            <a:off x="3143250" y="0"/>
            <a:ext cx="4643438" cy="1643063"/>
          </a:xfrm>
          <a:prstGeom prst="rect">
            <a:avLst/>
          </a:prstGeom>
          <a:noFill/>
          <a:ln w="9525">
            <a:noFill/>
            <a:miter lim="800000"/>
            <a:headEnd/>
            <a:tailEnd/>
          </a:ln>
        </p:spPr>
      </p:pic>
      <p:sp>
        <p:nvSpPr>
          <p:cNvPr id="14343" name="Rectangle 1"/>
          <p:cNvSpPr>
            <a:spLocks noChangeArrowheads="1"/>
          </p:cNvSpPr>
          <p:nvPr/>
        </p:nvSpPr>
        <p:spPr bwMode="auto">
          <a:xfrm>
            <a:off x="3071813" y="785813"/>
            <a:ext cx="307007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نشاطات تمهيدية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LN066.WMF"/>
          <p:cNvPicPr>
            <a:picLocks noChangeAspect="1"/>
          </p:cNvPicPr>
          <p:nvPr/>
        </p:nvPicPr>
        <p:blipFill>
          <a:blip r:embed="rId4"/>
          <a:srcRect/>
          <a:stretch>
            <a:fillRect/>
          </a:stretch>
        </p:blipFill>
        <p:spPr bwMode="auto">
          <a:xfrm rot="554777">
            <a:off x="5195888" y="290513"/>
            <a:ext cx="3698875" cy="952500"/>
          </a:xfrm>
          <a:prstGeom prst="rect">
            <a:avLst/>
          </a:prstGeom>
          <a:noFill/>
          <a:ln w="9525">
            <a:noFill/>
            <a:miter lim="800000"/>
            <a:headEnd/>
            <a:tailEnd/>
          </a:ln>
        </p:spPr>
      </p:pic>
      <p:sp>
        <p:nvSpPr>
          <p:cNvPr id="3" name="Rectangle 2"/>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sp>
        <p:nvSpPr>
          <p:cNvPr id="5" name="Rectangle 1"/>
          <p:cNvSpPr>
            <a:spLocks noChangeArrowheads="1"/>
          </p:cNvSpPr>
          <p:nvPr/>
        </p:nvSpPr>
        <p:spPr bwMode="auto">
          <a:xfrm>
            <a:off x="2143125" y="2928938"/>
            <a:ext cx="522446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إملأ بطاقة السلامة في دليل التجارب العلمية.</a:t>
            </a:r>
          </a:p>
        </p:txBody>
      </p:sp>
      <p:pic>
        <p:nvPicPr>
          <p:cNvPr id="6" name="Picture 5" descr="Volume Manager.png"/>
          <p:cNvPicPr>
            <a:picLocks noChangeAspect="1"/>
          </p:cNvPicPr>
          <p:nvPr/>
        </p:nvPicPr>
        <p:blipFill>
          <a:blip r:embed="rId5"/>
          <a:srcRect/>
          <a:stretch>
            <a:fillRect/>
          </a:stretch>
        </p:blipFill>
        <p:spPr bwMode="auto">
          <a:xfrm>
            <a:off x="7286625" y="2071688"/>
            <a:ext cx="1219200" cy="1285875"/>
          </a:xfrm>
          <a:prstGeom prst="rect">
            <a:avLst/>
          </a:prstGeom>
          <a:solidFill>
            <a:srgbClr val="CCFF66"/>
          </a:solidFill>
          <a:ln w="9525">
            <a:solidFill>
              <a:srgbClr val="FF0000"/>
            </a:solidFill>
            <a:miter lim="800000"/>
            <a:headEnd/>
            <a:tailEnd/>
          </a:ln>
          <a:effectLst>
            <a:glow rad="228600">
              <a:srgbClr val="00B0F0">
                <a:alpha val="40000"/>
              </a:srgbClr>
            </a:glow>
          </a:effectLst>
        </p:spPr>
      </p:pic>
      <p:sp>
        <p:nvSpPr>
          <p:cNvPr id="7" name="Flowchart: Process 6"/>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243.WAV"/>
                                        </p:tgtEl>
                                      </p:cMediaNode>
                                    </p:audio>
                                  </p:subTnLst>
                                </p:cTn>
                              </p:par>
                              <p:par>
                                <p:cTn id="13" presetID="3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400" decel="100000"/>
                                        <p:tgtEl>
                                          <p:spTgt spid="2"/>
                                        </p:tgtEl>
                                      </p:cBhvr>
                                    </p:animEffect>
                                    <p:anim calcmode="lin" valueType="num">
                                      <p:cBhvr>
                                        <p:cTn id="16" dur="400" decel="100000" fill="hold"/>
                                        <p:tgtEl>
                                          <p:spTgt spid="2"/>
                                        </p:tgtEl>
                                        <p:attrNameLst>
                                          <p:attrName>style.rotation</p:attrName>
                                        </p:attrNameLst>
                                      </p:cBhvr>
                                      <p:tavLst>
                                        <p:tav tm="0">
                                          <p:val>
                                            <p:fltVal val="-90"/>
                                          </p:val>
                                        </p:tav>
                                        <p:tav tm="100000">
                                          <p:val>
                                            <p:fltVal val="0"/>
                                          </p:val>
                                        </p:tav>
                                      </p:tavLst>
                                    </p:anim>
                                    <p:anim calcmode="lin" valueType="num">
                                      <p:cBhvr>
                                        <p:cTn id="17" dur="400" decel="100000" fill="hold"/>
                                        <p:tgtEl>
                                          <p:spTgt spid="2"/>
                                        </p:tgtEl>
                                        <p:attrNameLst>
                                          <p:attrName>ppt_x</p:attrName>
                                        </p:attrNameLst>
                                      </p:cBhvr>
                                      <p:tavLst>
                                        <p:tav tm="0">
                                          <p:val>
                                            <p:strVal val="#ppt_x+0.4"/>
                                          </p:val>
                                        </p:tav>
                                        <p:tav tm="100000">
                                          <p:val>
                                            <p:strVal val="#ppt_x-0.05"/>
                                          </p:val>
                                        </p:tav>
                                      </p:tavLst>
                                    </p:anim>
                                    <p:anim calcmode="lin" valueType="num">
                                      <p:cBhvr>
                                        <p:cTn id="18" dur="400" decel="100000" fill="hold"/>
                                        <p:tgtEl>
                                          <p:spTgt spid="2"/>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ppt_w+.3"/>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animEffect transition="in" filter="fade">
                                      <p:cBhvr>
                                        <p:cTn id="25" dur="500"/>
                                        <p:tgtEl>
                                          <p:spTgt spid="7"/>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strVal val="#ppt_w+.3"/>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animEffect transition="in" filter="fade">
                                      <p:cBhvr>
                                        <p:cTn id="30" dur="500"/>
                                        <p:tgtEl>
                                          <p:spTgt spid="6"/>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ppt_w+.3"/>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3125" y="2928938"/>
            <a:ext cx="5224463" cy="138396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أكتب قائمة بأسماء مخلوقات الصحراء المبنية في الصورة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pic>
        <p:nvPicPr>
          <p:cNvPr id="4" name="Picture 3" descr="Volume Manager.png"/>
          <p:cNvPicPr>
            <a:picLocks noChangeAspect="1"/>
          </p:cNvPicPr>
          <p:nvPr/>
        </p:nvPicPr>
        <p:blipFill>
          <a:blip r:embed="rId3"/>
          <a:srcRect/>
          <a:stretch>
            <a:fillRect/>
          </a:stretch>
        </p:blipFill>
        <p:spPr bwMode="auto">
          <a:xfrm>
            <a:off x="7286625" y="2071688"/>
            <a:ext cx="1219200" cy="1285875"/>
          </a:xfrm>
          <a:prstGeom prst="rect">
            <a:avLst/>
          </a:prstGeom>
          <a:noFill/>
          <a:ln w="9525">
            <a:noFill/>
            <a:miter lim="800000"/>
            <a:headEnd/>
            <a:tailEnd/>
          </a:ln>
        </p:spPr>
      </p:pic>
      <p:sp>
        <p:nvSpPr>
          <p:cNvPr id="5" name="Flowchart: Process 4"/>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a:t>
            </a:r>
          </a:p>
        </p:txBody>
      </p:sp>
      <p:pic>
        <p:nvPicPr>
          <p:cNvPr id="16390" name="Picture 5" descr="BCKLN066.WMF"/>
          <p:cNvPicPr>
            <a:picLocks noChangeAspect="1"/>
          </p:cNvPicPr>
          <p:nvPr/>
        </p:nvPicPr>
        <p:blipFill>
          <a:blip r:embed="rId4"/>
          <a:srcRect/>
          <a:stretch>
            <a:fillRect/>
          </a:stretch>
        </p:blipFill>
        <p:spPr bwMode="auto">
          <a:xfrm rot="554777">
            <a:off x="5195888" y="290513"/>
            <a:ext cx="3698875" cy="952500"/>
          </a:xfrm>
          <a:prstGeom prst="rect">
            <a:avLst/>
          </a:prstGeom>
          <a:noFill/>
          <a:ln w="9525">
            <a:noFill/>
            <a:miter lim="800000"/>
            <a:headEnd/>
            <a:tailEnd/>
          </a:ln>
        </p:spPr>
      </p:pic>
      <p:sp>
        <p:nvSpPr>
          <p:cNvPr id="16391" name="Rectangle 6"/>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3"/>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714500" y="2928938"/>
            <a:ext cx="5653088"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عدد مظاهر الأختلاف بين هذه المخلوقات الحية، ثم إختر من هذه المظاهر واحداً يمكنك على أساسه أن تصنف هذه المخلوقات .</a:t>
            </a:r>
            <a:endParaRPr lang="en-US" sz="2800" b="1" dirty="0">
              <a:solidFill>
                <a:srgbClr val="0000CC"/>
              </a:solidFill>
              <a:latin typeface="Tahoma" pitchFamily="34" charset="0"/>
              <a:ea typeface="Tahoma" pitchFamily="34" charset="0"/>
              <a:cs typeface="Tahoma" pitchFamily="34" charset="0"/>
            </a:endParaRPr>
          </a:p>
        </p:txBody>
      </p:sp>
      <p:pic>
        <p:nvPicPr>
          <p:cNvPr id="4" name="Picture 3" descr="Volume Manager.png"/>
          <p:cNvPicPr>
            <a:picLocks noChangeAspect="1"/>
          </p:cNvPicPr>
          <p:nvPr/>
        </p:nvPicPr>
        <p:blipFill>
          <a:blip r:embed="rId3"/>
          <a:srcRect/>
          <a:stretch>
            <a:fillRect/>
          </a:stretch>
        </p:blipFill>
        <p:spPr bwMode="auto">
          <a:xfrm>
            <a:off x="7286625" y="2071688"/>
            <a:ext cx="1219200" cy="1285875"/>
          </a:xfrm>
          <a:prstGeom prst="rect">
            <a:avLst/>
          </a:prstGeom>
          <a:noFill/>
          <a:ln w="9525">
            <a:noFill/>
            <a:miter lim="800000"/>
            <a:headEnd/>
            <a:tailEnd/>
          </a:ln>
        </p:spPr>
      </p:pic>
      <p:sp>
        <p:nvSpPr>
          <p:cNvPr id="5" name="Flowchart: Process 4"/>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a:t>
            </a:r>
          </a:p>
        </p:txBody>
      </p:sp>
      <p:pic>
        <p:nvPicPr>
          <p:cNvPr id="17414" name="Picture 5" descr="BCKLN066.WMF"/>
          <p:cNvPicPr>
            <a:picLocks noChangeAspect="1"/>
          </p:cNvPicPr>
          <p:nvPr/>
        </p:nvPicPr>
        <p:blipFill>
          <a:blip r:embed="rId4"/>
          <a:srcRect/>
          <a:stretch>
            <a:fillRect/>
          </a:stretch>
        </p:blipFill>
        <p:spPr bwMode="auto">
          <a:xfrm rot="554777">
            <a:off x="5195888" y="290513"/>
            <a:ext cx="3698875" cy="952500"/>
          </a:xfrm>
          <a:prstGeom prst="rect">
            <a:avLst/>
          </a:prstGeom>
          <a:noFill/>
          <a:ln w="9525">
            <a:noFill/>
            <a:miter lim="800000"/>
            <a:headEnd/>
            <a:tailEnd/>
          </a:ln>
        </p:spPr>
      </p:pic>
      <p:sp>
        <p:nvSpPr>
          <p:cNvPr id="17415" name="Rectangle 6"/>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3"/>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3125" y="2928938"/>
            <a:ext cx="5224463" cy="2311110"/>
          </a:xfrm>
          <a:prstGeom prst="teardrop">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صنف المخلوقات التي في القائمة بناءً على العامل الذي أخترته .</a:t>
            </a:r>
          </a:p>
        </p:txBody>
      </p:sp>
      <p:sp>
        <p:nvSpPr>
          <p:cNvPr id="5" name="Flowchart: Process 4"/>
          <p:cNvSpPr/>
          <p:nvPr/>
        </p:nvSpPr>
        <p:spPr>
          <a:xfrm>
            <a:off x="7286624" y="2357438"/>
            <a:ext cx="1143027"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4</a:t>
            </a:r>
          </a:p>
        </p:txBody>
      </p:sp>
      <p:pic>
        <p:nvPicPr>
          <p:cNvPr id="18438" name="Picture 5"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18439" name="Rectangle 6"/>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00034" y="928670"/>
            <a:ext cx="6653240" cy="4840605"/>
          </a:xfrm>
          <a:prstGeom prst="hear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أكتب قائمة بالمخلوقات الصحراوية التي لا تظهر في الصورة، وأضف كلا منها إلى المجموعة الملائمة له </a:t>
            </a:r>
            <a:r>
              <a:rPr lang="ar-EG" sz="2800" b="1" dirty="0" smtClean="0">
                <a:solidFill>
                  <a:srgbClr val="0000CC"/>
                </a:solidFill>
                <a:latin typeface="Tahoma" pitchFamily="34" charset="0"/>
                <a:ea typeface="Tahoma" pitchFamily="34" charset="0"/>
                <a:cs typeface="Tahoma" pitchFamily="34" charset="0"/>
              </a:rPr>
              <a:t>.</a:t>
            </a:r>
            <a:endParaRPr lang="ar-EG" sz="2800" b="1" dirty="0">
              <a:solidFill>
                <a:srgbClr val="0000CC"/>
              </a:solidFill>
              <a:latin typeface="Tahoma" pitchFamily="34" charset="0"/>
              <a:ea typeface="Tahoma" pitchFamily="34" charset="0"/>
              <a:cs typeface="Tahoma" pitchFamily="34" charset="0"/>
            </a:endParaRPr>
          </a:p>
        </p:txBody>
      </p:sp>
      <p:sp>
        <p:nvSpPr>
          <p:cNvPr id="5" name="Flowchart: Process 4"/>
          <p:cNvSpPr/>
          <p:nvPr/>
        </p:nvSpPr>
        <p:spPr>
          <a:xfrm>
            <a:off x="7286624" y="2285992"/>
            <a:ext cx="1857375"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5</a:t>
            </a:r>
          </a:p>
        </p:txBody>
      </p:sp>
      <p:pic>
        <p:nvPicPr>
          <p:cNvPr id="19462" name="Picture 5"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19463" name="Rectangle 6"/>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p:nvPr/>
        </p:nvSpPr>
        <p:spPr>
          <a:xfrm>
            <a:off x="1714480" y="2357430"/>
            <a:ext cx="5429288" cy="1995857"/>
          </a:xfrm>
          <a:prstGeom prst="cloud">
            <a:avLst/>
          </a:prstGeom>
          <a:solidFill>
            <a:srgbClr val="CCFF66"/>
          </a:solidFill>
          <a:ln w="9525">
            <a:solidFill>
              <a:srgbClr val="FF0000"/>
            </a:solidFill>
            <a:miter lim="800000"/>
            <a:headEnd/>
            <a:tailEnd/>
          </a:ln>
          <a:effectLst>
            <a:glow rad="228600">
              <a:schemeClr val="tx1">
                <a:alpha val="40000"/>
              </a:scheme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4400" b="1" dirty="0">
                <a:solidFill>
                  <a:srgbClr val="0000CC"/>
                </a:solidFill>
                <a:latin typeface="Tahoma" pitchFamily="34" charset="0"/>
                <a:ea typeface="Tahoma" pitchFamily="34" charset="0"/>
                <a:cs typeface="Tahoma" pitchFamily="34" charset="0"/>
              </a:rPr>
              <a:t>مقدمة الفصل</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503.png"/>
          <p:cNvPicPr>
            <a:picLocks noChangeAspect="1"/>
          </p:cNvPicPr>
          <p:nvPr/>
        </p:nvPicPr>
        <p:blipFill>
          <a:blip r:embed="rId5"/>
          <a:srcRect/>
          <a:stretch>
            <a:fillRect/>
          </a:stretch>
        </p:blipFill>
        <p:spPr bwMode="auto">
          <a:xfrm>
            <a:off x="6215063" y="214313"/>
            <a:ext cx="3148012" cy="2500312"/>
          </a:xfrm>
          <a:prstGeom prst="rect">
            <a:avLst/>
          </a:prstGeom>
          <a:noFill/>
          <a:ln w="9525">
            <a:noFill/>
            <a:miter lim="800000"/>
            <a:headEnd/>
            <a:tailEnd/>
          </a:ln>
        </p:spPr>
      </p:pic>
      <p:sp>
        <p:nvSpPr>
          <p:cNvPr id="3" name="Rectangle 2"/>
          <p:cNvSpPr/>
          <p:nvPr/>
        </p:nvSpPr>
        <p:spPr>
          <a:xfrm rot="464770">
            <a:off x="6797899" y="749741"/>
            <a:ext cx="139813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التحليل</a:t>
            </a:r>
          </a:p>
        </p:txBody>
      </p:sp>
      <p:pic>
        <p:nvPicPr>
          <p:cNvPr id="4" name="Picture 3" descr="BANNR022.WMF"/>
          <p:cNvPicPr>
            <a:picLocks noChangeAspect="1"/>
          </p:cNvPicPr>
          <p:nvPr/>
        </p:nvPicPr>
        <p:blipFill>
          <a:blip r:embed="rId6"/>
          <a:srcRect/>
          <a:stretch>
            <a:fillRect/>
          </a:stretch>
        </p:blipFill>
        <p:spPr bwMode="auto">
          <a:xfrm rot="-274746">
            <a:off x="1212850" y="2563813"/>
            <a:ext cx="6307138" cy="2597150"/>
          </a:xfrm>
          <a:prstGeom prst="rect">
            <a:avLst/>
          </a:prstGeom>
          <a:noFill/>
          <a:ln w="9525">
            <a:noFill/>
            <a:miter lim="800000"/>
            <a:headEnd/>
            <a:tailEnd/>
          </a:ln>
        </p:spPr>
      </p:pic>
      <p:sp>
        <p:nvSpPr>
          <p:cNvPr id="5" name="Rectangle 1"/>
          <p:cNvSpPr>
            <a:spLocks noChangeArrowheads="1"/>
          </p:cNvSpPr>
          <p:nvPr/>
        </p:nvSpPr>
        <p:spPr bwMode="auto">
          <a:xfrm rot="21311437">
            <a:off x="1349375" y="3281354"/>
            <a:ext cx="5942013"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 قارن بين الأستراتيجية التي أتبعتها في تصنيف مجموعاتك وبين تلك التي إتبعها زملاؤك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slowdown1.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45">
                                          <p:stCondLst>
                                            <p:cond delay="0"/>
                                          </p:stCondLst>
                                        </p:cTn>
                                        <p:tgtEl>
                                          <p:spTgt spid="5"/>
                                        </p:tgtEl>
                                      </p:cBhvr>
                                    </p:animEffect>
                                    <p:anim calcmode="lin" valueType="num">
                                      <p:cBhvr>
                                        <p:cTn id="16"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1" dur="7">
                                          <p:stCondLst>
                                            <p:cond delay="163"/>
                                          </p:stCondLst>
                                        </p:cTn>
                                        <p:tgtEl>
                                          <p:spTgt spid="5"/>
                                        </p:tgtEl>
                                      </p:cBhvr>
                                      <p:to x="100000" y="60000"/>
                                    </p:animScale>
                                    <p:animScale>
                                      <p:cBhvr>
                                        <p:cTn id="22" dur="42" decel="50000">
                                          <p:stCondLst>
                                            <p:cond delay="169"/>
                                          </p:stCondLst>
                                        </p:cTn>
                                        <p:tgtEl>
                                          <p:spTgt spid="5"/>
                                        </p:tgtEl>
                                      </p:cBhvr>
                                      <p:to x="100000" y="100000"/>
                                    </p:animScale>
                                    <p:animScale>
                                      <p:cBhvr>
                                        <p:cTn id="23" dur="7">
                                          <p:stCondLst>
                                            <p:cond delay="328"/>
                                          </p:stCondLst>
                                        </p:cTn>
                                        <p:tgtEl>
                                          <p:spTgt spid="5"/>
                                        </p:tgtEl>
                                      </p:cBhvr>
                                      <p:to x="100000" y="80000"/>
                                    </p:animScale>
                                    <p:animScale>
                                      <p:cBhvr>
                                        <p:cTn id="24" dur="42" decel="50000">
                                          <p:stCondLst>
                                            <p:cond delay="335"/>
                                          </p:stCondLst>
                                        </p:cTn>
                                        <p:tgtEl>
                                          <p:spTgt spid="5"/>
                                        </p:tgtEl>
                                      </p:cBhvr>
                                      <p:to x="100000" y="100000"/>
                                    </p:animScale>
                                    <p:animScale>
                                      <p:cBhvr>
                                        <p:cTn id="25" dur="7">
                                          <p:stCondLst>
                                            <p:cond delay="411"/>
                                          </p:stCondLst>
                                        </p:cTn>
                                        <p:tgtEl>
                                          <p:spTgt spid="5"/>
                                        </p:tgtEl>
                                      </p:cBhvr>
                                      <p:to x="100000" y="90000"/>
                                    </p:animScale>
                                    <p:animScale>
                                      <p:cBhvr>
                                        <p:cTn id="26" dur="42" decel="50000">
                                          <p:stCondLst>
                                            <p:cond delay="417"/>
                                          </p:stCondLst>
                                        </p:cTn>
                                        <p:tgtEl>
                                          <p:spTgt spid="5"/>
                                        </p:tgtEl>
                                      </p:cBhvr>
                                      <p:to x="100000" y="100000"/>
                                    </p:animScale>
                                    <p:animScale>
                                      <p:cBhvr>
                                        <p:cTn id="27" dur="7">
                                          <p:stCondLst>
                                            <p:cond delay="452"/>
                                          </p:stCondLst>
                                        </p:cTn>
                                        <p:tgtEl>
                                          <p:spTgt spid="5"/>
                                        </p:tgtEl>
                                      </p:cBhvr>
                                      <p:to x="100000" y="95000"/>
                                    </p:animScale>
                                    <p:animScale>
                                      <p:cBhvr>
                                        <p:cTn id="28" dur="42" decel="50000">
                                          <p:stCondLst>
                                            <p:cond delay="459"/>
                                          </p:stCondLst>
                                        </p:cTn>
                                        <p:tgtEl>
                                          <p:spTgt spid="5"/>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145">
                                          <p:stCondLst>
                                            <p:cond delay="0"/>
                                          </p:stCondLst>
                                        </p:cTn>
                                        <p:tgtEl>
                                          <p:spTgt spid="4"/>
                                        </p:tgtEl>
                                      </p:cBhvr>
                                    </p:animEffect>
                                    <p:anim calcmode="lin" valueType="num">
                                      <p:cBhvr>
                                        <p:cTn id="32"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37" dur="7">
                                          <p:stCondLst>
                                            <p:cond delay="163"/>
                                          </p:stCondLst>
                                        </p:cTn>
                                        <p:tgtEl>
                                          <p:spTgt spid="4"/>
                                        </p:tgtEl>
                                      </p:cBhvr>
                                      <p:to x="100000" y="60000"/>
                                    </p:animScale>
                                    <p:animScale>
                                      <p:cBhvr>
                                        <p:cTn id="38" dur="42" decel="50000">
                                          <p:stCondLst>
                                            <p:cond delay="169"/>
                                          </p:stCondLst>
                                        </p:cTn>
                                        <p:tgtEl>
                                          <p:spTgt spid="4"/>
                                        </p:tgtEl>
                                      </p:cBhvr>
                                      <p:to x="100000" y="100000"/>
                                    </p:animScale>
                                    <p:animScale>
                                      <p:cBhvr>
                                        <p:cTn id="39" dur="7">
                                          <p:stCondLst>
                                            <p:cond delay="328"/>
                                          </p:stCondLst>
                                        </p:cTn>
                                        <p:tgtEl>
                                          <p:spTgt spid="4"/>
                                        </p:tgtEl>
                                      </p:cBhvr>
                                      <p:to x="100000" y="80000"/>
                                    </p:animScale>
                                    <p:animScale>
                                      <p:cBhvr>
                                        <p:cTn id="40" dur="42" decel="50000">
                                          <p:stCondLst>
                                            <p:cond delay="335"/>
                                          </p:stCondLst>
                                        </p:cTn>
                                        <p:tgtEl>
                                          <p:spTgt spid="4"/>
                                        </p:tgtEl>
                                      </p:cBhvr>
                                      <p:to x="100000" y="100000"/>
                                    </p:animScale>
                                    <p:animScale>
                                      <p:cBhvr>
                                        <p:cTn id="41" dur="7">
                                          <p:stCondLst>
                                            <p:cond delay="411"/>
                                          </p:stCondLst>
                                        </p:cTn>
                                        <p:tgtEl>
                                          <p:spTgt spid="4"/>
                                        </p:tgtEl>
                                      </p:cBhvr>
                                      <p:to x="100000" y="90000"/>
                                    </p:animScale>
                                    <p:animScale>
                                      <p:cBhvr>
                                        <p:cTn id="42" dur="42" decel="50000">
                                          <p:stCondLst>
                                            <p:cond delay="417"/>
                                          </p:stCondLst>
                                        </p:cTn>
                                        <p:tgtEl>
                                          <p:spTgt spid="4"/>
                                        </p:tgtEl>
                                      </p:cBhvr>
                                      <p:to x="100000" y="100000"/>
                                    </p:animScale>
                                    <p:animScale>
                                      <p:cBhvr>
                                        <p:cTn id="43" dur="7">
                                          <p:stCondLst>
                                            <p:cond delay="452"/>
                                          </p:stCondLst>
                                        </p:cTn>
                                        <p:tgtEl>
                                          <p:spTgt spid="4"/>
                                        </p:tgtEl>
                                      </p:cBhvr>
                                      <p:to x="100000" y="95000"/>
                                    </p:animScale>
                                    <p:animScale>
                                      <p:cBhvr>
                                        <p:cTn id="44" dur="42" decel="50000">
                                          <p:stCondLst>
                                            <p:cond delay="459"/>
                                          </p:stCondLst>
                                        </p:cTn>
                                        <p:tgtEl>
                                          <p:spTgt spid="4"/>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4"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 descr="503.png"/>
          <p:cNvPicPr>
            <a:picLocks noChangeAspect="1"/>
          </p:cNvPicPr>
          <p:nvPr/>
        </p:nvPicPr>
        <p:blipFill>
          <a:blip r:embed="rId5"/>
          <a:srcRect/>
          <a:stretch>
            <a:fillRect/>
          </a:stretch>
        </p:blipFill>
        <p:spPr bwMode="auto">
          <a:xfrm>
            <a:off x="6215063" y="214313"/>
            <a:ext cx="3148012" cy="2500312"/>
          </a:xfrm>
          <a:prstGeom prst="rect">
            <a:avLst/>
          </a:prstGeom>
          <a:noFill/>
          <a:ln w="9525">
            <a:noFill/>
            <a:miter lim="800000"/>
            <a:headEnd/>
            <a:tailEnd/>
          </a:ln>
        </p:spPr>
      </p:pic>
      <p:pic>
        <p:nvPicPr>
          <p:cNvPr id="4" name="Picture 3" descr="BANNR022.WMF"/>
          <p:cNvPicPr>
            <a:picLocks noChangeAspect="1"/>
          </p:cNvPicPr>
          <p:nvPr/>
        </p:nvPicPr>
        <p:blipFill>
          <a:blip r:embed="rId6"/>
          <a:srcRect/>
          <a:stretch>
            <a:fillRect/>
          </a:stretch>
        </p:blipFill>
        <p:spPr bwMode="auto">
          <a:xfrm rot="21325254">
            <a:off x="1212850" y="2033548"/>
            <a:ext cx="6307138" cy="2597150"/>
          </a:xfrm>
          <a:prstGeom prst="rect">
            <a:avLst/>
          </a:prstGeom>
          <a:noFill/>
          <a:ln w="9525">
            <a:noFill/>
            <a:miter lim="800000"/>
            <a:headEnd/>
            <a:tailEnd/>
          </a:ln>
        </p:spPr>
      </p:pic>
      <p:sp>
        <p:nvSpPr>
          <p:cNvPr id="5" name="Rectangle 1"/>
          <p:cNvSpPr>
            <a:spLocks noChangeArrowheads="1"/>
          </p:cNvSpPr>
          <p:nvPr/>
        </p:nvSpPr>
        <p:spPr bwMode="auto">
          <a:xfrm rot="21311437">
            <a:off x="1349375" y="2751089"/>
            <a:ext cx="5942013"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 حدد التعديلات التي يمكن أن تجريها لتجعل نظام التصنيف الخاص بك أكثر من فائدة .</a:t>
            </a:r>
            <a:endParaRPr lang="en-US" sz="2800" b="1" dirty="0">
              <a:solidFill>
                <a:srgbClr val="0000CC"/>
              </a:solidFill>
              <a:latin typeface="Tahoma" pitchFamily="34" charset="0"/>
              <a:ea typeface="Tahoma" pitchFamily="34" charset="0"/>
              <a:cs typeface="Tahoma" pitchFamily="34" charset="0"/>
            </a:endParaRPr>
          </a:p>
        </p:txBody>
      </p:sp>
      <p:sp>
        <p:nvSpPr>
          <p:cNvPr id="7" name="مربع نص 6"/>
          <p:cNvSpPr txBox="1">
            <a:spLocks noChangeArrowheads="1"/>
          </p:cNvSpPr>
          <p:nvPr/>
        </p:nvSpPr>
        <p:spPr bwMode="auto">
          <a:xfrm>
            <a:off x="428625" y="4770398"/>
            <a:ext cx="8358188"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أقوم بتقسم المخلوقات الصحراوية إلى نباتات وحيوانات وكل منهما أقوم بتقسمه على حسب تكيفه مع البيئة والشكل الخارجي والوظائف.</a:t>
            </a:r>
            <a:endParaRPr lang="en-US" sz="2800" b="1" dirty="0">
              <a:solidFill>
                <a:srgbClr val="0000CC"/>
              </a:solidFill>
              <a:latin typeface="Tahoma" pitchFamily="34" charset="0"/>
              <a:ea typeface="Tahoma" pitchFamily="34" charset="0"/>
              <a:cs typeface="Tahoma" pitchFamily="34" charset="0"/>
            </a:endParaRPr>
          </a:p>
        </p:txBody>
      </p:sp>
      <p:sp>
        <p:nvSpPr>
          <p:cNvPr id="8" name="Rectangle 7"/>
          <p:cNvSpPr/>
          <p:nvPr/>
        </p:nvSpPr>
        <p:spPr>
          <a:xfrm rot="464770">
            <a:off x="6797899" y="749741"/>
            <a:ext cx="139813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التحليل</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3"/>
                                          </p:stCondLst>
                                        </p:cTn>
                                        <p:tgtEl>
                                          <p:spTgt spid="5"/>
                                        </p:tgtEl>
                                      </p:cBhvr>
                                      <p:to x="100000" y="60000"/>
                                    </p:animScale>
                                    <p:animScale>
                                      <p:cBhvr>
                                        <p:cTn id="14" dur="42"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2" decel="50000">
                                          <p:stCondLst>
                                            <p:cond delay="335"/>
                                          </p:stCondLst>
                                        </p:cTn>
                                        <p:tgtEl>
                                          <p:spTgt spid="5"/>
                                        </p:tgtEl>
                                      </p:cBhvr>
                                      <p:to x="100000" y="100000"/>
                                    </p:animScale>
                                    <p:animScale>
                                      <p:cBhvr>
                                        <p:cTn id="17" dur="7">
                                          <p:stCondLst>
                                            <p:cond delay="411"/>
                                          </p:stCondLst>
                                        </p:cTn>
                                        <p:tgtEl>
                                          <p:spTgt spid="5"/>
                                        </p:tgtEl>
                                      </p:cBhvr>
                                      <p:to x="100000" y="90000"/>
                                    </p:animScale>
                                    <p:animScale>
                                      <p:cBhvr>
                                        <p:cTn id="18" dur="42"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2" decel="50000">
                                          <p:stCondLst>
                                            <p:cond delay="459"/>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45">
                                          <p:stCondLst>
                                            <p:cond delay="0"/>
                                          </p:stCondLst>
                                        </p:cTn>
                                        <p:tgtEl>
                                          <p:spTgt spid="4"/>
                                        </p:tgtEl>
                                      </p:cBhvr>
                                    </p:animEffect>
                                    <p:anim calcmode="lin" valueType="num">
                                      <p:cBhvr>
                                        <p:cTn id="24"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9" dur="7">
                                          <p:stCondLst>
                                            <p:cond delay="163"/>
                                          </p:stCondLst>
                                        </p:cTn>
                                        <p:tgtEl>
                                          <p:spTgt spid="4"/>
                                        </p:tgtEl>
                                      </p:cBhvr>
                                      <p:to x="100000" y="60000"/>
                                    </p:animScale>
                                    <p:animScale>
                                      <p:cBhvr>
                                        <p:cTn id="30" dur="42" decel="50000">
                                          <p:stCondLst>
                                            <p:cond delay="169"/>
                                          </p:stCondLst>
                                        </p:cTn>
                                        <p:tgtEl>
                                          <p:spTgt spid="4"/>
                                        </p:tgtEl>
                                      </p:cBhvr>
                                      <p:to x="100000" y="100000"/>
                                    </p:animScale>
                                    <p:animScale>
                                      <p:cBhvr>
                                        <p:cTn id="31" dur="7">
                                          <p:stCondLst>
                                            <p:cond delay="328"/>
                                          </p:stCondLst>
                                        </p:cTn>
                                        <p:tgtEl>
                                          <p:spTgt spid="4"/>
                                        </p:tgtEl>
                                      </p:cBhvr>
                                      <p:to x="100000" y="80000"/>
                                    </p:animScale>
                                    <p:animScale>
                                      <p:cBhvr>
                                        <p:cTn id="32" dur="42" decel="50000">
                                          <p:stCondLst>
                                            <p:cond delay="335"/>
                                          </p:stCondLst>
                                        </p:cTn>
                                        <p:tgtEl>
                                          <p:spTgt spid="4"/>
                                        </p:tgtEl>
                                      </p:cBhvr>
                                      <p:to x="100000" y="100000"/>
                                    </p:animScale>
                                    <p:animScale>
                                      <p:cBhvr>
                                        <p:cTn id="33" dur="7">
                                          <p:stCondLst>
                                            <p:cond delay="411"/>
                                          </p:stCondLst>
                                        </p:cTn>
                                        <p:tgtEl>
                                          <p:spTgt spid="4"/>
                                        </p:tgtEl>
                                      </p:cBhvr>
                                      <p:to x="100000" y="90000"/>
                                    </p:animScale>
                                    <p:animScale>
                                      <p:cBhvr>
                                        <p:cTn id="34" dur="42" decel="50000">
                                          <p:stCondLst>
                                            <p:cond delay="417"/>
                                          </p:stCondLst>
                                        </p:cTn>
                                        <p:tgtEl>
                                          <p:spTgt spid="4"/>
                                        </p:tgtEl>
                                      </p:cBhvr>
                                      <p:to x="100000" y="100000"/>
                                    </p:animScale>
                                    <p:animScale>
                                      <p:cBhvr>
                                        <p:cTn id="35" dur="7">
                                          <p:stCondLst>
                                            <p:cond delay="452"/>
                                          </p:stCondLst>
                                        </p:cTn>
                                        <p:tgtEl>
                                          <p:spTgt spid="4"/>
                                        </p:tgtEl>
                                      </p:cBhvr>
                                      <p:to x="100000" y="95000"/>
                                    </p:animScale>
                                    <p:animScale>
                                      <p:cBhvr>
                                        <p:cTn id="36" dur="42" decel="50000">
                                          <p:stCondLst>
                                            <p:cond delay="459"/>
                                          </p:stCondLst>
                                        </p:cTn>
                                        <p:tgtEl>
                                          <p:spTgt spid="4"/>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cached_warning1.wav"/>
                                        </p:tgtEl>
                                      </p:cMediaNode>
                                    </p:audio>
                                  </p:subTnLst>
                                </p:cTn>
                              </p:par>
                              <p:par>
                                <p:cTn id="37" presetID="58" presetClass="entr" presetSubtype="0" accel="10000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2.5"/>
                                          </p:val>
                                        </p:tav>
                                        <p:tav tm="100000">
                                          <p:val>
                                            <p:strVal val="#ppt_w"/>
                                          </p:val>
                                        </p:tav>
                                      </p:tavLst>
                                    </p:anim>
                                    <p:anim calcmode="lin" valueType="num">
                                      <p:cBhvr>
                                        <p:cTn id="40" dur="1000" fill="hold"/>
                                        <p:tgtEl>
                                          <p:spTgt spid="7"/>
                                        </p:tgtEl>
                                        <p:attrNameLst>
                                          <p:attrName>ppt_h</p:attrName>
                                        </p:attrNameLst>
                                      </p:cBhvr>
                                      <p:tavLst>
                                        <p:tav tm="0">
                                          <p:val>
                                            <p:strVal val="#ppt_h*0.01"/>
                                          </p:val>
                                        </p:tav>
                                        <p:tav tm="100000">
                                          <p:val>
                                            <p:strVal val="#ppt_h"/>
                                          </p:val>
                                        </p:tav>
                                      </p:tavLst>
                                    </p:anim>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h+1"/>
                                          </p:val>
                                        </p:tav>
                                        <p:tav tm="100000">
                                          <p:val>
                                            <p:strVal val="#ppt_y"/>
                                          </p:val>
                                        </p:tav>
                                      </p:tavLst>
                                    </p:anim>
                                    <p:animEffect transition="in" filter="fade">
                                      <p:cBhvr>
                                        <p:cTn id="43" dur="10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4" name="0973 - roll di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571736" y="2786063"/>
            <a:ext cx="6215077" cy="177176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الممالك الست: أعمل المطوية التالية لتساعدك على تنظيم معلومات عن الممالك الست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pic>
        <p:nvPicPr>
          <p:cNvPr id="6" name="Picture 5" descr="Address Book (2).png"/>
          <p:cNvPicPr>
            <a:picLocks noChangeAspect="1"/>
          </p:cNvPicPr>
          <p:nvPr/>
        </p:nvPicPr>
        <p:blipFill>
          <a:blip r:embed="rId4"/>
          <a:srcRect/>
          <a:stretch>
            <a:fillRect/>
          </a:stretch>
        </p:blipFill>
        <p:spPr bwMode="auto">
          <a:xfrm>
            <a:off x="0" y="0"/>
            <a:ext cx="2438400" cy="2286000"/>
          </a:xfrm>
          <a:prstGeom prst="rect">
            <a:avLst/>
          </a:prstGeom>
          <a:noFill/>
          <a:ln w="9525">
            <a:noFill/>
            <a:miter lim="800000"/>
            <a:headEnd/>
            <a:tailEnd/>
          </a:ln>
        </p:spPr>
      </p:pic>
      <p:sp>
        <p:nvSpPr>
          <p:cNvPr id="7" name="Double Wave 6"/>
          <p:cNvSpPr/>
          <p:nvPr/>
        </p:nvSpPr>
        <p:spPr>
          <a:xfrm>
            <a:off x="1714500" y="500063"/>
            <a:ext cx="3857632" cy="1323731"/>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منظمات الأفكار</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par>
                                <p:cTn id="8" presetID="4"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 descr="Address Book (2).png"/>
          <p:cNvPicPr>
            <a:picLocks noChangeAspect="1"/>
          </p:cNvPicPr>
          <p:nvPr/>
        </p:nvPicPr>
        <p:blipFill>
          <a:blip r:embed="rId3"/>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14500" y="500063"/>
            <a:ext cx="5286392" cy="1323731"/>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منظمات الأفكار</a:t>
            </a:r>
          </a:p>
        </p:txBody>
      </p:sp>
      <p:sp>
        <p:nvSpPr>
          <p:cNvPr id="6" name="Rectangle 5"/>
          <p:cNvSpPr/>
          <p:nvPr/>
        </p:nvSpPr>
        <p:spPr>
          <a:xfrm>
            <a:off x="3714744" y="2786063"/>
            <a:ext cx="4500569"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الخطوة 1 : ضع ثلاث أوراق معاً بشكل متدرج بحيث تكون الواحدة أخفض من الأخرى 1.5 </a:t>
            </a:r>
            <a:r>
              <a:rPr lang="en-US" sz="2800" b="1" dirty="0">
                <a:solidFill>
                  <a:srgbClr val="0000CC"/>
                </a:solidFill>
                <a:latin typeface="Tahoma" pitchFamily="34" charset="0"/>
                <a:ea typeface="Tahoma" pitchFamily="34" charset="0"/>
                <a:cs typeface="Tahoma" pitchFamily="34" charset="0"/>
              </a:rPr>
              <a:t>cm</a:t>
            </a:r>
            <a:r>
              <a:rPr lang="ar-EG" sz="2800" b="1" dirty="0">
                <a:solidFill>
                  <a:srgbClr val="0000CC"/>
                </a:solidFill>
                <a:latin typeface="Tahoma" pitchFamily="34" charset="0"/>
                <a:ea typeface="Tahoma" pitchFamily="34" charset="0"/>
                <a:cs typeface="Tahoma" pitchFamily="34" charset="0"/>
              </a:rPr>
              <a:t> كما هو مبين في الشكل التالي</a:t>
            </a:r>
          </a:p>
        </p:txBody>
      </p:sp>
      <p:pic>
        <p:nvPicPr>
          <p:cNvPr id="6145" name="Picture 1"/>
          <p:cNvPicPr>
            <a:picLocks noChangeAspect="1" noChangeArrowheads="1"/>
          </p:cNvPicPr>
          <p:nvPr/>
        </p:nvPicPr>
        <p:blipFill>
          <a:blip r:embed="rId4"/>
          <a:srcRect/>
          <a:stretch>
            <a:fillRect/>
          </a:stretch>
        </p:blipFill>
        <p:spPr bwMode="auto">
          <a:xfrm>
            <a:off x="571500" y="2571750"/>
            <a:ext cx="3000375" cy="3357563"/>
          </a:xfrm>
          <a:prstGeom prst="rect">
            <a:avLst/>
          </a:prstGeom>
          <a:noFill/>
          <a:ln w="9525">
            <a:noFill/>
            <a:miter lim="800000"/>
            <a:headEnd/>
            <a:tailEnd/>
          </a:ln>
        </p:spPr>
      </p:pic>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6145"/>
                                        </p:tgtEl>
                                        <p:attrNameLst>
                                          <p:attrName>style.visibility</p:attrName>
                                        </p:attrNameLst>
                                      </p:cBhvr>
                                      <p:to>
                                        <p:strVal val="visible"/>
                                      </p:to>
                                    </p:set>
                                    <p:animEffect transition="in" filter="blinds(horizontal)">
                                      <p:cBhvr>
                                        <p:cTn id="10"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 descr="Address Book (2).png"/>
          <p:cNvPicPr>
            <a:picLocks noChangeAspect="1"/>
          </p:cNvPicPr>
          <p:nvPr/>
        </p:nvPicPr>
        <p:blipFill>
          <a:blip r:embed="rId3"/>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14500" y="500063"/>
            <a:ext cx="4214822" cy="1323731"/>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منظمات الأفكار</a:t>
            </a:r>
          </a:p>
        </p:txBody>
      </p:sp>
      <p:sp>
        <p:nvSpPr>
          <p:cNvPr id="5" name="Rectangle 4"/>
          <p:cNvSpPr/>
          <p:nvPr/>
        </p:nvSpPr>
        <p:spPr>
          <a:xfrm>
            <a:off x="3857620" y="2357430"/>
            <a:ext cx="4572006" cy="254736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الخطوة 2: أثن الأوراق الثلاث لتكون ستة أطراف يفصل أحدهما عن الآخر 1.5 </a:t>
            </a:r>
            <a:r>
              <a:rPr lang="en-US" sz="2800" b="1" dirty="0">
                <a:solidFill>
                  <a:srgbClr val="0000CC"/>
                </a:solidFill>
                <a:latin typeface="Tahoma" pitchFamily="34" charset="0"/>
                <a:ea typeface="Tahoma" pitchFamily="34" charset="0"/>
                <a:cs typeface="Tahoma" pitchFamily="34" charset="0"/>
              </a:rPr>
              <a:t>cm</a:t>
            </a:r>
            <a:r>
              <a:rPr lang="ar-EG" sz="2800" b="1" dirty="0">
                <a:solidFill>
                  <a:srgbClr val="0000CC"/>
                </a:solidFill>
                <a:latin typeface="Tahoma" pitchFamily="34" charset="0"/>
                <a:ea typeface="Tahoma" pitchFamily="34" charset="0"/>
                <a:cs typeface="Tahoma" pitchFamily="34" charset="0"/>
              </a:rPr>
              <a:t> ، كما في الشكل التالي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pic>
        <p:nvPicPr>
          <p:cNvPr id="5121" name="Picture 1"/>
          <p:cNvPicPr>
            <a:picLocks noChangeAspect="1" noChangeArrowheads="1"/>
          </p:cNvPicPr>
          <p:nvPr/>
        </p:nvPicPr>
        <p:blipFill>
          <a:blip r:embed="rId4" cstate="print"/>
          <a:srcRect/>
          <a:stretch>
            <a:fillRect/>
          </a:stretch>
        </p:blipFill>
        <p:spPr bwMode="auto">
          <a:xfrm>
            <a:off x="500034" y="2928934"/>
            <a:ext cx="2500298" cy="2398763"/>
          </a:xfrm>
          <a:prstGeom prst="flowChartProcess">
            <a:avLst/>
          </a:prstGeom>
          <a:noFill/>
          <a:ln w="9525">
            <a:noFill/>
            <a:miter lim="800000"/>
            <a:headEnd/>
            <a:tailEnd/>
          </a:ln>
        </p:spPr>
      </p:pic>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5121"/>
                                        </p:tgtEl>
                                        <p:attrNameLst>
                                          <p:attrName>style.visibility</p:attrName>
                                        </p:attrNameLst>
                                      </p:cBhvr>
                                      <p:to>
                                        <p:strVal val="visible"/>
                                      </p:to>
                                    </p:set>
                                    <p:animEffect transition="in" filter="blinds(horizontal)">
                                      <p:cBhvr>
                                        <p:cTn id="10"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1" descr="Address Book (2).png"/>
          <p:cNvPicPr>
            <a:picLocks noChangeAspect="1"/>
          </p:cNvPicPr>
          <p:nvPr/>
        </p:nvPicPr>
        <p:blipFill>
          <a:blip r:embed="rId3"/>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14500" y="500063"/>
            <a:ext cx="5357830" cy="1323731"/>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منظمات الأفكار</a:t>
            </a:r>
          </a:p>
        </p:txBody>
      </p:sp>
      <p:sp>
        <p:nvSpPr>
          <p:cNvPr id="5" name="Rectangle 4"/>
          <p:cNvSpPr/>
          <p:nvPr/>
        </p:nvSpPr>
        <p:spPr>
          <a:xfrm>
            <a:off x="3143240" y="2030450"/>
            <a:ext cx="5143510"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الخطوة 3: إجعل الأطراف الستة إلى الأعلى، وثبت المطوية بالدبابيس عند الأسفل ثم أكتب على الأطراف الستة أسماء الممالك الست: البكتيريا البدائية، البكتيريا الحقيقية، الطلائعيات، الفطريات، النباتات، الحيوانات، كما في الشكل التالي .</a:t>
            </a:r>
            <a:endParaRPr lang="en-US" sz="2800" b="1" dirty="0">
              <a:solidFill>
                <a:srgbClr val="0000CC"/>
              </a:solidFill>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4"/>
          <a:srcRect/>
          <a:stretch>
            <a:fillRect/>
          </a:stretch>
        </p:blipFill>
        <p:spPr bwMode="auto">
          <a:xfrm>
            <a:off x="357188" y="2857500"/>
            <a:ext cx="2938462" cy="2428875"/>
          </a:xfrm>
          <a:prstGeom prst="rect">
            <a:avLst/>
          </a:prstGeom>
          <a:noFill/>
          <a:ln w="9525">
            <a:noFill/>
            <a:miter lim="800000"/>
            <a:headEnd/>
            <a:tailEnd/>
          </a:ln>
        </p:spPr>
      </p:pic>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linds(horizont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ddress Book (2).png"/>
          <p:cNvPicPr>
            <a:picLocks noChangeAspect="1"/>
          </p:cNvPicPr>
          <p:nvPr/>
        </p:nvPicPr>
        <p:blipFill>
          <a:blip r:embed="rId5"/>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85938" y="642938"/>
            <a:ext cx="2571750"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p>
        </p:txBody>
      </p:sp>
      <p:pic>
        <p:nvPicPr>
          <p:cNvPr id="4" name="Picture 3" descr="BDRLC070.WMF"/>
          <p:cNvPicPr>
            <a:picLocks noChangeAspect="1"/>
          </p:cNvPicPr>
          <p:nvPr/>
        </p:nvPicPr>
        <p:blipFill>
          <a:blip r:embed="rId6"/>
          <a:srcRect/>
          <a:stretch>
            <a:fillRect/>
          </a:stretch>
        </p:blipFill>
        <p:spPr bwMode="auto">
          <a:xfrm>
            <a:off x="857250" y="2928938"/>
            <a:ext cx="7539038" cy="3071812"/>
          </a:xfrm>
          <a:prstGeom prst="rect">
            <a:avLst/>
          </a:prstGeom>
          <a:noFill/>
          <a:ln w="9525">
            <a:noFill/>
            <a:miter lim="800000"/>
            <a:headEnd/>
            <a:tailEnd/>
          </a:ln>
        </p:spPr>
      </p:pic>
      <p:sp>
        <p:nvSpPr>
          <p:cNvPr id="5" name="Rectangle 1"/>
          <p:cNvSpPr>
            <a:spLocks noChangeArrowheads="1"/>
          </p:cNvSpPr>
          <p:nvPr/>
        </p:nvSpPr>
        <p:spPr bwMode="auto">
          <a:xfrm>
            <a:off x="1928813" y="3429000"/>
            <a:ext cx="5357812"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إستخدام هذه المطوية في أثناء دراستك التصنيف الحديث في القسم 2-2، ثم دون الخصائص، وضع أمثلة على كل مملكة تحت كل طرف في المطوية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OUND28.WAV"/>
                                        </p:tgtEl>
                                      </p:cMediaNode>
                                    </p:audio>
                                  </p:subTnLst>
                                </p:cTn>
                              </p:par>
                              <p:par>
                                <p:cTn id="16" presetID="5"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Terminator 3"/>
          <p:cNvSpPr/>
          <p:nvPr/>
        </p:nvSpPr>
        <p:spPr>
          <a:xfrm rot="21385351">
            <a:off x="962025" y="2299974"/>
            <a:ext cx="6929438" cy="140080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2-1 تاريخ التصنيف </a:t>
            </a: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The history of classification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14750" y="928688"/>
            <a:ext cx="450058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الأهداف </a:t>
            </a:r>
          </a:p>
        </p:txBody>
      </p:sp>
      <p:sp>
        <p:nvSpPr>
          <p:cNvPr id="5" name="Rectangle 4"/>
          <p:cNvSpPr>
            <a:spLocks noChangeArrowheads="1"/>
          </p:cNvSpPr>
          <p:nvPr/>
        </p:nvSpPr>
        <p:spPr bwMode="auto">
          <a:xfrm>
            <a:off x="1643063" y="3071813"/>
            <a:ext cx="6519862"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Wingdings" pitchFamily="2" charset="2"/>
              <a:buChar char="Ø"/>
              <a:tabLst>
                <a:tab pos="685800" algn="l"/>
              </a:tabLst>
              <a:defRPr/>
            </a:pPr>
            <a:r>
              <a:rPr lang="ar-EG" sz="2800" b="1" dirty="0">
                <a:solidFill>
                  <a:srgbClr val="0000CC"/>
                </a:solidFill>
                <a:latin typeface="Tahoma" pitchFamily="34" charset="0"/>
                <a:ea typeface="Tahoma" pitchFamily="34" charset="0"/>
                <a:cs typeface="Tahoma" pitchFamily="34" charset="0"/>
              </a:rPr>
              <a:t>تقارن بين طرائق كل من أرسطو ولينيوس في تصنيف المخلوقات الحية .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par>
                                <p:cTn id="8" presetID="17"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3714750" y="928688"/>
            <a:ext cx="450058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الأهداف </a:t>
            </a:r>
          </a:p>
        </p:txBody>
      </p:sp>
      <p:sp>
        <p:nvSpPr>
          <p:cNvPr id="5" name="Rectangle 4"/>
          <p:cNvSpPr>
            <a:spLocks noChangeArrowheads="1"/>
          </p:cNvSpPr>
          <p:nvPr/>
        </p:nvSpPr>
        <p:spPr bwMode="auto">
          <a:xfrm>
            <a:off x="1500188" y="3143250"/>
            <a:ext cx="5805487"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Wingdings" pitchFamily="2" charset="2"/>
              <a:buChar char="Ø"/>
              <a:tabLst>
                <a:tab pos="685800" algn="l"/>
              </a:tabLst>
              <a:defRPr/>
            </a:pPr>
            <a:r>
              <a:rPr lang="ar-EG" sz="2800" b="1" dirty="0">
                <a:solidFill>
                  <a:srgbClr val="0000CC"/>
                </a:solidFill>
                <a:latin typeface="Tahoma" pitchFamily="34" charset="0"/>
                <a:ea typeface="Tahoma" pitchFamily="34" charset="0"/>
                <a:cs typeface="Tahoma" pitchFamily="34" charset="0"/>
              </a:rPr>
              <a:t>توضح كيف يكتب الاسم العلميّ بإستخدام نظام التسمية الثنائي.</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4" cstate="print"/>
          <a:srcRect/>
          <a:stretch>
            <a:fillRect/>
          </a:stretch>
        </p:blipFill>
        <p:spPr bwMode="auto">
          <a:xfrm>
            <a:off x="714348" y="1571612"/>
            <a:ext cx="3143272" cy="2995511"/>
          </a:xfrm>
          <a:prstGeom prst="flowChartConnector">
            <a:avLst/>
          </a:prstGeom>
          <a:noFill/>
          <a:ln w="9525">
            <a:noFill/>
            <a:miter lim="800000"/>
            <a:headEnd/>
            <a:tailEnd/>
          </a:ln>
          <a:effectLst/>
        </p:spPr>
      </p:pic>
      <p:cxnSp>
        <p:nvCxnSpPr>
          <p:cNvPr id="4" name="Straight Arrow Connector 3"/>
          <p:cNvCxnSpPr/>
          <p:nvPr/>
        </p:nvCxnSpPr>
        <p:spPr>
          <a:xfrm>
            <a:off x="3786188" y="3071813"/>
            <a:ext cx="2071687" cy="1587"/>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Double Wave 7"/>
          <p:cNvSpPr/>
          <p:nvPr/>
        </p:nvSpPr>
        <p:spPr>
          <a:xfrm>
            <a:off x="6072188" y="2643188"/>
            <a:ext cx="1985962"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جمل</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7890"/>
                                        </p:tgtEl>
                                        <p:attrNameLst>
                                          <p:attrName>style.visibility</p:attrName>
                                        </p:attrNameLst>
                                      </p:cBhvr>
                                      <p:to>
                                        <p:strVal val="visible"/>
                                      </p:to>
                                    </p:set>
                                    <p:anim calcmode="lin" valueType="num">
                                      <p:cBhvr>
                                        <p:cTn id="15" dur="500" fill="hold"/>
                                        <p:tgtEl>
                                          <p:spTgt spid="37890"/>
                                        </p:tgtEl>
                                        <p:attrNameLst>
                                          <p:attrName>ppt_w</p:attrName>
                                        </p:attrNameLst>
                                      </p:cBhvr>
                                      <p:tavLst>
                                        <p:tav tm="0">
                                          <p:val>
                                            <p:fltVal val="0"/>
                                          </p:val>
                                        </p:tav>
                                        <p:tav tm="100000">
                                          <p:val>
                                            <p:strVal val="#ppt_w"/>
                                          </p:val>
                                        </p:tav>
                                      </p:tavLst>
                                    </p:anim>
                                    <p:anim calcmode="lin" valueType="num">
                                      <p:cBhvr>
                                        <p:cTn id="16" dur="500" fill="hold"/>
                                        <p:tgtEl>
                                          <p:spTgt spid="378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3714750" y="928688"/>
            <a:ext cx="435771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الأهداف </a:t>
            </a:r>
          </a:p>
        </p:txBody>
      </p:sp>
      <p:sp>
        <p:nvSpPr>
          <p:cNvPr id="5" name="Rectangle 4"/>
          <p:cNvSpPr>
            <a:spLocks noChangeArrowheads="1"/>
          </p:cNvSpPr>
          <p:nvPr/>
        </p:nvSpPr>
        <p:spPr bwMode="auto">
          <a:xfrm>
            <a:off x="1785938" y="3143250"/>
            <a:ext cx="6215062" cy="138396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Wingdings" pitchFamily="2" charset="2"/>
              <a:buChar char="Ø"/>
              <a:tabLst>
                <a:tab pos="685800" algn="l"/>
              </a:tabLst>
              <a:defRPr/>
            </a:pPr>
            <a:r>
              <a:rPr lang="ar-EG" sz="2800" b="1" dirty="0">
                <a:solidFill>
                  <a:srgbClr val="0000CC"/>
                </a:solidFill>
                <a:latin typeface="Tahoma" pitchFamily="34" charset="0"/>
                <a:ea typeface="Tahoma" pitchFamily="34" charset="0"/>
                <a:cs typeface="Tahoma" pitchFamily="34" charset="0"/>
              </a:rPr>
              <a:t>تلخص مستويات تصنيف المخلوقات الحية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buFont typeface="Wingdings" pitchFamily="2" charset="2"/>
              <a:buChar char="Ø"/>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mPewter My Computer256.png"/>
          <p:cNvPicPr>
            <a:picLocks noChangeAspect="1"/>
          </p:cNvPicPr>
          <p:nvPr/>
        </p:nvPicPr>
        <p:blipFill>
          <a:blip r:embed="rId4"/>
          <a:srcRect/>
          <a:stretch>
            <a:fillRect/>
          </a:stretch>
        </p:blipFill>
        <p:spPr bwMode="auto">
          <a:xfrm rot="-556646">
            <a:off x="147638" y="406400"/>
            <a:ext cx="3109912" cy="1679575"/>
          </a:xfrm>
          <a:prstGeom prst="rect">
            <a:avLst/>
          </a:prstGeom>
          <a:noFill/>
          <a:ln w="9525">
            <a:noFill/>
            <a:miter lim="800000"/>
            <a:headEnd/>
            <a:tailEnd/>
          </a:ln>
        </p:spPr>
      </p:pic>
      <p:sp>
        <p:nvSpPr>
          <p:cNvPr id="3" name="Rectangle 1"/>
          <p:cNvSpPr>
            <a:spLocks noChangeArrowheads="1"/>
          </p:cNvSpPr>
          <p:nvPr/>
        </p:nvSpPr>
        <p:spPr bwMode="auto">
          <a:xfrm rot="21053254">
            <a:off x="247650" y="539173"/>
            <a:ext cx="2844800"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مراجعة المفردات</a:t>
            </a:r>
          </a:p>
        </p:txBody>
      </p:sp>
      <p:sp>
        <p:nvSpPr>
          <p:cNvPr id="9" name="Rectangle 2"/>
          <p:cNvSpPr>
            <a:spLocks noChangeArrowheads="1"/>
          </p:cNvSpPr>
          <p:nvPr/>
        </p:nvSpPr>
        <p:spPr bwMode="auto">
          <a:xfrm rot="21043793">
            <a:off x="1406525" y="3212868"/>
            <a:ext cx="6367463"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علم دراسة الشكل الظاهري </a:t>
            </a:r>
            <a:r>
              <a:rPr lang="en-US" sz="2800" b="1" dirty="0">
                <a:solidFill>
                  <a:srgbClr val="0000CC"/>
                </a:solidFill>
                <a:latin typeface="Tahoma" pitchFamily="34" charset="0"/>
                <a:ea typeface="Tahoma" pitchFamily="34" charset="0"/>
                <a:cs typeface="Tahoma" pitchFamily="34" charset="0"/>
              </a:rPr>
              <a:t>morphology </a:t>
            </a:r>
            <a:r>
              <a:rPr lang="ar-EG" sz="2800" b="1" dirty="0">
                <a:solidFill>
                  <a:srgbClr val="0000CC"/>
                </a:solidFill>
                <a:latin typeface="Tahoma" pitchFamily="34" charset="0"/>
                <a:ea typeface="Tahoma" pitchFamily="34" charset="0"/>
                <a:cs typeface="Tahoma" pitchFamily="34" charset="0"/>
              </a:rPr>
              <a:t> : علم يبحث في تركيب المخلوق الحي وشكله أو أحد أجزائه .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ouchTones.wav"/>
                                        </p:tgtEl>
                                      </p:cMediaNode>
                                    </p:audio>
                                  </p:sub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1000"/>
                                        <p:tgtEl>
                                          <p:spTgt spid="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71605" y="500063"/>
            <a:ext cx="769819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
        <p:nvSpPr>
          <p:cNvPr id="4" name="Flowchart: Terminator 3"/>
          <p:cNvSpPr/>
          <p:nvPr/>
        </p:nvSpPr>
        <p:spPr>
          <a:xfrm rot="21165327">
            <a:off x="6048375" y="1570725"/>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التصنيف</a:t>
            </a:r>
          </a:p>
        </p:txBody>
      </p:sp>
      <p:sp>
        <p:nvSpPr>
          <p:cNvPr id="5" name="Flowchart: Terminator 4"/>
          <p:cNvSpPr/>
          <p:nvPr/>
        </p:nvSpPr>
        <p:spPr>
          <a:xfrm rot="21165327">
            <a:off x="1619250" y="1999350"/>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علم التصنيف </a:t>
            </a:r>
          </a:p>
        </p:txBody>
      </p:sp>
      <p:sp>
        <p:nvSpPr>
          <p:cNvPr id="6" name="Flowchart: Terminator 5"/>
          <p:cNvSpPr/>
          <p:nvPr/>
        </p:nvSpPr>
        <p:spPr>
          <a:xfrm rot="21165327">
            <a:off x="5189538" y="2853816"/>
            <a:ext cx="3055937" cy="122047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التسمية الثنائية </a:t>
            </a:r>
          </a:p>
        </p:txBody>
      </p:sp>
      <p:sp>
        <p:nvSpPr>
          <p:cNvPr id="7" name="Flowchart: Terminator 6"/>
          <p:cNvSpPr/>
          <p:nvPr/>
        </p:nvSpPr>
        <p:spPr>
          <a:xfrm rot="21165327">
            <a:off x="476250" y="3713850"/>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المُصنّف</a:t>
            </a:r>
          </a:p>
        </p:txBody>
      </p:sp>
      <p:sp>
        <p:nvSpPr>
          <p:cNvPr id="8" name="Flowchart: Terminator 7"/>
          <p:cNvSpPr/>
          <p:nvPr/>
        </p:nvSpPr>
        <p:spPr>
          <a:xfrm rot="21165327">
            <a:off x="4119563" y="4713975"/>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النوع</a:t>
            </a:r>
          </a:p>
        </p:txBody>
      </p:sp>
      <p:sp>
        <p:nvSpPr>
          <p:cNvPr id="9" name="Flowchart: Terminator 8"/>
          <p:cNvSpPr/>
          <p:nvPr/>
        </p:nvSpPr>
        <p:spPr>
          <a:xfrm rot="21165327">
            <a:off x="47625" y="5150537"/>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الجنس</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suction.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suction.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suction.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suction.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subTnLst>
                                    <p:audio>
                                      <p:cMediaNode>
                                        <p:cTn display="0" masterRel="sameClick">
                                          <p:stCondLst>
                                            <p:cond evt="begin" delay="0">
                                              <p:tn val="36"/>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1"/>
          <p:cNvSpPr>
            <a:spLocks noChangeArrowheads="1"/>
          </p:cNvSpPr>
          <p:nvPr/>
        </p:nvSpPr>
        <p:spPr bwMode="auto">
          <a:xfrm>
            <a:off x="-1" y="500063"/>
            <a:ext cx="926980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
        <p:nvSpPr>
          <p:cNvPr id="4" name="Flowchart: Terminator 3"/>
          <p:cNvSpPr/>
          <p:nvPr/>
        </p:nvSpPr>
        <p:spPr>
          <a:xfrm rot="21165327">
            <a:off x="6048375" y="1460935"/>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الفصيلة</a:t>
            </a:r>
          </a:p>
        </p:txBody>
      </p:sp>
      <p:sp>
        <p:nvSpPr>
          <p:cNvPr id="5" name="Flowchart: Terminator 4"/>
          <p:cNvSpPr/>
          <p:nvPr/>
        </p:nvSpPr>
        <p:spPr>
          <a:xfrm rot="21165327">
            <a:off x="1619250" y="1889560"/>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الرتبة</a:t>
            </a:r>
          </a:p>
        </p:txBody>
      </p:sp>
      <p:sp>
        <p:nvSpPr>
          <p:cNvPr id="6" name="Flowchart: Terminator 5"/>
          <p:cNvSpPr/>
          <p:nvPr/>
        </p:nvSpPr>
        <p:spPr>
          <a:xfrm rot="21165327">
            <a:off x="5189538" y="3016685"/>
            <a:ext cx="3055937"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الطائفة</a:t>
            </a:r>
          </a:p>
        </p:txBody>
      </p:sp>
      <p:sp>
        <p:nvSpPr>
          <p:cNvPr id="7" name="Flowchart: Terminator 6"/>
          <p:cNvSpPr/>
          <p:nvPr/>
        </p:nvSpPr>
        <p:spPr>
          <a:xfrm rot="21165327">
            <a:off x="474663" y="3575485"/>
            <a:ext cx="3268662"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الشعبة – القسم </a:t>
            </a:r>
          </a:p>
        </p:txBody>
      </p:sp>
      <p:sp>
        <p:nvSpPr>
          <p:cNvPr id="8" name="Flowchart: Terminator 7"/>
          <p:cNvSpPr/>
          <p:nvPr/>
        </p:nvSpPr>
        <p:spPr>
          <a:xfrm rot="21165327">
            <a:off x="4119563" y="4604185"/>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المملكة </a:t>
            </a:r>
          </a:p>
        </p:txBody>
      </p:sp>
      <p:sp>
        <p:nvSpPr>
          <p:cNvPr id="9" name="Flowchart: Terminator 8"/>
          <p:cNvSpPr/>
          <p:nvPr/>
        </p:nvSpPr>
        <p:spPr>
          <a:xfrm rot="21165327">
            <a:off x="47625" y="5040747"/>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فوق المملكة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suction.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suction.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083300" y="214313"/>
            <a:ext cx="2751074"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الرئيسة </a:t>
            </a:r>
          </a:p>
        </p:txBody>
      </p:sp>
      <p:pic>
        <p:nvPicPr>
          <p:cNvPr id="4" name="Picture 3" descr="BCKLC157.WMF"/>
          <p:cNvPicPr>
            <a:picLocks noChangeAspect="1"/>
          </p:cNvPicPr>
          <p:nvPr/>
        </p:nvPicPr>
        <p:blipFill>
          <a:blip r:embed="rId5"/>
          <a:srcRect/>
          <a:stretch>
            <a:fillRect/>
          </a:stretch>
        </p:blipFill>
        <p:spPr bwMode="auto">
          <a:xfrm>
            <a:off x="1000125" y="3286125"/>
            <a:ext cx="7143750" cy="1643063"/>
          </a:xfrm>
          <a:prstGeom prst="rect">
            <a:avLst/>
          </a:prstGeom>
          <a:noFill/>
          <a:ln w="9525">
            <a:noFill/>
            <a:miter lim="800000"/>
            <a:headEnd/>
            <a:tailEnd/>
          </a:ln>
        </p:spPr>
      </p:pic>
      <p:sp>
        <p:nvSpPr>
          <p:cNvPr id="5" name="Rectangle 2"/>
          <p:cNvSpPr>
            <a:spLocks noChangeArrowheads="1"/>
          </p:cNvSpPr>
          <p:nvPr/>
        </p:nvSpPr>
        <p:spPr bwMode="auto">
          <a:xfrm>
            <a:off x="1357313" y="3214688"/>
            <a:ext cx="6608762"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يستخدم علماء الأحياء نظاماً دقيقاً للتصنيف لتنظيم هذا الكم الكبير من المعلومات المتعلقة بتنوع المخلوقات الحية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53.WAV"/>
                                        </p:tgtEl>
                                      </p:cMediaNode>
                                    </p:audio>
                                  </p:sub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286116" y="500042"/>
            <a:ext cx="297815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الربط </a:t>
            </a:r>
            <a:r>
              <a:rPr lang="ar-EG" sz="2800" b="1" dirty="0">
                <a:solidFill>
                  <a:srgbClr val="0000CC"/>
                </a:solidFill>
                <a:latin typeface="Tahoma" pitchFamily="34" charset="0"/>
                <a:ea typeface="Tahoma" pitchFamily="34" charset="0"/>
                <a:cs typeface="Tahoma" pitchFamily="34" charset="0"/>
              </a:rPr>
              <a:t>مع الحياة</a:t>
            </a:r>
          </a:p>
        </p:txBody>
      </p:sp>
      <p:sp>
        <p:nvSpPr>
          <p:cNvPr id="5" name="Rectangle 4"/>
          <p:cNvSpPr>
            <a:spLocks noChangeArrowheads="1"/>
          </p:cNvSpPr>
          <p:nvPr/>
        </p:nvSpPr>
        <p:spPr bwMode="auto">
          <a:xfrm rot="21204788">
            <a:off x="1166692" y="2293129"/>
            <a:ext cx="6469062"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بم تشعر إذا لعب أخوك الصغير في أقراصك المدمجة فخلطها جميعاً بعد أن أخرجها من أغلفتها؟ من الؤكد أن ذلك سوف يزعجك؛ لأن عليك أن تستعرضها قرصاً قرصاً</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style.rotation</p:attrName>
                                        </p:attrNameLst>
                                      </p:cBhvr>
                                      <p:tavLst>
                                        <p:tav tm="0">
                                          <p:val>
                                            <p:fltVal val="360"/>
                                          </p:val>
                                        </p:tav>
                                        <p:tav tm="100000">
                                          <p:val>
                                            <p:fltVal val="0"/>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rot="21204788">
            <a:off x="1260373" y="2291849"/>
            <a:ext cx="6469062"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لتجد ماتريد ولكي تصنفها من جديد وكما تصنف الأقراص المدمجة في مجموعات بناء على نوعها ومحتواها فإن علماء الأحياء يصنفون المخلوقات الحية في مجموعات تبعا لخصائصها وتركيبها  </a:t>
            </a:r>
          </a:p>
        </p:txBody>
      </p:sp>
      <p:sp>
        <p:nvSpPr>
          <p:cNvPr id="36869" name="Rectangle 3"/>
          <p:cNvSpPr>
            <a:spLocks noChangeArrowheads="1"/>
          </p:cNvSpPr>
          <p:nvPr/>
        </p:nvSpPr>
        <p:spPr bwMode="auto">
          <a:xfrm>
            <a:off x="3357554" y="1000108"/>
            <a:ext cx="297815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الربط </a:t>
            </a:r>
            <a:r>
              <a:rPr lang="ar-EG" sz="2800" b="1" dirty="0">
                <a:solidFill>
                  <a:srgbClr val="0000CC"/>
                </a:solidFill>
                <a:latin typeface="Tahoma" pitchFamily="34" charset="0"/>
                <a:ea typeface="Tahoma" pitchFamily="34" charset="0"/>
                <a:cs typeface="Tahoma" pitchFamily="34" charset="0"/>
              </a:rPr>
              <a:t>مع الحياة</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71538" y="1142984"/>
            <a:ext cx="728662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أنظمة التصنيف القديمة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early system of classification </a:t>
            </a:r>
            <a:endParaRPr lang="ar-EG" sz="2800" b="1" dirty="0">
              <a:solidFill>
                <a:srgbClr val="0000CC"/>
              </a:solidFill>
              <a:latin typeface="Tahoma" pitchFamily="34" charset="0"/>
              <a:ea typeface="Tahoma" pitchFamily="34" charset="0"/>
              <a:cs typeface="Tahoma" pitchFamily="34" charset="0"/>
            </a:endParaRPr>
          </a:p>
        </p:txBody>
      </p:sp>
      <p:pic>
        <p:nvPicPr>
          <p:cNvPr id="5" name="Picture 4" descr="BCKQC028.WMF"/>
          <p:cNvPicPr>
            <a:picLocks noChangeAspect="1"/>
          </p:cNvPicPr>
          <p:nvPr/>
        </p:nvPicPr>
        <p:blipFill>
          <a:blip r:embed="rId4"/>
          <a:srcRect/>
          <a:stretch>
            <a:fillRect/>
          </a:stretch>
        </p:blipFill>
        <p:spPr bwMode="auto">
          <a:xfrm rot="21337858">
            <a:off x="1065213" y="2700621"/>
            <a:ext cx="7243762" cy="2865437"/>
          </a:xfrm>
          <a:prstGeom prst="rect">
            <a:avLst/>
          </a:prstGeom>
          <a:noFill/>
          <a:ln w="9525">
            <a:noFill/>
            <a:miter lim="800000"/>
            <a:headEnd/>
            <a:tailEnd/>
          </a:ln>
        </p:spPr>
      </p:pic>
      <p:sp>
        <p:nvSpPr>
          <p:cNvPr id="6" name="Rectangle 5"/>
          <p:cNvSpPr>
            <a:spLocks noChangeArrowheads="1"/>
          </p:cNvSpPr>
          <p:nvPr/>
        </p:nvSpPr>
        <p:spPr bwMode="auto">
          <a:xfrm rot="21281213">
            <a:off x="1317625" y="2931715"/>
            <a:ext cx="6645275"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يري العلماء أن ترتيب الأشياء أو المعلومات يسهّل فهمها والعثور عليها . وأن التواصل العلمي وتبادل المعلومات المتعلقة بالمخلوقات الحية يكون أسهل عندما تصنف هذه المخلوقات الحية في مجموعات .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SOUND181.WAV"/>
                                        </p:tgtEl>
                                      </p:cMediaNode>
                                    </p:audio>
                                  </p:sub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28.WMF"/>
          <p:cNvPicPr>
            <a:picLocks noChangeAspect="1"/>
          </p:cNvPicPr>
          <p:nvPr/>
        </p:nvPicPr>
        <p:blipFill>
          <a:blip r:embed="rId4"/>
          <a:srcRect/>
          <a:stretch>
            <a:fillRect/>
          </a:stretch>
        </p:blipFill>
        <p:spPr bwMode="auto">
          <a:xfrm rot="21337858">
            <a:off x="1071997" y="3201777"/>
            <a:ext cx="7242175" cy="2143675"/>
          </a:xfrm>
          <a:prstGeom prst="rect">
            <a:avLst/>
          </a:prstGeom>
          <a:noFill/>
          <a:ln w="9525">
            <a:noFill/>
            <a:miter lim="800000"/>
            <a:headEnd/>
            <a:tailEnd/>
          </a:ln>
        </p:spPr>
      </p:pic>
      <p:sp>
        <p:nvSpPr>
          <p:cNvPr id="5" name="Rectangle 4"/>
          <p:cNvSpPr>
            <a:spLocks noChangeArrowheads="1"/>
          </p:cNvSpPr>
          <p:nvPr/>
        </p:nvSpPr>
        <p:spPr bwMode="auto">
          <a:xfrm rot="21338097">
            <a:off x="1354138" y="3749875"/>
            <a:ext cx="6602412"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التصنيف </a:t>
            </a:r>
            <a:r>
              <a:rPr lang="en-US" sz="2800" b="1" dirty="0">
                <a:solidFill>
                  <a:srgbClr val="0000CC"/>
                </a:solidFill>
                <a:latin typeface="Tahoma" pitchFamily="34" charset="0"/>
                <a:ea typeface="Tahoma" pitchFamily="34" charset="0"/>
                <a:cs typeface="Tahoma" pitchFamily="34" charset="0"/>
              </a:rPr>
              <a:t>calassification</a:t>
            </a:r>
            <a:r>
              <a:rPr lang="ar-EG" sz="2800" b="1" dirty="0">
                <a:solidFill>
                  <a:srgbClr val="0000CC"/>
                </a:solidFill>
                <a:latin typeface="Tahoma" pitchFamily="34" charset="0"/>
                <a:ea typeface="Tahoma" pitchFamily="34" charset="0"/>
                <a:cs typeface="Tahoma" pitchFamily="34" charset="0"/>
              </a:rPr>
              <a:t>وضع الأشياء أو المخلوقات الحية في مجموعات بناءً على مجموعة من الخصائص . </a:t>
            </a:r>
          </a:p>
        </p:txBody>
      </p:sp>
      <p:sp>
        <p:nvSpPr>
          <p:cNvPr id="38917" name="Rectangle 6"/>
          <p:cNvSpPr>
            <a:spLocks noChangeArrowheads="1"/>
          </p:cNvSpPr>
          <p:nvPr/>
        </p:nvSpPr>
        <p:spPr bwMode="auto">
          <a:xfrm>
            <a:off x="1000100" y="1000108"/>
            <a:ext cx="728662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أنظمة التصنيف القديمة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early system of classification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1.WAV"/>
                                        </p:tgtEl>
                                      </p:cMediaNode>
                                    </p:audio>
                                  </p:sub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28.WMF"/>
          <p:cNvPicPr>
            <a:picLocks noChangeAspect="1"/>
          </p:cNvPicPr>
          <p:nvPr/>
        </p:nvPicPr>
        <p:blipFill>
          <a:blip r:embed="rId4"/>
          <a:srcRect/>
          <a:stretch>
            <a:fillRect/>
          </a:stretch>
        </p:blipFill>
        <p:spPr bwMode="auto">
          <a:xfrm rot="21337858">
            <a:off x="1108075" y="2128729"/>
            <a:ext cx="7242175" cy="3090863"/>
          </a:xfrm>
          <a:prstGeom prst="rect">
            <a:avLst/>
          </a:prstGeom>
          <a:noFill/>
          <a:ln w="9525">
            <a:noFill/>
            <a:miter lim="800000"/>
            <a:headEnd/>
            <a:tailEnd/>
          </a:ln>
        </p:spPr>
      </p:pic>
      <p:sp>
        <p:nvSpPr>
          <p:cNvPr id="5" name="Rectangle 4"/>
          <p:cNvSpPr>
            <a:spLocks noChangeArrowheads="1"/>
          </p:cNvSpPr>
          <p:nvPr/>
        </p:nvSpPr>
        <p:spPr bwMode="auto">
          <a:xfrm rot="21373156">
            <a:off x="1443038" y="2795023"/>
            <a:ext cx="6500812"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ويكتسب التصنيف أهمية خاصة عند دراسة المخلوقات الحية؛ بسبب كثرتها وتنوعها المذهل ، مما يدفع العلماء ليبحثوا في صفاتها المشتركة، وجوانب الإختلاف فيها .</a:t>
            </a:r>
          </a:p>
        </p:txBody>
      </p:sp>
      <p:sp>
        <p:nvSpPr>
          <p:cNvPr id="39941" name="Rectangle 6"/>
          <p:cNvSpPr>
            <a:spLocks noChangeArrowheads="1"/>
          </p:cNvSpPr>
          <p:nvPr/>
        </p:nvSpPr>
        <p:spPr bwMode="auto">
          <a:xfrm>
            <a:off x="1173163" y="571500"/>
            <a:ext cx="728662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أنظمة التصنيف القديمة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early system of classification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1.WAV"/>
                                        </p:tgtEl>
                                      </p:cMediaNode>
                                    </p:audio>
                                  </p:subTnLst>
                                </p:cTn>
                              </p:par>
                              <p:par>
                                <p:cTn id="8" presetID="1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lide(from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Arrow Connector 2"/>
          <p:cNvCxnSpPr/>
          <p:nvPr/>
        </p:nvCxnSpPr>
        <p:spPr>
          <a:xfrm>
            <a:off x="3786188" y="3071813"/>
            <a:ext cx="2071687" cy="1587"/>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 name="Double Wave 3"/>
          <p:cNvSpPr/>
          <p:nvPr/>
        </p:nvSpPr>
        <p:spPr>
          <a:xfrm>
            <a:off x="5929313" y="2643188"/>
            <a:ext cx="2786062"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نبات صحراوى</a:t>
            </a:r>
          </a:p>
        </p:txBody>
      </p:sp>
      <p:pic>
        <p:nvPicPr>
          <p:cNvPr id="38915" name="Picture 3"/>
          <p:cNvPicPr>
            <a:picLocks noChangeAspect="1" noChangeArrowheads="1"/>
          </p:cNvPicPr>
          <p:nvPr/>
        </p:nvPicPr>
        <p:blipFill>
          <a:blip r:embed="rId4" cstate="print"/>
          <a:srcRect/>
          <a:stretch>
            <a:fillRect/>
          </a:stretch>
        </p:blipFill>
        <p:spPr bwMode="auto">
          <a:xfrm>
            <a:off x="785786" y="1214422"/>
            <a:ext cx="2928958" cy="3108566"/>
          </a:xfrm>
          <a:prstGeom prst="flowChartConnector">
            <a:avLst/>
          </a:prstGeom>
          <a:noFill/>
          <a:ln w="9525">
            <a:noFill/>
            <a:miter lim="800000"/>
            <a:headEnd/>
            <a:tailEnd/>
          </a:ln>
          <a:effectLst/>
        </p:spPr>
      </p:pic>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8915"/>
                                        </p:tgtEl>
                                        <p:attrNameLst>
                                          <p:attrName>style.visibility</p:attrName>
                                        </p:attrNameLst>
                                      </p:cBhvr>
                                      <p:to>
                                        <p:strVal val="visible"/>
                                      </p:to>
                                    </p:set>
                                    <p:anim calcmode="lin" valueType="num">
                                      <p:cBhvr>
                                        <p:cTn id="15" dur="500" fill="hold"/>
                                        <p:tgtEl>
                                          <p:spTgt spid="38915"/>
                                        </p:tgtEl>
                                        <p:attrNameLst>
                                          <p:attrName>ppt_w</p:attrName>
                                        </p:attrNameLst>
                                      </p:cBhvr>
                                      <p:tavLst>
                                        <p:tav tm="0">
                                          <p:val>
                                            <p:fltVal val="0"/>
                                          </p:val>
                                        </p:tav>
                                        <p:tav tm="100000">
                                          <p:val>
                                            <p:strVal val="#ppt_w"/>
                                          </p:val>
                                        </p:tav>
                                      </p:tavLst>
                                    </p:anim>
                                    <p:anim calcmode="lin" valueType="num">
                                      <p:cBhvr>
                                        <p:cTn id="16"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28.WMF"/>
          <p:cNvPicPr>
            <a:picLocks noChangeAspect="1"/>
          </p:cNvPicPr>
          <p:nvPr/>
        </p:nvPicPr>
        <p:blipFill>
          <a:blip r:embed="rId4"/>
          <a:srcRect/>
          <a:stretch>
            <a:fillRect/>
          </a:stretch>
        </p:blipFill>
        <p:spPr bwMode="auto">
          <a:xfrm rot="21337858">
            <a:off x="1011408" y="2565457"/>
            <a:ext cx="7242175" cy="2448633"/>
          </a:xfrm>
          <a:prstGeom prst="rect">
            <a:avLst/>
          </a:prstGeom>
          <a:noFill/>
          <a:ln w="9525">
            <a:noFill/>
            <a:miter lim="800000"/>
            <a:headEnd/>
            <a:tailEnd/>
          </a:ln>
        </p:spPr>
      </p:pic>
      <p:sp>
        <p:nvSpPr>
          <p:cNvPr id="5" name="Rectangle 4"/>
          <p:cNvSpPr>
            <a:spLocks noChangeArrowheads="1"/>
          </p:cNvSpPr>
          <p:nvPr/>
        </p:nvSpPr>
        <p:spPr bwMode="auto">
          <a:xfrm rot="21373156">
            <a:off x="1443038" y="2927159"/>
            <a:ext cx="6500812"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وعلى الرغم من كثرة هذه المخلوقات وتنوعها وأختلافها إلا أنها تشترك في خصائص الحياة ، ويدبّر أمرها الله العليم الحكيم بحكمته . </a:t>
            </a:r>
          </a:p>
        </p:txBody>
      </p:sp>
      <p:sp>
        <p:nvSpPr>
          <p:cNvPr id="40965" name="Rectangle 6"/>
          <p:cNvSpPr>
            <a:spLocks noChangeArrowheads="1"/>
          </p:cNvSpPr>
          <p:nvPr/>
        </p:nvSpPr>
        <p:spPr bwMode="auto">
          <a:xfrm>
            <a:off x="1173163" y="571500"/>
            <a:ext cx="728662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أنظمة التصنيف القديمة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early system of classification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1.WAV"/>
                                        </p:tgtEl>
                                      </p:cMediaNode>
                                    </p:audio>
                                  </p:subTnLst>
                                </p:cTn>
                              </p:par>
                              <p:par>
                                <p:cTn id="8" presetID="1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lide(from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28.WMF"/>
          <p:cNvPicPr>
            <a:picLocks noChangeAspect="1"/>
          </p:cNvPicPr>
          <p:nvPr/>
        </p:nvPicPr>
        <p:blipFill>
          <a:blip r:embed="rId4"/>
          <a:srcRect/>
          <a:stretch>
            <a:fillRect/>
          </a:stretch>
        </p:blipFill>
        <p:spPr bwMode="auto">
          <a:xfrm rot="21337858">
            <a:off x="1104900" y="2700844"/>
            <a:ext cx="7243763" cy="2711450"/>
          </a:xfrm>
          <a:prstGeom prst="rect">
            <a:avLst/>
          </a:prstGeom>
          <a:noFill/>
          <a:ln w="9525">
            <a:noFill/>
            <a:miter lim="800000"/>
            <a:headEnd/>
            <a:tailEnd/>
          </a:ln>
        </p:spPr>
      </p:pic>
      <p:sp>
        <p:nvSpPr>
          <p:cNvPr id="54273" name="Rectangle 1"/>
          <p:cNvSpPr>
            <a:spLocks noChangeArrowheads="1"/>
          </p:cNvSpPr>
          <p:nvPr/>
        </p:nvSpPr>
        <p:spPr bwMode="auto">
          <a:xfrm rot="21331270">
            <a:off x="1498600" y="3037813"/>
            <a:ext cx="6288088" cy="20867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ومن هذه المخلوقات الإنسان [وَمَا مِنْ دَابَّةٍ فِي الأَرْضِ وَلاَ طَائِرٍ يَطِيْرُ بِجَنَاحَيْهِ إِلاَّ أُمَمٌ أَمْثَالُكُمْ مَا فَرَّطْنَا فِي الْكِتَابِ مِنْ شَيْءٍ ثُمَّ إِلَى رَبِّهِمْ يُحْشَرُوْنَ. (38)] الأنعام </a:t>
            </a:r>
          </a:p>
        </p:txBody>
      </p:sp>
      <p:sp>
        <p:nvSpPr>
          <p:cNvPr id="41989" name="Rectangle 6"/>
          <p:cNvSpPr>
            <a:spLocks noChangeArrowheads="1"/>
          </p:cNvSpPr>
          <p:nvPr/>
        </p:nvSpPr>
        <p:spPr bwMode="auto">
          <a:xfrm>
            <a:off x="1173163" y="571500"/>
            <a:ext cx="728662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أنظمة التصنيف القديمة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early system of classification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1.WAV"/>
                                        </p:tgtEl>
                                      </p:cMediaNode>
                                    </p:audio>
                                  </p:subTnLst>
                                </p:cTn>
                              </p:par>
                              <p:par>
                                <p:cTn id="8" presetID="12" presetClass="entr" presetSubtype="8" fill="hold" grpId="0" nodeType="withEffect">
                                  <p:stCondLst>
                                    <p:cond delay="0"/>
                                  </p:stCondLst>
                                  <p:childTnLst>
                                    <p:set>
                                      <p:cBhvr>
                                        <p:cTn id="9" dur="1" fill="hold">
                                          <p:stCondLst>
                                            <p:cond delay="0"/>
                                          </p:stCondLst>
                                        </p:cTn>
                                        <p:tgtEl>
                                          <p:spTgt spid="54273"/>
                                        </p:tgtEl>
                                        <p:attrNameLst>
                                          <p:attrName>style.visibility</p:attrName>
                                        </p:attrNameLst>
                                      </p:cBhvr>
                                      <p:to>
                                        <p:strVal val="visible"/>
                                      </p:to>
                                    </p:set>
                                    <p:animEffect transition="in" filter="slide(fromLeft)">
                                      <p:cBhvr>
                                        <p:cTn id="10"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28.WMF"/>
          <p:cNvPicPr>
            <a:picLocks noChangeAspect="1"/>
          </p:cNvPicPr>
          <p:nvPr/>
        </p:nvPicPr>
        <p:blipFill>
          <a:blip r:embed="rId4"/>
          <a:srcRect/>
          <a:stretch>
            <a:fillRect/>
          </a:stretch>
        </p:blipFill>
        <p:spPr bwMode="auto">
          <a:xfrm rot="21337858">
            <a:off x="1104900" y="2343654"/>
            <a:ext cx="7243763" cy="2711450"/>
          </a:xfrm>
          <a:prstGeom prst="rect">
            <a:avLst/>
          </a:prstGeom>
          <a:noFill/>
          <a:ln w="9525">
            <a:noFill/>
            <a:miter lim="800000"/>
            <a:headEnd/>
            <a:tailEnd/>
          </a:ln>
        </p:spPr>
      </p:pic>
      <p:sp>
        <p:nvSpPr>
          <p:cNvPr id="53249" name="Rectangle 1"/>
          <p:cNvSpPr>
            <a:spLocks noChangeArrowheads="1"/>
          </p:cNvSpPr>
          <p:nvPr/>
        </p:nvSpPr>
        <p:spPr bwMode="auto">
          <a:xfrm rot="21342190">
            <a:off x="1452563" y="2694036"/>
            <a:ext cx="6450012"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ونجد في كتاب الله العزيز إشارات إلى تنوع المخلوقات، وتنوع بعضً خصائصها، ومنها طريقة الحركة ، مما يدعونا إلى التفكير والمزيد من البحث في طرائق تصنيفها</a:t>
            </a:r>
          </a:p>
        </p:txBody>
      </p:sp>
      <p:sp>
        <p:nvSpPr>
          <p:cNvPr id="43013" name="Rectangle 6"/>
          <p:cNvSpPr>
            <a:spLocks noChangeArrowheads="1"/>
          </p:cNvSpPr>
          <p:nvPr/>
        </p:nvSpPr>
        <p:spPr bwMode="auto">
          <a:xfrm>
            <a:off x="1173163" y="571500"/>
            <a:ext cx="728662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أنظمة التصنيف القديمة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early system of classification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1.WAV"/>
                                        </p:tgtEl>
                                      </p:cMediaNode>
                                    </p:audio>
                                  </p:subTnLst>
                                </p:cTn>
                              </p:par>
                              <p:par>
                                <p:cTn id="8" presetID="12" presetClass="entr" presetSubtype="8" fill="hold" grpId="0" nodeType="withEffect">
                                  <p:stCondLst>
                                    <p:cond delay="0"/>
                                  </p:stCondLst>
                                  <p:childTnLst>
                                    <p:set>
                                      <p:cBhvr>
                                        <p:cTn id="9" dur="1" fill="hold">
                                          <p:stCondLst>
                                            <p:cond delay="0"/>
                                          </p:stCondLst>
                                        </p:cTn>
                                        <p:tgtEl>
                                          <p:spTgt spid="53249"/>
                                        </p:tgtEl>
                                        <p:attrNameLst>
                                          <p:attrName>style.visibility</p:attrName>
                                        </p:attrNameLst>
                                      </p:cBhvr>
                                      <p:to>
                                        <p:strVal val="visible"/>
                                      </p:to>
                                    </p:set>
                                    <p:animEffect transition="in" filter="slide(fromLeft)">
                                      <p:cBhvr>
                                        <p:cTn id="10" dur="5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rot="21342190">
            <a:off x="651054" y="2450521"/>
            <a:ext cx="7857867"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قال تعالى.[وَاللَّهُ خَلَقَ كُلَّ دَابَّةٍ مِن مَّاء فَمِنْهُم مَّن يَمْشِي عَلَى بَطْنِهِ وَمِنْهُم مَّن يَمْشِي عَلَى رِجْلَيْنِ وَمِنْهُم مَّن يَمْشِي عَلَى أَرْبَعٍ يَخْلُقُ اللَّهُ مَا يَشَاء إِنَّ اللَّهَ عَلَى كُلِّ شَيْءٍ قَدِيرٌ (45) النور.</a:t>
            </a:r>
            <a:br>
              <a:rPr lang="ar-EG" sz="2800" b="1" dirty="0">
                <a:solidFill>
                  <a:srgbClr val="0000CC"/>
                </a:solidFill>
                <a:latin typeface="Tahoma" pitchFamily="34" charset="0"/>
                <a:ea typeface="Tahoma" pitchFamily="34" charset="0"/>
                <a:cs typeface="Tahoma" pitchFamily="34" charset="0"/>
              </a:rPr>
            </a:br>
            <a:endParaRPr lang="ar-EG" sz="2800" b="1" dirty="0">
              <a:solidFill>
                <a:srgbClr val="0000CC"/>
              </a:solidFill>
              <a:latin typeface="Tahoma" pitchFamily="34" charset="0"/>
              <a:ea typeface="Tahoma" pitchFamily="34" charset="0"/>
              <a:cs typeface="Tahoma" pitchFamily="34" charset="0"/>
            </a:endParaRPr>
          </a:p>
        </p:txBody>
      </p:sp>
      <p:sp>
        <p:nvSpPr>
          <p:cNvPr id="44037" name="Rectangle 6"/>
          <p:cNvSpPr>
            <a:spLocks noChangeArrowheads="1"/>
          </p:cNvSpPr>
          <p:nvPr/>
        </p:nvSpPr>
        <p:spPr bwMode="auto">
          <a:xfrm>
            <a:off x="1173163" y="571500"/>
            <a:ext cx="728662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أنظمة التصنيف القديمة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early system of classification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slide(fromLeft)">
                                      <p:cBhvr>
                                        <p:cTn id="7" dur="5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BCKOC016.WMF"/>
          <p:cNvPicPr>
            <a:picLocks noChangeAspect="1"/>
          </p:cNvPicPr>
          <p:nvPr/>
        </p:nvPicPr>
        <p:blipFill>
          <a:blip r:embed="rId4"/>
          <a:srcRect/>
          <a:stretch>
            <a:fillRect/>
          </a:stretch>
        </p:blipFill>
        <p:spPr bwMode="auto">
          <a:xfrm>
            <a:off x="214313" y="214313"/>
            <a:ext cx="6715125" cy="995362"/>
          </a:xfrm>
          <a:prstGeom prst="rect">
            <a:avLst/>
          </a:prstGeom>
          <a:noFill/>
          <a:ln w="9525">
            <a:noFill/>
            <a:miter lim="800000"/>
            <a:headEnd/>
            <a:tailEnd/>
          </a:ln>
        </p:spPr>
      </p:pic>
      <p:sp>
        <p:nvSpPr>
          <p:cNvPr id="6" name="Rectangle 5"/>
          <p:cNvSpPr>
            <a:spLocks noChangeArrowheads="1"/>
          </p:cNvSpPr>
          <p:nvPr/>
        </p:nvSpPr>
        <p:spPr bwMode="auto">
          <a:xfrm>
            <a:off x="714375" y="428625"/>
            <a:ext cx="584166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نظام أرسطو </a:t>
            </a:r>
            <a:r>
              <a:rPr lang="en-US" sz="2800" b="1" dirty="0">
                <a:solidFill>
                  <a:srgbClr val="0000CC"/>
                </a:solidFill>
                <a:latin typeface="Tahoma" pitchFamily="34" charset="0"/>
                <a:ea typeface="Tahoma" pitchFamily="34" charset="0"/>
                <a:cs typeface="Tahoma" pitchFamily="34" charset="0"/>
              </a:rPr>
              <a:t>aristotles's system </a:t>
            </a:r>
            <a:endParaRPr lang="ar-EG" sz="2800" b="1" dirty="0">
              <a:solidFill>
                <a:srgbClr val="0000CC"/>
              </a:solidFill>
              <a:latin typeface="Tahoma" pitchFamily="34" charset="0"/>
              <a:ea typeface="Tahoma" pitchFamily="34" charset="0"/>
              <a:cs typeface="Tahoma" pitchFamily="34" charset="0"/>
            </a:endParaRPr>
          </a:p>
        </p:txBody>
      </p:sp>
      <p:sp>
        <p:nvSpPr>
          <p:cNvPr id="8" name="Rectangle 7"/>
          <p:cNvSpPr/>
          <p:nvPr/>
        </p:nvSpPr>
        <p:spPr>
          <a:xfrm rot="21247173">
            <a:off x="1099384" y="2259435"/>
            <a:ext cx="6997030"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طور الفيلسوف اليوناني أرسطو  (394 – 322ق . م) نظام تصنيف المخلوقات الحية كان أكثر قبولاً آنذاك . فقد قسم المخلوقات الحية إلى حيوانات ونباتات ، ثم صنف الحيوانات تبعاً لوجود الدم الأحمر أو عدمه.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10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21.WAV"/>
                                        </p:tgtEl>
                                      </p:cMediaNode>
                                    </p:audio>
                                  </p:subTnLst>
                                </p:cTn>
                              </p:par>
                              <p:par>
                                <p:cTn id="11" presetID="4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rot="21134382">
            <a:off x="1328012" y="2213092"/>
            <a:ext cx="6491097"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ثم تبعًا لبيئاتها وفي مرحلة لاحقة صنفا تبعاً لأشكالها . أما النباتات فقد صنّفها بحسب حجمها وتركيبها إلى أشجار وشجيرات وأعشاب . وبين الجدول 1-2 هذا التصنيف لبعض المخلوقات . </a:t>
            </a:r>
          </a:p>
        </p:txBody>
      </p:sp>
      <p:pic>
        <p:nvPicPr>
          <p:cNvPr id="46084" name="Picture 5" descr="BCKOC016.WMF"/>
          <p:cNvPicPr>
            <a:picLocks noChangeAspect="1"/>
          </p:cNvPicPr>
          <p:nvPr/>
        </p:nvPicPr>
        <p:blipFill>
          <a:blip r:embed="rId3"/>
          <a:srcRect/>
          <a:stretch>
            <a:fillRect/>
          </a:stretch>
        </p:blipFill>
        <p:spPr bwMode="auto">
          <a:xfrm>
            <a:off x="214313" y="214313"/>
            <a:ext cx="6715125" cy="995362"/>
          </a:xfrm>
          <a:prstGeom prst="rect">
            <a:avLst/>
          </a:prstGeom>
          <a:noFill/>
          <a:ln w="9525">
            <a:noFill/>
            <a:miter lim="800000"/>
            <a:headEnd/>
            <a:tailEnd/>
          </a:ln>
        </p:spPr>
      </p:pic>
      <p:sp>
        <p:nvSpPr>
          <p:cNvPr id="46085" name="Rectangle 6"/>
          <p:cNvSpPr>
            <a:spLocks noChangeArrowheads="1"/>
          </p:cNvSpPr>
          <p:nvPr/>
        </p:nvSpPr>
        <p:spPr bwMode="auto">
          <a:xfrm>
            <a:off x="714375" y="428625"/>
            <a:ext cx="584166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نظام أرسطو </a:t>
            </a:r>
            <a:r>
              <a:rPr lang="en-US" sz="2800" b="1" dirty="0">
                <a:solidFill>
                  <a:srgbClr val="0000CC"/>
                </a:solidFill>
                <a:latin typeface="Tahoma" pitchFamily="34" charset="0"/>
                <a:ea typeface="Tahoma" pitchFamily="34" charset="0"/>
                <a:cs typeface="Tahoma" pitchFamily="34" charset="0"/>
              </a:rPr>
              <a:t>aristotles's system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rot="21134382">
            <a:off x="1140823" y="1758443"/>
            <a:ext cx="7129650" cy="3063403"/>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وعلى الرغم من أن نظام أرسطو كان مفيداً من حيث التنظيم، إلا أنه كان قاصراً في جوانب متعددة .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فقد بنى أرسطو نظامه على عدد محدود من المخلوقات الحية، وعلى بعض الأسس البسيطة .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pic>
        <p:nvPicPr>
          <p:cNvPr id="47108" name="Picture 5" descr="BCKOC016.WMF"/>
          <p:cNvPicPr>
            <a:picLocks noChangeAspect="1"/>
          </p:cNvPicPr>
          <p:nvPr/>
        </p:nvPicPr>
        <p:blipFill>
          <a:blip r:embed="rId3"/>
          <a:srcRect/>
          <a:stretch>
            <a:fillRect/>
          </a:stretch>
        </p:blipFill>
        <p:spPr bwMode="auto">
          <a:xfrm>
            <a:off x="214313" y="214313"/>
            <a:ext cx="6715125" cy="995362"/>
          </a:xfrm>
          <a:prstGeom prst="rect">
            <a:avLst/>
          </a:prstGeom>
          <a:noFill/>
          <a:ln w="9525">
            <a:noFill/>
            <a:miter lim="800000"/>
            <a:headEnd/>
            <a:tailEnd/>
          </a:ln>
        </p:spPr>
      </p:pic>
      <p:sp>
        <p:nvSpPr>
          <p:cNvPr id="47109" name="Rectangle 6"/>
          <p:cNvSpPr>
            <a:spLocks noChangeArrowheads="1"/>
          </p:cNvSpPr>
          <p:nvPr/>
        </p:nvSpPr>
        <p:spPr bwMode="auto">
          <a:xfrm>
            <a:off x="714375" y="428625"/>
            <a:ext cx="584166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نظام أرسطو </a:t>
            </a:r>
            <a:r>
              <a:rPr lang="en-US" sz="2800" b="1" dirty="0">
                <a:solidFill>
                  <a:srgbClr val="0000CC"/>
                </a:solidFill>
                <a:latin typeface="Tahoma" pitchFamily="34" charset="0"/>
                <a:ea typeface="Tahoma" pitchFamily="34" charset="0"/>
                <a:cs typeface="Tahoma" pitchFamily="34" charset="0"/>
              </a:rPr>
              <a:t>aristotles's system </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857356" y="714356"/>
            <a:ext cx="561564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الجدول 1-2 نظام تصنيف أرسطو </a:t>
            </a:r>
          </a:p>
        </p:txBody>
      </p:sp>
      <p:sp>
        <p:nvSpPr>
          <p:cNvPr id="5" name="Flowchart: Process 4"/>
          <p:cNvSpPr/>
          <p:nvPr/>
        </p:nvSpPr>
        <p:spPr>
          <a:xfrm>
            <a:off x="1428750" y="2000250"/>
            <a:ext cx="6715125"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النباتات</a:t>
            </a:r>
          </a:p>
        </p:txBody>
      </p:sp>
      <p:graphicFrame>
        <p:nvGraphicFramePr>
          <p:cNvPr id="6" name="Table 5"/>
          <p:cNvGraphicFramePr>
            <a:graphicFrameLocks noGrp="1"/>
          </p:cNvGraphicFramePr>
          <p:nvPr/>
        </p:nvGraphicFramePr>
        <p:xfrm>
          <a:off x="1428702" y="2786063"/>
          <a:ext cx="6715173" cy="2684225"/>
        </p:xfrm>
        <a:graphic>
          <a:graphicData uri="http://schemas.openxmlformats.org/drawingml/2006/table">
            <a:tbl>
              <a:tblPr rtl="1" firstRow="1" bandRow="1">
                <a:tableStyleId>{21E4AEA4-8DFA-4A89-87EB-49C32662AFE0}</a:tableStyleId>
              </a:tblPr>
              <a:tblGrid>
                <a:gridCol w="2238391"/>
                <a:gridCol w="2439026"/>
                <a:gridCol w="2037756"/>
              </a:tblGrid>
              <a:tr h="664139">
                <a:tc>
                  <a:txBody>
                    <a:bodyPr/>
                    <a:lstStyle/>
                    <a:p>
                      <a:pPr algn="ctr" rtl="1"/>
                      <a:r>
                        <a:rPr lang="ar-EG" sz="3200" b="1" kern="1200" dirty="0" smtClean="0"/>
                        <a:t>أعشاب </a:t>
                      </a:r>
                      <a:endParaRPr lang="ar-EG" sz="3200" b="1" dirty="0"/>
                    </a:p>
                  </a:txBody>
                  <a:tcPr/>
                </a:tc>
                <a:tc>
                  <a:txBody>
                    <a:bodyPr/>
                    <a:lstStyle/>
                    <a:p>
                      <a:pPr algn="ctr" rtl="1"/>
                      <a:r>
                        <a:rPr lang="ar-EG" sz="3200" b="1" kern="1200" dirty="0" smtClean="0"/>
                        <a:t>شجيرات</a:t>
                      </a:r>
                      <a:endParaRPr lang="ar-EG" sz="3200" b="1" dirty="0"/>
                    </a:p>
                  </a:txBody>
                  <a:tcPr/>
                </a:tc>
                <a:tc>
                  <a:txBody>
                    <a:bodyPr/>
                    <a:lstStyle/>
                    <a:p>
                      <a:pPr algn="ctr" rtl="1"/>
                      <a:r>
                        <a:rPr lang="ar-EG" sz="3200" b="1" kern="1200" dirty="0" smtClean="0"/>
                        <a:t>أشجار</a:t>
                      </a:r>
                      <a:endParaRPr lang="ar-EG" sz="3200" b="1" dirty="0"/>
                    </a:p>
                  </a:txBody>
                  <a:tcPr/>
                </a:tc>
              </a:tr>
              <a:tr h="673362">
                <a:tc>
                  <a:txBody>
                    <a:bodyPr/>
                    <a:lstStyle/>
                    <a:p>
                      <a:pPr algn="ctr" rtl="1"/>
                      <a:r>
                        <a:rPr lang="ar-EG" sz="3200" b="1" kern="1200" dirty="0" smtClean="0"/>
                        <a:t> البنفسج</a:t>
                      </a:r>
                      <a:endParaRPr lang="en-US" sz="3200" b="1" kern="1200" dirty="0" smtClean="0">
                        <a:solidFill>
                          <a:schemeClr val="dk1"/>
                        </a:solidFill>
                        <a:latin typeface="+mn-lt"/>
                        <a:ea typeface="+mn-ea"/>
                        <a:cs typeface="+mn-cs"/>
                      </a:endParaRPr>
                    </a:p>
                  </a:txBody>
                  <a:tcPr/>
                </a:tc>
                <a:tc>
                  <a:txBody>
                    <a:bodyPr/>
                    <a:lstStyle/>
                    <a:p>
                      <a:pPr algn="ctr" rtl="1"/>
                      <a:r>
                        <a:rPr lang="ar-EG" sz="3200" b="1" kern="1200" dirty="0" smtClean="0"/>
                        <a:t>العليق</a:t>
                      </a:r>
                      <a:r>
                        <a:rPr lang="ar-EG" sz="1800" b="1" kern="1200" dirty="0" smtClean="0"/>
                        <a:t> </a:t>
                      </a:r>
                      <a:endParaRPr lang="en-US" sz="1800" b="1" kern="1200" dirty="0" smtClean="0">
                        <a:solidFill>
                          <a:schemeClr val="dk1"/>
                        </a:solidFill>
                        <a:latin typeface="+mn-lt"/>
                        <a:ea typeface="+mn-ea"/>
                        <a:cs typeface="+mn-cs"/>
                      </a:endParaRPr>
                    </a:p>
                  </a:txBody>
                  <a:tcPr/>
                </a:tc>
                <a:tc>
                  <a:txBody>
                    <a:bodyPr/>
                    <a:lstStyle/>
                    <a:p>
                      <a:pPr algn="ctr" rtl="1"/>
                      <a:r>
                        <a:rPr lang="ar-EG" sz="3200" b="1" kern="1200" dirty="0" smtClean="0"/>
                        <a:t>التفاح </a:t>
                      </a:r>
                      <a:endParaRPr lang="en-US" sz="3200" b="1" kern="1200" dirty="0" smtClean="0">
                        <a:solidFill>
                          <a:schemeClr val="dk1"/>
                        </a:solidFill>
                        <a:latin typeface="+mn-lt"/>
                        <a:ea typeface="+mn-ea"/>
                        <a:cs typeface="+mn-cs"/>
                      </a:endParaRPr>
                    </a:p>
                  </a:txBody>
                  <a:tcPr/>
                </a:tc>
              </a:tr>
              <a:tr h="6733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t>إكليل الجبل </a:t>
                      </a:r>
                      <a:endParaRPr lang="en-US" sz="3200" b="1" kern="1200" dirty="0" smtClean="0">
                        <a:solidFill>
                          <a:schemeClr val="dk1"/>
                        </a:solidFill>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t>التين الشوكي </a:t>
                      </a:r>
                      <a:endParaRPr lang="en-US" sz="3200" b="1" kern="1200" dirty="0" smtClean="0">
                        <a:solidFill>
                          <a:schemeClr val="dk1"/>
                        </a:solidFill>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t>البلوط </a:t>
                      </a:r>
                      <a:endParaRPr lang="en-US" sz="3200" b="1" kern="1200" dirty="0" smtClean="0">
                        <a:solidFill>
                          <a:schemeClr val="dk1"/>
                        </a:solidFill>
                        <a:latin typeface="+mn-lt"/>
                        <a:ea typeface="+mn-ea"/>
                        <a:cs typeface="+mn-cs"/>
                      </a:endParaRPr>
                    </a:p>
                  </a:txBody>
                  <a:tcPr/>
                </a:tc>
              </a:tr>
              <a:tr h="6733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t>الأبصال </a:t>
                      </a:r>
                      <a:endParaRPr lang="ar-EG" sz="48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t>الياسمين الهندي </a:t>
                      </a:r>
                      <a:endParaRPr lang="ar-EG" sz="4800" b="1" dirty="0" smtClean="0"/>
                    </a:p>
                  </a:txBody>
                  <a:tcPr/>
                </a:tc>
                <a:tc>
                  <a:txBody>
                    <a:bodyPr/>
                    <a:lstStyle/>
                    <a:p>
                      <a:pPr algn="ctr"/>
                      <a:r>
                        <a:rPr lang="ar-EG" sz="3200" b="1" kern="1200" dirty="0" smtClean="0"/>
                        <a:t>النخيل </a:t>
                      </a:r>
                      <a:endParaRPr lang="ar-EG" sz="4800" b="1" dirty="0"/>
                    </a:p>
                  </a:txBody>
                  <a:tcPr/>
                </a:tc>
              </a:tr>
            </a:tbl>
          </a:graphicData>
        </a:graphic>
      </p:graphicFrame>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p:cTn id="7" dur="500" fill="hold"/>
                                        <p:tgtEl>
                                          <p:spTgt spid="57345"/>
                                        </p:tgtEl>
                                        <p:attrNameLst>
                                          <p:attrName>ppt_x</p:attrName>
                                        </p:attrNameLst>
                                      </p:cBhvr>
                                      <p:tavLst>
                                        <p:tav tm="0">
                                          <p:val>
                                            <p:strVal val="#ppt_x-.2"/>
                                          </p:val>
                                        </p:tav>
                                        <p:tav tm="100000">
                                          <p:val>
                                            <p:strVal val="#ppt_x"/>
                                          </p:val>
                                        </p:tav>
                                      </p:tavLst>
                                    </p:anim>
                                    <p:anim calcmode="lin" valueType="num">
                                      <p:cBhvr>
                                        <p:cTn id="8" dur="500" fill="hold"/>
                                        <p:tgtEl>
                                          <p:spTgt spid="57345"/>
                                        </p:tgtEl>
                                        <p:attrNameLst>
                                          <p:attrName>ppt_y</p:attrName>
                                        </p:attrNameLst>
                                      </p:cBhvr>
                                      <p:tavLst>
                                        <p:tav tm="0">
                                          <p:val>
                                            <p:strVal val="#ppt_y"/>
                                          </p:val>
                                        </p:tav>
                                        <p:tav tm="100000">
                                          <p:val>
                                            <p:strVal val="#ppt_y"/>
                                          </p:val>
                                        </p:tav>
                                      </p:tavLst>
                                    </p:anim>
                                    <p:animEffect transition="in" filter="wipe(right)" prLst="gradientSize: 0.1">
                                      <p:cBhvr>
                                        <p:cTn id="9" dur="500"/>
                                        <p:tgtEl>
                                          <p:spTgt spid="57345"/>
                                        </p:tgtEl>
                                      </p:cBhvr>
                                    </p:animEffect>
                                  </p:childTnLst>
                                  <p:subTnLst>
                                    <p:audio>
                                      <p:cMediaNode>
                                        <p:cTn display="0" masterRel="sameClick">
                                          <p:stCondLst>
                                            <p:cond evt="begin" delay="0">
                                              <p:tn val="5"/>
                                            </p:cond>
                                          </p:stCondLst>
                                          <p:endCondLst>
                                            <p:cond evt="onStopAudio" delay="0">
                                              <p:tgtEl>
                                                <p:sldTgt/>
                                              </p:tgtEl>
                                            </p:cond>
                                          </p:endCondLst>
                                        </p:cTn>
                                        <p:tgtEl>
                                          <p:sndTgt r:embed="rId3" name="tada.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1"/>
          <p:cNvSpPr>
            <a:spLocks noChangeArrowheads="1"/>
          </p:cNvSpPr>
          <p:nvPr/>
        </p:nvSpPr>
        <p:spPr bwMode="auto">
          <a:xfrm>
            <a:off x="1785918" y="928670"/>
            <a:ext cx="561564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الجدول 1-2 نظام تصنيف أرسطو </a:t>
            </a:r>
          </a:p>
        </p:txBody>
      </p:sp>
      <p:sp>
        <p:nvSpPr>
          <p:cNvPr id="8" name="Flowchart: Process 7"/>
          <p:cNvSpPr/>
          <p:nvPr/>
        </p:nvSpPr>
        <p:spPr>
          <a:xfrm>
            <a:off x="1428750" y="2000250"/>
            <a:ext cx="6715125"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الحيوانات ذات الدم الأحمر</a:t>
            </a:r>
          </a:p>
        </p:txBody>
      </p:sp>
      <p:graphicFrame>
        <p:nvGraphicFramePr>
          <p:cNvPr id="9" name="Table 8"/>
          <p:cNvGraphicFramePr>
            <a:graphicFrameLocks noGrp="1"/>
          </p:cNvGraphicFramePr>
          <p:nvPr/>
        </p:nvGraphicFramePr>
        <p:xfrm>
          <a:off x="1428702" y="2786063"/>
          <a:ext cx="6715173" cy="2833823"/>
        </p:xfrm>
        <a:graphic>
          <a:graphicData uri="http://schemas.openxmlformats.org/drawingml/2006/table">
            <a:tbl>
              <a:tblPr rtl="1" firstRow="1" bandRow="1">
                <a:tableStyleId>{21E4AEA4-8DFA-4A89-87EB-49C32662AFE0}</a:tableStyleId>
              </a:tblPr>
              <a:tblGrid>
                <a:gridCol w="1928617"/>
                <a:gridCol w="3062656"/>
                <a:gridCol w="1723900"/>
              </a:tblGrid>
              <a:tr h="664139">
                <a:tc>
                  <a:txBody>
                    <a:bodyPr/>
                    <a:lstStyle/>
                    <a:p>
                      <a:pPr algn="ctr" rtl="1"/>
                      <a:r>
                        <a:rPr lang="ar-EG" sz="3200" b="1" kern="1200" dirty="0" smtClean="0">
                          <a:solidFill>
                            <a:schemeClr val="lt1"/>
                          </a:solidFill>
                          <a:latin typeface="+mn-lt"/>
                          <a:ea typeface="+mn-ea"/>
                          <a:cs typeface="+mn-cs"/>
                        </a:rPr>
                        <a:t>اليابسة </a:t>
                      </a:r>
                      <a:endParaRPr lang="ar-EG" sz="4800" b="1" dirty="0"/>
                    </a:p>
                  </a:txBody>
                  <a:tcPr/>
                </a:tc>
                <a:tc>
                  <a:txBody>
                    <a:bodyPr/>
                    <a:lstStyle/>
                    <a:p>
                      <a:pPr algn="ctr" rtl="1"/>
                      <a:r>
                        <a:rPr lang="ar-EG" sz="3200" b="1" kern="1200" dirty="0" smtClean="0">
                          <a:solidFill>
                            <a:schemeClr val="lt1"/>
                          </a:solidFill>
                          <a:latin typeface="+mn-lt"/>
                          <a:ea typeface="+mn-ea"/>
                          <a:cs typeface="+mn-cs"/>
                        </a:rPr>
                        <a:t>الماء </a:t>
                      </a:r>
                      <a:endParaRPr lang="ar-EG" sz="4800" b="1" dirty="0"/>
                    </a:p>
                  </a:txBody>
                  <a:tcPr/>
                </a:tc>
                <a:tc>
                  <a:txBody>
                    <a:bodyPr/>
                    <a:lstStyle/>
                    <a:p>
                      <a:pPr algn="ctr" rtl="1"/>
                      <a:r>
                        <a:rPr lang="ar-EG" sz="3200" b="1" kern="1200" dirty="0" smtClean="0">
                          <a:solidFill>
                            <a:schemeClr val="lt1"/>
                          </a:solidFill>
                          <a:latin typeface="+mn-lt"/>
                          <a:ea typeface="+mn-ea"/>
                          <a:cs typeface="+mn-cs"/>
                        </a:rPr>
                        <a:t>الهواء </a:t>
                      </a:r>
                      <a:endParaRPr lang="ar-EG" sz="4800" b="1" dirty="0"/>
                    </a:p>
                  </a:txBody>
                  <a:tcPr/>
                </a:tc>
              </a:tr>
              <a:tr h="673362">
                <a:tc>
                  <a:txBody>
                    <a:bodyPr/>
                    <a:lstStyle/>
                    <a:p>
                      <a:pPr algn="ctr" rtl="1"/>
                      <a:r>
                        <a:rPr lang="ar-EG" sz="3200" b="1" kern="1200" dirty="0" smtClean="0">
                          <a:solidFill>
                            <a:schemeClr val="dk1"/>
                          </a:solidFill>
                          <a:latin typeface="+mn-lt"/>
                          <a:ea typeface="+mn-ea"/>
                          <a:cs typeface="+mn-cs"/>
                        </a:rPr>
                        <a:t>الذئب </a:t>
                      </a:r>
                      <a:endParaRPr lang="en-US" sz="3200" kern="1200" dirty="0" smtClean="0">
                        <a:solidFill>
                          <a:schemeClr val="dk1"/>
                        </a:solidFill>
                        <a:latin typeface="+mn-lt"/>
                        <a:ea typeface="+mn-ea"/>
                        <a:cs typeface="+mn-cs"/>
                      </a:endParaRPr>
                    </a:p>
                  </a:txBody>
                  <a:tcPr/>
                </a:tc>
                <a:tc>
                  <a:txBody>
                    <a:bodyPr/>
                    <a:lstStyle/>
                    <a:p>
                      <a:pPr algn="ctr" rtl="1"/>
                      <a:r>
                        <a:rPr lang="ar-EG" sz="3200" b="1" kern="1200" dirty="0" smtClean="0">
                          <a:solidFill>
                            <a:schemeClr val="dk1"/>
                          </a:solidFill>
                          <a:latin typeface="+mn-lt"/>
                          <a:ea typeface="+mn-ea"/>
                          <a:cs typeface="+mn-cs"/>
                        </a:rPr>
                        <a:t>الدلفين</a:t>
                      </a:r>
                      <a:endParaRPr lang="en-US" sz="3200" b="1" kern="1200" dirty="0" smtClean="0">
                        <a:solidFill>
                          <a:schemeClr val="dk1"/>
                        </a:solidFill>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solidFill>
                            <a:schemeClr val="dk1"/>
                          </a:solidFill>
                          <a:latin typeface="+mn-lt"/>
                          <a:ea typeface="+mn-ea"/>
                          <a:cs typeface="+mn-cs"/>
                        </a:rPr>
                        <a:t>البوم </a:t>
                      </a:r>
                      <a:endParaRPr lang="en-US" sz="3200" kern="1200" dirty="0" smtClean="0">
                        <a:solidFill>
                          <a:schemeClr val="dk1"/>
                        </a:solidFill>
                        <a:latin typeface="+mn-lt"/>
                        <a:ea typeface="+mn-ea"/>
                        <a:cs typeface="+mn-cs"/>
                      </a:endParaRPr>
                    </a:p>
                  </a:txBody>
                  <a:tcPr/>
                </a:tc>
              </a:tr>
              <a:tr h="6733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solidFill>
                            <a:schemeClr val="dk1"/>
                          </a:solidFill>
                          <a:latin typeface="+mn-lt"/>
                          <a:ea typeface="+mn-ea"/>
                          <a:cs typeface="+mn-cs"/>
                        </a:rPr>
                        <a:t>القط </a:t>
                      </a:r>
                      <a:endParaRPr lang="en-US" sz="3200" kern="1200" dirty="0" smtClean="0">
                        <a:solidFill>
                          <a:schemeClr val="dk1"/>
                        </a:solidFill>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solidFill>
                            <a:schemeClr val="dk1"/>
                          </a:solidFill>
                          <a:latin typeface="+mn-lt"/>
                          <a:ea typeface="+mn-ea"/>
                          <a:cs typeface="+mn-cs"/>
                        </a:rPr>
                        <a:t>البلطي </a:t>
                      </a:r>
                      <a:endParaRPr lang="en-US" sz="3200" kern="1200" dirty="0" smtClean="0">
                        <a:solidFill>
                          <a:schemeClr val="dk1"/>
                        </a:solidFill>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solidFill>
                            <a:schemeClr val="dk1"/>
                          </a:solidFill>
                          <a:latin typeface="+mn-lt"/>
                          <a:ea typeface="+mn-ea"/>
                          <a:cs typeface="+mn-cs"/>
                        </a:rPr>
                        <a:t>الخفاش</a:t>
                      </a:r>
                      <a:endParaRPr lang="en-US" sz="4800" b="1" kern="1200" dirty="0" smtClean="0">
                        <a:solidFill>
                          <a:schemeClr val="dk1"/>
                        </a:solidFill>
                        <a:latin typeface="+mn-lt"/>
                        <a:ea typeface="+mn-ea"/>
                        <a:cs typeface="+mn-cs"/>
                      </a:endParaRPr>
                    </a:p>
                  </a:txBody>
                  <a:tcPr/>
                </a:tc>
              </a:tr>
              <a:tr h="6733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solidFill>
                            <a:schemeClr val="dk1"/>
                          </a:solidFill>
                          <a:latin typeface="+mn-lt"/>
                          <a:ea typeface="+mn-ea"/>
                          <a:cs typeface="+mn-cs"/>
                        </a:rPr>
                        <a:t>الدب </a:t>
                      </a:r>
                      <a:r>
                        <a:rPr lang="ar-EG" sz="3200" b="1" kern="1200" dirty="0" smtClean="0"/>
                        <a:t> </a:t>
                      </a:r>
                      <a:endParaRPr lang="ar-EG" sz="48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3200" b="1" kern="1200" dirty="0" smtClean="0">
                          <a:solidFill>
                            <a:schemeClr val="dk1"/>
                          </a:solidFill>
                          <a:latin typeface="+mn-lt"/>
                          <a:ea typeface="+mn-ea"/>
                          <a:cs typeface="+mn-cs"/>
                        </a:rPr>
                        <a:t>الشبص (سمك بحري)</a:t>
                      </a:r>
                      <a:endParaRPr lang="ar-EG" sz="7200" b="1" dirty="0" smtClean="0"/>
                    </a:p>
                  </a:txBody>
                  <a:tcPr/>
                </a:tc>
                <a:tc>
                  <a:txBody>
                    <a:bodyPr/>
                    <a:lstStyle/>
                    <a:p>
                      <a:pPr algn="ctr"/>
                      <a:r>
                        <a:rPr lang="ar-EG" sz="3200" b="1" kern="1200" dirty="0" smtClean="0">
                          <a:solidFill>
                            <a:schemeClr val="dk1"/>
                          </a:solidFill>
                          <a:latin typeface="+mn-lt"/>
                          <a:ea typeface="+mn-ea"/>
                          <a:cs typeface="+mn-cs"/>
                        </a:rPr>
                        <a:t>الغراب </a:t>
                      </a:r>
                      <a:r>
                        <a:rPr lang="ar-EG" sz="4800" b="1" kern="1200" dirty="0" smtClean="0"/>
                        <a:t> </a:t>
                      </a:r>
                      <a:endParaRPr lang="ar-EG" sz="7200" b="1" dirty="0"/>
                    </a:p>
                  </a:txBody>
                  <a:tcPr/>
                </a:tc>
              </a:tr>
            </a:tbl>
          </a:graphicData>
        </a:graphic>
      </p:graphicFrame>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1" descr="BCKOC016.WMF"/>
          <p:cNvPicPr>
            <a:picLocks noChangeAspect="1"/>
          </p:cNvPicPr>
          <p:nvPr/>
        </p:nvPicPr>
        <p:blipFill>
          <a:blip r:embed="rId3"/>
          <a:srcRect/>
          <a:stretch>
            <a:fillRect/>
          </a:stretch>
        </p:blipFill>
        <p:spPr bwMode="auto">
          <a:xfrm>
            <a:off x="214313" y="214313"/>
            <a:ext cx="6643687" cy="995362"/>
          </a:xfrm>
          <a:prstGeom prst="rect">
            <a:avLst/>
          </a:prstGeom>
          <a:noFill/>
          <a:ln w="9525">
            <a:noFill/>
            <a:miter lim="800000"/>
            <a:headEnd/>
            <a:tailEnd/>
          </a:ln>
        </p:spPr>
      </p:pic>
      <p:sp>
        <p:nvSpPr>
          <p:cNvPr id="50179" name="Rectangle 2"/>
          <p:cNvSpPr>
            <a:spLocks noChangeArrowheads="1"/>
          </p:cNvSpPr>
          <p:nvPr/>
        </p:nvSpPr>
        <p:spPr bwMode="auto">
          <a:xfrm>
            <a:off x="642938" y="428625"/>
            <a:ext cx="584166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نظام أرسطو </a:t>
            </a:r>
            <a:r>
              <a:rPr lang="en-US" sz="2800" b="1" dirty="0">
                <a:solidFill>
                  <a:srgbClr val="0000CC"/>
                </a:solidFill>
                <a:latin typeface="Tahoma" pitchFamily="34" charset="0"/>
                <a:ea typeface="Tahoma" pitchFamily="34" charset="0"/>
                <a:cs typeface="Tahoma" pitchFamily="34" charset="0"/>
              </a:rPr>
              <a:t>aristotles's system </a:t>
            </a:r>
            <a:endParaRPr lang="ar-EG" sz="2800" b="1" dirty="0">
              <a:solidFill>
                <a:srgbClr val="0000CC"/>
              </a:solidFill>
              <a:latin typeface="Tahoma" pitchFamily="34" charset="0"/>
              <a:ea typeface="Tahoma" pitchFamily="34" charset="0"/>
              <a:cs typeface="Tahoma" pitchFamily="34" charset="0"/>
            </a:endParaRPr>
          </a:p>
        </p:txBody>
      </p:sp>
      <p:sp>
        <p:nvSpPr>
          <p:cNvPr id="5" name="Rectangle 4"/>
          <p:cNvSpPr/>
          <p:nvPr/>
        </p:nvSpPr>
        <p:spPr>
          <a:xfrm rot="21134382">
            <a:off x="1531520" y="1367612"/>
            <a:ext cx="6779437" cy="409855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لذا لم تجد كثير من المخلوقات الحية مكانا ًلها في نظام أرسطو ، ولاسيما تلك التي تختلف. في بعض صفاتها، ومنها الطيور التي لا تطير، والضفدع الذي يعيش في الماء وعلى اليابسة . ومع ذلك  فقد أنقضت عدة قرون قبل أن يأتي نظام جديد يلائم المعرفة المتزايدة عن العالم الطبيعي ليحل محل نظام أرسطو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Arrow Connector 1"/>
          <p:cNvCxnSpPr/>
          <p:nvPr/>
        </p:nvCxnSpPr>
        <p:spPr>
          <a:xfrm>
            <a:off x="3786188" y="3071813"/>
            <a:ext cx="2071687" cy="1587"/>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Double Wave 2"/>
          <p:cNvSpPr/>
          <p:nvPr/>
        </p:nvSpPr>
        <p:spPr>
          <a:xfrm>
            <a:off x="6072188" y="2643188"/>
            <a:ext cx="1985962"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سحلية</a:t>
            </a:r>
          </a:p>
        </p:txBody>
      </p:sp>
      <p:pic>
        <p:nvPicPr>
          <p:cNvPr id="39938" name="Picture 2"/>
          <p:cNvPicPr>
            <a:picLocks noChangeAspect="1" noChangeArrowheads="1"/>
          </p:cNvPicPr>
          <p:nvPr/>
        </p:nvPicPr>
        <p:blipFill>
          <a:blip r:embed="rId4" cstate="print"/>
          <a:srcRect/>
          <a:stretch>
            <a:fillRect/>
          </a:stretch>
        </p:blipFill>
        <p:spPr bwMode="auto">
          <a:xfrm>
            <a:off x="428596" y="1357298"/>
            <a:ext cx="3405204" cy="3281378"/>
          </a:xfrm>
          <a:prstGeom prst="flowChartConnector">
            <a:avLst/>
          </a:prstGeom>
          <a:noFill/>
          <a:ln w="9525">
            <a:noFill/>
            <a:miter lim="800000"/>
            <a:headEnd/>
            <a:tailEnd/>
          </a:ln>
          <a:effectLst/>
        </p:spPr>
      </p:pic>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9938"/>
                                        </p:tgtEl>
                                        <p:attrNameLst>
                                          <p:attrName>style.visibility</p:attrName>
                                        </p:attrNameLst>
                                      </p:cBhvr>
                                      <p:to>
                                        <p:strVal val="visible"/>
                                      </p:to>
                                    </p:set>
                                    <p:anim calcmode="lin" valueType="num">
                                      <p:cBhvr>
                                        <p:cTn id="15" dur="500" fill="hold"/>
                                        <p:tgtEl>
                                          <p:spTgt spid="39938"/>
                                        </p:tgtEl>
                                        <p:attrNameLst>
                                          <p:attrName>ppt_w</p:attrName>
                                        </p:attrNameLst>
                                      </p:cBhvr>
                                      <p:tavLst>
                                        <p:tav tm="0">
                                          <p:val>
                                            <p:fltVal val="0"/>
                                          </p:val>
                                        </p:tav>
                                        <p:tav tm="100000">
                                          <p:val>
                                            <p:strVal val="#ppt_w"/>
                                          </p:val>
                                        </p:tav>
                                      </p:tavLst>
                                    </p:anim>
                                    <p:anim calcmode="lin" valueType="num">
                                      <p:cBhvr>
                                        <p:cTn id="16" dur="500" fill="hold"/>
                                        <p:tgtEl>
                                          <p:spTgt spid="399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43108" y="1500174"/>
            <a:ext cx="5643571"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الفكرة العامة </a:t>
            </a:r>
          </a:p>
        </p:txBody>
      </p:sp>
      <p:pic>
        <p:nvPicPr>
          <p:cNvPr id="4" name="Picture 3" descr="BCKLC181.WMF"/>
          <p:cNvPicPr>
            <a:picLocks noChangeAspect="1"/>
          </p:cNvPicPr>
          <p:nvPr/>
        </p:nvPicPr>
        <p:blipFill>
          <a:blip r:embed="rId5" cstate="print"/>
          <a:stretch>
            <a:fillRect/>
          </a:stretch>
        </p:blipFill>
        <p:spPr>
          <a:xfrm rot="21254693">
            <a:off x="872469" y="2892421"/>
            <a:ext cx="7361512" cy="2098888"/>
          </a:xfrm>
          <a:prstGeom prst="doubleWave">
            <a:avLst/>
          </a:prstGeom>
          <a:solidFill>
            <a:srgbClr val="CCFF66"/>
          </a:solidFill>
          <a:ln w="9525">
            <a:solidFill>
              <a:srgbClr val="FF0000"/>
            </a:solidFill>
            <a:miter lim="800000"/>
            <a:headEnd/>
            <a:tailEnd/>
          </a:ln>
          <a:effectLst>
            <a:glow rad="228600">
              <a:srgbClr val="00B0F0">
                <a:alpha val="40000"/>
              </a:srgbClr>
            </a:glow>
          </a:effectLst>
        </p:spPr>
      </p:pic>
      <p:sp>
        <p:nvSpPr>
          <p:cNvPr id="5" name="Rectangle 4"/>
          <p:cNvSpPr>
            <a:spLocks noChangeArrowheads="1"/>
          </p:cNvSpPr>
          <p:nvPr/>
        </p:nvSpPr>
        <p:spPr bwMode="auto">
          <a:xfrm rot="21298818">
            <a:off x="823913" y="3634797"/>
            <a:ext cx="7485062"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صنفت المخلوقات الحية بناء على خصائصها وتركيبتها وعلاقات بعضها ببعض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Crash.wav"/>
                                        </p:tgtEl>
                                      </p:cMediaNode>
                                    </p:audio>
                                  </p:subTnLst>
                                </p:cTn>
                              </p:par>
                              <p:par>
                                <p:cTn id="16" presetID="5"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p:nvPr/>
        </p:nvSpPr>
        <p:spPr>
          <a:xfrm rot="610630">
            <a:off x="44450" y="528284"/>
            <a:ext cx="3929063" cy="480131"/>
          </a:xfrm>
          <a:prstGeom prst="homePlat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2-1 : تاريخ التصنيف </a:t>
            </a:r>
          </a:p>
        </p:txBody>
      </p:sp>
      <p:sp>
        <p:nvSpPr>
          <p:cNvPr id="5" name="Rectangle 4"/>
          <p:cNvSpPr>
            <a:spLocks noChangeArrowheads="1"/>
          </p:cNvSpPr>
          <p:nvPr/>
        </p:nvSpPr>
        <p:spPr bwMode="auto">
          <a:xfrm>
            <a:off x="6083300" y="1214438"/>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الرئيسية </a:t>
            </a:r>
          </a:p>
        </p:txBody>
      </p:sp>
      <p:sp>
        <p:nvSpPr>
          <p:cNvPr id="7" name="Rectangle 2"/>
          <p:cNvSpPr>
            <a:spLocks noChangeArrowheads="1"/>
          </p:cNvSpPr>
          <p:nvPr/>
        </p:nvSpPr>
        <p:spPr bwMode="auto">
          <a:xfrm>
            <a:off x="1357290" y="2928934"/>
            <a:ext cx="6608762"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يستخدم علماء الأحياء نظاماً دقيقاً للتصنيف لتنظيم هذا الكم الكبير من المعلومات المتعلقة بتنوع المخلوقات الحية .</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slowdown1.wav"/>
                                        </p:tgtEl>
                                      </p:cMediaNode>
                                    </p:audio>
                                  </p:sub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4" name="coin.wav"/>
                                        </p:tgtEl>
                                      </p:cMediaNode>
                                    </p:audio>
                                  </p:sub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Bottom)">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5"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p:nvPr/>
        </p:nvSpPr>
        <p:spPr>
          <a:xfrm rot="610630">
            <a:off x="44450" y="334385"/>
            <a:ext cx="3929063" cy="867930"/>
          </a:xfrm>
          <a:prstGeom prst="homePlat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2-2 : التصنيف الحديث </a:t>
            </a:r>
          </a:p>
        </p:txBody>
      </p:sp>
      <p:sp>
        <p:nvSpPr>
          <p:cNvPr id="4" name="Rectangle 3"/>
          <p:cNvSpPr>
            <a:spLocks noChangeArrowheads="1"/>
          </p:cNvSpPr>
          <p:nvPr/>
        </p:nvSpPr>
        <p:spPr bwMode="auto">
          <a:xfrm>
            <a:off x="6083300" y="1214438"/>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الرئيسية </a:t>
            </a:r>
          </a:p>
        </p:txBody>
      </p:sp>
      <p:sp>
        <p:nvSpPr>
          <p:cNvPr id="6" name="Rectangle 2"/>
          <p:cNvSpPr>
            <a:spLocks noChangeArrowheads="1"/>
          </p:cNvSpPr>
          <p:nvPr/>
        </p:nvSpPr>
        <p:spPr bwMode="auto">
          <a:xfrm>
            <a:off x="1000100" y="2786058"/>
            <a:ext cx="6608762"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يتكون نظام تصنيف المخلوقات الحية الحديث، من ست ممالك تقع ضمن ثلاث فوق ممالك.</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slowdown1.wav"/>
                                        </p:tgtEl>
                                      </p:cMediaNode>
                                    </p:audio>
                                  </p:sub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4" name="coin.wav"/>
                                        </p:tgtEl>
                                      </p:cMediaNode>
                                    </p:audio>
                                  </p:sub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5"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a:spLocks noChangeArrowheads="1"/>
          </p:cNvSpPr>
          <p:nvPr/>
        </p:nvSpPr>
        <p:spPr bwMode="auto">
          <a:xfrm rot="20291223">
            <a:off x="384457" y="1224953"/>
            <a:ext cx="6007802"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smtClean="0">
                <a:solidFill>
                  <a:srgbClr val="0000CC"/>
                </a:solidFill>
                <a:latin typeface="Tahoma" pitchFamily="34" charset="0"/>
                <a:ea typeface="Tahoma" pitchFamily="34" charset="0"/>
                <a:cs typeface="Tahoma" pitchFamily="34" charset="0"/>
              </a:rPr>
              <a:t>حقائق </a:t>
            </a:r>
            <a:r>
              <a:rPr lang="ar-EG" sz="3200" b="1" dirty="0">
                <a:solidFill>
                  <a:srgbClr val="0000CC"/>
                </a:solidFill>
                <a:latin typeface="Tahoma" pitchFamily="34" charset="0"/>
                <a:ea typeface="Tahoma" pitchFamily="34" charset="0"/>
                <a:cs typeface="Tahoma" pitchFamily="34" charset="0"/>
              </a:rPr>
              <a:t>في علم الأحياء </a:t>
            </a:r>
          </a:p>
        </p:txBody>
      </p:sp>
      <p:pic>
        <p:nvPicPr>
          <p:cNvPr id="4" name="Picture 3" descr="BCKLC234.WMF"/>
          <p:cNvPicPr>
            <a:picLocks noChangeAspect="1"/>
          </p:cNvPicPr>
          <p:nvPr/>
        </p:nvPicPr>
        <p:blipFill>
          <a:blip r:embed="rId5" cstate="print"/>
          <a:stretch>
            <a:fillRect/>
          </a:stretch>
        </p:blipFill>
        <p:spPr>
          <a:xfrm rot="21220042">
            <a:off x="362288" y="2611107"/>
            <a:ext cx="8626114" cy="2536933"/>
          </a:xfrm>
          <a:prstGeom prst="flowChartMultidocument">
            <a:avLst/>
          </a:prstGeom>
        </p:spPr>
      </p:pic>
      <p:sp>
        <p:nvSpPr>
          <p:cNvPr id="5" name="Rectangle 7"/>
          <p:cNvSpPr>
            <a:spLocks noChangeArrowheads="1"/>
          </p:cNvSpPr>
          <p:nvPr/>
        </p:nvSpPr>
        <p:spPr bwMode="auto">
          <a:xfrm rot="21159508">
            <a:off x="693738" y="3054292"/>
            <a:ext cx="7962900" cy="177176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تعد صحراء الربع الخالي من أكبر الصحاري الرملية في العالم وهي تحتل الثلث الجنوبي من شبه الجزيرة العربية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1.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cached_jewelappear.wav"/>
                                        </p:tgtEl>
                                      </p:cMediaNode>
                                    </p:audio>
                                  </p:subTnLst>
                                </p:cTn>
                              </p:par>
                              <p:par>
                                <p:cTn id="13" presetID="16" presetClass="entr" presetSubtype="2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1124</Words>
  <Application>Microsoft Office PowerPoint</Application>
  <PresentationFormat>On-screen Show (4:3)</PresentationFormat>
  <Paragraphs>153</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Times New Roman</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vortex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احياء 1ث</dc:title>
  <dc:subject>تنظيم تنوع الحياة</dc:subject>
  <cp:keywords>حقيبة انجاز المعلم والمعلمة</cp:keywords>
  <cp:lastModifiedBy>Mohamed</cp:lastModifiedBy>
  <cp:revision>124</cp:revision>
  <dcterms:created xsi:type="dcterms:W3CDTF">2010-04-14T12:38:29Z</dcterms:created>
  <dcterms:modified xsi:type="dcterms:W3CDTF">2016-07-28T16:11:49Z</dcterms:modified>
</cp:coreProperties>
</file>