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90" r:id="rId4"/>
    <p:sldId id="291" r:id="rId5"/>
    <p:sldId id="276" r:id="rId6"/>
    <p:sldId id="277" r:id="rId7"/>
    <p:sldId id="285" r:id="rId8"/>
    <p:sldId id="280" r:id="rId9"/>
    <p:sldId id="281" r:id="rId10"/>
    <p:sldId id="282" r:id="rId11"/>
    <p:sldId id="283" r:id="rId12"/>
    <p:sldId id="284" r:id="rId13"/>
    <p:sldId id="286" r:id="rId14"/>
    <p:sldId id="292" r:id="rId15"/>
    <p:sldId id="295" r:id="rId16"/>
    <p:sldId id="287" r:id="rId17"/>
    <p:sldId id="288" r:id="rId18"/>
    <p:sldId id="296" r:id="rId19"/>
    <p:sldId id="289" r:id="rId20"/>
    <p:sldId id="293" r:id="rId21"/>
    <p:sldId id="297" r:id="rId22"/>
    <p:sldId id="266" r:id="rId23"/>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709256"/>
    <a:srgbClr val="AD9968"/>
    <a:srgbClr val="3B84AF"/>
    <a:srgbClr val="FF3300"/>
    <a:srgbClr val="00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64" autoAdjust="0"/>
  </p:normalViewPr>
  <p:slideViewPr>
    <p:cSldViewPr>
      <p:cViewPr>
        <p:scale>
          <a:sx n="90" d="100"/>
          <a:sy n="90" d="100"/>
        </p:scale>
        <p:origin x="-378" y="-402"/>
      </p:cViewPr>
      <p:guideLst>
        <p:guide orient="horz" pos="2160"/>
        <p:guide pos="312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2/1/2012</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4" name="Rectangle 9"/>
          <p:cNvSpPr/>
          <p:nvPr/>
        </p:nvSpPr>
        <p:spPr>
          <a:xfrm>
            <a:off x="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 name="Rectangle 11"/>
          <p:cNvSpPr/>
          <p:nvPr/>
        </p:nvSpPr>
        <p:spPr>
          <a:xfrm>
            <a:off x="723900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0"/>
          </p:nvPr>
        </p:nvSpPr>
        <p:spPr>
          <a:xfrm>
            <a:off x="4927600" y="6356350"/>
            <a:ext cx="482600" cy="365125"/>
          </a:xfrm>
          <a:prstGeom prst="rect">
            <a:avLst/>
          </a:prstGeom>
        </p:spPr>
        <p:txBody>
          <a:bodyPr/>
          <a:lstStyle>
            <a:lvl1pPr>
              <a:defRPr/>
            </a:lvl1pPr>
          </a:lstStyle>
          <a:p>
            <a:pPr>
              <a:defRPr/>
            </a:pPr>
            <a:fld id="{7B8EA862-7DD5-4A06-BDE1-DB7EC5FAA60C}" type="slidenum">
              <a:rPr lang="ar-SA"/>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baseline="0">
                <a:solidFill>
                  <a:schemeClr val="accent1">
                    <a:lumMod val="7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chemeClr val="tx1"/>
                </a:solidFill>
              </a:defRPr>
            </a:lvl1pPr>
            <a:lvl2pPr algn="r">
              <a:buFont typeface="Arial" pitchFamily="34" charset="0"/>
              <a:buNone/>
              <a:defRPr>
                <a:solidFill>
                  <a:schemeClr val="tx1"/>
                </a:solidFill>
              </a:defRPr>
            </a:lvl2pPr>
            <a:lvl3pPr algn="r">
              <a:buFont typeface="Arial" pitchFamily="34" charset="0"/>
              <a:buNone/>
              <a:defRPr>
                <a:solidFill>
                  <a:schemeClr val="tx1"/>
                </a:solidFill>
              </a:defRPr>
            </a:lvl3pPr>
            <a:lvl4pPr algn="r">
              <a:buFont typeface="Arial" pitchFamily="34" charset="0"/>
              <a:buNone/>
              <a:defRPr>
                <a:solidFill>
                  <a:schemeClr val="tx1"/>
                </a:solidFill>
              </a:defRPr>
            </a:lvl4pPr>
            <a:lvl5pPr algn="r">
              <a:buFont typeface="Arial" pitchFamily="34" charset="0"/>
              <a:buNone/>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dirty="0" smtClean="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a:solidFill>
                  <a:schemeClr val="accent1">
                    <a:lumMod val="75000"/>
                  </a:schemeClr>
                </a:solidFill>
              </a:defRPr>
            </a:lvl1pPr>
          </a:lstStyle>
          <a:p>
            <a:r>
              <a:rPr lang="en-US" smtClean="0"/>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smtClean="0"/>
              <a:t>العنوان الرئيسي</a:t>
            </a:r>
            <a:endParaRPr lang="en-US" smtClean="0"/>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smtClean="0"/>
              <a:t>المحتوى المستوى الأول</a:t>
            </a:r>
            <a:endParaRPr lang="en-US" smtClean="0"/>
          </a:p>
          <a:p>
            <a:pPr lvl="1"/>
            <a:r>
              <a:rPr lang="ar-EG" smtClean="0"/>
              <a:t>المحتوى المستوى الثاني</a:t>
            </a:r>
            <a:endParaRPr lang="en-US" smtClean="0"/>
          </a:p>
          <a:p>
            <a:pPr lvl="2"/>
            <a:r>
              <a:rPr lang="ar-EG" smtClean="0"/>
              <a:t>المحتوى المستوى الثالث</a:t>
            </a:r>
            <a:endParaRPr lang="en-US" smtClean="0"/>
          </a:p>
          <a:p>
            <a:pPr lvl="3"/>
            <a:r>
              <a:rPr lang="ar-EG" smtClean="0"/>
              <a:t>المحتوى المستوى الرابع</a:t>
            </a:r>
            <a:endParaRPr lang="en-US" smtClean="0"/>
          </a:p>
          <a:p>
            <a:pPr lvl="4"/>
            <a:r>
              <a:rPr lang="ar-EG" smtClean="0"/>
              <a:t>المحتوى المستوى الخامس</a:t>
            </a:r>
            <a:endParaRPr lang="en-US" smtClean="0"/>
          </a:p>
        </p:txBody>
      </p:sp>
      <p:sp>
        <p:nvSpPr>
          <p:cNvPr id="10" name="Rectangle 9"/>
          <p:cNvSpPr/>
          <p:nvPr userDrawn="1"/>
        </p:nvSpPr>
        <p:spPr>
          <a:xfrm>
            <a:off x="0" y="6324600"/>
            <a:ext cx="9906000" cy="533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grpSp>
        <p:nvGrpSpPr>
          <p:cNvPr id="12" name="Group 7"/>
          <p:cNvGrpSpPr>
            <a:grpSpLocks/>
          </p:cNvGrpSpPr>
          <p:nvPr userDrawn="1"/>
        </p:nvGrpSpPr>
        <p:grpSpPr bwMode="auto">
          <a:xfrm>
            <a:off x="8610600" y="5791200"/>
            <a:ext cx="941388" cy="914400"/>
            <a:chOff x="5210750" y="1066800"/>
            <a:chExt cx="2976900" cy="3130677"/>
          </a:xfrm>
        </p:grpSpPr>
        <p:sp>
          <p:nvSpPr>
            <p:cNvPr id="13" name="Oval 12"/>
            <p:cNvSpPr/>
            <p:nvPr/>
          </p:nvSpPr>
          <p:spPr>
            <a:xfrm>
              <a:off x="5321191" y="1142893"/>
              <a:ext cx="2766057" cy="29730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4" name="Picture 2" descr="http://kfu.files.googlepages.com/newKFUlogo.jpg"/>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King Faisal University</a:t>
            </a:r>
            <a:endParaRPr lang="en-US" sz="1600" dirty="0">
              <a:solidFill>
                <a:schemeClr val="bg1"/>
              </a:solidFill>
              <a:latin typeface="+mn-lt"/>
              <a:cs typeface="+mn-cs"/>
            </a:endParaRP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descr="logo EDE.png"/>
          <p:cNvPicPr>
            <a:picLocks noChangeAspect="1"/>
          </p:cNvPicPr>
          <p:nvPr userDrawn="1"/>
        </p:nvPicPr>
        <p:blipFill>
          <a:blip r:embed="rId14" cstate="print"/>
          <a:stretch>
            <a:fillRect/>
          </a:stretch>
        </p:blipFill>
        <p:spPr>
          <a:xfrm>
            <a:off x="304800" y="5791200"/>
            <a:ext cx="838200" cy="938645"/>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smtClean="0">
                <a:solidFill>
                  <a:schemeClr val="bg1"/>
                </a:solidFill>
                <a:latin typeface="+mn-lt"/>
                <a:cs typeface="+mn-cs"/>
              </a:rPr>
              <a:t>Deanship of E-Learning and Distance Education</a:t>
            </a:r>
            <a:endParaRPr lang="en-US" sz="1200" dirty="0">
              <a:solidFill>
                <a:schemeClr val="bg1"/>
              </a:solidFill>
              <a:latin typeface="+mn-lt"/>
              <a:cs typeface="+mn-cs"/>
            </a:endParaRPr>
          </a:p>
        </p:txBody>
      </p:sp>
      <p:sp>
        <p:nvSpPr>
          <p:cNvPr id="20" name="Rectangle 19"/>
          <p:cNvSpPr/>
          <p:nvPr userDrawn="1"/>
        </p:nvSpPr>
        <p:spPr>
          <a:xfrm>
            <a:off x="1183042" y="6290846"/>
            <a:ext cx="274786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عمادة التعليم</a:t>
            </a:r>
            <a:r>
              <a:rPr lang="ar-SA" sz="1600" b="1" baseline="0" dirty="0" smtClean="0">
                <a:solidFill>
                  <a:schemeClr val="bg1"/>
                </a:solidFill>
                <a:latin typeface="+mn-lt"/>
                <a:cs typeface="+mn-cs"/>
              </a:rPr>
              <a:t> الإكتروني والتعلم عن بعد</a:t>
            </a:r>
            <a:endParaRPr lang="en-US" sz="1600" b="1" dirty="0">
              <a:solidFill>
                <a:schemeClr val="bg1"/>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0" eaLnBrk="0" fontAlgn="base" hangingPunct="0">
        <a:spcBef>
          <a:spcPct val="0"/>
        </a:spcBef>
        <a:spcAft>
          <a:spcPct val="0"/>
        </a:spcAft>
        <a:defRPr sz="4400" kern="1200">
          <a:solidFill>
            <a:srgbClr val="376092"/>
          </a:solidFill>
          <a:latin typeface="+mj-lt"/>
          <a:ea typeface="+mj-ea"/>
          <a:cs typeface="Arial" charset="0"/>
        </a:defRPr>
      </a:lvl1pPr>
      <a:lvl2pPr algn="r" rtl="0" eaLnBrk="0" fontAlgn="base" hangingPunct="0">
        <a:spcBef>
          <a:spcPct val="0"/>
        </a:spcBef>
        <a:spcAft>
          <a:spcPct val="0"/>
        </a:spcAft>
        <a:defRPr sz="4400">
          <a:solidFill>
            <a:srgbClr val="376092"/>
          </a:solidFill>
          <a:latin typeface="Calibri" pitchFamily="34" charset="0"/>
          <a:cs typeface="Arial" charset="0"/>
        </a:defRPr>
      </a:lvl2pPr>
      <a:lvl3pPr algn="r" rtl="0" eaLnBrk="0" fontAlgn="base" hangingPunct="0">
        <a:spcBef>
          <a:spcPct val="0"/>
        </a:spcBef>
        <a:spcAft>
          <a:spcPct val="0"/>
        </a:spcAft>
        <a:defRPr sz="4400">
          <a:solidFill>
            <a:srgbClr val="376092"/>
          </a:solidFill>
          <a:latin typeface="Calibri" pitchFamily="34" charset="0"/>
          <a:cs typeface="Arial" charset="0"/>
        </a:defRPr>
      </a:lvl3pPr>
      <a:lvl4pPr algn="r" rtl="0" eaLnBrk="0" fontAlgn="base" hangingPunct="0">
        <a:spcBef>
          <a:spcPct val="0"/>
        </a:spcBef>
        <a:spcAft>
          <a:spcPct val="0"/>
        </a:spcAft>
        <a:defRPr sz="4400">
          <a:solidFill>
            <a:srgbClr val="376092"/>
          </a:solidFill>
          <a:latin typeface="Calibri" pitchFamily="34" charset="0"/>
          <a:cs typeface="Arial" charset="0"/>
        </a:defRPr>
      </a:lvl4pPr>
      <a:lvl5pPr algn="r" rtl="0" eaLnBrk="0" fontAlgn="base" hangingPunct="0">
        <a:spcBef>
          <a:spcPct val="0"/>
        </a:spcBef>
        <a:spcAft>
          <a:spcPct val="0"/>
        </a:spcAft>
        <a:defRPr sz="4400">
          <a:solidFill>
            <a:srgbClr val="376092"/>
          </a:solidFill>
          <a:latin typeface="Calibri" pitchFamily="34" charset="0"/>
          <a:cs typeface="Arial" charset="0"/>
        </a:defRPr>
      </a:lvl5pPr>
      <a:lvl6pPr marL="457200" algn="r" rtl="0" fontAlgn="base">
        <a:spcBef>
          <a:spcPct val="0"/>
        </a:spcBef>
        <a:spcAft>
          <a:spcPct val="0"/>
        </a:spcAft>
        <a:defRPr sz="4400">
          <a:solidFill>
            <a:srgbClr val="376092"/>
          </a:solidFill>
          <a:latin typeface="Calibri" pitchFamily="34" charset="0"/>
          <a:cs typeface="Arial" charset="0"/>
        </a:defRPr>
      </a:lvl6pPr>
      <a:lvl7pPr marL="914400" algn="r" rtl="0" fontAlgn="base">
        <a:spcBef>
          <a:spcPct val="0"/>
        </a:spcBef>
        <a:spcAft>
          <a:spcPct val="0"/>
        </a:spcAft>
        <a:defRPr sz="4400">
          <a:solidFill>
            <a:srgbClr val="376092"/>
          </a:solidFill>
          <a:latin typeface="Calibri" pitchFamily="34" charset="0"/>
          <a:cs typeface="Arial" charset="0"/>
        </a:defRPr>
      </a:lvl7pPr>
      <a:lvl8pPr marL="1371600" algn="r" rtl="0" fontAlgn="base">
        <a:spcBef>
          <a:spcPct val="0"/>
        </a:spcBef>
        <a:spcAft>
          <a:spcPct val="0"/>
        </a:spcAft>
        <a:defRPr sz="4400">
          <a:solidFill>
            <a:srgbClr val="376092"/>
          </a:solidFill>
          <a:latin typeface="Calibri" pitchFamily="34" charset="0"/>
          <a:cs typeface="Arial" charset="0"/>
        </a:defRPr>
      </a:lvl8pPr>
      <a:lvl9pPr marL="1828800" algn="r" rtl="0" fontAlgn="base">
        <a:spcBef>
          <a:spcPct val="0"/>
        </a:spcBef>
        <a:spcAft>
          <a:spcPct val="0"/>
        </a:spcAft>
        <a:defRPr sz="4400">
          <a:solidFill>
            <a:srgbClr val="376092"/>
          </a:solidFill>
          <a:latin typeface="Calibri" pitchFamily="34" charset="0"/>
          <a:cs typeface="Arial" charset="0"/>
        </a:defRPr>
      </a:lvl9pPr>
    </p:titleStyle>
    <p:bodyStyle>
      <a:lvl1pPr marL="342900" indent="-342900" algn="r" rtl="0" eaLnBrk="0" fontAlgn="base" hangingPunct="0">
        <a:spcBef>
          <a:spcPct val="20000"/>
        </a:spcBef>
        <a:spcAft>
          <a:spcPct val="0"/>
        </a:spcAft>
        <a:buFont typeface="Arial" pitchFamily="34" charset="0"/>
        <a:buChar char="•"/>
        <a:defRPr sz="3200" kern="1200">
          <a:solidFill>
            <a:schemeClr val="tx1"/>
          </a:solidFill>
          <a:latin typeface="+mn-lt"/>
          <a:ea typeface="+mn-ea"/>
          <a:cs typeface="Arial" charset="0"/>
        </a:defRPr>
      </a:lvl1pPr>
      <a:lvl2pPr marL="742950" indent="-285750" algn="r" rtl="0" eaLnBrk="0" fontAlgn="base" hangingPunct="0">
        <a:spcBef>
          <a:spcPct val="20000"/>
        </a:spcBef>
        <a:spcAft>
          <a:spcPct val="0"/>
        </a:spcAft>
        <a:buFont typeface="Arial" pitchFamily="34" charset="0"/>
        <a:buChar char="–"/>
        <a:defRPr sz="2800" kern="1200">
          <a:solidFill>
            <a:schemeClr val="tx1"/>
          </a:solidFill>
          <a:latin typeface="+mn-lt"/>
          <a:ea typeface="+mn-ea"/>
          <a:cs typeface="Arial" charset="0"/>
        </a:defRPr>
      </a:lvl2pPr>
      <a:lvl3pPr marL="1143000" indent="-228600" algn="r" rtl="0" eaLnBrk="0" fontAlgn="base" hangingPunct="0">
        <a:spcBef>
          <a:spcPct val="20000"/>
        </a:spcBef>
        <a:spcAft>
          <a:spcPct val="0"/>
        </a:spcAft>
        <a:buFont typeface="Arial" pitchFamily="34" charset="0"/>
        <a:buChar char="•"/>
        <a:defRPr sz="2400" kern="1200">
          <a:solidFill>
            <a:schemeClr val="tx1"/>
          </a:solidFill>
          <a:latin typeface="+mn-lt"/>
          <a:ea typeface="+mn-ea"/>
          <a:cs typeface="Arial" charset="0"/>
        </a:defRPr>
      </a:lvl3pPr>
      <a:lvl4pPr marL="16002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4pPr>
      <a:lvl5pPr marL="20574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42950" y="2130425"/>
            <a:ext cx="8420100" cy="1470025"/>
          </a:xfrm>
        </p:spPr>
        <p:txBody>
          <a:bodyPr/>
          <a:lstStyle/>
          <a:p>
            <a:pPr eaLnBrk="1" hangingPunct="1"/>
            <a:endParaRPr lang="ar-SA" smtClean="0">
              <a:solidFill>
                <a:srgbClr val="376092"/>
              </a:solidFill>
              <a:cs typeface="Arial" pitchFamily="34"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cs typeface="+mn-cs"/>
            </a:endParaRPr>
          </a:p>
        </p:txBody>
      </p:sp>
      <p:sp>
        <p:nvSpPr>
          <p:cNvPr id="5124" name="Slide Number Placeholder 3"/>
          <p:cNvSpPr>
            <a:spLocks noGrp="1"/>
          </p:cNvSpPr>
          <p:nvPr>
            <p:ph type="sldNum" sz="quarter" idx="10"/>
          </p:nvPr>
        </p:nvSpPr>
        <p:spPr bwMode="auto">
          <a:noFill/>
          <a:ln>
            <a:miter lim="800000"/>
            <a:headEnd/>
            <a:tailEnd/>
          </a:ln>
        </p:spPr>
        <p:txBody>
          <a:bodyPr/>
          <a:lstStyle/>
          <a:p>
            <a:fld id="{10032AED-950E-4013-8E81-DE89BE95EEEF}" type="slidenum">
              <a:rPr lang="ar-SA" smtClean="0">
                <a:cs typeface="Arial" pitchFamily="34" charset="0"/>
              </a:rPr>
              <a:pPr/>
              <a:t>1</a:t>
            </a:fld>
            <a:endParaRPr lang="en-US" smtClean="0">
              <a:cs typeface="Arial" pitchFamily="34" charset="0"/>
            </a:endParaRPr>
          </a:p>
        </p:txBody>
      </p:sp>
      <p:sp>
        <p:nvSpPr>
          <p:cNvPr id="5" name="Rectangle 4"/>
          <p:cNvSpPr/>
          <p:nvPr/>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sp>
        <p:nvSpPr>
          <p:cNvPr id="6" name="Rectangle 5"/>
          <p:cNvSpPr/>
          <p:nvPr/>
        </p:nvSpPr>
        <p:spPr>
          <a:xfrm>
            <a:off x="0" y="0"/>
            <a:ext cx="9906000" cy="3429000"/>
          </a:xfrm>
          <a:prstGeom prst="rect">
            <a:avLst/>
          </a:prstGeom>
          <a:solidFill>
            <a:srgbClr val="70925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5127" name="Subtitle 2"/>
          <p:cNvSpPr txBox="1">
            <a:spLocks/>
          </p:cNvSpPr>
          <p:nvPr/>
        </p:nvSpPr>
        <p:spPr bwMode="auto">
          <a:xfrm>
            <a:off x="5822950" y="4648200"/>
            <a:ext cx="4083050" cy="1066800"/>
          </a:xfrm>
          <a:prstGeom prst="rect">
            <a:avLst/>
          </a:prstGeom>
          <a:noFill/>
          <a:ln w="9525">
            <a:noFill/>
            <a:miter lim="800000"/>
            <a:headEnd/>
            <a:tailEnd/>
          </a:ln>
        </p:spPr>
        <p:txBody>
          <a:bodyPr/>
          <a:lstStyle/>
          <a:p>
            <a:pPr algn="ctr" rtl="0">
              <a:spcBef>
                <a:spcPct val="20000"/>
              </a:spcBef>
              <a:buFont typeface="Arial" pitchFamily="34" charset="0"/>
              <a:buNone/>
            </a:pPr>
            <a:r>
              <a:rPr lang="ar-SA" sz="2400" b="1" dirty="0" smtClean="0">
                <a:solidFill>
                  <a:schemeClr val="tx2">
                    <a:lumMod val="75000"/>
                  </a:schemeClr>
                </a:solidFill>
                <a:latin typeface="Calibri" pitchFamily="34" charset="0"/>
              </a:rPr>
              <a:t>جامعة الملك فيصل</a:t>
            </a:r>
          </a:p>
          <a:p>
            <a:pPr algn="ctr" rtl="0">
              <a:spcBef>
                <a:spcPct val="20000"/>
              </a:spcBef>
              <a:buFont typeface="Arial" pitchFamily="34" charset="0"/>
              <a:buNone/>
            </a:pPr>
            <a:r>
              <a:rPr lang="ar-SA" sz="2400" b="1" dirty="0" smtClean="0">
                <a:solidFill>
                  <a:schemeClr val="tx2">
                    <a:lumMod val="75000"/>
                  </a:schemeClr>
                </a:solidFill>
                <a:latin typeface="Calibri" pitchFamily="34" charset="0"/>
              </a:rPr>
              <a:t>عمادة التعلم الإلكتروني والتعليم عن بعد</a:t>
            </a:r>
            <a:endParaRPr lang="en-US" sz="2400" b="1" dirty="0">
              <a:solidFill>
                <a:schemeClr val="tx2">
                  <a:lumMod val="75000"/>
                </a:schemeClr>
              </a:solidFill>
              <a:latin typeface="Calibri" pitchFamily="34" charset="0"/>
            </a:endParaRPr>
          </a:p>
          <a:p>
            <a:pPr algn="ctr" rtl="0">
              <a:spcBef>
                <a:spcPct val="20000"/>
              </a:spcBef>
              <a:buFont typeface="Arial" pitchFamily="34" charset="0"/>
              <a:buNone/>
            </a:pPr>
            <a:r>
              <a:rPr lang="ar-SA" sz="2400" dirty="0" smtClean="0">
                <a:solidFill>
                  <a:schemeClr val="tx2">
                    <a:lumMod val="75000"/>
                  </a:schemeClr>
                </a:solidFill>
                <a:latin typeface="Calibri" pitchFamily="34" charset="0"/>
              </a:rPr>
              <a:t>	</a:t>
            </a:r>
            <a:endParaRPr lang="en-US" sz="2400" dirty="0">
              <a:solidFill>
                <a:schemeClr val="tx2">
                  <a:lumMod val="75000"/>
                </a:schemeClr>
              </a:solidFill>
              <a:latin typeface="Calibri" pitchFamily="34" charset="0"/>
            </a:endParaRPr>
          </a:p>
        </p:txBody>
      </p:sp>
      <p:grpSp>
        <p:nvGrpSpPr>
          <p:cNvPr id="5128" name="Group 7"/>
          <p:cNvGrpSpPr>
            <a:grpSpLocks/>
          </p:cNvGrpSpPr>
          <p:nvPr/>
        </p:nvGrpSpPr>
        <p:grpSpPr bwMode="auto">
          <a:xfrm>
            <a:off x="6494463" y="1981200"/>
            <a:ext cx="2600325" cy="2524125"/>
            <a:chOff x="5210750" y="1066800"/>
            <a:chExt cx="2976900" cy="3130677"/>
          </a:xfrm>
        </p:grpSpPr>
        <p:sp>
          <p:nvSpPr>
            <p:cNvPr id="9" name="Oval 8"/>
            <p:cNvSpPr/>
            <p:nvPr/>
          </p:nvSpPr>
          <p:spPr>
            <a:xfrm>
              <a:off x="5321611" y="1143591"/>
              <a:ext cx="2767900"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5133"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1" name="Freeform 10"/>
          <p:cNvSpPr/>
          <p:nvPr/>
        </p:nvSpPr>
        <p:spPr>
          <a:xfrm>
            <a:off x="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130" name="Title 1"/>
          <p:cNvSpPr txBox="1">
            <a:spLocks/>
          </p:cNvSpPr>
          <p:nvPr/>
        </p:nvSpPr>
        <p:spPr bwMode="auto">
          <a:xfrm>
            <a:off x="457200" y="2819400"/>
            <a:ext cx="5099050" cy="1981200"/>
          </a:xfrm>
          <a:prstGeom prst="rect">
            <a:avLst/>
          </a:prstGeom>
          <a:noFill/>
          <a:ln w="9525">
            <a:noFill/>
            <a:miter lim="800000"/>
            <a:headEnd/>
            <a:tailEnd/>
          </a:ln>
        </p:spPr>
        <p:txBody>
          <a:bodyPr anchor="ctr"/>
          <a:lstStyle/>
          <a:p>
            <a:pPr algn="ctr"/>
            <a:r>
              <a:rPr lang="ar-EG" sz="3700" b="1" dirty="0">
                <a:solidFill>
                  <a:schemeClr val="accent1">
                    <a:lumMod val="50000"/>
                  </a:schemeClr>
                </a:solidFill>
                <a:latin typeface="AYM Wadiy S_U normal."/>
                <a:cs typeface="Times New Roman" pitchFamily="18" charset="0"/>
              </a:rPr>
              <a:t>اسم </a:t>
            </a:r>
            <a:r>
              <a:rPr lang="ar-EG" sz="3700" b="1" dirty="0" smtClean="0">
                <a:solidFill>
                  <a:schemeClr val="accent1">
                    <a:lumMod val="50000"/>
                  </a:schemeClr>
                </a:solidFill>
                <a:latin typeface="AYM Wadiy S_U normal."/>
                <a:cs typeface="Times New Roman" pitchFamily="18" charset="0"/>
              </a:rPr>
              <a:t>المقرر</a:t>
            </a:r>
            <a:endParaRPr lang="ar-SA" sz="3700" b="1" dirty="0">
              <a:solidFill>
                <a:schemeClr val="accent1">
                  <a:lumMod val="50000"/>
                </a:schemeClr>
              </a:solidFill>
              <a:latin typeface="AYM Wadiy S_U normal."/>
              <a:cs typeface="Times New Roman" pitchFamily="18" charset="0"/>
            </a:endParaRPr>
          </a:p>
          <a:p>
            <a:pPr algn="ctr"/>
            <a:r>
              <a:rPr lang="ar-SA" sz="2800" b="1" dirty="0" smtClean="0">
                <a:latin typeface="Calibri" pitchFamily="34" charset="0"/>
                <a:cs typeface="Times New Roman" pitchFamily="18" charset="0"/>
              </a:rPr>
              <a:t>نظرية المعرفة</a:t>
            </a:r>
            <a:endParaRPr lang="en-US" sz="2800" b="1" dirty="0">
              <a:latin typeface="Calibri" pitchFamily="34" charset="0"/>
            </a:endParaRPr>
          </a:p>
          <a:p>
            <a:pPr algn="ctr"/>
            <a:r>
              <a:rPr lang="ar-SA" sz="2600" b="1" dirty="0" smtClean="0">
                <a:solidFill>
                  <a:srgbClr val="7F7F7F"/>
                </a:solidFill>
                <a:latin typeface="Calibri" pitchFamily="34" charset="0"/>
                <a:cs typeface="Times New Roman" pitchFamily="18" charset="0"/>
              </a:rPr>
              <a:t>د</a:t>
            </a:r>
            <a:r>
              <a:rPr lang="en-US" sz="2600" b="1" dirty="0" smtClean="0">
                <a:solidFill>
                  <a:srgbClr val="7F7F7F"/>
                </a:solidFill>
                <a:latin typeface="Calibri" pitchFamily="34" charset="0"/>
                <a:cs typeface="Times New Roman" pitchFamily="18" charset="0"/>
              </a:rPr>
              <a:t> .</a:t>
            </a:r>
            <a:r>
              <a:rPr lang="ar-SA" sz="2600" b="1" dirty="0" smtClean="0">
                <a:solidFill>
                  <a:srgbClr val="7F7F7F"/>
                </a:solidFill>
                <a:latin typeface="Calibri" pitchFamily="34" charset="0"/>
                <a:cs typeface="Times New Roman" pitchFamily="18" charset="0"/>
              </a:rPr>
              <a:t>بدران مسعود بن الحسن</a:t>
            </a:r>
            <a:endParaRPr lang="en-US" sz="2600" b="1" dirty="0">
              <a:solidFill>
                <a:srgbClr val="7F7F7F"/>
              </a:solidFill>
              <a:latin typeface="Calibri" pitchFamily="34" charset="0"/>
            </a:endParaRPr>
          </a:p>
        </p:txBody>
      </p:sp>
      <p:sp>
        <p:nvSpPr>
          <p:cNvPr id="5131" name="Slide Number Placeholder 10"/>
          <p:cNvSpPr txBox="1">
            <a:spLocks/>
          </p:cNvSpPr>
          <p:nvPr/>
        </p:nvSpPr>
        <p:spPr bwMode="auto">
          <a:xfrm>
            <a:off x="381000" y="6405563"/>
            <a:ext cx="2311400" cy="365125"/>
          </a:xfrm>
          <a:prstGeom prst="rect">
            <a:avLst/>
          </a:prstGeom>
          <a:noFill/>
          <a:ln w="9525">
            <a:noFill/>
            <a:miter lim="800000"/>
            <a:headEnd/>
            <a:tailEnd/>
          </a:ln>
        </p:spPr>
        <p:txBody>
          <a:bodyPr anchor="ctr"/>
          <a:lstStyle/>
          <a:p>
            <a:pPr rtl="0"/>
            <a:fld id="{BD304080-26AE-472C-BC30-C39120F3D8A0}" type="slidenum">
              <a:rPr lang="ar-SA" sz="1200">
                <a:solidFill>
                  <a:schemeClr val="bg1"/>
                </a:solidFill>
                <a:latin typeface="Calibri" pitchFamily="34" charset="0"/>
              </a:rPr>
              <a:pPr rtl="0"/>
              <a:t>1</a:t>
            </a:fld>
            <a:endParaRPr lang="en-US" sz="120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buFontTx/>
              <a:buChar char="-"/>
            </a:pPr>
            <a:r>
              <a:rPr lang="ar-SA" sz="2500" dirty="0" smtClean="0"/>
              <a:t> إذ المعرفة عِلمٌ بعَيْن الشيء مُفَصَّلاً عما سواه؛ أي: يعلو في الإدراك، ويُميز عما يكتنفه من مُتشابهات، فيتميز المعلوم من غيره، </a:t>
            </a:r>
          </a:p>
          <a:p>
            <a:pPr marL="0" indent="0" algn="just" rtl="1">
              <a:spcBef>
                <a:spcPts val="0"/>
              </a:spcBef>
              <a:buFontTx/>
              <a:buChar char="-"/>
            </a:pPr>
            <a:r>
              <a:rPr lang="ar-SA" sz="2500" dirty="0" smtClean="0"/>
              <a:t> وسر المسألة: أنَّ المعرفة لتمييز ما اختلط فيه المعروف بغيره فاشتبه، </a:t>
            </a:r>
            <a:r>
              <a:rPr lang="ar-SA" sz="2500" dirty="0" smtClean="0">
                <a:solidFill>
                  <a:srgbClr val="FF0000"/>
                </a:solidFill>
              </a:rPr>
              <a:t>فالمعرفة تمييز</a:t>
            </a:r>
            <a:r>
              <a:rPr lang="en-US" sz="2500" dirty="0" smtClean="0"/>
              <a:t>.</a:t>
            </a:r>
          </a:p>
          <a:p>
            <a:pPr marL="0" indent="0" algn="just" rtl="1">
              <a:spcBef>
                <a:spcPts val="0"/>
              </a:spcBef>
            </a:pPr>
            <a:r>
              <a:rPr lang="ar-SA" sz="2500" dirty="0" smtClean="0"/>
              <a:t>- والمعرفة فعلها يقع على مفعول واحد، فتقول: عرفت الدار، وعرفت زيدًا؛ قال تعالى: (فَعَرَفَهُمْ وَهُمْ لَهُ مُنْكِرُونَ) يوسف: 58. </a:t>
            </a:r>
            <a:endParaRPr lang="en-US" sz="2500" dirty="0" smtClean="0"/>
          </a:p>
          <a:p>
            <a:pPr marL="0" indent="0" algn="just" rtl="1">
              <a:spcBef>
                <a:spcPts val="0"/>
              </a:spcBef>
            </a:pPr>
            <a:r>
              <a:rPr lang="ar-SA" sz="2500" dirty="0" smtClean="0"/>
              <a:t>- أمَّا فعل العلم، فيقتضي مفعولين؛ كقوله – تعالى: (فَإِنْ عَلِمْتُمُوهُنَّ مُؤْمِنَاتٍ</a:t>
            </a:r>
            <a:r>
              <a:rPr lang="en-US" sz="2500" dirty="0" smtClean="0"/>
              <a:t>(</a:t>
            </a:r>
            <a:r>
              <a:rPr lang="ar-SA" sz="2500" dirty="0" smtClean="0"/>
              <a:t> (الممتحنة: 10).</a:t>
            </a:r>
          </a:p>
          <a:p>
            <a:pPr marL="0" indent="0" algn="just" rtl="1">
              <a:spcBef>
                <a:spcPts val="0"/>
              </a:spcBef>
              <a:buFontTx/>
              <a:buChar char="-"/>
            </a:pPr>
            <a:r>
              <a:rPr lang="ar-SA" sz="2500" dirty="0" smtClean="0">
                <a:solidFill>
                  <a:srgbClr val="FF0000"/>
                </a:solidFill>
              </a:rPr>
              <a:t>نلاحظ قربًا بين معنى العلم ومعنى المعرفة، ذلك أنَّ كلاًّ منهما يُعَدُّ علامة أو دلالة على شيء</a:t>
            </a:r>
            <a:r>
              <a:rPr lang="ar-SA" sz="2500" dirty="0" smtClean="0"/>
              <a:t>، - وإن كانت المعرفة تدُلُّ على ما ارتفع من الشيء، والمعرفة بمعنى المجازاة إنَّما تتضمن العلم بحال المجازى وقدره، وفي المعرفة علم بسبب المجازاة، وفيها علم وعمل، وفيها ارتفاع لقدر المعروف على العارف، ومن ثم كانت معرفة الله: العلم اليقيني به، وعمل ما يتناسب مع قدره سبحانه. المعرفة تشمل في معانيها الاعتراف والإقرار، وهما علم وأدلة.</a:t>
            </a:r>
            <a:endParaRPr lang="en-US" sz="2500" dirty="0" smtClean="0"/>
          </a:p>
          <a:p>
            <a:pPr marL="0" indent="0" algn="just" rtl="1">
              <a:spcBef>
                <a:spcPts val="0"/>
              </a:spcBef>
            </a:pPr>
            <a:r>
              <a:rPr lang="en-US" sz="2500" dirty="0" smtClean="0"/>
              <a:t/>
            </a:r>
            <a:br>
              <a:rPr lang="en-US" sz="2500" dirty="0" smtClean="0"/>
            </a:br>
            <a:endParaRPr lang="en-US" sz="2500" dirty="0" smtClean="0"/>
          </a:p>
          <a:p>
            <a:pPr marL="0" indent="0" algn="just" rtl="1">
              <a:spcBef>
                <a:spcPts val="0"/>
              </a:spcBef>
            </a:pPr>
            <a:r>
              <a:rPr lang="en-US" sz="2500" dirty="0" smtClean="0"/>
              <a:t/>
            </a:r>
            <a:br>
              <a:rPr lang="en-US" sz="2500" dirty="0" smtClean="0"/>
            </a:br>
            <a:endParaRPr lang="ar-SA" sz="2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الفروق الاصطلاحية</a:t>
            </a:r>
            <a:endParaRPr lang="ar-SA" dirty="0"/>
          </a:p>
        </p:txBody>
      </p:sp>
      <p:sp>
        <p:nvSpPr>
          <p:cNvPr id="3" name="عنصر نائب للمحتوى 2"/>
          <p:cNvSpPr>
            <a:spLocks noGrp="1"/>
          </p:cNvSpPr>
          <p:nvPr>
            <p:ph idx="1"/>
          </p:nvPr>
        </p:nvSpPr>
        <p:spPr>
          <a:xfrm>
            <a:off x="152400" y="1219200"/>
            <a:ext cx="9601200" cy="4906963"/>
          </a:xfrm>
        </p:spPr>
        <p:txBody>
          <a:bodyPr/>
          <a:lstStyle/>
          <a:p>
            <a:pPr marL="0" indent="0" algn="just" rtl="1">
              <a:spcBef>
                <a:spcPts val="0"/>
              </a:spcBef>
            </a:pPr>
            <a:r>
              <a:rPr lang="ar-SA" sz="2500" dirty="0" smtClean="0"/>
              <a:t> 1. المعرفة </a:t>
            </a:r>
            <a:r>
              <a:rPr lang="ar-SA" sz="2500" dirty="0" smtClean="0">
                <a:solidFill>
                  <a:srgbClr val="FF0000"/>
                </a:solidFill>
              </a:rPr>
              <a:t>عند البعض أخصُّ من العلم</a:t>
            </a:r>
            <a:r>
              <a:rPr lang="ar-SA" sz="2500" dirty="0" smtClean="0"/>
              <a:t>؛ لأنَّها عِلمٌ بعَيْن الشيء مُفَصَّلاً عما سواه، وكل معرفة علم، وليس كل علم معرفة، </a:t>
            </a:r>
            <a:endParaRPr lang="en-US" sz="2500" dirty="0" smtClean="0"/>
          </a:p>
          <a:p>
            <a:pPr marL="0" lvl="0" indent="0" algn="just" rtl="1">
              <a:spcBef>
                <a:spcPts val="0"/>
              </a:spcBef>
            </a:pPr>
            <a:r>
              <a:rPr lang="ar-SA" sz="2500" dirty="0" smtClean="0"/>
              <a:t>2. </a:t>
            </a:r>
            <a:r>
              <a:rPr lang="ar-SA" sz="2500" dirty="0" smtClean="0">
                <a:solidFill>
                  <a:srgbClr val="FF0000"/>
                </a:solidFill>
              </a:rPr>
              <a:t>والمعرفة تقال فيما يُتَوصل إليه بتفكر وتدبر، وتستعمل فيما تدرك آثاره، ولا يدرك ذاته</a:t>
            </a:r>
            <a:r>
              <a:rPr lang="ar-SA" sz="2500" dirty="0" smtClean="0"/>
              <a:t>، تقول: عرفت الله، وعرفت الدار، </a:t>
            </a:r>
            <a:r>
              <a:rPr lang="ar-SA" sz="2500" dirty="0" smtClean="0">
                <a:solidFill>
                  <a:srgbClr val="FF0000"/>
                </a:solidFill>
              </a:rPr>
              <a:t>والعلم</a:t>
            </a:r>
            <a:r>
              <a:rPr lang="ar-SA" sz="2500" dirty="0" smtClean="0"/>
              <a:t> </a:t>
            </a:r>
            <a:r>
              <a:rPr lang="ar-SA" sz="2500" dirty="0" smtClean="0">
                <a:solidFill>
                  <a:srgbClr val="FF0000"/>
                </a:solidFill>
              </a:rPr>
              <a:t>يستعمل فيما يدرك ذاته</a:t>
            </a:r>
            <a:r>
              <a:rPr lang="ar-SA" sz="2500" dirty="0" smtClean="0"/>
              <a:t>، وحال الإبهام تقول: عرفت زيدًا، بعد أن لم تكن، ولا تقول: علمت زيدًا</a:t>
            </a:r>
            <a:r>
              <a:rPr lang="en-US" sz="2500" dirty="0" smtClean="0"/>
              <a:t>.</a:t>
            </a:r>
            <a:endParaRPr lang="ar-SA" sz="2500" dirty="0" smtClean="0"/>
          </a:p>
          <a:p>
            <a:pPr marL="0" lvl="0" indent="0" algn="just" rtl="1">
              <a:spcBef>
                <a:spcPts val="0"/>
              </a:spcBef>
            </a:pPr>
            <a:r>
              <a:rPr lang="ar-SA" sz="2500" dirty="0" smtClean="0"/>
              <a:t>3. وقيل</a:t>
            </a:r>
            <a:r>
              <a:rPr lang="en-US" sz="2500" dirty="0" smtClean="0"/>
              <a:t>: </a:t>
            </a:r>
            <a:r>
              <a:rPr lang="ar-SA" sz="2500" dirty="0" smtClean="0">
                <a:solidFill>
                  <a:srgbClr val="FF0000"/>
                </a:solidFill>
              </a:rPr>
              <a:t>العلم يكون بالاكتساب</a:t>
            </a:r>
            <a:r>
              <a:rPr lang="ar-SA" sz="2500" dirty="0" smtClean="0"/>
              <a:t>، فخصَّ به الإنسان، </a:t>
            </a:r>
            <a:r>
              <a:rPr lang="ar-SA" sz="2500" dirty="0" smtClean="0">
                <a:solidFill>
                  <a:srgbClr val="FF0000"/>
                </a:solidFill>
              </a:rPr>
              <a:t>والمعرفة بالجبلَّة</a:t>
            </a:r>
            <a:r>
              <a:rPr lang="ar-SA" sz="2500" dirty="0" smtClean="0"/>
              <a:t>، فهي إدراك جُزئي يَحصل بواسطة؛ لذلك يقال: عرفت الله، ولا يقال: علمت الله، فالعلم لما يدرك ذاته مع الإحاطة به.</a:t>
            </a:r>
            <a:endParaRPr lang="en-US" sz="2500" dirty="0" smtClean="0"/>
          </a:p>
          <a:p>
            <a:pPr marL="0" lvl="0" indent="0" algn="just" rtl="1">
              <a:spcBef>
                <a:spcPts val="0"/>
              </a:spcBef>
            </a:pPr>
            <a:r>
              <a:rPr lang="ar-SA" sz="2500" dirty="0" smtClean="0"/>
              <a:t>4. وقيل</a:t>
            </a:r>
            <a:r>
              <a:rPr lang="en-US" sz="2500" dirty="0" smtClean="0">
                <a:solidFill>
                  <a:srgbClr val="FF0000"/>
                </a:solidFill>
              </a:rPr>
              <a:t>: </a:t>
            </a:r>
            <a:r>
              <a:rPr lang="ar-SA" sz="2500" dirty="0" smtClean="0">
                <a:solidFill>
                  <a:srgbClr val="FF0000"/>
                </a:solidFill>
              </a:rPr>
              <a:t>العلم أخصُّ من المعرفة</a:t>
            </a:r>
            <a:r>
              <a:rPr lang="ar-SA" sz="2500" dirty="0" smtClean="0"/>
              <a:t>؛ </a:t>
            </a:r>
            <a:r>
              <a:rPr lang="ar-SA" sz="2500" dirty="0" smtClean="0">
                <a:solidFill>
                  <a:srgbClr val="FF0000"/>
                </a:solidFill>
              </a:rPr>
              <a:t>لأنَّها قبله؛ إذ تكون مع كل علم معرفة، وليس مع كل معرفة علم، إلى جانب تضمنها للخبرة العملية</a:t>
            </a:r>
            <a:r>
              <a:rPr lang="ar-SA" sz="2500" dirty="0" smtClean="0"/>
              <a:t>، فالمعرفة هي ثَمرة التقابُل والاتصال بين الذَّات المدركة والموضوع المدرك، وتتميز من باقي معطيات الشعور، من حيث إنَّها تقوم في آنٍ واحد على التقابل والاتحاد الوثيق بين هذين الطرفين</a:t>
            </a:r>
            <a:r>
              <a:rPr lang="en-US" sz="2500" dirty="0" smtClean="0"/>
              <a:t>.</a:t>
            </a:r>
          </a:p>
          <a:p>
            <a:pPr marL="0" lvl="0" indent="0" algn="just" rtl="1">
              <a:spcBef>
                <a:spcPts val="0"/>
              </a:spcBef>
            </a:pPr>
            <a:endParaRPr lang="en-US" sz="2500" dirty="0" smtClean="0"/>
          </a:p>
          <a:p>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525000" cy="4678363"/>
          </a:xfrm>
        </p:spPr>
        <p:txBody>
          <a:bodyPr/>
          <a:lstStyle/>
          <a:p>
            <a:pPr marL="0" lvl="0" indent="0" algn="just" rtl="1">
              <a:spcBef>
                <a:spcPts val="0"/>
              </a:spcBef>
            </a:pPr>
            <a:r>
              <a:rPr lang="ar-SA" sz="2500" dirty="0" smtClean="0"/>
              <a:t>5. </a:t>
            </a:r>
            <a:r>
              <a:rPr lang="ar-SA" sz="2500" dirty="0" smtClean="0">
                <a:solidFill>
                  <a:srgbClr val="FF0000"/>
                </a:solidFill>
              </a:rPr>
              <a:t>فالمعرفة تقال على استثبات المحصول المُدْرَك، خصوصًا إذا تكرر إدراكه</a:t>
            </a:r>
            <a:r>
              <a:rPr lang="ar-SA" sz="2500" dirty="0" smtClean="0"/>
              <a:t>، فإنَّ المُدْرِك إذا أدرك شيئًا، فحفظ له محصولاً في نفسه، ثم أدركه ثانيًا، وأدرك مع إدراكه له أنَّه ذلك المُدْرَك الأول، قيل لذلك الإدراك الثاني بهذا الشرط: (معرِفة</a:t>
            </a:r>
            <a:r>
              <a:rPr lang="en-US" sz="2500" dirty="0" smtClean="0"/>
              <a:t>(</a:t>
            </a:r>
            <a:r>
              <a:rPr lang="ar-SA" sz="2500" dirty="0" smtClean="0"/>
              <a:t>.</a:t>
            </a:r>
            <a:endParaRPr lang="en-US" sz="2500" dirty="0" smtClean="0"/>
          </a:p>
          <a:p>
            <a:pPr marL="0" lvl="0" indent="0" algn="just" rtl="1">
              <a:spcBef>
                <a:spcPts val="0"/>
              </a:spcBef>
            </a:pPr>
            <a:r>
              <a:rPr lang="ar-SA" sz="2500" dirty="0" smtClean="0"/>
              <a:t>6. والمعرفة عند جمهور الناس أصلها </a:t>
            </a:r>
            <a:r>
              <a:rPr lang="ar-SA" sz="2500" dirty="0" smtClean="0">
                <a:solidFill>
                  <a:srgbClr val="FF0000"/>
                </a:solidFill>
              </a:rPr>
              <a:t>قد يقع ضروريًّا فطريًّا</a:t>
            </a:r>
            <a:r>
              <a:rPr lang="ar-SA" sz="2500" dirty="0" smtClean="0"/>
              <a:t>، </a:t>
            </a:r>
            <a:r>
              <a:rPr lang="ar-SA" sz="2500" dirty="0" smtClean="0">
                <a:solidFill>
                  <a:srgbClr val="FF0000"/>
                </a:solidFill>
              </a:rPr>
              <a:t>وقد يَحتاج إلى النظر والاستدلال</a:t>
            </a:r>
            <a:r>
              <a:rPr lang="ar-SA" sz="2500" dirty="0" smtClean="0"/>
              <a:t>، </a:t>
            </a:r>
            <a:endParaRPr lang="en-US" sz="2500" dirty="0" smtClean="0"/>
          </a:p>
          <a:p>
            <a:pPr marL="0" lvl="0" indent="0" algn="just" rtl="1">
              <a:spcBef>
                <a:spcPts val="0"/>
              </a:spcBef>
            </a:pPr>
            <a:r>
              <a:rPr lang="ar-SA" sz="2500" dirty="0" smtClean="0"/>
              <a:t>7. والبعض </a:t>
            </a:r>
            <a:r>
              <a:rPr lang="ar-SA" sz="2500" dirty="0" smtClean="0">
                <a:solidFill>
                  <a:srgbClr val="FF0000"/>
                </a:solidFill>
              </a:rPr>
              <a:t>يرى أنَّ المعرفة لا تكون إلا مكتسبة، فلا يَجوز أن تقع بالضَّرورة لارتفاع الكلف</a:t>
            </a:r>
            <a:r>
              <a:rPr lang="ar-SA" sz="2500" dirty="0" smtClean="0"/>
              <a:t>.</a:t>
            </a:r>
          </a:p>
          <a:p>
            <a:pPr marL="0" lvl="0" indent="0" algn="just" rtl="1">
              <a:spcBef>
                <a:spcPts val="0"/>
              </a:spcBef>
            </a:pPr>
            <a:r>
              <a:rPr lang="ar-SA" sz="2500" dirty="0" smtClean="0"/>
              <a:t>8. </a:t>
            </a:r>
            <a:r>
              <a:rPr lang="ar-SA" sz="2500" dirty="0" smtClean="0">
                <a:solidFill>
                  <a:srgbClr val="FF0000"/>
                </a:solidFill>
              </a:rPr>
              <a:t>العلم يقال لإدراك الكلي أو المركب، والمعرفة تقال لإدراك الجزئي أو البسيط</a:t>
            </a:r>
            <a:r>
              <a:rPr lang="ar-SA" sz="2500" dirty="0" smtClean="0"/>
              <a:t>، </a:t>
            </a:r>
          </a:p>
          <a:p>
            <a:pPr marL="0" lvl="0" indent="0" algn="just" rtl="1">
              <a:spcBef>
                <a:spcPts val="0"/>
              </a:spcBef>
            </a:pPr>
            <a:r>
              <a:rPr lang="ar-SA" sz="2500" dirty="0" smtClean="0"/>
              <a:t>9. </a:t>
            </a:r>
            <a:r>
              <a:rPr lang="ar-SA" sz="2500" dirty="0" smtClean="0">
                <a:solidFill>
                  <a:srgbClr val="FF0000"/>
                </a:solidFill>
              </a:rPr>
              <a:t>والمعرفة تنصرف إلى ذات المسمَّى</a:t>
            </a:r>
            <a:r>
              <a:rPr lang="ar-SA" sz="2500" dirty="0" smtClean="0"/>
              <a:t>، أمَّا </a:t>
            </a:r>
            <a:r>
              <a:rPr lang="ar-SA" sz="2500" dirty="0" smtClean="0">
                <a:solidFill>
                  <a:srgbClr val="FF0000"/>
                </a:solidFill>
              </a:rPr>
              <a:t>العلم فينصرف إلى أحواله من فضل ونقص</a:t>
            </a:r>
            <a:r>
              <a:rPr lang="ar-SA" sz="2500" dirty="0" smtClean="0"/>
              <a:t>، ولذا جاء الأمر في القرآن بالعلم دون المعرفة، وميز بينهما</a:t>
            </a:r>
            <a:r>
              <a:rPr lang="en-US" sz="2500" dirty="0" smtClean="0"/>
              <a:t>.</a:t>
            </a:r>
          </a:p>
          <a:p>
            <a:pPr marL="0" indent="0" algn="just" rtl="1">
              <a:spcBef>
                <a:spcPts val="0"/>
              </a:spcBef>
            </a:pPr>
            <a:r>
              <a:rPr lang="ar-SA" sz="2500" dirty="0" smtClean="0"/>
              <a:t>10. كما أنَّ </a:t>
            </a:r>
            <a:r>
              <a:rPr lang="ar-SA" sz="2500" dirty="0" smtClean="0">
                <a:solidFill>
                  <a:srgbClr val="FF0000"/>
                </a:solidFill>
              </a:rPr>
              <a:t>العلم يقابله في الضدِّ الجهل والهوى</a:t>
            </a:r>
            <a:r>
              <a:rPr lang="ar-SA" sz="2500" dirty="0" smtClean="0"/>
              <a:t>، أما </a:t>
            </a:r>
            <a:r>
              <a:rPr lang="ar-SA" sz="2500" dirty="0" smtClean="0">
                <a:solidFill>
                  <a:srgbClr val="FF0000"/>
                </a:solidFill>
              </a:rPr>
              <a:t>المعرفة فهي ضد الإنكار والجحود</a:t>
            </a:r>
            <a:r>
              <a:rPr lang="en-US" sz="2800" dirty="0" smtClean="0"/>
              <a:t>.</a:t>
            </a:r>
            <a:endParaRPr lang="ar-SA" sz="2800" dirty="0" smtClean="0"/>
          </a:p>
          <a:p>
            <a:pPr marL="0" lvl="0" indent="0" algn="just" rtl="1">
              <a:spcBef>
                <a:spcPts val="0"/>
              </a:spcBef>
            </a:pPr>
            <a:endParaRPr lang="ar-SA" sz="2500" dirty="0" smtClean="0"/>
          </a:p>
          <a:p>
            <a:pPr marL="0" lvl="0" indent="0" algn="just" rtl="1">
              <a:spcBef>
                <a:spcPts val="0"/>
              </a:spcBef>
            </a:pPr>
            <a:endParaRPr lang="ar-SA" sz="2500" dirty="0" smtClean="0"/>
          </a:p>
          <a:p>
            <a:pPr marL="0" lvl="0" indent="0" algn="just" rtl="1">
              <a:spcBef>
                <a:spcPts val="0"/>
              </a:spcBef>
            </a:pPr>
            <a:endParaRPr lang="en-US" sz="2500" dirty="0" smtClean="0"/>
          </a:p>
          <a:p>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just" rtl="1"/>
            <a:r>
              <a:rPr lang="ar-SA" sz="3200" b="1" dirty="0" smtClean="0"/>
              <a:t>الألفاظ المرادفة للعلم والمعرفة</a:t>
            </a:r>
            <a:r>
              <a:rPr lang="en-US" sz="3200" b="1" dirty="0" smtClean="0"/>
              <a:t>:</a:t>
            </a:r>
            <a:endParaRPr lang="ar-SA" sz="3200" dirty="0"/>
          </a:p>
        </p:txBody>
      </p:sp>
      <p:sp>
        <p:nvSpPr>
          <p:cNvPr id="3" name="عنصر نائب للمحتوى 2"/>
          <p:cNvSpPr>
            <a:spLocks noGrp="1"/>
          </p:cNvSpPr>
          <p:nvPr>
            <p:ph idx="1"/>
          </p:nvPr>
        </p:nvSpPr>
        <p:spPr>
          <a:xfrm>
            <a:off x="152400" y="1371600"/>
            <a:ext cx="9601200" cy="4754563"/>
          </a:xfrm>
        </p:spPr>
        <p:txBody>
          <a:bodyPr/>
          <a:lstStyle/>
          <a:p>
            <a:pPr marL="0" indent="0" rtl="1">
              <a:spcBef>
                <a:spcPts val="0"/>
              </a:spcBef>
              <a:buFontTx/>
              <a:buChar char="-"/>
            </a:pPr>
            <a:r>
              <a:rPr lang="ar-SA" sz="2500" dirty="0" smtClean="0"/>
              <a:t> </a:t>
            </a:r>
            <a:r>
              <a:rPr lang="ar-SA" sz="2500" dirty="0" smtClean="0">
                <a:solidFill>
                  <a:srgbClr val="FF0000"/>
                </a:solidFill>
              </a:rPr>
              <a:t>أخذ العلم مفهومًا جامعًا لمعاني كثيرة، ذلك لأنَّ العلم أو المعرفة علاقة بين عالم ومعلوم</a:t>
            </a:r>
            <a:r>
              <a:rPr lang="ar-SA" sz="2500" dirty="0" smtClean="0"/>
              <a:t>، وبين ذات عارفة وموضوع معروف، فهو من جهة ذاتي، ومن جهة أخرى موضوعي؛ أي: له موضوع متحقق في الخارج، </a:t>
            </a:r>
          </a:p>
          <a:p>
            <a:pPr marL="0" indent="0" rtl="1">
              <a:spcBef>
                <a:spcPts val="0"/>
              </a:spcBef>
              <a:buFontTx/>
              <a:buChar char="-"/>
            </a:pPr>
            <a:r>
              <a:rPr lang="ar-SA" sz="2500" dirty="0" smtClean="0"/>
              <a:t> ثم </a:t>
            </a:r>
            <a:r>
              <a:rPr lang="ar-SA" sz="2500" dirty="0" smtClean="0">
                <a:solidFill>
                  <a:srgbClr val="FF0000"/>
                </a:solidFill>
              </a:rPr>
              <a:t>العلم أو المعرفة درجات </a:t>
            </a:r>
            <a:r>
              <a:rPr lang="ar-SA" sz="2500" dirty="0" smtClean="0"/>
              <a:t>تبدأ </a:t>
            </a:r>
            <a:r>
              <a:rPr lang="ar-SA" sz="2500" dirty="0" smtClean="0">
                <a:solidFill>
                  <a:srgbClr val="FF0000"/>
                </a:solidFill>
              </a:rPr>
              <a:t>من الحس إلى التجريد العقلي، ثم الحفظ والتذكُّر، ثم التفكر والتدبُّر</a:t>
            </a:r>
            <a:r>
              <a:rPr lang="en-US" sz="2500" dirty="0" smtClean="0"/>
              <a:t>.</a:t>
            </a:r>
          </a:p>
          <a:p>
            <a:pPr marL="0" indent="0" rtl="1">
              <a:spcBef>
                <a:spcPts val="0"/>
              </a:spcBef>
            </a:pPr>
            <a:r>
              <a:rPr lang="ar-SA" sz="2500" dirty="0" smtClean="0"/>
              <a:t>- وللعلم </a:t>
            </a:r>
            <a:r>
              <a:rPr lang="ar-SA" sz="2500" dirty="0" smtClean="0">
                <a:solidFill>
                  <a:srgbClr val="FF0000"/>
                </a:solidFill>
              </a:rPr>
              <a:t>درجات من حيث الشك والظَّن واليقين</a:t>
            </a:r>
            <a:r>
              <a:rPr lang="ar-SA" sz="2500" dirty="0" smtClean="0"/>
              <a:t>، وفيه حركة للفكر في المعقولات، كما أن فيه انقداحَ فكرٍ وخاطرٍ، وسرعة بديهة وذكاء، وقد يكون العلم علمًا مجردًا سطحيًّا، كما قد يكون علمًا مستغرقًا عميقًا، أو فقهًا</a:t>
            </a:r>
            <a:r>
              <a:rPr lang="en-US" sz="2500" dirty="0" smtClean="0"/>
              <a:t>.</a:t>
            </a:r>
            <a:endParaRPr lang="ar-SA" sz="2500" dirty="0" smtClean="0"/>
          </a:p>
          <a:p>
            <a:pPr marL="0" indent="0" rtl="1">
              <a:spcBef>
                <a:spcPts val="0"/>
              </a:spcBef>
            </a:pPr>
            <a:r>
              <a:rPr lang="ar-SA" sz="2500" dirty="0" smtClean="0"/>
              <a:t>- </a:t>
            </a:r>
            <a:r>
              <a:rPr lang="ar-SA" sz="2500" dirty="0" smtClean="0">
                <a:solidFill>
                  <a:srgbClr val="FF0000"/>
                </a:solidFill>
              </a:rPr>
              <a:t>لذلك كلِّه نَجد أنَّ للعلم أو المعرفة مرادفات كثيرة</a:t>
            </a:r>
            <a:r>
              <a:rPr lang="ar-SA" sz="2500" dirty="0" smtClean="0"/>
              <a:t>، وإن كان لكل لفظ مرادف له علاقة بالعلم الشامل من جهة ما، واختصاص من جهة أخرى، </a:t>
            </a:r>
          </a:p>
          <a:p>
            <a:pPr marL="0" indent="0" rtl="1">
              <a:spcBef>
                <a:spcPts val="0"/>
              </a:spcBef>
            </a:pPr>
            <a:r>
              <a:rPr lang="ar-SA" sz="2500" dirty="0" smtClean="0"/>
              <a:t>- </a:t>
            </a:r>
            <a:r>
              <a:rPr lang="ar-SA" sz="2500" dirty="0" smtClean="0">
                <a:solidFill>
                  <a:srgbClr val="FF0000"/>
                </a:solidFill>
              </a:rPr>
              <a:t>وكلها درجات للعلم في النفس تصعد وتنزل</a:t>
            </a:r>
            <a:r>
              <a:rPr lang="ar-SA" sz="2500" dirty="0" smtClean="0"/>
              <a:t>، نُحاول ذكر أهم مرادفات العلم والمعرفة في القرآن، وإن كان لكل لفظ شيء من زيادة معنى</a:t>
            </a:r>
            <a:r>
              <a:rPr lang="en-US" sz="2500" dirty="0" smtClean="0"/>
              <a:t>.</a:t>
            </a:r>
          </a:p>
          <a:p>
            <a:pPr rtl="1"/>
            <a:endParaRPr lang="en-US" sz="2500" dirty="0" smtClean="0"/>
          </a:p>
          <a:p>
            <a:pPr marL="0" lvl="0" indent="0" algn="just" rtl="1">
              <a:spcBef>
                <a:spcPts val="0"/>
              </a:spcBef>
            </a:pP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525000" cy="4678363"/>
          </a:xfrm>
        </p:spPr>
        <p:txBody>
          <a:bodyPr/>
          <a:lstStyle/>
          <a:p>
            <a:pPr marL="0" indent="0" algn="just" rtl="1">
              <a:spcBef>
                <a:spcPts val="0"/>
              </a:spcBef>
              <a:buAutoNum type="arabicPeriod"/>
            </a:pPr>
            <a:r>
              <a:rPr lang="ar-SA" sz="2500" dirty="0" smtClean="0">
                <a:solidFill>
                  <a:srgbClr val="FF0000"/>
                </a:solidFill>
              </a:rPr>
              <a:t>الشعور:</a:t>
            </a:r>
            <a:r>
              <a:rPr lang="ar-SA" sz="2500" dirty="0" smtClean="0"/>
              <a:t> والشعور في اللغة </a:t>
            </a:r>
            <a:r>
              <a:rPr lang="ar-SA" sz="2500" dirty="0" smtClean="0">
                <a:solidFill>
                  <a:srgbClr val="FF0000"/>
                </a:solidFill>
              </a:rPr>
              <a:t>بمعنى علم وفطن ودرى</a:t>
            </a:r>
            <a:r>
              <a:rPr lang="ar-SA" sz="2500" dirty="0" smtClean="0"/>
              <a:t>. والمشاعر هي الحواس. قال </a:t>
            </a:r>
            <a:r>
              <a:rPr lang="ar-SA" sz="2500" dirty="0" err="1" smtClean="0"/>
              <a:t>الزمخشري</a:t>
            </a:r>
            <a:r>
              <a:rPr lang="ar-SA" sz="2500" dirty="0" smtClean="0"/>
              <a:t>: (وما شعرت به: ما فطنت له وعلمته .. وما يشعركم: ما يدريكم). والشعور: علم الشيء علم حس. والشعور عند علماء النفس: </a:t>
            </a:r>
            <a:r>
              <a:rPr lang="ar-SA" sz="2500" dirty="0" smtClean="0">
                <a:solidFill>
                  <a:srgbClr val="FF0000"/>
                </a:solidFill>
              </a:rPr>
              <a:t>إدراك المرء لذاته أو لأحواله وأفعاله، إدراكا مباشرا وهو أساس كل معرفة.</a:t>
            </a:r>
          </a:p>
          <a:p>
            <a:pPr marL="0" indent="0" algn="just" rtl="1">
              <a:spcBef>
                <a:spcPts val="0"/>
              </a:spcBef>
              <a:buAutoNum type="arabicPeriod"/>
            </a:pPr>
            <a:r>
              <a:rPr lang="ar-SA" sz="2500" dirty="0" smtClean="0">
                <a:solidFill>
                  <a:srgbClr val="FF0000"/>
                </a:solidFill>
              </a:rPr>
              <a:t>الإدراك: </a:t>
            </a:r>
            <a:r>
              <a:rPr lang="ar-SA" sz="2500" dirty="0" smtClean="0"/>
              <a:t>وهو اللقاء والوصول. فيقال أدرك الغلام وأدركت الثمرة. قال تعالى: (قال اصحاب موسى إنا لمدركون) (الشعراء: 71). </a:t>
            </a:r>
            <a:r>
              <a:rPr lang="ar-SA" sz="2500" dirty="0" smtClean="0">
                <a:solidFill>
                  <a:srgbClr val="FF0000"/>
                </a:solidFill>
              </a:rPr>
              <a:t>فالقوة العاقلة إذا وصلت على المعقول وحصلتها كان ذلك إدراكا</a:t>
            </a:r>
            <a:r>
              <a:rPr lang="ar-SA" sz="2500" dirty="0" smtClean="0"/>
              <a:t> من هذه الجهة. ويطلق الإدراك كذلك على مجموعة معان تتعلق بالعلم هي: ما يدل على </a:t>
            </a:r>
            <a:r>
              <a:rPr lang="ar-SA" sz="2500" dirty="0" smtClean="0">
                <a:solidFill>
                  <a:srgbClr val="FF0000"/>
                </a:solidFill>
              </a:rPr>
              <a:t>حصول صورة الشيء عند العقل </a:t>
            </a:r>
            <a:r>
              <a:rPr lang="ar-SA" sz="2500" dirty="0" smtClean="0"/>
              <a:t>سواء أكان ذلك الشيء مجردا أو ماديا، أو جزئيا </a:t>
            </a:r>
            <a:r>
              <a:rPr lang="ar-SA" sz="2500" dirty="0" err="1" smtClean="0"/>
              <a:t>أوكلياً</a:t>
            </a:r>
            <a:r>
              <a:rPr lang="ar-SA" sz="2500" dirty="0" smtClean="0"/>
              <a:t>، أو حاضرا أو غائبا.</a:t>
            </a:r>
          </a:p>
          <a:p>
            <a:pPr marL="0" indent="0" algn="just" rtl="1">
              <a:spcBef>
                <a:spcPts val="0"/>
              </a:spcBef>
              <a:buAutoNum type="arabicPeriod"/>
            </a:pPr>
            <a:r>
              <a:rPr lang="ar-SA" sz="2500" dirty="0" smtClean="0"/>
              <a:t> </a:t>
            </a:r>
            <a:r>
              <a:rPr lang="ar-SA" sz="2500" dirty="0" smtClean="0">
                <a:solidFill>
                  <a:srgbClr val="FF0000"/>
                </a:solidFill>
              </a:rPr>
              <a:t>التصور: وهو حصول صورة الشيء في العقل</a:t>
            </a:r>
            <a:r>
              <a:rPr lang="ar-SA" sz="2500" dirty="0" smtClean="0"/>
              <a:t>. كحصول صورة القلم مثلا في الذهن فنحكم على ذلك لاشيء بأنه قلم, </a:t>
            </a:r>
          </a:p>
          <a:p>
            <a:pPr marL="514350" indent="-514350">
              <a:buAutoNum type="arabicPeriod"/>
            </a:pP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pPr>
            <a:r>
              <a:rPr lang="ar-SA" sz="2500" dirty="0" smtClean="0"/>
              <a:t>4. </a:t>
            </a:r>
            <a:r>
              <a:rPr lang="ar-SA" sz="2500" dirty="0" smtClean="0">
                <a:solidFill>
                  <a:srgbClr val="FF0000"/>
                </a:solidFill>
              </a:rPr>
              <a:t>الحفظ</a:t>
            </a:r>
            <a:r>
              <a:rPr lang="ar-SA" sz="2500" dirty="0" smtClean="0"/>
              <a:t>: يعرفه الجرجاني بأنه ضبط الصور المدركة.</a:t>
            </a:r>
          </a:p>
          <a:p>
            <a:pPr marL="0" indent="0" algn="just" rtl="1">
              <a:spcBef>
                <a:spcPts val="0"/>
              </a:spcBef>
            </a:pPr>
            <a:r>
              <a:rPr lang="ar-SA" sz="2500" dirty="0" smtClean="0"/>
              <a:t>5. </a:t>
            </a:r>
            <a:r>
              <a:rPr lang="ar-SA" sz="2500" dirty="0" smtClean="0">
                <a:solidFill>
                  <a:srgbClr val="FF0000"/>
                </a:solidFill>
              </a:rPr>
              <a:t>التذكر</a:t>
            </a:r>
            <a:r>
              <a:rPr lang="ar-SA" sz="2500" dirty="0" smtClean="0"/>
              <a:t>: الصور المحفوظة إذا زالت عن العقل وحاول الذهن استرجاعها فتلك المحاولة هي التذكر.</a:t>
            </a:r>
          </a:p>
          <a:p>
            <a:pPr marL="0" indent="0" algn="just" rtl="1">
              <a:spcBef>
                <a:spcPts val="0"/>
              </a:spcBef>
            </a:pPr>
            <a:r>
              <a:rPr lang="ar-SA" sz="2500" dirty="0" smtClean="0"/>
              <a:t>6. </a:t>
            </a:r>
            <a:r>
              <a:rPr lang="ar-SA" sz="2500" dirty="0" smtClean="0">
                <a:solidFill>
                  <a:srgbClr val="FF0000"/>
                </a:solidFill>
              </a:rPr>
              <a:t>الفهم والفقه</a:t>
            </a:r>
            <a:r>
              <a:rPr lang="ar-SA" sz="2500" dirty="0" smtClean="0"/>
              <a:t>: والفهم (تصور الشيء من لفظ المخاطب). والفقه (هو العلم بغرض المخاطب من خطابه). والمتبادر من الفقه تأثير العلم في النفس الدافع للعمل.</a:t>
            </a:r>
          </a:p>
          <a:p>
            <a:pPr marL="0" indent="0" algn="just" rtl="1">
              <a:spcBef>
                <a:spcPts val="0"/>
              </a:spcBef>
            </a:pPr>
            <a:r>
              <a:rPr lang="ar-SA" sz="2500" dirty="0" smtClean="0"/>
              <a:t>7. </a:t>
            </a:r>
            <a:r>
              <a:rPr lang="ar-SA" sz="2500" dirty="0" smtClean="0">
                <a:solidFill>
                  <a:srgbClr val="FF0000"/>
                </a:solidFill>
              </a:rPr>
              <a:t>العقل:</a:t>
            </a:r>
            <a:r>
              <a:rPr lang="ar-SA" sz="2500" dirty="0" smtClean="0"/>
              <a:t> وهو العلم بصفات الأشياء. وقد استعمل القرآن كثيرا كلمة (يعقلون) بمعنى يعلمون.</a:t>
            </a:r>
          </a:p>
          <a:p>
            <a:pPr marL="0" indent="0" algn="just" rtl="1">
              <a:spcBef>
                <a:spcPts val="0"/>
              </a:spcBef>
            </a:pPr>
            <a:r>
              <a:rPr lang="ar-SA" sz="2500" dirty="0" smtClean="0"/>
              <a:t>9. </a:t>
            </a:r>
            <a:r>
              <a:rPr lang="ar-SA" sz="2500" dirty="0" smtClean="0">
                <a:solidFill>
                  <a:srgbClr val="FF0000"/>
                </a:solidFill>
              </a:rPr>
              <a:t>الحكمة</a:t>
            </a:r>
            <a:r>
              <a:rPr lang="ar-SA" sz="2500" dirty="0" smtClean="0"/>
              <a:t>: وللحكمة معان كثيرة. منها: العلم والفقه وما يمنع من الجهل.</a:t>
            </a:r>
          </a:p>
          <a:p>
            <a:pPr marL="0" indent="0" algn="just" rtl="1">
              <a:spcBef>
                <a:spcPts val="0"/>
              </a:spcBef>
            </a:pPr>
            <a:r>
              <a:rPr lang="ar-SA" sz="2500" dirty="0" smtClean="0"/>
              <a:t>10. وهناك ألفاظ أخرى لها صلة بالعلم والمعرفة مثل: البديهة، والكياسة، والخبرة، والرأي ، والفراسة ... الخ.</a:t>
            </a:r>
          </a:p>
          <a:p>
            <a:pPr marL="0" indent="0" algn="just" rtl="1">
              <a:spcBef>
                <a:spcPts val="0"/>
              </a:spcBef>
            </a:pPr>
            <a:endParaRPr lang="ar-SA" sz="2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أنواع المعرفة</a:t>
            </a:r>
            <a:endParaRPr lang="ar-SA" dirty="0"/>
          </a:p>
        </p:txBody>
      </p:sp>
      <p:sp>
        <p:nvSpPr>
          <p:cNvPr id="3" name="عنصر نائب للمحتوى 2"/>
          <p:cNvSpPr>
            <a:spLocks noGrp="1"/>
          </p:cNvSpPr>
          <p:nvPr>
            <p:ph idx="1"/>
          </p:nvPr>
        </p:nvSpPr>
        <p:spPr>
          <a:xfrm>
            <a:off x="152400" y="1371600"/>
            <a:ext cx="9525000" cy="4754563"/>
          </a:xfrm>
        </p:spPr>
        <p:txBody>
          <a:bodyPr/>
          <a:lstStyle/>
          <a:p>
            <a:pPr marL="0" indent="0" algn="just" rtl="1">
              <a:spcBef>
                <a:spcPts val="0"/>
              </a:spcBef>
              <a:buFontTx/>
              <a:buChar char="-"/>
            </a:pPr>
            <a:r>
              <a:rPr lang="ar-SA" sz="2500" dirty="0" smtClean="0">
                <a:solidFill>
                  <a:srgbClr val="FF0000"/>
                </a:solidFill>
              </a:rPr>
              <a:t>تشمل المعرفة مجموع المعارف الروحية، والوثنية، والاقتصادية والسياسية، والثقافية والعلـمية </a:t>
            </a:r>
            <a:r>
              <a:rPr lang="ar-SA" sz="2500" dirty="0" err="1" smtClean="0">
                <a:solidFill>
                  <a:srgbClr val="FF0000"/>
                </a:solidFill>
              </a:rPr>
              <a:t>و</a:t>
            </a:r>
            <a:r>
              <a:rPr lang="ar-SA" sz="2500" dirty="0" smtClean="0">
                <a:solidFill>
                  <a:srgbClr val="FF0000"/>
                </a:solidFill>
              </a:rPr>
              <a:t> ... فـي الوقـت نـفـسه، </a:t>
            </a:r>
          </a:p>
          <a:p>
            <a:pPr marL="0" indent="0" algn="just" rtl="1">
              <a:spcBef>
                <a:spcPts val="0"/>
              </a:spcBef>
              <a:buFontTx/>
              <a:buChar char="-"/>
            </a:pPr>
            <a:r>
              <a:rPr lang="ar-SA" sz="2500" dirty="0" smtClean="0"/>
              <a:t> لـذا </a:t>
            </a:r>
            <a:r>
              <a:rPr lang="ar-SA" sz="2500" dirty="0" smtClean="0">
                <a:solidFill>
                  <a:srgbClr val="FF0000"/>
                </a:solidFill>
              </a:rPr>
              <a:t>تـوجد أنواع مختلفة من المعارف </a:t>
            </a:r>
            <a:r>
              <a:rPr lang="ar-SA" sz="2500" dirty="0" smtClean="0"/>
              <a:t>فإذا كان إدراجها ضمن فئات معينة قد شابه نوع من الاختلاف بين المفكرين إلا أن هذا الاختلاف يعود بالدرجة الأولى إلى </a:t>
            </a:r>
            <a:r>
              <a:rPr lang="ar-SA" sz="2500" u="sng" dirty="0" smtClean="0"/>
              <a:t>المدرسة الفكرية </a:t>
            </a:r>
            <a:r>
              <a:rPr lang="ar-SA" sz="2500" dirty="0" smtClean="0"/>
              <a:t>التي ينتمي إليها صاحبها.</a:t>
            </a:r>
          </a:p>
          <a:p>
            <a:pPr marL="0" indent="0" algn="just" rtl="1">
              <a:spcBef>
                <a:spcPts val="0"/>
              </a:spcBef>
            </a:pPr>
            <a:r>
              <a:rPr lang="ar-SA" sz="2500" dirty="0" smtClean="0"/>
              <a:t>- ولذا </a:t>
            </a:r>
            <a:r>
              <a:rPr lang="ar-SA" sz="2500" dirty="0" smtClean="0">
                <a:solidFill>
                  <a:srgbClr val="FF0000"/>
                </a:solidFill>
              </a:rPr>
              <a:t>يمكن تقسيمها  عدة تقسيمات أو تسمية عدة أنواع من المعرفة</a:t>
            </a:r>
            <a:r>
              <a:rPr lang="ar-SA" sz="2500" dirty="0" smtClean="0"/>
              <a:t>:</a:t>
            </a:r>
          </a:p>
          <a:p>
            <a:pPr marL="0" indent="0" algn="just" rtl="1">
              <a:spcBef>
                <a:spcPts val="0"/>
              </a:spcBef>
            </a:pPr>
            <a:r>
              <a:rPr lang="ar-SA" sz="2500" dirty="0" smtClean="0"/>
              <a:t>المعرفة العامية، والدينية ، والميتافيزيقية، والفلسفية، والسياسية، والتقنية، والمعرفة العقلية، التجريبية، والتنظيرية، والوضعية، والجماعية، والفردية ... </a:t>
            </a:r>
            <a:r>
              <a:rPr lang="ar-SA" sz="2500" dirty="0" err="1" smtClean="0"/>
              <a:t>ألخ</a:t>
            </a:r>
            <a:r>
              <a:rPr lang="ar-SA" sz="2500" dirty="0" smtClean="0"/>
              <a:t>.</a:t>
            </a:r>
          </a:p>
          <a:p>
            <a:pPr marL="0" indent="0" algn="just" rtl="1">
              <a:spcBef>
                <a:spcPts val="0"/>
              </a:spcBef>
            </a:pPr>
            <a:r>
              <a:rPr lang="ar-SA" sz="2500" dirty="0" smtClean="0"/>
              <a:t>وأهم هذه </a:t>
            </a:r>
            <a:r>
              <a:rPr lang="ar-SA" sz="2500" dirty="0" err="1" smtClean="0"/>
              <a:t>الانواع</a:t>
            </a:r>
            <a:r>
              <a:rPr lang="ar-SA" sz="2500" dirty="0" smtClean="0"/>
              <a:t>:</a:t>
            </a:r>
            <a:endParaRPr lang="ar-SA" sz="2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sz="3200" b="1" dirty="0" smtClean="0"/>
              <a:t>المعرفة الحسية </a:t>
            </a:r>
            <a:r>
              <a:rPr lang="en-US" sz="3200" b="1" dirty="0" smtClean="0"/>
              <a:t>Sensuous knowledge</a:t>
            </a:r>
            <a:endParaRPr lang="ar-SA" sz="3200" b="1" dirty="0"/>
          </a:p>
        </p:txBody>
      </p:sp>
      <p:sp>
        <p:nvSpPr>
          <p:cNvPr id="3" name="عنصر نائب للمحتوى 2"/>
          <p:cNvSpPr>
            <a:spLocks noGrp="1"/>
          </p:cNvSpPr>
          <p:nvPr>
            <p:ph idx="1"/>
          </p:nvPr>
        </p:nvSpPr>
        <p:spPr/>
        <p:txBody>
          <a:bodyPr/>
          <a:lstStyle/>
          <a:p>
            <a:pPr marL="0" indent="0" algn="just" rtl="1">
              <a:spcBef>
                <a:spcPts val="0"/>
              </a:spcBef>
              <a:buFontTx/>
              <a:buChar char="-"/>
            </a:pPr>
            <a:r>
              <a:rPr lang="ar-SA" sz="2500" dirty="0" smtClean="0"/>
              <a:t>هي من أقدم أنواع المعرفة الإنسانية، وابسط وسيلة لاكتساب تلك المعرفة وأسهلها استنتاجا وملاحظة، وتتمثل هذه </a:t>
            </a:r>
            <a:r>
              <a:rPr lang="ar-SA" sz="2500" dirty="0" smtClean="0">
                <a:solidFill>
                  <a:srgbClr val="FF0000"/>
                </a:solidFill>
              </a:rPr>
              <a:t>المعرفة بالإدراك الحسي</a:t>
            </a:r>
            <a:r>
              <a:rPr lang="ar-SA" sz="2500" dirty="0" smtClean="0"/>
              <a:t>، إذ </a:t>
            </a:r>
            <a:r>
              <a:rPr lang="ar-SA" sz="2500" dirty="0" smtClean="0">
                <a:solidFill>
                  <a:srgbClr val="FF0000"/>
                </a:solidFill>
              </a:rPr>
              <a:t>تعتمد أصلا على الحواس والخبرة اليومية </a:t>
            </a:r>
            <a:r>
              <a:rPr lang="ar-SA" sz="2500" dirty="0" smtClean="0"/>
              <a:t>التي </a:t>
            </a:r>
            <a:r>
              <a:rPr lang="ar-SA" sz="2500" dirty="0" smtClean="0">
                <a:solidFill>
                  <a:srgbClr val="FF0000"/>
                </a:solidFill>
              </a:rPr>
              <a:t>لا تحتاج إلى حجج وبراهين </a:t>
            </a:r>
            <a:r>
              <a:rPr lang="ar-SA" sz="2500" dirty="0" smtClean="0"/>
              <a:t>تدعم وجودها وتعزز مكانتها وتؤيد أفكارها وحقائقها</a:t>
            </a:r>
            <a:r>
              <a:rPr lang="en-US" sz="2500" dirty="0" smtClean="0"/>
              <a:t>.</a:t>
            </a:r>
            <a:endParaRPr lang="ar-SA" sz="2500" dirty="0" smtClean="0"/>
          </a:p>
          <a:p>
            <a:pPr marL="0" indent="0" algn="just" rtl="1">
              <a:spcBef>
                <a:spcPts val="0"/>
              </a:spcBef>
              <a:buFontTx/>
              <a:buChar char="-"/>
            </a:pPr>
            <a:r>
              <a:rPr lang="ar-SA" sz="2500" dirty="0" smtClean="0"/>
              <a:t> </a:t>
            </a:r>
            <a:r>
              <a:rPr lang="ar-SA" sz="2500" dirty="0" smtClean="0">
                <a:solidFill>
                  <a:srgbClr val="FF0000"/>
                </a:solidFill>
              </a:rPr>
              <a:t>فالإنسان يستخدم حواسه المختلفة كأدوات للاتصال بالمحيط الذي يعيش فيه، حيث يقوم بنقل المعلومات التي تصله من خلال حواسه إلى الدماغ </a:t>
            </a:r>
            <a:r>
              <a:rPr lang="ar-SA" sz="2500" dirty="0" smtClean="0"/>
              <a:t>باستخدام العديد من العمليات والفعاليات والتي تنحصر في ملاحظة الظواهر دون أن يوجه اهتمامه للبحث عن إيجاد صلات أو العلاقات التي تربط فيما بينها، أي إنها </a:t>
            </a:r>
            <a:r>
              <a:rPr lang="ar-SA" sz="2500" dirty="0" smtClean="0">
                <a:solidFill>
                  <a:srgbClr val="FF0000"/>
                </a:solidFill>
              </a:rPr>
              <a:t>معرفة عادية يومية قائمة على الخبرة والمران</a:t>
            </a:r>
            <a:r>
              <a:rPr lang="ar-SA" sz="2500" dirty="0" smtClean="0"/>
              <a:t>.</a:t>
            </a:r>
            <a:endParaRPr lang="ar-SA" sz="2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sz="3200" b="1" dirty="0" smtClean="0"/>
              <a:t>المعرفة العقلية </a:t>
            </a:r>
            <a:r>
              <a:rPr lang="en-US" sz="3200" b="1" dirty="0" smtClean="0"/>
              <a:t>Rational Knowledge</a:t>
            </a:r>
            <a:endParaRPr lang="ar-SA" sz="3200" b="1" dirty="0"/>
          </a:p>
        </p:txBody>
      </p:sp>
      <p:sp>
        <p:nvSpPr>
          <p:cNvPr id="3" name="عنصر نائب للمحتوى 2"/>
          <p:cNvSpPr>
            <a:spLocks noGrp="1"/>
          </p:cNvSpPr>
          <p:nvPr>
            <p:ph idx="1"/>
          </p:nvPr>
        </p:nvSpPr>
        <p:spPr/>
        <p:txBody>
          <a:bodyPr/>
          <a:lstStyle/>
          <a:p>
            <a:pPr marL="0" indent="0" algn="just" rtl="1">
              <a:spcBef>
                <a:spcPts val="0"/>
              </a:spcBef>
              <a:buFontTx/>
              <a:buChar char="-"/>
            </a:pPr>
            <a:r>
              <a:rPr lang="ar-SA" sz="2500" dirty="0" smtClean="0"/>
              <a:t>أما المعرفة العقلية </a:t>
            </a:r>
            <a:r>
              <a:rPr lang="ar-SA" sz="2500" dirty="0" smtClean="0">
                <a:solidFill>
                  <a:srgbClr val="FF0000"/>
                </a:solidFill>
              </a:rPr>
              <a:t>فهي التي يكون أساسها العقل</a:t>
            </a:r>
            <a:r>
              <a:rPr lang="ar-SA" sz="2500" dirty="0" smtClean="0"/>
              <a:t>، </a:t>
            </a:r>
          </a:p>
          <a:p>
            <a:pPr marL="0" indent="0" algn="just" rtl="1">
              <a:spcBef>
                <a:spcPts val="0"/>
              </a:spcBef>
              <a:buFontTx/>
              <a:buChar char="-"/>
            </a:pPr>
            <a:r>
              <a:rPr lang="ar-SA" sz="2500" dirty="0" smtClean="0"/>
              <a:t> وهي المعرفة التي </a:t>
            </a:r>
            <a:r>
              <a:rPr lang="ar-SA" sz="2500" dirty="0" smtClean="0">
                <a:solidFill>
                  <a:srgbClr val="FF0000"/>
                </a:solidFill>
              </a:rPr>
              <a:t>تعتمد على المنطق وعلى الحساب وتميل الى التجربة والإستنباط والسبر والتحليل</a:t>
            </a:r>
            <a:r>
              <a:rPr lang="ar-SA" sz="2500" dirty="0" smtClean="0"/>
              <a:t>،</a:t>
            </a:r>
          </a:p>
          <a:p>
            <a:pPr marL="0" indent="0" algn="just" rtl="1">
              <a:spcBef>
                <a:spcPts val="0"/>
              </a:spcBef>
              <a:buFontTx/>
              <a:buChar char="-"/>
            </a:pPr>
            <a:r>
              <a:rPr lang="ar-SA" sz="2500" dirty="0" smtClean="0"/>
              <a:t> وهذه المعرفة </a:t>
            </a:r>
            <a:r>
              <a:rPr lang="ar-SA" sz="2500" dirty="0" smtClean="0">
                <a:solidFill>
                  <a:srgbClr val="FF0000"/>
                </a:solidFill>
              </a:rPr>
              <a:t>تكون قريبة من الصواب</a:t>
            </a:r>
            <a:r>
              <a:rPr lang="ar-SA" sz="2500" dirty="0" smtClean="0"/>
              <a:t>، </a:t>
            </a:r>
            <a:r>
              <a:rPr lang="ar-SA" sz="2500" dirty="0" err="1" smtClean="0"/>
              <a:t>ولايمكن</a:t>
            </a:r>
            <a:r>
              <a:rPr lang="ar-SA" sz="2500" dirty="0" smtClean="0"/>
              <a:t> أن تكون كاملة لأنها نسبية، </a:t>
            </a:r>
          </a:p>
          <a:p>
            <a:pPr marL="0" indent="0" algn="just" rtl="1">
              <a:spcBef>
                <a:spcPts val="0"/>
              </a:spcBef>
              <a:buFontTx/>
              <a:buChar char="-"/>
            </a:pPr>
            <a:r>
              <a:rPr lang="ar-SA" sz="2500" dirty="0" smtClean="0"/>
              <a:t> وهي </a:t>
            </a:r>
            <a:r>
              <a:rPr lang="ar-SA" sz="2500" dirty="0" smtClean="0">
                <a:solidFill>
                  <a:srgbClr val="FF0000"/>
                </a:solidFill>
              </a:rPr>
              <a:t>تكملة للمعرفة الحسية</a:t>
            </a:r>
            <a:r>
              <a:rPr lang="ar-SA" sz="2500" dirty="0" smtClean="0"/>
              <a:t>، فالعين ترى الشمس كالقرص في الحجم لكن العلم أثبت أنها أكبر، ولون ماء البحرأزرق لكن في الأصل لالون له.</a:t>
            </a:r>
            <a:endParaRPr lang="ar-SA" sz="2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sz="3200" b="1" dirty="0" smtClean="0"/>
              <a:t>المعرفة الفلسفية</a:t>
            </a:r>
            <a:r>
              <a:rPr lang="en-US" sz="3200" b="1" dirty="0" smtClean="0"/>
              <a:t>Philosophical Knowledge </a:t>
            </a:r>
            <a:endParaRPr lang="ar-SA" sz="3200" b="1" dirty="0"/>
          </a:p>
        </p:txBody>
      </p:sp>
      <p:sp>
        <p:nvSpPr>
          <p:cNvPr id="3" name="عنصر نائب للمحتوى 2"/>
          <p:cNvSpPr>
            <a:spLocks noGrp="1"/>
          </p:cNvSpPr>
          <p:nvPr>
            <p:ph idx="1"/>
          </p:nvPr>
        </p:nvSpPr>
        <p:spPr/>
        <p:txBody>
          <a:bodyPr/>
          <a:lstStyle/>
          <a:p>
            <a:pPr marL="0" indent="0" algn="just" rtl="1">
              <a:spcBef>
                <a:spcPts val="0"/>
              </a:spcBef>
              <a:buFontTx/>
              <a:buChar char="-"/>
            </a:pPr>
            <a:r>
              <a:rPr lang="ar-SA" sz="2500" dirty="0" smtClean="0"/>
              <a:t>وتسمى </a:t>
            </a:r>
            <a:r>
              <a:rPr lang="ar-SA" sz="2500" dirty="0" smtClean="0">
                <a:solidFill>
                  <a:srgbClr val="FF0000"/>
                </a:solidFill>
              </a:rPr>
              <a:t>المعرفة التأملية أو العقلية</a:t>
            </a:r>
            <a:r>
              <a:rPr lang="ar-SA" sz="2500" dirty="0" smtClean="0"/>
              <a:t>. حيث </a:t>
            </a:r>
            <a:r>
              <a:rPr lang="ar-SA" sz="2500" dirty="0" smtClean="0">
                <a:solidFill>
                  <a:srgbClr val="FF0000"/>
                </a:solidFill>
              </a:rPr>
              <a:t>يسعى الإنسان من خلالها للبحث عن الحقيقة فيما وراء </a:t>
            </a:r>
            <a:r>
              <a:rPr lang="ar-SA" sz="2500" dirty="0" err="1" smtClean="0">
                <a:solidFill>
                  <a:srgbClr val="FF0000"/>
                </a:solidFill>
              </a:rPr>
              <a:t>المحسوسات</a:t>
            </a:r>
            <a:r>
              <a:rPr lang="ar-SA" sz="2500" dirty="0" smtClean="0"/>
              <a:t>. أي البحث عن الأسباب والعلاقات التي تحيط بالظواهر والأحداث ولكن </a:t>
            </a:r>
            <a:r>
              <a:rPr lang="ar-SA" sz="2500" dirty="0" smtClean="0">
                <a:solidFill>
                  <a:srgbClr val="FF0000"/>
                </a:solidFill>
              </a:rPr>
              <a:t>بشكل تأملي منطقي بحت</a:t>
            </a:r>
            <a:r>
              <a:rPr lang="ar-SA" sz="2500" dirty="0" smtClean="0"/>
              <a:t>، ولكن دون استخدام التجارب أو المحاولات البحثية. </a:t>
            </a:r>
          </a:p>
          <a:p>
            <a:pPr marL="0" indent="0" algn="just" rtl="1">
              <a:spcBef>
                <a:spcPts val="0"/>
              </a:spcBef>
              <a:buFontTx/>
              <a:buChar char="-"/>
            </a:pPr>
            <a:r>
              <a:rPr lang="ar-SA" sz="2500" dirty="0" smtClean="0"/>
              <a:t> وهي </a:t>
            </a:r>
            <a:r>
              <a:rPr lang="ar-SA" sz="2500" dirty="0" smtClean="0">
                <a:solidFill>
                  <a:srgbClr val="FF0000"/>
                </a:solidFill>
              </a:rPr>
              <a:t>معرفة عقلية تحتاج إلى مستوى ذهني أعلى مما تتطلبه الحياة اليومية أو المعرفة الحسية والتجارب اليومية الاجتماعية</a:t>
            </a:r>
            <a:r>
              <a:rPr lang="en-US" sz="2500" dirty="0" smtClean="0"/>
              <a:t>.</a:t>
            </a:r>
            <a:endParaRPr lang="ar-SA" sz="2500" dirty="0" smtClean="0"/>
          </a:p>
          <a:p>
            <a:pPr marL="0" indent="0" algn="just" rtl="1">
              <a:spcBef>
                <a:spcPts val="0"/>
              </a:spcBef>
              <a:buFontTx/>
              <a:buChar char="-"/>
            </a:pPr>
            <a:r>
              <a:rPr lang="ar-SA" sz="2500" dirty="0" smtClean="0"/>
              <a:t> وهي التي </a:t>
            </a:r>
            <a:r>
              <a:rPr lang="ar-SA" sz="2500" dirty="0" smtClean="0">
                <a:solidFill>
                  <a:srgbClr val="FF0000"/>
                </a:solidFill>
              </a:rPr>
              <a:t>تميل الى الرأي وأساسها البحث في الكون وعن الحقيقة بالتأمل واستعمال النظر</a:t>
            </a:r>
            <a:r>
              <a:rPr lang="ar-SA" sz="2500" dirty="0" smtClean="0"/>
              <a:t> وهي تجمع بين المعارف الحسية والعقلية والعلمية وتعمل على الإنتقال بها الى المطلق، </a:t>
            </a:r>
            <a:r>
              <a:rPr lang="ar-SA" sz="2500" dirty="0" smtClean="0">
                <a:solidFill>
                  <a:srgbClr val="FF0000"/>
                </a:solidFill>
              </a:rPr>
              <a:t>وهذه المعرفة عادة ما تفتح الباب لإستعمال التأمل وتقديم بعض الإجابات عن الأسئلة التي تطرح والتي يعسر وجود الجواب عليها عند العقل</a:t>
            </a:r>
            <a:r>
              <a:rPr lang="ar-SA" sz="2500" dirty="0" smtClean="0"/>
              <a:t>، وهذه المعارف </a:t>
            </a:r>
            <a:r>
              <a:rPr lang="ar-SA" sz="2500" dirty="0" smtClean="0">
                <a:solidFill>
                  <a:srgbClr val="FF0000"/>
                </a:solidFill>
              </a:rPr>
              <a:t>تبقى نظريات قابلة للخطإ والصواب، وجامعة بين المعارف النسبية.</a:t>
            </a:r>
            <a:r>
              <a:rPr lang="ar-SA" sz="2500" dirty="0" smtClean="0"/>
              <a:t> </a:t>
            </a:r>
            <a:endParaRPr lang="en-US" sz="2500" dirty="0" smtClean="0"/>
          </a:p>
          <a:p>
            <a:pPr marL="0" indent="0" algn="just" rtl="1">
              <a:spcBef>
                <a:spcPts val="0"/>
              </a:spcBef>
              <a:buFontTx/>
              <a:buChar char="-"/>
            </a:pPr>
            <a:r>
              <a:rPr lang="en-US" dirty="0" smtClean="0"/>
              <a:t/>
            </a:r>
            <a:br>
              <a:rPr lang="en-US" dirty="0" smtClean="0"/>
            </a:b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0"/>
          </p:nvPr>
        </p:nvSpPr>
        <p:spPr bwMode="auto">
          <a:xfrm>
            <a:off x="4876800" y="6356350"/>
            <a:ext cx="482600" cy="365125"/>
          </a:xfrm>
          <a:noFill/>
          <a:ln>
            <a:miter lim="800000"/>
            <a:headEnd/>
            <a:tailEnd/>
          </a:ln>
        </p:spPr>
        <p:txBody>
          <a:bodyPr/>
          <a:lstStyle/>
          <a:p>
            <a:fld id="{E1D16D93-8795-4AD6-9A1F-54CC01E741BE}" type="slidenum">
              <a:rPr lang="ar-SA" smtClean="0">
                <a:cs typeface="Arial" pitchFamily="34" charset="0"/>
              </a:rPr>
              <a:pPr/>
              <a:t>2</a:t>
            </a:fld>
            <a:endParaRPr lang="en-US" dirty="0" smtClean="0">
              <a:cs typeface="Arial" pitchFamily="34" charset="0"/>
            </a:endParaRPr>
          </a:p>
        </p:txBody>
      </p:sp>
      <p:sp>
        <p:nvSpPr>
          <p:cNvPr id="6146" name="Title 4"/>
          <p:cNvSpPr>
            <a:spLocks noGrp="1"/>
          </p:cNvSpPr>
          <p:nvPr>
            <p:ph type="ctrTitle"/>
          </p:nvPr>
        </p:nvSpPr>
        <p:spPr>
          <a:xfrm>
            <a:off x="762000" y="2133600"/>
            <a:ext cx="8420100" cy="1470025"/>
          </a:xfrm>
        </p:spPr>
        <p:txBody>
          <a:bodyPr/>
          <a:lstStyle/>
          <a:p>
            <a:pPr eaLnBrk="1" hangingPunct="1"/>
            <a:r>
              <a:rPr lang="ar-SA" spc="-150" dirty="0" smtClean="0">
                <a:solidFill>
                  <a:srgbClr val="376092"/>
                </a:solidFill>
                <a:latin typeface="ae_AlMateen" pitchFamily="2" charset="-78"/>
                <a:cs typeface="ae_AlMateen" pitchFamily="2" charset="-78"/>
              </a:rPr>
              <a:t>عنوان المحاضرة</a:t>
            </a:r>
            <a:endParaRPr lang="en-US" spc="-150" dirty="0" smtClean="0">
              <a:solidFill>
                <a:srgbClr val="376092"/>
              </a:solidFill>
              <a:latin typeface="ae_AlMateen" pitchFamily="2" charset="-78"/>
              <a:cs typeface="ae_AlMateen" pitchFamily="2" charset="-78"/>
            </a:endParaRPr>
          </a:p>
        </p:txBody>
      </p:sp>
      <p:sp>
        <p:nvSpPr>
          <p:cNvPr id="6147" name="Subtitle 5"/>
          <p:cNvSpPr>
            <a:spLocks noGrp="1"/>
          </p:cNvSpPr>
          <p:nvPr>
            <p:ph type="subTitle" idx="1"/>
          </p:nvPr>
        </p:nvSpPr>
        <p:spPr>
          <a:xfrm>
            <a:off x="990600" y="3886200"/>
            <a:ext cx="7429500" cy="1752600"/>
          </a:xfrm>
        </p:spPr>
        <p:txBody>
          <a:bodyPr/>
          <a:lstStyle/>
          <a:p>
            <a:pPr rtl="1" eaLnBrk="1" hangingPunct="1"/>
            <a:r>
              <a:rPr lang="ar-SA" b="1" dirty="0" smtClean="0">
                <a:solidFill>
                  <a:schemeClr val="tx1"/>
                </a:solidFill>
                <a:cs typeface="Arial" pitchFamily="34" charset="0"/>
              </a:rPr>
              <a:t>المحاضرة الأولى: المعرفة وأنواعها</a:t>
            </a:r>
            <a:r>
              <a:rPr lang="en-US" b="1" dirty="0" smtClean="0">
                <a:solidFill>
                  <a:schemeClr val="tx1"/>
                </a:solidFill>
                <a:cs typeface="Arial" pitchFamily="34" charset="0"/>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sz="3200" b="1" dirty="0" smtClean="0"/>
              <a:t>المعرفة العلمية</a:t>
            </a:r>
            <a:r>
              <a:rPr lang="en-US" sz="3200" b="1" dirty="0" smtClean="0"/>
              <a:t>Scientific Knowledge </a:t>
            </a:r>
            <a:endParaRPr lang="ar-SA" sz="3200" b="1" dirty="0"/>
          </a:p>
        </p:txBody>
      </p:sp>
      <p:sp>
        <p:nvSpPr>
          <p:cNvPr id="3" name="عنصر نائب للمحتوى 2"/>
          <p:cNvSpPr>
            <a:spLocks noGrp="1"/>
          </p:cNvSpPr>
          <p:nvPr>
            <p:ph idx="1"/>
          </p:nvPr>
        </p:nvSpPr>
        <p:spPr>
          <a:xfrm>
            <a:off x="228600" y="1371600"/>
            <a:ext cx="9448800" cy="4754563"/>
          </a:xfrm>
        </p:spPr>
        <p:txBody>
          <a:bodyPr/>
          <a:lstStyle/>
          <a:p>
            <a:pPr marL="0" indent="0" algn="just" rtl="1">
              <a:spcBef>
                <a:spcPts val="0"/>
              </a:spcBef>
              <a:buFontTx/>
              <a:buChar char="-"/>
            </a:pPr>
            <a:r>
              <a:rPr lang="ar-SA" sz="2500" dirty="0" smtClean="0"/>
              <a:t>تعتبر </a:t>
            </a:r>
            <a:r>
              <a:rPr lang="ar-SA" sz="2500" dirty="0" smtClean="0">
                <a:solidFill>
                  <a:srgbClr val="FF0000"/>
                </a:solidFill>
              </a:rPr>
              <a:t>المعرفة العلمية أرقى درجات المعرفة وأدقها</a:t>
            </a:r>
            <a:r>
              <a:rPr lang="ar-SA" sz="2500" dirty="0" smtClean="0"/>
              <a:t>، يسعى من خلالها الإنسان إلى معرفة ما يحيط به من ظواهر وحوادث وأشياء. </a:t>
            </a:r>
          </a:p>
          <a:p>
            <a:pPr marL="0" indent="0" algn="just" rtl="1">
              <a:spcBef>
                <a:spcPts val="0"/>
              </a:spcBef>
              <a:buFontTx/>
              <a:buChar char="-"/>
            </a:pPr>
            <a:r>
              <a:rPr lang="ar-SA" sz="2500" dirty="0" smtClean="0"/>
              <a:t> وهي </a:t>
            </a:r>
            <a:r>
              <a:rPr lang="ar-SA" sz="2500" dirty="0" smtClean="0">
                <a:solidFill>
                  <a:srgbClr val="FF0000"/>
                </a:solidFill>
              </a:rPr>
              <a:t>تأتي نتيجة لمجهود فكري منظم يتخصص بدراستها دراسة موضوعية. وذلك عن طريق البحث المخطط والمنظم والتجربة القائمة على الأسلوب العلمي</a:t>
            </a:r>
            <a:r>
              <a:rPr lang="en-US" sz="2500" dirty="0" smtClean="0"/>
              <a:t>.</a:t>
            </a:r>
            <a:endParaRPr lang="ar-SA" sz="2500" dirty="0" smtClean="0"/>
          </a:p>
          <a:p>
            <a:pPr marL="0" indent="0" algn="just" rtl="1">
              <a:spcBef>
                <a:spcPts val="0"/>
              </a:spcBef>
              <a:buFontTx/>
              <a:buChar char="-"/>
            </a:pPr>
            <a:r>
              <a:rPr lang="ar-SA" sz="2500" dirty="0" smtClean="0"/>
              <a:t> </a:t>
            </a:r>
            <a:r>
              <a:rPr lang="ar-SA" sz="2500" dirty="0" smtClean="0">
                <a:solidFill>
                  <a:srgbClr val="FF0000"/>
                </a:solidFill>
              </a:rPr>
              <a:t>والطريقة العلمية تعبير اصطلاحي للتعبير عن الخطوات التي يتبعها الباحث عندما يتطرق منطقيا لأية مشكلة</a:t>
            </a:r>
            <a:r>
              <a:rPr lang="ar-SA" sz="2500" dirty="0" smtClean="0"/>
              <a:t>، والتي هي </a:t>
            </a:r>
            <a:r>
              <a:rPr lang="ar-SA" sz="2500" dirty="0" smtClean="0">
                <a:solidFill>
                  <a:srgbClr val="FF0000"/>
                </a:solidFill>
              </a:rPr>
              <a:t>نشاط فكري يتضمن جمع وتنظيم وتصنيف وبرمجة المعلومات والبيانات الموضوعية التي تم اشتقاقها من الظواهر والأشياء المرتبة وغير المرتبة</a:t>
            </a:r>
            <a:r>
              <a:rPr lang="en-US" sz="2500" dirty="0" smtClean="0"/>
              <a:t>.</a:t>
            </a:r>
            <a:endParaRPr lang="ar-SA" sz="2500" dirty="0" smtClean="0"/>
          </a:p>
          <a:p>
            <a:pPr marL="0" indent="0" algn="just" rtl="1">
              <a:spcBef>
                <a:spcPts val="0"/>
              </a:spcBef>
              <a:buFontTx/>
              <a:buChar char="-"/>
            </a:pPr>
            <a:r>
              <a:rPr lang="ar-SA" sz="2500" dirty="0" smtClean="0"/>
              <a:t> وتعتمد هذه المعرفة أساسا على عمليتي الاستقراء</a:t>
            </a:r>
            <a:r>
              <a:rPr lang="en-US" sz="2500" dirty="0" smtClean="0"/>
              <a:t>Induction </a:t>
            </a:r>
            <a:r>
              <a:rPr lang="ar-SA" sz="2500" dirty="0" smtClean="0"/>
              <a:t>والاستنباط</a:t>
            </a:r>
            <a:r>
              <a:rPr lang="en-US" sz="2500" dirty="0" smtClean="0"/>
              <a:t>Deduction </a:t>
            </a:r>
            <a:r>
              <a:rPr lang="ar-SA" sz="2500" dirty="0" smtClean="0"/>
              <a:t>معا.</a:t>
            </a:r>
            <a:endParaRPr lang="ar-SA" sz="25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وماذا بعد؟</a:t>
            </a:r>
            <a:endParaRPr lang="ar-SA"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لا شك أن </a:t>
            </a:r>
            <a:r>
              <a:rPr lang="ar-SA" sz="2500" dirty="0" smtClean="0">
                <a:solidFill>
                  <a:srgbClr val="FF0000"/>
                </a:solidFill>
              </a:rPr>
              <a:t>ما </a:t>
            </a:r>
            <a:r>
              <a:rPr lang="ar-SA" sz="2500" dirty="0" err="1" smtClean="0">
                <a:solidFill>
                  <a:srgbClr val="FF0000"/>
                </a:solidFill>
              </a:rPr>
              <a:t>تناولناه</a:t>
            </a:r>
            <a:r>
              <a:rPr lang="ar-SA" sz="2500" dirty="0" smtClean="0">
                <a:solidFill>
                  <a:srgbClr val="FF0000"/>
                </a:solidFill>
              </a:rPr>
              <a:t> في هذه المحاضرة أثار أمامنا تساؤلات عديدة</a:t>
            </a:r>
            <a:r>
              <a:rPr lang="ar-SA" sz="2500" dirty="0" smtClean="0"/>
              <a:t>، مثل:</a:t>
            </a:r>
          </a:p>
          <a:p>
            <a:pPr marL="0" indent="0" algn="just" rtl="1">
              <a:spcBef>
                <a:spcPts val="0"/>
              </a:spcBef>
              <a:buFontTx/>
              <a:buChar char="-"/>
            </a:pPr>
            <a:r>
              <a:rPr lang="ar-SA" sz="2500" dirty="0" smtClean="0">
                <a:solidFill>
                  <a:srgbClr val="FF0000"/>
                </a:solidFill>
              </a:rPr>
              <a:t>طبيعة المعرفة - إمكان المعرفة - مصادر المعرفة - مناهج المعرفة – أهم النظريات وأهم الذين تناولوا قضايا المعرفة</a:t>
            </a:r>
            <a:r>
              <a:rPr lang="ar-SA" sz="2500" dirty="0" smtClean="0"/>
              <a:t>.</a:t>
            </a:r>
          </a:p>
          <a:p>
            <a:pPr marL="0" indent="0" algn="just" rtl="1">
              <a:spcBef>
                <a:spcPts val="0"/>
              </a:spcBef>
              <a:buFontTx/>
              <a:buChar char="-"/>
            </a:pPr>
            <a:r>
              <a:rPr lang="ar-SA" sz="2500" dirty="0" smtClean="0"/>
              <a:t>ولهذا </a:t>
            </a:r>
            <a:r>
              <a:rPr lang="ar-SA" sz="2500" dirty="0" smtClean="0"/>
              <a:t>فإن </a:t>
            </a:r>
            <a:r>
              <a:rPr lang="ar-SA" sz="2500" dirty="0" smtClean="0"/>
              <a:t>أهمية تناول نظرية المعرفة كبناء نظري متكامل يتناول مختلف أوجه القضية يبدو من الأهمية بمكان. </a:t>
            </a:r>
            <a:r>
              <a:rPr lang="ar-SA" sz="2500" dirty="0" smtClean="0"/>
              <a:t>لأن </a:t>
            </a:r>
            <a:r>
              <a:rPr lang="ar-SA" sz="2500" dirty="0" smtClean="0">
                <a:solidFill>
                  <a:srgbClr val="FF0000"/>
                </a:solidFill>
              </a:rPr>
              <a:t>إدراكنا لهذا الموضوع بصورة بناء نظري متكامل تعطي لنا القدرة على فهم مختلف النظريات المتعلقة بالمعرفة وإمكانها ومصادرها وأنواعها ومناهجها وضوابطها، لنستطيع بعد ذلك أن نتبين ما هو الصواب فيها وما هو الخطأ، كما نتبين من خلالها ما يمكن أخذه وما يمكن رده ردا علميا مبرهنا</a:t>
            </a:r>
            <a:r>
              <a:rPr lang="ar-SA" sz="2500" dirty="0" smtClean="0"/>
              <a:t>.</a:t>
            </a:r>
          </a:p>
          <a:p>
            <a:pPr marL="0" indent="0" algn="just" rtl="1">
              <a:spcBef>
                <a:spcPts val="0"/>
              </a:spcBef>
              <a:buFontTx/>
              <a:buChar char="-"/>
            </a:pPr>
            <a:r>
              <a:rPr lang="ar-SA" sz="2500" dirty="0" smtClean="0"/>
              <a:t>وهذا هو مجال مقررنا في المحاضرات المتبقية. بمعنى أن </a:t>
            </a:r>
            <a:r>
              <a:rPr lang="ar-SA" sz="2500" dirty="0" smtClean="0">
                <a:solidFill>
                  <a:srgbClr val="FF0000"/>
                </a:solidFill>
              </a:rPr>
              <a:t>له فائدتان</a:t>
            </a:r>
            <a:r>
              <a:rPr lang="ar-SA" sz="2500" dirty="0" smtClean="0"/>
              <a:t>:</a:t>
            </a:r>
          </a:p>
          <a:p>
            <a:pPr marL="0" indent="0" algn="just" rtl="1">
              <a:spcBef>
                <a:spcPts val="0"/>
              </a:spcBef>
              <a:buFontTx/>
              <a:buChar char="-"/>
            </a:pPr>
            <a:r>
              <a:rPr lang="ar-SA" sz="2500" dirty="0" smtClean="0"/>
              <a:t> </a:t>
            </a:r>
            <a:r>
              <a:rPr lang="ar-SA" sz="2500" dirty="0" smtClean="0">
                <a:solidFill>
                  <a:srgbClr val="FF0000"/>
                </a:solidFill>
              </a:rPr>
              <a:t>فائدة </a:t>
            </a:r>
            <a:r>
              <a:rPr lang="ar-SA" sz="2500" dirty="0" smtClean="0">
                <a:solidFill>
                  <a:srgbClr val="FF0000"/>
                </a:solidFill>
              </a:rPr>
              <a:t>نظرية ببناء وعينا وفهمنا الفكري والعلمي للموضوع</a:t>
            </a:r>
            <a:r>
              <a:rPr lang="ar-SA" sz="2500" dirty="0" smtClean="0"/>
              <a:t>.</a:t>
            </a:r>
          </a:p>
          <a:p>
            <a:pPr marL="0" indent="0" algn="just" rtl="1">
              <a:spcBef>
                <a:spcPts val="0"/>
              </a:spcBef>
              <a:buFontTx/>
              <a:buChar char="-"/>
            </a:pPr>
            <a:r>
              <a:rPr lang="ar-SA" sz="2500" dirty="0" smtClean="0"/>
              <a:t> </a:t>
            </a:r>
            <a:r>
              <a:rPr lang="ar-SA" sz="2500" dirty="0" smtClean="0">
                <a:solidFill>
                  <a:srgbClr val="FF0000"/>
                </a:solidFill>
              </a:rPr>
              <a:t>وفائدة </a:t>
            </a:r>
            <a:r>
              <a:rPr lang="ar-SA" sz="2500" dirty="0" smtClean="0">
                <a:solidFill>
                  <a:srgbClr val="FF0000"/>
                </a:solidFill>
              </a:rPr>
              <a:t>عملية تمكننا من امتلاك أدوات نميز بها مختلف النظريات العلمية ومواقفها وتطبيقاتها</a:t>
            </a:r>
            <a:r>
              <a:rPr lang="ar-SA" sz="2500" dirty="0" smtClean="0"/>
              <a:t>.</a:t>
            </a:r>
          </a:p>
          <a:p>
            <a:pPr>
              <a:buFontTx/>
              <a:buChar char="-"/>
            </a:pP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grpSp>
        <p:nvGrpSpPr>
          <p:cNvPr id="17412" name="Group 5"/>
          <p:cNvGrpSpPr>
            <a:grpSpLocks/>
          </p:cNvGrpSpPr>
          <p:nvPr/>
        </p:nvGrpSpPr>
        <p:grpSpPr bwMode="auto">
          <a:xfrm>
            <a:off x="6467475" y="1981200"/>
            <a:ext cx="2600325" cy="2524125"/>
            <a:chOff x="5210750" y="1066800"/>
            <a:chExt cx="2976900" cy="3130677"/>
          </a:xfrm>
          <a:effectLst>
            <a:outerShdw blurRad="63500" sx="102000" sy="102000" algn="ctr" rotWithShape="0">
              <a:prstClr val="black">
                <a:alpha val="40000"/>
              </a:prstClr>
            </a:outerShdw>
          </a:effectLst>
        </p:grpSpPr>
        <p:sp>
          <p:nvSpPr>
            <p:cNvPr id="7" name="Oval 6"/>
            <p:cNvSpPr/>
            <p:nvPr/>
          </p:nvSpPr>
          <p:spPr>
            <a:xfrm>
              <a:off x="5321612" y="1143591"/>
              <a:ext cx="2767899"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7416"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7413" name="Rectangle 8"/>
          <p:cNvSpPr>
            <a:spLocks noChangeArrowheads="1"/>
          </p:cNvSpPr>
          <p:nvPr/>
        </p:nvSpPr>
        <p:spPr bwMode="auto">
          <a:xfrm>
            <a:off x="3429000" y="3352800"/>
            <a:ext cx="2819400" cy="1200150"/>
          </a:xfrm>
          <a:prstGeom prst="rect">
            <a:avLst/>
          </a:prstGeom>
          <a:noFill/>
          <a:ln w="9525">
            <a:noFill/>
            <a:miter lim="800000"/>
            <a:headEnd/>
            <a:tailEnd/>
          </a:ln>
        </p:spPr>
        <p:txBody>
          <a:bodyPr>
            <a:spAutoFit/>
          </a:bodyPr>
          <a:lstStyle/>
          <a:p>
            <a:pPr algn="l" rtl="0"/>
            <a:r>
              <a:rPr lang="ar-EG" sz="7200">
                <a:solidFill>
                  <a:schemeClr val="bg1"/>
                </a:solidFill>
                <a:latin typeface="Calibri" pitchFamily="34" charset="0"/>
              </a:rPr>
              <a:t>بحمد الله</a:t>
            </a:r>
            <a:endParaRPr lang="en-US" sz="7200">
              <a:solidFill>
                <a:schemeClr val="bg1"/>
              </a:solidFill>
              <a:latin typeface="Calibri" pitchFamily="34" charset="0"/>
            </a:endParaRPr>
          </a:p>
        </p:txBody>
      </p:sp>
      <p:sp>
        <p:nvSpPr>
          <p:cNvPr id="17414" name="Freeform 6"/>
          <p:cNvSpPr>
            <a:spLocks noEditPoints="1"/>
          </p:cNvSpPr>
          <p:nvPr/>
        </p:nvSpPr>
        <p:spPr bwMode="auto">
          <a:xfrm>
            <a:off x="3429000" y="2209800"/>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w="9525">
            <a:noFill/>
            <a:round/>
            <a:headEnd/>
            <a:tailEnd/>
          </a:ln>
        </p:spPr>
        <p:txBody>
          <a:bodyPr/>
          <a:lstStyle/>
          <a:p>
            <a:endParaRPr lang="ar-SA"/>
          </a:p>
        </p:txBody>
      </p:sp>
      <p:pic>
        <p:nvPicPr>
          <p:cNvPr id="9" name="Picture 8" descr="logo EDE.png"/>
          <p:cNvPicPr>
            <a:picLocks noChangeAspect="1"/>
          </p:cNvPicPr>
          <p:nvPr/>
        </p:nvPicPr>
        <p:blipFill>
          <a:blip r:embed="rId3" cstate="print"/>
          <a:stretch>
            <a:fillRect/>
          </a:stretch>
        </p:blipFill>
        <p:spPr>
          <a:xfrm>
            <a:off x="914400" y="2133600"/>
            <a:ext cx="2109419" cy="2362200"/>
          </a:xfrm>
          <a:prstGeom prst="rect">
            <a:avLst/>
          </a:prstGeom>
          <a:effectLst>
            <a:outerShdw blurRad="63500" sx="102000" sy="102000" algn="ctr" rotWithShape="0">
              <a:prstClr val="black">
                <a:alpha val="40000"/>
              </a:prst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تمهيد:</a:t>
            </a:r>
            <a:endParaRPr lang="ar-SA" dirty="0"/>
          </a:p>
        </p:txBody>
      </p:sp>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pPr>
            <a:r>
              <a:rPr lang="ar-SA" sz="2500" dirty="0" smtClean="0"/>
              <a:t>عند الحديث عن المعرفة تبرز عدة تساؤلات: ما </a:t>
            </a:r>
            <a:r>
              <a:rPr lang="ar-SA" sz="2500" dirty="0" smtClean="0">
                <a:solidFill>
                  <a:srgbClr val="FF0000"/>
                </a:solidFill>
              </a:rPr>
              <a:t>طبيعة المعرفة</a:t>
            </a:r>
            <a:r>
              <a:rPr lang="ar-SA" sz="2500" dirty="0" smtClean="0"/>
              <a:t>؟ وما </a:t>
            </a:r>
            <a:r>
              <a:rPr lang="ar-SA" sz="2500" dirty="0" smtClean="0">
                <a:solidFill>
                  <a:srgbClr val="FF0000"/>
                </a:solidFill>
              </a:rPr>
              <a:t>أنواع المعرفة</a:t>
            </a:r>
            <a:r>
              <a:rPr lang="ar-SA" sz="2500" dirty="0" smtClean="0"/>
              <a:t>؟ وما </a:t>
            </a:r>
            <a:r>
              <a:rPr lang="ar-SA" sz="2500" dirty="0" smtClean="0">
                <a:solidFill>
                  <a:srgbClr val="FF0000"/>
                </a:solidFill>
              </a:rPr>
              <a:t>مصادرها</a:t>
            </a:r>
            <a:r>
              <a:rPr lang="ar-SA" sz="2500" dirty="0" smtClean="0"/>
              <a:t>؟ وما </a:t>
            </a:r>
            <a:r>
              <a:rPr lang="ar-SA" sz="2500" dirty="0" smtClean="0">
                <a:solidFill>
                  <a:srgbClr val="FF0000"/>
                </a:solidFill>
              </a:rPr>
              <a:t>أبعادها وضوابطها</a:t>
            </a:r>
            <a:r>
              <a:rPr lang="ar-SA" sz="2500" dirty="0" smtClean="0"/>
              <a:t>؟ وما </a:t>
            </a:r>
            <a:r>
              <a:rPr lang="ar-SA" sz="2500" dirty="0" smtClean="0">
                <a:solidFill>
                  <a:srgbClr val="FF0000"/>
                </a:solidFill>
              </a:rPr>
              <a:t>علاقتها بعدد من المصطلحات </a:t>
            </a:r>
            <a:r>
              <a:rPr lang="ar-SA" sz="2500" dirty="0" smtClean="0"/>
              <a:t>الأخرى ذات العلاقة؟ وما </a:t>
            </a:r>
            <a:r>
              <a:rPr lang="ar-SA" sz="2500" dirty="0" smtClean="0">
                <a:solidFill>
                  <a:srgbClr val="FF0000"/>
                </a:solidFill>
              </a:rPr>
              <a:t>مناهجها</a:t>
            </a:r>
            <a:r>
              <a:rPr lang="ar-SA" sz="2500" dirty="0" smtClean="0"/>
              <a:t>؟ وغيرها من الأسئلة المتعلقة.</a:t>
            </a:r>
          </a:p>
          <a:p>
            <a:pPr marL="0" indent="0" algn="just" rtl="1">
              <a:spcBef>
                <a:spcPts val="0"/>
              </a:spcBef>
            </a:pPr>
            <a:r>
              <a:rPr lang="ar-SA" sz="2500" dirty="0" smtClean="0"/>
              <a:t>ولهذا سنتناول في هذه المحاضرة:</a:t>
            </a:r>
          </a:p>
          <a:p>
            <a:pPr marL="0" indent="0" algn="just" rtl="1">
              <a:spcBef>
                <a:spcPts val="0"/>
              </a:spcBef>
            </a:pPr>
            <a:r>
              <a:rPr lang="ar-SA" sz="2500" dirty="0" smtClean="0"/>
              <a:t>ما المعرفة لغة واصطلاحا</a:t>
            </a:r>
          </a:p>
          <a:p>
            <a:pPr marL="0" indent="0" algn="just" rtl="1">
              <a:spcBef>
                <a:spcPts val="0"/>
              </a:spcBef>
            </a:pPr>
            <a:r>
              <a:rPr lang="ar-SA" sz="2500" dirty="0" smtClean="0"/>
              <a:t>الصلة بين المعرفة والعلم</a:t>
            </a:r>
          </a:p>
          <a:p>
            <a:pPr marL="0" indent="0" algn="just" rtl="1">
              <a:spcBef>
                <a:spcPts val="0"/>
              </a:spcBef>
            </a:pPr>
            <a:r>
              <a:rPr lang="ar-SA" sz="2500" dirty="0" smtClean="0"/>
              <a:t>الألفاظ المرادفة للعلم والمعرفة</a:t>
            </a:r>
          </a:p>
          <a:p>
            <a:pPr marL="0" indent="0" algn="just" rtl="1">
              <a:spcBef>
                <a:spcPts val="0"/>
              </a:spcBef>
            </a:pPr>
            <a:r>
              <a:rPr lang="ar-SA" sz="2500" dirty="0" smtClean="0"/>
              <a:t>بعض أنواع </a:t>
            </a:r>
            <a:r>
              <a:rPr lang="ar-SA" sz="2500" dirty="0" smtClean="0"/>
              <a:t>المعرفة</a:t>
            </a:r>
          </a:p>
          <a:p>
            <a:pPr marL="0" indent="0" algn="just" rtl="1">
              <a:spcBef>
                <a:spcPts val="0"/>
              </a:spcBef>
            </a:pPr>
            <a:endParaRPr lang="ar-SA" sz="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ما هي المعرفة؟</a:t>
            </a:r>
            <a:endParaRPr lang="ar-SA" dirty="0"/>
          </a:p>
        </p:txBody>
      </p:sp>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buFontTx/>
              <a:buChar char="-"/>
            </a:pPr>
            <a:r>
              <a:rPr lang="ar-SA" sz="2500" dirty="0" smtClean="0"/>
              <a:t>المعرفة مصدر من عرف يعرف، فهي عكس الجهل. </a:t>
            </a:r>
          </a:p>
          <a:p>
            <a:pPr marL="0" indent="0" algn="just" rtl="1">
              <a:spcBef>
                <a:spcPts val="0"/>
              </a:spcBef>
              <a:buFontTx/>
              <a:buChar char="-"/>
            </a:pPr>
            <a:r>
              <a:rPr lang="ar-SA" sz="2500" dirty="0" smtClean="0"/>
              <a:t> وتطلق كلمة المعرفة على </a:t>
            </a:r>
            <a:r>
              <a:rPr lang="ar-SA" sz="2500" dirty="0" smtClean="0">
                <a:solidFill>
                  <a:srgbClr val="FF0000"/>
                </a:solidFill>
              </a:rPr>
              <a:t>كل ما وصل إلى إدراك الإنسان من تصورات</a:t>
            </a:r>
            <a:r>
              <a:rPr lang="ar-SA" sz="2500" dirty="0" smtClean="0"/>
              <a:t>، مثل المشاعر، أو الحقائق، أو الأوهام، أو الأفكار، التي قد تسهم في التعرف على البيئة من حوله والتعامل معها، أو قد لا تسهم، أو تضر به.</a:t>
            </a:r>
          </a:p>
          <a:p>
            <a:pPr marL="0" indent="0" algn="just" rtl="1">
              <a:spcBef>
                <a:spcPts val="0"/>
              </a:spcBef>
              <a:buFontTx/>
              <a:buChar char="-"/>
            </a:pPr>
            <a:r>
              <a:rPr lang="ar-SA" sz="2500" dirty="0" smtClean="0">
                <a:solidFill>
                  <a:srgbClr val="FF0000"/>
                </a:solidFill>
              </a:rPr>
              <a:t>عرف الشيء أدركه بالحواس أو بغيرها</a:t>
            </a:r>
            <a:r>
              <a:rPr lang="ar-SA" sz="2500" dirty="0" smtClean="0"/>
              <a:t>، </a:t>
            </a:r>
            <a:r>
              <a:rPr lang="ar-SA" sz="2500" dirty="0" smtClean="0">
                <a:solidFill>
                  <a:srgbClr val="FF0000"/>
                </a:solidFill>
              </a:rPr>
              <a:t>والمعرفة إدراك الأشياء وتصورها</a:t>
            </a:r>
            <a:r>
              <a:rPr lang="ar-SA" sz="2500" dirty="0" smtClean="0"/>
              <a:t>، </a:t>
            </a:r>
          </a:p>
          <a:p>
            <a:pPr marL="0" indent="0" algn="just" rtl="1">
              <a:spcBef>
                <a:spcPts val="0"/>
              </a:spcBef>
              <a:buFontTx/>
              <a:buChar char="-"/>
            </a:pPr>
            <a:r>
              <a:rPr lang="ar-SA" sz="2500" dirty="0" smtClean="0"/>
              <a:t>ولها عند القدماء عدة معان: منها </a:t>
            </a:r>
            <a:r>
              <a:rPr lang="ar-SA" sz="2500" u="sng" dirty="0" smtClean="0"/>
              <a:t>إدراك الشيء بإحدى ال</a:t>
            </a:r>
            <a:r>
              <a:rPr lang="ar-SA" sz="2500" dirty="0" smtClean="0"/>
              <a:t>حواس، ومنها العلم، مطلقا تصوراً كان أو تصديقاً، </a:t>
            </a:r>
            <a:r>
              <a:rPr lang="ar-SA" sz="2500" u="sng" dirty="0" smtClean="0"/>
              <a:t>ومنها إدراك البسيط سواء </a:t>
            </a:r>
            <a:r>
              <a:rPr lang="ar-SA" sz="2500" dirty="0" smtClean="0"/>
              <a:t>كان تصوراً للماهية أو تصديقاً بأحوالها، ومنها </a:t>
            </a:r>
            <a:r>
              <a:rPr lang="ar-SA" sz="2500" u="sng" dirty="0" smtClean="0"/>
              <a:t>إدراك الجزئي </a:t>
            </a:r>
            <a:r>
              <a:rPr lang="ar-SA" sz="2500" dirty="0" smtClean="0"/>
              <a:t>سواء كان مفهوم جزئياً أو حكماً جزئياً، ومنها </a:t>
            </a:r>
            <a:r>
              <a:rPr lang="ar-SA" sz="2500" u="sng" dirty="0" smtClean="0"/>
              <a:t>إدراك الجزئي عن دليل</a:t>
            </a:r>
            <a:r>
              <a:rPr lang="ar-SA" sz="2500" dirty="0" smtClean="0"/>
              <a:t>، ومنها </a:t>
            </a:r>
            <a:r>
              <a:rPr lang="ar-SA" sz="2500" u="sng" dirty="0" smtClean="0"/>
              <a:t>الإدراك الذي هو بعد الجهل</a:t>
            </a:r>
            <a:r>
              <a:rPr lang="ar-SA" sz="2500" dirty="0" smtClean="0"/>
              <a:t>.</a:t>
            </a:r>
          </a:p>
          <a:p>
            <a:pPr marL="0" indent="0" algn="just" rtl="1">
              <a:spcBef>
                <a:spcPts val="0"/>
              </a:spcBef>
              <a:buFontTx/>
              <a:buChar char="-"/>
            </a:pPr>
            <a:r>
              <a:rPr lang="ar-SA" sz="2500" dirty="0" smtClean="0"/>
              <a:t> كما يمكن تعريفها بأنها ”</a:t>
            </a:r>
            <a:r>
              <a:rPr lang="ar-SA" sz="2500" dirty="0" smtClean="0">
                <a:solidFill>
                  <a:srgbClr val="FF0000"/>
                </a:solidFill>
              </a:rPr>
              <a:t>مجموعة من المعاني والمفاهيم والمعتقدات والأحكام والتصورات الفكرية التي تتكون لدى الإنسان نتيجة لمحاولاته المتكررة لفهم الظواهر والأشياء المحيطة به</a:t>
            </a:r>
            <a:r>
              <a:rPr lang="ar-SA" sz="2500" dirty="0" smtClean="0"/>
              <a:t>"</a:t>
            </a:r>
          </a:p>
          <a:p>
            <a:pPr marL="0" indent="0" algn="just" rtl="1">
              <a:spcBef>
                <a:spcPts val="0"/>
              </a:spcBef>
              <a:buFontTx/>
              <a:buChar char="-"/>
            </a:pPr>
            <a:endParaRPr lang="en-US" sz="2500" dirty="0" smtClean="0"/>
          </a:p>
          <a:p>
            <a:pPr marL="0" indent="0" algn="just" rtl="1">
              <a:spcBef>
                <a:spcPts val="0"/>
              </a:spcBef>
            </a:pPr>
            <a:endParaRPr lang="ar-SA" sz="2500" dirty="0" smtClean="0"/>
          </a:p>
          <a:p>
            <a:pPr marL="0" indent="0" algn="just" rtl="1">
              <a:spcBef>
                <a:spcPts val="0"/>
              </a:spcBef>
            </a:pPr>
            <a:endParaRPr lang="ar-SA" sz="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rtl="1"/>
            <a:r>
              <a:rPr lang="ar-SA" sz="2500" b="1" dirty="0" smtClean="0"/>
              <a:t>ويطلق لفظ المعرفة عند المحدثين على أربعة معانٍ</a:t>
            </a:r>
            <a:r>
              <a:rPr lang="en-US" sz="2500" b="1" dirty="0" smtClean="0"/>
              <a:t> :</a:t>
            </a:r>
            <a:endParaRPr lang="en-US" sz="2500" dirty="0" smtClean="0"/>
          </a:p>
          <a:p>
            <a:pPr rtl="1"/>
            <a:r>
              <a:rPr lang="ar-SA" sz="2500" u="sng" dirty="0" smtClean="0"/>
              <a:t>الأول</a:t>
            </a:r>
            <a:r>
              <a:rPr lang="ar-SA" sz="2500" dirty="0" smtClean="0"/>
              <a:t> هو </a:t>
            </a:r>
            <a:r>
              <a:rPr lang="ar-SA" sz="2500" dirty="0" smtClean="0">
                <a:solidFill>
                  <a:srgbClr val="FF0000"/>
                </a:solidFill>
              </a:rPr>
              <a:t>الفعل العقلي الذي يتم به حصول صورة الشيء في الذهن </a:t>
            </a:r>
            <a:r>
              <a:rPr lang="ar-SA" sz="2500" dirty="0" smtClean="0"/>
              <a:t>سواء كان حصولها مصحوباً بالانفعال أو غير مصحوب به، وفي هذا المعنى إشارة إلى أن في المعرفة تقابلاً واتصالاً بين الذات المدركة والموضوع المدرك. ونظرية المعرفة التي سنتكلم عنها فيما بعد تدرس المشكلات التي تثيرها علاقة الذات بالموضوع</a:t>
            </a:r>
            <a:r>
              <a:rPr lang="en-US" sz="2500" dirty="0" smtClean="0"/>
              <a:t> . </a:t>
            </a:r>
          </a:p>
          <a:p>
            <a:pPr rtl="1"/>
            <a:r>
              <a:rPr lang="ar-SA" sz="2500" u="sng" dirty="0" smtClean="0"/>
              <a:t>والثاني</a:t>
            </a:r>
            <a:r>
              <a:rPr lang="ar-SA" sz="2500" dirty="0" smtClean="0"/>
              <a:t> هو </a:t>
            </a:r>
            <a:r>
              <a:rPr lang="ar-SA" sz="2500" dirty="0" smtClean="0">
                <a:solidFill>
                  <a:srgbClr val="FF0000"/>
                </a:solidFill>
              </a:rPr>
              <a:t>الفعل العقلي الذي يتم به النفوذ إلى جوهر الموضوع لتفهم حقيقته</a:t>
            </a:r>
            <a:r>
              <a:rPr lang="ar-SA" sz="2500" dirty="0" smtClean="0"/>
              <a:t>، بحيث تكون المعرفة الكاملة بالشيء في الواقع</a:t>
            </a:r>
            <a:r>
              <a:rPr lang="en-US" sz="2500" dirty="0" smtClean="0"/>
              <a:t> . </a:t>
            </a:r>
          </a:p>
          <a:p>
            <a:pPr rtl="1"/>
            <a:r>
              <a:rPr lang="ar-SA" sz="2500" u="sng" dirty="0" smtClean="0"/>
              <a:t>والثالث</a:t>
            </a:r>
            <a:r>
              <a:rPr lang="ar-SA" sz="2500" dirty="0" smtClean="0"/>
              <a:t> هو </a:t>
            </a:r>
            <a:r>
              <a:rPr lang="ar-SA" sz="2500" dirty="0" smtClean="0">
                <a:solidFill>
                  <a:srgbClr val="FF0000"/>
                </a:solidFill>
              </a:rPr>
              <a:t>مضمون المعرفة </a:t>
            </a:r>
            <a:r>
              <a:rPr lang="ar-SA" sz="2500" dirty="0" smtClean="0"/>
              <a:t>بالمعنى الأول. </a:t>
            </a:r>
            <a:r>
              <a:rPr lang="ar-SA" sz="2500" u="sng" dirty="0" smtClean="0"/>
              <a:t>والرابع</a:t>
            </a:r>
            <a:r>
              <a:rPr lang="ar-SA" sz="2500" dirty="0" smtClean="0"/>
              <a:t> هو </a:t>
            </a:r>
            <a:r>
              <a:rPr lang="ar-SA" sz="2500" dirty="0" smtClean="0">
                <a:solidFill>
                  <a:srgbClr val="FF0000"/>
                </a:solidFill>
              </a:rPr>
              <a:t>مضمون المعرفة بالمعنى الثاني</a:t>
            </a:r>
            <a:r>
              <a:rPr lang="ar-SA" sz="2500" dirty="0" smtClean="0"/>
              <a:t>. </a:t>
            </a:r>
            <a:endParaRPr lang="en-US" sz="2500" dirty="0" smtClean="0"/>
          </a:p>
          <a:p>
            <a:pPr rtl="1"/>
            <a:r>
              <a:rPr lang="ar-SA" sz="2500" dirty="0" smtClean="0"/>
              <a:t>وهذه المعاني وحدها كافية للدلالة على أن للمعرفة درجات متفاوتة، أدناها المعرفة الحسية المشخصة، وأعلاها المعرفة العقلية المجردة</a:t>
            </a:r>
            <a:r>
              <a:rPr lang="en-US" sz="2500" dirty="0" smtClean="0"/>
              <a:t> . </a:t>
            </a:r>
          </a:p>
          <a:p>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 وهناك من يفرق بين المعرفة </a:t>
            </a:r>
            <a:r>
              <a:rPr lang="ar-SA" sz="2500" u="sng" dirty="0" smtClean="0"/>
              <a:t>الحدسية المباشرة والمعرفة الاستدلالية </a:t>
            </a:r>
            <a:r>
              <a:rPr lang="ar-SA" sz="2500" dirty="0" smtClean="0"/>
              <a:t>التي تحتاج إلى وسائط وانتقالات. </a:t>
            </a:r>
            <a:endParaRPr lang="en-US" sz="2500" dirty="0" smtClean="0"/>
          </a:p>
          <a:p>
            <a:pPr marL="0" indent="0" algn="just" rtl="1">
              <a:spcBef>
                <a:spcPts val="0"/>
              </a:spcBef>
              <a:buFontTx/>
              <a:buChar char="-"/>
            </a:pPr>
            <a:r>
              <a:rPr lang="ar-SA" sz="2500" dirty="0" smtClean="0"/>
              <a:t>وإذا كانت المعرفة </a:t>
            </a:r>
            <a:r>
              <a:rPr lang="ar-SA" sz="2500" u="sng" dirty="0" smtClean="0"/>
              <a:t>تامة</a:t>
            </a:r>
            <a:r>
              <a:rPr lang="ar-SA" sz="2500" dirty="0" smtClean="0"/>
              <a:t> كانت مطابقة للشيء تمام المطابقة، ويرادفها العلم. </a:t>
            </a:r>
          </a:p>
          <a:p>
            <a:pPr marL="0" indent="0" algn="just" rtl="1">
              <a:spcBef>
                <a:spcPts val="0"/>
              </a:spcBef>
              <a:buFontTx/>
              <a:buChar char="-"/>
            </a:pPr>
            <a:r>
              <a:rPr lang="ar-SA" sz="2500" dirty="0" smtClean="0"/>
              <a:t>وإذا كانت </a:t>
            </a:r>
            <a:r>
              <a:rPr lang="ar-SA" sz="2500" u="sng" dirty="0" smtClean="0"/>
              <a:t>غير تامة </a:t>
            </a:r>
            <a:r>
              <a:rPr lang="ar-SA" sz="2500" dirty="0" smtClean="0"/>
              <a:t>كانت مقصورة على الإحاطة بجانب واحد من جوانب الشيء.</a:t>
            </a:r>
          </a:p>
          <a:p>
            <a:pPr marL="0" indent="0" algn="just" rtl="1">
              <a:spcBef>
                <a:spcPts val="0"/>
              </a:spcBef>
              <a:buFontTx/>
              <a:buChar char="-"/>
            </a:pPr>
            <a:r>
              <a:rPr lang="ar-SA" sz="2500" dirty="0" smtClean="0"/>
              <a:t>وللمعرفة التامة صورتان</a:t>
            </a:r>
            <a:r>
              <a:rPr lang="en-US" sz="2500" dirty="0" smtClean="0"/>
              <a:t>:</a:t>
            </a:r>
            <a:r>
              <a:rPr lang="ar-SA" sz="2500" dirty="0" smtClean="0"/>
              <a:t> </a:t>
            </a:r>
            <a:r>
              <a:rPr lang="ar-SA" sz="2500" u="sng" dirty="0" smtClean="0"/>
              <a:t>إحداهما</a:t>
            </a:r>
            <a:r>
              <a:rPr lang="ar-SA" sz="2500" dirty="0" smtClean="0"/>
              <a:t> ذاتية، وهي التي يتم بها تصور الشيء تصوراً واضحاً دون غموض أو التباس، </a:t>
            </a:r>
            <a:r>
              <a:rPr lang="ar-SA" sz="2500" u="sng" dirty="0" smtClean="0"/>
              <a:t>والأخرى موضوعية</a:t>
            </a:r>
            <a:r>
              <a:rPr lang="ar-SA" sz="2500" dirty="0" smtClean="0"/>
              <a:t> وهي التي يكون فيها تصور الشيء مطابقاً لما هو عليه في الحقيقة</a:t>
            </a:r>
            <a:r>
              <a:rPr lang="en-US" sz="2500" dirty="0" smtClean="0"/>
              <a:t> . </a:t>
            </a:r>
            <a:endParaRPr lang="ar-SA" sz="2500" dirty="0" smtClean="0"/>
          </a:p>
          <a:p>
            <a:pPr marL="0" indent="0" algn="just" rtl="1">
              <a:spcBef>
                <a:spcPts val="0"/>
              </a:spcBef>
              <a:buFontTx/>
              <a:buChar char="-"/>
            </a:pPr>
            <a:r>
              <a:rPr lang="ar-SA" sz="2500" u="sng" dirty="0" smtClean="0"/>
              <a:t>وكثيراً ما يراد بالمعرفة مضمونها ونتيج</a:t>
            </a:r>
            <a:r>
              <a:rPr lang="ar-SA" sz="2500" dirty="0" smtClean="0"/>
              <a:t>تها، لا الفعل الذهني الذي تتم به، ومنه قولهم: المعارف الإنسانية.</a:t>
            </a:r>
          </a:p>
          <a:p>
            <a:pPr marL="0" indent="0" algn="just" rtl="1">
              <a:spcBef>
                <a:spcPts val="0"/>
              </a:spcBef>
              <a:buFontTx/>
              <a:buChar char="-"/>
            </a:pPr>
            <a:r>
              <a:rPr lang="ar-SA" sz="2500" dirty="0" smtClean="0"/>
              <a:t>وجملة القول أن المعرفة تطلق على </a:t>
            </a:r>
            <a:r>
              <a:rPr lang="ar-SA" sz="2500" u="sng" dirty="0" smtClean="0"/>
              <a:t>معنيين أساسيين </a:t>
            </a:r>
            <a:r>
              <a:rPr lang="ar-SA" sz="2500" dirty="0" smtClean="0"/>
              <a:t>الأول هو </a:t>
            </a:r>
            <a:r>
              <a:rPr lang="ar-SA" sz="2500" u="sng" dirty="0" smtClean="0"/>
              <a:t>الفعل العقلي </a:t>
            </a:r>
            <a:r>
              <a:rPr lang="ar-SA" sz="2500" dirty="0" smtClean="0"/>
              <a:t>الذي يدرك الظواهر ذات الصفة الموضوعية، والثاني إطلاقها على </a:t>
            </a:r>
            <a:r>
              <a:rPr lang="ar-SA" sz="2500" u="sng" dirty="0" smtClean="0"/>
              <a:t>نتيجة ذلك الفعل </a:t>
            </a:r>
            <a:r>
              <a:rPr lang="ar-SA" sz="2500" dirty="0" smtClean="0"/>
              <a:t>أي على حصول صورة الشيء في الذهن</a:t>
            </a:r>
            <a:r>
              <a:rPr lang="en-US" sz="2500" dirty="0" smtClean="0"/>
              <a:t> .</a:t>
            </a:r>
          </a:p>
          <a:p>
            <a:pPr rtl="1">
              <a:buFontTx/>
              <a:buChar char="-"/>
            </a:pPr>
            <a:endParaRPr lang="en-US" sz="2500" dirty="0" smtClean="0"/>
          </a:p>
          <a:p>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u="sng" dirty="0" smtClean="0"/>
              <a:t>ما الفرق بين العلم والمعرفة؟</a:t>
            </a:r>
            <a:endParaRPr lang="ar-SA" dirty="0"/>
          </a:p>
        </p:txBody>
      </p:sp>
      <p:sp>
        <p:nvSpPr>
          <p:cNvPr id="3" name="عنصر نائب للمحتوى 2"/>
          <p:cNvSpPr>
            <a:spLocks noGrp="1"/>
          </p:cNvSpPr>
          <p:nvPr>
            <p:ph idx="1"/>
          </p:nvPr>
        </p:nvSpPr>
        <p:spPr>
          <a:xfrm>
            <a:off x="228600" y="1371600"/>
            <a:ext cx="9525000" cy="4754563"/>
          </a:xfrm>
        </p:spPr>
        <p:txBody>
          <a:bodyPr/>
          <a:lstStyle/>
          <a:p>
            <a:pPr marL="0" lvl="0" indent="0" rtl="1">
              <a:spcBef>
                <a:spcPts val="0"/>
              </a:spcBef>
            </a:pPr>
            <a:r>
              <a:rPr lang="ar-SA" sz="2500" dirty="0" smtClean="0"/>
              <a:t>- وفي التفريق بين المعرفة والعلم قالوا أن </a:t>
            </a:r>
            <a:r>
              <a:rPr lang="ar-SA" sz="2500" u="sng" dirty="0" smtClean="0">
                <a:solidFill>
                  <a:srgbClr val="FF0000"/>
                </a:solidFill>
              </a:rPr>
              <a:t>المعرفة إدراك الجزئي، والعلم إدراك الكلي</a:t>
            </a:r>
            <a:r>
              <a:rPr lang="ar-SA" sz="2500" dirty="0" smtClean="0"/>
              <a:t>، وأن </a:t>
            </a:r>
            <a:r>
              <a:rPr lang="ar-SA" sz="2500" u="sng" dirty="0" smtClean="0">
                <a:solidFill>
                  <a:srgbClr val="FF0000"/>
                </a:solidFill>
              </a:rPr>
              <a:t>المعرفة تستعمل في التصورات والعلم في التصديقات</a:t>
            </a:r>
            <a:r>
              <a:rPr lang="ar-SA" sz="2500" dirty="0" smtClean="0"/>
              <a:t>، ولذلك </a:t>
            </a:r>
            <a:r>
              <a:rPr lang="ar-SA" sz="2500" dirty="0" smtClean="0">
                <a:solidFill>
                  <a:srgbClr val="FF0000"/>
                </a:solidFill>
              </a:rPr>
              <a:t>تقول عرفت الله دون علمته</a:t>
            </a:r>
            <a:r>
              <a:rPr lang="ar-SA" sz="2500" dirty="0" smtClean="0"/>
              <a:t>، لأن من شرط العلم أن يكون محيطاً بأحوال المعلوم إحاطة تامة. </a:t>
            </a:r>
            <a:r>
              <a:rPr lang="ar-SA" sz="2500" dirty="0" smtClean="0">
                <a:solidFill>
                  <a:srgbClr val="FF0000"/>
                </a:solidFill>
              </a:rPr>
              <a:t>ومن أجل ذلك وصف الله بالعلم لا بالمعرفة</a:t>
            </a:r>
            <a:r>
              <a:rPr lang="ar-SA" sz="2500" dirty="0" smtClean="0"/>
              <a:t>، فالمعرفة أقل من العلم، لأن للعلم شروطاً لا تتوافر في كل معرفة، فكل علم معرفة، وليس كل معرفة علماً.</a:t>
            </a:r>
            <a:endParaRPr lang="en-US" sz="2500" dirty="0" smtClean="0"/>
          </a:p>
          <a:p>
            <a:pPr marL="0" indent="0" algn="just" rtl="1">
              <a:spcBef>
                <a:spcPts val="0"/>
              </a:spcBef>
            </a:pPr>
            <a:r>
              <a:rPr lang="ar-SA" sz="2500" dirty="0" smtClean="0"/>
              <a:t>للوقوف على دلالات العلم والمعرفة بُغية تحديد مفهومهما يتطلب الخوض في مباحث العلماء الفكرية، المتعددة الألوان والاتجاهات اللغوية والعقدية؛ لأنَّهم يتصرفون بالألفاظ ويُطوِّعون معانيها لأفكارهم، وينقلون دلالتها إلى عُرفهم. لذا كان الرُّجوع إلى الأصل اللغوي مهمًّا لفهم الدلالة، وتحديد الحقل الدلالي؛ لضبط المصطلحين</a:t>
            </a:r>
            <a:r>
              <a:rPr lang="en-US" sz="2500" dirty="0" smtClean="0"/>
              <a:t>.</a:t>
            </a:r>
            <a:endParaRPr lang="ar-SA" sz="2500" dirty="0" smtClean="0"/>
          </a:p>
          <a:p>
            <a:pPr marL="0" indent="0" rtl="1">
              <a:spcBef>
                <a:spcPts val="0"/>
              </a:spcBef>
            </a:pPr>
            <a:r>
              <a:rPr lang="en-US" sz="2500" dirty="0" smtClean="0"/>
              <a:t/>
            </a:r>
            <a:br>
              <a:rPr lang="en-US" sz="2500" dirty="0" smtClean="0"/>
            </a:br>
            <a:endParaRPr lang="ar-SA" sz="2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الفروق اللغوية</a:t>
            </a:r>
            <a:endParaRPr lang="ar-SA" dirty="0"/>
          </a:p>
        </p:txBody>
      </p:sp>
      <p:sp>
        <p:nvSpPr>
          <p:cNvPr id="3" name="عنصر نائب للمحتوى 2"/>
          <p:cNvSpPr>
            <a:spLocks noGrp="1"/>
          </p:cNvSpPr>
          <p:nvPr>
            <p:ph idx="1"/>
          </p:nvPr>
        </p:nvSpPr>
        <p:spPr>
          <a:xfrm>
            <a:off x="228600" y="1371600"/>
            <a:ext cx="9525000" cy="4754563"/>
          </a:xfrm>
        </p:spPr>
        <p:txBody>
          <a:bodyPr/>
          <a:lstStyle/>
          <a:p>
            <a:pPr rtl="1"/>
            <a:r>
              <a:rPr lang="ar-SA" sz="2500" dirty="0" smtClean="0"/>
              <a:t>- نتيجة </a:t>
            </a:r>
            <a:r>
              <a:rPr lang="ar-SA" sz="2500" dirty="0" smtClean="0">
                <a:solidFill>
                  <a:srgbClr val="FF0000"/>
                </a:solidFill>
              </a:rPr>
              <a:t>للتداخل بين مصطلحي العلم والمعرفة</a:t>
            </a:r>
            <a:r>
              <a:rPr lang="ar-SA" sz="2500" dirty="0" smtClean="0"/>
              <a:t>، فلا مندوحةَ من تتبُّع المصطلحين؛ لضبط الفروق بينهما، ولأن لكل مصطلح عَلاقة بأصله اللُّغوي، كان لزامًا علينا الرجوع إلى المعاجم، فكلمة "علم" قالوا عنها: "سمي العلْمُ علمًا من العلامة، وهي الدلالة والإشارة، ومنه مَعَالم الأرض والثوب</a:t>
            </a:r>
            <a:r>
              <a:rPr lang="en-US" sz="2500" dirty="0" smtClean="0"/>
              <a:t>.</a:t>
            </a:r>
          </a:p>
          <a:p>
            <a:pPr rtl="1"/>
            <a:r>
              <a:rPr lang="ar-SA" sz="2500" dirty="0" smtClean="0">
                <a:solidFill>
                  <a:srgbClr val="FF0000"/>
                </a:solidFill>
              </a:rPr>
              <a:t>والمَعلَمُ: الأثر يستدل به على الطريق</a:t>
            </a:r>
            <a:r>
              <a:rPr lang="ar-SA" sz="2500" dirty="0" smtClean="0"/>
              <a:t>، والعلم من المصادر التي تجمع.</a:t>
            </a:r>
            <a:endParaRPr lang="en-US" sz="2500" dirty="0" smtClean="0"/>
          </a:p>
          <a:p>
            <a:pPr rtl="1"/>
            <a:r>
              <a:rPr lang="ar-SA" sz="2500" dirty="0" smtClean="0"/>
              <a:t>وقال </a:t>
            </a:r>
            <a:r>
              <a:rPr lang="ar-SA" sz="2500" dirty="0" err="1" smtClean="0"/>
              <a:t>الزمخشري</a:t>
            </a:r>
            <a:r>
              <a:rPr lang="ar-SA" sz="2500" dirty="0" smtClean="0"/>
              <a:t>: "</a:t>
            </a:r>
            <a:r>
              <a:rPr lang="ar-SA" sz="2500" dirty="0" smtClean="0">
                <a:solidFill>
                  <a:srgbClr val="FF0000"/>
                </a:solidFill>
              </a:rPr>
              <a:t>ما علمت بخبرك: ما شعرت به</a:t>
            </a:r>
            <a:r>
              <a:rPr lang="ar-SA" sz="2500" dirty="0" smtClean="0"/>
              <a:t>.</a:t>
            </a:r>
          </a:p>
          <a:p>
            <a:pPr rtl="1"/>
            <a:r>
              <a:rPr lang="ar-SA" sz="2500" dirty="0" smtClean="0"/>
              <a:t>فيكون </a:t>
            </a:r>
            <a:r>
              <a:rPr lang="ar-SA" sz="2500" dirty="0" smtClean="0">
                <a:solidFill>
                  <a:srgbClr val="FF0000"/>
                </a:solidFill>
              </a:rPr>
              <a:t>بمعنى الشُّعور</a:t>
            </a:r>
            <a:r>
              <a:rPr lang="ar-SA" sz="2500" dirty="0" smtClean="0"/>
              <a:t>، </a:t>
            </a:r>
            <a:r>
              <a:rPr lang="ar-SA" sz="2500" dirty="0" smtClean="0">
                <a:solidFill>
                  <a:srgbClr val="FF0000"/>
                </a:solidFill>
              </a:rPr>
              <a:t>والعلم نقيض الجهل</a:t>
            </a:r>
            <a:r>
              <a:rPr lang="ar-SA" sz="2500" dirty="0" smtClean="0"/>
              <a:t>، وقال عنه </a:t>
            </a:r>
            <a:r>
              <a:rPr lang="ar-SA" sz="2500" dirty="0" err="1" smtClean="0"/>
              <a:t>الفيروزآبادي</a:t>
            </a:r>
            <a:r>
              <a:rPr lang="ar-SA" sz="2500" dirty="0" smtClean="0"/>
              <a:t>: هو حق المعرفة.</a:t>
            </a:r>
            <a:endParaRPr lang="en-US" sz="2500" dirty="0" smtClean="0"/>
          </a:p>
          <a:p>
            <a:pPr rtl="1"/>
            <a:r>
              <a:rPr lang="ar-SA" sz="2500" dirty="0" smtClean="0">
                <a:solidFill>
                  <a:srgbClr val="FF0000"/>
                </a:solidFill>
              </a:rPr>
              <a:t>أمَّا المعرفة فهي من العُرف ضدَّ النكر، والعرفان خلاف الجهل</a:t>
            </a:r>
            <a:r>
              <a:rPr lang="ar-SA" sz="2500" dirty="0" smtClean="0"/>
              <a:t>، وتَعَرَّفْتُ ما عند فلان، مصدره التعَرُّف: تَطَلُّب الشيء، وعرَّفه الأمر: أعلمه إياه، وعَرَّفه به، وسَمه، وجاء من المصدر "مَعْرِفة، على غير القياس؛ لفعله الذي هو على وزن "يَفْعِل"؛ إذ إنَّ أكثره يأتي على وزن ”مَفْعَل“.</a:t>
            </a:r>
            <a:endParaRPr lang="en-US" sz="2500" dirty="0" smtClean="0"/>
          </a:p>
          <a:p>
            <a:pPr rtl="1"/>
            <a:endParaRPr lang="en-US" sz="2500" dirty="0" smtClean="0"/>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buFontTx/>
              <a:buChar char="-"/>
            </a:pPr>
            <a:r>
              <a:rPr lang="ar-SA" sz="2500" dirty="0" smtClean="0"/>
              <a:t> </a:t>
            </a:r>
            <a:r>
              <a:rPr lang="ar-SA" sz="2500" dirty="0" smtClean="0">
                <a:solidFill>
                  <a:srgbClr val="FF0000"/>
                </a:solidFill>
              </a:rPr>
              <a:t>وعند ابن فارس: المعرفة والعرفان من العلم بالشيء، يدلُّ على سكون إليه؛ لأنَّ من أنكر شيئًا توحَّش منه ونبا عنه، </a:t>
            </a:r>
          </a:p>
          <a:p>
            <a:pPr marL="0" indent="0" algn="just" rtl="1">
              <a:spcBef>
                <a:spcPts val="0"/>
              </a:spcBef>
              <a:buFontTx/>
              <a:buChar char="-"/>
            </a:pPr>
            <a:r>
              <a:rPr lang="ar-SA" sz="2500" dirty="0" smtClean="0"/>
              <a:t> كما وردت بمعنى المجازاة؛ قال </a:t>
            </a:r>
            <a:r>
              <a:rPr lang="ar-SA" sz="2500" dirty="0" err="1" smtClean="0"/>
              <a:t>الزمخشري</a:t>
            </a:r>
            <a:r>
              <a:rPr lang="ar-SA" sz="2500" dirty="0" smtClean="0"/>
              <a:t>: </a:t>
            </a:r>
            <a:r>
              <a:rPr lang="ar-SA" sz="2500" dirty="0" err="1" smtClean="0"/>
              <a:t>لأعرفن</a:t>
            </a:r>
            <a:r>
              <a:rPr lang="ar-SA" sz="2500" dirty="0" smtClean="0"/>
              <a:t> لك ما صنعت؛ أي: لأجازيك به</a:t>
            </a:r>
            <a:r>
              <a:rPr lang="en-US" sz="2500" dirty="0" smtClean="0"/>
              <a:t>.</a:t>
            </a:r>
          </a:p>
          <a:p>
            <a:pPr marL="0" indent="0" algn="just" rtl="1">
              <a:spcBef>
                <a:spcPts val="0"/>
              </a:spcBef>
              <a:buFontTx/>
              <a:buChar char="-"/>
            </a:pPr>
            <a:r>
              <a:rPr lang="ar-SA" sz="2500" dirty="0" smtClean="0"/>
              <a:t>وفي مادة عرف حروف</a:t>
            </a:r>
            <a:r>
              <a:rPr lang="en-US" sz="2500" dirty="0" smtClean="0"/>
              <a:t> "</a:t>
            </a:r>
            <a:r>
              <a:rPr lang="ar-SA" sz="2500" dirty="0" smtClean="0"/>
              <a:t>رفع</a:t>
            </a:r>
            <a:r>
              <a:rPr lang="en-US" sz="2500" dirty="0" smtClean="0"/>
              <a:t>"</a:t>
            </a:r>
            <a:r>
              <a:rPr lang="ar-SA" sz="2500" dirty="0" smtClean="0"/>
              <a:t>، ومن ثم كان هذا المعنى مناسبًا؛ حيث وردت كلمة "المعرفة"؛ لتدل على ما هو</a:t>
            </a:r>
            <a:r>
              <a:rPr lang="en-US" sz="2500" dirty="0" smtClean="0"/>
              <a:t>: "</a:t>
            </a:r>
            <a:r>
              <a:rPr lang="ar-SA" sz="2500" dirty="0" smtClean="0"/>
              <a:t>عالٍ، مكرم، وطيب </a:t>
            </a:r>
            <a:r>
              <a:rPr lang="en-US" sz="2500" dirty="0" smtClean="0"/>
              <a:t>"</a:t>
            </a:r>
            <a:r>
              <a:rPr lang="ar-SA" sz="2500" dirty="0" smtClean="0"/>
              <a:t>؛ إذ يقال للقوم إذا تلثَّموا: غطوا معارفهم، وتقول: بنو فلان غرُّ المعارف، وتقول: ما أطيبَ عَرْفَه! وهو الأنف وما والاه، </a:t>
            </a:r>
          </a:p>
          <a:p>
            <a:pPr marL="0" indent="0" algn="just" rtl="1">
              <a:spcBef>
                <a:spcPts val="0"/>
              </a:spcBef>
              <a:buFontTx/>
              <a:buChar char="-"/>
            </a:pPr>
            <a:r>
              <a:rPr lang="ar-SA" sz="2500" dirty="0" smtClean="0"/>
              <a:t> وتطلق</a:t>
            </a:r>
            <a:r>
              <a:rPr lang="en-US" sz="2500" dirty="0" smtClean="0"/>
              <a:t> "</a:t>
            </a:r>
            <a:r>
              <a:rPr lang="ar-SA" sz="2500" dirty="0" smtClean="0"/>
              <a:t>معرفة</a:t>
            </a:r>
            <a:r>
              <a:rPr lang="en-US" sz="2500" dirty="0" smtClean="0"/>
              <a:t>" </a:t>
            </a:r>
            <a:r>
              <a:rPr lang="ar-SA" sz="2500" dirty="0" smtClean="0"/>
              <a:t>على أعراف الخيل؛ أي: على الشعر الذي يعلو رقاب الخيل، وقلة </a:t>
            </a:r>
            <a:r>
              <a:rPr lang="ar-SA" sz="2500" dirty="0" err="1" smtClean="0"/>
              <a:t>عرفاء</a:t>
            </a:r>
            <a:r>
              <a:rPr lang="ar-SA" sz="2500" dirty="0" smtClean="0"/>
              <a:t>: مرتفعة، </a:t>
            </a:r>
            <a:r>
              <a:rPr lang="ar-SA" sz="2500" dirty="0" err="1" smtClean="0"/>
              <a:t>واعْرَوْرَف</a:t>
            </a:r>
            <a:r>
              <a:rPr lang="ar-SA" sz="2500" dirty="0" smtClean="0"/>
              <a:t> البحر: ارتفعت أمواجه.</a:t>
            </a:r>
          </a:p>
          <a:p>
            <a:pPr marL="0" indent="0" algn="just" rtl="1">
              <a:spcBef>
                <a:spcPts val="0"/>
              </a:spcBef>
              <a:buFontTx/>
              <a:buChar char="-"/>
            </a:pPr>
            <a:r>
              <a:rPr lang="ar-SA" sz="2500" dirty="0" smtClean="0"/>
              <a:t> </a:t>
            </a:r>
            <a:r>
              <a:rPr lang="ar-SA" sz="2500" dirty="0" smtClean="0">
                <a:solidFill>
                  <a:srgbClr val="FF0000"/>
                </a:solidFill>
              </a:rPr>
              <a:t>فالمعرفة حاصلة بعد عدم، وذاك العدم هو إمَّا لجهل أصليٍّ بالشيء، أو لنسيان بعد معرفة</a:t>
            </a:r>
            <a:r>
              <a:rPr lang="ar-SA" sz="2500" dirty="0" smtClean="0"/>
              <a:t>، فكان عدمًا بين معرفتين، فكأنَّ الشيء كان مختفيًا عن الذِّهن؛ ثم تجلى أمامه بارتفاعه وعلوه عن غيره من المدركات في تلك اللحظة، فصار مُمَيزًا وبينًا وواضحًا في الذِّهن بعد </a:t>
            </a:r>
            <a:r>
              <a:rPr lang="ar-SA" sz="2500" dirty="0" err="1" smtClean="0"/>
              <a:t>خفائه</a:t>
            </a:r>
            <a:r>
              <a:rPr lang="ar-SA" sz="2500" dirty="0" smtClean="0"/>
              <a:t> عنه لجهل أو لنسيان فهو علا في صفحة الذِّهن بعد تستره </a:t>
            </a:r>
            <a:r>
              <a:rPr lang="ar-SA" sz="2500" dirty="0" err="1" smtClean="0"/>
              <a:t>وخفائه</a:t>
            </a:r>
            <a:r>
              <a:rPr lang="ar-SA" sz="2500" dirty="0" smtClean="0"/>
              <a:t>؛ </a:t>
            </a:r>
            <a:endParaRPr lang="en-US" sz="2500" dirty="0" smtClean="0"/>
          </a:p>
          <a:p>
            <a:endParaRPr lang="ar-SA" dirty="0"/>
          </a:p>
        </p:txBody>
      </p:sp>
    </p:spTree>
  </p:cSld>
  <p:clrMapOvr>
    <a:masterClrMapping/>
  </p:clrMapOvr>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2422</Words>
  <Application>Microsoft Office PowerPoint</Application>
  <PresentationFormat>A4 Paper (210x297 mm)‎</PresentationFormat>
  <Paragraphs>118</Paragraphs>
  <Slides>22</Slides>
  <Notes>0</Notes>
  <HiddenSlides>0</HiddenSlides>
  <MMClips>0</MMClips>
  <ScaleCrop>false</ScaleCrop>
  <HeadingPairs>
    <vt:vector size="4" baseType="variant">
      <vt:variant>
        <vt:lpstr>سمة</vt:lpstr>
      </vt:variant>
      <vt:variant>
        <vt:i4>1</vt:i4>
      </vt:variant>
      <vt:variant>
        <vt:lpstr>عناوين الشرائح</vt:lpstr>
      </vt:variant>
      <vt:variant>
        <vt:i4>22</vt:i4>
      </vt:variant>
    </vt:vector>
  </HeadingPairs>
  <TitlesOfParts>
    <vt:vector size="23" baseType="lpstr">
      <vt:lpstr>Office Theme</vt:lpstr>
      <vt:lpstr>الشريحة 1</vt:lpstr>
      <vt:lpstr>عنوان المحاضرة</vt:lpstr>
      <vt:lpstr>تمهيد:</vt:lpstr>
      <vt:lpstr>ما هي المعرفة؟</vt:lpstr>
      <vt:lpstr>الشريحة 5</vt:lpstr>
      <vt:lpstr>الشريحة 6</vt:lpstr>
      <vt:lpstr>ما الفرق بين العلم والمعرفة؟</vt:lpstr>
      <vt:lpstr>الفروق اللغوية</vt:lpstr>
      <vt:lpstr>الشريحة 9</vt:lpstr>
      <vt:lpstr>الشريحة 10</vt:lpstr>
      <vt:lpstr>الفروق الاصطلاحية</vt:lpstr>
      <vt:lpstr>الشريحة 12</vt:lpstr>
      <vt:lpstr>الألفاظ المرادفة للعلم والمعرفة:</vt:lpstr>
      <vt:lpstr>الشريحة 14</vt:lpstr>
      <vt:lpstr>الشريحة 15</vt:lpstr>
      <vt:lpstr>أنواع المعرفة</vt:lpstr>
      <vt:lpstr>المعرفة الحسية Sensuous knowledge</vt:lpstr>
      <vt:lpstr>المعرفة العقلية Rational Knowledge</vt:lpstr>
      <vt:lpstr>المعرفة الفلسفيةPhilosophical Knowledge </vt:lpstr>
      <vt:lpstr>المعرفة العلميةScientific Knowledge </vt:lpstr>
      <vt:lpstr>وماذا بعد؟</vt:lpstr>
      <vt:lpstr>الشريحة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nader darawsheh</dc:creator>
  <cp:lastModifiedBy>blahcene</cp:lastModifiedBy>
  <cp:revision>170</cp:revision>
  <dcterms:created xsi:type="dcterms:W3CDTF">2009-10-14T19:14:34Z</dcterms:created>
  <dcterms:modified xsi:type="dcterms:W3CDTF">2012-02-01T05:39:36Z</dcterms:modified>
</cp:coreProperties>
</file>