
<file path=[Content_Types].xml><?xml version="1.0" encoding="utf-8"?>
<Types xmlns="http://schemas.openxmlformats.org/package/2006/content-types">
  <Default ContentType="image/x-wmf" Extension="wmf"/>
  <Default ContentType="image/gif" Extension="gif"/>
  <Default ContentType="application/xml" Extension="xml"/>
  <Default ContentType="image/png" Extension="png"/>
  <Default ContentType="image/jpeg" Extension="jpeg"/>
  <Default ContentType="application/vnd.openxmlformats-package.relationships+xml" Extension="rels"/>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39.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33.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presentation.main+xml" PartName="/ppt/presentation.xml"/>
  <Override ContentType="application/vnd.openxmlformats-officedocument.presentationml.presProps+xml" PartName="/ppt/presProps2.xml"/>
  <Override ContentType="application/vnd.openxmlformats-officedocument.theme+xml" PartName="/ppt/theme/theme1.xml"/>
  <Override ContentType="application/vnd.openxmlformats-officedocument.presentationml.viewProps+xml" PartName="/ppt/viewProps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Lst>
  <p:sldSz cy="6858000" cx="9144000"/>
  <p:notesSz cx="6858000" cy="9144000"/>
  <p:defaultTextStyle>
    <a:defPPr lvl="0">
      <a:defRPr lang="en-US"/>
    </a:defPPr>
    <a:lvl1pPr lvl="0" rtl="0" algn="l" fontAlgn="base">
      <a:spcBef>
        <a:spcPct val="0"/>
      </a:spcBef>
      <a:spcAft>
        <a:spcPct val="0"/>
      </a:spcAft>
      <a:defRPr kern="1200" sz="2400">
        <a:solidFill>
          <a:schemeClr val="tx1"/>
        </a:solidFill>
        <a:latin typeface="Times New Roman" pitchFamily="18" charset="0"/>
        <a:ea typeface="+mn-ea"/>
        <a:cs typeface="+mn-cs"/>
      </a:defRPr>
    </a:lvl1pPr>
    <a:lvl2pPr lvl="1" marL="457200" rtl="0" algn="l" fontAlgn="base">
      <a:spcBef>
        <a:spcPct val="0"/>
      </a:spcBef>
      <a:spcAft>
        <a:spcPct val="0"/>
      </a:spcAft>
      <a:defRPr kern="1200" sz="2400">
        <a:solidFill>
          <a:schemeClr val="tx1"/>
        </a:solidFill>
        <a:latin typeface="Times New Roman" pitchFamily="18" charset="0"/>
        <a:ea typeface="+mn-ea"/>
        <a:cs typeface="+mn-cs"/>
      </a:defRPr>
    </a:lvl2pPr>
    <a:lvl3pPr lvl="2" marL="914400" rtl="0" algn="l" fontAlgn="base">
      <a:spcBef>
        <a:spcPct val="0"/>
      </a:spcBef>
      <a:spcAft>
        <a:spcPct val="0"/>
      </a:spcAft>
      <a:defRPr kern="1200" sz="2400">
        <a:solidFill>
          <a:schemeClr val="tx1"/>
        </a:solidFill>
        <a:latin typeface="Times New Roman" pitchFamily="18" charset="0"/>
        <a:ea typeface="+mn-ea"/>
        <a:cs typeface="+mn-cs"/>
      </a:defRPr>
    </a:lvl3pPr>
    <a:lvl4pPr lvl="3" marL="1371600" rtl="0" algn="l" fontAlgn="base">
      <a:spcBef>
        <a:spcPct val="0"/>
      </a:spcBef>
      <a:spcAft>
        <a:spcPct val="0"/>
      </a:spcAft>
      <a:defRPr kern="1200" sz="2400">
        <a:solidFill>
          <a:schemeClr val="tx1"/>
        </a:solidFill>
        <a:latin typeface="Times New Roman" pitchFamily="18" charset="0"/>
        <a:ea typeface="+mn-ea"/>
        <a:cs typeface="+mn-cs"/>
      </a:defRPr>
    </a:lvl4pPr>
    <a:lvl5pPr lvl="4" marL="1828800" rtl="0" algn="l" fontAlgn="base">
      <a:spcBef>
        <a:spcPct val="0"/>
      </a:spcBef>
      <a:spcAft>
        <a:spcPct val="0"/>
      </a:spcAft>
      <a:defRPr kern="1200" sz="2400">
        <a:solidFill>
          <a:schemeClr val="tx1"/>
        </a:solidFill>
        <a:latin typeface="Times New Roman" pitchFamily="18" charset="0"/>
        <a:ea typeface="+mn-ea"/>
        <a:cs typeface="+mn-cs"/>
      </a:defRPr>
    </a:lvl5pPr>
    <a:lvl6pPr defTabSz="914400" eaLnBrk="1" hangingPunct="1" latinLnBrk="0" lvl="5" marL="2286000" rtl="0" algn="l">
      <a:defRPr kern="1200" sz="2400">
        <a:solidFill>
          <a:schemeClr val="tx1"/>
        </a:solidFill>
        <a:latin typeface="Times New Roman" pitchFamily="18" charset="0"/>
        <a:ea typeface="+mn-ea"/>
        <a:cs typeface="+mn-cs"/>
      </a:defRPr>
    </a:lvl6pPr>
    <a:lvl7pPr defTabSz="914400" eaLnBrk="1" hangingPunct="1" latinLnBrk="0" lvl="6" marL="2743200" rtl="0" algn="l">
      <a:defRPr kern="1200" sz="2400">
        <a:solidFill>
          <a:schemeClr val="tx1"/>
        </a:solidFill>
        <a:latin typeface="Times New Roman" pitchFamily="18" charset="0"/>
        <a:ea typeface="+mn-ea"/>
        <a:cs typeface="+mn-cs"/>
      </a:defRPr>
    </a:lvl7pPr>
    <a:lvl8pPr defTabSz="914400" eaLnBrk="1" hangingPunct="1" latinLnBrk="0" lvl="7" marL="3200400" rtl="0" algn="l">
      <a:defRPr kern="1200" sz="2400">
        <a:solidFill>
          <a:schemeClr val="tx1"/>
        </a:solidFill>
        <a:latin typeface="Times New Roman" pitchFamily="18" charset="0"/>
        <a:ea typeface="+mn-ea"/>
        <a:cs typeface="+mn-cs"/>
      </a:defRPr>
    </a:lvl8pPr>
    <a:lvl9pPr defTabSz="914400" eaLnBrk="1" hangingPunct="1" latinLnBrk="0" lvl="8" marL="3657600" rtl="0" algn="l">
      <a:defRPr kern="1200" sz="2400">
        <a:solidFill>
          <a:schemeClr val="tx1"/>
        </a:solidFill>
        <a:latin typeface="Times New Roman" pitchFamily="18" charset="0"/>
        <a:ea typeface="+mn-ea"/>
        <a:cs typeface="+mn-cs"/>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2.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2.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20" Type="http://schemas.openxmlformats.org/officeDocument/2006/relationships/slide" Target="slides/slide16.xml"/><Relationship Id="rId42" Type="http://schemas.openxmlformats.org/officeDocument/2006/relationships/slide" Target="slides/slide38.xml"/><Relationship Id="rId41" Type="http://schemas.openxmlformats.org/officeDocument/2006/relationships/slide" Target="slides/slide37.xml"/><Relationship Id="rId22" Type="http://schemas.openxmlformats.org/officeDocument/2006/relationships/slide" Target="slides/slide18.xml"/><Relationship Id="rId44" Type="http://schemas.openxmlformats.org/officeDocument/2006/relationships/slide" Target="slides/slide40.xml"/><Relationship Id="rId21" Type="http://schemas.openxmlformats.org/officeDocument/2006/relationships/slide" Target="slides/slide17.xml"/><Relationship Id="rId43" Type="http://schemas.openxmlformats.org/officeDocument/2006/relationships/slide" Target="slides/slide39.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viewProps" Target="viewProps2.xml"/><Relationship Id="rId3" Type="http://schemas.openxmlformats.org/officeDocument/2006/relationships/presProps" Target="presProps2.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8B3BD9B-0B87-436F-B4D5-654273D8E4F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17B4235-7AEF-4117-A72C-0B9C020694D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C649EEC-1B8E-4C9E-AA3C-6FBF8C6DAF3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BB2411-1BBC-410A-9335-E116F33D251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C488BE1-03D4-41D2-9052-FDB9BB3A247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27ADD06-1C13-41EC-9699-D34D46DC538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BAF95A8-BC14-4DF8-B064-F93F37322A2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E255759-66E3-482C-BE5D-41B72C09C92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61AE3AC-9827-4B4E-B00A-B0D03FE1762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C9F1B4C-8008-425F-8008-CFCAF3CFFA1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CEAE0A3-A19F-4DBB-8EB9-5545032074F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9" name="Picture 15"/>
          <p:cNvPicPr>
            <a:picLocks noChangeAspect="1" noChangeArrowheads="1"/>
          </p:cNvPicPr>
          <p:nvPr/>
        </p:nvPicPr>
        <p:blipFill>
          <a:blip r:embed="rId13" cstate="print">
            <a:lum bright="70000" contrast="-70000"/>
            <a:grayscl/>
          </a:blip>
          <a:srcRect/>
          <a:stretch>
            <a:fillRect/>
          </a:stretch>
        </p:blipFill>
        <p:spPr bwMode="auto">
          <a:xfrm>
            <a:off x="0" y="1752600"/>
            <a:ext cx="4743450" cy="5105400"/>
          </a:xfrm>
          <a:prstGeom prst="rect">
            <a:avLst/>
          </a:prstGeom>
          <a:noFill/>
          <a:ln w="9525">
            <a:noFill/>
            <a:miter lim="800000"/>
            <a:headEnd/>
            <a:tailEnd/>
          </a:ln>
          <a:effectLst/>
        </p:spPr>
      </p:pic>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latin typeface="+mn-lt"/>
              </a:defRPr>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a:latin typeface="+mn-lt"/>
              </a:defRPr>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latin typeface="+mn-lt"/>
              </a:defRPr>
            </a:lvl1pPr>
          </a:lstStyle>
          <a:p>
            <a:fld id="{7A084E5C-ACD7-42A7-B2DD-7A9A2C93AAC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Tahoma" pitchFamily="34" charset="0"/>
        </a:defRPr>
      </a:lvl2pPr>
      <a:lvl3pPr algn="ctr" rtl="0" eaLnBrk="1" fontAlgn="base" hangingPunct="1">
        <a:spcBef>
          <a:spcPct val="0"/>
        </a:spcBef>
        <a:spcAft>
          <a:spcPct val="0"/>
        </a:spcAft>
        <a:defRPr sz="4400" b="1">
          <a:solidFill>
            <a:schemeClr val="tx2"/>
          </a:solidFill>
          <a:latin typeface="Tahoma" pitchFamily="34" charset="0"/>
        </a:defRPr>
      </a:lvl3pPr>
      <a:lvl4pPr algn="ctr" rtl="0" eaLnBrk="1" fontAlgn="base" hangingPunct="1">
        <a:spcBef>
          <a:spcPct val="0"/>
        </a:spcBef>
        <a:spcAft>
          <a:spcPct val="0"/>
        </a:spcAft>
        <a:defRPr sz="4400" b="1">
          <a:solidFill>
            <a:schemeClr val="tx2"/>
          </a:solidFill>
          <a:latin typeface="Tahoma" pitchFamily="34" charset="0"/>
        </a:defRPr>
      </a:lvl4pPr>
      <a:lvl5pPr algn="ctr" rtl="0" eaLnBrk="1" fontAlgn="base" hangingPunct="1">
        <a:spcBef>
          <a:spcPct val="0"/>
        </a:spcBef>
        <a:spcAft>
          <a:spcPct val="0"/>
        </a:spcAft>
        <a:defRPr sz="4400" b="1">
          <a:solidFill>
            <a:schemeClr val="tx2"/>
          </a:solidFill>
          <a:latin typeface="Tahoma" pitchFamily="34" charset="0"/>
        </a:defRPr>
      </a:lvl5pPr>
      <a:lvl6pPr marL="457200" algn="ctr" rtl="0" eaLnBrk="1" fontAlgn="base" hangingPunct="1">
        <a:spcBef>
          <a:spcPct val="0"/>
        </a:spcBef>
        <a:spcAft>
          <a:spcPct val="0"/>
        </a:spcAft>
        <a:defRPr sz="4400" b="1">
          <a:solidFill>
            <a:schemeClr val="tx2"/>
          </a:solidFill>
          <a:latin typeface="Tahoma" pitchFamily="34" charset="0"/>
        </a:defRPr>
      </a:lvl6pPr>
      <a:lvl7pPr marL="914400" algn="ctr" rtl="0" eaLnBrk="1" fontAlgn="base" hangingPunct="1">
        <a:spcBef>
          <a:spcPct val="0"/>
        </a:spcBef>
        <a:spcAft>
          <a:spcPct val="0"/>
        </a:spcAft>
        <a:defRPr sz="4400" b="1">
          <a:solidFill>
            <a:schemeClr val="tx2"/>
          </a:solidFill>
          <a:latin typeface="Tahoma" pitchFamily="34" charset="0"/>
        </a:defRPr>
      </a:lvl7pPr>
      <a:lvl8pPr marL="1371600" algn="ctr" rtl="0" eaLnBrk="1" fontAlgn="base" hangingPunct="1">
        <a:spcBef>
          <a:spcPct val="0"/>
        </a:spcBef>
        <a:spcAft>
          <a:spcPct val="0"/>
        </a:spcAft>
        <a:defRPr sz="4400" b="1">
          <a:solidFill>
            <a:schemeClr val="tx2"/>
          </a:solidFill>
          <a:latin typeface="Tahoma" pitchFamily="34" charset="0"/>
        </a:defRPr>
      </a:lvl8pPr>
      <a:lvl9pPr marL="1828800" algn="ctr" rtl="0" eaLnBrk="1" fontAlgn="base" hangingPunct="1">
        <a:spcBef>
          <a:spcPct val="0"/>
        </a:spcBef>
        <a:spcAft>
          <a:spcPct val="0"/>
        </a:spcAft>
        <a:defRPr sz="4400" b="1">
          <a:solidFill>
            <a:schemeClr val="tx2"/>
          </a:solidFill>
          <a:latin typeface="Tahoma" pitchFamily="34" charset="0"/>
        </a:defRPr>
      </a:lvl9pPr>
    </p:titleStyle>
    <p:bodyStyle>
      <a:lvl1pPr marL="342900" indent="-342900" algn="l" rtl="0" eaLnBrk="1" fontAlgn="base" hangingPunct="1">
        <a:spcBef>
          <a:spcPct val="20000"/>
        </a:spcBef>
        <a:spcAft>
          <a:spcPct val="0"/>
        </a:spcAft>
        <a:buChar char="•"/>
        <a:defRPr sz="32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b="1">
          <a:solidFill>
            <a:schemeClr val="tx1"/>
          </a:solidFill>
          <a:latin typeface="+mn-lt"/>
        </a:defRPr>
      </a:lvl2pPr>
      <a:lvl3pPr marL="1143000" indent="-228600" algn="l" rtl="0" eaLnBrk="1" fontAlgn="base" hangingPunct="1">
        <a:spcBef>
          <a:spcPct val="20000"/>
        </a:spcBef>
        <a:spcAft>
          <a:spcPct val="0"/>
        </a:spcAft>
        <a:buChar char="•"/>
        <a:defRPr sz="2400" b="1">
          <a:solidFill>
            <a:schemeClr val="tx1"/>
          </a:solidFill>
          <a:latin typeface="+mn-lt"/>
        </a:defRPr>
      </a:lvl3pPr>
      <a:lvl4pPr marL="1600200" indent="-228600" algn="l" rtl="0" eaLnBrk="1" fontAlgn="base" hangingPunct="1">
        <a:spcBef>
          <a:spcPct val="20000"/>
        </a:spcBef>
        <a:spcAft>
          <a:spcPct val="0"/>
        </a:spcAft>
        <a:buChar char="–"/>
        <a:defRPr sz="2000" b="1">
          <a:solidFill>
            <a:schemeClr val="tx1"/>
          </a:solidFill>
          <a:latin typeface="+mn-lt"/>
        </a:defRPr>
      </a:lvl4pPr>
      <a:lvl5pPr marL="2057400" indent="-228600" algn="l" rtl="0" eaLnBrk="1" fontAlgn="base" hangingPunct="1">
        <a:spcBef>
          <a:spcPct val="20000"/>
        </a:spcBef>
        <a:spcAft>
          <a:spcPct val="0"/>
        </a:spcAft>
        <a:buChar char="»"/>
        <a:defRPr sz="2000" b="1">
          <a:solidFill>
            <a:schemeClr val="tx1"/>
          </a:solidFill>
          <a:latin typeface="+mn-lt"/>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1043608" y="404664"/>
            <a:ext cx="7772400" cy="1143000"/>
          </a:xfrm>
        </p:spPr>
        <p:txBody>
          <a:bodyPr/>
          <a:lstStyle/>
          <a:p>
            <a:pPr algn="r"/>
            <a:r>
              <a:rPr lang="ar-SA" sz="3600" dirty="0" smtClean="0">
                <a:solidFill>
                  <a:srgbClr val="00B050"/>
                </a:solidFill>
              </a:rPr>
              <a:t>تحليل وتصميم النظم</a:t>
            </a:r>
            <a:r>
              <a:rPr lang="ar-SA" sz="3600" dirty="0" smtClean="0"/>
              <a:t/>
            </a:r>
            <a:br>
              <a:rPr lang="ar-SA" sz="3600" dirty="0" smtClean="0"/>
            </a:br>
            <a:r>
              <a:rPr lang="ar-SA" sz="2800" dirty="0" smtClean="0">
                <a:solidFill>
                  <a:srgbClr val="C00000"/>
                </a:solidFill>
              </a:rPr>
              <a:t>د. معاذ يوسف الذنيبات</a:t>
            </a:r>
            <a:endParaRPr lang="en-US" sz="2800" dirty="0">
              <a:solidFill>
                <a:srgbClr val="C00000"/>
              </a:solidFill>
            </a:endParaRPr>
          </a:p>
        </p:txBody>
      </p:sp>
      <p:sp>
        <p:nvSpPr>
          <p:cNvPr id="2053" name="Rectangle 5"/>
          <p:cNvSpPr>
            <a:spLocks noGrp="1" noChangeArrowheads="1"/>
          </p:cNvSpPr>
          <p:nvPr>
            <p:ph type="subTitle" idx="1"/>
          </p:nvPr>
        </p:nvSpPr>
        <p:spPr>
          <a:xfrm>
            <a:off x="2411760" y="3861048"/>
            <a:ext cx="6400800" cy="1752600"/>
          </a:xfrm>
        </p:spPr>
        <p:txBody>
          <a:bodyPr/>
          <a:lstStyle/>
          <a:p>
            <a:pPr algn="r"/>
            <a:r>
              <a:rPr lang="ar-SA" dirty="0">
                <a:solidFill>
                  <a:srgbClr val="7030A0"/>
                </a:solidFill>
              </a:rPr>
              <a:t>نمذجة العمليات</a:t>
            </a:r>
            <a:br>
              <a:rPr lang="ar-SA" dirty="0">
                <a:solidFill>
                  <a:srgbClr val="7030A0"/>
                </a:solidFill>
              </a:rPr>
            </a:br>
            <a:r>
              <a:rPr lang="en-US" dirty="0">
                <a:solidFill>
                  <a:srgbClr val="7030A0"/>
                </a:solidFill>
                <a:latin typeface="Aharoni" pitchFamily="2" charset="-79"/>
                <a:cs typeface="Aharoni" pitchFamily="2" charset="-79"/>
              </a:rPr>
              <a:t>Process Modeling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87624" y="260648"/>
            <a:ext cx="5904655" cy="6040437"/>
            <a:chOff x="904875" y="1503363"/>
            <a:chExt cx="5904655" cy="6040437"/>
          </a:xfrm>
        </p:grpSpPr>
        <p:pic>
          <p:nvPicPr>
            <p:cNvPr id="5" name="Picture 6" descr="FIG07_05"/>
            <p:cNvPicPr>
              <a:picLocks noChangeAspect="1" noChangeArrowheads="1"/>
            </p:cNvPicPr>
            <p:nvPr/>
          </p:nvPicPr>
          <p:blipFill>
            <a:blip r:embed="rId2" cstate="print"/>
            <a:srcRect/>
            <a:stretch>
              <a:fillRect/>
            </a:stretch>
          </p:blipFill>
          <p:spPr bwMode="auto">
            <a:xfrm>
              <a:off x="904875" y="1503363"/>
              <a:ext cx="4572000" cy="6040437"/>
            </a:xfrm>
            <a:prstGeom prst="rect">
              <a:avLst/>
            </a:prstGeom>
            <a:noFill/>
            <a:ln w="9525">
              <a:noFill/>
              <a:miter lim="800000"/>
              <a:headEnd/>
              <a:tailEnd/>
            </a:ln>
          </p:spPr>
        </p:pic>
        <p:sp>
          <p:nvSpPr>
            <p:cNvPr id="6" name="وسيلة شرح مستطيلة مستديرة الزوايا 5"/>
            <p:cNvSpPr/>
            <p:nvPr/>
          </p:nvSpPr>
          <p:spPr>
            <a:xfrm>
              <a:off x="5048250" y="4214813"/>
              <a:ext cx="881063" cy="612775"/>
            </a:xfrm>
            <a:prstGeom prst="wedgeRoundRectCallout">
              <a:avLst>
                <a:gd name="adj1" fmla="val -127500"/>
                <a:gd name="adj2" fmla="val -1710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dirty="0">
                  <a:solidFill>
                    <a:schemeClr val="tx1"/>
                  </a:solidFill>
                </a:rPr>
                <a:t>عملية</a:t>
              </a:r>
              <a:endParaRPr lang="ar-SA" dirty="0">
                <a:solidFill>
                  <a:schemeClr val="tx1"/>
                </a:solidFill>
              </a:endParaRPr>
            </a:p>
          </p:txBody>
        </p:sp>
        <p:sp>
          <p:nvSpPr>
            <p:cNvPr id="7" name="وسيلة شرح مستطيلة مستديرة الزوايا 6"/>
            <p:cNvSpPr/>
            <p:nvPr/>
          </p:nvSpPr>
          <p:spPr>
            <a:xfrm>
              <a:off x="5643563" y="5572125"/>
              <a:ext cx="914400" cy="612775"/>
            </a:xfrm>
            <a:prstGeom prst="wedgeRoundRectCallout">
              <a:avLst>
                <a:gd name="adj1" fmla="val -127500"/>
                <a:gd name="adj2" fmla="val -1710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dirty="0">
                  <a:solidFill>
                    <a:schemeClr val="tx1"/>
                  </a:solidFill>
                </a:rPr>
                <a:t>مخزن بيانات</a:t>
              </a:r>
              <a:endParaRPr lang="ar-SA" dirty="0">
                <a:solidFill>
                  <a:schemeClr val="tx1"/>
                </a:solidFill>
              </a:endParaRPr>
            </a:p>
          </p:txBody>
        </p:sp>
        <p:sp>
          <p:nvSpPr>
            <p:cNvPr id="8" name="وسيلة شرح مستطيلة مستديرة الزوايا 7"/>
            <p:cNvSpPr/>
            <p:nvPr/>
          </p:nvSpPr>
          <p:spPr>
            <a:xfrm>
              <a:off x="5657403" y="2151435"/>
              <a:ext cx="1152127" cy="1008111"/>
            </a:xfrm>
            <a:prstGeom prst="wedgeRoundRectCallout">
              <a:avLst>
                <a:gd name="adj1" fmla="val -127500"/>
                <a:gd name="adj2" fmla="val -1710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EG" dirty="0">
                  <a:solidFill>
                    <a:schemeClr val="tx1"/>
                  </a:solidFill>
                </a:rPr>
                <a:t>كيان </a:t>
              </a:r>
              <a:r>
                <a:rPr lang="ar-EG" dirty="0">
                  <a:solidFill>
                    <a:schemeClr val="tx1"/>
                  </a:solidFill>
                </a:rPr>
                <a:t>خارجي</a:t>
              </a:r>
              <a:endParaRPr lang="ar-SA" dirty="0">
                <a:solidFill>
                  <a:schemeClr val="tx1"/>
                </a:solidFill>
              </a:endParaRPr>
            </a:p>
          </p:txBody>
        </p:sp>
      </p:grpSp>
      <p:sp>
        <p:nvSpPr>
          <p:cNvPr id="9" name="Rectangle 8"/>
          <p:cNvSpPr/>
          <p:nvPr/>
        </p:nvSpPr>
        <p:spPr>
          <a:xfrm>
            <a:off x="7020272" y="2492896"/>
            <a:ext cx="1835696" cy="1938992"/>
          </a:xfrm>
          <a:prstGeom prst="rect">
            <a:avLst/>
          </a:prstGeom>
        </p:spPr>
        <p:txBody>
          <a:bodyPr wrap="square">
            <a:spAutoFit/>
          </a:bodyPr>
          <a:lstStyle/>
          <a:p>
            <a:pPr algn="r" rtl="1">
              <a:defRPr/>
            </a:pPr>
            <a:r>
              <a:rPr lang="ar-SA" b="1" dirty="0">
                <a:solidFill>
                  <a:srgbClr val="00B050"/>
                </a:solidFill>
              </a:rPr>
              <a:t>هذا الشكل يبين العمليات الرئيسية  في نظام  مطعم لبيع الوجبات الجاهزة </a:t>
            </a:r>
            <a:endParaRPr lang="ar-SA" b="1" dirty="0">
              <a:solidFill>
                <a:srgbClr val="00B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AE" altLang="en-US" sz="3200" dirty="0" smtClean="0">
                <a:solidFill>
                  <a:schemeClr val="accent1">
                    <a:lumMod val="50000"/>
                  </a:schemeClr>
                </a:solidFill>
              </a:rPr>
              <a:t>قواعد </a:t>
            </a:r>
            <a:r>
              <a:rPr lang="ar-EG" altLang="en-US" sz="3200" dirty="0" smtClean="0">
                <a:solidFill>
                  <a:schemeClr val="accent1">
                    <a:lumMod val="50000"/>
                  </a:schemeClr>
                </a:solidFill>
              </a:rPr>
              <a:t>بناء مخطط تدفق البيانات</a:t>
            </a:r>
            <a:r>
              <a:rPr lang="en-US" altLang="en-US" sz="3200" dirty="0" smtClean="0">
                <a:solidFill>
                  <a:schemeClr val="accent1">
                    <a:lumMod val="50000"/>
                  </a:schemeClr>
                </a:solidFill>
                <a:cs typeface="Times New Roman" pitchFamily="18" charset="0"/>
              </a:rPr>
              <a:t/>
            </a:r>
            <a:br>
              <a:rPr lang="en-US" altLang="en-US" sz="3200" dirty="0" smtClean="0">
                <a:solidFill>
                  <a:schemeClr val="accent1">
                    <a:lumMod val="50000"/>
                  </a:schemeClr>
                </a:solidFill>
                <a:cs typeface="Times New Roman" pitchFamily="18" charset="0"/>
              </a:rPr>
            </a:br>
            <a:r>
              <a:rPr lang="en-US" altLang="en-US" sz="3200" dirty="0" smtClean="0">
                <a:solidFill>
                  <a:schemeClr val="accent1">
                    <a:lumMod val="50000"/>
                  </a:schemeClr>
                </a:solidFill>
                <a:cs typeface="Times New Roman" pitchFamily="18" charset="0"/>
              </a:rPr>
              <a:t>Data Flow Diagramming Rules</a:t>
            </a:r>
            <a:endParaRPr lang="en-US" sz="3200" dirty="0">
              <a:solidFill>
                <a:schemeClr val="accent1">
                  <a:lumMod val="50000"/>
                </a:schemeClr>
              </a:solidFill>
            </a:endParaRPr>
          </a:p>
        </p:txBody>
      </p:sp>
      <p:sp>
        <p:nvSpPr>
          <p:cNvPr id="3" name="Content Placeholder 2"/>
          <p:cNvSpPr>
            <a:spLocks noGrp="1"/>
          </p:cNvSpPr>
          <p:nvPr>
            <p:ph idx="1"/>
          </p:nvPr>
        </p:nvSpPr>
        <p:spPr/>
        <p:txBody>
          <a:bodyPr/>
          <a:lstStyle/>
          <a:p>
            <a:pPr marL="174625" lvl="1" indent="282575" algn="r" rtl="1">
              <a:lnSpc>
                <a:spcPct val="90000"/>
              </a:lnSpc>
              <a:buBlip>
                <a:blip r:embed="rId2"/>
              </a:buBlip>
              <a:defRPr/>
            </a:pPr>
            <a:r>
              <a:rPr lang="ar-SA" altLang="en-US" sz="3200" b="0" dirty="0">
                <a:solidFill>
                  <a:srgbClr val="C00000"/>
                </a:solidFill>
              </a:rPr>
              <a:t>المدخلات لعملية  دائما تختلف عن مخرجاتها.</a:t>
            </a:r>
          </a:p>
          <a:p>
            <a:pPr marL="174625" lvl="1" indent="282575" algn="r" rtl="1">
              <a:lnSpc>
                <a:spcPct val="90000"/>
              </a:lnSpc>
              <a:buBlip>
                <a:blip r:embed="rId2"/>
              </a:buBlip>
              <a:defRPr/>
            </a:pPr>
            <a:r>
              <a:rPr lang="ar-SA" altLang="en-US" sz="3200" b="0" dirty="0">
                <a:solidFill>
                  <a:srgbClr val="C00000"/>
                </a:solidFill>
              </a:rPr>
              <a:t>أسماء مميزة وفريدة للكيانات.</a:t>
            </a:r>
          </a:p>
          <a:p>
            <a:pPr marL="174625" lvl="1" indent="282575" algn="r" rtl="1">
              <a:lnSpc>
                <a:spcPct val="90000"/>
              </a:lnSpc>
              <a:buBlip>
                <a:blip r:embed="rId2"/>
              </a:buBlip>
              <a:defRPr/>
            </a:pPr>
            <a:r>
              <a:rPr lang="ar-SA" altLang="en-US" sz="3200" b="0" dirty="0">
                <a:solidFill>
                  <a:srgbClr val="C00000"/>
                </a:solidFill>
              </a:rPr>
              <a:t>يمكن تكرار  مخازن البيانات أو  الكيانات الخارجية حتى لا يصبح المخطط فوضى</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descr="Rectangle: Click to edit Master text styles&#10;Second level&#10;Third level&#10;Fourth level&#10;Fifth level"/>
          <p:cNvSpPr>
            <a:spLocks noChangeArrowheads="1"/>
          </p:cNvSpPr>
          <p:nvPr/>
        </p:nvSpPr>
        <p:spPr bwMode="auto">
          <a:xfrm>
            <a:off x="5580112" y="1340768"/>
            <a:ext cx="2857500" cy="485775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lstStyle/>
          <a:p>
            <a:pPr marL="342900" indent="-342900" algn="r" rtl="1">
              <a:buFont typeface="Wingdings" pitchFamily="2" charset="2"/>
              <a:buBlip>
                <a:blip r:embed="rId2"/>
              </a:buBlip>
              <a:defRPr/>
            </a:pPr>
            <a:r>
              <a:rPr lang="ar-SA" altLang="en-US" sz="1600" b="1" dirty="0">
                <a:solidFill>
                  <a:schemeClr val="accent1">
                    <a:lumMod val="50000"/>
                  </a:schemeClr>
                </a:solidFill>
                <a:cs typeface="+mj-cs"/>
              </a:rPr>
              <a:t>مخزن البيانات </a:t>
            </a:r>
            <a:r>
              <a:rPr lang="en-US" altLang="en-US" sz="1600" b="1" dirty="0">
                <a:solidFill>
                  <a:schemeClr val="accent1">
                    <a:lumMod val="50000"/>
                  </a:schemeClr>
                </a:solidFill>
                <a:cs typeface="+mj-cs"/>
              </a:rPr>
              <a:t>Data Store</a:t>
            </a:r>
            <a:endParaRPr lang="en-US" altLang="en-US" sz="1800" b="1" dirty="0">
              <a:solidFill>
                <a:schemeClr val="accent1">
                  <a:lumMod val="50000"/>
                </a:schemeClr>
              </a:solidFill>
              <a:cs typeface="+mj-cs"/>
            </a:endParaRPr>
          </a:p>
          <a:p>
            <a:pPr marL="742950" lvl="1" indent="-285750" algn="r" rtl="1">
              <a:buClr>
                <a:schemeClr val="tx1"/>
              </a:buClr>
              <a:buSzPct val="60000"/>
              <a:buFont typeface="Wingdings" pitchFamily="2" charset="2"/>
              <a:buChar char="n"/>
              <a:defRPr/>
            </a:pPr>
            <a:r>
              <a:rPr lang="ar-SA" altLang="en-US" sz="1800" b="1" dirty="0">
                <a:solidFill>
                  <a:srgbClr val="C00000"/>
                </a:solidFill>
                <a:cs typeface="+mj-cs"/>
              </a:rPr>
              <a:t>لا يمكن انتقال البيانات من مخزن لآخر بدون عملية</a:t>
            </a:r>
            <a:endParaRPr lang="en-US" altLang="en-US" sz="1800" b="1" dirty="0">
              <a:solidFill>
                <a:srgbClr val="C00000"/>
              </a:solidFill>
              <a:cs typeface="+mj-cs"/>
            </a:endParaRPr>
          </a:p>
          <a:p>
            <a:pPr marL="742950" lvl="1" indent="-285750" algn="r" rtl="1">
              <a:buClr>
                <a:schemeClr val="tx1"/>
              </a:buClr>
              <a:buSzPct val="60000"/>
              <a:buFont typeface="Wingdings" pitchFamily="2" charset="2"/>
              <a:buChar char="n"/>
              <a:defRPr/>
            </a:pPr>
            <a:r>
              <a:rPr lang="ar-SA" altLang="en-US" sz="1800" b="1" dirty="0">
                <a:solidFill>
                  <a:srgbClr val="C00000"/>
                </a:solidFill>
                <a:cs typeface="+mj-cs"/>
              </a:rPr>
              <a:t>لا يمكن انتقال البيانات مباشرة من كيان خارجي لمخزن بيانات ولا من مخزن بيانات إلى كيان خارجي مباشرة</a:t>
            </a:r>
          </a:p>
          <a:p>
            <a:pPr marL="742950" lvl="1" indent="-285750" algn="r" rtl="1">
              <a:buClr>
                <a:schemeClr val="tx1"/>
              </a:buClr>
              <a:buSzPct val="60000"/>
              <a:buFont typeface="Wingdings" pitchFamily="2" charset="2"/>
              <a:buChar char="n"/>
              <a:defRPr/>
            </a:pPr>
            <a:r>
              <a:rPr lang="ar-SA" altLang="en-US" sz="1800" b="1" dirty="0">
                <a:solidFill>
                  <a:srgbClr val="C00000"/>
                </a:solidFill>
                <a:cs typeface="+mj-cs"/>
              </a:rPr>
              <a:t>التسمية لمخزن البيانات هي اسم</a:t>
            </a:r>
          </a:p>
          <a:p>
            <a:pPr marL="342900" indent="-342900" algn="r" rtl="1">
              <a:buFontTx/>
              <a:buBlip>
                <a:blip r:embed="rId2"/>
              </a:buBlip>
              <a:defRPr/>
            </a:pPr>
            <a:r>
              <a:rPr lang="ar-SA" altLang="en-US" sz="1800" b="1" dirty="0">
                <a:solidFill>
                  <a:schemeClr val="accent1">
                    <a:lumMod val="50000"/>
                  </a:schemeClr>
                </a:solidFill>
                <a:cs typeface="+mj-cs"/>
              </a:rPr>
              <a:t>تدفق البيانات </a:t>
            </a:r>
            <a:r>
              <a:rPr lang="en-US" altLang="en-US" sz="1800" b="1" dirty="0">
                <a:solidFill>
                  <a:schemeClr val="accent1">
                    <a:lumMod val="50000"/>
                  </a:schemeClr>
                </a:solidFill>
                <a:cs typeface="+mj-cs"/>
              </a:rPr>
              <a:t>Data Flow</a:t>
            </a:r>
          </a:p>
          <a:p>
            <a:pPr marL="447675" lvl="1" indent="-184150" algn="r" rtl="1">
              <a:buFont typeface="Wingdings" pitchFamily="2" charset="2"/>
              <a:buNone/>
              <a:defRPr/>
            </a:pPr>
            <a:r>
              <a:rPr lang="ar-SA" altLang="en-US" sz="1800" b="1" dirty="0">
                <a:solidFill>
                  <a:srgbClr val="C00000"/>
                </a:solidFill>
                <a:cs typeface="+mj-cs"/>
              </a:rPr>
              <a:t> لها اتجاه واحد فقط بين الرموز</a:t>
            </a:r>
          </a:p>
          <a:p>
            <a:pPr marL="447675" lvl="1" indent="-265113" algn="r" rtl="1">
              <a:buFont typeface="Wingdings" pitchFamily="2" charset="2"/>
              <a:buNone/>
              <a:defRPr/>
            </a:pPr>
            <a:r>
              <a:rPr lang="ar-AE" altLang="en-US" sz="1800" b="1" dirty="0">
                <a:solidFill>
                  <a:srgbClr val="C00000"/>
                </a:solidFill>
                <a:cs typeface="+mj-cs"/>
              </a:rPr>
              <a:t>الشوكة </a:t>
            </a:r>
            <a:r>
              <a:rPr lang="ar-SA" altLang="en-US" sz="1800" b="1" dirty="0">
                <a:solidFill>
                  <a:srgbClr val="C00000"/>
                </a:solidFill>
                <a:cs typeface="+mj-cs"/>
              </a:rPr>
              <a:t>(</a:t>
            </a:r>
            <a:r>
              <a:rPr lang="ar-AE" altLang="en-US" sz="1800" b="1" dirty="0">
                <a:solidFill>
                  <a:srgbClr val="C00000"/>
                </a:solidFill>
                <a:cs typeface="+mj-cs"/>
              </a:rPr>
              <a:t>مفرق الطريق</a:t>
            </a:r>
            <a:r>
              <a:rPr lang="ar-SA" altLang="en-US" sz="1800" b="1" dirty="0">
                <a:solidFill>
                  <a:srgbClr val="C00000"/>
                </a:solidFill>
                <a:cs typeface="+mj-cs"/>
              </a:rPr>
              <a:t>) </a:t>
            </a:r>
            <a:r>
              <a:rPr lang="ar-AE" altLang="en-US" sz="1800" b="1" dirty="0">
                <a:solidFill>
                  <a:srgbClr val="C00000"/>
                </a:solidFill>
                <a:cs typeface="+mj-cs"/>
              </a:rPr>
              <a:t> يوضح أن نفس البيانات تذهب من مكان إلى مكانيين</a:t>
            </a:r>
            <a:endParaRPr lang="ar-SA" altLang="en-US" sz="1800" b="1" dirty="0">
              <a:solidFill>
                <a:srgbClr val="C00000"/>
              </a:solidFill>
              <a:cs typeface="+mj-cs"/>
            </a:endParaRPr>
          </a:p>
          <a:p>
            <a:pPr marL="742950" lvl="1" indent="-285750">
              <a:buClr>
                <a:schemeClr val="tx1"/>
              </a:buClr>
              <a:buSzPct val="60000"/>
              <a:defRPr/>
            </a:pPr>
            <a:endParaRPr lang="ar-SA" altLang="en-US" sz="1600" b="1" dirty="0">
              <a:cs typeface="+mj-cs"/>
            </a:endParaRPr>
          </a:p>
        </p:txBody>
      </p:sp>
      <p:sp>
        <p:nvSpPr>
          <p:cNvPr id="5" name="Rectangle 6" descr="Rectangle: Click to edit Master text styles&#10;Second level&#10;Third level&#10;Fourth level&#10;Fifth level"/>
          <p:cNvSpPr>
            <a:spLocks noChangeArrowheads="1"/>
          </p:cNvSpPr>
          <p:nvPr/>
        </p:nvSpPr>
        <p:spPr bwMode="auto">
          <a:xfrm>
            <a:off x="1187624" y="1340768"/>
            <a:ext cx="3286125" cy="485775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lstStyle/>
          <a:p>
            <a:pPr marL="342900" indent="-342900" algn="r" rtl="1">
              <a:buFont typeface="Wingdings" pitchFamily="2" charset="2"/>
              <a:buBlip>
                <a:blip r:embed="rId2"/>
              </a:buBlip>
              <a:defRPr/>
            </a:pPr>
            <a:r>
              <a:rPr lang="ar-SA" altLang="en-US" sz="2800" dirty="0"/>
              <a:t> </a:t>
            </a:r>
            <a:r>
              <a:rPr lang="ar-SA" altLang="en-US" sz="2000" dirty="0">
                <a:solidFill>
                  <a:schemeClr val="accent1">
                    <a:lumMod val="50000"/>
                  </a:schemeClr>
                </a:solidFill>
              </a:rPr>
              <a:t>العملية </a:t>
            </a:r>
            <a:r>
              <a:rPr lang="en-US" altLang="en-US" sz="2000" dirty="0">
                <a:solidFill>
                  <a:schemeClr val="accent1">
                    <a:lumMod val="50000"/>
                  </a:schemeClr>
                </a:solidFill>
              </a:rPr>
              <a:t>Process</a:t>
            </a:r>
          </a:p>
          <a:p>
            <a:pPr marL="742950" lvl="1" indent="-285750" algn="r" rtl="1">
              <a:buClr>
                <a:schemeClr val="tx1"/>
              </a:buClr>
              <a:buSzPct val="60000"/>
              <a:buFont typeface="Wingdings" pitchFamily="2" charset="2"/>
              <a:buChar char="n"/>
              <a:defRPr/>
            </a:pPr>
            <a:r>
              <a:rPr lang="ar-SA" altLang="en-US" sz="2000" dirty="0">
                <a:solidFill>
                  <a:srgbClr val="C00000"/>
                </a:solidFill>
                <a:cs typeface="+mj-cs"/>
              </a:rPr>
              <a:t>لا توجد عملية بمخرجات فقط  وإن حدث فتسمى معجزة    </a:t>
            </a:r>
            <a:endParaRPr lang="en-US" altLang="en-US" sz="2000" dirty="0">
              <a:solidFill>
                <a:srgbClr val="C00000"/>
              </a:solidFill>
              <a:cs typeface="+mj-cs"/>
            </a:endParaRPr>
          </a:p>
          <a:p>
            <a:pPr marL="742950" lvl="1" indent="-285750" algn="r" rtl="1">
              <a:buClr>
                <a:schemeClr val="tx1"/>
              </a:buClr>
              <a:buSzPct val="60000"/>
              <a:buFont typeface="Wingdings" pitchFamily="2" charset="2"/>
              <a:buChar char="n"/>
              <a:defRPr/>
            </a:pPr>
            <a:r>
              <a:rPr lang="ar-SA" altLang="en-US" sz="2000" dirty="0">
                <a:solidFill>
                  <a:srgbClr val="C00000"/>
                </a:solidFill>
                <a:cs typeface="+mj-cs"/>
              </a:rPr>
              <a:t>لا يوجد عملية بمدخلات فقط وإن حدث فتسمى الفجوة السوداء </a:t>
            </a:r>
            <a:r>
              <a:rPr lang="en-US" altLang="en-US" sz="2000" dirty="0">
                <a:solidFill>
                  <a:srgbClr val="C00000"/>
                </a:solidFill>
                <a:cs typeface="+mj-cs"/>
              </a:rPr>
              <a:t> (black hole)</a:t>
            </a:r>
          </a:p>
          <a:p>
            <a:pPr marL="742950" lvl="1" indent="-285750" algn="r" rtl="1">
              <a:buClr>
                <a:schemeClr val="tx1"/>
              </a:buClr>
              <a:buSzPct val="60000"/>
              <a:buFont typeface="Wingdings" pitchFamily="2" charset="2"/>
              <a:buChar char="n"/>
              <a:defRPr/>
            </a:pPr>
            <a:r>
              <a:rPr lang="ar-SA" altLang="en-US" sz="2000" dirty="0">
                <a:solidFill>
                  <a:srgbClr val="C00000"/>
                </a:solidFill>
                <a:cs typeface="+mj-cs"/>
              </a:rPr>
              <a:t>التسمية هي فعل</a:t>
            </a:r>
          </a:p>
          <a:p>
            <a:pPr algn="r" rtl="1">
              <a:buBlip>
                <a:blip r:embed="rId3"/>
              </a:buBlip>
              <a:defRPr/>
            </a:pPr>
            <a:r>
              <a:rPr lang="ar-SA" altLang="en-US" sz="2000" dirty="0">
                <a:solidFill>
                  <a:srgbClr val="C00000"/>
                </a:solidFill>
              </a:rPr>
              <a:t> </a:t>
            </a:r>
            <a:r>
              <a:rPr lang="ar-SA" altLang="en-US" sz="2000" b="1" dirty="0">
                <a:solidFill>
                  <a:schemeClr val="accent1">
                    <a:lumMod val="50000"/>
                  </a:schemeClr>
                </a:solidFill>
                <a:cs typeface="+mj-cs"/>
              </a:rPr>
              <a:t>الكيان </a:t>
            </a:r>
            <a:r>
              <a:rPr lang="ar-SA" altLang="en-US" sz="2000" b="1" dirty="0">
                <a:solidFill>
                  <a:schemeClr val="accent1">
                    <a:lumMod val="50000"/>
                  </a:schemeClr>
                </a:solidFill>
                <a:cs typeface="+mj-cs"/>
              </a:rPr>
              <a:t>الخارجي:</a:t>
            </a:r>
            <a:r>
              <a:rPr lang="en-US" altLang="en-US" sz="2000" b="1" dirty="0">
                <a:solidFill>
                  <a:schemeClr val="accent1">
                    <a:lumMod val="50000"/>
                  </a:schemeClr>
                </a:solidFill>
                <a:cs typeface="+mj-cs"/>
              </a:rPr>
              <a:t> Source/Sink</a:t>
            </a:r>
          </a:p>
          <a:p>
            <a:pPr marL="742950" lvl="1" indent="-285750" algn="r" rtl="1">
              <a:buClr>
                <a:schemeClr val="tx1"/>
              </a:buClr>
              <a:buSzPct val="60000"/>
              <a:buFont typeface="Wingdings" pitchFamily="2" charset="2"/>
              <a:buChar char="n"/>
              <a:defRPr/>
            </a:pPr>
            <a:r>
              <a:rPr lang="en-US" altLang="en-US" sz="2000" dirty="0">
                <a:solidFill>
                  <a:srgbClr val="C00000"/>
                </a:solidFill>
              </a:rPr>
              <a:t> </a:t>
            </a:r>
            <a:r>
              <a:rPr lang="ar-AE" altLang="en-US" sz="2000" dirty="0">
                <a:solidFill>
                  <a:srgbClr val="C00000"/>
                </a:solidFill>
              </a:rPr>
              <a:t>المصدر أو الوجهة</a:t>
            </a:r>
            <a:r>
              <a:rPr lang="en-US" altLang="en-US" sz="2000" dirty="0">
                <a:solidFill>
                  <a:srgbClr val="C00000"/>
                </a:solidFill>
              </a:rPr>
              <a:t> </a:t>
            </a:r>
            <a:r>
              <a:rPr lang="ar-SA" altLang="en-US" sz="2000" dirty="0">
                <a:solidFill>
                  <a:srgbClr val="C00000"/>
                </a:solidFill>
              </a:rPr>
              <a:t>لا يمكن أن تتحرك البيانات بينهما مباشرة.</a:t>
            </a:r>
          </a:p>
          <a:p>
            <a:pPr marL="742950" lvl="1" indent="-285750" algn="r" rtl="1">
              <a:buClr>
                <a:schemeClr val="tx1"/>
              </a:buClr>
              <a:buSzPct val="60000"/>
              <a:buFont typeface="Wingdings" pitchFamily="2" charset="2"/>
              <a:buChar char="n"/>
              <a:defRPr/>
            </a:pPr>
            <a:r>
              <a:rPr lang="ar-SA" altLang="en-US" sz="2000" dirty="0">
                <a:solidFill>
                  <a:srgbClr val="C00000"/>
                </a:solidFill>
              </a:rPr>
              <a:t>التسمية هي اسم</a:t>
            </a:r>
            <a:endParaRPr lang="en-US" altLang="en-US" sz="2000" dirty="0">
              <a:solidFill>
                <a:srgbClr val="C00000"/>
              </a:solidFill>
            </a:endParaRPr>
          </a:p>
          <a:p>
            <a:pPr marL="742950" lvl="1" indent="-285750" algn="r" rtl="1">
              <a:buClr>
                <a:schemeClr val="tx1"/>
              </a:buClr>
              <a:buSzPct val="60000"/>
              <a:defRPr/>
            </a:pPr>
            <a:endParaRPr lang="en-US" altLang="en-US" sz="16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sz="3200" dirty="0" smtClean="0">
                <a:solidFill>
                  <a:srgbClr val="C00000"/>
                </a:solidFill>
              </a:rPr>
              <a:t>قواعد مخطط </a:t>
            </a:r>
            <a:r>
              <a:rPr lang="en-US" sz="3200" dirty="0" smtClean="0">
                <a:solidFill>
                  <a:srgbClr val="C00000"/>
                </a:solidFill>
                <a:cs typeface="Times New Roman" pitchFamily="18" charset="0"/>
              </a:rPr>
              <a:t>DFD</a:t>
            </a:r>
            <a:r>
              <a:rPr lang="en-US" sz="3200" dirty="0" smtClean="0">
                <a:solidFill>
                  <a:schemeClr val="accent1">
                    <a:lumMod val="50000"/>
                  </a:schemeClr>
                </a:solidFill>
                <a:cs typeface="Times New Roman" pitchFamily="18" charset="0"/>
              </a:rPr>
              <a:t> </a:t>
            </a:r>
            <a:r>
              <a:rPr lang="ar-EG" sz="3200" dirty="0" smtClean="0">
                <a:solidFill>
                  <a:schemeClr val="accent1">
                    <a:lumMod val="50000"/>
                  </a:schemeClr>
                </a:solidFill>
              </a:rPr>
              <a:t/>
            </a:r>
            <a:br>
              <a:rPr lang="ar-EG" sz="3200" dirty="0" smtClean="0">
                <a:solidFill>
                  <a:schemeClr val="accent1">
                    <a:lumMod val="50000"/>
                  </a:schemeClr>
                </a:solidFill>
              </a:rPr>
            </a:br>
            <a:r>
              <a:rPr lang="en-US" sz="3200" dirty="0" smtClean="0">
                <a:solidFill>
                  <a:schemeClr val="accent1">
                    <a:lumMod val="50000"/>
                  </a:schemeClr>
                </a:solidFill>
                <a:cs typeface="Times New Roman" pitchFamily="18" charset="0"/>
              </a:rPr>
              <a:t>DFD Diagramming Rules</a:t>
            </a:r>
            <a:endParaRPr lang="en-US" sz="3200" dirty="0">
              <a:solidFill>
                <a:schemeClr val="accent1">
                  <a:lumMod val="50000"/>
                </a:schemeClr>
              </a:solidFill>
            </a:endParaRPr>
          </a:p>
        </p:txBody>
      </p:sp>
      <p:pic>
        <p:nvPicPr>
          <p:cNvPr id="4" name="Picture 4" descr="CAP1"/>
          <p:cNvPicPr>
            <a:picLocks noChangeAspect="1" noChangeArrowheads="1"/>
          </p:cNvPicPr>
          <p:nvPr/>
        </p:nvPicPr>
        <p:blipFill>
          <a:blip r:embed="rId2" cstate="print"/>
          <a:srcRect/>
          <a:stretch>
            <a:fillRect/>
          </a:stretch>
        </p:blipFill>
        <p:spPr bwMode="auto">
          <a:xfrm>
            <a:off x="1835696" y="1772816"/>
            <a:ext cx="6912768" cy="4618444"/>
          </a:xfrm>
          <a:prstGeom prst="rect">
            <a:avLst/>
          </a:prstGeom>
          <a:noFill/>
          <a:ln w="9525">
            <a:noFill/>
            <a:miter lim="800000"/>
            <a:headEnd/>
            <a:tailEnd/>
          </a:ln>
        </p:spPr>
      </p:pic>
      <p:sp>
        <p:nvSpPr>
          <p:cNvPr id="5" name="Text Box 7"/>
          <p:cNvSpPr txBox="1">
            <a:spLocks noChangeArrowheads="1"/>
          </p:cNvSpPr>
          <p:nvPr/>
        </p:nvSpPr>
        <p:spPr bwMode="auto">
          <a:xfrm>
            <a:off x="4499992" y="2132856"/>
            <a:ext cx="1524000" cy="519113"/>
          </a:xfrm>
          <a:prstGeom prst="rect">
            <a:avLst/>
          </a:prstGeom>
          <a:noFill/>
          <a:ln w="9525">
            <a:noFill/>
            <a:miter lim="800000"/>
            <a:headEnd/>
            <a:tailEnd/>
          </a:ln>
        </p:spPr>
        <p:txBody>
          <a:bodyPr>
            <a:spAutoFit/>
          </a:bodyPr>
          <a:lstStyle/>
          <a:p>
            <a:pPr>
              <a:spcBef>
                <a:spcPct val="50000"/>
              </a:spcBef>
              <a:buFont typeface="Wingdings" pitchFamily="2" charset="2"/>
              <a:buNone/>
            </a:pPr>
            <a:r>
              <a:rPr lang="en-US" sz="2800" dirty="0">
                <a:solidFill>
                  <a:srgbClr val="BA2212"/>
                </a:solidFill>
              </a:rPr>
              <a:t>Miracle</a:t>
            </a:r>
          </a:p>
        </p:txBody>
      </p:sp>
      <p:sp>
        <p:nvSpPr>
          <p:cNvPr id="6" name="Text Box 8"/>
          <p:cNvSpPr txBox="1">
            <a:spLocks noChangeArrowheads="1"/>
          </p:cNvSpPr>
          <p:nvPr/>
        </p:nvSpPr>
        <p:spPr bwMode="auto">
          <a:xfrm>
            <a:off x="4139952" y="4869160"/>
            <a:ext cx="1800200" cy="523220"/>
          </a:xfrm>
          <a:prstGeom prst="rect">
            <a:avLst/>
          </a:prstGeom>
          <a:noFill/>
          <a:ln w="9525">
            <a:noFill/>
            <a:miter lim="800000"/>
            <a:headEnd/>
            <a:tailEnd/>
          </a:ln>
        </p:spPr>
        <p:txBody>
          <a:bodyPr wrap="square">
            <a:spAutoFit/>
          </a:bodyPr>
          <a:lstStyle/>
          <a:p>
            <a:pPr>
              <a:spcBef>
                <a:spcPct val="50000"/>
              </a:spcBef>
              <a:buFont typeface="Wingdings" pitchFamily="2" charset="2"/>
              <a:buNone/>
            </a:pPr>
            <a:r>
              <a:rPr lang="en-US" sz="2800" dirty="0">
                <a:solidFill>
                  <a:srgbClr val="BA2212"/>
                </a:solidFill>
              </a:rPr>
              <a:t>Black hole</a:t>
            </a:r>
          </a:p>
        </p:txBody>
      </p:sp>
      <p:sp>
        <p:nvSpPr>
          <p:cNvPr id="7" name="Text Box 5"/>
          <p:cNvSpPr txBox="1">
            <a:spLocks noChangeArrowheads="1"/>
          </p:cNvSpPr>
          <p:nvPr/>
        </p:nvSpPr>
        <p:spPr bwMode="auto">
          <a:xfrm>
            <a:off x="3923928" y="3212976"/>
            <a:ext cx="2736303" cy="1323439"/>
          </a:xfrm>
          <a:prstGeom prst="rect">
            <a:avLst/>
          </a:prstGeom>
          <a:noFill/>
          <a:ln w="9525">
            <a:noFill/>
            <a:miter lim="800000"/>
            <a:headEnd/>
            <a:tailEnd/>
          </a:ln>
        </p:spPr>
        <p:txBody>
          <a:bodyPr wrap="square">
            <a:spAutoFit/>
          </a:bodyPr>
          <a:lstStyle/>
          <a:p>
            <a:pPr algn="r" rtl="1">
              <a:buFont typeface="Wingdings" pitchFamily="2" charset="2"/>
              <a:buNone/>
              <a:defRPr/>
            </a:pPr>
            <a:r>
              <a:rPr lang="ar-EG" sz="2000" dirty="0">
                <a:solidFill>
                  <a:srgbClr val="0070C0"/>
                </a:solidFill>
                <a:cs typeface="+mj-cs"/>
              </a:rPr>
              <a:t>لا</a:t>
            </a:r>
            <a:r>
              <a:rPr lang="ar-SA" sz="2000" dirty="0">
                <a:solidFill>
                  <a:srgbClr val="0070C0"/>
                </a:solidFill>
                <a:cs typeface="+mj-cs"/>
              </a:rPr>
              <a:t> </a:t>
            </a:r>
            <a:r>
              <a:rPr lang="ar-EG" sz="2000" dirty="0">
                <a:solidFill>
                  <a:srgbClr val="0070C0"/>
                </a:solidFill>
                <a:cs typeface="+mj-cs"/>
              </a:rPr>
              <a:t>توجد عملية لها مخرجات فقط، أو لها </a:t>
            </a:r>
            <a:r>
              <a:rPr lang="ar-EG" sz="2000" dirty="0" err="1">
                <a:solidFill>
                  <a:srgbClr val="0070C0"/>
                </a:solidFill>
                <a:cs typeface="+mj-cs"/>
              </a:rPr>
              <a:t>مدخلات</a:t>
            </a:r>
            <a:r>
              <a:rPr lang="ar-EG" sz="2000" dirty="0">
                <a:solidFill>
                  <a:srgbClr val="0070C0"/>
                </a:solidFill>
                <a:cs typeface="+mj-cs"/>
              </a:rPr>
              <a:t> فقط. ولكن كل عملية يجب أن يكون لها </a:t>
            </a:r>
            <a:r>
              <a:rPr lang="ar-EG" sz="2000" dirty="0" err="1">
                <a:solidFill>
                  <a:srgbClr val="0070C0"/>
                </a:solidFill>
                <a:cs typeface="+mj-cs"/>
              </a:rPr>
              <a:t>مدخلات</a:t>
            </a:r>
            <a:r>
              <a:rPr lang="ar-EG" sz="2000" dirty="0">
                <a:solidFill>
                  <a:srgbClr val="0070C0"/>
                </a:solidFill>
                <a:cs typeface="+mj-cs"/>
              </a:rPr>
              <a:t> ومخرجات</a:t>
            </a:r>
            <a:r>
              <a:rPr lang="ar-EG" sz="2000" b="1" dirty="0">
                <a:cs typeface="+mj-cs"/>
              </a:rPr>
              <a:t>.</a:t>
            </a:r>
            <a:endParaRPr lang="en-US" sz="2000" b="1" dirty="0">
              <a:cs typeface="+mj-cs"/>
            </a:endParaRPr>
          </a:p>
        </p:txBody>
      </p:sp>
      <p:sp>
        <p:nvSpPr>
          <p:cNvPr id="8" name="Text Box 6"/>
          <p:cNvSpPr txBox="1">
            <a:spLocks noChangeArrowheads="1"/>
          </p:cNvSpPr>
          <p:nvPr/>
        </p:nvSpPr>
        <p:spPr bwMode="auto">
          <a:xfrm>
            <a:off x="3707904" y="5517232"/>
            <a:ext cx="2836993" cy="707886"/>
          </a:xfrm>
          <a:prstGeom prst="rect">
            <a:avLst/>
          </a:prstGeom>
          <a:noFill/>
          <a:ln w="9525">
            <a:noFill/>
            <a:miter lim="800000"/>
            <a:headEnd/>
            <a:tailEnd/>
          </a:ln>
        </p:spPr>
        <p:txBody>
          <a:bodyPr wrap="square">
            <a:spAutoFit/>
          </a:bodyPr>
          <a:lstStyle/>
          <a:p>
            <a:pPr algn="r" rtl="1">
              <a:buFont typeface="Wingdings" pitchFamily="2" charset="2"/>
              <a:buNone/>
            </a:pPr>
            <a:r>
              <a:rPr lang="ar-JO" sz="2000" dirty="0" smtClean="0">
                <a:solidFill>
                  <a:srgbClr val="0070C0"/>
                </a:solidFill>
              </a:rPr>
              <a:t>ي</a:t>
            </a:r>
            <a:r>
              <a:rPr lang="ar-EG" sz="2000" dirty="0" smtClean="0">
                <a:solidFill>
                  <a:srgbClr val="0070C0"/>
                </a:solidFill>
              </a:rPr>
              <a:t>جب </a:t>
            </a:r>
            <a:r>
              <a:rPr lang="ar-EG" sz="2000" dirty="0">
                <a:solidFill>
                  <a:srgbClr val="0070C0"/>
                </a:solidFill>
              </a:rPr>
              <a:t>أن يكون للعملية أسم على شكل فعل</a:t>
            </a:r>
            <a:endParaRPr lang="en-US" sz="2000" dirty="0">
              <a:solidFill>
                <a:srgbClr val="0070C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dirty="0" smtClean="0">
                <a:solidFill>
                  <a:schemeClr val="accent1">
                    <a:lumMod val="50000"/>
                  </a:schemeClr>
                </a:solidFill>
              </a:rPr>
              <a:t>مخزن البيانات     </a:t>
            </a:r>
            <a:r>
              <a:rPr lang="en-US" dirty="0" smtClean="0">
                <a:solidFill>
                  <a:srgbClr val="C00000"/>
                </a:solidFill>
                <a:cs typeface="Times New Roman" pitchFamily="18" charset="0"/>
              </a:rPr>
              <a:t>Data Store</a:t>
            </a:r>
            <a:endParaRPr lang="en-US" dirty="0">
              <a:solidFill>
                <a:srgbClr val="C00000"/>
              </a:solidFill>
            </a:endParaRPr>
          </a:p>
        </p:txBody>
      </p:sp>
      <p:pic>
        <p:nvPicPr>
          <p:cNvPr id="4" name="Picture 3" descr="CAP2"/>
          <p:cNvPicPr>
            <a:picLocks noChangeAspect="1" noChangeArrowheads="1"/>
          </p:cNvPicPr>
          <p:nvPr/>
        </p:nvPicPr>
        <p:blipFill>
          <a:blip r:embed="rId2" cstate="print"/>
          <a:srcRect/>
          <a:stretch>
            <a:fillRect/>
          </a:stretch>
        </p:blipFill>
        <p:spPr bwMode="auto">
          <a:xfrm>
            <a:off x="1187624" y="1412776"/>
            <a:ext cx="6777980" cy="5283200"/>
          </a:xfrm>
          <a:prstGeom prst="rect">
            <a:avLst/>
          </a:prstGeom>
          <a:ln>
            <a:noFill/>
          </a:ln>
          <a:effectLst>
            <a:softEdge rad="112500"/>
          </a:effectLst>
        </p:spPr>
      </p:pic>
      <p:sp>
        <p:nvSpPr>
          <p:cNvPr id="5" name="Text Box 5"/>
          <p:cNvSpPr txBox="1">
            <a:spLocks noChangeArrowheads="1"/>
          </p:cNvSpPr>
          <p:nvPr/>
        </p:nvSpPr>
        <p:spPr bwMode="auto">
          <a:xfrm>
            <a:off x="2915816" y="2852936"/>
            <a:ext cx="3257550" cy="708025"/>
          </a:xfrm>
          <a:prstGeom prst="rect">
            <a:avLst/>
          </a:prstGeom>
          <a:noFill/>
          <a:ln w="9525">
            <a:noFill/>
            <a:miter lim="800000"/>
            <a:headEnd/>
            <a:tailEnd/>
          </a:ln>
        </p:spPr>
        <p:txBody>
          <a:bodyPr>
            <a:spAutoFit/>
          </a:bodyPr>
          <a:lstStyle/>
          <a:p>
            <a:pPr algn="ctr" rtl="1">
              <a:buFont typeface="Wingdings" pitchFamily="2" charset="2"/>
              <a:buNone/>
              <a:defRPr/>
            </a:pPr>
            <a:r>
              <a:rPr lang="ar-EG" sz="2000" dirty="0">
                <a:solidFill>
                  <a:srgbClr val="0070C0"/>
                </a:solidFill>
                <a:cs typeface="+mj-cs"/>
              </a:rPr>
              <a:t>كل التدفقات من وإلى مخازن البيانات يجب أن تمر من خلال عملية</a:t>
            </a:r>
            <a:r>
              <a:rPr lang="ar-EG" sz="2000" dirty="0">
                <a:cs typeface="+mj-cs"/>
              </a:rPr>
              <a:t>.</a:t>
            </a:r>
            <a:endParaRPr lang="en-US" sz="2000" dirty="0">
              <a:cs typeface="+mj-cs"/>
            </a:endParaRPr>
          </a:p>
        </p:txBody>
      </p:sp>
      <p:sp>
        <p:nvSpPr>
          <p:cNvPr id="6" name="Text Box 4"/>
          <p:cNvSpPr txBox="1">
            <a:spLocks noChangeArrowheads="1"/>
          </p:cNvSpPr>
          <p:nvPr/>
        </p:nvSpPr>
        <p:spPr bwMode="auto">
          <a:xfrm>
            <a:off x="2411760" y="6149975"/>
            <a:ext cx="3714750" cy="708025"/>
          </a:xfrm>
          <a:prstGeom prst="rect">
            <a:avLst/>
          </a:prstGeom>
          <a:noFill/>
          <a:ln w="9525">
            <a:noFill/>
            <a:miter lim="800000"/>
            <a:headEnd/>
            <a:tailEnd/>
          </a:ln>
        </p:spPr>
        <p:txBody>
          <a:bodyPr>
            <a:spAutoFit/>
          </a:bodyPr>
          <a:lstStyle/>
          <a:p>
            <a:pPr algn="ctr" rtl="1">
              <a:buFont typeface="Wingdings" pitchFamily="2" charset="2"/>
              <a:buNone/>
              <a:defRPr/>
            </a:pPr>
            <a:r>
              <a:rPr lang="ar-SA" sz="2000" dirty="0">
                <a:solidFill>
                  <a:srgbClr val="0070C0"/>
                </a:solidFill>
                <a:cs typeface="+mj-cs"/>
              </a:rPr>
              <a:t>مسمى مخزن البيانات يجب أن يكون عبارة اسمية</a:t>
            </a:r>
            <a:endParaRPr lang="en-US" sz="2000" dirty="0">
              <a:solidFill>
                <a:srgbClr val="0070C0"/>
              </a:solidFill>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sz="3200" dirty="0" smtClean="0">
                <a:solidFill>
                  <a:schemeClr val="accent1">
                    <a:lumMod val="50000"/>
                  </a:schemeClr>
                </a:solidFill>
              </a:rPr>
              <a:t>الكيان الخارجي   </a:t>
            </a:r>
            <a:r>
              <a:rPr lang="en-US" sz="3200" dirty="0" smtClean="0">
                <a:solidFill>
                  <a:srgbClr val="C00000"/>
                </a:solidFill>
                <a:cs typeface="Times New Roman" pitchFamily="18" charset="0"/>
              </a:rPr>
              <a:t>Source/Sink</a:t>
            </a:r>
            <a:endParaRPr lang="en-US" sz="3200" dirty="0">
              <a:solidFill>
                <a:srgbClr val="C00000"/>
              </a:solidFill>
            </a:endParaRPr>
          </a:p>
        </p:txBody>
      </p:sp>
      <p:pic>
        <p:nvPicPr>
          <p:cNvPr id="4" name="Picture 3" descr="CAP3"/>
          <p:cNvPicPr>
            <a:picLocks noChangeAspect="1" noChangeArrowheads="1"/>
          </p:cNvPicPr>
          <p:nvPr/>
        </p:nvPicPr>
        <p:blipFill>
          <a:blip r:embed="rId2" cstate="print"/>
          <a:srcRect/>
          <a:stretch>
            <a:fillRect/>
          </a:stretch>
        </p:blipFill>
        <p:spPr bwMode="auto">
          <a:xfrm>
            <a:off x="2627784" y="1772816"/>
            <a:ext cx="5715000" cy="2016224"/>
          </a:xfrm>
          <a:prstGeom prst="rect">
            <a:avLst/>
          </a:prstGeom>
          <a:noFill/>
          <a:ln w="9525">
            <a:noFill/>
            <a:miter lim="800000"/>
            <a:headEnd/>
            <a:tailEnd/>
          </a:ln>
        </p:spPr>
      </p:pic>
      <p:sp>
        <p:nvSpPr>
          <p:cNvPr id="5" name="Text Box 5"/>
          <p:cNvSpPr txBox="1">
            <a:spLocks noChangeArrowheads="1"/>
          </p:cNvSpPr>
          <p:nvPr/>
        </p:nvSpPr>
        <p:spPr bwMode="auto">
          <a:xfrm>
            <a:off x="827584" y="3962401"/>
            <a:ext cx="7776864" cy="1877437"/>
          </a:xfrm>
          <a:prstGeom prst="rect">
            <a:avLst/>
          </a:prstGeom>
          <a:noFill/>
          <a:ln w="9525">
            <a:noFill/>
            <a:miter lim="800000"/>
            <a:headEnd/>
            <a:tailEnd/>
          </a:ln>
        </p:spPr>
        <p:txBody>
          <a:bodyPr wrap="square">
            <a:spAutoFit/>
          </a:bodyPr>
          <a:lstStyle/>
          <a:p>
            <a:pPr algn="ctr" rtl="1">
              <a:buBlip>
                <a:blip r:embed="rId3"/>
              </a:buBlip>
            </a:pPr>
            <a:r>
              <a:rPr lang="ar-EG" sz="2000" dirty="0">
                <a:solidFill>
                  <a:srgbClr val="0070C0"/>
                </a:solidFill>
              </a:rPr>
              <a:t>ا</a:t>
            </a:r>
            <a:r>
              <a:rPr lang="ar-EG" sz="2800" dirty="0">
                <a:solidFill>
                  <a:srgbClr val="0070C0"/>
                </a:solidFill>
              </a:rPr>
              <a:t>لبيانات لا تتحرك مباشرة بين الكيانات الخارجية ولكن تتحرك  البيانات بينهم من خلال عملية.</a:t>
            </a:r>
            <a:endParaRPr lang="en-US" sz="2800" dirty="0">
              <a:solidFill>
                <a:srgbClr val="0070C0"/>
              </a:solidFill>
            </a:endParaRPr>
          </a:p>
          <a:p>
            <a:r>
              <a:rPr lang="en-US" sz="2000" dirty="0" smtClean="0">
                <a:solidFill>
                  <a:srgbClr val="0070C0"/>
                </a:solidFill>
              </a:rPr>
              <a:t>Interactions between external entities without intervening processes are outside the system and therefore not represented in the DFD.</a:t>
            </a:r>
          </a:p>
          <a:p>
            <a:pPr>
              <a:buFont typeface="Wingdings" pitchFamily="2" charset="2"/>
              <a:buNone/>
            </a:pPr>
            <a:endParaRPr lang="en-US" sz="2000" dirty="0"/>
          </a:p>
        </p:txBody>
      </p:sp>
      <p:sp>
        <p:nvSpPr>
          <p:cNvPr id="6" name="Rectangle 5"/>
          <p:cNvSpPr/>
          <p:nvPr/>
        </p:nvSpPr>
        <p:spPr>
          <a:xfrm>
            <a:off x="4500572" y="5661248"/>
            <a:ext cx="3695884" cy="461665"/>
          </a:xfrm>
          <a:prstGeom prst="rect">
            <a:avLst/>
          </a:prstGeom>
        </p:spPr>
        <p:txBody>
          <a:bodyPr wrap="none">
            <a:spAutoFit/>
          </a:bodyPr>
          <a:lstStyle/>
          <a:p>
            <a:pPr algn="r" rtl="1">
              <a:buBlip>
                <a:blip r:embed="rId3"/>
              </a:buBlip>
            </a:pPr>
            <a:r>
              <a:rPr lang="ar-SA" dirty="0" smtClean="0">
                <a:solidFill>
                  <a:srgbClr val="0070C0"/>
                </a:solidFill>
              </a:rPr>
              <a:t>وصف الكيان الخارجي يكون بإسم</a:t>
            </a:r>
            <a:endParaRPr lang="en-US" dirty="0">
              <a:solidFill>
                <a:srgbClr val="0070C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332656"/>
            <a:ext cx="7772400" cy="1143000"/>
          </a:xfrm>
        </p:spPr>
        <p:txBody>
          <a:bodyPr/>
          <a:lstStyle/>
          <a:p>
            <a:pPr algn="r" rtl="1"/>
            <a:r>
              <a:rPr lang="ar-SA" sz="3200" dirty="0" smtClean="0">
                <a:solidFill>
                  <a:schemeClr val="accent1">
                    <a:lumMod val="50000"/>
                  </a:schemeClr>
                </a:solidFill>
              </a:rPr>
              <a:t>قواعد </a:t>
            </a:r>
            <a:r>
              <a:rPr lang="ar-EG" sz="3200" dirty="0" smtClean="0">
                <a:solidFill>
                  <a:schemeClr val="accent1">
                    <a:lumMod val="50000"/>
                  </a:schemeClr>
                </a:solidFill>
              </a:rPr>
              <a:t>تدفق البيانات     </a:t>
            </a:r>
            <a:r>
              <a:rPr lang="en-US" sz="3200" dirty="0" smtClean="0">
                <a:solidFill>
                  <a:srgbClr val="C00000"/>
                </a:solidFill>
                <a:cs typeface="Times New Roman" pitchFamily="18" charset="0"/>
              </a:rPr>
              <a:t>Data Flow</a:t>
            </a:r>
            <a:endParaRPr lang="en-US" sz="3200" dirty="0">
              <a:solidFill>
                <a:srgbClr val="C00000"/>
              </a:solidFill>
            </a:endParaRPr>
          </a:p>
        </p:txBody>
      </p:sp>
      <p:pic>
        <p:nvPicPr>
          <p:cNvPr id="4" name="Picture 3" descr="CAP4"/>
          <p:cNvPicPr>
            <a:picLocks noChangeAspect="1" noChangeArrowheads="1"/>
          </p:cNvPicPr>
          <p:nvPr/>
        </p:nvPicPr>
        <p:blipFill>
          <a:blip r:embed="rId2" cstate="print"/>
          <a:srcRect/>
          <a:stretch>
            <a:fillRect/>
          </a:stretch>
        </p:blipFill>
        <p:spPr bwMode="auto">
          <a:xfrm>
            <a:off x="755576" y="1412776"/>
            <a:ext cx="7920880" cy="5184576"/>
          </a:xfrm>
          <a:prstGeom prst="rect">
            <a:avLst/>
          </a:prstGeom>
          <a:noFill/>
          <a:ln w="9525">
            <a:noFill/>
            <a:miter lim="800000"/>
            <a:headEnd/>
            <a:tailEnd/>
          </a:ln>
        </p:spPr>
      </p:pic>
      <p:sp>
        <p:nvSpPr>
          <p:cNvPr id="5" name="Text Box 4"/>
          <p:cNvSpPr txBox="1">
            <a:spLocks noChangeArrowheads="1"/>
          </p:cNvSpPr>
          <p:nvPr/>
        </p:nvSpPr>
        <p:spPr bwMode="auto">
          <a:xfrm>
            <a:off x="1979712" y="2924944"/>
            <a:ext cx="5904656" cy="461665"/>
          </a:xfrm>
          <a:prstGeom prst="rect">
            <a:avLst/>
          </a:prstGeom>
          <a:noFill/>
          <a:ln w="9525">
            <a:noFill/>
            <a:miter lim="800000"/>
            <a:headEnd/>
            <a:tailEnd/>
          </a:ln>
        </p:spPr>
        <p:txBody>
          <a:bodyPr wrap="square">
            <a:spAutoFit/>
          </a:bodyPr>
          <a:lstStyle/>
          <a:p>
            <a:pPr>
              <a:buFont typeface="Wingdings" pitchFamily="2" charset="2"/>
              <a:buNone/>
            </a:pPr>
            <a:r>
              <a:rPr lang="ar-EG" dirty="0">
                <a:solidFill>
                  <a:srgbClr val="0070C0"/>
                </a:solidFill>
              </a:rPr>
              <a:t>الاتجاه الثنائي على نفس الخط غير مسموح به</a:t>
            </a:r>
            <a:endParaRPr lang="en-US" dirty="0">
              <a:solidFill>
                <a:srgbClr val="0070C0"/>
              </a:solidFill>
            </a:endParaRPr>
          </a:p>
        </p:txBody>
      </p:sp>
      <p:sp>
        <p:nvSpPr>
          <p:cNvPr id="6" name="Text Box 5"/>
          <p:cNvSpPr txBox="1">
            <a:spLocks noChangeArrowheads="1"/>
          </p:cNvSpPr>
          <p:nvPr/>
        </p:nvSpPr>
        <p:spPr bwMode="auto">
          <a:xfrm>
            <a:off x="755576" y="5842337"/>
            <a:ext cx="7848872" cy="830997"/>
          </a:xfrm>
          <a:prstGeom prst="rect">
            <a:avLst/>
          </a:prstGeom>
          <a:noFill/>
          <a:ln w="9525">
            <a:noFill/>
            <a:miter lim="800000"/>
            <a:headEnd/>
            <a:tailEnd/>
          </a:ln>
        </p:spPr>
        <p:txBody>
          <a:bodyPr wrap="square">
            <a:spAutoFit/>
          </a:bodyPr>
          <a:lstStyle/>
          <a:p>
            <a:pPr algn="ctr">
              <a:buFont typeface="Wingdings" pitchFamily="2" charset="2"/>
              <a:buNone/>
              <a:defRPr/>
            </a:pPr>
            <a:r>
              <a:rPr lang="ar-SA" dirty="0">
                <a:solidFill>
                  <a:srgbClr val="0070C0"/>
                </a:solidFill>
                <a:cs typeface="+mj-cs"/>
              </a:rPr>
              <a:t>تدفق البيانات المتفرع يجب أن يشير إلى نفس البيانات ( وليس لبيانات مختلفة ) وتلك البيانات تأتى من مكان واحد وتذهب لعدة أماكن أخرى</a:t>
            </a:r>
            <a:endParaRPr lang="en-US" dirty="0">
              <a:solidFill>
                <a:srgbClr val="0070C0"/>
              </a:solidFill>
              <a:cs typeface="+mj-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0"/>
            <a:ext cx="7772400" cy="1143000"/>
          </a:xfrm>
        </p:spPr>
        <p:txBody>
          <a:bodyPr/>
          <a:lstStyle/>
          <a:p>
            <a:pPr algn="r" rtl="1"/>
            <a:r>
              <a:rPr lang="ar-SA" sz="3200" dirty="0" smtClean="0">
                <a:solidFill>
                  <a:schemeClr val="accent1">
                    <a:lumMod val="50000"/>
                  </a:schemeClr>
                </a:solidFill>
              </a:rPr>
              <a:t>قواعد </a:t>
            </a:r>
            <a:r>
              <a:rPr lang="ar-EG" sz="3200" dirty="0" smtClean="0">
                <a:solidFill>
                  <a:schemeClr val="accent1">
                    <a:lumMod val="50000"/>
                  </a:schemeClr>
                </a:solidFill>
              </a:rPr>
              <a:t>تدفق البيانات     </a:t>
            </a:r>
            <a:r>
              <a:rPr lang="en-US" sz="3200" dirty="0" smtClean="0">
                <a:solidFill>
                  <a:srgbClr val="C00000"/>
                </a:solidFill>
                <a:cs typeface="Times New Roman" pitchFamily="18" charset="0"/>
              </a:rPr>
              <a:t>Data Flow</a:t>
            </a:r>
            <a:endParaRPr lang="en-US" sz="3200" dirty="0">
              <a:solidFill>
                <a:srgbClr val="C00000"/>
              </a:solidFill>
            </a:endParaRPr>
          </a:p>
        </p:txBody>
      </p:sp>
      <p:pic>
        <p:nvPicPr>
          <p:cNvPr id="4" name="Picture 4" descr="CAP5"/>
          <p:cNvPicPr>
            <a:picLocks noChangeAspect="1" noChangeArrowheads="1"/>
          </p:cNvPicPr>
          <p:nvPr/>
        </p:nvPicPr>
        <p:blipFill>
          <a:blip r:embed="rId2" cstate="print"/>
          <a:srcRect/>
          <a:stretch>
            <a:fillRect/>
          </a:stretch>
        </p:blipFill>
        <p:spPr bwMode="auto">
          <a:xfrm>
            <a:off x="0" y="1052736"/>
            <a:ext cx="7290048" cy="5472608"/>
          </a:xfrm>
          <a:prstGeom prst="rect">
            <a:avLst/>
          </a:prstGeom>
          <a:noFill/>
          <a:ln w="9525">
            <a:noFill/>
            <a:miter lim="800000"/>
            <a:headEnd/>
            <a:tailEnd/>
          </a:ln>
        </p:spPr>
      </p:pic>
      <p:sp>
        <p:nvSpPr>
          <p:cNvPr id="5" name="Text Box 4"/>
          <p:cNvSpPr txBox="1">
            <a:spLocks noChangeArrowheads="1"/>
          </p:cNvSpPr>
          <p:nvPr/>
        </p:nvSpPr>
        <p:spPr bwMode="auto">
          <a:xfrm rot="20982179">
            <a:off x="7164288" y="1268760"/>
            <a:ext cx="1784350" cy="2677656"/>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a:spAutoFit/>
          </a:bodyPr>
          <a:lstStyle/>
          <a:p>
            <a:pPr algn="ctr" rtl="1">
              <a:buFont typeface="Wingdings" pitchFamily="2" charset="2"/>
              <a:buNone/>
              <a:defRPr/>
            </a:pPr>
            <a:r>
              <a:rPr lang="ar-SA" dirty="0">
                <a:solidFill>
                  <a:srgbClr val="C00000"/>
                </a:solidFill>
                <a:cs typeface="+mj-cs"/>
              </a:rPr>
              <a:t>البيانات المتلاحمة  تشير إلى نفس البيانات التي تأتى من عدة أماكن وتذهب إلى مكان واحد فقط</a:t>
            </a:r>
            <a:endParaRPr lang="en-US" dirty="0">
              <a:solidFill>
                <a:srgbClr val="C00000"/>
              </a:solidFill>
              <a:cs typeface="+mj-cs"/>
            </a:endParaRPr>
          </a:p>
        </p:txBody>
      </p:sp>
      <p:sp>
        <p:nvSpPr>
          <p:cNvPr id="6" name="Text Box 4"/>
          <p:cNvSpPr txBox="1">
            <a:spLocks noChangeArrowheads="1"/>
          </p:cNvSpPr>
          <p:nvPr/>
        </p:nvSpPr>
        <p:spPr bwMode="auto">
          <a:xfrm rot="1475057">
            <a:off x="7380312" y="5085184"/>
            <a:ext cx="1560488" cy="1015663"/>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wrap="square">
            <a:spAutoFit/>
          </a:bodyPr>
          <a:lstStyle/>
          <a:p>
            <a:pPr algn="ctr" rtl="1">
              <a:buFont typeface="Wingdings" pitchFamily="2" charset="2"/>
              <a:buNone/>
              <a:defRPr/>
            </a:pPr>
            <a:r>
              <a:rPr lang="ar-SA" sz="2000" dirty="0">
                <a:solidFill>
                  <a:srgbClr val="C00000"/>
                </a:solidFill>
                <a:cs typeface="+mj-cs"/>
              </a:rPr>
              <a:t>تدفق </a:t>
            </a:r>
            <a:r>
              <a:rPr lang="ar-SA" sz="2000" b="1" dirty="0">
                <a:solidFill>
                  <a:srgbClr val="C00000"/>
                </a:solidFill>
                <a:cs typeface="+mj-cs"/>
              </a:rPr>
              <a:t>البيانات</a:t>
            </a:r>
            <a:r>
              <a:rPr lang="ar-SA" sz="2000" dirty="0">
                <a:solidFill>
                  <a:srgbClr val="C00000"/>
                </a:solidFill>
                <a:cs typeface="+mj-cs"/>
              </a:rPr>
              <a:t> لا يذهب مباشرة من عملية  إلى نفسها </a:t>
            </a:r>
            <a:endParaRPr lang="en-US" sz="2000" dirty="0">
              <a:solidFill>
                <a:srgbClr val="C00000"/>
              </a:solidFill>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sz="3200" dirty="0" smtClean="0">
                <a:solidFill>
                  <a:schemeClr val="accent1">
                    <a:lumMod val="50000"/>
                  </a:schemeClr>
                </a:solidFill>
              </a:rPr>
              <a:t>قواعد </a:t>
            </a:r>
            <a:r>
              <a:rPr lang="ar-EG" sz="3200" dirty="0" smtClean="0">
                <a:solidFill>
                  <a:schemeClr val="accent1">
                    <a:lumMod val="50000"/>
                  </a:schemeClr>
                </a:solidFill>
              </a:rPr>
              <a:t>تدفق البيانات     </a:t>
            </a:r>
            <a:r>
              <a:rPr lang="en-US" sz="3200" dirty="0" smtClean="0">
                <a:solidFill>
                  <a:srgbClr val="C00000"/>
                </a:solidFill>
                <a:cs typeface="Times New Roman" pitchFamily="18" charset="0"/>
              </a:rPr>
              <a:t>Data Flow</a:t>
            </a:r>
            <a:endParaRPr lang="en-US" sz="3200" dirty="0">
              <a:solidFill>
                <a:srgbClr val="C00000"/>
              </a:solidFill>
            </a:endParaRPr>
          </a:p>
        </p:txBody>
      </p:sp>
      <p:sp>
        <p:nvSpPr>
          <p:cNvPr id="3" name="Content Placeholder 2"/>
          <p:cNvSpPr>
            <a:spLocks noGrp="1"/>
          </p:cNvSpPr>
          <p:nvPr>
            <p:ph idx="1"/>
          </p:nvPr>
        </p:nvSpPr>
        <p:spPr/>
        <p:txBody>
          <a:bodyPr/>
          <a:lstStyle/>
          <a:p>
            <a:pPr algn="r" rtl="1">
              <a:buFont typeface="Wingdings" pitchFamily="2" charset="2"/>
              <a:buChar char="ü"/>
              <a:defRPr/>
            </a:pPr>
            <a:r>
              <a:rPr lang="ar-EG" dirty="0">
                <a:solidFill>
                  <a:srgbClr val="C00000"/>
                </a:solidFill>
              </a:rPr>
              <a:t>تدفق البيانات من العملية إلى مخزن البيانات يعنى تعديل بيانات (</a:t>
            </a:r>
            <a:r>
              <a:rPr lang="ar-EG" dirty="0">
                <a:solidFill>
                  <a:srgbClr val="0070C0"/>
                </a:solidFill>
              </a:rPr>
              <a:t>إضافة أو حذف أو تغيير</a:t>
            </a:r>
            <a:r>
              <a:rPr lang="ar-EG" dirty="0">
                <a:solidFill>
                  <a:srgbClr val="C00000"/>
                </a:solidFill>
              </a:rPr>
              <a:t>).</a:t>
            </a:r>
          </a:p>
          <a:p>
            <a:pPr algn="r" rtl="1">
              <a:buFont typeface="Wingdings" pitchFamily="2" charset="2"/>
              <a:buChar char="ü"/>
              <a:defRPr/>
            </a:pPr>
            <a:r>
              <a:rPr lang="ar-EG" dirty="0">
                <a:solidFill>
                  <a:srgbClr val="C00000"/>
                </a:solidFill>
              </a:rPr>
              <a:t>تدفق البيانات من مخزن البيانات إلى العملية  يعنى  استرجاع أو استخدام بيانات.</a:t>
            </a:r>
          </a:p>
          <a:p>
            <a:pPr algn="r" rtl="1">
              <a:buFont typeface="Wingdings" pitchFamily="2" charset="2"/>
              <a:buChar char="ü"/>
              <a:defRPr/>
            </a:pPr>
            <a:r>
              <a:rPr lang="ar-EG" dirty="0">
                <a:solidFill>
                  <a:srgbClr val="C00000"/>
                </a:solidFill>
              </a:rPr>
              <a:t>اسم تدفق البيانات يكون على شكل عبارة اسمية.</a:t>
            </a:r>
            <a:endParaRPr lang="ar-SA" dirty="0">
              <a:solidFill>
                <a:srgbClr val="C00000"/>
              </a:solidFill>
            </a:endParaRPr>
          </a:p>
          <a:p>
            <a:pPr algn="r" rtl="1">
              <a:buFont typeface="Wingdings" pitchFamily="2" charset="2"/>
              <a:buChar char="ü"/>
            </a:pPr>
            <a:endParaRPr lang="en-US" dirty="0">
              <a:solidFill>
                <a:srgbClr val="C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sz="3200" dirty="0">
                <a:solidFill>
                  <a:schemeClr val="accent1">
                    <a:lumMod val="50000"/>
                  </a:schemeClr>
                </a:solidFill>
              </a:rPr>
              <a:t>بناء وتطوير مخطط تدفق البيانات</a:t>
            </a:r>
            <a:r>
              <a:rPr lang="ar-SA" dirty="0"/>
              <a:t/>
            </a:r>
            <a:br>
              <a:rPr lang="ar-SA" dirty="0"/>
            </a:br>
            <a:endParaRPr lang="en-US" dirty="0"/>
          </a:p>
        </p:txBody>
      </p:sp>
      <p:sp>
        <p:nvSpPr>
          <p:cNvPr id="3" name="Content Placeholder 2"/>
          <p:cNvSpPr>
            <a:spLocks noGrp="1"/>
          </p:cNvSpPr>
          <p:nvPr>
            <p:ph idx="1"/>
          </p:nvPr>
        </p:nvSpPr>
        <p:spPr>
          <a:xfrm>
            <a:off x="755576" y="1628800"/>
            <a:ext cx="7772400" cy="4968552"/>
          </a:xfrm>
        </p:spPr>
        <p:txBody>
          <a:bodyPr/>
          <a:lstStyle/>
          <a:p>
            <a:pPr algn="r" rtl="1">
              <a:buNone/>
              <a:defRPr/>
            </a:pPr>
            <a:r>
              <a:rPr lang="ar-SA" dirty="0">
                <a:solidFill>
                  <a:srgbClr val="FF0000"/>
                </a:solidFill>
              </a:rPr>
              <a:t>أولا:  بناء مخطط السياق  (المخطط البيئي) </a:t>
            </a:r>
            <a:r>
              <a:rPr lang="en-US" sz="2800" dirty="0">
                <a:solidFill>
                  <a:srgbClr val="FF0000"/>
                </a:solidFill>
              </a:rPr>
              <a:t>Context Diagram</a:t>
            </a:r>
            <a:endParaRPr lang="ar-SA" sz="2800" dirty="0">
              <a:solidFill>
                <a:srgbClr val="FF0000"/>
              </a:solidFill>
            </a:endParaRPr>
          </a:p>
          <a:p>
            <a:pPr algn="r" rtl="1">
              <a:buNone/>
              <a:defRPr/>
            </a:pPr>
            <a:r>
              <a:rPr lang="ar-SA" sz="2800" dirty="0">
                <a:solidFill>
                  <a:schemeClr val="accent1">
                    <a:lumMod val="50000"/>
                  </a:schemeClr>
                </a:solidFill>
              </a:rPr>
              <a:t>هـ</a:t>
            </a:r>
            <a:r>
              <a:rPr lang="ar-EG" sz="2800" dirty="0">
                <a:solidFill>
                  <a:schemeClr val="accent1">
                    <a:lumMod val="50000"/>
                  </a:schemeClr>
                </a:solidFill>
              </a:rPr>
              <a:t>و صورة عامة للنظام وتلك الصورة:</a:t>
            </a:r>
          </a:p>
          <a:p>
            <a:pPr marL="447675" indent="-447675" algn="r" rtl="1">
              <a:buFont typeface="Wingdings" pitchFamily="2" charset="2"/>
              <a:buChar char="Ø"/>
              <a:defRPr/>
            </a:pPr>
            <a:r>
              <a:rPr lang="ar-EG" sz="2800" dirty="0">
                <a:solidFill>
                  <a:schemeClr val="accent1">
                    <a:lumMod val="50000"/>
                  </a:schemeClr>
                </a:solidFill>
              </a:rPr>
              <a:t> تبين حدود النظام مع محيطه وبيئته </a:t>
            </a:r>
            <a:r>
              <a:rPr lang="ar-SA" sz="2800" dirty="0">
                <a:solidFill>
                  <a:schemeClr val="accent1">
                    <a:lumMod val="50000"/>
                  </a:schemeClr>
                </a:solidFill>
              </a:rPr>
              <a:t> </a:t>
            </a:r>
            <a:r>
              <a:rPr lang="ar-EG" sz="2800" dirty="0">
                <a:solidFill>
                  <a:schemeClr val="accent1">
                    <a:lumMod val="50000"/>
                  </a:schemeClr>
                </a:solidFill>
              </a:rPr>
              <a:t>الخارجية</a:t>
            </a:r>
          </a:p>
          <a:p>
            <a:pPr marL="447675" indent="-447675" algn="r" rtl="1">
              <a:buFont typeface="Wingdings" pitchFamily="2" charset="2"/>
              <a:buChar char="Ø"/>
              <a:defRPr/>
            </a:pPr>
            <a:r>
              <a:rPr lang="ar-EG" sz="2800" dirty="0">
                <a:solidFill>
                  <a:schemeClr val="accent1">
                    <a:lumMod val="50000"/>
                  </a:schemeClr>
                </a:solidFill>
              </a:rPr>
              <a:t> تحتوى على عملية واحدة فقط تمثل  كل</a:t>
            </a:r>
            <a:r>
              <a:rPr lang="ar-SA" sz="2800" dirty="0">
                <a:solidFill>
                  <a:schemeClr val="accent1">
                    <a:lumMod val="50000"/>
                  </a:schemeClr>
                </a:solidFill>
              </a:rPr>
              <a:t> النظام</a:t>
            </a:r>
            <a:r>
              <a:rPr lang="ar-EG" sz="2800" dirty="0">
                <a:solidFill>
                  <a:schemeClr val="accent1">
                    <a:lumMod val="50000"/>
                  </a:schemeClr>
                </a:solidFill>
              </a:rPr>
              <a:t>. </a:t>
            </a:r>
          </a:p>
          <a:p>
            <a:pPr algn="r" rtl="1">
              <a:buFont typeface="Wingdings" pitchFamily="2" charset="2"/>
              <a:buChar char="Ø"/>
              <a:defRPr/>
            </a:pPr>
            <a:r>
              <a:rPr lang="ar-EG" sz="2800" dirty="0">
                <a:solidFill>
                  <a:schemeClr val="accent1">
                    <a:lumMod val="50000"/>
                  </a:schemeClr>
                </a:solidFill>
              </a:rPr>
              <a:t> لا تحتوى على مخازن بيانات.</a:t>
            </a:r>
          </a:p>
          <a:p>
            <a:pPr algn="r" rtl="1">
              <a:buFont typeface="Wingdings" pitchFamily="2" charset="2"/>
              <a:buChar char="Ø"/>
              <a:defRPr/>
            </a:pPr>
            <a:r>
              <a:rPr lang="ar-EG" sz="2800" dirty="0">
                <a:solidFill>
                  <a:schemeClr val="accent1">
                    <a:lumMod val="50000"/>
                  </a:schemeClr>
                </a:solidFill>
              </a:rPr>
              <a:t> تحتوى على الكيانات الخارجية التي تقع خارج حدود النظام ولكن تتفاعل معه.</a:t>
            </a:r>
          </a:p>
          <a:p>
            <a:pPr algn="r" rtl="1">
              <a:buFont typeface="Wingdings" pitchFamily="2" charset="2"/>
              <a:buChar char="Ø"/>
              <a:defRPr/>
            </a:pPr>
            <a:r>
              <a:rPr lang="ar-EG" sz="2800" dirty="0">
                <a:solidFill>
                  <a:schemeClr val="accent1">
                    <a:lumMod val="50000"/>
                  </a:schemeClr>
                </a:solidFill>
              </a:rPr>
              <a:t> تحتوى على تدفقات البيانات من وإلى النظام ومن وإلى الكيانات الخارجية.</a:t>
            </a:r>
          </a:p>
          <a:p>
            <a:pPr algn="r" rtl="1"/>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FIG07_01"/>
          <p:cNvPicPr>
            <a:picLocks noChangeAspect="1" noChangeArrowheads="1"/>
          </p:cNvPicPr>
          <p:nvPr/>
        </p:nvPicPr>
        <p:blipFill>
          <a:blip r:embed="rId2" cstate="print"/>
          <a:srcRect/>
          <a:stretch>
            <a:fillRect/>
          </a:stretch>
        </p:blipFill>
        <p:spPr bwMode="auto">
          <a:xfrm>
            <a:off x="4211960" y="188640"/>
            <a:ext cx="4932040" cy="666936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0"/>
            <a:ext cx="7772400" cy="1143000"/>
          </a:xfrm>
        </p:spPr>
        <p:txBody>
          <a:bodyPr/>
          <a:lstStyle/>
          <a:p>
            <a:pPr algn="r" rtl="1"/>
            <a:r>
              <a:rPr lang="ar-SA" sz="3200" dirty="0" smtClean="0">
                <a:solidFill>
                  <a:schemeClr val="accent1">
                    <a:lumMod val="50000"/>
                  </a:schemeClr>
                </a:solidFill>
              </a:rPr>
              <a:t>مثال على مخطط السياق</a:t>
            </a:r>
            <a:r>
              <a:rPr lang="ar-SA" dirty="0" smtClean="0"/>
              <a:t/>
            </a:r>
            <a:br>
              <a:rPr lang="ar-SA" dirty="0" smtClean="0"/>
            </a:br>
            <a:endParaRPr lang="en-US" dirty="0"/>
          </a:p>
        </p:txBody>
      </p:sp>
      <p:pic>
        <p:nvPicPr>
          <p:cNvPr id="4" name="Picture 8" descr="FIG07_04"/>
          <p:cNvPicPr>
            <a:picLocks noChangeAspect="1" noChangeArrowheads="1"/>
          </p:cNvPicPr>
          <p:nvPr/>
        </p:nvPicPr>
        <p:blipFill>
          <a:blip r:embed="rId2" cstate="print"/>
          <a:srcRect/>
          <a:stretch>
            <a:fillRect/>
          </a:stretch>
        </p:blipFill>
        <p:spPr bwMode="auto">
          <a:xfrm>
            <a:off x="539552" y="1124744"/>
            <a:ext cx="6840760" cy="54006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32656"/>
            <a:ext cx="7772400" cy="1008112"/>
          </a:xfrm>
        </p:spPr>
        <p:txBody>
          <a:bodyPr/>
          <a:lstStyle/>
          <a:p>
            <a:pPr lvl="1" algn="r" rtl="1"/>
            <a:r>
              <a:rPr lang="ar-EG" sz="3200" dirty="0">
                <a:solidFill>
                  <a:schemeClr val="accent1">
                    <a:lumMod val="50000"/>
                  </a:schemeClr>
                </a:solidFill>
              </a:rPr>
              <a:t>ثانيا تجزئة مخطط تدفق البيانات  </a:t>
            </a:r>
            <a:r>
              <a:rPr lang="ar-JO" sz="3200" dirty="0" smtClean="0">
                <a:solidFill>
                  <a:schemeClr val="accent1">
                    <a:lumMod val="50000"/>
                  </a:schemeClr>
                </a:solidFill>
              </a:rPr>
              <a:t/>
            </a:r>
            <a:br>
              <a:rPr lang="ar-JO" sz="3200" dirty="0" smtClean="0">
                <a:solidFill>
                  <a:schemeClr val="accent1">
                    <a:lumMod val="50000"/>
                  </a:schemeClr>
                </a:solidFill>
              </a:rPr>
            </a:br>
            <a:r>
              <a:rPr lang="en-US" sz="3200" dirty="0" smtClean="0">
                <a:solidFill>
                  <a:srgbClr val="C00000"/>
                </a:solidFill>
              </a:rPr>
              <a:t>Data </a:t>
            </a:r>
            <a:r>
              <a:rPr lang="en-US" sz="3200" dirty="0">
                <a:solidFill>
                  <a:srgbClr val="C00000"/>
                </a:solidFill>
              </a:rPr>
              <a:t>flow Decomposition</a:t>
            </a:r>
            <a:r>
              <a:rPr lang="ar-EG" sz="3200" dirty="0">
                <a:solidFill>
                  <a:srgbClr val="C00000"/>
                </a:solidFill>
              </a:rPr>
              <a:t>  </a:t>
            </a:r>
            <a:r>
              <a:rPr lang="ar-EG" sz="2000" dirty="0">
                <a:solidFill>
                  <a:srgbClr val="FF0000"/>
                </a:solidFill>
              </a:rPr>
              <a:t/>
            </a:r>
            <a:br>
              <a:rPr lang="ar-EG" sz="2000" dirty="0">
                <a:solidFill>
                  <a:srgbClr val="FF0000"/>
                </a:solidFill>
              </a:rPr>
            </a:br>
            <a:endParaRPr lang="en-US" dirty="0"/>
          </a:p>
        </p:txBody>
      </p:sp>
      <p:sp>
        <p:nvSpPr>
          <p:cNvPr id="3" name="Content Placeholder 2"/>
          <p:cNvSpPr>
            <a:spLocks noGrp="1"/>
          </p:cNvSpPr>
          <p:nvPr>
            <p:ph idx="1"/>
          </p:nvPr>
        </p:nvSpPr>
        <p:spPr/>
        <p:txBody>
          <a:bodyPr/>
          <a:lstStyle/>
          <a:p>
            <a:pPr marL="342900" lvl="1" indent="-342900" algn="r" rtl="1">
              <a:buNone/>
              <a:defRPr/>
            </a:pPr>
            <a:r>
              <a:rPr lang="ar-EG" dirty="0">
                <a:solidFill>
                  <a:srgbClr val="0070C0"/>
                </a:solidFill>
              </a:rPr>
              <a:t>تجزئة المخطط هي عملية تجزئ النظام إلى أجزاء أصغر. أو </a:t>
            </a:r>
            <a:r>
              <a:rPr lang="ar-SA" dirty="0">
                <a:solidFill>
                  <a:srgbClr val="0070C0"/>
                </a:solidFill>
              </a:rPr>
              <a:t>ل</a:t>
            </a:r>
            <a:r>
              <a:rPr lang="ar-SA" altLang="en-US" dirty="0">
                <a:solidFill>
                  <a:srgbClr val="0070C0"/>
                </a:solidFill>
              </a:rPr>
              <a:t>لتحليل من نظام واحد ( عملية واحدة) إلى عدة عمليات تفصيلية.</a:t>
            </a:r>
          </a:p>
          <a:p>
            <a:pPr marL="179388" indent="-69850" algn="r" rtl="1">
              <a:buFont typeface="Wingdings" pitchFamily="2" charset="2"/>
              <a:buChar char="Ø"/>
              <a:defRPr/>
            </a:pPr>
            <a:r>
              <a:rPr lang="ar-EG" sz="2800" dirty="0">
                <a:solidFill>
                  <a:srgbClr val="C00000"/>
                </a:solidFill>
              </a:rPr>
              <a:t>العمليات في المستويات العليا سيتم وصفها بعمليات جزئية في المستويات الأدنى. </a:t>
            </a:r>
          </a:p>
          <a:p>
            <a:pPr marL="95250" lvl="1" indent="0" algn="r" rtl="1">
              <a:lnSpc>
                <a:spcPct val="90000"/>
              </a:lnSpc>
              <a:buFont typeface="Wingdings" pitchFamily="2" charset="2"/>
              <a:buChar char="Ø"/>
              <a:defRPr/>
            </a:pPr>
            <a:r>
              <a:rPr lang="ar-SA" altLang="en-US" dirty="0">
                <a:solidFill>
                  <a:srgbClr val="C00000"/>
                </a:solidFill>
              </a:rPr>
              <a:t>عملية التجزئة هي إجراء متكرر</a:t>
            </a:r>
          </a:p>
          <a:p>
            <a:pPr marL="95250" lvl="1" indent="0" algn="r" rtl="1">
              <a:lnSpc>
                <a:spcPct val="90000"/>
              </a:lnSpc>
              <a:buFont typeface="Wingdings" pitchFamily="2" charset="2"/>
              <a:buChar char="Ø"/>
              <a:defRPr/>
            </a:pPr>
            <a:r>
              <a:rPr lang="ar-SA" altLang="en-US" dirty="0">
                <a:solidFill>
                  <a:srgbClr val="C00000"/>
                </a:solidFill>
              </a:rPr>
              <a:t>آخر مستوى يسمى المستوى النهائي أو الأدنى </a:t>
            </a:r>
            <a:r>
              <a:rPr lang="en-US" altLang="en-US" dirty="0">
                <a:solidFill>
                  <a:srgbClr val="C00000"/>
                </a:solidFill>
                <a:cs typeface="Arial" pitchFamily="34" charset="0"/>
              </a:rPr>
              <a:t>primitive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r" rtl="1"/>
            <a:r>
              <a:rPr lang="ar-EG" sz="3200" dirty="0">
                <a:solidFill>
                  <a:schemeClr val="accent1">
                    <a:lumMod val="50000"/>
                  </a:schemeClr>
                </a:solidFill>
              </a:rPr>
              <a:t>مستويات مخطط تدفق البيانات</a:t>
            </a:r>
            <a:r>
              <a:rPr lang="en-US" sz="3200" dirty="0">
                <a:solidFill>
                  <a:schemeClr val="accent1">
                    <a:lumMod val="50000"/>
                  </a:schemeClr>
                </a:solidFill>
              </a:rPr>
              <a:t> </a:t>
            </a:r>
            <a:r>
              <a:rPr lang="en-US" sz="3200" dirty="0">
                <a:solidFill>
                  <a:srgbClr val="C00000"/>
                </a:solidFill>
              </a:rPr>
              <a:t>DFD Levels </a:t>
            </a:r>
            <a:r>
              <a:rPr lang="ar-SA" sz="2000" dirty="0"/>
              <a:t/>
            </a:r>
            <a:br>
              <a:rPr lang="ar-SA" sz="2000" dirty="0"/>
            </a:br>
            <a:endParaRPr lang="en-US" dirty="0"/>
          </a:p>
        </p:txBody>
      </p:sp>
      <p:sp>
        <p:nvSpPr>
          <p:cNvPr id="3" name="Content Placeholder 2"/>
          <p:cNvSpPr>
            <a:spLocks noGrp="1"/>
          </p:cNvSpPr>
          <p:nvPr>
            <p:ph idx="1"/>
          </p:nvPr>
        </p:nvSpPr>
        <p:spPr/>
        <p:txBody>
          <a:bodyPr/>
          <a:lstStyle/>
          <a:p>
            <a:pPr algn="r" rtl="1">
              <a:lnSpc>
                <a:spcPct val="90000"/>
              </a:lnSpc>
              <a:defRPr/>
            </a:pPr>
            <a:r>
              <a:rPr lang="ar-EG" sz="2800" dirty="0">
                <a:solidFill>
                  <a:srgbClr val="C00000"/>
                </a:solidFill>
              </a:rPr>
              <a:t>مخطط السياق ( البيئي)   </a:t>
            </a:r>
            <a:r>
              <a:rPr lang="en-US" sz="2800" dirty="0">
                <a:solidFill>
                  <a:srgbClr val="C00000"/>
                </a:solidFill>
              </a:rPr>
              <a:t>: Context DFD</a:t>
            </a:r>
            <a:r>
              <a:rPr lang="ar-EG" sz="2800" dirty="0">
                <a:solidFill>
                  <a:schemeClr val="accent6">
                    <a:lumMod val="50000"/>
                  </a:schemeClr>
                </a:solidFill>
              </a:rPr>
              <a:t>هو نظرة عامة لنظام المؤسسة.</a:t>
            </a:r>
          </a:p>
          <a:p>
            <a:pPr algn="r" rtl="1">
              <a:lnSpc>
                <a:spcPct val="90000"/>
              </a:lnSpc>
              <a:defRPr/>
            </a:pPr>
            <a:r>
              <a:rPr lang="ar-EG" sz="2800" dirty="0">
                <a:solidFill>
                  <a:srgbClr val="C00000"/>
                </a:solidFill>
              </a:rPr>
              <a:t>المستوى الصفري </a:t>
            </a:r>
            <a:r>
              <a:rPr lang="en-US" sz="2800" dirty="0">
                <a:solidFill>
                  <a:srgbClr val="C00000"/>
                </a:solidFill>
              </a:rPr>
              <a:t>Level-0 DFD : </a:t>
            </a:r>
            <a:r>
              <a:rPr lang="ar-EG" sz="2800" dirty="0">
                <a:solidFill>
                  <a:schemeClr val="accent6">
                    <a:lumMod val="50000"/>
                  </a:schemeClr>
                </a:solidFill>
              </a:rPr>
              <a:t>وهو يمثل العمليات الأساسية للنظام.</a:t>
            </a:r>
            <a:endParaRPr lang="en-US" sz="2800" dirty="0">
              <a:solidFill>
                <a:schemeClr val="accent6">
                  <a:lumMod val="50000"/>
                </a:schemeClr>
              </a:solidFill>
            </a:endParaRPr>
          </a:p>
          <a:p>
            <a:pPr algn="r" rtl="1">
              <a:lnSpc>
                <a:spcPct val="90000"/>
              </a:lnSpc>
              <a:defRPr/>
            </a:pPr>
            <a:r>
              <a:rPr lang="ar-EG" sz="2800" dirty="0">
                <a:solidFill>
                  <a:srgbClr val="C00000"/>
                </a:solidFill>
              </a:rPr>
              <a:t>المستوى الأول  </a:t>
            </a:r>
            <a:r>
              <a:rPr lang="en-US" sz="2800" dirty="0">
                <a:solidFill>
                  <a:srgbClr val="C00000"/>
                </a:solidFill>
              </a:rPr>
              <a:t>Level-1 DFD</a:t>
            </a:r>
            <a:r>
              <a:rPr lang="ar-EG" sz="2800" dirty="0">
                <a:solidFill>
                  <a:schemeClr val="accent6">
                    <a:lumMod val="50000"/>
                  </a:schemeClr>
                </a:solidFill>
              </a:rPr>
              <a:t>وهو المستوى الذي ينتج من تجزئ المستوى الصفري.</a:t>
            </a:r>
            <a:endParaRPr lang="en-US" sz="2800" dirty="0">
              <a:solidFill>
                <a:schemeClr val="accent6">
                  <a:lumMod val="50000"/>
                </a:schemeClr>
              </a:solidFill>
            </a:endParaRPr>
          </a:p>
          <a:p>
            <a:pPr algn="r" rtl="1">
              <a:lnSpc>
                <a:spcPct val="90000"/>
              </a:lnSpc>
              <a:defRPr/>
            </a:pPr>
            <a:r>
              <a:rPr lang="ar-EG" sz="2800" dirty="0">
                <a:solidFill>
                  <a:srgbClr val="C00000"/>
                </a:solidFill>
              </a:rPr>
              <a:t>المستوى رقم </a:t>
            </a:r>
            <a:r>
              <a:rPr lang="en-US" sz="2800" dirty="0">
                <a:solidFill>
                  <a:srgbClr val="C00000"/>
                </a:solidFill>
              </a:rPr>
              <a:t>N</a:t>
            </a:r>
            <a:r>
              <a:rPr lang="ar-EG" sz="2800" dirty="0">
                <a:solidFill>
                  <a:srgbClr val="C00000"/>
                </a:solidFill>
              </a:rPr>
              <a:t> </a:t>
            </a:r>
            <a:r>
              <a:rPr lang="ar-EG" sz="2800" dirty="0">
                <a:solidFill>
                  <a:schemeClr val="accent6">
                    <a:lumMod val="50000"/>
                  </a:schemeClr>
                </a:solidFill>
              </a:rPr>
              <a:t>وهو المستوى الذي ينتج من تجزئ المستوى رقم </a:t>
            </a:r>
            <a:r>
              <a:rPr lang="en-US" sz="2800" dirty="0"/>
              <a:t>N-1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200" dirty="0" smtClean="0">
                <a:solidFill>
                  <a:schemeClr val="accent1">
                    <a:lumMod val="50000"/>
                  </a:schemeClr>
                </a:solidFill>
                <a:cs typeface="Times New Roman" pitchFamily="18" charset="0"/>
              </a:rPr>
              <a:t>Context Diagram</a:t>
            </a:r>
            <a:endParaRPr lang="en-US" sz="3200" dirty="0">
              <a:solidFill>
                <a:schemeClr val="accent1">
                  <a:lumMod val="50000"/>
                </a:schemeClr>
              </a:solidFill>
            </a:endParaRPr>
          </a:p>
        </p:txBody>
      </p:sp>
      <p:pic>
        <p:nvPicPr>
          <p:cNvPr id="4" name="Picture 8" descr="FIG07_04"/>
          <p:cNvPicPr>
            <a:picLocks noChangeAspect="1" noChangeArrowheads="1"/>
          </p:cNvPicPr>
          <p:nvPr/>
        </p:nvPicPr>
        <p:blipFill>
          <a:blip r:embed="rId2" cstate="print"/>
          <a:srcRect/>
          <a:stretch>
            <a:fillRect/>
          </a:stretch>
        </p:blipFill>
        <p:spPr bwMode="auto">
          <a:xfrm>
            <a:off x="2123728" y="1357312"/>
            <a:ext cx="6292205" cy="5500688"/>
          </a:xfrm>
          <a:prstGeom prst="rect">
            <a:avLst/>
          </a:prstGeom>
          <a:ln>
            <a:noFill/>
          </a:ln>
          <a:effectLst>
            <a:softEdge rad="112500"/>
          </a:effectLst>
        </p:spPr>
      </p:pic>
      <p:sp>
        <p:nvSpPr>
          <p:cNvPr id="5" name="مستطيل 6"/>
          <p:cNvSpPr>
            <a:spLocks noChangeArrowheads="1"/>
          </p:cNvSpPr>
          <p:nvPr/>
        </p:nvSpPr>
        <p:spPr bwMode="auto">
          <a:xfrm>
            <a:off x="467544" y="2564904"/>
            <a:ext cx="1512168" cy="3539430"/>
          </a:xfrm>
          <a:prstGeom prst="rect">
            <a:avLst/>
          </a:prstGeom>
          <a:noFill/>
          <a:ln w="9525">
            <a:noFill/>
            <a:miter lim="800000"/>
            <a:headEnd/>
            <a:tailEnd/>
          </a:ln>
        </p:spPr>
        <p:txBody>
          <a:bodyPr wrap="square">
            <a:spAutoFit/>
          </a:bodyPr>
          <a:lstStyle/>
          <a:p>
            <a:pPr algn="r" rtl="1"/>
            <a:r>
              <a:rPr lang="ar-SA" sz="2800" dirty="0">
                <a:solidFill>
                  <a:srgbClr val="002060"/>
                </a:solidFill>
              </a:rPr>
              <a:t>في مخطط السياق  توجد عملية واحدة  فقط تمثل النظام  ولا توجد مخازن  بيانات</a:t>
            </a:r>
            <a:r>
              <a:rPr lang="ar-SA" sz="2000" dirty="0">
                <a:solidFill>
                  <a:srgbClr val="002060"/>
                </a:solidFill>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4088" y="609600"/>
            <a:ext cx="3094112" cy="1143000"/>
          </a:xfrm>
        </p:spPr>
        <p:txBody>
          <a:bodyPr/>
          <a:lstStyle/>
          <a:p>
            <a:pPr algn="r" rtl="1"/>
            <a:r>
              <a:rPr lang="ar-EG" sz="3200" dirty="0" smtClean="0">
                <a:solidFill>
                  <a:schemeClr val="accent1">
                    <a:lumMod val="50000"/>
                  </a:schemeClr>
                </a:solidFill>
              </a:rPr>
              <a:t>المستوى الصفري</a:t>
            </a:r>
            <a:br>
              <a:rPr lang="ar-EG" sz="3200" dirty="0" smtClean="0">
                <a:solidFill>
                  <a:schemeClr val="accent1">
                    <a:lumMod val="50000"/>
                  </a:schemeClr>
                </a:solidFill>
              </a:rPr>
            </a:br>
            <a:r>
              <a:rPr lang="en-US" sz="3200" dirty="0" smtClean="0">
                <a:solidFill>
                  <a:srgbClr val="C00000"/>
                </a:solidFill>
                <a:cs typeface="Times New Roman" pitchFamily="18" charset="0"/>
              </a:rPr>
              <a:t>Level-0 DFD</a:t>
            </a:r>
            <a:endParaRPr lang="en-US" sz="3200" dirty="0">
              <a:solidFill>
                <a:srgbClr val="C00000"/>
              </a:solidFill>
            </a:endParaRPr>
          </a:p>
        </p:txBody>
      </p:sp>
      <p:pic>
        <p:nvPicPr>
          <p:cNvPr id="4" name="Picture 6" descr="FIG07_05"/>
          <p:cNvPicPr>
            <a:picLocks noChangeAspect="1" noChangeArrowheads="1"/>
          </p:cNvPicPr>
          <p:nvPr/>
        </p:nvPicPr>
        <p:blipFill>
          <a:blip r:embed="rId2" cstate="print"/>
          <a:srcRect/>
          <a:stretch>
            <a:fillRect/>
          </a:stretch>
        </p:blipFill>
        <p:spPr bwMode="auto">
          <a:xfrm>
            <a:off x="251520" y="260648"/>
            <a:ext cx="5544616" cy="6597352"/>
          </a:xfrm>
          <a:prstGeom prst="rect">
            <a:avLst/>
          </a:prstGeom>
          <a:noFill/>
          <a:ln w="9525">
            <a:noFill/>
            <a:miter lim="800000"/>
            <a:headEnd/>
            <a:tailEnd/>
          </a:ln>
        </p:spPr>
      </p:pic>
      <p:sp>
        <p:nvSpPr>
          <p:cNvPr id="5" name="Text Box 4"/>
          <p:cNvSpPr txBox="1">
            <a:spLocks noChangeArrowheads="1"/>
          </p:cNvSpPr>
          <p:nvPr/>
        </p:nvSpPr>
        <p:spPr bwMode="auto">
          <a:xfrm>
            <a:off x="6012160" y="1916832"/>
            <a:ext cx="2915816" cy="3785652"/>
          </a:xfrm>
          <a:prstGeom prst="rect">
            <a:avLst/>
          </a:prstGeom>
          <a:noFill/>
          <a:ln w="9525">
            <a:noFill/>
            <a:miter lim="800000"/>
            <a:headEnd/>
            <a:tailEnd/>
          </a:ln>
        </p:spPr>
        <p:txBody>
          <a:bodyPr wrap="square">
            <a:spAutoFit/>
          </a:bodyPr>
          <a:lstStyle/>
          <a:p>
            <a:pPr algn="r" rtl="1">
              <a:buFont typeface="Wingdings" pitchFamily="2" charset="2"/>
              <a:buNone/>
              <a:defRPr/>
            </a:pPr>
            <a:r>
              <a:rPr lang="ar-SA" dirty="0">
                <a:solidFill>
                  <a:srgbClr val="002060"/>
                </a:solidFill>
                <a:cs typeface="+mj-cs"/>
              </a:rPr>
              <a:t>المستوى الصفري يبين العمليات الأساسية للنظام  وتدفق البيانات  ومخازن البيانات </a:t>
            </a:r>
          </a:p>
          <a:p>
            <a:pPr algn="r" rtl="1">
              <a:buFont typeface="Wingdings" pitchFamily="2" charset="2"/>
              <a:buNone/>
              <a:defRPr/>
            </a:pPr>
            <a:r>
              <a:rPr lang="ar-SA" dirty="0">
                <a:solidFill>
                  <a:srgbClr val="002060"/>
                </a:solidFill>
                <a:cs typeface="+mj-cs"/>
              </a:rPr>
              <a:t>في المستوى الصفري يتم ترقيم ( عنونة) العمليات كما يلي:</a:t>
            </a:r>
          </a:p>
          <a:p>
            <a:pPr algn="r" rtl="1">
              <a:buFont typeface="Wingdings" pitchFamily="2" charset="2"/>
              <a:buNone/>
              <a:defRPr/>
            </a:pPr>
            <a:r>
              <a:rPr lang="ar-SA" dirty="0">
                <a:solidFill>
                  <a:srgbClr val="002060"/>
                </a:solidFill>
                <a:cs typeface="+mj-cs"/>
              </a:rPr>
              <a:t>1.0 ،    2.0 ،   3.0   وهكذا. أي بعد العلامة العشرية بوجد دائما صفر</a:t>
            </a:r>
            <a:r>
              <a:rPr lang="ar-SA" sz="2000" dirty="0">
                <a:cs typeface="+mj-cs"/>
              </a:rPr>
              <a:t>. </a:t>
            </a:r>
            <a:endParaRPr lang="en-US" sz="2000" dirty="0">
              <a:cs typeface="+mj-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0112" y="609600"/>
            <a:ext cx="2878088" cy="1143000"/>
          </a:xfrm>
        </p:spPr>
        <p:txBody>
          <a:bodyPr/>
          <a:lstStyle/>
          <a:p>
            <a:pPr algn="r" rtl="1"/>
            <a:r>
              <a:rPr lang="ar-EG" sz="3200" dirty="0" smtClean="0">
                <a:solidFill>
                  <a:schemeClr val="accent1">
                    <a:lumMod val="50000"/>
                  </a:schemeClr>
                </a:solidFill>
              </a:rPr>
              <a:t>المستوى رقم 1</a:t>
            </a:r>
            <a:br>
              <a:rPr lang="ar-EG" sz="3200" dirty="0" smtClean="0">
                <a:solidFill>
                  <a:schemeClr val="accent1">
                    <a:lumMod val="50000"/>
                  </a:schemeClr>
                </a:solidFill>
              </a:rPr>
            </a:br>
            <a:r>
              <a:rPr lang="en-US" sz="3200" dirty="0" smtClean="0">
                <a:solidFill>
                  <a:srgbClr val="C00000"/>
                </a:solidFill>
                <a:cs typeface="Times New Roman" pitchFamily="18" charset="0"/>
              </a:rPr>
              <a:t>Level-1 DFD</a:t>
            </a:r>
            <a:endParaRPr lang="en-US" sz="3200" dirty="0">
              <a:solidFill>
                <a:srgbClr val="C00000"/>
              </a:solidFill>
            </a:endParaRPr>
          </a:p>
        </p:txBody>
      </p:sp>
      <p:pic>
        <p:nvPicPr>
          <p:cNvPr id="4" name="Picture 6" descr="FIG07_08"/>
          <p:cNvPicPr>
            <a:picLocks noChangeAspect="1" noChangeArrowheads="1"/>
          </p:cNvPicPr>
          <p:nvPr/>
        </p:nvPicPr>
        <p:blipFill>
          <a:blip r:embed="rId2" cstate="print"/>
          <a:srcRect/>
          <a:stretch>
            <a:fillRect/>
          </a:stretch>
        </p:blipFill>
        <p:spPr bwMode="auto">
          <a:xfrm>
            <a:off x="683568" y="476672"/>
            <a:ext cx="5256584" cy="5928668"/>
          </a:xfrm>
          <a:prstGeom prst="rect">
            <a:avLst/>
          </a:prstGeom>
          <a:noFill/>
          <a:ln w="9525">
            <a:noFill/>
            <a:miter lim="800000"/>
            <a:headEnd/>
            <a:tailEnd/>
          </a:ln>
        </p:spPr>
      </p:pic>
      <p:sp>
        <p:nvSpPr>
          <p:cNvPr id="5" name="وسيلة شرح بيضاوية 5"/>
          <p:cNvSpPr/>
          <p:nvPr/>
        </p:nvSpPr>
        <p:spPr>
          <a:xfrm>
            <a:off x="6012160" y="1628800"/>
            <a:ext cx="2000250" cy="2214562"/>
          </a:xfrm>
          <a:prstGeom prst="wedgeEllipseCallout">
            <a:avLst>
              <a:gd name="adj1" fmla="val -130944"/>
              <a:gd name="adj2" fmla="val -45104"/>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sz="2400" b="1" dirty="0">
              <a:solidFill>
                <a:schemeClr val="tx1"/>
              </a:solidFill>
            </a:endParaRPr>
          </a:p>
          <a:p>
            <a:pPr algn="ctr">
              <a:defRPr/>
            </a:pPr>
            <a:endParaRPr lang="ar-SA" sz="2400" b="1" dirty="0">
              <a:solidFill>
                <a:schemeClr val="tx1"/>
              </a:solidFill>
            </a:endParaRPr>
          </a:p>
          <a:p>
            <a:pPr algn="ctr">
              <a:defRPr/>
            </a:pPr>
            <a:r>
              <a:rPr lang="ar-SA" sz="2000" b="1" dirty="0">
                <a:solidFill>
                  <a:schemeClr val="tx1"/>
                </a:solidFill>
              </a:rPr>
              <a:t>هذا  هو المستوى الأول للعملية رقم 4.0</a:t>
            </a:r>
          </a:p>
          <a:p>
            <a:pPr algn="ctr">
              <a:defRPr/>
            </a:pPr>
            <a:endParaRPr lang="ar-SA" sz="2400" b="1" dirty="0">
              <a:solidFill>
                <a:schemeClr val="tx1"/>
              </a:solidFill>
            </a:endParaRPr>
          </a:p>
        </p:txBody>
      </p:sp>
      <p:sp>
        <p:nvSpPr>
          <p:cNvPr id="6" name="Text Box 4"/>
          <p:cNvSpPr txBox="1">
            <a:spLocks noChangeArrowheads="1"/>
          </p:cNvSpPr>
          <p:nvPr/>
        </p:nvSpPr>
        <p:spPr bwMode="auto">
          <a:xfrm>
            <a:off x="6300192" y="4077072"/>
            <a:ext cx="2304256" cy="3785652"/>
          </a:xfrm>
          <a:prstGeom prst="rect">
            <a:avLst/>
          </a:prstGeom>
          <a:noFill/>
          <a:ln w="9525">
            <a:noFill/>
            <a:miter lim="800000"/>
            <a:headEnd/>
            <a:tailEnd/>
          </a:ln>
        </p:spPr>
        <p:txBody>
          <a:bodyPr wrap="square">
            <a:spAutoFit/>
          </a:bodyPr>
          <a:lstStyle/>
          <a:p>
            <a:pPr algn="ctr" rtl="1">
              <a:buFont typeface="Wingdings" pitchFamily="2" charset="2"/>
              <a:buNone/>
              <a:defRPr/>
            </a:pPr>
            <a:r>
              <a:rPr lang="ar-SA" sz="2000" b="1" dirty="0"/>
              <a:t> </a:t>
            </a:r>
            <a:r>
              <a:rPr lang="ar-SA" dirty="0">
                <a:solidFill>
                  <a:srgbClr val="C00000"/>
                </a:solidFill>
                <a:cs typeface="+mj-cs"/>
              </a:rPr>
              <a:t>يبين المستوى رقم 1  العمليات الفرعية لعملية من العمليات  في المستوى  الصفري.</a:t>
            </a:r>
          </a:p>
          <a:p>
            <a:pPr>
              <a:buFont typeface="Wingdings" pitchFamily="2" charset="2"/>
              <a:buNone/>
              <a:defRPr/>
            </a:pPr>
            <a:endParaRPr lang="ar-SA" dirty="0"/>
          </a:p>
          <a:p>
            <a:pPr>
              <a:buFont typeface="Wingdings" pitchFamily="2" charset="2"/>
              <a:buNone/>
              <a:defRPr/>
            </a:pPr>
            <a:endParaRPr lang="ar-SA" dirty="0"/>
          </a:p>
          <a:p>
            <a:pPr>
              <a:buFont typeface="Wingdings" pitchFamily="2" charset="2"/>
              <a:buNone/>
              <a:defRPr/>
            </a:pPr>
            <a:endParaRPr lang="ar-SA" dirty="0"/>
          </a:p>
          <a:p>
            <a:pPr>
              <a:buFont typeface="Wingdings" pitchFamily="2" charset="2"/>
              <a:buNone/>
              <a:defRPr/>
            </a:pPr>
            <a:endParaRPr lang="ar-SA" dirty="0"/>
          </a:p>
          <a:p>
            <a:pPr>
              <a:buFont typeface="Wingdings" pitchFamily="2" charset="2"/>
              <a:buNone/>
              <a:defRPr/>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sz="3200" dirty="0" smtClean="0">
                <a:solidFill>
                  <a:schemeClr val="accent1">
                    <a:lumMod val="50000"/>
                  </a:schemeClr>
                </a:solidFill>
              </a:rPr>
              <a:t>المستوى رقم </a:t>
            </a:r>
            <a:r>
              <a:rPr lang="en-US" sz="3200" dirty="0" smtClean="0">
                <a:solidFill>
                  <a:schemeClr val="accent1">
                    <a:lumMod val="50000"/>
                  </a:schemeClr>
                </a:solidFill>
                <a:cs typeface="Times New Roman" pitchFamily="18" charset="0"/>
              </a:rPr>
              <a:t>N</a:t>
            </a:r>
            <a:r>
              <a:rPr lang="ar-EG" sz="3200" dirty="0" smtClean="0">
                <a:solidFill>
                  <a:schemeClr val="accent1">
                    <a:lumMod val="50000"/>
                  </a:schemeClr>
                </a:solidFill>
              </a:rPr>
              <a:t> (رقم 2)</a:t>
            </a:r>
            <a:br>
              <a:rPr lang="ar-EG" sz="3200" dirty="0" smtClean="0">
                <a:solidFill>
                  <a:schemeClr val="accent1">
                    <a:lumMod val="50000"/>
                  </a:schemeClr>
                </a:solidFill>
              </a:rPr>
            </a:br>
            <a:r>
              <a:rPr lang="en-US" sz="3200" dirty="0" smtClean="0">
                <a:solidFill>
                  <a:srgbClr val="C00000"/>
                </a:solidFill>
                <a:cs typeface="Times New Roman" pitchFamily="18" charset="0"/>
              </a:rPr>
              <a:t>Level-</a:t>
            </a:r>
            <a:r>
              <a:rPr lang="en-US" sz="3200" i="1" dirty="0" smtClean="0">
                <a:solidFill>
                  <a:srgbClr val="C00000"/>
                </a:solidFill>
                <a:cs typeface="Times New Roman" pitchFamily="18" charset="0"/>
              </a:rPr>
              <a:t>n</a:t>
            </a:r>
            <a:r>
              <a:rPr lang="en-US" sz="3200" dirty="0" smtClean="0">
                <a:solidFill>
                  <a:srgbClr val="C00000"/>
                </a:solidFill>
                <a:cs typeface="Times New Roman" pitchFamily="18" charset="0"/>
              </a:rPr>
              <a:t> DFD</a:t>
            </a:r>
            <a:endParaRPr lang="en-US" sz="3200" dirty="0">
              <a:solidFill>
                <a:srgbClr val="C00000"/>
              </a:solidFill>
            </a:endParaRPr>
          </a:p>
        </p:txBody>
      </p:sp>
      <p:pic>
        <p:nvPicPr>
          <p:cNvPr id="4" name="Picture 6" descr="FIG07_09"/>
          <p:cNvPicPr>
            <a:picLocks noChangeAspect="1" noChangeArrowheads="1"/>
          </p:cNvPicPr>
          <p:nvPr/>
        </p:nvPicPr>
        <p:blipFill>
          <a:blip r:embed="rId2" cstate="print"/>
          <a:srcRect/>
          <a:stretch>
            <a:fillRect/>
          </a:stretch>
        </p:blipFill>
        <p:spPr bwMode="auto">
          <a:xfrm>
            <a:off x="539552" y="1052736"/>
            <a:ext cx="4400550" cy="4680520"/>
          </a:xfrm>
          <a:prstGeom prst="rect">
            <a:avLst/>
          </a:prstGeom>
          <a:noFill/>
          <a:ln w="9525">
            <a:noFill/>
            <a:miter lim="800000"/>
            <a:headEnd/>
            <a:tailEnd/>
          </a:ln>
        </p:spPr>
      </p:pic>
      <p:sp>
        <p:nvSpPr>
          <p:cNvPr id="5" name="وسيلة شرح بيضاوية 5"/>
          <p:cNvSpPr/>
          <p:nvPr/>
        </p:nvSpPr>
        <p:spPr>
          <a:xfrm>
            <a:off x="6012160" y="1988840"/>
            <a:ext cx="2000250" cy="1656184"/>
          </a:xfrm>
          <a:prstGeom prst="wedgeEllipseCallout">
            <a:avLst>
              <a:gd name="adj1" fmla="val -132214"/>
              <a:gd name="adj2" fmla="val -299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sz="2400" b="1" dirty="0">
              <a:solidFill>
                <a:schemeClr val="tx1"/>
              </a:solidFill>
            </a:endParaRPr>
          </a:p>
          <a:p>
            <a:pPr algn="ctr">
              <a:defRPr/>
            </a:pPr>
            <a:endParaRPr lang="ar-SA" sz="2400" b="1" dirty="0">
              <a:solidFill>
                <a:schemeClr val="tx1"/>
              </a:solidFill>
            </a:endParaRPr>
          </a:p>
          <a:p>
            <a:pPr algn="ctr">
              <a:defRPr/>
            </a:pPr>
            <a:r>
              <a:rPr lang="ar-SA" sz="2000" b="1" dirty="0">
                <a:solidFill>
                  <a:srgbClr val="C00000"/>
                </a:solidFill>
              </a:rPr>
              <a:t>هذا  هو المستوى  رقم 2  للعملية رقم         4.3 </a:t>
            </a:r>
          </a:p>
          <a:p>
            <a:pPr algn="ctr">
              <a:defRPr/>
            </a:pPr>
            <a:endParaRPr lang="ar-SA" sz="2400" b="1" dirty="0">
              <a:solidFill>
                <a:schemeClr val="tx1"/>
              </a:solidFill>
            </a:endParaRPr>
          </a:p>
        </p:txBody>
      </p:sp>
      <p:sp>
        <p:nvSpPr>
          <p:cNvPr id="6" name="Text Box 4"/>
          <p:cNvSpPr txBox="1">
            <a:spLocks noChangeArrowheads="1"/>
          </p:cNvSpPr>
          <p:nvPr/>
        </p:nvSpPr>
        <p:spPr bwMode="auto">
          <a:xfrm>
            <a:off x="5076056" y="3717032"/>
            <a:ext cx="3672408" cy="1569660"/>
          </a:xfrm>
          <a:prstGeom prst="rect">
            <a:avLst/>
          </a:prstGeom>
          <a:noFill/>
          <a:ln w="9525">
            <a:noFill/>
            <a:miter lim="800000"/>
            <a:headEnd/>
            <a:tailEnd/>
          </a:ln>
        </p:spPr>
        <p:txBody>
          <a:bodyPr wrap="square">
            <a:spAutoFit/>
          </a:bodyPr>
          <a:lstStyle/>
          <a:p>
            <a:pPr algn="ctr" rtl="1">
              <a:defRPr/>
            </a:pPr>
            <a:r>
              <a:rPr lang="ar-SA" b="1" dirty="0"/>
              <a:t> </a:t>
            </a:r>
            <a:r>
              <a:rPr lang="ar-SA" b="1" dirty="0">
                <a:solidFill>
                  <a:srgbClr val="C00000"/>
                </a:solidFill>
                <a:cs typeface="+mj-cs"/>
              </a:rPr>
              <a:t>يبين المستوى رقم </a:t>
            </a:r>
            <a:r>
              <a:rPr lang="en-US" b="1" dirty="0">
                <a:solidFill>
                  <a:srgbClr val="C00000"/>
                </a:solidFill>
                <a:cs typeface="+mj-cs"/>
              </a:rPr>
              <a:t>N</a:t>
            </a:r>
            <a:r>
              <a:rPr lang="ar-SA" b="1" dirty="0">
                <a:solidFill>
                  <a:srgbClr val="C00000"/>
                </a:solidFill>
                <a:cs typeface="+mj-cs"/>
              </a:rPr>
              <a:t> العمليات الفرعية لعملية من العمليات  في المستوى  </a:t>
            </a:r>
            <a:r>
              <a:rPr lang="en-US" b="1" dirty="0">
                <a:solidFill>
                  <a:srgbClr val="C00000"/>
                </a:solidFill>
                <a:cs typeface="+mj-cs"/>
              </a:rPr>
              <a:t>N-1</a:t>
            </a:r>
            <a:r>
              <a:rPr lang="ar-SA" b="1" dirty="0">
                <a:solidFill>
                  <a:srgbClr val="C00000"/>
                </a:solidFill>
                <a:cs typeface="+mj-cs"/>
              </a:rPr>
              <a:t>.</a:t>
            </a:r>
          </a:p>
          <a:p>
            <a:pPr algn="ctr" rtl="1">
              <a:buFont typeface="Wingdings" pitchFamily="2" charset="2"/>
              <a:buNone/>
              <a:defRPr/>
            </a:pPr>
            <a:endParaRPr lang="en-US" dirty="0"/>
          </a:p>
        </p:txBody>
      </p:sp>
      <p:sp>
        <p:nvSpPr>
          <p:cNvPr id="7" name="Text Box 5"/>
          <p:cNvSpPr txBox="1">
            <a:spLocks noChangeArrowheads="1"/>
          </p:cNvSpPr>
          <p:nvPr/>
        </p:nvSpPr>
        <p:spPr bwMode="auto">
          <a:xfrm>
            <a:off x="611560" y="5534025"/>
            <a:ext cx="8208912" cy="1015663"/>
          </a:xfrm>
          <a:prstGeom prst="rect">
            <a:avLst/>
          </a:prstGeom>
          <a:noFill/>
          <a:ln w="9525">
            <a:noFill/>
            <a:miter lim="800000"/>
            <a:headEnd/>
            <a:tailEnd/>
          </a:ln>
        </p:spPr>
        <p:txBody>
          <a:bodyPr wrap="square">
            <a:spAutoFit/>
          </a:bodyPr>
          <a:lstStyle/>
          <a:p>
            <a:pPr algn="r" rtl="1">
              <a:buFont typeface="Wingdings" pitchFamily="2" charset="2"/>
              <a:buNone/>
              <a:defRPr/>
            </a:pPr>
            <a:r>
              <a:rPr lang="ar-SA" sz="2000" b="1" dirty="0">
                <a:solidFill>
                  <a:schemeClr val="accent1">
                    <a:lumMod val="50000"/>
                  </a:schemeClr>
                </a:solidFill>
                <a:cs typeface="+mj-cs"/>
              </a:rPr>
              <a:t>في المستوى رقم 2 يتم ترقيم ( عنونة) العمليات كما يلي:</a:t>
            </a:r>
          </a:p>
          <a:p>
            <a:pPr algn="r" rtl="1">
              <a:buFont typeface="Wingdings" pitchFamily="2" charset="2"/>
              <a:buNone/>
              <a:defRPr/>
            </a:pPr>
            <a:r>
              <a:rPr lang="ar-SA" sz="2000" b="1" dirty="0">
                <a:solidFill>
                  <a:schemeClr val="accent1">
                    <a:lumMod val="50000"/>
                  </a:schemeClr>
                </a:solidFill>
                <a:cs typeface="+mj-cs"/>
              </a:rPr>
              <a:t>4.3.1 ، 4.3.2 وهكذا. أي بعد رقم العملية الأب  يوجد رقمين. </a:t>
            </a:r>
            <a:endParaRPr lang="en-US" sz="2000" b="1" dirty="0">
              <a:solidFill>
                <a:schemeClr val="accent1">
                  <a:lumMod val="50000"/>
                </a:schemeClr>
              </a:solidFill>
              <a:cs typeface="+mj-cs"/>
            </a:endParaRPr>
          </a:p>
          <a:p>
            <a:pPr algn="r" rtl="1">
              <a:buFont typeface="Wingdings" pitchFamily="2" charset="2"/>
              <a:buNone/>
              <a:defRPr/>
            </a:pPr>
            <a:r>
              <a:rPr lang="ar-SA" sz="2000" b="1" dirty="0">
                <a:solidFill>
                  <a:schemeClr val="accent1">
                    <a:lumMod val="50000"/>
                  </a:schemeClr>
                </a:solidFill>
                <a:cs typeface="+mj-cs"/>
              </a:rPr>
              <a:t>إذا كان هذا هو المستوى الأخير وستتوقف التجزئة عند سوف نسميه المستوى النهائي</a:t>
            </a:r>
            <a:r>
              <a:rPr lang="ar-SA" sz="2000" dirty="0">
                <a:cs typeface="+mj-cs"/>
              </a:rPr>
              <a:t>.</a:t>
            </a:r>
            <a:endParaRPr lang="en-US" sz="2000" dirty="0">
              <a:cs typeface="+mj-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88640"/>
            <a:ext cx="7772400" cy="1143000"/>
          </a:xfrm>
        </p:spPr>
        <p:txBody>
          <a:bodyPr/>
          <a:lstStyle/>
          <a:p>
            <a:pPr algn="r" rtl="1"/>
            <a:r>
              <a:rPr lang="ar-SA" sz="3200" dirty="0">
                <a:solidFill>
                  <a:schemeClr val="accent1">
                    <a:lumMod val="50000"/>
                  </a:schemeClr>
                </a:solidFill>
              </a:rPr>
              <a:t>خطوات بناء مخطط تدفق البيانات</a:t>
            </a:r>
            <a:endParaRPr lang="en-US" sz="3200" dirty="0">
              <a:solidFill>
                <a:schemeClr val="accent1">
                  <a:lumMod val="50000"/>
                </a:schemeClr>
              </a:solidFill>
            </a:endParaRPr>
          </a:p>
        </p:txBody>
      </p:sp>
      <p:sp>
        <p:nvSpPr>
          <p:cNvPr id="4" name="Rectangle 3"/>
          <p:cNvSpPr/>
          <p:nvPr/>
        </p:nvSpPr>
        <p:spPr>
          <a:xfrm>
            <a:off x="1043608" y="1351508"/>
            <a:ext cx="7560840" cy="3970318"/>
          </a:xfrm>
          <a:prstGeom prst="rect">
            <a:avLst/>
          </a:prstGeom>
        </p:spPr>
        <p:txBody>
          <a:bodyPr wrap="square">
            <a:spAutoFit/>
          </a:bodyPr>
          <a:lstStyle/>
          <a:p>
            <a:pPr algn="r" rtl="1" eaLnBrk="1" hangingPunct="1">
              <a:defRPr/>
            </a:pPr>
            <a:r>
              <a:rPr lang="ar-SA" b="1" dirty="0">
                <a:solidFill>
                  <a:srgbClr val="C00000"/>
                </a:solidFill>
              </a:rPr>
              <a:t>أ</a:t>
            </a:r>
            <a:r>
              <a:rPr lang="ar-SA" sz="2800" b="1" dirty="0">
                <a:solidFill>
                  <a:srgbClr val="C00000"/>
                </a:solidFill>
              </a:rPr>
              <a:t>ولا: بناء مخطط السياق:</a:t>
            </a:r>
          </a:p>
          <a:p>
            <a:pPr marL="536575" indent="-87313" algn="r" rtl="1" eaLnBrk="1" hangingPunct="1">
              <a:buFont typeface="Wingdings" pitchFamily="2" charset="2"/>
              <a:buChar char="Ø"/>
              <a:defRPr/>
            </a:pPr>
            <a:r>
              <a:rPr lang="ar-SA" sz="2800" dirty="0">
                <a:solidFill>
                  <a:schemeClr val="accent2">
                    <a:lumMod val="75000"/>
                  </a:schemeClr>
                </a:solidFill>
              </a:rPr>
              <a:t>عرف العملية الرئيسية التي تمثل كل النظام.</a:t>
            </a:r>
          </a:p>
          <a:p>
            <a:pPr marL="536575" indent="-87313" algn="r" rtl="1" eaLnBrk="1" hangingPunct="1">
              <a:buFont typeface="Wingdings" pitchFamily="2" charset="2"/>
              <a:buChar char="Ø"/>
              <a:defRPr/>
            </a:pPr>
            <a:r>
              <a:rPr lang="ar-SA" sz="2800" dirty="0">
                <a:solidFill>
                  <a:schemeClr val="accent2">
                    <a:lumMod val="75000"/>
                  </a:schemeClr>
                </a:solidFill>
              </a:rPr>
              <a:t>عرف الكيانات الخارجية التي لها مدخلات إلى النظام، أو تستقبل مخرجات من النظام.</a:t>
            </a:r>
          </a:p>
          <a:p>
            <a:pPr marL="536575" indent="-87313" algn="r" rtl="1" eaLnBrk="1" hangingPunct="1">
              <a:buFont typeface="Wingdings" pitchFamily="2" charset="2"/>
              <a:buChar char="Ø"/>
              <a:defRPr/>
            </a:pPr>
            <a:r>
              <a:rPr lang="ar-SA" sz="2800" dirty="0">
                <a:solidFill>
                  <a:schemeClr val="accent2">
                    <a:lumMod val="75000"/>
                  </a:schemeClr>
                </a:solidFill>
              </a:rPr>
              <a:t>ارسم العملية الرئيسية.</a:t>
            </a:r>
          </a:p>
          <a:p>
            <a:pPr marL="536575" indent="-87313" algn="r" rtl="1" eaLnBrk="1" hangingPunct="1">
              <a:buFont typeface="Wingdings" pitchFamily="2" charset="2"/>
              <a:buChar char="Ø"/>
              <a:defRPr/>
            </a:pPr>
            <a:r>
              <a:rPr lang="ar-SA" sz="2800" dirty="0">
                <a:solidFill>
                  <a:schemeClr val="accent2">
                    <a:lumMod val="75000"/>
                  </a:schemeClr>
                </a:solidFill>
              </a:rPr>
              <a:t>ارسم الكيانات الخارجية.</a:t>
            </a:r>
          </a:p>
          <a:p>
            <a:pPr marL="536575" indent="-87313" algn="r" rtl="1" eaLnBrk="1" hangingPunct="1">
              <a:buFont typeface="Wingdings" pitchFamily="2" charset="2"/>
              <a:buChar char="Ø"/>
              <a:defRPr/>
            </a:pPr>
            <a:r>
              <a:rPr lang="ar-SA" sz="2800" dirty="0">
                <a:solidFill>
                  <a:schemeClr val="accent2">
                    <a:lumMod val="75000"/>
                  </a:schemeClr>
                </a:solidFill>
              </a:rPr>
              <a:t>عرف تدفقات البيانات من وإلى النظام.</a:t>
            </a:r>
          </a:p>
          <a:p>
            <a:pPr marL="536575" indent="-87313" algn="r" rtl="1" eaLnBrk="1" hangingPunct="1">
              <a:buFont typeface="Wingdings" pitchFamily="2" charset="2"/>
              <a:buChar char="Ø"/>
              <a:defRPr/>
            </a:pPr>
            <a:r>
              <a:rPr lang="ar-SA" sz="2800" dirty="0">
                <a:solidFill>
                  <a:schemeClr val="accent2">
                    <a:lumMod val="75000"/>
                  </a:schemeClr>
                </a:solidFill>
              </a:rPr>
              <a:t>صل العملية الرئيسية والكيانات الخارجية بتدفقات البيانات المناسبة</a:t>
            </a:r>
            <a:r>
              <a:rPr lang="ar-SA" dirty="0">
                <a:solidFill>
                  <a:schemeClr val="accent2">
                    <a:lumMod val="75000"/>
                  </a:schemeClr>
                </a:solidFill>
              </a:rPr>
              <a:t>.</a:t>
            </a:r>
            <a:endParaRPr lang="ar-SA" dirty="0">
              <a:solidFill>
                <a:schemeClr val="accent2">
                  <a:lumMod val="75000"/>
                </a:schemeClr>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32656"/>
            <a:ext cx="7772400" cy="731168"/>
          </a:xfrm>
        </p:spPr>
        <p:txBody>
          <a:bodyPr/>
          <a:lstStyle/>
          <a:p>
            <a:pPr algn="r" rtl="1"/>
            <a:r>
              <a:rPr lang="ar-SA" dirty="0">
                <a:solidFill>
                  <a:schemeClr val="accent1">
                    <a:lumMod val="50000"/>
                  </a:schemeClr>
                </a:solidFill>
              </a:rPr>
              <a:t>ثانيا: بناء المخطط الصفري</a:t>
            </a:r>
            <a:r>
              <a:rPr lang="ar-SA" dirty="0" smtClean="0">
                <a:solidFill>
                  <a:schemeClr val="accent1">
                    <a:lumMod val="50000"/>
                  </a:schemeClr>
                </a:solidFill>
              </a:rPr>
              <a:t>:</a:t>
            </a:r>
            <a:r>
              <a:rPr lang="ar-SA" dirty="0">
                <a:solidFill>
                  <a:schemeClr val="tx1"/>
                </a:solidFill>
              </a:rPr>
              <a:t/>
            </a:r>
            <a:br>
              <a:rPr lang="ar-SA" dirty="0">
                <a:solidFill>
                  <a:schemeClr val="tx1"/>
                </a:solidFill>
              </a:rPr>
            </a:br>
            <a:endParaRPr lang="en-US" dirty="0"/>
          </a:p>
        </p:txBody>
      </p:sp>
      <p:sp>
        <p:nvSpPr>
          <p:cNvPr id="3" name="Content Placeholder 2"/>
          <p:cNvSpPr>
            <a:spLocks noGrp="1"/>
          </p:cNvSpPr>
          <p:nvPr>
            <p:ph idx="1"/>
          </p:nvPr>
        </p:nvSpPr>
        <p:spPr>
          <a:xfrm>
            <a:off x="685800" y="1124744"/>
            <a:ext cx="7772400" cy="4971256"/>
          </a:xfrm>
        </p:spPr>
        <p:txBody>
          <a:bodyPr/>
          <a:lstStyle/>
          <a:p>
            <a:pPr marL="536575" indent="-87313" algn="r" rtl="1">
              <a:buBlip>
                <a:blip r:embed="rId2"/>
              </a:buBlip>
              <a:defRPr/>
            </a:pPr>
            <a:r>
              <a:rPr lang="ar-SA" dirty="0"/>
              <a:t> </a:t>
            </a:r>
            <a:r>
              <a:rPr lang="ar-SA" sz="2800" b="0" dirty="0">
                <a:solidFill>
                  <a:srgbClr val="002060"/>
                </a:solidFill>
              </a:rPr>
              <a:t>عرف العمليات التي يمكنها تنفيذ العمل اللازم  لإنتاج المخرجات ومعالجة المدخلات  الموجودة في مخطط السياق. وعادة تكون العمليات في المستوى الصفري هي العمليات الرئيسة في النظام والتي تعبر عن وظائف النظام الرئيسية.</a:t>
            </a:r>
          </a:p>
          <a:p>
            <a:pPr marL="536575" indent="-87313" algn="r" rtl="1">
              <a:buBlip>
                <a:blip r:embed="rId2"/>
              </a:buBlip>
              <a:defRPr/>
            </a:pPr>
            <a:r>
              <a:rPr lang="ar-SA" sz="2800" b="0" dirty="0">
                <a:solidFill>
                  <a:srgbClr val="002060"/>
                </a:solidFill>
              </a:rPr>
              <a:t>عرف مخازن البيانات التي تراها لازمة لتخزين البيانات الناتجة  من هذه التجزئة.</a:t>
            </a:r>
          </a:p>
          <a:p>
            <a:pPr marL="536575" indent="-87313" algn="r" rtl="1">
              <a:buBlip>
                <a:blip r:embed="rId2"/>
              </a:buBlip>
              <a:defRPr/>
            </a:pPr>
            <a:r>
              <a:rPr lang="ar-SA" sz="2800" b="0" dirty="0">
                <a:solidFill>
                  <a:srgbClr val="002060"/>
                </a:solidFill>
              </a:rPr>
              <a:t> صل  العمليات  الناتجة من التجزئة بتدفقات البيانات المناسبة إذا لزم الأمر.</a:t>
            </a:r>
          </a:p>
          <a:p>
            <a:pPr marL="536575" indent="-87313" algn="r" rtl="1">
              <a:buBlip>
                <a:blip r:embed="rId2"/>
              </a:buBlip>
              <a:defRPr/>
            </a:pPr>
            <a:r>
              <a:rPr lang="ar-SA" sz="2800" b="0" dirty="0">
                <a:solidFill>
                  <a:srgbClr val="002060"/>
                </a:solidFill>
              </a:rPr>
              <a:t> صل العمليات والكيانات الخارجية بتدفقات البيانات المناسبة.</a:t>
            </a:r>
          </a:p>
          <a:p>
            <a:pPr marL="536575" indent="-87313" algn="r" rtl="1">
              <a:buBlip>
                <a:blip r:embed="rId2"/>
              </a:buBlip>
              <a:defRPr/>
            </a:pPr>
            <a:r>
              <a:rPr lang="ar-SA" sz="2800" b="0" dirty="0">
                <a:solidFill>
                  <a:srgbClr val="002060"/>
                </a:solidFill>
              </a:rPr>
              <a:t>صل العمليات ومخازن البيانات بتدفقات البيانات المناسبة.</a:t>
            </a:r>
          </a:p>
          <a:p>
            <a:pPr marL="536575" indent="-87313" algn="r">
              <a:defRPr/>
            </a:pPr>
            <a:r>
              <a:rPr lang="ar-SA" dirty="0"/>
              <a:t> </a:t>
            </a:r>
            <a:endParaRPr lang="en-US" dirty="0">
              <a:cs typeface="Arial" pitchFamily="34" charset="0"/>
            </a:endParaRP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60648"/>
            <a:ext cx="7772400" cy="936104"/>
          </a:xfrm>
        </p:spPr>
        <p:txBody>
          <a:bodyPr/>
          <a:lstStyle/>
          <a:p>
            <a:pPr algn="r" rtl="1"/>
            <a:r>
              <a:rPr lang="ar-SA" sz="3200" dirty="0">
                <a:solidFill>
                  <a:schemeClr val="accent1">
                    <a:lumMod val="50000"/>
                  </a:schemeClr>
                </a:solidFill>
              </a:rPr>
              <a:t>ثالثا: بناء المخطط رقم 1:</a:t>
            </a:r>
            <a:r>
              <a:rPr lang="ar-SA" dirty="0">
                <a:solidFill>
                  <a:schemeClr val="tx1"/>
                </a:solidFill>
              </a:rPr>
              <a:t/>
            </a:r>
            <a:br>
              <a:rPr lang="ar-SA" dirty="0">
                <a:solidFill>
                  <a:schemeClr val="tx1"/>
                </a:solidFill>
              </a:rPr>
            </a:br>
            <a:endParaRPr lang="en-US" dirty="0"/>
          </a:p>
        </p:txBody>
      </p:sp>
      <p:sp>
        <p:nvSpPr>
          <p:cNvPr id="3" name="Content Placeholder 2"/>
          <p:cNvSpPr>
            <a:spLocks noGrp="1"/>
          </p:cNvSpPr>
          <p:nvPr>
            <p:ph idx="1"/>
          </p:nvPr>
        </p:nvSpPr>
        <p:spPr>
          <a:xfrm>
            <a:off x="323528" y="836712"/>
            <a:ext cx="8820472" cy="6021288"/>
          </a:xfrm>
        </p:spPr>
        <p:txBody>
          <a:bodyPr/>
          <a:lstStyle/>
          <a:p>
            <a:pPr marL="963612" indent="-514350" algn="r" rtl="1">
              <a:buBlip>
                <a:blip r:embed="rId2"/>
              </a:buBlip>
              <a:defRPr/>
            </a:pPr>
            <a:r>
              <a:rPr lang="ar-SA" sz="2800" dirty="0">
                <a:solidFill>
                  <a:srgbClr val="002060"/>
                </a:solidFill>
              </a:rPr>
              <a:t>اختر أي عملية في المخطط الصفري  ولتكن العملية رقم 1.0.</a:t>
            </a:r>
          </a:p>
          <a:p>
            <a:pPr marL="963612" indent="-514350" algn="r" rtl="1">
              <a:buBlip>
                <a:blip r:embed="rId2"/>
              </a:buBlip>
              <a:defRPr/>
            </a:pPr>
            <a:r>
              <a:rPr lang="ar-SA" sz="2800" dirty="0">
                <a:solidFill>
                  <a:srgbClr val="002060"/>
                </a:solidFill>
              </a:rPr>
              <a:t>جزئ (قسم) تلك العملية إلى عدة عمليات .</a:t>
            </a:r>
          </a:p>
          <a:p>
            <a:pPr marL="963612" indent="-514350" algn="r" rtl="1">
              <a:buBlip>
                <a:blip r:embed="rId2"/>
              </a:buBlip>
              <a:defRPr/>
            </a:pPr>
            <a:r>
              <a:rPr lang="ar-SA" sz="2800" dirty="0">
                <a:solidFill>
                  <a:srgbClr val="002060"/>
                </a:solidFill>
              </a:rPr>
              <a:t> عرف تدفقات البيانات التي تنتج من التجزئة.</a:t>
            </a:r>
          </a:p>
          <a:p>
            <a:pPr marL="963612" indent="-514350" algn="r" rtl="1">
              <a:buBlip>
                <a:blip r:embed="rId2"/>
              </a:buBlip>
              <a:defRPr/>
            </a:pPr>
            <a:r>
              <a:rPr lang="ar-SA" sz="2800" dirty="0">
                <a:solidFill>
                  <a:srgbClr val="002060"/>
                </a:solidFill>
              </a:rPr>
              <a:t> عرف مخازن البيات اللازمة لتخزين البيانات التي تنتج من التجزئة.</a:t>
            </a:r>
          </a:p>
          <a:p>
            <a:pPr marL="963612" indent="-514350" algn="r" rtl="1">
              <a:buBlip>
                <a:blip r:embed="rId2"/>
              </a:buBlip>
              <a:defRPr/>
            </a:pPr>
            <a:r>
              <a:rPr lang="ar-SA" sz="2800" dirty="0">
                <a:solidFill>
                  <a:srgbClr val="002060"/>
                </a:solidFill>
              </a:rPr>
              <a:t>صل  العمليات  الناتجة من التجزئة بتدفقات البيانات المناسبة إذا لزم الأمر.</a:t>
            </a:r>
          </a:p>
          <a:p>
            <a:pPr marL="963612" indent="-514350" algn="r" rtl="1">
              <a:buBlip>
                <a:blip r:embed="rId2"/>
              </a:buBlip>
              <a:defRPr/>
            </a:pPr>
            <a:r>
              <a:rPr lang="ar-SA" sz="2800" dirty="0">
                <a:solidFill>
                  <a:srgbClr val="002060"/>
                </a:solidFill>
              </a:rPr>
              <a:t>صل العمليات ومخازن البيانات المناسبة  بتدفقات البيانات المناسبة.</a:t>
            </a:r>
          </a:p>
          <a:p>
            <a:pPr marL="963612" indent="-514350" algn="r" rtl="1">
              <a:buBlip>
                <a:blip r:embed="rId2"/>
              </a:buBlip>
              <a:defRPr/>
            </a:pPr>
            <a:r>
              <a:rPr lang="ar-SA" sz="2800" dirty="0">
                <a:solidFill>
                  <a:srgbClr val="002060"/>
                </a:solidFill>
              </a:rPr>
              <a:t>كرر الخطوات  1- 6 لكل عملية من المخطط الصفري، لتحصل على عدد من المخططات يساوي عدد العمليات في المخطط الصفري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dirty="0">
                <a:solidFill>
                  <a:srgbClr val="00B050"/>
                </a:solidFill>
              </a:rPr>
              <a:t>نمذجة العمليات</a:t>
            </a:r>
            <a:endParaRPr lang="en-US" dirty="0">
              <a:solidFill>
                <a:srgbClr val="00B050"/>
              </a:solidFill>
            </a:endParaRPr>
          </a:p>
        </p:txBody>
      </p:sp>
      <p:sp>
        <p:nvSpPr>
          <p:cNvPr id="3" name="Content Placeholder 2"/>
          <p:cNvSpPr>
            <a:spLocks noGrp="1"/>
          </p:cNvSpPr>
          <p:nvPr>
            <p:ph idx="1"/>
          </p:nvPr>
        </p:nvSpPr>
        <p:spPr/>
        <p:txBody>
          <a:bodyPr/>
          <a:lstStyle/>
          <a:p>
            <a:pPr marL="263525" algn="r" rtl="1">
              <a:buNone/>
              <a:defRPr/>
            </a:pPr>
            <a:r>
              <a:rPr lang="ar-SA" sz="2800" dirty="0">
                <a:solidFill>
                  <a:srgbClr val="0070C0"/>
                </a:solidFill>
                <a:latin typeface="Arial" pitchFamily="34" charset="0"/>
                <a:cs typeface="Arial" pitchFamily="34" charset="0"/>
              </a:rPr>
              <a:t>نمذجة العمليات هو شكل رسومي لتمثيل العمليات التي تقوم بالآتي: </a:t>
            </a:r>
            <a:br>
              <a:rPr lang="ar-SA" sz="2800" dirty="0">
                <a:solidFill>
                  <a:srgbClr val="0070C0"/>
                </a:solidFill>
                <a:latin typeface="Arial" pitchFamily="34" charset="0"/>
                <a:cs typeface="Arial" pitchFamily="34" charset="0"/>
              </a:rPr>
            </a:br>
            <a:r>
              <a:rPr lang="ar-SA" sz="2800" dirty="0">
                <a:solidFill>
                  <a:srgbClr val="C00000"/>
                </a:solidFill>
                <a:latin typeface="Arial" pitchFamily="34" charset="0"/>
                <a:cs typeface="Arial" pitchFamily="34" charset="0"/>
              </a:rPr>
              <a:t> الحصول على البيانات -  معالجة البيانات- تخزينها - توزيعها بين </a:t>
            </a:r>
            <a:r>
              <a:rPr lang="ar-SA" sz="2800" dirty="0" smtClean="0">
                <a:solidFill>
                  <a:srgbClr val="C00000"/>
                </a:solidFill>
                <a:latin typeface="Arial" pitchFamily="34" charset="0"/>
                <a:cs typeface="Arial" pitchFamily="34" charset="0"/>
              </a:rPr>
              <a:t>النظام </a:t>
            </a:r>
            <a:r>
              <a:rPr lang="ar-SA" sz="2800" dirty="0">
                <a:solidFill>
                  <a:srgbClr val="C00000"/>
                </a:solidFill>
                <a:latin typeface="Arial" pitchFamily="34" charset="0"/>
                <a:cs typeface="Arial" pitchFamily="34" charset="0"/>
              </a:rPr>
              <a:t>وبيئته.</a:t>
            </a:r>
          </a:p>
          <a:p>
            <a:pPr marL="263525" algn="r" rtl="1">
              <a:buNone/>
              <a:defRPr/>
            </a:pPr>
            <a:r>
              <a:rPr lang="ar-SA" sz="2800" dirty="0">
                <a:solidFill>
                  <a:srgbClr val="0070C0"/>
                </a:solidFill>
                <a:latin typeface="Arial" pitchFamily="34" charset="0"/>
                <a:cs typeface="Arial" pitchFamily="34" charset="0"/>
              </a:rPr>
              <a:t>في نمذجة العمليات يتم استخدام البيانات والمعلومات التي تم الحصول عليها من نشاط  جمع البيانات، يتم في تلك  العملية نمذجة هياكل البيانات والعمليات.</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332656"/>
            <a:ext cx="7772400" cy="648072"/>
          </a:xfrm>
        </p:spPr>
        <p:txBody>
          <a:bodyPr/>
          <a:lstStyle/>
          <a:p>
            <a:pPr algn="r" rtl="1"/>
            <a:r>
              <a:rPr lang="ar-SA" sz="3200" dirty="0">
                <a:solidFill>
                  <a:schemeClr val="accent1">
                    <a:lumMod val="50000"/>
                  </a:schemeClr>
                </a:solidFill>
              </a:rPr>
              <a:t>رابعا: بناء المخطط رقم 2</a:t>
            </a:r>
            <a:r>
              <a:rPr lang="ar-SA" dirty="0">
                <a:solidFill>
                  <a:schemeClr val="tx1"/>
                </a:solidFill>
              </a:rPr>
              <a:t/>
            </a:r>
            <a:br>
              <a:rPr lang="ar-SA" dirty="0">
                <a:solidFill>
                  <a:schemeClr val="tx1"/>
                </a:solidFill>
              </a:rPr>
            </a:br>
            <a:endParaRPr lang="en-US" dirty="0"/>
          </a:p>
        </p:txBody>
      </p:sp>
      <p:sp>
        <p:nvSpPr>
          <p:cNvPr id="3" name="Content Placeholder 2"/>
          <p:cNvSpPr>
            <a:spLocks noGrp="1"/>
          </p:cNvSpPr>
          <p:nvPr>
            <p:ph idx="1"/>
          </p:nvPr>
        </p:nvSpPr>
        <p:spPr>
          <a:xfrm>
            <a:off x="251520" y="1052736"/>
            <a:ext cx="8712968" cy="5472608"/>
          </a:xfrm>
        </p:spPr>
        <p:txBody>
          <a:bodyPr/>
          <a:lstStyle/>
          <a:p>
            <a:pPr marL="963612" indent="-514350" algn="r" rtl="1">
              <a:buFont typeface="Wingdings" pitchFamily="2" charset="2"/>
              <a:buChar char="ü"/>
              <a:defRPr/>
            </a:pPr>
            <a:r>
              <a:rPr lang="ar-SA" sz="2800" dirty="0">
                <a:solidFill>
                  <a:schemeClr val="accent6">
                    <a:lumMod val="50000"/>
                  </a:schemeClr>
                </a:solidFill>
              </a:rPr>
              <a:t>اختر أي عملية في المخطط  رقم 1  ولتكن العملية رقم 2. 1</a:t>
            </a:r>
          </a:p>
          <a:p>
            <a:pPr marL="963612" indent="-514350" algn="r" rtl="1">
              <a:buFont typeface="Wingdings" pitchFamily="2" charset="2"/>
              <a:buChar char="ü"/>
              <a:defRPr/>
            </a:pPr>
            <a:r>
              <a:rPr lang="ar-SA" sz="2800" dirty="0">
                <a:solidFill>
                  <a:schemeClr val="accent6">
                    <a:lumMod val="50000"/>
                  </a:schemeClr>
                </a:solidFill>
              </a:rPr>
              <a:t>جزئ (قسم) تلك العملية إلى عدة عمليات .</a:t>
            </a:r>
          </a:p>
          <a:p>
            <a:pPr marL="963612" indent="-514350" algn="r" rtl="1">
              <a:buFont typeface="Wingdings" pitchFamily="2" charset="2"/>
              <a:buChar char="ü"/>
              <a:defRPr/>
            </a:pPr>
            <a:r>
              <a:rPr lang="ar-SA" sz="2800" dirty="0">
                <a:solidFill>
                  <a:schemeClr val="accent6">
                    <a:lumMod val="50000"/>
                  </a:schemeClr>
                </a:solidFill>
              </a:rPr>
              <a:t> عرف تدفقات البيانات التي تنتج من التجزئة.</a:t>
            </a:r>
          </a:p>
          <a:p>
            <a:pPr marL="963612" indent="-514350" algn="r" rtl="1">
              <a:buFont typeface="Wingdings" pitchFamily="2" charset="2"/>
              <a:buChar char="ü"/>
              <a:defRPr/>
            </a:pPr>
            <a:r>
              <a:rPr lang="ar-SA" sz="2800" dirty="0">
                <a:solidFill>
                  <a:schemeClr val="accent6">
                    <a:lumMod val="50000"/>
                  </a:schemeClr>
                </a:solidFill>
              </a:rPr>
              <a:t> عرف مخازن البيات اللازمة لتخزين البيانات التي تنتج من التجزئة.</a:t>
            </a:r>
          </a:p>
          <a:p>
            <a:pPr marL="963612" indent="-514350" algn="r" rtl="1">
              <a:buFont typeface="Wingdings" pitchFamily="2" charset="2"/>
              <a:buChar char="ü"/>
              <a:defRPr/>
            </a:pPr>
            <a:r>
              <a:rPr lang="ar-SA" sz="2800" dirty="0">
                <a:solidFill>
                  <a:schemeClr val="accent6">
                    <a:lumMod val="50000"/>
                  </a:schemeClr>
                </a:solidFill>
              </a:rPr>
              <a:t>صل  العمليات  الناتجة من التجزئة بتدفقات البيانات المناسبة إذا لزم الأمر.</a:t>
            </a:r>
          </a:p>
          <a:p>
            <a:pPr marL="963612" indent="-514350" algn="r" rtl="1">
              <a:buFont typeface="Wingdings" pitchFamily="2" charset="2"/>
              <a:buChar char="ü"/>
              <a:defRPr/>
            </a:pPr>
            <a:r>
              <a:rPr lang="ar-SA" sz="2800" dirty="0">
                <a:solidFill>
                  <a:schemeClr val="accent6">
                    <a:lumMod val="50000"/>
                  </a:schemeClr>
                </a:solidFill>
              </a:rPr>
              <a:t>صل العمليات ومخازن البيانات المناسبة  بتدفقات البيانات المناسبة.</a:t>
            </a:r>
          </a:p>
          <a:p>
            <a:pPr marL="963612" indent="-514350" algn="r" rtl="1">
              <a:buFont typeface="Wingdings" pitchFamily="2" charset="2"/>
              <a:buChar char="ü"/>
              <a:defRPr/>
            </a:pPr>
            <a:r>
              <a:rPr lang="ar-SA" sz="2800" dirty="0">
                <a:solidFill>
                  <a:schemeClr val="accent6">
                    <a:lumMod val="50000"/>
                  </a:schemeClr>
                </a:solidFill>
              </a:rPr>
              <a:t>كرر الخطوات 1- 6 لكل عملية من المخطط  رقم 1، لتحصل على عدد من المخططات يساوى عدد العمليات في المخطط  رقم 1</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smtClean="0"/>
              <a:t>ملاحظة</a:t>
            </a:r>
            <a:endParaRPr lang="en-US" dirty="0"/>
          </a:p>
        </p:txBody>
      </p:sp>
      <p:sp>
        <p:nvSpPr>
          <p:cNvPr id="4" name="Oval 3"/>
          <p:cNvSpPr/>
          <p:nvPr/>
        </p:nvSpPr>
        <p:spPr>
          <a:xfrm>
            <a:off x="3203848" y="764704"/>
            <a:ext cx="2664296" cy="792088"/>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JO"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ملاحظة</a:t>
            </a:r>
            <a:endPar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Teardrop 4"/>
          <p:cNvSpPr/>
          <p:nvPr/>
        </p:nvSpPr>
        <p:spPr>
          <a:xfrm>
            <a:off x="1043608" y="1988840"/>
            <a:ext cx="4824536" cy="3024336"/>
          </a:xfrm>
          <a:prstGeom prst="teardrop">
            <a:avLst>
              <a:gd name="adj" fmla="val 200000"/>
            </a:avLst>
          </a:prstGeom>
        </p:spPr>
        <p:style>
          <a:lnRef idx="0">
            <a:schemeClr val="accent5"/>
          </a:lnRef>
          <a:fillRef idx="3">
            <a:schemeClr val="accent5"/>
          </a:fillRef>
          <a:effectRef idx="3">
            <a:schemeClr val="accent5"/>
          </a:effectRef>
          <a:fontRef idx="minor">
            <a:schemeClr val="lt1"/>
          </a:fontRef>
        </p:style>
        <p:txBody>
          <a:bodyPr rtlCol="0" anchor="ctr"/>
          <a:lstStyle/>
          <a:p>
            <a:pPr algn="r" rtl="1">
              <a:buFont typeface="Arial" pitchFamily="34" charset="0"/>
              <a:buNone/>
              <a:defRPr/>
            </a:pPr>
            <a:r>
              <a:rPr lang="ar-SA" sz="2800" dirty="0">
                <a:solidFill>
                  <a:schemeClr val="accent2">
                    <a:lumMod val="75000"/>
                  </a:schemeClr>
                </a:solidFill>
              </a:rPr>
              <a:t>أثناء عملية التقسيم (التجزئة) يجب تأخذ في الاعتبار أمرين هامين هما:</a:t>
            </a:r>
          </a:p>
          <a:p>
            <a:pPr algn="r" rtl="1">
              <a:buFont typeface="Arial" pitchFamily="34" charset="0"/>
              <a:buNone/>
              <a:defRPr/>
            </a:pPr>
            <a:r>
              <a:rPr lang="ar-SA" sz="2800" dirty="0">
                <a:solidFill>
                  <a:schemeClr val="accent2">
                    <a:lumMod val="75000"/>
                  </a:schemeClr>
                </a:solidFill>
              </a:rPr>
              <a:t>1- قواعد التوازن</a:t>
            </a:r>
          </a:p>
          <a:p>
            <a:pPr algn="r" rtl="1">
              <a:buFont typeface="Arial" pitchFamily="34" charset="0"/>
              <a:buNone/>
              <a:defRPr/>
            </a:pPr>
            <a:r>
              <a:rPr lang="ar-SA" sz="2800" dirty="0">
                <a:solidFill>
                  <a:schemeClr val="accent2">
                    <a:lumMod val="75000"/>
                  </a:schemeClr>
                </a:solidFill>
              </a:rPr>
              <a:t>2- قواعد إيقاف التجزئة.</a:t>
            </a:r>
            <a:endParaRPr lang="en-US" sz="2800" dirty="0">
              <a:solidFill>
                <a:schemeClr val="accent2">
                  <a:lumMod val="75000"/>
                </a:schemeClr>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947192"/>
          </a:xfrm>
        </p:spPr>
        <p:txBody>
          <a:bodyPr/>
          <a:lstStyle/>
          <a:p>
            <a:pPr algn="r" rtl="1"/>
            <a:r>
              <a:rPr lang="ar-SA" altLang="en-US" sz="3200" dirty="0">
                <a:solidFill>
                  <a:schemeClr val="accent1">
                    <a:lumMod val="50000"/>
                  </a:schemeClr>
                </a:solidFill>
              </a:rPr>
              <a:t>توازن المخطط - </a:t>
            </a:r>
            <a:r>
              <a:rPr lang="en-US" altLang="en-US" sz="3200" dirty="0">
                <a:solidFill>
                  <a:schemeClr val="accent1">
                    <a:lumMod val="50000"/>
                  </a:schemeClr>
                </a:solidFill>
              </a:rPr>
              <a:t>Balancing DFDs</a:t>
            </a:r>
            <a:r>
              <a:rPr lang="ar-SA" altLang="en-US" dirty="0"/>
              <a:t/>
            </a:r>
            <a:br>
              <a:rPr lang="ar-SA" altLang="en-US" dirty="0"/>
            </a:br>
            <a:endParaRPr lang="en-US" dirty="0"/>
          </a:p>
        </p:txBody>
      </p:sp>
      <p:sp>
        <p:nvSpPr>
          <p:cNvPr id="3" name="Content Placeholder 2"/>
          <p:cNvSpPr>
            <a:spLocks noGrp="1"/>
          </p:cNvSpPr>
          <p:nvPr>
            <p:ph idx="1"/>
          </p:nvPr>
        </p:nvSpPr>
        <p:spPr/>
        <p:txBody>
          <a:bodyPr/>
          <a:lstStyle/>
          <a:p>
            <a:pPr algn="r" rtl="1">
              <a:buNone/>
            </a:pPr>
            <a:r>
              <a:rPr lang="ar-SA" altLang="en-US" b="0" dirty="0" smtClean="0">
                <a:solidFill>
                  <a:srgbClr val="C00000"/>
                </a:solidFill>
              </a:rPr>
              <a:t>عند تقسيم عملية ما، يجب المحافظة على المدخلات والمخرجات للعمليات الناتجة من تقسيم العملية الأب في المستوى التالي، تلك </a:t>
            </a:r>
            <a:r>
              <a:rPr lang="ar-SA" altLang="en-US" b="0" u="sng" dirty="0" smtClean="0">
                <a:solidFill>
                  <a:srgbClr val="002060"/>
                </a:solidFill>
              </a:rPr>
              <a:t>المحافظة على عدد المدخلات والمخرجات</a:t>
            </a:r>
            <a:r>
              <a:rPr lang="ar-SA" altLang="en-US" b="0" dirty="0" smtClean="0">
                <a:solidFill>
                  <a:srgbClr val="C00000"/>
                </a:solidFill>
              </a:rPr>
              <a:t> من مستوى إلى المستوى الأدنى  الذي يليه يسمى </a:t>
            </a:r>
            <a:r>
              <a:rPr lang="ar-SA" altLang="en-US" u="sng" dirty="0" smtClean="0">
                <a:solidFill>
                  <a:srgbClr val="C00000"/>
                </a:solidFill>
                <a:effectLst>
                  <a:outerShdw blurRad="38100" dist="38100" dir="2700000" algn="tl">
                    <a:srgbClr val="000000">
                      <a:alpha val="43137"/>
                    </a:srgbClr>
                  </a:outerShdw>
                </a:effectLst>
              </a:rPr>
              <a:t>التوازن.</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3848" y="476672"/>
            <a:ext cx="3168352" cy="1143000"/>
          </a:xfrm>
        </p:spPr>
        <p:txBody>
          <a:bodyPr/>
          <a:lstStyle/>
          <a:p>
            <a:pPr rtl="1"/>
            <a:r>
              <a:rPr lang="ar-SA" altLang="en-US" sz="3200" dirty="0">
                <a:solidFill>
                  <a:srgbClr val="C00000"/>
                </a:solidFill>
              </a:rPr>
              <a:t>مثال على عدم التوازن</a:t>
            </a:r>
            <a:endParaRPr lang="en-US" sz="3200" dirty="0">
              <a:solidFill>
                <a:srgbClr val="C00000"/>
              </a:solidFill>
            </a:endParaRPr>
          </a:p>
        </p:txBody>
      </p:sp>
      <p:pic>
        <p:nvPicPr>
          <p:cNvPr id="4" name="Picture 6" descr="08-0100A.bmp                                                   00034ACFbartleby                       ABA78158:"/>
          <p:cNvPicPr>
            <a:picLocks noChangeAspect="1" noChangeArrowheads="1"/>
          </p:cNvPicPr>
          <p:nvPr/>
        </p:nvPicPr>
        <p:blipFill>
          <a:blip r:embed="rId2" cstate="print"/>
          <a:srcRect/>
          <a:stretch>
            <a:fillRect/>
          </a:stretch>
        </p:blipFill>
        <p:spPr bwMode="auto">
          <a:xfrm>
            <a:off x="5148064" y="1628800"/>
            <a:ext cx="3635896" cy="3143250"/>
          </a:xfrm>
          <a:prstGeom prst="rect">
            <a:avLst/>
          </a:prstGeom>
          <a:noFill/>
          <a:ln w="9525">
            <a:noFill/>
            <a:miter lim="800000"/>
            <a:headEnd/>
            <a:tailEnd/>
          </a:ln>
        </p:spPr>
      </p:pic>
      <p:pic>
        <p:nvPicPr>
          <p:cNvPr id="5" name="Picture 8" descr="08-0100B.bmp                                                   00034ACFbartleby                       ABA78158:"/>
          <p:cNvPicPr>
            <a:picLocks noChangeAspect="1" noChangeArrowheads="1"/>
          </p:cNvPicPr>
          <p:nvPr/>
        </p:nvPicPr>
        <p:blipFill>
          <a:blip r:embed="rId3" cstate="print"/>
          <a:srcRect/>
          <a:stretch>
            <a:fillRect/>
          </a:stretch>
        </p:blipFill>
        <p:spPr bwMode="auto">
          <a:xfrm>
            <a:off x="539552" y="1628800"/>
            <a:ext cx="4057650" cy="3074987"/>
          </a:xfrm>
          <a:prstGeom prst="rect">
            <a:avLst/>
          </a:prstGeom>
          <a:noFill/>
          <a:ln w="9525">
            <a:noFill/>
            <a:miter lim="800000"/>
            <a:headEnd/>
            <a:tailEnd/>
          </a:ln>
        </p:spPr>
      </p:pic>
      <p:sp>
        <p:nvSpPr>
          <p:cNvPr id="6" name="مربع نص 5"/>
          <p:cNvSpPr txBox="1">
            <a:spLocks noChangeArrowheads="1"/>
          </p:cNvSpPr>
          <p:nvPr/>
        </p:nvSpPr>
        <p:spPr bwMode="auto">
          <a:xfrm>
            <a:off x="6732240" y="4941168"/>
            <a:ext cx="1865362" cy="461665"/>
          </a:xfrm>
          <a:prstGeom prst="rect">
            <a:avLst/>
          </a:prstGeom>
          <a:noFill/>
          <a:ln w="9525">
            <a:noFill/>
            <a:miter lim="800000"/>
            <a:headEnd/>
            <a:tailEnd/>
          </a:ln>
        </p:spPr>
        <p:txBody>
          <a:bodyPr wrap="square">
            <a:spAutoFit/>
          </a:bodyPr>
          <a:lstStyle/>
          <a:p>
            <a:r>
              <a:rPr lang="ar-EG" b="1" dirty="0">
                <a:solidFill>
                  <a:srgbClr val="FF00FF"/>
                </a:solidFill>
              </a:rPr>
              <a:t>مخطط السياق</a:t>
            </a:r>
            <a:endParaRPr lang="ar-SA" b="1" dirty="0">
              <a:solidFill>
                <a:srgbClr val="FF00FF"/>
              </a:solidFill>
            </a:endParaRPr>
          </a:p>
        </p:txBody>
      </p:sp>
      <p:sp>
        <p:nvSpPr>
          <p:cNvPr id="7" name="مربع نص 7"/>
          <p:cNvSpPr txBox="1">
            <a:spLocks noChangeArrowheads="1"/>
          </p:cNvSpPr>
          <p:nvPr/>
        </p:nvSpPr>
        <p:spPr bwMode="auto">
          <a:xfrm>
            <a:off x="5580112" y="5445224"/>
            <a:ext cx="3024336" cy="830997"/>
          </a:xfrm>
          <a:prstGeom prst="rect">
            <a:avLst/>
          </a:prstGeom>
          <a:noFill/>
          <a:ln w="9525">
            <a:noFill/>
            <a:miter lim="800000"/>
            <a:headEnd/>
            <a:tailEnd/>
          </a:ln>
        </p:spPr>
        <p:txBody>
          <a:bodyPr wrap="square">
            <a:spAutoFit/>
          </a:bodyPr>
          <a:lstStyle/>
          <a:p>
            <a:pPr algn="ctr" rtl="1"/>
            <a:r>
              <a:rPr lang="ar-EG" b="1" dirty="0">
                <a:solidFill>
                  <a:schemeClr val="accent2">
                    <a:lumMod val="75000"/>
                  </a:schemeClr>
                </a:solidFill>
              </a:rPr>
              <a:t>مدخل واحد</a:t>
            </a:r>
          </a:p>
          <a:p>
            <a:pPr algn="ctr" rtl="1"/>
            <a:r>
              <a:rPr lang="ar-EG" b="1" dirty="0">
                <a:solidFill>
                  <a:schemeClr val="accent2">
                    <a:lumMod val="75000"/>
                  </a:schemeClr>
                </a:solidFill>
              </a:rPr>
              <a:t>ومخرج واحد</a:t>
            </a:r>
            <a:endParaRPr lang="ar-SA" b="1" dirty="0">
              <a:solidFill>
                <a:schemeClr val="accent2">
                  <a:lumMod val="75000"/>
                </a:schemeClr>
              </a:solidFill>
            </a:endParaRPr>
          </a:p>
        </p:txBody>
      </p:sp>
      <p:sp>
        <p:nvSpPr>
          <p:cNvPr id="8" name="مربع نص 6"/>
          <p:cNvSpPr txBox="1">
            <a:spLocks noChangeArrowheads="1"/>
          </p:cNvSpPr>
          <p:nvPr/>
        </p:nvSpPr>
        <p:spPr bwMode="auto">
          <a:xfrm>
            <a:off x="1619672" y="4869160"/>
            <a:ext cx="2664296" cy="461665"/>
          </a:xfrm>
          <a:prstGeom prst="rect">
            <a:avLst/>
          </a:prstGeom>
          <a:noFill/>
          <a:ln w="9525">
            <a:noFill/>
            <a:miter lim="800000"/>
            <a:headEnd/>
            <a:tailEnd/>
          </a:ln>
        </p:spPr>
        <p:txBody>
          <a:bodyPr wrap="square">
            <a:spAutoFit/>
          </a:bodyPr>
          <a:lstStyle/>
          <a:p>
            <a:r>
              <a:rPr lang="ar-EG" b="1" dirty="0">
                <a:solidFill>
                  <a:srgbClr val="FF00FF"/>
                </a:solidFill>
              </a:rPr>
              <a:t>المخطط الصفر</a:t>
            </a:r>
            <a:r>
              <a:rPr lang="ar-SA" b="1" dirty="0">
                <a:solidFill>
                  <a:srgbClr val="FF00FF"/>
                </a:solidFill>
              </a:rPr>
              <a:t>ي</a:t>
            </a:r>
          </a:p>
        </p:txBody>
      </p:sp>
      <p:sp>
        <p:nvSpPr>
          <p:cNvPr id="9" name="مربع نص 8"/>
          <p:cNvSpPr txBox="1">
            <a:spLocks noChangeArrowheads="1"/>
          </p:cNvSpPr>
          <p:nvPr/>
        </p:nvSpPr>
        <p:spPr bwMode="auto">
          <a:xfrm>
            <a:off x="1043608" y="5517233"/>
            <a:ext cx="3024336" cy="830997"/>
          </a:xfrm>
          <a:prstGeom prst="rect">
            <a:avLst/>
          </a:prstGeom>
          <a:noFill/>
          <a:ln w="9525">
            <a:noFill/>
            <a:miter lim="800000"/>
            <a:headEnd/>
            <a:tailEnd/>
          </a:ln>
        </p:spPr>
        <p:txBody>
          <a:bodyPr wrap="square">
            <a:spAutoFit/>
          </a:bodyPr>
          <a:lstStyle/>
          <a:p>
            <a:pPr algn="ctr" rtl="1"/>
            <a:r>
              <a:rPr lang="ar-EG" b="1" dirty="0">
                <a:solidFill>
                  <a:srgbClr val="002060"/>
                </a:solidFill>
              </a:rPr>
              <a:t>مدخلين</a:t>
            </a:r>
          </a:p>
          <a:p>
            <a:pPr algn="ctr" rtl="1"/>
            <a:r>
              <a:rPr lang="ar-EG" b="1" dirty="0">
                <a:solidFill>
                  <a:srgbClr val="002060"/>
                </a:solidFill>
              </a:rPr>
              <a:t>ومخرج واحد</a:t>
            </a:r>
            <a:endParaRPr lang="ar-SA" b="1" dirty="0">
              <a:solidFill>
                <a:srgbClr val="00206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104" y="609600"/>
            <a:ext cx="2950096" cy="1143000"/>
          </a:xfrm>
        </p:spPr>
        <p:txBody>
          <a:bodyPr/>
          <a:lstStyle/>
          <a:p>
            <a:pPr algn="r" rtl="1"/>
            <a:r>
              <a:rPr lang="ar-EG" sz="3200" dirty="0" smtClean="0">
                <a:solidFill>
                  <a:schemeClr val="accent1">
                    <a:lumMod val="50000"/>
                  </a:schemeClr>
                </a:solidFill>
              </a:rPr>
              <a:t>مثال على التوازن</a:t>
            </a:r>
            <a:endParaRPr lang="en-US" sz="3200" dirty="0">
              <a:solidFill>
                <a:schemeClr val="accent1">
                  <a:lumMod val="50000"/>
                </a:schemeClr>
              </a:solidFill>
            </a:endParaRPr>
          </a:p>
        </p:txBody>
      </p:sp>
      <p:grpSp>
        <p:nvGrpSpPr>
          <p:cNvPr id="4" name="Group 3"/>
          <p:cNvGrpSpPr/>
          <p:nvPr/>
        </p:nvGrpSpPr>
        <p:grpSpPr>
          <a:xfrm>
            <a:off x="1331640" y="332656"/>
            <a:ext cx="6115050" cy="6183312"/>
            <a:chOff x="514350" y="2046288"/>
            <a:chExt cx="6115050" cy="6183312"/>
          </a:xfrm>
        </p:grpSpPr>
        <p:pic>
          <p:nvPicPr>
            <p:cNvPr id="5" name="Picture 5" descr="FIG07_04"/>
            <p:cNvPicPr>
              <a:picLocks noChangeAspect="1" noChangeArrowheads="1"/>
            </p:cNvPicPr>
            <p:nvPr/>
          </p:nvPicPr>
          <p:blipFill>
            <a:blip r:embed="rId2" cstate="print"/>
            <a:srcRect/>
            <a:stretch>
              <a:fillRect/>
            </a:stretch>
          </p:blipFill>
          <p:spPr bwMode="auto">
            <a:xfrm>
              <a:off x="514350" y="2046288"/>
              <a:ext cx="3371850" cy="3359150"/>
            </a:xfrm>
            <a:prstGeom prst="rect">
              <a:avLst/>
            </a:prstGeom>
            <a:noFill/>
            <a:ln w="9525">
              <a:noFill/>
              <a:miter lim="800000"/>
              <a:headEnd/>
              <a:tailEnd/>
            </a:ln>
          </p:spPr>
        </p:pic>
        <p:pic>
          <p:nvPicPr>
            <p:cNvPr id="6" name="Picture 6" descr="FIG07_05"/>
            <p:cNvPicPr>
              <a:picLocks noChangeAspect="1" noChangeArrowheads="1"/>
            </p:cNvPicPr>
            <p:nvPr/>
          </p:nvPicPr>
          <p:blipFill>
            <a:blip r:embed="rId3" cstate="print"/>
            <a:srcRect/>
            <a:stretch>
              <a:fillRect/>
            </a:stretch>
          </p:blipFill>
          <p:spPr bwMode="auto">
            <a:xfrm>
              <a:off x="3429000" y="3251200"/>
              <a:ext cx="3200400" cy="4978400"/>
            </a:xfrm>
            <a:prstGeom prst="rect">
              <a:avLst/>
            </a:prstGeom>
            <a:noFill/>
            <a:ln w="9525">
              <a:noFill/>
              <a:miter lim="800000"/>
              <a:headEnd/>
              <a:tailEnd/>
            </a:ln>
          </p:spPr>
        </p:pic>
      </p:grpSp>
      <p:sp>
        <p:nvSpPr>
          <p:cNvPr id="7" name="Text Box 7"/>
          <p:cNvSpPr txBox="1">
            <a:spLocks noChangeArrowheads="1"/>
          </p:cNvSpPr>
          <p:nvPr/>
        </p:nvSpPr>
        <p:spPr bwMode="auto">
          <a:xfrm>
            <a:off x="4716016" y="620688"/>
            <a:ext cx="1409360" cy="830997"/>
          </a:xfrm>
          <a:prstGeom prst="rect">
            <a:avLst/>
          </a:prstGeom>
          <a:noFill/>
          <a:ln w="9525">
            <a:noFill/>
            <a:miter lim="800000"/>
            <a:headEnd/>
            <a:tailEnd/>
          </a:ln>
        </p:spPr>
        <p:txBody>
          <a:bodyPr wrap="none">
            <a:spAutoFit/>
          </a:bodyPr>
          <a:lstStyle/>
          <a:p>
            <a:pPr>
              <a:buFont typeface="Wingdings" pitchFamily="2" charset="2"/>
              <a:buNone/>
            </a:pPr>
            <a:r>
              <a:rPr lang="en-US" b="1" dirty="0">
                <a:solidFill>
                  <a:srgbClr val="FF00FF"/>
                </a:solidFill>
              </a:rPr>
              <a:t>1 input</a:t>
            </a:r>
          </a:p>
          <a:p>
            <a:pPr>
              <a:buFont typeface="Wingdings" pitchFamily="2" charset="2"/>
              <a:buNone/>
            </a:pPr>
            <a:r>
              <a:rPr lang="en-US" b="1" dirty="0">
                <a:solidFill>
                  <a:srgbClr val="FF00FF"/>
                </a:solidFill>
              </a:rPr>
              <a:t>3 outputs</a:t>
            </a:r>
          </a:p>
        </p:txBody>
      </p:sp>
      <p:sp>
        <p:nvSpPr>
          <p:cNvPr id="8" name="Text Box 4"/>
          <p:cNvSpPr txBox="1">
            <a:spLocks noChangeArrowheads="1"/>
          </p:cNvSpPr>
          <p:nvPr/>
        </p:nvSpPr>
        <p:spPr bwMode="auto">
          <a:xfrm>
            <a:off x="755576" y="3717032"/>
            <a:ext cx="3028950" cy="3046988"/>
          </a:xfrm>
          <a:prstGeom prst="rect">
            <a:avLst/>
          </a:prstGeom>
          <a:noFill/>
          <a:ln w="9525">
            <a:noFill/>
            <a:miter lim="800000"/>
            <a:headEnd/>
            <a:tailEnd/>
          </a:ln>
        </p:spPr>
        <p:txBody>
          <a:bodyPr wrap="square">
            <a:spAutoFit/>
          </a:bodyPr>
          <a:lstStyle/>
          <a:p>
            <a:pPr algn="l" rtl="0">
              <a:buFont typeface="Wingdings" pitchFamily="2" charset="2"/>
              <a:buNone/>
            </a:pPr>
            <a:r>
              <a:rPr lang="en-US" dirty="0">
                <a:solidFill>
                  <a:srgbClr val="FF00FF"/>
                </a:solidFill>
              </a:rPr>
              <a:t>These are balanced because the numbers of inputs and outputs of context diagram process equal the number of inputs and outputs of Level-0 diagram.</a:t>
            </a:r>
          </a:p>
        </p:txBody>
      </p:sp>
      <p:sp>
        <p:nvSpPr>
          <p:cNvPr id="9" name="مربع نص 6"/>
          <p:cNvSpPr txBox="1">
            <a:spLocks noChangeArrowheads="1"/>
          </p:cNvSpPr>
          <p:nvPr/>
        </p:nvSpPr>
        <p:spPr bwMode="auto">
          <a:xfrm>
            <a:off x="7740352" y="2348880"/>
            <a:ext cx="1127026" cy="181588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spAutoFit/>
          </a:bodyPr>
          <a:lstStyle/>
          <a:p>
            <a:pPr algn="r" rtl="1"/>
            <a:r>
              <a:rPr lang="ar-EG" sz="2800" b="1" dirty="0">
                <a:solidFill>
                  <a:schemeClr val="accent1">
                    <a:lumMod val="50000"/>
                  </a:schemeClr>
                </a:solidFill>
              </a:rPr>
              <a:t>يوجد هنا توازن    لماذا؟</a:t>
            </a:r>
            <a:endParaRPr lang="ar-SA" sz="2800" b="1" dirty="0">
              <a:solidFill>
                <a:schemeClr val="accent1">
                  <a:lumMod val="50000"/>
                </a:schemeClr>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772400" cy="1143000"/>
          </a:xfrm>
        </p:spPr>
        <p:txBody>
          <a:bodyPr/>
          <a:lstStyle/>
          <a:p>
            <a:pPr algn="l"/>
            <a:r>
              <a:rPr lang="en-US" sz="3200" dirty="0" smtClean="0">
                <a:solidFill>
                  <a:schemeClr val="accent1">
                    <a:lumMod val="50000"/>
                  </a:schemeClr>
                </a:solidFill>
                <a:cs typeface="Times New Roman" pitchFamily="18" charset="0"/>
              </a:rPr>
              <a:t>Balanced DFD (cont.)</a:t>
            </a:r>
            <a:endParaRPr lang="en-US" sz="3200" dirty="0">
              <a:solidFill>
                <a:schemeClr val="accent1">
                  <a:lumMod val="50000"/>
                </a:schemeClr>
              </a:solidFill>
            </a:endParaRPr>
          </a:p>
        </p:txBody>
      </p:sp>
      <p:pic>
        <p:nvPicPr>
          <p:cNvPr id="4" name="Picture 5" descr="FIG07_05"/>
          <p:cNvPicPr>
            <a:picLocks noChangeAspect="1" noChangeArrowheads="1"/>
          </p:cNvPicPr>
          <p:nvPr/>
        </p:nvPicPr>
        <p:blipFill>
          <a:blip r:embed="rId2" cstate="print"/>
          <a:srcRect/>
          <a:stretch>
            <a:fillRect/>
          </a:stretch>
        </p:blipFill>
        <p:spPr bwMode="auto">
          <a:xfrm>
            <a:off x="895549" y="1343025"/>
            <a:ext cx="3200400" cy="4978400"/>
          </a:xfrm>
          <a:prstGeom prst="rect">
            <a:avLst/>
          </a:prstGeom>
          <a:noFill/>
          <a:ln w="9525">
            <a:noFill/>
            <a:miter lim="800000"/>
            <a:headEnd/>
            <a:tailEnd/>
          </a:ln>
        </p:spPr>
      </p:pic>
      <p:pic>
        <p:nvPicPr>
          <p:cNvPr id="5" name="Picture 6" descr="FIG07_07"/>
          <p:cNvPicPr>
            <a:picLocks noChangeAspect="1" noChangeArrowheads="1"/>
          </p:cNvPicPr>
          <p:nvPr/>
        </p:nvPicPr>
        <p:blipFill>
          <a:blip r:embed="rId3" cstate="print"/>
          <a:srcRect/>
          <a:stretch>
            <a:fillRect/>
          </a:stretch>
        </p:blipFill>
        <p:spPr bwMode="auto">
          <a:xfrm>
            <a:off x="3995936" y="2414588"/>
            <a:ext cx="3543300" cy="4443412"/>
          </a:xfrm>
          <a:prstGeom prst="rect">
            <a:avLst/>
          </a:prstGeom>
          <a:noFill/>
          <a:ln w="9525">
            <a:noFill/>
            <a:miter lim="800000"/>
            <a:headEnd/>
            <a:tailEnd/>
          </a:ln>
        </p:spPr>
      </p:pic>
      <p:sp>
        <p:nvSpPr>
          <p:cNvPr id="6" name="Text Box 4"/>
          <p:cNvSpPr txBox="1">
            <a:spLocks noChangeArrowheads="1"/>
          </p:cNvSpPr>
          <p:nvPr/>
        </p:nvSpPr>
        <p:spPr bwMode="auto">
          <a:xfrm>
            <a:off x="4427984" y="836712"/>
            <a:ext cx="2857500" cy="1570038"/>
          </a:xfrm>
          <a:prstGeom prst="rect">
            <a:avLst/>
          </a:prstGeom>
          <a:noFill/>
          <a:ln w="9525">
            <a:noFill/>
            <a:miter lim="800000"/>
            <a:headEnd/>
            <a:tailEnd/>
          </a:ln>
        </p:spPr>
        <p:txBody>
          <a:bodyPr>
            <a:spAutoFit/>
          </a:bodyPr>
          <a:lstStyle/>
          <a:p>
            <a:pPr algn="l" rtl="0">
              <a:buFont typeface="Wingdings" pitchFamily="2" charset="2"/>
              <a:buNone/>
            </a:pPr>
            <a:r>
              <a:rPr lang="en-US" sz="1600" dirty="0">
                <a:solidFill>
                  <a:srgbClr val="FF00FF"/>
                </a:solidFill>
              </a:rPr>
              <a:t>These are balanced because the numbers of inputs and outputs to Process 1.0 of the Level-0 diagram equals the number of inputs and outputs to the Level-1 diagram.</a:t>
            </a:r>
          </a:p>
        </p:txBody>
      </p:sp>
      <p:sp>
        <p:nvSpPr>
          <p:cNvPr id="7" name="Text Box 7"/>
          <p:cNvSpPr txBox="1">
            <a:spLocks noChangeArrowheads="1"/>
          </p:cNvSpPr>
          <p:nvPr/>
        </p:nvSpPr>
        <p:spPr bwMode="auto">
          <a:xfrm>
            <a:off x="251521" y="5805264"/>
            <a:ext cx="1512168" cy="830997"/>
          </a:xfrm>
          <a:prstGeom prst="rect">
            <a:avLst/>
          </a:prstGeom>
          <a:noFill/>
          <a:ln w="9525">
            <a:noFill/>
            <a:miter lim="800000"/>
            <a:headEnd/>
            <a:tailEnd/>
          </a:ln>
        </p:spPr>
        <p:txBody>
          <a:bodyPr wrap="square">
            <a:spAutoFit/>
          </a:bodyPr>
          <a:lstStyle/>
          <a:p>
            <a:pPr>
              <a:buFont typeface="Wingdings" pitchFamily="2" charset="2"/>
              <a:buNone/>
            </a:pPr>
            <a:r>
              <a:rPr lang="en-US" dirty="0">
                <a:solidFill>
                  <a:srgbClr val="FF00FF"/>
                </a:solidFill>
              </a:rPr>
              <a:t>1 input</a:t>
            </a:r>
          </a:p>
          <a:p>
            <a:pPr>
              <a:buFont typeface="Wingdings" pitchFamily="2" charset="2"/>
              <a:buNone/>
            </a:pPr>
            <a:r>
              <a:rPr lang="en-US" dirty="0">
                <a:solidFill>
                  <a:srgbClr val="FF00FF"/>
                </a:solidFill>
              </a:rPr>
              <a:t>4 outputs</a:t>
            </a:r>
          </a:p>
        </p:txBody>
      </p:sp>
      <p:sp>
        <p:nvSpPr>
          <p:cNvPr id="8" name="Rectangle 7"/>
          <p:cNvSpPr/>
          <p:nvPr/>
        </p:nvSpPr>
        <p:spPr>
          <a:xfrm>
            <a:off x="755576" y="908720"/>
            <a:ext cx="3096344" cy="461665"/>
          </a:xfrm>
          <a:prstGeom prst="rect">
            <a:avLst/>
          </a:prstGeom>
        </p:spPr>
        <p:txBody>
          <a:bodyPr wrap="square">
            <a:spAutoFit/>
          </a:bodyPr>
          <a:lstStyle/>
          <a:p>
            <a:r>
              <a:rPr lang="ar-EG" dirty="0" smtClean="0">
                <a:solidFill>
                  <a:schemeClr val="accent2">
                    <a:lumMod val="75000"/>
                  </a:schemeClr>
                </a:solidFill>
              </a:rPr>
              <a:t>يوجد هنا توازن</a:t>
            </a:r>
            <a:r>
              <a:rPr lang="ar-JO" dirty="0" smtClean="0">
                <a:solidFill>
                  <a:schemeClr val="accent2">
                    <a:lumMod val="75000"/>
                  </a:schemeClr>
                </a:solidFill>
              </a:rPr>
              <a:t>...</a:t>
            </a:r>
            <a:r>
              <a:rPr lang="ar-EG" dirty="0" smtClean="0">
                <a:solidFill>
                  <a:schemeClr val="accent2">
                    <a:lumMod val="75000"/>
                  </a:schemeClr>
                </a:solidFill>
              </a:rPr>
              <a:t> لماذا؟</a:t>
            </a:r>
            <a:endParaRPr lang="ar-SA" dirty="0">
              <a:solidFill>
                <a:schemeClr val="accent2">
                  <a:lumMod val="75000"/>
                </a:schemeClr>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772400" cy="1143000"/>
          </a:xfrm>
        </p:spPr>
        <p:txBody>
          <a:bodyPr/>
          <a:lstStyle/>
          <a:p>
            <a:pPr algn="r" rtl="1"/>
            <a:r>
              <a:rPr lang="ar-SA" altLang="en-US" sz="3200" dirty="0" smtClean="0">
                <a:solidFill>
                  <a:schemeClr val="accent1">
                    <a:lumMod val="50000"/>
                  </a:schemeClr>
                </a:solidFill>
              </a:rPr>
              <a:t>يمكن تقسيم تدفق البيان إلى تدفقات منفصلة في مخطط مستواه أقل.</a:t>
            </a:r>
            <a:endParaRPr lang="en-US" sz="3200" dirty="0">
              <a:solidFill>
                <a:schemeClr val="accent1">
                  <a:lumMod val="50000"/>
                </a:schemeClr>
              </a:solidFill>
            </a:endParaRPr>
          </a:p>
        </p:txBody>
      </p:sp>
      <p:pic>
        <p:nvPicPr>
          <p:cNvPr id="4" name="Picture 7" descr="FIG07_11a"/>
          <p:cNvPicPr>
            <a:picLocks noChangeAspect="1" noChangeArrowheads="1"/>
          </p:cNvPicPr>
          <p:nvPr/>
        </p:nvPicPr>
        <p:blipFill>
          <a:blip r:embed="rId2" cstate="print"/>
          <a:srcRect/>
          <a:stretch>
            <a:fillRect/>
          </a:stretch>
        </p:blipFill>
        <p:spPr bwMode="auto">
          <a:xfrm>
            <a:off x="323528" y="476672"/>
            <a:ext cx="4033018" cy="2897188"/>
          </a:xfrm>
          <a:prstGeom prst="rect">
            <a:avLst/>
          </a:prstGeom>
          <a:noFill/>
          <a:ln w="9525">
            <a:noFill/>
            <a:miter lim="800000"/>
            <a:headEnd/>
            <a:tailEnd/>
          </a:ln>
        </p:spPr>
      </p:pic>
      <p:pic>
        <p:nvPicPr>
          <p:cNvPr id="5" name="Picture 8" descr="FIG07_11b"/>
          <p:cNvPicPr>
            <a:picLocks noChangeAspect="1" noChangeArrowheads="1"/>
          </p:cNvPicPr>
          <p:nvPr/>
        </p:nvPicPr>
        <p:blipFill>
          <a:blip r:embed="rId3" cstate="print"/>
          <a:srcRect/>
          <a:stretch>
            <a:fillRect/>
          </a:stretch>
        </p:blipFill>
        <p:spPr bwMode="auto">
          <a:xfrm>
            <a:off x="394966" y="3230985"/>
            <a:ext cx="4033018" cy="3255962"/>
          </a:xfrm>
          <a:prstGeom prst="rect">
            <a:avLst/>
          </a:prstGeom>
          <a:noFill/>
          <a:ln w="9525">
            <a:noFill/>
            <a:miter lim="800000"/>
            <a:headEnd/>
            <a:tailEnd/>
          </a:ln>
        </p:spPr>
      </p:pic>
      <p:sp>
        <p:nvSpPr>
          <p:cNvPr id="6" name="Text Box 5"/>
          <p:cNvSpPr txBox="1">
            <a:spLocks noChangeArrowheads="1"/>
          </p:cNvSpPr>
          <p:nvPr/>
        </p:nvSpPr>
        <p:spPr bwMode="auto">
          <a:xfrm>
            <a:off x="5076056" y="1412776"/>
            <a:ext cx="3168352" cy="1938992"/>
          </a:xfrm>
          <a:prstGeom prst="rect">
            <a:avLst/>
          </a:prstGeom>
          <a:noFill/>
          <a:ln w="9525">
            <a:noFill/>
            <a:miter lim="800000"/>
            <a:headEnd/>
            <a:tailEnd/>
          </a:ln>
        </p:spPr>
        <p:txBody>
          <a:bodyPr wrap="square">
            <a:spAutoFit/>
          </a:bodyPr>
          <a:lstStyle/>
          <a:p>
            <a:pPr algn="l" rtl="0">
              <a:buFont typeface="Wingdings" pitchFamily="2" charset="2"/>
              <a:buNone/>
            </a:pPr>
            <a:r>
              <a:rPr lang="en-US" dirty="0">
                <a:solidFill>
                  <a:srgbClr val="C00000"/>
                </a:solidFill>
              </a:rPr>
              <a:t>A composite data flow at a higher level may be split if different parts go to different processes in the lower level DFD.</a:t>
            </a:r>
          </a:p>
        </p:txBody>
      </p:sp>
      <p:sp>
        <p:nvSpPr>
          <p:cNvPr id="7" name="مستطيل 6"/>
          <p:cNvSpPr>
            <a:spLocks noChangeArrowheads="1"/>
          </p:cNvSpPr>
          <p:nvPr/>
        </p:nvSpPr>
        <p:spPr bwMode="auto">
          <a:xfrm>
            <a:off x="4933181" y="4198839"/>
            <a:ext cx="2530280" cy="1569660"/>
          </a:xfrm>
          <a:prstGeom prst="rect">
            <a:avLst/>
          </a:prstGeom>
          <a:noFill/>
          <a:ln w="9525">
            <a:noFill/>
            <a:miter lim="800000"/>
            <a:headEnd/>
            <a:tailEnd/>
          </a:ln>
        </p:spPr>
        <p:txBody>
          <a:bodyPr wrap="square">
            <a:spAutoFit/>
          </a:bodyPr>
          <a:lstStyle/>
          <a:p>
            <a:pPr marL="95250" indent="-95250" algn="ctr" rtl="1"/>
            <a:r>
              <a:rPr lang="ar-SA" dirty="0">
                <a:solidFill>
                  <a:srgbClr val="C00000"/>
                </a:solidFill>
              </a:rPr>
              <a:t>هذا الشكل يظل  متوازن لأن نفس البيانات  ما تزال موجودة، ولكن قسمت إلى جزئيين</a:t>
            </a:r>
            <a:r>
              <a:rPr lang="ar-SA" sz="1600" dirty="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sz="3200" dirty="0">
                <a:solidFill>
                  <a:schemeClr val="accent1">
                    <a:lumMod val="50000"/>
                  </a:schemeClr>
                </a:solidFill>
              </a:rPr>
              <a:t>قواعد التوازن</a:t>
            </a:r>
            <a:br>
              <a:rPr lang="ar-EG" sz="3200" dirty="0">
                <a:solidFill>
                  <a:schemeClr val="accent1">
                    <a:lumMod val="50000"/>
                  </a:schemeClr>
                </a:solidFill>
              </a:rPr>
            </a:br>
            <a:r>
              <a:rPr lang="en-US" sz="3200" dirty="0">
                <a:solidFill>
                  <a:srgbClr val="C00000"/>
                </a:solidFill>
                <a:cs typeface="Times New Roman" pitchFamily="18" charset="0"/>
              </a:rPr>
              <a:t>Balancing </a:t>
            </a:r>
            <a:r>
              <a:rPr lang="en-US" sz="3200" dirty="0" smtClean="0">
                <a:solidFill>
                  <a:srgbClr val="C00000"/>
                </a:solidFill>
                <a:cs typeface="Times New Roman" pitchFamily="18" charset="0"/>
              </a:rPr>
              <a:t>rules</a:t>
            </a:r>
            <a:endParaRPr lang="en-US" sz="3200" dirty="0">
              <a:solidFill>
                <a:schemeClr val="accent1">
                  <a:lumMod val="50000"/>
                </a:schemeClr>
              </a:solidFill>
            </a:endParaRPr>
          </a:p>
        </p:txBody>
      </p:sp>
      <p:sp>
        <p:nvSpPr>
          <p:cNvPr id="3" name="Content Placeholder 2"/>
          <p:cNvSpPr>
            <a:spLocks noGrp="1"/>
          </p:cNvSpPr>
          <p:nvPr>
            <p:ph idx="1"/>
          </p:nvPr>
        </p:nvSpPr>
        <p:spPr/>
        <p:txBody>
          <a:bodyPr/>
          <a:lstStyle/>
          <a:p>
            <a:pPr algn="r" rtl="1">
              <a:buFont typeface="Wingdings" pitchFamily="2" charset="2"/>
              <a:buChar char="q"/>
              <a:defRPr/>
            </a:pPr>
            <a:r>
              <a:rPr lang="ar-SA" altLang="en-US" sz="2800" b="0" dirty="0">
                <a:solidFill>
                  <a:schemeClr val="accent2">
                    <a:lumMod val="75000"/>
                  </a:schemeClr>
                </a:solidFill>
              </a:rPr>
              <a:t>عدد المدخلات والمخرجات للعمليات الناتجة من التقسيم تساوي عدد المدخلات والمخرجات للعملية الأب في المستوى الأعلى .</a:t>
            </a:r>
          </a:p>
          <a:p>
            <a:pPr algn="r" rtl="1">
              <a:buFont typeface="Wingdings" pitchFamily="2" charset="2"/>
              <a:buChar char="q"/>
              <a:defRPr/>
            </a:pPr>
            <a:r>
              <a:rPr lang="ar-SA" altLang="en-US" sz="2800" b="0" dirty="0" smtClean="0">
                <a:solidFill>
                  <a:schemeClr val="accent2">
                    <a:lumMod val="75000"/>
                  </a:schemeClr>
                </a:solidFill>
              </a:rPr>
              <a:t> </a:t>
            </a:r>
            <a:r>
              <a:rPr lang="ar-SA" altLang="en-US" sz="2800" b="0" dirty="0">
                <a:solidFill>
                  <a:schemeClr val="accent2">
                    <a:lumMod val="75000"/>
                  </a:schemeClr>
                </a:solidFill>
              </a:rPr>
              <a:t>يمكن تقسيم تدفق بيان إلى تدفقات منفصلة في مخطط مستواه أقل، بشرط عدم إضافة بيانات جديدة في التدفقات الناتجة من التقسيم، كما يجب تمثيل كل البيانات في التدفق الأصلي في التدفقات الناتجة من التقسيم.</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sz="3200" dirty="0" smtClean="0">
                <a:solidFill>
                  <a:schemeClr val="accent1">
                    <a:lumMod val="50000"/>
                  </a:schemeClr>
                </a:solidFill>
              </a:rPr>
              <a:t>قواعد التوازن</a:t>
            </a:r>
            <a:br>
              <a:rPr lang="ar-EG" sz="3200" dirty="0" smtClean="0">
                <a:solidFill>
                  <a:schemeClr val="accent1">
                    <a:lumMod val="50000"/>
                  </a:schemeClr>
                </a:solidFill>
              </a:rPr>
            </a:br>
            <a:r>
              <a:rPr lang="en-US" sz="3200" dirty="0" smtClean="0">
                <a:solidFill>
                  <a:srgbClr val="C00000"/>
                </a:solidFill>
                <a:cs typeface="Times New Roman" pitchFamily="18" charset="0"/>
              </a:rPr>
              <a:t>Balancing rules</a:t>
            </a:r>
            <a:endParaRPr lang="en-US" sz="3200" dirty="0"/>
          </a:p>
        </p:txBody>
      </p:sp>
      <p:sp>
        <p:nvSpPr>
          <p:cNvPr id="3" name="Content Placeholder 2"/>
          <p:cNvSpPr>
            <a:spLocks noGrp="1"/>
          </p:cNvSpPr>
          <p:nvPr>
            <p:ph idx="1"/>
          </p:nvPr>
        </p:nvSpPr>
        <p:spPr>
          <a:xfrm>
            <a:off x="683568" y="1844824"/>
            <a:ext cx="7772400" cy="5013176"/>
          </a:xfrm>
        </p:spPr>
        <p:txBody>
          <a:bodyPr/>
          <a:lstStyle/>
          <a:p>
            <a:pPr algn="r" rtl="1">
              <a:buNone/>
              <a:defRPr/>
            </a:pPr>
            <a:r>
              <a:rPr lang="ar-JO" b="0" dirty="0" smtClean="0">
                <a:solidFill>
                  <a:schemeClr val="accent2">
                    <a:lumMod val="75000"/>
                  </a:schemeClr>
                </a:solidFill>
              </a:rPr>
              <a:t>3</a:t>
            </a:r>
            <a:r>
              <a:rPr lang="ar-SA" b="0" dirty="0" smtClean="0">
                <a:solidFill>
                  <a:schemeClr val="accent2">
                    <a:lumMod val="75000"/>
                  </a:schemeClr>
                </a:solidFill>
              </a:rPr>
              <a:t>-</a:t>
            </a:r>
            <a:r>
              <a:rPr lang="ar-SA" b="0" dirty="0" smtClean="0"/>
              <a:t> </a:t>
            </a:r>
            <a:r>
              <a:rPr lang="ar-SA" sz="2800" b="0" dirty="0">
                <a:solidFill>
                  <a:schemeClr val="accent2">
                    <a:lumMod val="75000"/>
                  </a:schemeClr>
                </a:solidFill>
              </a:rPr>
              <a:t>يمكن أن ينشأ  من التقسيم تدفق بيانات من عملية إلى أخرى أو من عملية إلى مخزن بيانات، وهذا التدفق غير موجود في المستوى الأعلى، يسمى  </a:t>
            </a:r>
            <a:br>
              <a:rPr lang="ar-SA" sz="2800" b="0" dirty="0">
                <a:solidFill>
                  <a:schemeClr val="accent2">
                    <a:lumMod val="75000"/>
                  </a:schemeClr>
                </a:solidFill>
              </a:rPr>
            </a:br>
            <a:r>
              <a:rPr lang="ar-SA" sz="2800" b="0" dirty="0">
                <a:solidFill>
                  <a:schemeClr val="accent2">
                    <a:lumMod val="75000"/>
                  </a:schemeClr>
                </a:solidFill>
              </a:rPr>
              <a:t>  هذا التدفق بتدفق بيانات محلى وهو لا يؤخذ في الاعتبار عند التحقق من التوازن.نفس الشئ يمكن أن يحدث لمخزن بيانات( مخزن بيانات محلي)</a:t>
            </a:r>
          </a:p>
          <a:p>
            <a:pPr algn="r" rtl="1">
              <a:buNone/>
              <a:defRPr/>
            </a:pPr>
            <a:r>
              <a:rPr lang="ar-SA" sz="2800" b="0" dirty="0">
                <a:solidFill>
                  <a:schemeClr val="accent2">
                    <a:lumMod val="75000"/>
                  </a:schemeClr>
                </a:solidFill>
              </a:rPr>
              <a:t>4- حتى لا يصبح المخطط مزدحم وفوضى ولتجنب تقاطع الخطوط، يمكنك تكرار الكيانات الخارجية ومخازن البيانات على نفس المخطط. ولتوضيح ذلك على الرسم يوضع خط  رأسي مزدوج في مخزن البيانات، ويوضع خط مائل في الزاوية  اليمنى السفلى للكيان الخارجي.</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0"/>
            <a:ext cx="7772400" cy="1143000"/>
          </a:xfrm>
        </p:spPr>
        <p:txBody>
          <a:bodyPr/>
          <a:lstStyle/>
          <a:p>
            <a:pPr algn="r" rtl="1"/>
            <a:r>
              <a:rPr lang="ar-SA" altLang="en-US" dirty="0">
                <a:solidFill>
                  <a:schemeClr val="accent1">
                    <a:lumMod val="50000"/>
                  </a:schemeClr>
                </a:solidFill>
              </a:rPr>
              <a:t>وقف التجزئة ( </a:t>
            </a:r>
            <a:r>
              <a:rPr lang="ar-SA" altLang="en-US" dirty="0">
                <a:solidFill>
                  <a:srgbClr val="C00000"/>
                </a:solidFill>
              </a:rPr>
              <a:t>التقسيم</a:t>
            </a:r>
            <a:r>
              <a:rPr lang="ar-SA" altLang="en-US" dirty="0">
                <a:solidFill>
                  <a:schemeClr val="accent1">
                    <a:lumMod val="50000"/>
                  </a:schemeClr>
                </a:solidFill>
              </a:rPr>
              <a:t>)</a:t>
            </a:r>
            <a:endParaRPr lang="en-US" dirty="0">
              <a:solidFill>
                <a:schemeClr val="accent1">
                  <a:lumMod val="50000"/>
                </a:schemeClr>
              </a:solidFill>
            </a:endParaRPr>
          </a:p>
        </p:txBody>
      </p:sp>
      <p:sp>
        <p:nvSpPr>
          <p:cNvPr id="3" name="Content Placeholder 2"/>
          <p:cNvSpPr>
            <a:spLocks noGrp="1"/>
          </p:cNvSpPr>
          <p:nvPr>
            <p:ph idx="1"/>
          </p:nvPr>
        </p:nvSpPr>
        <p:spPr>
          <a:xfrm>
            <a:off x="431032" y="980728"/>
            <a:ext cx="8712968" cy="5877272"/>
          </a:xfrm>
        </p:spPr>
        <p:txBody>
          <a:bodyPr/>
          <a:lstStyle/>
          <a:p>
            <a:pPr algn="r" rtl="1">
              <a:lnSpc>
                <a:spcPct val="90000"/>
              </a:lnSpc>
              <a:buNone/>
              <a:defRPr/>
            </a:pPr>
            <a:r>
              <a:rPr lang="ar-SA" altLang="en-US" sz="2800" b="0" dirty="0">
                <a:solidFill>
                  <a:schemeClr val="accent2">
                    <a:lumMod val="75000"/>
                  </a:schemeClr>
                </a:solidFill>
              </a:rPr>
              <a:t>يجب اتخاذ قرار التوقف عن التجزئة في الوقت المناسب .</a:t>
            </a:r>
            <a:endParaRPr lang="en-US" altLang="en-US" sz="2800" b="0" dirty="0">
              <a:solidFill>
                <a:schemeClr val="accent2">
                  <a:lumMod val="75000"/>
                </a:schemeClr>
              </a:solidFill>
            </a:endParaRPr>
          </a:p>
          <a:p>
            <a:pPr algn="ctr" rtl="1">
              <a:lnSpc>
                <a:spcPct val="90000"/>
              </a:lnSpc>
              <a:buNone/>
              <a:defRPr/>
            </a:pPr>
            <a:r>
              <a:rPr lang="ar-SA" altLang="en-US" sz="2800" dirty="0" smtClean="0">
                <a:solidFill>
                  <a:srgbClr val="C00000"/>
                </a:solidFill>
              </a:rPr>
              <a:t>قواعد </a:t>
            </a:r>
            <a:r>
              <a:rPr lang="ar-SA" altLang="en-US" sz="2800" dirty="0">
                <a:solidFill>
                  <a:srgbClr val="C00000"/>
                </a:solidFill>
              </a:rPr>
              <a:t>وقف التجزئة</a:t>
            </a:r>
            <a:endParaRPr lang="en-US" altLang="en-US" sz="2800" dirty="0">
              <a:solidFill>
                <a:srgbClr val="C00000"/>
              </a:solidFill>
            </a:endParaRPr>
          </a:p>
          <a:p>
            <a:pPr marL="730250" lvl="1" indent="-457200" algn="r" rtl="1">
              <a:lnSpc>
                <a:spcPct val="90000"/>
              </a:lnSpc>
              <a:buBlip>
                <a:blip r:embed="rId2"/>
              </a:buBlip>
              <a:defRPr/>
            </a:pPr>
            <a:r>
              <a:rPr lang="ar-SA" altLang="en-US" b="0" dirty="0">
                <a:solidFill>
                  <a:schemeClr val="accent1">
                    <a:lumMod val="50000"/>
                  </a:schemeClr>
                </a:solidFill>
              </a:rPr>
              <a:t>عندما تصبح كل عملية معبرة عن قرار واحد أو عملية حسابية واحدة أو عملية من عمليات قواعد البيانات، مثل </a:t>
            </a:r>
            <a:r>
              <a:rPr lang="ar-SA" altLang="en-US" b="0" dirty="0" smtClean="0">
                <a:solidFill>
                  <a:schemeClr val="accent1">
                    <a:lumMod val="50000"/>
                  </a:schemeClr>
                </a:solidFill>
              </a:rPr>
              <a:t>تعديل،إضافة،حذف </a:t>
            </a:r>
            <a:r>
              <a:rPr lang="ar-SA" altLang="en-US" b="0" dirty="0">
                <a:solidFill>
                  <a:schemeClr val="accent1">
                    <a:lumMod val="50000"/>
                  </a:schemeClr>
                </a:solidFill>
              </a:rPr>
              <a:t>، قراءة.</a:t>
            </a:r>
          </a:p>
          <a:p>
            <a:pPr marL="730250" lvl="1" indent="-457200" algn="r" rtl="1">
              <a:lnSpc>
                <a:spcPct val="90000"/>
              </a:lnSpc>
              <a:buBlip>
                <a:blip r:embed="rId2"/>
              </a:buBlip>
              <a:defRPr/>
            </a:pPr>
            <a:r>
              <a:rPr lang="ar-SA" altLang="en-US" b="0" dirty="0">
                <a:solidFill>
                  <a:schemeClr val="accent1">
                    <a:lumMod val="50000"/>
                  </a:schemeClr>
                </a:solidFill>
              </a:rPr>
              <a:t>عندما يمثل كل مخزن بيانات كيان واحد مفرد، مثل عميل، موظف، منتج، أو طلبيه.</a:t>
            </a:r>
          </a:p>
          <a:p>
            <a:pPr marL="730250" lvl="1" indent="-457200" algn="r" rtl="1">
              <a:lnSpc>
                <a:spcPct val="90000"/>
              </a:lnSpc>
              <a:buBlip>
                <a:blip r:embed="rId2"/>
              </a:buBlip>
              <a:defRPr/>
            </a:pPr>
            <a:r>
              <a:rPr lang="ar-SA" altLang="en-US" b="0" dirty="0">
                <a:solidFill>
                  <a:schemeClr val="accent1">
                    <a:lumMod val="50000"/>
                  </a:schemeClr>
                </a:solidFill>
              </a:rPr>
              <a:t>عندما لا يهتم المستخدم بتفاصيل أكثر.</a:t>
            </a:r>
          </a:p>
          <a:p>
            <a:pPr marL="730250" lvl="1" indent="-457200" algn="r" rtl="1">
              <a:lnSpc>
                <a:spcPct val="90000"/>
              </a:lnSpc>
              <a:buBlip>
                <a:blip r:embed="rId2"/>
              </a:buBlip>
              <a:defRPr/>
            </a:pPr>
            <a:r>
              <a:rPr lang="ar-SA" altLang="en-US" b="0" dirty="0">
                <a:solidFill>
                  <a:schemeClr val="accent1">
                    <a:lumMod val="50000"/>
                  </a:schemeClr>
                </a:solidFill>
              </a:rPr>
              <a:t>عند عدم الحاجة لتقسيمات أكثر لتوضيح كيف تعالج البيانات.</a:t>
            </a:r>
          </a:p>
          <a:p>
            <a:pPr marL="730250" lvl="1" indent="-457200" algn="r" rtl="1">
              <a:lnSpc>
                <a:spcPct val="90000"/>
              </a:lnSpc>
              <a:buBlip>
                <a:blip r:embed="rId2"/>
              </a:buBlip>
              <a:defRPr/>
            </a:pPr>
            <a:r>
              <a:rPr lang="ar-SA" altLang="en-US" b="0" dirty="0">
                <a:solidFill>
                  <a:schemeClr val="accent1">
                    <a:lumMod val="50000"/>
                  </a:schemeClr>
                </a:solidFill>
              </a:rPr>
              <a:t>عندما نشعر أننا قد أوضحنا كل شاشة وكل نموذج وكل تقرير، أي أن عندما يصبح كل تقرير وكل شاشة إدخال ممثلة بتدفق بيانات واحد فقط. </a:t>
            </a:r>
          </a:p>
          <a:p>
            <a:pPr marL="730250" lvl="1" indent="-457200" algn="r" rtl="1">
              <a:lnSpc>
                <a:spcPct val="90000"/>
              </a:lnSpc>
              <a:buBlip>
                <a:blip r:embed="rId2"/>
              </a:buBlip>
              <a:defRPr/>
            </a:pPr>
            <a:r>
              <a:rPr lang="ar-SA" altLang="en-US" b="0" dirty="0">
                <a:solidFill>
                  <a:schemeClr val="accent1">
                    <a:lumMod val="50000"/>
                  </a:schemeClr>
                </a:solidFill>
              </a:rPr>
              <a:t>عندما نشعر أن هناك عملية منفصلة لكل خيار في القائمة في كل المستويات.</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sz="3200" dirty="0">
                <a:solidFill>
                  <a:srgbClr val="00B050"/>
                </a:solidFill>
                <a:latin typeface="Arial" pitchFamily="34" charset="0"/>
                <a:cs typeface="Arial" pitchFamily="34" charset="0"/>
              </a:rPr>
              <a:t>الناتج النهائي من عملية نمذجة العمليات هو:</a:t>
            </a:r>
            <a:r>
              <a:rPr lang="ar-SA" dirty="0">
                <a:solidFill>
                  <a:schemeClr val="tx1"/>
                </a:solidFill>
              </a:rPr>
              <a:t/>
            </a:r>
            <a:br>
              <a:rPr lang="ar-SA" dirty="0">
                <a:solidFill>
                  <a:schemeClr val="tx1"/>
                </a:solidFill>
              </a:rPr>
            </a:br>
            <a:endParaRPr lang="en-US" dirty="0"/>
          </a:p>
        </p:txBody>
      </p:sp>
      <p:sp>
        <p:nvSpPr>
          <p:cNvPr id="3" name="Content Placeholder 2"/>
          <p:cNvSpPr>
            <a:spLocks noGrp="1"/>
          </p:cNvSpPr>
          <p:nvPr>
            <p:ph idx="1"/>
          </p:nvPr>
        </p:nvSpPr>
        <p:spPr/>
        <p:txBody>
          <a:bodyPr/>
          <a:lstStyle/>
          <a:p>
            <a:pPr algn="r" rtl="1">
              <a:buNone/>
              <a:defRPr/>
            </a:pPr>
            <a:r>
              <a:rPr lang="ar-SA" sz="2800" dirty="0">
                <a:solidFill>
                  <a:srgbClr val="C00000"/>
                </a:solidFill>
              </a:rPr>
              <a:t>1</a:t>
            </a:r>
            <a:r>
              <a:rPr lang="ar-EG" sz="2800" dirty="0">
                <a:solidFill>
                  <a:srgbClr val="C00000"/>
                </a:solidFill>
              </a:rPr>
              <a:t>- </a:t>
            </a:r>
            <a:r>
              <a:rPr lang="ar-EG" sz="2800" b="0" dirty="0">
                <a:solidFill>
                  <a:srgbClr val="C00000"/>
                </a:solidFill>
              </a:rPr>
              <a:t>مخطط السياق</a:t>
            </a:r>
            <a:r>
              <a:rPr lang="ar-SA" sz="2800" b="0" dirty="0">
                <a:solidFill>
                  <a:srgbClr val="C00000"/>
                </a:solidFill>
              </a:rPr>
              <a:t> (المخطط البيئي)</a:t>
            </a:r>
            <a:r>
              <a:rPr lang="ar-EG" sz="2800" b="0" dirty="0">
                <a:solidFill>
                  <a:srgbClr val="C00000"/>
                </a:solidFill>
              </a:rPr>
              <a:t> (</a:t>
            </a:r>
            <a:r>
              <a:rPr lang="en-US" sz="2800" b="0" dirty="0">
                <a:solidFill>
                  <a:srgbClr val="C00000"/>
                </a:solidFill>
              </a:rPr>
              <a:t>(Context Diagram</a:t>
            </a:r>
            <a:r>
              <a:rPr lang="ar-EG" sz="2800" b="0" dirty="0">
                <a:solidFill>
                  <a:srgbClr val="C00000"/>
                </a:solidFill>
              </a:rPr>
              <a:t>  </a:t>
            </a:r>
            <a:br>
              <a:rPr lang="ar-EG" sz="2800" b="0" dirty="0">
                <a:solidFill>
                  <a:srgbClr val="C00000"/>
                </a:solidFill>
              </a:rPr>
            </a:br>
            <a:r>
              <a:rPr lang="ar-EG" sz="2800" b="0" dirty="0">
                <a:solidFill>
                  <a:srgbClr val="C00000"/>
                </a:solidFill>
              </a:rPr>
              <a:t>     والذي يعبر عن نطاق النظام</a:t>
            </a:r>
            <a:r>
              <a:rPr lang="ar-SA" sz="2800" b="0" dirty="0">
                <a:solidFill>
                  <a:srgbClr val="C00000"/>
                </a:solidFill>
              </a:rPr>
              <a:t> </a:t>
            </a:r>
            <a:r>
              <a:rPr lang="ar-EG" sz="2800" b="0" dirty="0">
                <a:solidFill>
                  <a:srgbClr val="C00000"/>
                </a:solidFill>
              </a:rPr>
              <a:t>.</a:t>
            </a:r>
          </a:p>
          <a:p>
            <a:pPr algn="r" rtl="1">
              <a:buNone/>
              <a:defRPr/>
            </a:pPr>
            <a:r>
              <a:rPr lang="ar-EG" sz="2800" b="0" dirty="0">
                <a:solidFill>
                  <a:srgbClr val="C00000"/>
                </a:solidFill>
              </a:rPr>
              <a:t>2- مخططات تدفق البيانات(</a:t>
            </a:r>
            <a:r>
              <a:rPr lang="en-US" sz="2800" b="0" dirty="0">
                <a:solidFill>
                  <a:srgbClr val="C00000"/>
                </a:solidFill>
              </a:rPr>
              <a:t>DFDs</a:t>
            </a:r>
            <a:r>
              <a:rPr lang="ar-EG" sz="2800" b="0" dirty="0">
                <a:solidFill>
                  <a:srgbClr val="C00000"/>
                </a:solidFill>
              </a:rPr>
              <a:t>)  للنظام الحالي.</a:t>
            </a:r>
          </a:p>
          <a:p>
            <a:pPr algn="r" rtl="1">
              <a:buNone/>
              <a:defRPr/>
            </a:pPr>
            <a:r>
              <a:rPr lang="ar-EG" sz="2800" b="0" dirty="0">
                <a:solidFill>
                  <a:srgbClr val="C00000"/>
                </a:solidFill>
              </a:rPr>
              <a:t>3- مخططات تدفق البيانات(</a:t>
            </a:r>
            <a:r>
              <a:rPr lang="en-US" sz="2800" b="0" dirty="0">
                <a:solidFill>
                  <a:srgbClr val="C00000"/>
                </a:solidFill>
              </a:rPr>
              <a:t>DFDs</a:t>
            </a:r>
            <a:r>
              <a:rPr lang="ar-EG" sz="2800" b="0" dirty="0">
                <a:solidFill>
                  <a:srgbClr val="C00000"/>
                </a:solidFill>
              </a:rPr>
              <a:t>)  للنظام المقترح.</a:t>
            </a:r>
          </a:p>
          <a:p>
            <a:pPr algn="r" rtl="1">
              <a:buNone/>
              <a:defRPr/>
            </a:pPr>
            <a:r>
              <a:rPr lang="ar-EG" sz="2800" b="0" dirty="0">
                <a:solidFill>
                  <a:srgbClr val="C00000"/>
                </a:solidFill>
              </a:rPr>
              <a:t>4-</a:t>
            </a:r>
            <a:r>
              <a:rPr lang="ar-SA" sz="2800" b="0" dirty="0">
                <a:solidFill>
                  <a:srgbClr val="C00000"/>
                </a:solidFill>
              </a:rPr>
              <a:t> قاموس البيانات: وهو </a:t>
            </a:r>
            <a:r>
              <a:rPr lang="ar-EG" sz="2800" b="0" dirty="0">
                <a:solidFill>
                  <a:srgbClr val="C00000"/>
                </a:solidFill>
              </a:rPr>
              <a:t> وصف كامل</a:t>
            </a:r>
            <a:r>
              <a:rPr lang="ar-SA" sz="2800" b="0" dirty="0">
                <a:solidFill>
                  <a:srgbClr val="C00000"/>
                </a:solidFill>
              </a:rPr>
              <a:t> </a:t>
            </a:r>
            <a:r>
              <a:rPr lang="ar-EG" sz="2800" b="0" dirty="0">
                <a:solidFill>
                  <a:srgbClr val="C00000"/>
                </a:solidFill>
              </a:rPr>
              <a:t>ودقيق لكل عناصر مخطط تدفق البيانات.</a:t>
            </a:r>
            <a:endParaRPr lang="ar-SA" sz="2800" b="0" dirty="0">
              <a:solidFill>
                <a:srgbClr val="C00000"/>
              </a:solidFill>
            </a:endParaRPr>
          </a:p>
          <a:p>
            <a:pPr algn="r" rtl="1">
              <a:buNone/>
            </a:pP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sz="3200" dirty="0">
                <a:solidFill>
                  <a:srgbClr val="00B050"/>
                </a:solidFill>
              </a:rPr>
              <a:t>مخطط البيانات </a:t>
            </a:r>
            <a:r>
              <a:rPr lang="ar-EG" sz="3200" dirty="0">
                <a:solidFill>
                  <a:srgbClr val="00B050"/>
                </a:solidFill>
              </a:rPr>
              <a:t>(</a:t>
            </a:r>
            <a:r>
              <a:rPr lang="en-US" sz="3200" dirty="0">
                <a:solidFill>
                  <a:srgbClr val="00B050"/>
                </a:solidFill>
              </a:rPr>
              <a:t>(DFD</a:t>
            </a:r>
            <a:r>
              <a:rPr lang="ar-EG" sz="3200" dirty="0" smtClean="0">
                <a:solidFill>
                  <a:srgbClr val="00B050"/>
                </a:solidFill>
              </a:rPr>
              <a:t> </a:t>
            </a:r>
            <a:r>
              <a:rPr lang="ar-SA" dirty="0" smtClean="0">
                <a:solidFill>
                  <a:schemeClr val="tx1"/>
                </a:solidFill>
                <a:cs typeface="+mj-cs"/>
              </a:rPr>
              <a:t/>
            </a:r>
            <a:br>
              <a:rPr lang="ar-SA" dirty="0" smtClean="0">
                <a:solidFill>
                  <a:schemeClr val="tx1"/>
                </a:solidFill>
                <a:cs typeface="+mj-cs"/>
              </a:rPr>
            </a:br>
            <a:endParaRPr lang="en-US" dirty="0"/>
          </a:p>
        </p:txBody>
      </p:sp>
      <p:sp>
        <p:nvSpPr>
          <p:cNvPr id="3" name="Content Placeholder 2"/>
          <p:cNvSpPr>
            <a:spLocks noGrp="1"/>
          </p:cNvSpPr>
          <p:nvPr>
            <p:ph idx="1"/>
          </p:nvPr>
        </p:nvSpPr>
        <p:spPr>
          <a:xfrm>
            <a:off x="685800" y="1268760"/>
            <a:ext cx="7772400" cy="4827240"/>
          </a:xfrm>
        </p:spPr>
        <p:txBody>
          <a:bodyPr/>
          <a:lstStyle/>
          <a:p>
            <a:pPr algn="r" rtl="1">
              <a:buFont typeface="Wingdings" pitchFamily="2" charset="2"/>
              <a:buChar char="Ø"/>
              <a:defRPr/>
            </a:pPr>
            <a:r>
              <a:rPr lang="ar-EG" sz="2800" b="0" dirty="0">
                <a:solidFill>
                  <a:srgbClr val="C00000"/>
                </a:solidFill>
              </a:rPr>
              <a:t>يستخدم مخطط  تدفق البيانات (</a:t>
            </a:r>
            <a:r>
              <a:rPr lang="en-US" sz="2800" b="0" dirty="0">
                <a:solidFill>
                  <a:srgbClr val="C00000"/>
                </a:solidFill>
              </a:rPr>
              <a:t>(DFD</a:t>
            </a:r>
            <a:r>
              <a:rPr lang="ar-EG" sz="2800" b="0" dirty="0">
                <a:solidFill>
                  <a:srgbClr val="C00000"/>
                </a:solidFill>
              </a:rPr>
              <a:t>ف</a:t>
            </a:r>
            <a:r>
              <a:rPr lang="ar-SA" sz="2800" b="0" dirty="0">
                <a:solidFill>
                  <a:srgbClr val="C00000"/>
                </a:solidFill>
              </a:rPr>
              <a:t>ي </a:t>
            </a:r>
            <a:r>
              <a:rPr lang="ar-EG" sz="2800" b="0" dirty="0">
                <a:solidFill>
                  <a:srgbClr val="C00000"/>
                </a:solidFill>
              </a:rPr>
              <a:t>نمذجة عمليات نظام</a:t>
            </a:r>
            <a:r>
              <a:rPr lang="en-US" sz="2800" b="0" dirty="0">
                <a:solidFill>
                  <a:srgbClr val="C00000"/>
                </a:solidFill>
              </a:rPr>
              <a:t> </a:t>
            </a:r>
            <a:r>
              <a:rPr lang="ar-EG" sz="2800" b="0" dirty="0">
                <a:solidFill>
                  <a:srgbClr val="C00000"/>
                </a:solidFill>
              </a:rPr>
              <a:t>المعلومات.</a:t>
            </a:r>
          </a:p>
          <a:p>
            <a:pPr marL="263525" indent="-263525" algn="r" rtl="1">
              <a:buFont typeface="Wingdings" pitchFamily="2" charset="2"/>
              <a:buChar char="Ø"/>
              <a:defRPr/>
            </a:pPr>
            <a:r>
              <a:rPr lang="ar-EG" sz="2800" b="0" dirty="0" smtClean="0">
                <a:solidFill>
                  <a:srgbClr val="C00000"/>
                </a:solidFill>
              </a:rPr>
              <a:t>مخطط  </a:t>
            </a:r>
            <a:r>
              <a:rPr lang="ar-EG" sz="2800" b="0" dirty="0">
                <a:solidFill>
                  <a:srgbClr val="C00000"/>
                </a:solidFill>
              </a:rPr>
              <a:t>تدفق البيانات (</a:t>
            </a:r>
            <a:r>
              <a:rPr lang="en-US" sz="2800" b="0" dirty="0">
                <a:solidFill>
                  <a:srgbClr val="C00000"/>
                </a:solidFill>
              </a:rPr>
              <a:t>(DFD</a:t>
            </a:r>
            <a:r>
              <a:rPr lang="ar-EG" sz="2800" b="0" dirty="0">
                <a:solidFill>
                  <a:srgbClr val="C00000"/>
                </a:solidFill>
              </a:rPr>
              <a:t> هو</a:t>
            </a:r>
            <a:r>
              <a:rPr lang="ar-SA" sz="2800" b="0" dirty="0">
                <a:solidFill>
                  <a:srgbClr val="C00000"/>
                </a:solidFill>
              </a:rPr>
              <a:t> </a:t>
            </a:r>
            <a:r>
              <a:rPr lang="ar-EG" sz="2800" b="0" dirty="0">
                <a:solidFill>
                  <a:srgbClr val="C00000"/>
                </a:solidFill>
              </a:rPr>
              <a:t>صورة لحركة البيانات بين الكيانا</a:t>
            </a:r>
            <a:r>
              <a:rPr lang="ar-SA" sz="2800" b="0" dirty="0">
                <a:solidFill>
                  <a:srgbClr val="C00000"/>
                </a:solidFill>
              </a:rPr>
              <a:t>ت </a:t>
            </a:r>
            <a:r>
              <a:rPr lang="ar-EG" sz="2800" b="0" dirty="0">
                <a:solidFill>
                  <a:srgbClr val="C00000"/>
                </a:solidFill>
              </a:rPr>
              <a:t>الخارجية ( التي تقع خارج النظام) والعمليات ومخازن الب</a:t>
            </a:r>
            <a:r>
              <a:rPr lang="ar-SA" sz="2800" b="0" dirty="0">
                <a:solidFill>
                  <a:srgbClr val="C00000"/>
                </a:solidFill>
              </a:rPr>
              <a:t>يانات</a:t>
            </a:r>
            <a:r>
              <a:rPr lang="ar-EG" sz="2800" b="0" dirty="0">
                <a:solidFill>
                  <a:srgbClr val="C00000"/>
                </a:solidFill>
              </a:rPr>
              <a:t> داخل النظام.</a:t>
            </a:r>
            <a:endParaRPr lang="en-US" sz="2800" b="0" dirty="0">
              <a:solidFill>
                <a:srgbClr val="C00000"/>
              </a:solidFill>
            </a:endParaRPr>
          </a:p>
          <a:p>
            <a:pPr algn="r" rtl="1">
              <a:buFont typeface="Wingdings" pitchFamily="2" charset="2"/>
              <a:buChar char="Ø"/>
              <a:defRPr/>
            </a:pPr>
            <a:r>
              <a:rPr lang="ar-EG" sz="2800" b="0" dirty="0" smtClean="0">
                <a:solidFill>
                  <a:srgbClr val="C00000"/>
                </a:solidFill>
              </a:rPr>
              <a:t> </a:t>
            </a:r>
            <a:r>
              <a:rPr lang="en-US" sz="2800" b="0" dirty="0">
                <a:solidFill>
                  <a:srgbClr val="C00000"/>
                </a:solidFill>
              </a:rPr>
              <a:t>DFD</a:t>
            </a:r>
            <a:r>
              <a:rPr lang="ar-EG" sz="2800" b="0" dirty="0">
                <a:solidFill>
                  <a:srgbClr val="C00000"/>
                </a:solidFill>
              </a:rPr>
              <a:t> يختلف عن خرائط التدفق</a:t>
            </a:r>
            <a:r>
              <a:rPr lang="ar-SA" sz="2800" b="0" dirty="0">
                <a:solidFill>
                  <a:srgbClr val="C00000"/>
                </a:solidFill>
              </a:rPr>
              <a:t>(</a:t>
            </a:r>
            <a:r>
              <a:rPr lang="ar-EG" sz="2800" b="0" dirty="0">
                <a:solidFill>
                  <a:srgbClr val="C00000"/>
                </a:solidFill>
              </a:rPr>
              <a:t> </a:t>
            </a:r>
            <a:r>
              <a:rPr lang="en-US" sz="2800" b="0" dirty="0">
                <a:solidFill>
                  <a:srgbClr val="C00000"/>
                </a:solidFill>
              </a:rPr>
              <a:t>( flowcharts   </a:t>
            </a:r>
            <a:r>
              <a:rPr lang="ar-EG" sz="2800" b="0" dirty="0">
                <a:solidFill>
                  <a:srgbClr val="C00000"/>
                </a:solidFill>
              </a:rPr>
              <a:t>فخرائط التدفق ترسم  صورة تفصيلية للنظام</a:t>
            </a:r>
            <a:r>
              <a:rPr lang="en-US" sz="2800" b="0" dirty="0">
                <a:solidFill>
                  <a:srgbClr val="C00000"/>
                </a:solidFill>
              </a:rPr>
              <a:t>  </a:t>
            </a:r>
            <a:r>
              <a:rPr lang="ar-EG" sz="2800" b="0" dirty="0">
                <a:solidFill>
                  <a:srgbClr val="C00000"/>
                </a:solidFill>
              </a:rPr>
              <a:t>المادي، أما </a:t>
            </a:r>
            <a:r>
              <a:rPr lang="en-US" sz="2800" b="0" dirty="0">
                <a:solidFill>
                  <a:srgbClr val="C00000"/>
                </a:solidFill>
              </a:rPr>
              <a:t>  DFDs </a:t>
            </a:r>
            <a:r>
              <a:rPr lang="ar-EG" sz="2800" b="0" dirty="0">
                <a:solidFill>
                  <a:srgbClr val="C00000"/>
                </a:solidFill>
              </a:rPr>
              <a:t>فهي ترسم تدفق البيانات</a:t>
            </a:r>
            <a:r>
              <a:rPr lang="en-US" sz="2800" b="0" dirty="0">
                <a:solidFill>
                  <a:srgbClr val="C00000"/>
                </a:solidFill>
              </a:rPr>
              <a:t>  </a:t>
            </a:r>
            <a:r>
              <a:rPr lang="ar-SA" sz="2800" b="0" dirty="0">
                <a:solidFill>
                  <a:srgbClr val="C00000"/>
                </a:solidFill>
              </a:rPr>
              <a:t>المن</a:t>
            </a:r>
            <a:r>
              <a:rPr lang="ar-EG" sz="2800" b="0" dirty="0">
                <a:solidFill>
                  <a:srgbClr val="C00000"/>
                </a:solidFill>
              </a:rPr>
              <a:t>طق</a:t>
            </a:r>
            <a:r>
              <a:rPr lang="ar-SA" sz="2800" b="0" dirty="0">
                <a:solidFill>
                  <a:srgbClr val="C00000"/>
                </a:solidFill>
              </a:rPr>
              <a:t>ي</a:t>
            </a:r>
            <a:r>
              <a:rPr lang="ar-EG" sz="2800" b="0" dirty="0">
                <a:solidFill>
                  <a:srgbClr val="C00000"/>
                </a:solidFill>
              </a:rPr>
              <a:t> مستقلا عن أي تكنولوجيا.</a:t>
            </a:r>
            <a:endParaRPr lang="en-US" sz="2800" b="0" dirty="0">
              <a:solidFill>
                <a:srgbClr val="C00000"/>
              </a:solidFill>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FIG07_02"/>
          <p:cNvPicPr>
            <a:picLocks noChangeAspect="1" noChangeArrowheads="1"/>
          </p:cNvPicPr>
          <p:nvPr/>
        </p:nvPicPr>
        <p:blipFill>
          <a:blip r:embed="rId2" cstate="print"/>
          <a:srcRect/>
          <a:stretch>
            <a:fillRect/>
          </a:stretch>
        </p:blipFill>
        <p:spPr bwMode="auto">
          <a:xfrm>
            <a:off x="1619672" y="548680"/>
            <a:ext cx="5472113" cy="6102350"/>
          </a:xfrm>
          <a:prstGeom prst="rect">
            <a:avLst/>
          </a:prstGeom>
          <a:noFill/>
          <a:ln w="9525">
            <a:noFill/>
            <a:miter lim="800000"/>
            <a:headEnd/>
            <a:tailEnd/>
          </a:ln>
        </p:spPr>
      </p:pic>
      <p:sp>
        <p:nvSpPr>
          <p:cNvPr id="5" name="Rectangle 4"/>
          <p:cNvSpPr/>
          <p:nvPr/>
        </p:nvSpPr>
        <p:spPr>
          <a:xfrm>
            <a:off x="4572000" y="0"/>
            <a:ext cx="4572000" cy="830997"/>
          </a:xfrm>
          <a:prstGeom prst="rect">
            <a:avLst/>
          </a:prstGeom>
        </p:spPr>
        <p:txBody>
          <a:bodyPr>
            <a:spAutoFit/>
          </a:bodyPr>
          <a:lstStyle/>
          <a:p>
            <a:pPr algn="r" rtl="1"/>
            <a:r>
              <a:rPr lang="ar-EG" b="1" dirty="0" smtClean="0">
                <a:solidFill>
                  <a:srgbClr val="00B050"/>
                </a:solidFill>
              </a:rPr>
              <a:t>رموز مخطط تدفق البيانات</a:t>
            </a:r>
            <a:r>
              <a:rPr lang="en-US" dirty="0" smtClean="0">
                <a:solidFill>
                  <a:srgbClr val="00B050"/>
                </a:solidFill>
                <a:cs typeface="Times New Roman" pitchFamily="18" charset="0"/>
              </a:rPr>
              <a:t/>
            </a:r>
            <a:br>
              <a:rPr lang="en-US" dirty="0" smtClean="0">
                <a:solidFill>
                  <a:srgbClr val="00B050"/>
                </a:solidFill>
                <a:cs typeface="Times New Roman" pitchFamily="18" charset="0"/>
              </a:rPr>
            </a:br>
            <a:r>
              <a:rPr lang="en-US" dirty="0" smtClean="0">
                <a:solidFill>
                  <a:srgbClr val="00B050"/>
                </a:solidFill>
                <a:cs typeface="Times New Roman" pitchFamily="18" charset="0"/>
              </a:rPr>
              <a:t>DFD Symbols</a:t>
            </a:r>
            <a:endParaRPr lang="en-US" dirty="0">
              <a:solidFill>
                <a:srgbClr val="00B05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sz="3200" dirty="0">
                <a:solidFill>
                  <a:srgbClr val="00B050"/>
                </a:solidFill>
              </a:rPr>
              <a:t>رموز مخطط تدفق البيانات</a:t>
            </a:r>
            <a:endParaRPr lang="en-US" sz="3200" dirty="0">
              <a:solidFill>
                <a:srgbClr val="00B050"/>
              </a:solidFill>
            </a:endParaRPr>
          </a:p>
        </p:txBody>
      </p:sp>
      <p:sp>
        <p:nvSpPr>
          <p:cNvPr id="3" name="Content Placeholder 2"/>
          <p:cNvSpPr>
            <a:spLocks noGrp="1"/>
          </p:cNvSpPr>
          <p:nvPr>
            <p:ph idx="1"/>
          </p:nvPr>
        </p:nvSpPr>
        <p:spPr/>
        <p:txBody>
          <a:bodyPr/>
          <a:lstStyle/>
          <a:p>
            <a:pPr algn="r" rtl="1" fontAlgn="auto">
              <a:spcAft>
                <a:spcPts val="0"/>
              </a:spcAft>
              <a:buNone/>
              <a:defRPr/>
            </a:pPr>
            <a:r>
              <a:rPr lang="ar-SA" sz="2800" b="0" dirty="0">
                <a:solidFill>
                  <a:srgbClr val="C00000"/>
                </a:solidFill>
              </a:rPr>
              <a:t>1- </a:t>
            </a:r>
            <a:r>
              <a:rPr lang="ar-SA" sz="2800" b="0" dirty="0">
                <a:solidFill>
                  <a:srgbClr val="0070C0"/>
                </a:solidFill>
              </a:rPr>
              <a:t>تدفق البيانات </a:t>
            </a:r>
            <a:r>
              <a:rPr lang="en-US" sz="2800" b="0" dirty="0">
                <a:solidFill>
                  <a:srgbClr val="0070C0"/>
                </a:solidFill>
              </a:rPr>
              <a:t>Data flow</a:t>
            </a:r>
            <a:r>
              <a:rPr lang="ar-SA" sz="2800" b="0" dirty="0">
                <a:solidFill>
                  <a:srgbClr val="C00000"/>
                </a:solidFill>
              </a:rPr>
              <a:t>:</a:t>
            </a:r>
          </a:p>
          <a:p>
            <a:pPr algn="r" rtl="1" fontAlgn="auto">
              <a:spcAft>
                <a:spcPts val="0"/>
              </a:spcAft>
              <a:buNone/>
              <a:defRPr/>
            </a:pPr>
            <a:r>
              <a:rPr lang="ar-SA" sz="2800" b="0" dirty="0">
                <a:solidFill>
                  <a:srgbClr val="C00000"/>
                </a:solidFill>
              </a:rPr>
              <a:t>  يمكن وصفها على أنها تمثل حركة البيانات من مكان في النظام إلى مكان آخر. وهي تمثل على المخطط بسهم.ويمكن لتدفق البيانات أن يمثل:</a:t>
            </a:r>
          </a:p>
          <a:p>
            <a:pPr algn="r" rtl="1" fontAlgn="auto">
              <a:spcAft>
                <a:spcPts val="0"/>
              </a:spcAft>
              <a:buNone/>
              <a:defRPr/>
            </a:pPr>
            <a:r>
              <a:rPr lang="ar-SA" sz="2800" b="0" dirty="0">
                <a:solidFill>
                  <a:srgbClr val="C00000"/>
                </a:solidFill>
              </a:rPr>
              <a:t> بيانات  لنموذج طلب العميل، أو شيك المرتب، أو نتيجة استعلام لقواعد البيانات، أو البيانات التي توجد على نموذج إدخال البيانات للحاسب، أو محتوى تقرير مطبوع.</a:t>
            </a:r>
          </a:p>
          <a:p>
            <a:pPr algn="r" rtl="1" fontAlgn="auto">
              <a:spcAft>
                <a:spcPts val="0"/>
              </a:spcAft>
              <a:buNone/>
              <a:defRPr/>
            </a:pPr>
            <a:r>
              <a:rPr lang="ar-SA" sz="2800" b="0" dirty="0">
                <a:solidFill>
                  <a:srgbClr val="C00000"/>
                </a:solidFill>
              </a:rPr>
              <a:t>وبالتالي فإن تدفق البيانات </a:t>
            </a:r>
            <a:r>
              <a:rPr lang="en-US" sz="2800" b="0" dirty="0">
                <a:solidFill>
                  <a:srgbClr val="C00000"/>
                </a:solidFill>
              </a:rPr>
              <a:t>Data flow</a:t>
            </a:r>
            <a:r>
              <a:rPr lang="ar-SA" sz="2800" b="0" dirty="0">
                <a:solidFill>
                  <a:srgbClr val="C00000"/>
                </a:solidFill>
              </a:rPr>
              <a:t> تمثل مجموعة من الأجزاء المستقلة من البيانات التي تبنى في وقت واحد وتتحرك معا إلى مصب مشترك.</a:t>
            </a:r>
          </a:p>
          <a:p>
            <a:pPr algn="r" rtl="1">
              <a:buNone/>
            </a:pPr>
            <a:endParaRPr lang="en-US" sz="2800" b="0" dirty="0">
              <a:solidFill>
                <a:srgbClr val="C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sz="3200" dirty="0" smtClean="0">
                <a:solidFill>
                  <a:srgbClr val="00B050"/>
                </a:solidFill>
              </a:rPr>
              <a:t>رموز مخطط تدفق البيانات</a:t>
            </a:r>
            <a:endParaRPr lang="en-US" sz="3200" dirty="0"/>
          </a:p>
        </p:txBody>
      </p:sp>
      <p:sp>
        <p:nvSpPr>
          <p:cNvPr id="3" name="Content Placeholder 2"/>
          <p:cNvSpPr>
            <a:spLocks noGrp="1"/>
          </p:cNvSpPr>
          <p:nvPr>
            <p:ph idx="1"/>
          </p:nvPr>
        </p:nvSpPr>
        <p:spPr/>
        <p:txBody>
          <a:bodyPr/>
          <a:lstStyle/>
          <a:p>
            <a:pPr algn="r" rtl="1" fontAlgn="auto">
              <a:spcAft>
                <a:spcPts val="0"/>
              </a:spcAft>
              <a:buNone/>
              <a:defRPr/>
            </a:pPr>
            <a:r>
              <a:rPr lang="ar-JO" dirty="0" smtClean="0">
                <a:solidFill>
                  <a:srgbClr val="C00000"/>
                </a:solidFill>
              </a:rPr>
              <a:t>2</a:t>
            </a:r>
            <a:r>
              <a:rPr lang="ar-SA" sz="2800" b="0" dirty="0" smtClean="0">
                <a:solidFill>
                  <a:srgbClr val="C00000"/>
                </a:solidFill>
              </a:rPr>
              <a:t>- </a:t>
            </a:r>
            <a:r>
              <a:rPr lang="ar-SA" sz="2800" b="0" dirty="0">
                <a:solidFill>
                  <a:srgbClr val="0070C0"/>
                </a:solidFill>
              </a:rPr>
              <a:t>مخزن البيانات  </a:t>
            </a:r>
            <a:r>
              <a:rPr lang="en-US" sz="2800" b="0" dirty="0">
                <a:solidFill>
                  <a:srgbClr val="0070C0"/>
                </a:solidFill>
              </a:rPr>
              <a:t>Data Sore</a:t>
            </a:r>
            <a:endParaRPr lang="ar-SA" sz="2800" b="0" dirty="0">
              <a:solidFill>
                <a:srgbClr val="0070C0"/>
              </a:solidFill>
            </a:endParaRPr>
          </a:p>
          <a:p>
            <a:pPr algn="r" rtl="1" fontAlgn="auto">
              <a:spcAft>
                <a:spcPts val="0"/>
              </a:spcAft>
              <a:buFont typeface="Wingdings" pitchFamily="2" charset="2"/>
              <a:buChar char="q"/>
              <a:defRPr/>
            </a:pPr>
            <a:r>
              <a:rPr lang="ar-SA" sz="2800" b="0" dirty="0">
                <a:solidFill>
                  <a:srgbClr val="C00000"/>
                </a:solidFill>
              </a:rPr>
              <a:t>يمثل  البيانات المخزنة في النظام (البيانات الساكنة) . فمخزن البيانات يمكن أن يحتوى بيانات عن:العميل،  أو الطالب،أو طلبيه العميل، أو فاتورة المورد.   </a:t>
            </a:r>
          </a:p>
          <a:p>
            <a:pPr algn="r" rtl="1">
              <a:buNone/>
              <a:defRPr/>
            </a:pPr>
            <a:r>
              <a:rPr lang="ar-JO" sz="2800" b="0" dirty="0" smtClean="0">
                <a:solidFill>
                  <a:srgbClr val="C00000"/>
                </a:solidFill>
              </a:rPr>
              <a:t>3</a:t>
            </a:r>
            <a:r>
              <a:rPr lang="ar-SA" sz="2800" b="0" dirty="0" smtClean="0">
                <a:solidFill>
                  <a:srgbClr val="C00000"/>
                </a:solidFill>
              </a:rPr>
              <a:t>-  </a:t>
            </a:r>
            <a:r>
              <a:rPr lang="ar-SA" sz="2800" b="0" dirty="0">
                <a:solidFill>
                  <a:srgbClr val="0070C0"/>
                </a:solidFill>
              </a:rPr>
              <a:t>العملية  </a:t>
            </a:r>
            <a:r>
              <a:rPr lang="en-US" sz="2800" b="0" dirty="0">
                <a:solidFill>
                  <a:srgbClr val="0070C0"/>
                </a:solidFill>
                <a:cs typeface="Arial" pitchFamily="34" charset="0"/>
              </a:rPr>
              <a:t>Process</a:t>
            </a:r>
            <a:endParaRPr lang="ar-SA" sz="2800" b="0" dirty="0">
              <a:solidFill>
                <a:srgbClr val="0070C0"/>
              </a:solidFill>
            </a:endParaRPr>
          </a:p>
          <a:p>
            <a:pPr algn="r" rtl="1">
              <a:buFont typeface="Wingdings" pitchFamily="2" charset="2"/>
              <a:buChar char="q"/>
              <a:defRPr/>
            </a:pPr>
            <a:r>
              <a:rPr lang="ar-SA" sz="2800" b="0" dirty="0">
                <a:solidFill>
                  <a:srgbClr val="C00000"/>
                </a:solidFill>
              </a:rPr>
              <a:t>   هي العمل (أو الفعل) الذي يتم تنفيذه على البيانات لإعادة تشكيل تلك البيانات أو تخزينها أو تحريكها أو توزيعها .  وعند نمذجة العمليات لا يهمنا ما إذا كانت تلك العمليات تتم يدوى أو تتم بواسطة الحاسب.</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sz="3200" dirty="0" smtClean="0">
                <a:solidFill>
                  <a:srgbClr val="00B050"/>
                </a:solidFill>
              </a:rPr>
              <a:t>رموز مخطط تدفق البيانات</a:t>
            </a:r>
            <a:endParaRPr lang="en-US" sz="3200" dirty="0"/>
          </a:p>
        </p:txBody>
      </p:sp>
      <p:sp>
        <p:nvSpPr>
          <p:cNvPr id="3" name="Content Placeholder 2"/>
          <p:cNvSpPr>
            <a:spLocks noGrp="1"/>
          </p:cNvSpPr>
          <p:nvPr>
            <p:ph idx="1"/>
          </p:nvPr>
        </p:nvSpPr>
        <p:spPr/>
        <p:txBody>
          <a:bodyPr/>
          <a:lstStyle/>
          <a:p>
            <a:pPr algn="r" rtl="1">
              <a:buNone/>
              <a:defRPr/>
            </a:pPr>
            <a:r>
              <a:rPr lang="ar-SA" dirty="0">
                <a:solidFill>
                  <a:srgbClr val="0070C0"/>
                </a:solidFill>
              </a:rPr>
              <a:t>4- الكيان الخارجي   </a:t>
            </a:r>
            <a:r>
              <a:rPr lang="en-US" dirty="0">
                <a:solidFill>
                  <a:srgbClr val="0070C0"/>
                </a:solidFill>
                <a:cs typeface="Arial" pitchFamily="34" charset="0"/>
              </a:rPr>
              <a:t>External Entity</a:t>
            </a:r>
            <a:endParaRPr lang="ar-SA" dirty="0">
              <a:solidFill>
                <a:srgbClr val="0070C0"/>
              </a:solidFill>
            </a:endParaRPr>
          </a:p>
          <a:p>
            <a:pPr algn="r" rtl="1" fontAlgn="auto">
              <a:spcAft>
                <a:spcPts val="0"/>
              </a:spcAft>
              <a:buNone/>
              <a:defRPr/>
            </a:pPr>
            <a:r>
              <a:rPr lang="ar-SA" dirty="0">
                <a:solidFill>
                  <a:srgbClr val="C00000"/>
                </a:solidFill>
              </a:rPr>
              <a:t>    </a:t>
            </a:r>
            <a:r>
              <a:rPr lang="ar-SA" sz="2800" b="0" dirty="0">
                <a:solidFill>
                  <a:srgbClr val="C00000"/>
                </a:solidFill>
              </a:rPr>
              <a:t>وهو يمثل المصدر أو المصب ، وهى  كيانات تقع خارج النظام. وقد يكون الكيان الخارجي شخص، أو منظمة أخرى، أو نظام آخر.</a:t>
            </a:r>
          </a:p>
          <a:p>
            <a:pPr algn="r" rtl="1" fontAlgn="auto">
              <a:spcAft>
                <a:spcPts val="0"/>
              </a:spcAft>
              <a:buNone/>
              <a:defRPr/>
            </a:pPr>
            <a:r>
              <a:rPr lang="ar-SA" sz="2800" b="0" dirty="0">
                <a:solidFill>
                  <a:srgbClr val="C00000"/>
                </a:solidFill>
              </a:rPr>
              <a:t>وطالما الكيان الخارجي يقع خارج النظام فإننا لا نهتم بمعظم خصائصه.</a:t>
            </a:r>
          </a:p>
          <a:p>
            <a:endParaRPr lang="en-US" dirty="0"/>
          </a:p>
        </p:txBody>
      </p:sp>
    </p:spTree>
  </p:cSld>
  <p:clrMapOvr>
    <a:masterClrMapping/>
  </p:clrMapOvr>
</p:sld>
</file>

<file path=ppt/theme/theme1.xml><?xml version="1.0" encoding="utf-8"?>
<a:theme xmlns:a="http://schemas.openxmlformats.org/drawingml/2006/main" name="Businessman">
  <a:themeElements>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