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8"/>
  </p:notesMasterIdLst>
  <p:sldIdLst>
    <p:sldId id="257" r:id="rId3"/>
    <p:sldId id="256" r:id="rId4"/>
    <p:sldId id="268" r:id="rId5"/>
    <p:sldId id="302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316" r:id="rId15"/>
    <p:sldId id="278" r:id="rId16"/>
    <p:sldId id="279" r:id="rId17"/>
    <p:sldId id="303" r:id="rId18"/>
    <p:sldId id="304" r:id="rId19"/>
    <p:sldId id="305" r:id="rId20"/>
    <p:sldId id="280" r:id="rId21"/>
    <p:sldId id="281" r:id="rId22"/>
    <p:sldId id="306" r:id="rId23"/>
    <p:sldId id="308" r:id="rId24"/>
    <p:sldId id="282" r:id="rId25"/>
    <p:sldId id="283" r:id="rId26"/>
    <p:sldId id="318" r:id="rId27"/>
    <p:sldId id="315" r:id="rId28"/>
    <p:sldId id="284" r:id="rId29"/>
    <p:sldId id="285" r:id="rId30"/>
    <p:sldId id="287" r:id="rId31"/>
    <p:sldId id="286" r:id="rId32"/>
    <p:sldId id="288" r:id="rId33"/>
    <p:sldId id="311" r:id="rId34"/>
    <p:sldId id="312" r:id="rId35"/>
    <p:sldId id="313" r:id="rId36"/>
    <p:sldId id="314" r:id="rId37"/>
    <p:sldId id="290" r:id="rId38"/>
    <p:sldId id="310" r:id="rId39"/>
    <p:sldId id="291" r:id="rId40"/>
    <p:sldId id="309" r:id="rId41"/>
    <p:sldId id="289" r:id="rId42"/>
    <p:sldId id="292" r:id="rId43"/>
    <p:sldId id="293" r:id="rId44"/>
    <p:sldId id="294" r:id="rId45"/>
    <p:sldId id="317" r:id="rId46"/>
    <p:sldId id="319" r:id="rId47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120" y="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0EF4-C98D-4357-B31D-86D9F244C6B6}" type="datetimeFigureOut">
              <a:rPr lang="en-GB" smtClean="0"/>
              <a:t>04/09/2015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D49BD-5E1B-46E5-92C6-2107D6BB7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1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kloʊs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4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mile=1609 m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100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3543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means determining the power</a:t>
            </a:r>
            <a:r>
              <a:rPr lang="en-US" baseline="0" dirty="0" smtClean="0"/>
              <a:t> of 10 that is closest to the actual numerical value of the quantity.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99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1-7. Caption: Example 1–5. (a) How much water is in this lake? (Photo is of one of the Rae Lakes in the Sierra Nevada of California.) (b) Model of the lake as a cylinder. [We could go one step further and estimate the mass or weight of this lake. We will see later that water has a density 1000 kg/m</a:t>
            </a:r>
            <a:r>
              <a:rPr lang="en-US" baseline="30000" dirty="0" smtClean="0"/>
              <a:t>3</a:t>
            </a:r>
            <a:r>
              <a:rPr lang="en-US" dirty="0" smtClean="0"/>
              <a:t>, of so this lake has a mass of about (10</a:t>
            </a:r>
            <a:r>
              <a:rPr lang="en-US" baseline="30000" dirty="0" smtClean="0"/>
              <a:t>3</a:t>
            </a:r>
            <a:r>
              <a:rPr lang="en-US" dirty="0" smtClean="0"/>
              <a:t> kg/m</a:t>
            </a:r>
            <a:r>
              <a:rPr lang="en-US" baseline="30000" dirty="0" smtClean="0"/>
              <a:t>3</a:t>
            </a:r>
            <a:r>
              <a:rPr lang="en-US" dirty="0" smtClean="0"/>
              <a:t>)(10</a:t>
            </a:r>
            <a:r>
              <a:rPr lang="en-US" baseline="30000" dirty="0" smtClean="0"/>
              <a:t>7</a:t>
            </a:r>
            <a:r>
              <a:rPr lang="en-US" dirty="0" smtClean="0"/>
              <a:t> m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  <a:r>
              <a:rPr lang="en-US" dirty="0" smtClean="0">
                <a:cs typeface="Arial" charset="0"/>
              </a:rPr>
              <a:t>≈ 10</a:t>
            </a:r>
            <a:r>
              <a:rPr lang="en-US" baseline="30000" dirty="0" smtClean="0">
                <a:cs typeface="Arial" charset="0"/>
              </a:rPr>
              <a:t>10</a:t>
            </a:r>
            <a:r>
              <a:rPr lang="en-US" dirty="0" smtClean="0">
                <a:cs typeface="Arial" charset="0"/>
              </a:rPr>
              <a:t> kg,</a:t>
            </a:r>
            <a:r>
              <a:rPr lang="en-US" dirty="0" smtClean="0"/>
              <a:t> which is about 10 billion kg or 10 million metric tons. (A metric ton is 1000 kg, about 2200 </a:t>
            </a:r>
            <a:r>
              <a:rPr lang="en-US" dirty="0" err="1" smtClean="0"/>
              <a:t>lbs</a:t>
            </a:r>
            <a:r>
              <a:rPr lang="en-US" dirty="0" smtClean="0"/>
              <a:t>, slightly larger than a British ton, 2000 lbs.)]</a:t>
            </a:r>
          </a:p>
          <a:p>
            <a:r>
              <a:rPr lang="en-US" dirty="0" smtClean="0"/>
              <a:t>Answer: The volume of the lake is about 10</a:t>
            </a:r>
            <a:r>
              <a:rPr lang="en-US" baseline="30000" dirty="0" smtClean="0"/>
              <a:t>7</a:t>
            </a:r>
            <a:r>
              <a:rPr lang="en-US" dirty="0" smtClean="0"/>
              <a:t> 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0443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Ans. = 100 </a:t>
            </a:r>
            <a:r>
              <a:rPr lang="en-GB" sz="1200" dirty="0" smtClean="0">
                <a:latin typeface="Symbol" pitchFamily="18" charset="2"/>
                <a:cs typeface="Times New Roman" pitchFamily="18" charset="0"/>
              </a:rPr>
              <a:t>micro 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307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Ans. = 1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4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ˈ</a:t>
            </a:r>
            <a:r>
              <a:rPr lang="en-GB" dirty="0" err="1" smtClean="0"/>
              <a:t>θʌm.neɪl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4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لاحظا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 smtClean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</a:rPr>
                  <a:t>Percent uncertainty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>
                            <a:solidFill>
                              <a:srgbClr val="37379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𝒖𝒏𝒄𝒆𝒓𝒕𝒂𝒊𝒏𝒕𝒚</m:t>
                        </m:r>
                        <m:r>
                          <a:rPr lang="en-US" sz="12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12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𝒗𝒂𝒍𝒖𝒆</m:t>
                        </m:r>
                        <m:r>
                          <a:rPr lang="en-US" sz="12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373791"/>
                            </a:solidFill>
                            <a:latin typeface="Cambria Math"/>
                          </a:rPr>
                          <m:t>𝑚𝑒𝑎𝑠𝑢𝑟𝑒𝑑</m:t>
                        </m:r>
                        <m:r>
                          <a:rPr lang="en-US" sz="12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𝒗𝒂𝒍𝒖𝒆</m:t>
                        </m:r>
                        <m:r>
                          <a:rPr lang="en-US" sz="12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200" b="1" dirty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</a:t>
                </a:r>
                <a:r>
                  <a:rPr lang="en-US" sz="1200" b="1" dirty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</a:rPr>
                  <a:t> 100 </a:t>
                </a:r>
                <a:r>
                  <a:rPr lang="en-US" sz="1200" b="1" dirty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</a:t>
                </a:r>
                <a:endParaRPr lang="en-US" sz="1200" b="1" dirty="0">
                  <a:solidFill>
                    <a:srgbClr val="37379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عنصر نائب للملاحظا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 smtClean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</a:rPr>
                  <a:t>Percent uncertainty = </a:t>
                </a:r>
                <a:r>
                  <a:rPr lang="en-US" sz="1200" b="1" i="0">
                    <a:solidFill>
                      <a:srgbClr val="373791"/>
                    </a:solidFill>
                    <a:latin typeface="Cambria Math"/>
                  </a:rPr>
                  <a:t>(𝒖𝒏𝒄𝒆𝒓𝒕𝒂𝒊𝒏𝒕𝒚  𝒗𝒂𝒍𝒖𝒆  )/(</a:t>
                </a:r>
                <a:r>
                  <a:rPr lang="en-US" sz="1200" i="0">
                    <a:solidFill>
                      <a:srgbClr val="373791"/>
                    </a:solidFill>
                    <a:latin typeface="Cambria Math"/>
                  </a:rPr>
                  <a:t>𝑚𝑒𝑎𝑠𝑢𝑟𝑒𝑑</a:t>
                </a:r>
                <a:r>
                  <a:rPr lang="en-US" sz="1200" b="1" i="0">
                    <a:solidFill>
                      <a:srgbClr val="373791"/>
                    </a:solidFill>
                    <a:latin typeface="Cambria Math"/>
                  </a:rPr>
                  <a:t> 𝒗𝒂𝒍𝒖𝒆 )</a:t>
                </a:r>
                <a:r>
                  <a:rPr lang="en-US" sz="1200" b="1" dirty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</a:t>
                </a:r>
                <a:r>
                  <a:rPr lang="en-US" sz="1200" b="1" dirty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</a:rPr>
                  <a:t> 100 </a:t>
                </a:r>
                <a:r>
                  <a:rPr lang="en-US" sz="1200" b="1" dirty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</a:t>
                </a:r>
                <a:endParaRPr lang="en-US" sz="1200" b="1" dirty="0">
                  <a:solidFill>
                    <a:srgbClr val="37379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ˈ</a:t>
            </a:r>
            <a:r>
              <a:rPr lang="en-GB" dirty="0" err="1" smtClean="0"/>
              <a:t>preʃ.əs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4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ˈred.ɪ.li 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1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ˈ</a:t>
            </a:r>
            <a:r>
              <a:rPr lang="en-GB" dirty="0" err="1" smtClean="0"/>
              <a:t>lu</a:t>
            </a:r>
            <a:r>
              <a:rPr lang="en-GB" dirty="0" smtClean="0"/>
              <a:t>ː.</a:t>
            </a:r>
            <a:r>
              <a:rPr lang="en-GB" dirty="0" err="1" smtClean="0"/>
              <a:t>mɪ.nəs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4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ˌ</a:t>
            </a:r>
            <a:r>
              <a:rPr lang="en-GB" dirty="0" err="1" smtClean="0"/>
              <a:t>kɒm.bɪˈneɪ.ʃən</a:t>
            </a:r>
            <a:r>
              <a:rPr lang="en-GB" dirty="0" smtClean="0"/>
              <a:t>  ,  </a:t>
            </a:r>
            <a:r>
              <a:rPr lang="en-GB" dirty="0" err="1" smtClean="0"/>
              <a:t>ɪˈkweɪ.ʒən</a:t>
            </a:r>
            <a:r>
              <a:rPr lang="en-GB" dirty="0" smtClean="0"/>
              <a:t>/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90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Ans. 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9BD-5E1B-46E5-92C6-2107D6BB77A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1m= 3.28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Figure 1-6. Caption: The world’s second highest peak, K2, whose summit is considered the most difficult of the “8000-ers.” K2 is seen here from the north (China).</a:t>
            </a:r>
          </a:p>
          <a:p>
            <a:r>
              <a:rPr lang="en-US" dirty="0" smtClean="0"/>
              <a:t>Answer: An elevation of 8000 m is 26,247 </a:t>
            </a:r>
            <a:r>
              <a:rPr lang="en-US" dirty="0" err="1" smtClean="0"/>
              <a:t>ft</a:t>
            </a:r>
            <a:r>
              <a:rPr lang="en-US" dirty="0" smtClean="0"/>
              <a:t> above sea level.</a:t>
            </a:r>
          </a:p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760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>
                <a:solidFill>
                  <a:prstClr val="black"/>
                </a:solidFill>
              </a:rPr>
              <a:pPr/>
              <a:t>9/4/2015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60400" y="1803400"/>
            <a:ext cx="8832850" cy="436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76" y="0"/>
            <a:ext cx="9903524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4056115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912610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02" y="2193926"/>
            <a:ext cx="4190702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02" y="1489075"/>
            <a:ext cx="4190702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878" y="2193926"/>
            <a:ext cx="4189413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1489075"/>
            <a:ext cx="4189413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274638"/>
            <a:ext cx="8543925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01850"/>
            <a:ext cx="3194943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01850"/>
            <a:ext cx="3194943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8896-4B9C-4755-AA77-B20D300CFBB0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0F74-C474-487E-AA73-7DA0FEF0D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9903524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:endParaRPr lang="en-US" sz="2400">
                    <a:solidFill>
                      <a:prstClr val="black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>
                <a:solidFill>
                  <a:srgbClr val="A5A5A5"/>
                </a:solidFill>
              </a:rPr>
              <a:pPr/>
              <a:t>9/4/2015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6663" y="6356351"/>
            <a:ext cx="235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>
              <a:solidFill>
                <a:srgbClr val="A5A5A5"/>
              </a:solidFill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2725" y="6356351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>
              <a:solidFill>
                <a:srgbClr val="A5A5A5"/>
              </a:solidFill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7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6.wmf"/><Relationship Id="rId5" Type="http://schemas.openxmlformats.org/officeDocument/2006/relationships/image" Target="../media/image48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47.jpeg"/><Relationship Id="rId9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53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equella2emea.pearson.com/taibah-pri/logon.do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426" t="22266" r="12124" b="36391"/>
          <a:stretch>
            <a:fillRect/>
          </a:stretch>
        </p:blipFill>
        <p:spPr bwMode="auto">
          <a:xfrm>
            <a:off x="1496616" y="1988840"/>
            <a:ext cx="73448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72680" y="44624"/>
            <a:ext cx="5256584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Significant figure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52600" y="836712"/>
            <a:ext cx="7056784" cy="5040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number of reliably known digits in a number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4568" y="1412776"/>
            <a:ext cx="8208912" cy="93610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example: 2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cm, 2.0 cm, &amp; 2.00 cm are mathematically the same but experimentally different: 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have different significant figures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56856" y="2636912"/>
            <a:ext cx="2736304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Counting rules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4488" y="3388524"/>
            <a:ext cx="128059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Rule 1: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81064" y="3429000"/>
            <a:ext cx="8224464" cy="223224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All nonzero digits (1, 2, 3, …,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 7, 8, 9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j-lt"/>
                <a:ea typeface="+mj-ea"/>
                <a:cs typeface="+mj-cs"/>
              </a:rPr>
              <a:t>) are significant figures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u="sng" dirty="0" smtClean="0"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 smtClean="0">
                <a:latin typeface="+mj-lt"/>
                <a:ea typeface="+mj-ea"/>
                <a:cs typeface="+mj-cs"/>
              </a:rPr>
              <a:t>Q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. determine the number of significant figures in: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11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and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235.68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dirty="0" smtClean="0"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 smtClean="0">
                <a:latin typeface="+mj-lt"/>
                <a:ea typeface="+mj-ea"/>
                <a:cs typeface="+mj-cs"/>
              </a:rPr>
              <a:t>Ans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288704" y="4989349"/>
          <a:ext cx="425450" cy="67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4" name="Equation" r:id="rId3" imgW="177480" imgH="279360" progId="Equation.3">
                  <p:embed/>
                </p:oleObj>
              </mc:Choice>
              <mc:Fallback>
                <p:oleObj name="Equation" r:id="rId3" imgW="17748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704" y="4989349"/>
                        <a:ext cx="425450" cy="671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720752" y="5017953"/>
            <a:ext cx="36004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significant figures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239963" y="5637807"/>
          <a:ext cx="12461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" name="Equation" r:id="rId5" imgW="520560" imgH="279360" progId="Equation.3">
                  <p:embed/>
                </p:oleObj>
              </mc:Choice>
              <mc:Fallback>
                <p:oleObj name="Equation" r:id="rId5" imgW="52056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5637807"/>
                        <a:ext cx="1246187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584848" y="5670802"/>
            <a:ext cx="3600400" cy="50405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significant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4568" y="332656"/>
            <a:ext cx="1280592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Rule 2: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16496" y="4597433"/>
          <a:ext cx="943918" cy="63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8" name="Equation" r:id="rId3" imgW="419040" imgH="279360" progId="Equation.3">
                  <p:embed/>
                </p:oleObj>
              </mc:Choice>
              <mc:Fallback>
                <p:oleObj name="Equation" r:id="rId3" imgW="41904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4597433"/>
                        <a:ext cx="943918" cy="631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26211" y="457507"/>
            <a:ext cx="990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</a:rPr>
              <a:t>Zeros</a:t>
            </a:r>
            <a:endParaRPr lang="en-US" sz="2000" u="sng" dirty="0"/>
          </a:p>
        </p:txBody>
      </p:sp>
      <p:sp>
        <p:nvSpPr>
          <p:cNvPr id="13" name="Rectangle 12"/>
          <p:cNvSpPr/>
          <p:nvPr/>
        </p:nvSpPr>
        <p:spPr>
          <a:xfrm>
            <a:off x="469455" y="1488975"/>
            <a:ext cx="2395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Trailing zeros (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to the right of a number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85248" y="1412776"/>
            <a:ext cx="2448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Leading zeros (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to the left of a number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 Don’t count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16200000">
            <a:off x="1344825" y="2212639"/>
            <a:ext cx="864096" cy="1856657"/>
          </a:xfrm>
          <a:prstGeom prst="rightBrace">
            <a:avLst>
              <a:gd name="adj1" fmla="val 25401"/>
              <a:gd name="adj2" fmla="val 4867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2481" y="3606115"/>
            <a:ext cx="1872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Number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decimal point</a:t>
            </a:r>
          </a:p>
          <a:p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 Count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072680" y="3606115"/>
            <a:ext cx="223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Number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without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decimal point </a:t>
            </a:r>
          </a:p>
          <a:p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 Don’t count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35471" y="5317455"/>
          <a:ext cx="7731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9" name="Equation" r:id="rId5" imgW="342720" imgH="279360" progId="Equation.3">
                  <p:embed/>
                </p:oleObj>
              </mc:Choice>
              <mc:Fallback>
                <p:oleObj name="Equation" r:id="rId5" imgW="34272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71" y="5317455"/>
                        <a:ext cx="77311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416496" y="5949280"/>
          <a:ext cx="11445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0" name="Equation" r:id="rId7" imgW="507960" imgH="279360" progId="Equation.3">
                  <p:embed/>
                </p:oleObj>
              </mc:Choice>
              <mc:Fallback>
                <p:oleObj name="Equation" r:id="rId7" imgW="507960" imgH="279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5949280"/>
                        <a:ext cx="1144587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2392809" y="4653136"/>
          <a:ext cx="428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1" name="Equation" r:id="rId9" imgW="190440" imgH="279360" progId="Equation.3">
                  <p:embed/>
                </p:oleObj>
              </mc:Choice>
              <mc:Fallback>
                <p:oleObj name="Equation" r:id="rId9" imgW="19044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809" y="4653136"/>
                        <a:ext cx="42862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2360712" y="5301804"/>
          <a:ext cx="6873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2" name="Equation" r:id="rId11" imgW="304560" imgH="279360" progId="Equation.3">
                  <p:embed/>
                </p:oleObj>
              </mc:Choice>
              <mc:Fallback>
                <p:oleObj name="Equation" r:id="rId11" imgW="30456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712" y="5301804"/>
                        <a:ext cx="687387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2724249" y="6024191"/>
          <a:ext cx="2587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3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249" y="6024191"/>
                        <a:ext cx="2587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3"/>
          <p:cNvGraphicFramePr>
            <a:graphicFrameLocks noChangeAspect="1"/>
          </p:cNvGraphicFramePr>
          <p:nvPr/>
        </p:nvGraphicFramePr>
        <p:xfrm>
          <a:off x="2367905" y="5965527"/>
          <a:ext cx="1317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4" name="Equation" r:id="rId15" imgW="583920" imgH="279360" progId="Equation.3">
                  <p:embed/>
                </p:oleObj>
              </mc:Choice>
              <mc:Fallback>
                <p:oleObj name="Equation" r:id="rId15" imgW="583920" imgH="2793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905" y="5965527"/>
                        <a:ext cx="131762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flipV="1">
            <a:off x="1749832" y="2204863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7833321" y="2564903"/>
          <a:ext cx="11430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5" name="Equation" r:id="rId17" imgW="507960" imgH="838080" progId="Equation.3">
                  <p:embed/>
                </p:oleObj>
              </mc:Choice>
              <mc:Fallback>
                <p:oleObj name="Equation" r:id="rId17" imgW="507960" imgH="8380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321" y="2564903"/>
                        <a:ext cx="1143000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Bracket 26"/>
          <p:cNvSpPr/>
          <p:nvPr/>
        </p:nvSpPr>
        <p:spPr>
          <a:xfrm rot="16200000">
            <a:off x="4677543" y="-2344216"/>
            <a:ext cx="334888" cy="7416824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065484" y="908719"/>
            <a:ext cx="0" cy="5040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48944" y="1435423"/>
            <a:ext cx="20882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Zeros in-between digits</a:t>
            </a:r>
          </a:p>
          <a:p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 Count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805536" y="2541637"/>
          <a:ext cx="13716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6" name="Equation" r:id="rId19" imgW="609480" imgH="838080" progId="Equation.3">
                  <p:embed/>
                </p:oleObj>
              </mc:Choice>
              <mc:Fallback>
                <p:oleObj name="Equation" r:id="rId19" imgW="609480" imgH="8380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536" y="2541637"/>
                        <a:ext cx="1371600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536" y="1323689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A whole number (</a:t>
            </a:r>
            <a:r>
              <a:rPr lang="en-US" sz="2000" i="1" dirty="0" smtClean="0"/>
              <a:t>without decimal point</a:t>
            </a:r>
            <a:r>
              <a:rPr lang="en-US" sz="2000" dirty="0" smtClean="0"/>
              <a:t>) preceded by the word </a:t>
            </a:r>
            <a:r>
              <a:rPr lang="en-US" sz="2000" b="1" i="1" u="sng" dirty="0" smtClean="0"/>
              <a:t>about (approximately, etc … )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don’t count zeros</a:t>
            </a:r>
          </a:p>
        </p:txBody>
      </p:sp>
      <p:sp>
        <p:nvSpPr>
          <p:cNvPr id="3" name="Rectangle 2"/>
          <p:cNvSpPr/>
          <p:nvPr/>
        </p:nvSpPr>
        <p:spPr>
          <a:xfrm>
            <a:off x="799778" y="477833"/>
            <a:ext cx="4056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u="sng" dirty="0">
                <a:ln w="11430"/>
              </a:rPr>
              <a:t>Trailing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i="1" u="sng" cap="none" spc="0" dirty="0" smtClean="0">
                <a:ln w="11430"/>
              </a:rPr>
              <a:t>zeros</a:t>
            </a:r>
            <a:r>
              <a:rPr lang="en-US" sz="2800" i="1" u="sng" cap="none" spc="0" dirty="0" smtClean="0">
                <a:ln w="11430"/>
              </a:rPr>
              <a:t>: special case</a:t>
            </a:r>
            <a:endParaRPr lang="en-US" sz="2800" cap="none" spc="0" dirty="0">
              <a:ln w="1143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848197" y="2227855"/>
          <a:ext cx="1872555" cy="98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" name="Equation" r:id="rId3" imgW="1066680" imgH="558720" progId="Equation.3">
                  <p:embed/>
                </p:oleObj>
              </mc:Choice>
              <mc:Fallback>
                <p:oleObj name="Equation" r:id="rId3" imgW="1066680" imgH="558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97" y="2227855"/>
                        <a:ext cx="1872555" cy="985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76536" y="395533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A whole number (</a:t>
            </a:r>
            <a:r>
              <a:rPr lang="en-US" sz="2000" i="1" dirty="0" smtClean="0"/>
              <a:t>without decimal point</a:t>
            </a:r>
            <a:r>
              <a:rPr lang="en-US" sz="2000" dirty="0" smtClean="0"/>
              <a:t>) preceded by the word </a:t>
            </a:r>
            <a:r>
              <a:rPr lang="en-US" sz="2000" b="1" i="1" u="sng" dirty="0" smtClean="0"/>
              <a:t>precisely (accurately, etc …)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Count zeros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848544" y="4819426"/>
          <a:ext cx="2160587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7" name="Equation" r:id="rId5" imgW="1231560" imgH="558720" progId="Equation.3">
                  <p:embed/>
                </p:oleObj>
              </mc:Choice>
              <mc:Fallback>
                <p:oleObj name="Equation" r:id="rId5" imgW="123156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544" y="4819426"/>
                        <a:ext cx="2160587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Callout 7"/>
          <p:cNvSpPr/>
          <p:nvPr/>
        </p:nvSpPr>
        <p:spPr>
          <a:xfrm>
            <a:off x="4592960" y="2155847"/>
            <a:ext cx="4104456" cy="360040"/>
          </a:xfrm>
          <a:prstGeom prst="wedgeEllipseCallout">
            <a:avLst>
              <a:gd name="adj1" fmla="val -103409"/>
              <a:gd name="adj2" fmla="val 29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Implying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10 cm uncertainty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664968" y="2659903"/>
            <a:ext cx="4248472" cy="360040"/>
          </a:xfrm>
          <a:prstGeom prst="wedgeEllipseCallout">
            <a:avLst>
              <a:gd name="adj1" fmla="val -95308"/>
              <a:gd name="adj2" fmla="val 257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Implying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100 km uncertainty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664968" y="4747418"/>
            <a:ext cx="3960440" cy="360040"/>
          </a:xfrm>
          <a:prstGeom prst="wedgeEllipseCallout">
            <a:avLst>
              <a:gd name="adj1" fmla="val -95308"/>
              <a:gd name="adj2" fmla="val 257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Implying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1 cm uncertainty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869117" y="5251474"/>
            <a:ext cx="3960440" cy="360040"/>
          </a:xfrm>
          <a:prstGeom prst="wedgeEllipseCallout">
            <a:avLst>
              <a:gd name="adj1" fmla="val -95308"/>
              <a:gd name="adj2" fmla="val 257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Implying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1 km uncertainty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45057"/>
            <a:ext cx="6136448" cy="676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448944" y="1484784"/>
            <a:ext cx="3744416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103031"/>
            <a:ext cx="6136448" cy="676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3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697" y="1268760"/>
            <a:ext cx="49815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4728" y="220216"/>
            <a:ext cx="4248472" cy="6164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Check your understanding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2480" y="116632"/>
            <a:ext cx="9433048" cy="764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Significant figure: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mathematical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operations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8784" y="1768404"/>
            <a:ext cx="432048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1. 	Multiplications and divisions</a:t>
            </a:r>
            <a:endParaRPr lang="en-US" sz="20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0552" y="85586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Carry out intermediate calculations without rounding. Only round the final answer (outcome) according to the following rules: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3600" y="228763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7030A0"/>
                </a:solidFill>
                <a:sym typeface="Symbol"/>
              </a:rPr>
              <a:t>Final result presented with </a:t>
            </a:r>
            <a:r>
              <a:rPr lang="en-US" sz="2400" b="1" i="1" dirty="0" smtClean="0">
                <a:solidFill>
                  <a:srgbClr val="7030A0"/>
                </a:solidFill>
                <a:sym typeface="Symbol"/>
              </a:rPr>
              <a:t>significant figures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similar to that for the number with </a:t>
            </a:r>
            <a:r>
              <a:rPr lang="en-US" sz="2400" b="1" i="1" dirty="0" smtClean="0">
                <a:solidFill>
                  <a:srgbClr val="7030A0"/>
                </a:solidFill>
                <a:sym typeface="Symbol"/>
              </a:rPr>
              <a:t>least significant figure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used in the operation.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826927"/>
              </p:ext>
            </p:extLst>
          </p:nvPr>
        </p:nvGraphicFramePr>
        <p:xfrm>
          <a:off x="2180069" y="3103038"/>
          <a:ext cx="5257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0" name="Equation" r:id="rId3" imgW="2997000" imgH="368280" progId="Equation.3">
                  <p:embed/>
                </p:oleObj>
              </mc:Choice>
              <mc:Fallback>
                <p:oleObj name="Equation" r:id="rId3" imgW="2997000" imgH="36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069" y="3103038"/>
                        <a:ext cx="52578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21812" y="4453352"/>
            <a:ext cx="432048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2. 	Addition and subtraction</a:t>
            </a:r>
            <a:endParaRPr lang="en-US" sz="20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3600" y="498114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7030A0"/>
                </a:solidFill>
                <a:sym typeface="Symbol"/>
              </a:rPr>
              <a:t>Final result presented with </a:t>
            </a:r>
            <a:r>
              <a:rPr lang="en-US" sz="2400" b="1" i="1" dirty="0" smtClean="0">
                <a:solidFill>
                  <a:srgbClr val="7030A0"/>
                </a:solidFill>
                <a:sym typeface="Symbol"/>
              </a:rPr>
              <a:t>decimal places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similar to that for the number with </a:t>
            </a:r>
            <a:r>
              <a:rPr lang="en-US" sz="2400" b="1" i="1" dirty="0" smtClean="0">
                <a:solidFill>
                  <a:srgbClr val="7030A0"/>
                </a:solidFill>
                <a:sym typeface="Symbol"/>
              </a:rPr>
              <a:t>least decimal places 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used in the operation.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17882"/>
              </p:ext>
            </p:extLst>
          </p:nvPr>
        </p:nvGraphicFramePr>
        <p:xfrm>
          <a:off x="2030413" y="6234113"/>
          <a:ext cx="55689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1" name="Microsoft Equation 3.0" r:id="rId5" imgW="3174840" imgH="368280" progId="Equation.3">
                  <p:embed/>
                </p:oleObj>
              </mc:Choice>
              <mc:Fallback>
                <p:oleObj name="Microsoft Equation 3.0" r:id="rId5" imgW="3174840" imgH="368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6234113"/>
                        <a:ext cx="556895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69487" y="3840667"/>
            <a:ext cx="8914134" cy="485005"/>
            <a:chOff x="704528" y="4149081"/>
            <a:chExt cx="8914134" cy="485005"/>
          </a:xfrm>
        </p:grpSpPr>
        <p:pic>
          <p:nvPicPr>
            <p:cNvPr id="6451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10153" t="50984" r="10761" b="38282"/>
            <a:stretch>
              <a:fillRect/>
            </a:stretch>
          </p:blipFill>
          <p:spPr bwMode="auto">
            <a:xfrm>
              <a:off x="704528" y="4149081"/>
              <a:ext cx="6336704" cy="48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522318" y="4326309"/>
              <a:ext cx="30963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sym typeface="Symbol"/>
                </a:rPr>
                <a:t>See page 6 in your book for more details</a:t>
              </a: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1208584" y="5867980"/>
            <a:ext cx="77768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GaramondMTStd-Regular"/>
              </a:rPr>
              <a:t>The </a:t>
            </a:r>
            <a:r>
              <a:rPr lang="en-US" dirty="0">
                <a:latin typeface="GaramondMTStd-Regular"/>
              </a:rPr>
              <a:t>final result is no more accurate </a:t>
            </a:r>
            <a:r>
              <a:rPr lang="en-US" dirty="0" smtClean="0">
                <a:latin typeface="GaramondMTStd-Regular"/>
              </a:rPr>
              <a:t>than the </a:t>
            </a:r>
            <a:r>
              <a:rPr lang="en-US" dirty="0">
                <a:latin typeface="GaramondMTStd-Regular"/>
              </a:rPr>
              <a:t>least accurate number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1-4 Measurement and Uncertainty; Significant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33550" y="1268760"/>
            <a:ext cx="7660597" cy="436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Calculators will not give you the right number of significant figures; they usually give too many but sometimes give too few (especially if there are trailing zeroes after a decimal point).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top calculator shows the result of 2.0 / 3.0.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bottom calculator shows the result of 2.5 x 3.2.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2" y="1809739"/>
            <a:ext cx="1521854" cy="495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2144688" y="3717032"/>
            <a:ext cx="648072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+mj-cs"/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+mj-cs"/>
              </a:rPr>
              <a:t>3.6 </a:t>
            </a:r>
            <a:r>
              <a:rPr lang="en-US" sz="2200" b="1" dirty="0">
                <a:latin typeface="Times New Roman" pitchFamily="18" charset="0"/>
                <a:cs typeface="+mj-cs"/>
              </a:rPr>
              <a:t>– 0.57 = 3 .03 = 3.0 </a:t>
            </a:r>
            <a:r>
              <a:rPr lang="en-US" sz="2200" dirty="0">
                <a:cs typeface="+mj-cs"/>
              </a:rPr>
              <a:t>( Rounding off to one place )</a:t>
            </a:r>
            <a:endParaRPr lang="en-US" sz="2200" b="1" dirty="0">
              <a:latin typeface="Times New Roman" pitchFamily="18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+mj-cs"/>
              </a:rPr>
              <a:t>4.83 +2.1 = 6.93 = 6.9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+mj-cs"/>
              </a:rPr>
              <a:t>6.53+ 2 = 8.53 = 9  </a:t>
            </a:r>
            <a:endParaRPr lang="en-US" sz="2200" b="1" dirty="0" smtClean="0">
              <a:latin typeface="Times New Roman" pitchFamily="18" charset="0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+mj-cs"/>
              </a:rPr>
              <a:t>8.42 </a:t>
            </a:r>
            <a:r>
              <a:rPr lang="en-US" sz="2200" b="1" dirty="0">
                <a:latin typeface="Times New Roman" pitchFamily="18" charset="0"/>
                <a:cs typeface="+mj-cs"/>
              </a:rPr>
              <a:t>x 3.0 = 25.26 = 25 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+mj-cs"/>
              </a:rPr>
              <a:t>6.00 / 2.0 = 3.0 </a:t>
            </a:r>
            <a:endParaRPr lang="ar-SA" sz="2200" b="1" dirty="0">
              <a:latin typeface="Times New Roman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63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76200"/>
            <a:ext cx="8915400" cy="11430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6654" y="1268760"/>
            <a:ext cx="8832850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area of a rectangle 4.5 cm by 3.25 cm is correctly given by (a) 14.625 cm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 (b) 14.63 cm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 (c) 14.6 cm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 (d) 15 cm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Do 0.00324 and 0.00056 have the same number of significant figures.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For each of the following numbers, state the number of significant figures and number of decimal places: 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(a) 1.23; (b) 0.123; (c) 0.0123.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Conceptual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05177" y="1803402"/>
            <a:ext cx="6088073" cy="37378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Using a protractor you measure an angle to be 30°.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How many significant figures should you quote in this measurements?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 a calculator to find the cosine of the angle you measured.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rotractor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114" y="2000240"/>
            <a:ext cx="3214710" cy="28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836712"/>
            <a:ext cx="6565371" cy="24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3501007"/>
            <a:ext cx="6480720" cy="270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4728" y="220216"/>
            <a:ext cx="4248472" cy="6164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Check your understanding</a:t>
            </a: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5377" t="23056" r="51452" b="70666"/>
          <a:stretch>
            <a:fillRect/>
          </a:stretch>
        </p:blipFill>
        <p:spPr bwMode="auto">
          <a:xfrm>
            <a:off x="128464" y="476672"/>
            <a:ext cx="812053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 t="14783" b="11891"/>
          <a:stretch>
            <a:fillRect/>
          </a:stretch>
        </p:blipFill>
        <p:spPr bwMode="auto">
          <a:xfrm>
            <a:off x="184697" y="1484784"/>
            <a:ext cx="966484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6632"/>
            <a:ext cx="8420100" cy="836712"/>
          </a:xfrm>
        </p:spPr>
        <p:txBody>
          <a:bodyPr>
            <a:noAutofit/>
          </a:bodyPr>
          <a:lstStyle/>
          <a:p>
            <a:r>
              <a:rPr lang="en-US" sz="3500" b="1" dirty="0">
                <a:sym typeface="Times New Roman" pitchFamily="18" charset="0"/>
              </a:rPr>
              <a:t>Scientific </a:t>
            </a:r>
            <a:r>
              <a:rPr lang="en-US" sz="3500" b="1" dirty="0" smtClean="0">
                <a:sym typeface="Times New Roman" pitchFamily="18" charset="0"/>
              </a:rPr>
              <a:t>Notation(</a:t>
            </a:r>
            <a:r>
              <a:rPr lang="en-US" sz="3500" b="1" dirty="0" smtClean="0">
                <a:solidFill>
                  <a:schemeClr val="accent2"/>
                </a:solidFill>
                <a:sym typeface="Times New Roman" pitchFamily="18" charset="0"/>
              </a:rPr>
              <a:t>Powers of 10)</a:t>
            </a:r>
            <a:endParaRPr lang="en-US" sz="3500" dirty="0" smtClean="0">
              <a:sym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672" y="908720"/>
            <a:ext cx="8839646" cy="511256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ym typeface="Symbol" pitchFamily="18" charset="2"/>
              </a:rPr>
              <a:t>Common to express very large or very small numbers using powers of 10 notation.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A number </a:t>
            </a:r>
            <a:r>
              <a:rPr lang="en-GB" sz="2400" b="1" dirty="0">
                <a:solidFill>
                  <a:srgbClr val="C00000"/>
                </a:solidFill>
              </a:rPr>
              <a:t>greater than </a:t>
            </a:r>
            <a:r>
              <a:rPr lang="en-GB" sz="2400" b="1" dirty="0"/>
              <a:t>10</a:t>
            </a:r>
            <a:r>
              <a:rPr lang="en-GB" sz="2400" dirty="0"/>
              <a:t> </a:t>
            </a:r>
            <a:r>
              <a:rPr lang="en-GB" sz="2400" dirty="0" smtClean="0"/>
              <a:t>          </a:t>
            </a:r>
            <a:r>
              <a:rPr lang="en-GB" sz="2400" dirty="0">
                <a:solidFill>
                  <a:srgbClr val="C00000"/>
                </a:solidFill>
              </a:rPr>
              <a:t>positive</a:t>
            </a:r>
            <a:r>
              <a:rPr lang="en-GB" sz="2400" dirty="0"/>
              <a:t> power of </a:t>
            </a:r>
            <a:r>
              <a:rPr lang="en-GB" sz="2400" dirty="0" smtClean="0"/>
              <a:t>10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ym typeface="Symbol" pitchFamily="18" charset="2"/>
              </a:rPr>
              <a:t>                    </a:t>
            </a:r>
            <a:r>
              <a:rPr lang="en-US" sz="2400" b="1" dirty="0" smtClean="0">
                <a:sym typeface="Symbol" pitchFamily="18" charset="2"/>
              </a:rPr>
              <a:t>39,600 = 3.96  10</a:t>
            </a:r>
            <a:r>
              <a:rPr lang="en-US" sz="2400" b="1" baseline="30000" dirty="0" smtClean="0">
                <a:sym typeface="Symbol" pitchFamily="18" charset="2"/>
              </a:rPr>
              <a:t>4</a:t>
            </a:r>
            <a:r>
              <a:rPr lang="en-US" sz="2400" dirty="0" smtClean="0">
                <a:sym typeface="Symbol" pitchFamily="18" charset="2"/>
              </a:rPr>
              <a:t>  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1800" dirty="0" smtClean="0">
                <a:sym typeface="Symbol" pitchFamily="18" charset="2"/>
              </a:rPr>
              <a:t>			(moved decimal 4 places to left)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A </a:t>
            </a:r>
            <a:r>
              <a:rPr lang="en-GB" sz="2400" dirty="0"/>
              <a:t>number </a:t>
            </a:r>
            <a:r>
              <a:rPr lang="en-GB" sz="2400" dirty="0">
                <a:solidFill>
                  <a:srgbClr val="C00000"/>
                </a:solidFill>
              </a:rPr>
              <a:t>between 0 and </a:t>
            </a:r>
            <a:r>
              <a:rPr lang="en-GB" sz="2400" dirty="0" smtClean="0">
                <a:solidFill>
                  <a:srgbClr val="C00000"/>
                </a:solidFill>
              </a:rPr>
              <a:t>1 </a:t>
            </a:r>
            <a:r>
              <a:rPr lang="en-US" sz="2400" dirty="0" smtClean="0">
                <a:sym typeface="Symbol" pitchFamily="18" charset="2"/>
              </a:rPr>
              <a:t>	</a:t>
            </a:r>
            <a:r>
              <a:rPr lang="en-GB" sz="2400" b="1" dirty="0">
                <a:solidFill>
                  <a:srgbClr val="C00000"/>
                </a:solidFill>
              </a:rPr>
              <a:t>negative</a:t>
            </a:r>
            <a:r>
              <a:rPr lang="en-GB" sz="2400" dirty="0"/>
              <a:t> power of 10</a:t>
            </a:r>
            <a:r>
              <a:rPr lang="en-US" sz="2400" dirty="0" smtClean="0">
                <a:sym typeface="Symbol" pitchFamily="18" charset="2"/>
              </a:rPr>
              <a:t>	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2400" b="1" dirty="0" smtClean="0">
                <a:sym typeface="Symbol" pitchFamily="18" charset="2"/>
              </a:rPr>
              <a:t>                            0.0021 = 2.1  10</a:t>
            </a:r>
            <a:r>
              <a:rPr lang="en-US" sz="2400" b="1" baseline="30000" dirty="0" smtClean="0">
                <a:sym typeface="Symbol" pitchFamily="18" charset="2"/>
              </a:rPr>
              <a:t>-3</a:t>
            </a:r>
            <a:r>
              <a:rPr lang="en-US" sz="2400" dirty="0" smtClean="0">
                <a:sym typeface="Symbol" pitchFamily="18" charset="2"/>
              </a:rPr>
              <a:t>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sz="1800" dirty="0" smtClean="0">
                <a:sym typeface="Symbol" pitchFamily="18" charset="2"/>
              </a:rPr>
              <a:t>			(moved decimal 3 places to right)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A number </a:t>
            </a:r>
            <a:r>
              <a:rPr lang="en-GB" sz="2400" dirty="0">
                <a:solidFill>
                  <a:srgbClr val="C00000"/>
                </a:solidFill>
              </a:rPr>
              <a:t>between 1 and 10 </a:t>
            </a:r>
            <a:r>
              <a:rPr lang="en-GB" sz="2400" dirty="0" smtClean="0">
                <a:solidFill>
                  <a:srgbClr val="C00000"/>
                </a:solidFill>
              </a:rPr>
              <a:t>           </a:t>
            </a:r>
            <a:r>
              <a:rPr lang="en-GB" sz="2400" b="1" dirty="0">
                <a:solidFill>
                  <a:srgbClr val="C00000"/>
                </a:solidFill>
              </a:rPr>
              <a:t>zero</a:t>
            </a:r>
            <a:r>
              <a:rPr lang="en-GB" sz="2400" dirty="0"/>
              <a:t> power of 10</a:t>
            </a:r>
            <a:endParaRPr lang="en-US" sz="2400" dirty="0" smtClean="0">
              <a:solidFill>
                <a:srgbClr val="C00000"/>
              </a:solidFill>
              <a:sym typeface="Symbol" pitchFamily="18" charset="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>
                <a:sym typeface="Symbol" pitchFamily="18" charset="2"/>
              </a:rPr>
              <a:t>                          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7.33 = 7.33 × 10</a:t>
            </a:r>
            <a:r>
              <a:rPr lang="en-GB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ym typeface="Symbol" pitchFamily="18" charset="2"/>
              </a:rPr>
              <a:t>Useful for controlling significant figures:</a:t>
            </a:r>
            <a:endParaRPr lang="en-US" dirty="0" smtClean="0">
              <a:sym typeface="Symbol" pitchFamily="18" charset="2"/>
            </a:endParaRPr>
          </a:p>
        </p:txBody>
      </p:sp>
      <p:graphicFrame>
        <p:nvGraphicFramePr>
          <p:cNvPr id="696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357604"/>
              </p:ext>
            </p:extLst>
          </p:nvPr>
        </p:nvGraphicFramePr>
        <p:xfrm>
          <a:off x="1352600" y="6153422"/>
          <a:ext cx="6396846" cy="58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8" name="Equation" r:id="rId3" imgW="3200400" imgH="291960" progId="Equation.3">
                  <p:embed/>
                </p:oleObj>
              </mc:Choice>
              <mc:Fallback>
                <p:oleObj name="Equation" r:id="rId3" imgW="3200400" imgH="291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600" y="6153422"/>
                        <a:ext cx="6396846" cy="587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سهم إلى اليمين 1"/>
          <p:cNvSpPr/>
          <p:nvPr/>
        </p:nvSpPr>
        <p:spPr>
          <a:xfrm>
            <a:off x="4309809" y="1772816"/>
            <a:ext cx="504056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مين 5"/>
          <p:cNvSpPr/>
          <p:nvPr/>
        </p:nvSpPr>
        <p:spPr>
          <a:xfrm>
            <a:off x="4517550" y="3403361"/>
            <a:ext cx="504056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سهم إلى اليمين 6"/>
          <p:cNvSpPr/>
          <p:nvPr/>
        </p:nvSpPr>
        <p:spPr>
          <a:xfrm>
            <a:off x="4622763" y="4702426"/>
            <a:ext cx="504056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Scientific Notation </a:t>
            </a:r>
            <a:endParaRPr lang="ar-SA" sz="3500" b="1" dirty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00472" y="1052736"/>
            <a:ext cx="6164808" cy="4368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Write the  following numbers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full with the correct number of zeros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.69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x 10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8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6900</a:t>
            </a:r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62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 0.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00003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62 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889104" y="1988840"/>
            <a:ext cx="3510390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positive (+)  </a:t>
            </a:r>
            <a:r>
              <a:rPr lang="en-US" dirty="0">
                <a:solidFill>
                  <a:prstClr val="black"/>
                </a:solidFill>
              </a:rPr>
              <a:t>power of ten require moving the decimal point to the </a:t>
            </a:r>
            <a:r>
              <a:rPr lang="en-US" b="1" dirty="0">
                <a:solidFill>
                  <a:srgbClr val="C00000"/>
                </a:solidFill>
              </a:rPr>
              <a:t>right</a:t>
            </a:r>
            <a:r>
              <a:rPr lang="en-US" dirty="0">
                <a:solidFill>
                  <a:prstClr val="black"/>
                </a:solidFill>
              </a:rPr>
              <a:t> .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892368" y="2996952"/>
            <a:ext cx="3354373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negative  (-)  </a:t>
            </a:r>
            <a:r>
              <a:rPr lang="en-US" dirty="0">
                <a:solidFill>
                  <a:prstClr val="black"/>
                </a:solidFill>
              </a:rPr>
              <a:t>power of ten require moving the decimal point to the </a:t>
            </a:r>
            <a:r>
              <a:rPr lang="en-US" b="1" dirty="0">
                <a:solidFill>
                  <a:srgbClr val="C00000"/>
                </a:solidFill>
              </a:rPr>
              <a:t>left </a:t>
            </a:r>
            <a:r>
              <a:rPr lang="en-US" dirty="0">
                <a:solidFill>
                  <a:prstClr val="black"/>
                </a:solidFill>
              </a:rPr>
              <a:t> .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72480" y="4149080"/>
            <a:ext cx="9633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 smtClean="0"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Write 7.62 × 10</a:t>
            </a:r>
            <a:r>
              <a:rPr lang="en-GB" sz="21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decimal form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                7.62 × 10</a:t>
            </a:r>
            <a:r>
              <a:rPr lang="en-GB" sz="21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= 762           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(Move 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the decimal point two places to the 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right).</a:t>
            </a:r>
            <a:endParaRPr lang="en-GB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GB" sz="2100" b="1" dirty="0"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6.15 × 10</a:t>
            </a:r>
            <a:r>
              <a:rPr lang="en-GB" sz="2100" baseline="30000" dirty="0">
                <a:latin typeface="Times New Roman" pitchFamily="18" charset="0"/>
                <a:cs typeface="Times New Roman" pitchFamily="18" charset="0"/>
              </a:rPr>
              <a:t> -4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decimal form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                6.15 ×10 </a:t>
            </a:r>
            <a:r>
              <a:rPr lang="en-GB" sz="2100" baseline="30000" dirty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= 0.000615            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(Move </a:t>
            </a:r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the decimal point four places to the left </a:t>
            </a:r>
          </a:p>
          <a:p>
            <a:r>
              <a:rPr lang="en-GB" sz="21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and insert three </a:t>
            </a:r>
            <a:r>
              <a:rPr lang="en-GB" sz="2100" dirty="0" smtClean="0">
                <a:latin typeface="Times New Roman" pitchFamily="18" charset="0"/>
                <a:cs typeface="Times New Roman" pitchFamily="18" charset="0"/>
              </a:rPr>
              <a:t>zeros).</a:t>
            </a:r>
            <a:endParaRPr lang="en-GB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16496" y="1148432"/>
            <a:ext cx="8832850" cy="4368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Write each number in scientific notation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326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2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798    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3)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2650</a:t>
            </a: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4)  14,500             5)  826.4                      6)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24.97</a:t>
            </a: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7)  0.00413           8)  0.00053                   9)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6.43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Write each number in decimal form.</a:t>
            </a: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1)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8.62 × 10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2)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8.67 × 10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3) 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6.31 ×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4)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5.41 × 10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5)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7.68 ×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6)  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9.94 × 10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7)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7.77 × 10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8) 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4.19 ×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9)      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4.05 × 10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number 0.00123×10</a:t>
            </a:r>
            <a:r>
              <a:rPr lang="en-US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can be expressed in scientific notation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as……..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16496" y="620688"/>
            <a:ext cx="20569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PROBLEMS</a:t>
            </a:r>
          </a:p>
        </p:txBody>
      </p:sp>
    </p:spTree>
    <p:extLst>
      <p:ext uri="{BB962C8B-B14F-4D97-AF65-F5344CB8AC3E}">
        <p14:creationId xmlns:p14="http://schemas.microsoft.com/office/powerpoint/2010/main" val="23436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420100" cy="112474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Units, Standards, SI System</a:t>
            </a:r>
            <a:endParaRPr lang="en-US" sz="3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96" y="1196752"/>
            <a:ext cx="9145016" cy="5040560"/>
          </a:xfrm>
          <a:noFill/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measurement of any quantity is made relative to a particular  standard  or unit . 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All measured physical quantities have units.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Units are </a:t>
            </a:r>
            <a:r>
              <a:rPr lang="en-US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VITAL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 physics!!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system of units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</a:p>
          <a:p>
            <a:pPr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Systéme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International”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(French)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More commonly called the “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MKS system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” (meter-kilogram-second) or more simply, “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metric system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unit we use, we need to define 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important that standards are readily reproducible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340" y="-27384"/>
            <a:ext cx="8420100" cy="10081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SI or MKS System</a:t>
            </a:r>
            <a:endParaRPr lang="en-US" sz="3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764704"/>
            <a:ext cx="9433048" cy="568863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Defined in terms of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standards (a standard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 </a:t>
            </a:r>
            <a:r>
              <a:rPr lang="en-US" sz="25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one unit of a physical quantity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length, mass, time, … .</a:t>
            </a:r>
          </a:p>
          <a:p>
            <a:pPr>
              <a:lnSpc>
                <a:spcPct val="120000"/>
              </a:lnSpc>
            </a:pPr>
            <a:r>
              <a:rPr lang="en-US" sz="2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Length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of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Meter (m) </a:t>
            </a:r>
            <a:r>
              <a:rPr lang="en-US" sz="25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(kilometer = km = 1000 m)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5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Standard meter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 standard meter was originally chosen to be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one ten-millionth of the distance from the Earth’s equator to either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pole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[a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platinum rod to represent length was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made].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25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Newest definition in terms of speed of light 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Length of path traveled by light in vacuum in (1/299,792,458) of a second!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2480" y="188640"/>
            <a:ext cx="9433048" cy="63367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Time </a:t>
            </a:r>
            <a:endParaRPr lang="en-US" sz="25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  <a:sym typeface="Symbol" pitchFamily="18" charset="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unit of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(s). 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Standard second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endParaRPr lang="en-US" sz="2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defined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1/86,400 of a mean solar day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Newest definition  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time required for 9,192,631,770 oscillations of radiation emitted by cesium atoms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!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Mass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unit of </a:t>
            </a:r>
            <a:r>
              <a:rPr lang="en-US" sz="2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</a:t>
            </a:r>
            <a:r>
              <a:rPr lang="en-US" sz="2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Kilogram </a:t>
            </a:r>
            <a:r>
              <a:rPr lang="en-US" sz="24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(kg) </a:t>
            </a:r>
            <a:r>
              <a:rPr lang="en-US" sz="24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(kilogram = kg = 1000 g)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Standard </a:t>
            </a:r>
            <a:r>
              <a:rPr lang="en-US" sz="2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endParaRPr lang="en-US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particular platinum-iridium cylinder whose mass is defined as exactly 1 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atoms and molecules, we usually use the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mass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(u). 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pl-PL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1.6605 </a:t>
            </a:r>
            <a:r>
              <a:rPr lang="pl-PL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pl-PL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684312"/>
          </a:xfrm>
        </p:spPr>
        <p:txBody>
          <a:bodyPr>
            <a:normAutofit/>
          </a:bodyPr>
          <a:lstStyle/>
          <a:p>
            <a:r>
              <a:rPr lang="en-US" sz="3500" b="1" u="sng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Base versus Derived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4488" y="1220440"/>
            <a:ext cx="4536504" cy="43688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Physical quantities can be divided into:</a:t>
            </a:r>
          </a:p>
          <a:p>
            <a:pPr lvl="1">
              <a:lnSpc>
                <a:spcPct val="160000"/>
              </a:lnSpc>
            </a:pP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Base quantities </a:t>
            </a:r>
          </a:p>
          <a:p>
            <a:pPr marL="365760" lvl="1" indent="0">
              <a:lnSpc>
                <a:spcPct val="160000"/>
              </a:lnSpc>
              <a:buNone/>
            </a:pPr>
            <a:r>
              <a:rPr lang="en-US" sz="26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US" sz="2600" b="1" u="sng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seven quantities </a:t>
            </a:r>
            <a:r>
              <a:rPr lang="en-US" sz="2600" b="1" kern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in the SI system and must be define in terms of </a:t>
            </a:r>
            <a:r>
              <a:rPr lang="en-US" sz="2600" b="1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standard</a:t>
            </a:r>
          </a:p>
          <a:p>
            <a:pPr marL="365760" lvl="1" indent="0">
              <a:lnSpc>
                <a:spcPct val="160000"/>
              </a:lnSpc>
              <a:buNone/>
            </a:pPr>
            <a:endParaRPr lang="en-US" sz="2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lnSpc>
                <a:spcPct val="160000"/>
              </a:lnSpc>
              <a:buNone/>
            </a:pPr>
            <a:endParaRPr lang="en-US" sz="2600" b="1" kern="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lnSpc>
                <a:spcPct val="160000"/>
              </a:lnSpc>
              <a:buNone/>
            </a:pPr>
            <a:r>
              <a:rPr lang="en-US" sz="2600" b="1" kern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endParaRPr lang="en-US" sz="2600" dirty="0"/>
          </a:p>
        </p:txBody>
      </p:sp>
      <p:pic>
        <p:nvPicPr>
          <p:cNvPr id="5" name="Picture 7" descr="Table_01_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"/>
          <a:stretch>
            <a:fillRect/>
          </a:stretch>
        </p:blipFill>
        <p:spPr bwMode="auto">
          <a:xfrm>
            <a:off x="4880992" y="1166299"/>
            <a:ext cx="4507880" cy="478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520" y="980728"/>
            <a:ext cx="90010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All physical quantities are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defined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in terms of the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 base quantities</a:t>
            </a:r>
          </a:p>
          <a:p>
            <a:pPr marL="3429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GB" altLang="ar-SA" sz="2400" dirty="0"/>
              <a:t>Both the </a:t>
            </a:r>
            <a:r>
              <a:rPr lang="en-GB" altLang="ar-SA" sz="2400" b="1" dirty="0"/>
              <a:t>quantity</a:t>
            </a:r>
            <a:r>
              <a:rPr lang="en-GB" altLang="ar-SA" sz="2400" dirty="0"/>
              <a:t> and its </a:t>
            </a:r>
            <a:r>
              <a:rPr lang="en-GB" altLang="ar-SA" sz="2400" b="1" dirty="0"/>
              <a:t>unit</a:t>
            </a:r>
            <a:r>
              <a:rPr lang="en-GB" altLang="ar-SA" sz="2400" dirty="0"/>
              <a:t> are derived from a combination of base units, using a defining equation</a:t>
            </a:r>
            <a:r>
              <a:rPr lang="en-US" altLang="ar-SA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GB" altLang="ar-SA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US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664" y="334397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SI Derived Quantities and Units</a:t>
            </a:r>
            <a:endParaRPr lang="en-US" sz="3600" u="sng" dirty="0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238362"/>
              </p:ext>
            </p:extLst>
          </p:nvPr>
        </p:nvGraphicFramePr>
        <p:xfrm>
          <a:off x="632520" y="3350208"/>
          <a:ext cx="3024336" cy="72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8" name="Equation" r:id="rId4" imgW="1752480" imgH="419040" progId="Equation.3">
                  <p:embed/>
                </p:oleObj>
              </mc:Choice>
              <mc:Fallback>
                <p:oleObj name="Equation" r:id="rId4" imgW="17524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20" y="3350208"/>
                        <a:ext cx="3024336" cy="726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596115"/>
              </p:ext>
            </p:extLst>
          </p:nvPr>
        </p:nvGraphicFramePr>
        <p:xfrm>
          <a:off x="5097016" y="3279577"/>
          <a:ext cx="416401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9" name="Equation" r:id="rId6" imgW="2412720" imgH="419040" progId="Equation.3">
                  <p:embed/>
                </p:oleObj>
              </mc:Choice>
              <mc:Fallback>
                <p:oleObj name="Equation" r:id="rId6" imgW="24127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016" y="3279577"/>
                        <a:ext cx="4164013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879435"/>
              </p:ext>
            </p:extLst>
          </p:nvPr>
        </p:nvGraphicFramePr>
        <p:xfrm>
          <a:off x="2013123" y="4155826"/>
          <a:ext cx="6036221" cy="425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0" name="Equation" r:id="rId8" imgW="3251160" imgH="228600" progId="Equation.3">
                  <p:embed/>
                </p:oleObj>
              </mc:Choice>
              <mc:Fallback>
                <p:oleObj name="Equation" r:id="rId8" imgW="32511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123" y="4155826"/>
                        <a:ext cx="6036221" cy="4253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6536" y="267930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Example: Derived units for </a:t>
            </a:r>
            <a:r>
              <a:rPr lang="en-US" sz="2400" b="1" i="1" dirty="0" smtClean="0"/>
              <a:t>speed, acceleration and force: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1" y="-99392"/>
            <a:ext cx="8911960" cy="16002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/>
                </a:solidFill>
                <a:sym typeface="Times New Roman" pitchFamily="18" charset="0"/>
              </a:rPr>
              <a:t>Larger &amp; smaller units defined from SI standards by powers of 10 &amp; Greek prefixes</a:t>
            </a:r>
            <a:endParaRPr lang="en-US" dirty="0" smtClean="0">
              <a:solidFill>
                <a:schemeClr val="accent2"/>
              </a:solidFill>
              <a:sym typeface="Times New Roman" pitchFamily="18" charset="0"/>
            </a:endParaRPr>
          </a:p>
        </p:txBody>
      </p:sp>
      <p:pic>
        <p:nvPicPr>
          <p:cNvPr id="18435" name="Picture 5" descr="F2"/>
          <p:cNvPicPr>
            <a:picLocks noChangeAspect="1" noChangeArrowheads="1"/>
          </p:cNvPicPr>
          <p:nvPr/>
        </p:nvPicPr>
        <p:blipFill>
          <a:blip r:embed="rId4" cstate="print"/>
          <a:srcRect l="57626"/>
          <a:stretch>
            <a:fillRect/>
          </a:stretch>
        </p:blipFill>
        <p:spPr bwMode="auto">
          <a:xfrm>
            <a:off x="5961112" y="1196752"/>
            <a:ext cx="320732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AutoShape 2" descr="data:image/jpeg;base64,/9j/4AAQSkZJRgABAQAAAQABAAD/2wCEAAkGBhISEBUTExQVEBEVExgZGBcXFhUVGBgYGBYVFhcYGBcYHSYgGB0lHRgWHzAgJCgpLC0sFiExNTAqNSYrLCkBCQoKDgwOGQ8PGi8lHSQvKiwpLywsLi81LCkxLCw2LywsLCwsLykwLS8sLiwtMCwsLTQqKSwqLSosLCwsLCwsLP/AABEIAK0BIgMBIgACEQEDEQH/xAAcAAEAAgMBAQEAAAAAAAAAAAAABQYDBAcCAQj/xABDEAACAQIEBAMFBQQJAgcAAAABAgADEQQSITEFBhNBIlFhFDJxgZEHI0JSoTNiwdEVFkNykrHh8PEkolNUY3OTstL/xAAaAQEAAgMBAAAAAAAAAAAAAAAAAgMBBAUG/8QALxEBAAICAQMBBQYHAAAAAAAAAAECAxEhBBIxQQUUsdHwEyIygaHBI0JRUmFxkf/aAAwDAQACEQMRAD8A7jERAREQEREBERAREQEREBERAREQEREBERAREQEREBERAREQErXMfOVOg/RRl6p3ZrlKd9s1tyfy/WZOcuaVwdEW1qvog+G7H0GnzInIcXjTVbMwFy2bTz11JO513l2PFN+fRr5c0U4jytGN49Ss5u+JrmwWq91Fz77Kn4QNAoH8JF4ritZmztUY3AAGbSw7WFrDT9J4waU6lN8/hcOgUL+UXuAx001JvuTeZ+L1sP4OghC5NRckg/i1PvAzbrWK8aalrTbnbSo4hwCSTa+pJ0v/ADli4QOvS8KupBs35fPM17AjUd+/nKxSbKpAbexsdQde++omjxHEOl7MfECfDmvbY38hK+ot217vRnDzPa3MNgKYq1Sz9ak7GmbMRZiRlVbE6XFwQxvaYeOP7M2RC6ADYMw7aad/mZj5U4H1KquzhaaMWPfKUGbxA2Gg8vzCZ+I81tVdkN8l2VVYAeG+h1G5Gt5z5vuPGm5EPmFXEmmpF7FQf2luw/fibFBTlXxKPCNLLppEcsu7xESa0iIgIiICIiAiIgIiICIiAiIgIiICIiAiIgIiICIiAiJFc047o4OtUG4pkD4t4R+pmYjc6YmdRtzDnXGDEVWrZxlBKIupOVSQD5AaE382kJg+HlyNtTYD6dt+4+N/SaxcuxPa5sPIa2H0mejjig8IAPnredKsajTlWnc7lduXuWKSsTWamVF/BmF2OxBGm2v0lh43y1hq9IZHydJQPBlIt+9pfbv6Tla4kswPrLdwzpMLItRSexcMNfUAE99xK7UtM72trkrrWkZiOVCy+69WlmuSi3zBbk5SdPLWeW5YvqaLIpIKllKnQXvZe1rX8rd7yz8TxlRAtKjc922JGwF9LDYaen1+mozL941lHbUfIDYD0E5vUZ6xk3PMw6HT4LWx6jiJVPGsFodGmGNwTVYrYa2uFPloNf8AWQQw5BvbUXyk+dtiT8Z0mpTptTykKQRva3yvvIKty9TJFnNPXS+176a73ksfWY77jJGkcvR3pqaTtoUMNQyrcAnKL++dbed9YloThVAADLsP3v5xHvGL+34Hu+T+sfq6DERMpkREBERAREQEREBERAREQEREBERAREQEREBERAREQEqv2l1bcPcfmemP+4H+EtUrv2g4cvw3EWGYqge23uMr/wCQMzWdTEo2jdZhxaiddO8kV4PVanUqBD06dsxGoH6nTcyNp3yCoNFOg9L3/wBfoZMcF4u6FabFulc+7p53B3uNTp63nRmeNw5sRG9Sj6AsddJcuWlupbew/wBmVKsUFQ9M5lJJGYWIHkR/KTPBOLpSRszDxEaHXa+tvmZV1V5rhma+U+mpE5Yi3hbKiZQSB73e/wCuk+rSvTt38yJ94RxqnUF/DU0Oua1tNN+95hxeOvqBp59vPfvPPTSdbl34vE8Qw1MISQMzW877+lvLaeK1VUXxAkLrte7X0+QipirkC+W1jp/D6TNX4tR0BNiRf4jvGtyd2oe8PjHZFOguoPujuPjE014pSt2iT0j3Q6VEROi0yIiAiIgIiICIiAiIgIiICIiAiIgIiICIiAiIgIkfxTj1DD2FWoFZvdQAvUf+5TUFn+QMj/bsbiP2VIYKkf7SuA9UjzWghsvxdr+awJPivGqGFQPiKqUELZQznKtyCQCToNjvM9REq0yDZkdbehVh/EGQjcj4epric+NqXBz1mzWIYNZUWyUxcC4VQCNDeWGB+eHwr4arVwri/RqEa7OL3B9LjxX8jNnDakNTYIVJOUqGUGwGxvv632l8+0/lEVB7XTF3VbVAO6j3X+IuQfQ+koWDC1FykkuB71iD5ana/oZsY8n8stXJi9WRiXBL5QbXByhdbm4J3Jvtv8p6q4APT92zZLhba6ntcd9/h8JsUMMNSzBl1v20t3krw/CJq1PLUJ2zBSDfa62N+2/lLLTExqVVazvaq4XiWIwuYpdEBKsCtwQb2Nj28J100mseYa7ZsrnKxNhT8HzCqNB/xLTj+Al30ZS3YZQo9ba7/wA5A4z7tipGVx8vmZq+7RaeJWzlmsI2pxWqjgF2zAC9xb/nS2sl+FOat2r1PZxZSodjTLqSQSpfRRpuT8LyOxDjsMzAfPbaVZcOxuToRbe/+xaVZOnjFMSljyzZ15MBw2w/6obflY/qBY/ET5Od4bDtkXQ+6Ox8omFr9QRI/j/FDh8O9VU6zLlCoGy5md1RRmsbasO0gKP2lYdjUbI/SUKyOtjnTJVeo+U2yhOjUFrknLoDtLE1viVKr9odJVe9N89O5awZkVRXNLVwL5ioLAW12BvMh58p5rBbgtT3bXK7YK7EAEaLi0IsTe1oFpiVfAc/0KhN1endkCXyksr+yhSbGwN8SmlzoLm208VftBpZFqLRqslxm9wMoOGfFaLn1PTCNbQWffMCsC1xKxiftBw1NmzrVCJnu+QFfB7Re1mzG5w9YDT8PkQZkbnqgBcpWXwZ/EgTw9XpMfEwGVTYs/ugMpJ8QuFjiQXDecKNeqKdNapJaoASmVbU7BnzE6rdgNNbnUCTsBERAREQE18bjVpIWbby7k+QmxKvxSv1apF7KpsP4maPXdV7vj3X8U8Q2MGL7S3PiPLR4jzTWY+H7tfTf6yJ/pqvf9q/+I/zm3xGkBewOg17eW/85EMNZ47P1Gebbtef+vUdNixdvFYT/D+b6yGz2qL66H6j+MuGAx6VkzIbj9QfIic9w2H7n5ev+7ia/B+ZKiVnpULZycpzA5VufC3qfId7zq+z+vzVtFck7r8HP67psM1m1OJj9XU58JmlwrhgoqfE7u5zOzsWJa30HlZQBpIzmLk1MZXo1alWqq0b/dKVFNw3v5xa5uPDvtfzN/UxvXLz7Pi+a6KuadIPi6wNjToAOVPk7khKfwdgfQzD7FjsR+1qLgqR/s6Bz1SP3q7Cy/BFBHZpNYTB06SBKaLTRdlVQoHwA0maZEfwvgFDD3NKmA7e85Jeo/q9RiWY/EmSERAREQPjLcWOoM5XzZyO+FqNiMMpfDnVqY1NPzIHdf1Hw1nVYmazqdo2ruNODNVFQXDFG/Q63AIPrI5sU6VTlPTYaWGnxtfceU67zB9ndCuS9L7iod7DwMfVe3xH0M57xzlDGUQQ9FqiDZ6d6g+YAzL8xNml4a18covEc14lgAX2G+UAn46b+siq+LZjmYlie5hKQPvOtJvJs1/nYG016qWOjKw8wf56y7iPCmYmfL31Jr4yldrm5va/x/4tMlFWZgFU1D5KCx+gl94NyTi8QFzUOgnnVOX/ALPeP0Eoz8xELsERE7VTD1TkXW3hHb0idXp/ZbSAANZr2F7KoHyHaJq9rbXZ6YIsQCLg6i+oNx+oBmBuGUTYGlTIBBF0XQqSVI00ILMR5XPnNmJka/8AR1LNm6aZrWvkW9s2e17fm8Xx1nxOGUQbilTBsBcIoNlIKi9uxAt5WE2YMCIx4weGFMvTpoM9ktSBsxttlXw3yjX0E3v6No3v06d8oW+Rb5QCoW9trEi3qZGU+bMMypnzUmYuAroSVNOo1JsxTMq+JSBc63A3Nps8L5kw+IYpScswF7FKiaXAJGdRfddvzKe4uG4cDT/8NP8ACvfNft++/wDiPmZjHCKFrdGlawFummwOYDbYHX4zbiBgpYKmrFlRFYkkkKASWtmJIGpNhf4CZ4iAiIgIiCYHxtpRcRXIv21ln4HzPhsZn9nqdXptlfwuuVtdDmUa6Sv8y4A03Lfgc3Hx3InC9tY7TSt6+nn83T9nTXvms+qExWK9e01upPFZpj6onlLcvVUxxEcN7rKE8RsvcjsAJoctcPVS9Zcw6tTwgk+FFJygLsDe5J3uTNHGYxmYKPcW7MfPKCQvzNpdeVuDEsgOq0gMx833y/X/AC9Z1OlxXtXtjzbj6+Lz/tG/8auP0j70/L8/C8CfYie0cIiIgIiICIiAiIgIianEOLUaAU1qqUs7hFzsFzMxsFUHc+gge8Tw+lU/aU0qf3lVv8xNT+rOD/8AK4f/AOGn/wDmezzBhhiPZutT9oI/Z5hm93Na3nl8Vt7a7T0nGEOJOHs4qBC+qMFKgqCQ+x1YD6+Rmdsahs0MKiCyIqDyVQo/SZYiYZIiICIiAnirUCqWYhVAJJOgAAuSTI/mLEVloEYfL7Q5C0817XJ1Jt5Lmb5SExHD3U4UY3EPX6gak9JE+6qOyFgSFW9gFI13uDptJxXjaM250xYniPCqNMZFXEXsRTpBq1SzVQS2W5IHUNyT+I+ZlhweGwqMXQU0cKQT7rBfDe4OoHgXf8olb42i4YU6XD8OpxJXwoF6ZSkCbutRrAWYi6lrHMTY633uLYTEewslekmOIpjNZ+kzEWuRoAvnoRt3kprXj6n5IRaeVnVgRcagz7KpyXjcVbp16KYakqhaSZs1RSv4XsSLZbFTckjfUG9rkLV7Z0nWdxsiJGY/mXDUQuaqGZwCiJepUcHYpTS7MPUC3rIpJOYMbjqdFC9V0pIN2dgqj5nSQ3tWOxH7OmuBpH8da1SsR+7SU5E+LM3qsz4LlWijirUzYquNqtY9Rl/uD3aXwQKIGD+sVavpg6DOp/tq2ajS+KgjqVPkoU/mj+qxra4ys2K/9IDpYcenSU/eD/3GeWCIGrgOGUqClaVNaSsxYhQACx3OnwH0Ey4nCrUUq4zKe0yxMTETGpZiZidwoXHeTqiXaiGqr+XQMPmTY/pIBOAYsm3s1UfHLb/7TrkTlX9k4LTuNw7GL2znpXtmIn/ag4Pkp8mZmysLEKFJ1BBFyfh5S8YTDLTQKosAPqe5PqZmibnT9Jj6f8EOb1Ge/UX+0v58ERE2lBERAREQEREBERAStc98Nr18OqUKK1n61J7s608opVqVYgEg3zdPLp6SyxAolPlbFtiwWVFoniK441Opdh/0ooGhky6kN+K9svrpLlS4ei1XqgHqVFRWJJPhTNlUDYAF3OndjNmIHM8Z9nNd1c71Hp8RuevUAL1K2fA3ANrICTtZSb2vrOicOputGmtQ3qCmoY3vdgoDG/fW82IgIiICeK1ZUUsxCqoJJOwAFyT8p7nmpaxzWy21vtbveBUcHxhzjBiDUFTBVUqCiQmiFCgcvU2QEhrX1NvgJM4PiH3jmoyVCTekKWZ/uyBobX8V9zoLZflF1qdLEYKlTpU1rYZkdWNNlQIEU2IAsffA93YyQ4VgaDBEFEoMKAtPOpt4kF2QknOLG2bXXN3l99a5/b62prvfDRwXF8TiK9RBROGajUXKaoJVqZZg5ABGYlQLEEgEjyk3Wxb9RaQpnxIx6mhprYqLHYknNoLa2Os18fhBSPVo0gajOubLlW+mXM17XAUa7mw0BIE0eGc1U8QeujL7OiMH8LllbwtfMPDly6nvMTE2juiOCJiv3ZnlqcwticLhaSoGxeIYiiHVVUm4YqxX3QVIWxJtvfc3mOW+LpWpZRVFerS8FU2ykVBcMCvbUEfKR1Hm6niMWlGij1QtnZ/dUI6WWoM3vKc1hbe+m0muErTs7U8njquWK5dTfLckbmwGpmbxMV1Mf5+vkVmJtuJ+vr1ZeJYEVqL0mLKtRSpKMVYAixsw2PrNDlrlXD4Gl06K/F2yl2HYM4ALWGgv2EmIlC4iIgIiICfCZ9nwiBVKfPwakWGHqCt7acIlFmphmqZBUuzAlUAXMTqbZe5krwbmNMRhqdcJUTO5QplLlHV2pOGyAgAMjDNtbWQ1H7PSFe+LrNUOLGKR8lAFK+UozBQlmVlOUqdPK0sHAeCphcOlBCzhcxLNYszO7VHY2AFyzMdABrA0uF81U3wb4qs1OmlOpWV2RjURRSrPTvmAuQQqtt+KfcDztgq1VaVOsGqMzKFKVF8SgsVOZQFbKCwBsSBcXE2uPcCTFYWrhmJppVQqSgFxe2ouLdppnlGn1urne/tvtVtLZ/ZvZcu3u5dfO8CeiIgIiICIiAiIgIiICIiAiIgIiICIiAiIgU/jaHD12FBHpdagV6huMLSy3NyoFgxsB5nMLXm9gq79LDK1dGqGxz0sjdVQCWUK2pFreIXPhvYXk9iKCupRgGVgQQRcEHcESKwPC2pUl62TFtTzZWFNVZRtZF11tpoReX98TXUqZpMTuGq3FadWpUZKzslGmRWUCwAuSSoChs/hZbjYAgakGbwqqlNBRoE06jLfIi0wquLlypsdt7C+sryYp1qLisLhqrJXZVem1NKeuZ/vWN89+2ZhYA3vtae4u+NNO2HSitQsBd6jaC+p0Qi/1mbVjcfvPx0xW06n5fNGcfxhqVKNPDdRwzdOpUoFfulz0zqdl90/AZu5En+F8JpYdMlJBTUsWIHdja5/QfSfeF4LpUlUhQ58TlRYNUOrt8zebcrtbjtjwsrXnunyREStMiIgIiICIiAiIgIiICIiAiIgIiICIiAiIgIiICIiAiIgIiICIiAiaPG3YYeoVqjDsF0qEKcvrZ/DfsL3FyNDtOa47nPEnCUHGK6LLwY4vMBR+/xK9MdNsykEXOqLY3qeggdYiQvHMLiK2HshyEqhKLcOWDoxXP1FspAZWGhIJsRNHG8QxWEw+BoDp4jFVWWgz1HcLnXD1KjOWClm1p+VzftAtESncmc71cZUVatKnSFTB08SmR2chWdqZV7qNbrfTsba7y4wEREBERAREQEREBERAREQEREBERAREQESLbjq9c0ch0ZVLabsNLDcj4bbnSxMenOqGqKfSe5qslw1MqcrU0BUhvF46gQ/lKPfbULJEr/Dec6VZlGVkVqAqlmK2W9OnVKkAk6LUXUaXuJ7x/N9ChUZauZEFMOHsSHBIHgCglrFkXzu6i3iW4TsSvjnjC6nMxXxZWVWIbKuc2010uRa9wCRoCQxnOlClWWkwazIrK/hyMDTqVCAb6kKgPrnFr2awWCJXl57whFwzkWBH3b6+BKhA01IV1JHa8zHmyj1Mq+JAKZaoCLA1qjUqYt7xuykHSw09bBNxK1S5/wpzXLgXXIQjt1A1OlVuoAvcCqt13llBgIiICIiBixOFSopSoq1EO6sAynW+oOh1tNdeCYcBQKFIBGzIOmllb8yi3hPqNZuxATxUoqxUlQSpupIBymxFx5GxIv6me4gYKOCppYoiIQuUZVUWUG4UWGgvrbaZ4iAiIgIiICIiAiIgIiICIiAiIgIiICIiB46C5s2UZvOwv8AWa6cIoDajSGrHSmg1YZWO25Gh8xNuIGvh+HUqZBSmlMhcoKoq2W5bKLDa5Jt5mfXwFIsWNNCxy3JVSTlIZbm1zYgEeREzxA1TwqiQAaVMgCwGRdBbLYabW0+E91MBSbRqaMPVVP4SvcflZh8GI7zPEDVbhdErlNKmV8si2/D2t+6v+EeQnrEcPpVDd6aOcpW7KrHKdxqNj5TYiBqf0TQ1+6p+IKD4E1C+6Dprbt5TbiIC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520" y="2348880"/>
            <a:ext cx="4410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8504" y="3348281"/>
            <a:ext cx="1080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Fullerene molecule</a:t>
            </a:r>
            <a:endParaRPr lang="en-US" sz="1600" b="1" dirty="0"/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704528" y="4725069"/>
          <a:ext cx="8524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1" name="Equation" r:id="rId6" imgW="495000" imgH="457200" progId="Equation.3">
                  <p:embed/>
                </p:oleObj>
              </mc:Choice>
              <mc:Fallback>
                <p:oleObj name="Equation" r:id="rId6" imgW="4950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28" y="4725069"/>
                        <a:ext cx="85248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362200" y="4076997"/>
          <a:ext cx="8334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2" name="Equation" r:id="rId8" imgW="482400" imgH="457200" progId="Equation.3">
                  <p:embed/>
                </p:oleObj>
              </mc:Choice>
              <mc:Fallback>
                <p:oleObj name="Equation" r:id="rId8" imgW="4824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76997"/>
                        <a:ext cx="83343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065588" y="3716957"/>
          <a:ext cx="1138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3" name="Equation" r:id="rId10" imgW="660240" imgH="457200" progId="Equation.3">
                  <p:embed/>
                </p:oleObj>
              </mc:Choice>
              <mc:Fallback>
                <p:oleObj name="Equation" r:id="rId10" imgW="66024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3716957"/>
                        <a:ext cx="113823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مستطيل 1"/>
          <p:cNvSpPr/>
          <p:nvPr/>
        </p:nvSpPr>
        <p:spPr>
          <a:xfrm>
            <a:off x="122539" y="5589240"/>
            <a:ext cx="5766565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/>
              <a:t>The number </a:t>
            </a:r>
            <a:r>
              <a:rPr lang="en-US" sz="2200" b="1" dirty="0" smtClean="0"/>
              <a:t>4.436 </a:t>
            </a:r>
            <a:r>
              <a:rPr lang="en-US" sz="2200" b="1" dirty="0"/>
              <a:t>× 10</a:t>
            </a:r>
            <a:r>
              <a:rPr lang="en-US" sz="2200" b="1" baseline="30000" dirty="0"/>
              <a:t>4</a:t>
            </a:r>
            <a:r>
              <a:rPr lang="en-US" sz="2200" b="1" dirty="0"/>
              <a:t> km can be written as:</a:t>
            </a:r>
          </a:p>
          <a:p>
            <a:r>
              <a:rPr lang="en-GB" sz="2200" dirty="0" smtClean="0"/>
              <a:t>A. 4.436 Mm             B. 4436 </a:t>
            </a:r>
            <a:r>
              <a:rPr lang="en-GB" sz="2200" dirty="0"/>
              <a:t>km</a:t>
            </a:r>
          </a:p>
          <a:p>
            <a:r>
              <a:rPr lang="en-GB" sz="2200" dirty="0" smtClean="0"/>
              <a:t>C. 4436 Mm              D. 44.36 </a:t>
            </a:r>
            <a:r>
              <a:rPr lang="en-GB" sz="2200" dirty="0"/>
              <a:t>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304800"/>
            <a:ext cx="8420100" cy="1809750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  <a:sym typeface="Times New Roman" pitchFamily="18" charset="0"/>
              </a:rPr>
              <a:t>Other Systems of Units</a:t>
            </a:r>
            <a:endParaRPr lang="en-US" smtClean="0">
              <a:solidFill>
                <a:schemeClr val="accent2"/>
              </a:solidFill>
              <a:sym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1" y="1196752"/>
            <a:ext cx="8911960" cy="453650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CGS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entimeter-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ram-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econd) system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Centimeter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0.01 meter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0.001 kilogram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British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(foot-pound-second) system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Our “everyday life” system of units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Still used in some countries like USA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British engineering system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has force instead of mass as one of its basic quantities</a:t>
            </a:r>
            <a:endParaRPr lang="en-US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0847" r="36492" b="18234"/>
          <a:stretch>
            <a:fillRect/>
          </a:stretch>
        </p:blipFill>
        <p:spPr bwMode="auto">
          <a:xfrm>
            <a:off x="4232920" y="2780928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60512" y="4522017"/>
            <a:ext cx="2304256" cy="864096"/>
          </a:xfrm>
          <a:prstGeom prst="rect">
            <a:avLst/>
          </a:prstGeom>
        </p:spPr>
        <p:txBody>
          <a:bodyPr/>
          <a:lstStyle/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accuracy</a:t>
            </a:r>
          </a:p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Good precision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00872" y="4538683"/>
            <a:ext cx="2304256" cy="864096"/>
          </a:xfrm>
          <a:prstGeom prst="rect">
            <a:avLst/>
          </a:prstGeom>
        </p:spPr>
        <p:txBody>
          <a:bodyPr/>
          <a:lstStyle/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 accuracy</a:t>
            </a:r>
          </a:p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Good precision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941951" y="4597794"/>
            <a:ext cx="2304256" cy="864096"/>
          </a:xfrm>
          <a:prstGeom prst="rect">
            <a:avLst/>
          </a:prstGeom>
        </p:spPr>
        <p:txBody>
          <a:bodyPr/>
          <a:lstStyle/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 accuracy</a:t>
            </a:r>
          </a:p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Poor precision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3491" b="18234"/>
          <a:stretch>
            <a:fillRect/>
          </a:stretch>
        </p:blipFill>
        <p:spPr bwMode="auto">
          <a:xfrm>
            <a:off x="7401272" y="2852936"/>
            <a:ext cx="144883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r="69153" b="18234"/>
          <a:stretch>
            <a:fillRect/>
          </a:stretch>
        </p:blipFill>
        <p:spPr bwMode="auto">
          <a:xfrm>
            <a:off x="1136576" y="2708920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2520" y="1052736"/>
            <a:ext cx="8856984" cy="648072"/>
          </a:xfrm>
          <a:prstGeom prst="rect">
            <a:avLst/>
          </a:prstGeom>
        </p:spPr>
        <p:txBody>
          <a:bodyPr/>
          <a:lstStyle/>
          <a:p>
            <a:pPr marR="0" lvl="0" indent="-609600" algn="l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measurement is </a:t>
            </a:r>
            <a:r>
              <a:rPr kumimoji="0" lang="en-US" sz="3100" b="1" i="0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absolutely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precise 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en-US" sz="31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accurate</a:t>
            </a:r>
            <a:endParaRPr kumimoji="0" lang="en-US" sz="31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332656"/>
            <a:ext cx="9467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632520" y="170080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When giving the result of a measurement , it is important to state the 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estimated uncertainty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in measurement </a:t>
            </a:r>
            <a:endParaRPr lang="en-GB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l="24785" t="45890" r="23865" b="41313"/>
          <a:stretch>
            <a:fillRect/>
          </a:stretch>
        </p:blipFill>
        <p:spPr bwMode="auto">
          <a:xfrm>
            <a:off x="2720752" y="188640"/>
            <a:ext cx="411149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76536" y="871552"/>
            <a:ext cx="8217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ar-S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 conversions always involve a </a:t>
            </a:r>
            <a:r>
              <a:rPr lang="en-US" altLang="ar-S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conversion factor</a:t>
            </a:r>
            <a:r>
              <a:rPr lang="en-US" altLang="ar-SA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Suppose you are to convert 15 US Dollar ($) into Saudi </a:t>
            </a:r>
            <a:r>
              <a:rPr lang="en-US" sz="2400" dirty="0" err="1" smtClean="0"/>
              <a:t>Ryal</a:t>
            </a:r>
            <a:r>
              <a:rPr lang="en-US" sz="2400" dirty="0" smtClean="0"/>
              <a:t> (SR) :</a:t>
            </a:r>
          </a:p>
          <a:p>
            <a:endParaRPr lang="en-US" sz="800" dirty="0" smtClean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     Find conversion factor: 1 $ = 3.75 SR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527438"/>
              </p:ext>
            </p:extLst>
          </p:nvPr>
        </p:nvGraphicFramePr>
        <p:xfrm>
          <a:off x="1496616" y="2349128"/>
          <a:ext cx="3493412" cy="79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8" name="Equation" r:id="rId4" imgW="1904760" imgH="431640" progId="Equation.3">
                  <p:embed/>
                </p:oleObj>
              </mc:Choice>
              <mc:Fallback>
                <p:oleObj name="Equation" r:id="rId4" imgW="19047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616" y="2349128"/>
                        <a:ext cx="3493412" cy="791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8544" y="3111351"/>
            <a:ext cx="58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783752"/>
              </p:ext>
            </p:extLst>
          </p:nvPr>
        </p:nvGraphicFramePr>
        <p:xfrm>
          <a:off x="1497011" y="2972606"/>
          <a:ext cx="4752543" cy="744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9" name="Equation" r:id="rId6" imgW="2590560" imgH="406080" progId="Equation.3">
                  <p:embed/>
                </p:oleObj>
              </mc:Choice>
              <mc:Fallback>
                <p:oleObj name="Equation" r:id="rId6" imgW="259056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1" y="2972606"/>
                        <a:ext cx="4752543" cy="7444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8544" y="253528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20805" y="2255582"/>
            <a:ext cx="209963" cy="41992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ket 13"/>
          <p:cNvSpPr/>
          <p:nvPr/>
        </p:nvSpPr>
        <p:spPr>
          <a:xfrm rot="5400000">
            <a:off x="3476836" y="1808819"/>
            <a:ext cx="288032" cy="3816424"/>
          </a:xfrm>
          <a:prstGeom prst="rightBracket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653660" y="2675508"/>
            <a:ext cx="209963" cy="41992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08141" y="3095434"/>
            <a:ext cx="209963" cy="41992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41598" y="3363053"/>
            <a:ext cx="209963" cy="41992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8544" y="3861048"/>
            <a:ext cx="5541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Likewise convert </a:t>
            </a:r>
            <a:r>
              <a:rPr lang="en-US" sz="2400" b="1" u="sng" dirty="0" smtClean="0">
                <a:solidFill>
                  <a:srgbClr val="FF0000"/>
                </a:solidFill>
              </a:rPr>
              <a:t>21.5 inches (in) </a:t>
            </a:r>
            <a:r>
              <a:rPr lang="en-US" sz="2400" b="1" dirty="0" smtClean="0">
                <a:solidFill>
                  <a:srgbClr val="FF0000"/>
                </a:solidFill>
              </a:rPr>
              <a:t>into </a:t>
            </a:r>
            <a:r>
              <a:rPr lang="en-US" sz="2400" b="1" u="sng" dirty="0" smtClean="0">
                <a:solidFill>
                  <a:srgbClr val="FF0000"/>
                </a:solidFill>
              </a:rPr>
              <a:t>cm</a:t>
            </a:r>
            <a:r>
              <a:rPr lang="en-US" sz="2400" b="1" dirty="0" smtClean="0">
                <a:solidFill>
                  <a:srgbClr val="FF0000"/>
                </a:solidFill>
              </a:rPr>
              <a:t> :</a:t>
            </a:r>
          </a:p>
          <a:p>
            <a:endParaRPr lang="en-US" sz="800" dirty="0" smtClean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     Conversion factor: 1 in = 2.54 cm </a:t>
            </a:r>
            <a:endParaRPr lang="en-US" sz="24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703065" y="4941143"/>
          <a:ext cx="36099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0" name="Equation" r:id="rId8" imgW="1968480" imgH="431640" progId="Equation.3">
                  <p:embed/>
                </p:oleObj>
              </mc:Choice>
              <mc:Fallback>
                <p:oleObj name="Equation" r:id="rId8" imgW="19684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065" y="4941143"/>
                        <a:ext cx="36099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48544" y="5808312"/>
            <a:ext cx="58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642268" y="5688632"/>
          <a:ext cx="56149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1" name="Equation" r:id="rId10" imgW="3060360" imgH="393480" progId="Equation.3">
                  <p:embed/>
                </p:oleObj>
              </mc:Choice>
              <mc:Fallback>
                <p:oleObj name="Equation" r:id="rId10" imgW="30603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268" y="5688632"/>
                        <a:ext cx="56149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48544" y="494116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903981" y="4884613"/>
            <a:ext cx="209963" cy="41992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ket 25"/>
          <p:cNvSpPr/>
          <p:nvPr/>
        </p:nvSpPr>
        <p:spPr>
          <a:xfrm rot="5400000">
            <a:off x="4160912" y="4149080"/>
            <a:ext cx="288032" cy="4464496"/>
          </a:xfrm>
          <a:prstGeom prst="rightBracket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903981" y="5333012"/>
            <a:ext cx="209963" cy="41992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46580" y="5808312"/>
            <a:ext cx="209963" cy="41992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718749" y="6071593"/>
            <a:ext cx="209963" cy="41992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09" y="836712"/>
            <a:ext cx="3758927" cy="189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3771852"/>
            <a:ext cx="5976664" cy="21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35910" y="5301208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Hint: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 m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= 1000 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6976" y="1556792"/>
            <a:ext cx="1503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Hint: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 ft = 12 in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 in = 2.54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152400"/>
            <a:ext cx="8832850" cy="134112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Working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7850" y="764704"/>
            <a:ext cx="9014425" cy="10142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elevation, in feet, of an elevation of 8000 m?(1ft=12in.)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Figure_0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"/>
          <a:stretch>
            <a:fillRect/>
          </a:stretch>
        </p:blipFill>
        <p:spPr bwMode="auto">
          <a:xfrm>
            <a:off x="4622800" y="1916832"/>
            <a:ext cx="5118100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5300" y="548680"/>
            <a:ext cx="8832850" cy="1244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>
              <a:buNone/>
              <a:defRPr sz="2800"/>
            </a:lvl1pPr>
            <a:lvl2pPr marL="742950" indent="-285750">
              <a:buChar char="–"/>
              <a:defRPr sz="2400"/>
            </a:lvl2pPr>
            <a:lvl3pPr marL="1143000" indent="-228600">
              <a:buChar char="•"/>
              <a:defRPr sz="2400"/>
            </a:lvl3pPr>
            <a:lvl4pPr marL="1600200" indent="-228600">
              <a:buChar char="–"/>
              <a:defRPr sz="2000"/>
            </a:lvl4pPr>
            <a:lvl5pPr marL="2057400" indent="-228600">
              <a:buChar char="»"/>
              <a:defRPr sz="2000"/>
            </a:lvl5pPr>
            <a:lvl6pPr marL="2514600" indent="-228600">
              <a:buChar char="•"/>
              <a:defRPr sz="2000"/>
            </a:lvl6pPr>
            <a:lvl7pPr marL="2971800" indent="-228600">
              <a:buChar char="•"/>
              <a:defRPr sz="2000"/>
            </a:lvl7pPr>
            <a:lvl8pPr marL="3429000" indent="-228600">
              <a:buChar char="•"/>
              <a:defRPr sz="2000"/>
            </a:lvl8pPr>
            <a:lvl9pPr marL="3886200" indent="-228600">
              <a:buChar char="•"/>
              <a:defRPr sz="2000"/>
            </a:lvl9pPr>
          </a:lstStyle>
          <a:p>
            <a:r>
              <a:rPr lang="en-US" dirty="0"/>
              <a:t>2.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silicon chip has an area of 1.25 square inches. Express this in square centimeters.</a:t>
            </a:r>
          </a:p>
        </p:txBody>
      </p:sp>
    </p:spTree>
    <p:extLst>
      <p:ext uri="{BB962C8B-B14F-4D97-AF65-F5344CB8AC3E}">
        <p14:creationId xmlns:p14="http://schemas.microsoft.com/office/powerpoint/2010/main" val="5294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6614" y="332656"/>
            <a:ext cx="8832850" cy="1244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defPPr>
              <a:defRPr lang="en-US"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>
              <a:buNone/>
              <a:defRPr sz="2800"/>
            </a:lvl1pPr>
            <a:lvl2pPr marL="742950" indent="-285750">
              <a:buChar char="–"/>
              <a:defRPr sz="2400"/>
            </a:lvl2pPr>
            <a:lvl3pPr marL="1143000" indent="-228600">
              <a:buChar char="•"/>
              <a:defRPr sz="2400"/>
            </a:lvl3pPr>
            <a:lvl4pPr marL="1600200" indent="-228600">
              <a:buChar char="–"/>
              <a:defRPr sz="2000"/>
            </a:lvl4pPr>
            <a:lvl5pPr marL="2057400" indent="-228600">
              <a:buChar char="»"/>
              <a:defRPr sz="2000"/>
            </a:lvl5pPr>
            <a:lvl6pPr marL="2514600" indent="-228600">
              <a:buChar char="•"/>
              <a:defRPr sz="2000"/>
            </a:lvl6pPr>
            <a:lvl7pPr marL="2971800" indent="-228600">
              <a:buChar char="•"/>
              <a:defRPr sz="2000"/>
            </a:lvl7pPr>
            <a:lvl8pPr marL="3429000" indent="-228600">
              <a:buChar char="•"/>
              <a:defRPr sz="2000"/>
            </a:lvl8pPr>
            <a:lvl9pPr marL="3886200" indent="-228600">
              <a:buChar char="•"/>
              <a:defRPr sz="2000"/>
            </a:lvl9pPr>
          </a:lstStyle>
          <a:p>
            <a:r>
              <a:rPr lang="en-US" dirty="0"/>
              <a:t>3.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Posted speed limit is 55 miles per hour, what is this speed in kilometer per hour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(1 mile = 5280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5300" y="600227"/>
            <a:ext cx="8832850" cy="1244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defPPr>
              <a:defRPr lang="en-US"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>
              <a:buNone/>
              <a:defRPr sz="2800"/>
            </a:lvl1pPr>
            <a:lvl2pPr marL="742950" indent="-285750">
              <a:buChar char="–"/>
              <a:defRPr sz="2400"/>
            </a:lvl2pPr>
            <a:lvl3pPr marL="1143000" indent="-228600">
              <a:buChar char="•"/>
              <a:defRPr sz="2400"/>
            </a:lvl3pPr>
            <a:lvl4pPr marL="1600200" indent="-228600">
              <a:buChar char="–"/>
              <a:defRPr sz="2000"/>
            </a:lvl4pPr>
            <a:lvl5pPr marL="2057400" indent="-228600">
              <a:buChar char="»"/>
              <a:defRPr sz="2000"/>
            </a:lvl5pPr>
            <a:lvl6pPr marL="2514600" indent="-228600">
              <a:buChar char="•"/>
              <a:defRPr sz="2000"/>
            </a:lvl6pPr>
            <a:lvl7pPr marL="2971800" indent="-228600">
              <a:buChar char="•"/>
              <a:defRPr sz="2000"/>
            </a:lvl7pPr>
            <a:lvl8pPr marL="3429000" indent="-228600">
              <a:buChar char="•"/>
              <a:defRPr sz="2000"/>
            </a:lvl8pPr>
            <a:lvl9pPr marL="3886200" indent="-228600">
              <a:buChar char="•"/>
              <a:defRPr sz="2000"/>
            </a:lvl9pPr>
          </a:lstStyle>
          <a:p>
            <a:r>
              <a:rPr lang="en-US" dirty="0"/>
              <a:t>4.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Would a driver travelling at 15 m/s in a 35 mi/h zone be exceeding the speed limit?</a:t>
            </a:r>
          </a:p>
        </p:txBody>
      </p:sp>
    </p:spTree>
    <p:extLst>
      <p:ext uri="{BB962C8B-B14F-4D97-AF65-F5344CB8AC3E}">
        <p14:creationId xmlns:p14="http://schemas.microsoft.com/office/powerpoint/2010/main" val="3278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488504" y="4653136"/>
            <a:ext cx="8496944" cy="2016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1" y="0"/>
            <a:ext cx="8911960" cy="1052736"/>
          </a:xfrm>
          <a:noFill/>
        </p:spPr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Order of Magnitude; Rapid Estimating</a:t>
            </a:r>
            <a:endParaRPr lang="en-US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836712"/>
            <a:ext cx="9083857" cy="440055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Sometimes, we are interested in only an approximate value for a quantity. We are interested in obtaining rough or 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order of magnitude estimates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Order of magnitude estimates</a:t>
            </a:r>
            <a:r>
              <a:rPr lang="en-US" sz="2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Made by rounding off all numbers in a calculation to 1 significant figure, along with power of 10.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Can be accurate to within a factor of 10 (often better)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60512" y="5373216"/>
            <a:ext cx="432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order of magnitude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69" y="4751558"/>
            <a:ext cx="4799831" cy="19050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مستطيل 3"/>
          <p:cNvSpPr/>
          <p:nvPr/>
        </p:nvSpPr>
        <p:spPr>
          <a:xfrm>
            <a:off x="5673080" y="4751558"/>
            <a:ext cx="2880320" cy="19050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69" y="4764327"/>
            <a:ext cx="4799831" cy="19050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مستطيل 2"/>
          <p:cNvSpPr/>
          <p:nvPr/>
        </p:nvSpPr>
        <p:spPr>
          <a:xfrm>
            <a:off x="577851" y="3899070"/>
            <a:ext cx="8407597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/>
              <a:t>Which means determining the power of 10 that is closest to the actual numerical value of the quantity.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igure_01_0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b="4543"/>
          <a:stretch>
            <a:fillRect/>
          </a:stretch>
        </p:blipFill>
        <p:spPr bwMode="auto">
          <a:xfrm>
            <a:off x="412750" y="2360614"/>
            <a:ext cx="4044950" cy="32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Figure_01_07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4"/>
          <a:stretch>
            <a:fillRect/>
          </a:stretch>
        </p:blipFill>
        <p:spPr bwMode="auto">
          <a:xfrm>
            <a:off x="4787900" y="1674813"/>
            <a:ext cx="2889250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7900" y="3048000"/>
            <a:ext cx="4787900" cy="259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lang="en-US" sz="25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much water there is in a particular lake, which is roughly circular, about 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km across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you guess it has an average 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depth of about 10 m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5100" y="1415256"/>
            <a:ext cx="883285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Example 1-5: Volume of a lake.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0200" y="457200"/>
            <a:ext cx="9245600" cy="685800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1-7 Order of Magnitude: Rapid Estimating</a:t>
            </a:r>
          </a:p>
        </p:txBody>
      </p:sp>
    </p:spTree>
    <p:extLst>
      <p:ext uri="{BB962C8B-B14F-4D97-AF65-F5344CB8AC3E}">
        <p14:creationId xmlns:p14="http://schemas.microsoft.com/office/powerpoint/2010/main" val="36755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0" y="2996952"/>
            <a:ext cx="63990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96" y="404664"/>
            <a:ext cx="614524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38629"/>
              </p:ext>
            </p:extLst>
          </p:nvPr>
        </p:nvGraphicFramePr>
        <p:xfrm>
          <a:off x="6753200" y="1484784"/>
          <a:ext cx="2419938" cy="133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5" name="Equation" r:id="rId6" imgW="2095200" imgH="1155600" progId="Equation.3">
                  <p:embed/>
                </p:oleObj>
              </mc:Choice>
              <mc:Fallback>
                <p:oleObj name="Equation" r:id="rId6" imgW="2095200" imgH="11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00" y="1484784"/>
                        <a:ext cx="2419938" cy="1334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81192" y="1124744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u="sng" dirty="0" smtClean="0"/>
              <a:t>Explanation:</a:t>
            </a:r>
            <a:endParaRPr lang="en-US" b="1" i="1" u="sng" dirty="0"/>
          </a:p>
        </p:txBody>
      </p:sp>
      <p:pic>
        <p:nvPicPr>
          <p:cNvPr id="7" name="Picture 10" descr="Figure_01_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9"/>
          <a:stretch>
            <a:fillRect/>
          </a:stretch>
        </p:blipFill>
        <p:spPr bwMode="auto">
          <a:xfrm>
            <a:off x="7243205" y="3140968"/>
            <a:ext cx="1842192" cy="271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16495" y="5661248"/>
            <a:ext cx="6145247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You measure that a book with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sheets of paper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3-cm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thick. This means that the thickness of one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sheet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this book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is…………</a:t>
            </a:r>
            <a:r>
              <a:rPr lang="en-GB" sz="22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620688"/>
            <a:ext cx="6986000" cy="29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4487" y="980728"/>
            <a:ext cx="9342437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Accuracy vs. Precision</a:t>
            </a:r>
          </a:p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Accuracy</a:t>
            </a:r>
            <a:r>
              <a:rPr lang="en-US" sz="2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is how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en-US" sz="2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a measurement comes to the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2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en-US" sz="2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US" sz="2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repeatability</a:t>
            </a:r>
            <a:r>
              <a:rPr lang="en-US" sz="2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of the measurement using the same instrument. </a:t>
            </a:r>
            <a:r>
              <a:rPr lang="en-US" sz="2600" b="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That is, </a:t>
            </a:r>
            <a:r>
              <a:rPr lang="en-US" sz="2600" b="0" dirty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US" sz="2600" b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is how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en-US" sz="2600" b="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the measured values are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each other</a:t>
            </a:r>
          </a:p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It is possible to be accurate without being precise and to be precise without being accurate!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332656"/>
            <a:ext cx="9467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r="69153" b="18234"/>
          <a:stretch>
            <a:fillRect/>
          </a:stretch>
        </p:blipFill>
        <p:spPr bwMode="auto">
          <a:xfrm>
            <a:off x="200472" y="4908703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52600" y="5657709"/>
            <a:ext cx="1984424" cy="723619"/>
          </a:xfrm>
          <a:prstGeom prst="rect">
            <a:avLst/>
          </a:prstGeom>
        </p:spPr>
        <p:txBody>
          <a:bodyPr/>
          <a:lstStyle/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Good accuracy</a:t>
            </a:r>
          </a:p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Good precision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30847" r="36492" b="18234"/>
          <a:stretch>
            <a:fillRect/>
          </a:stretch>
        </p:blipFill>
        <p:spPr bwMode="auto">
          <a:xfrm>
            <a:off x="3395058" y="4978940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50193" y="5661248"/>
            <a:ext cx="2304256" cy="864096"/>
          </a:xfrm>
          <a:prstGeom prst="rect">
            <a:avLst/>
          </a:prstGeom>
        </p:spPr>
        <p:txBody>
          <a:bodyPr/>
          <a:lstStyle/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Poor accuracy</a:t>
            </a:r>
          </a:p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Good precision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63491" b="18234"/>
          <a:stretch>
            <a:fillRect/>
          </a:stretch>
        </p:blipFill>
        <p:spPr bwMode="auto">
          <a:xfrm>
            <a:off x="6393160" y="4874102"/>
            <a:ext cx="144883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905329" y="5637488"/>
            <a:ext cx="2000672" cy="864096"/>
          </a:xfrm>
          <a:prstGeom prst="rect">
            <a:avLst/>
          </a:prstGeom>
        </p:spPr>
        <p:txBody>
          <a:bodyPr/>
          <a:lstStyle/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Poor accuracy</a:t>
            </a:r>
          </a:p>
          <a:p>
            <a:pPr marR="0" lvl="0" indent="-609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Poor precision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97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 l="9842" t="30141" r="11017" b="56078"/>
          <a:stretch>
            <a:fillRect/>
          </a:stretch>
        </p:blipFill>
        <p:spPr bwMode="auto">
          <a:xfrm>
            <a:off x="200472" y="482211"/>
            <a:ext cx="9505056" cy="93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print"/>
          <a:srcRect l="14580" t="14563" r="37271" b="21454"/>
          <a:stretch>
            <a:fillRect/>
          </a:stretch>
        </p:blipFill>
        <p:spPr bwMode="auto">
          <a:xfrm>
            <a:off x="776536" y="2384959"/>
            <a:ext cx="3517767" cy="262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 cstate="print"/>
          <a:srcRect l="17901" t="12594" r="36164" b="22438"/>
          <a:stretch>
            <a:fillRect/>
          </a:stretch>
        </p:blipFill>
        <p:spPr bwMode="auto">
          <a:xfrm>
            <a:off x="4940815" y="2276872"/>
            <a:ext cx="353166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 l="22571" t="60656" r="20425" b="31469"/>
          <a:stretch>
            <a:fillRect/>
          </a:stretch>
        </p:blipFill>
        <p:spPr bwMode="auto">
          <a:xfrm>
            <a:off x="1280592" y="116632"/>
            <a:ext cx="74168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4528" y="1013827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dimension of a physical quantity is the type of units or </a:t>
            </a:r>
            <a:r>
              <a:rPr lang="en-US" sz="2400" b="1" i="1" dirty="0" smtClean="0"/>
              <a:t>base quantities</a:t>
            </a:r>
            <a:r>
              <a:rPr lang="en-US" sz="2400" dirty="0" smtClean="0"/>
              <a:t> that make it up.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6656" y="1916832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Base quantity		       Dimension abbreviation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0712" y="234888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Length				[L]</a:t>
            </a:r>
          </a:p>
          <a:p>
            <a:r>
              <a:rPr lang="en-US" sz="2000" b="1" dirty="0" smtClean="0"/>
              <a:t>Time				[T]</a:t>
            </a:r>
          </a:p>
          <a:p>
            <a:r>
              <a:rPr lang="en-US" sz="2000" b="1" dirty="0" smtClean="0"/>
              <a:t>Mass				[M]</a:t>
            </a:r>
          </a:p>
          <a:p>
            <a:r>
              <a:rPr lang="en-US" sz="2000" b="1" dirty="0" smtClean="0"/>
              <a:t>…				…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512781"/>
              </p:ext>
            </p:extLst>
          </p:nvPr>
        </p:nvGraphicFramePr>
        <p:xfrm>
          <a:off x="6263889" y="3645024"/>
          <a:ext cx="1209391" cy="73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6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889" y="3645024"/>
                        <a:ext cx="1209391" cy="738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3409" y="3790201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Dimension of the velocity &amp; speed =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209927"/>
              </p:ext>
            </p:extLst>
          </p:nvPr>
        </p:nvGraphicFramePr>
        <p:xfrm>
          <a:off x="6342076" y="4437112"/>
          <a:ext cx="713901" cy="73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7" name="Equation" r:id="rId6" imgW="419040" imgH="431640" progId="Equation.3">
                  <p:embed/>
                </p:oleObj>
              </mc:Choice>
              <mc:Fallback>
                <p:oleObj name="Equation" r:id="rId6" imgW="4190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76" y="4437112"/>
                        <a:ext cx="713901" cy="737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60712" y="4582289"/>
            <a:ext cx="3787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Dimension of the acceleration =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704528" y="531398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Dimensional analysis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the checking of dimensions of all quantities in an equation to ensure that those which are added, subtracted, or equated have the same dimensions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4808" y="18864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Dimensional analysis: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528" y="90872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Example</a:t>
            </a:r>
            <a:r>
              <a:rPr lang="en-US" sz="2000" i="1" dirty="0" smtClean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3816" y="183553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Left Hand Side (LHS)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8112" y="1835532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Right Hand Side (RHS)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73598" y="43459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The equation is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incorrect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44551"/>
              </p:ext>
            </p:extLst>
          </p:nvPr>
        </p:nvGraphicFramePr>
        <p:xfrm>
          <a:off x="2380059" y="2419275"/>
          <a:ext cx="602932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6" name="معادلة" r:id="rId3" imgW="2730240" imgH="812520" progId="Equation.3">
                  <p:embed/>
                </p:oleObj>
              </mc:Choice>
              <mc:Fallback>
                <p:oleObj name="معادلة" r:id="rId3" imgW="2730240" imgH="8125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059" y="2419275"/>
                        <a:ext cx="6029325" cy="180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2551831" y="5157192"/>
          <a:ext cx="54975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7" name="Equation" r:id="rId5" imgW="2489040" imgH="203040" progId="Equation.3">
                  <p:embed/>
                </p:oleObj>
              </mc:Choice>
              <mc:Fallback>
                <p:oleObj name="Equation" r:id="rId5" imgW="24890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831" y="5157192"/>
                        <a:ext cx="54975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432720" y="5661248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  The equation is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dimensionally correct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(But could be physically incorrect)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كائن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078171"/>
              </p:ext>
            </p:extLst>
          </p:nvPr>
        </p:nvGraphicFramePr>
        <p:xfrm>
          <a:off x="2384425" y="773708"/>
          <a:ext cx="51879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8" name="معادلة" r:id="rId7" imgW="2349360" imgH="419040" progId="Equation.3">
                  <p:embed/>
                </p:oleObj>
              </mc:Choice>
              <mc:Fallback>
                <p:oleObj name="معادلة" r:id="rId7" imgW="234936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773708"/>
                        <a:ext cx="518795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5"/>
          <p:cNvSpPr/>
          <p:nvPr/>
        </p:nvSpPr>
        <p:spPr>
          <a:xfrm rot="5400000">
            <a:off x="2972780" y="1423628"/>
            <a:ext cx="241176" cy="7452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6"/>
          <p:cNvSpPr/>
          <p:nvPr/>
        </p:nvSpPr>
        <p:spPr>
          <a:xfrm rot="5400000">
            <a:off x="5790532" y="343508"/>
            <a:ext cx="241176" cy="2905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712" y="302563"/>
            <a:ext cx="5616624" cy="557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2432720" y="5949280"/>
            <a:ext cx="554461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equation: speed = (acceleration ×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2200" b="1" baseline="30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is dimensionally correct if 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equals…….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49646" y="421828"/>
            <a:ext cx="8543925" cy="50954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en-US" sz="2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Remember </a:t>
            </a:r>
          </a:p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approach to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rounding off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 summarized as follows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digit is smaller than 5, drop this digit and leave the remaining number unchanged.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Thus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1.684 becomes 1.68.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underestimating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digit is 5 or larger, drop this digit and add 1 to the preceding digit. Thus, 1.247 becomes 1.25.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overestimating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Students</a:t>
            </a:r>
            <a:r>
              <a:rPr lang="en-GB" dirty="0"/>
              <a:t> can also access the material via:</a:t>
            </a:r>
          </a:p>
          <a:p>
            <a:pPr marL="0" indent="0">
              <a:buNone/>
            </a:pPr>
            <a:r>
              <a:rPr lang="en-GB" dirty="0"/>
              <a:t>Site: </a:t>
            </a:r>
            <a:r>
              <a:rPr lang="en-GB" dirty="0">
                <a:hlinkClick r:id="rId2"/>
              </a:rPr>
              <a:t>http://equella2emea.pearson.com/taibah-pri/logon.do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User Name: viewer</a:t>
            </a:r>
          </a:p>
          <a:p>
            <a:pPr marL="0" indent="0">
              <a:buNone/>
            </a:pPr>
            <a:r>
              <a:rPr lang="en-GB" dirty="0"/>
              <a:t>Password: viewer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60512" y="1124744"/>
            <a:ext cx="8856984" cy="1440160"/>
          </a:xfrm>
          <a:prstGeom prst="rect">
            <a:avLst/>
          </a:prstGeom>
        </p:spPr>
        <p:txBody>
          <a:bodyPr/>
          <a:lstStyle/>
          <a:p>
            <a:pPr marR="0" lvl="0" indent="-609600" algn="l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Main sources of uncertainty (errors):</a:t>
            </a:r>
          </a:p>
          <a:p>
            <a:pPr lvl="4" indent="-609600">
              <a:buFont typeface="Arial" pitchFamily="34" charset="0"/>
              <a:buChar char="•"/>
            </a:pPr>
            <a:r>
              <a:rPr lang="en-US" sz="2800" b="1" dirty="0" smtClean="0"/>
              <a:t>Human errors: </a:t>
            </a:r>
            <a:r>
              <a:rPr lang="en-US" sz="2800" dirty="0" smtClean="0"/>
              <a:t>(</a:t>
            </a:r>
            <a:r>
              <a:rPr lang="en-US" sz="2500" i="1" dirty="0" smtClean="0"/>
              <a:t>difficulty reading results </a:t>
            </a:r>
            <a:r>
              <a:rPr lang="en-US" sz="2800" dirty="0"/>
              <a:t>Between the smallest </a:t>
            </a:r>
            <a:r>
              <a:rPr lang="en-US" sz="2800" dirty="0" smtClean="0"/>
              <a:t>divisions</a:t>
            </a:r>
            <a:r>
              <a:rPr lang="en-US" sz="2500" i="1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4" indent="-609600">
              <a:buFont typeface="Arial" pitchFamily="34" charset="0"/>
              <a:buChar char="•"/>
            </a:pPr>
            <a:r>
              <a:rPr lang="en-US" sz="2800" b="1" dirty="0" smtClean="0"/>
              <a:t>Limited Instrument accuracy </a:t>
            </a:r>
            <a:r>
              <a:rPr lang="en-US" sz="2800" dirty="0" smtClean="0"/>
              <a:t>(</a:t>
            </a:r>
            <a:r>
              <a:rPr lang="en-US" sz="2500" i="1" dirty="0" smtClean="0"/>
              <a:t>systematic error</a:t>
            </a:r>
            <a:r>
              <a:rPr lang="en-US" sz="2800" dirty="0" smtClean="0"/>
              <a:t>)</a:t>
            </a:r>
            <a:endParaRPr kumimoji="0" lang="en-US" sz="2800" i="0" u="sng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609600" algn="l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1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8504" y="3212976"/>
            <a:ext cx="3024336" cy="1080120"/>
          </a:xfrm>
          <a:prstGeom prst="wedgeRoundRectCallout">
            <a:avLst>
              <a:gd name="adj1" fmla="val 59591"/>
              <a:gd name="adj2" fmla="val 1418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Relatively accurate ruler with least reading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~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0.05 unit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72480" y="4869160"/>
            <a:ext cx="3312368" cy="792088"/>
          </a:xfrm>
          <a:prstGeom prst="wedgeRoundRectCallout">
            <a:avLst>
              <a:gd name="adj1" fmla="val 63088"/>
              <a:gd name="adj2" fmla="val 338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Less accurate ruler. Its least reading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0.5 unit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332656"/>
            <a:ext cx="9467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4"/>
          <p:cNvGrpSpPr/>
          <p:nvPr/>
        </p:nvGrpSpPr>
        <p:grpSpPr>
          <a:xfrm>
            <a:off x="3784029" y="3284984"/>
            <a:ext cx="5705475" cy="2520280"/>
            <a:chOff x="3784029" y="3284984"/>
            <a:chExt cx="5705475" cy="2520280"/>
          </a:xfrm>
        </p:grpSpPr>
        <p:grpSp>
          <p:nvGrpSpPr>
            <p:cNvPr id="3" name="Group 2"/>
            <p:cNvGrpSpPr/>
            <p:nvPr/>
          </p:nvGrpSpPr>
          <p:grpSpPr>
            <a:xfrm>
              <a:off x="3784029" y="3284984"/>
              <a:ext cx="5705475" cy="2520280"/>
              <a:chOff x="6249144" y="3573016"/>
              <a:chExt cx="5705475" cy="2520280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1812" b="17881"/>
              <a:stretch>
                <a:fillRect/>
              </a:stretch>
            </p:blipFill>
            <p:spPr bwMode="auto">
              <a:xfrm>
                <a:off x="6249144" y="4797152"/>
                <a:ext cx="5705475" cy="129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8036" b="63341"/>
              <a:stretch>
                <a:fillRect/>
              </a:stretch>
            </p:blipFill>
            <p:spPr bwMode="auto">
              <a:xfrm>
                <a:off x="6249144" y="3573016"/>
                <a:ext cx="5705475" cy="1224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1" name="Straight Connector 10"/>
            <p:cNvCxnSpPr/>
            <p:nvPr/>
          </p:nvCxnSpPr>
          <p:spPr>
            <a:xfrm flipV="1">
              <a:off x="5313040" y="544522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864852" y="5445224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7194" y="3867870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73138" y="3867870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04928" y="3789040"/>
              <a:ext cx="3153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08984" y="386104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40774" y="386104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13040" y="386104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177136" y="3867870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585306" y="3867870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48628" y="386104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384216" y="386104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616006" y="386104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25208" y="386104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85764" y="387681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097474" y="387681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329264" y="38699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833320" y="38699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12408" y="38699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400440" y="386999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697416" y="3885758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985448" y="3876814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مستطيل 5"/>
          <p:cNvSpPr/>
          <p:nvPr/>
        </p:nvSpPr>
        <p:spPr>
          <a:xfrm>
            <a:off x="416496" y="6093296"/>
            <a:ext cx="891038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The result could be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claimed to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precise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smallest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division shown </a:t>
            </a:r>
            <a:endParaRPr lang="en-GB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592" y="2708920"/>
            <a:ext cx="17049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10800000">
            <a:off x="6897217" y="3292274"/>
            <a:ext cx="742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ruler.net/ruler_0_10.jpg"/>
          <p:cNvPicPr>
            <a:picLocks noChangeAspect="1" noChangeArrowheads="1"/>
          </p:cNvPicPr>
          <p:nvPr/>
        </p:nvPicPr>
        <p:blipFill>
          <a:blip r:embed="rId5" cstate="print"/>
          <a:srcRect r="58790" b="45000"/>
          <a:stretch>
            <a:fillRect/>
          </a:stretch>
        </p:blipFill>
        <p:spPr bwMode="auto">
          <a:xfrm>
            <a:off x="6943087" y="4403458"/>
            <a:ext cx="1817090" cy="792088"/>
          </a:xfrm>
          <a:prstGeom prst="rect">
            <a:avLst/>
          </a:prstGeom>
          <a:noFill/>
        </p:spPr>
      </p:pic>
      <p:pic>
        <p:nvPicPr>
          <p:cNvPr id="4" name="Picture 3" descr="http://iruler.net/ruler_0_10.jpg"/>
          <p:cNvPicPr>
            <a:picLocks noChangeAspect="1" noChangeArrowheads="1"/>
          </p:cNvPicPr>
          <p:nvPr/>
        </p:nvPicPr>
        <p:blipFill>
          <a:blip r:embed="rId5" cstate="print"/>
          <a:srcRect b="45000"/>
          <a:stretch>
            <a:fillRect/>
          </a:stretch>
        </p:blipFill>
        <p:spPr bwMode="auto">
          <a:xfrm>
            <a:off x="5241032" y="1077446"/>
            <a:ext cx="4409378" cy="792088"/>
          </a:xfrm>
          <a:prstGeom prst="rect">
            <a:avLst/>
          </a:prstGeom>
          <a:noFill/>
        </p:spPr>
      </p:pic>
      <p:pic>
        <p:nvPicPr>
          <p:cNvPr id="5" name="Picture 2" descr="http://iruler.net/ruler_0_10.jpg"/>
          <p:cNvPicPr>
            <a:picLocks noChangeAspect="1" noChangeArrowheads="1"/>
          </p:cNvPicPr>
          <p:nvPr/>
        </p:nvPicPr>
        <p:blipFill>
          <a:blip r:embed="rId5" cstate="print"/>
          <a:srcRect r="87111" b="77113"/>
          <a:stretch>
            <a:fillRect/>
          </a:stretch>
        </p:blipFill>
        <p:spPr bwMode="auto">
          <a:xfrm>
            <a:off x="1208584" y="717406"/>
            <a:ext cx="2160240" cy="1252939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169024" y="933430"/>
            <a:ext cx="648072" cy="648072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flipH="1" flipV="1">
            <a:off x="3512840" y="789414"/>
            <a:ext cx="1751092" cy="238924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>
            <a:stCxn id="6" idx="3"/>
          </p:cNvCxnSpPr>
          <p:nvPr/>
        </p:nvCxnSpPr>
        <p:spPr>
          <a:xfrm flipH="1">
            <a:off x="3512840" y="1486594"/>
            <a:ext cx="1751092" cy="454948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ight Brace 10"/>
          <p:cNvSpPr/>
          <p:nvPr/>
        </p:nvSpPr>
        <p:spPr>
          <a:xfrm rot="16200000">
            <a:off x="1530604" y="487354"/>
            <a:ext cx="200371" cy="192147"/>
          </a:xfrm>
          <a:prstGeom prst="rightBrace">
            <a:avLst>
              <a:gd name="adj1" fmla="val 1150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4632" y="116632"/>
            <a:ext cx="376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Smallest division = </a:t>
            </a:r>
            <a:r>
              <a:rPr lang="en-US" sz="2000" b="1" dirty="0" smtClean="0">
                <a:solidFill>
                  <a:srgbClr val="FF0000"/>
                </a:solidFill>
              </a:rPr>
              <a:t>1 mm = 0.1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464" y="1901066"/>
            <a:ext cx="5206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The ruler is </a:t>
            </a:r>
            <a:r>
              <a:rPr lang="en-US" sz="2200" b="1" i="1" dirty="0" smtClean="0"/>
              <a:t>precise</a:t>
            </a:r>
            <a:r>
              <a:rPr lang="en-US" sz="2200" dirty="0" smtClean="0"/>
              <a:t> to within 0.1 cm,</a:t>
            </a:r>
          </a:p>
          <a:p>
            <a:r>
              <a:rPr lang="en-US" sz="2200" dirty="0" smtClean="0">
                <a:sym typeface="Symbol"/>
              </a:rPr>
              <a:t> 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estimated uncertainty (error) =  0.1 cm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951195" y="4084362"/>
            <a:ext cx="0" cy="36004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13965" y="4084362"/>
            <a:ext cx="0" cy="36004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68993" y="5148248"/>
            <a:ext cx="3808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Width of thumbnail = </a:t>
            </a:r>
            <a:r>
              <a:rPr lang="en-US" sz="2000" b="1" dirty="0" smtClean="0">
                <a:solidFill>
                  <a:srgbClr val="FF0000"/>
                </a:solidFill>
              </a:rPr>
              <a:t>1.3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 0.1 cm</a:t>
            </a:r>
          </a:p>
          <a:p>
            <a:r>
              <a:rPr lang="en-US" sz="2000" dirty="0" smtClean="0">
                <a:sym typeface="Symbol"/>
              </a:rPr>
              <a:t> it lies between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1.4 and 1.2 cm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" name="Picture 20" descr="http://iruler.net/ruler_0_10.jpg"/>
          <p:cNvPicPr>
            <a:picLocks noChangeAspect="1" noChangeArrowheads="1"/>
          </p:cNvPicPr>
          <p:nvPr/>
        </p:nvPicPr>
        <p:blipFill>
          <a:blip r:embed="rId5" cstate="print"/>
          <a:srcRect r="49375" b="45081"/>
          <a:stretch>
            <a:fillRect/>
          </a:stretch>
        </p:blipFill>
        <p:spPr bwMode="auto">
          <a:xfrm>
            <a:off x="1335348" y="4366272"/>
            <a:ext cx="2232248" cy="790920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1335666" y="4101782"/>
            <a:ext cx="0" cy="36004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10898" y="4101782"/>
            <a:ext cx="0" cy="36004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4993" y="5115609"/>
            <a:ext cx="5461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tiny book is </a:t>
            </a:r>
            <a:r>
              <a:rPr lang="en-US" sz="2000" b="1" dirty="0" smtClean="0">
                <a:solidFill>
                  <a:srgbClr val="FF0000"/>
                </a:solidFill>
              </a:rPr>
              <a:t>3.7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 0.1 cm </a:t>
            </a:r>
            <a:r>
              <a:rPr lang="en-US" sz="2000" dirty="0" smtClean="0">
                <a:sym typeface="Symbol"/>
              </a:rPr>
              <a:t>wide</a:t>
            </a:r>
          </a:p>
          <a:p>
            <a:r>
              <a:rPr lang="en-US" sz="2000" dirty="0" smtClean="0">
                <a:sym typeface="Symbol"/>
              </a:rPr>
              <a:t> its </a:t>
            </a:r>
            <a:r>
              <a:rPr lang="en-US" sz="2000" i="1" u="sng" dirty="0" smtClean="0">
                <a:sym typeface="Symbol"/>
              </a:rPr>
              <a:t>true</a:t>
            </a:r>
            <a:r>
              <a:rPr lang="en-US" sz="2000" dirty="0" smtClean="0">
                <a:sym typeface="Symbol"/>
              </a:rPr>
              <a:t> width likely lies between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3.8 and 3.6 cm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8624" y="5847307"/>
            <a:ext cx="669674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Therefore measurement result is expressed as: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(Result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 Error)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unit</a:t>
            </a:r>
            <a:endParaRPr lang="en-US" sz="2400" dirty="0" smtClean="0">
              <a:solidFill>
                <a:srgbClr val="FF0000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81368"/>
              </p:ext>
            </p:extLst>
          </p:nvPr>
        </p:nvGraphicFramePr>
        <p:xfrm>
          <a:off x="5155456" y="891654"/>
          <a:ext cx="33385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Equation" r:id="rId4" imgW="1269720" imgH="393480" progId="Equation.3">
                  <p:embed/>
                </p:oleObj>
              </mc:Choice>
              <mc:Fallback>
                <p:oleObj name="Equation" r:id="rId4" imgW="12697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5456" y="891654"/>
                        <a:ext cx="3338513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8784" y="188640"/>
            <a:ext cx="388843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Measurement result is expressed as: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(Result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 Error) 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unit</a:t>
            </a:r>
            <a:endParaRPr lang="en-US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9501" y="2780928"/>
            <a:ext cx="135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Example:</a:t>
            </a:r>
            <a:endParaRPr lang="en-US" sz="2400" b="1" i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55144"/>
              </p:ext>
            </p:extLst>
          </p:nvPr>
        </p:nvGraphicFramePr>
        <p:xfrm>
          <a:off x="2864691" y="5157192"/>
          <a:ext cx="4581525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" name="Equation" r:id="rId6" imgW="3187440" imgH="1066680" progId="Equation.3">
                  <p:embed/>
                </p:oleObj>
              </mc:Choice>
              <mc:Fallback>
                <p:oleObj name="Equation" r:id="rId6" imgW="3187440" imgH="1066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691" y="5157192"/>
                        <a:ext cx="4581525" cy="15351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5818" y="3284984"/>
            <a:ext cx="5079273" cy="181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72287" y="1113131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percent uncertainty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/>
              <p:cNvSpPr/>
              <p:nvPr/>
            </p:nvSpPr>
            <p:spPr>
              <a:xfrm>
                <a:off x="1615457" y="2074545"/>
                <a:ext cx="6552729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37379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≡ </m:t>
                    </m:r>
                  </m:oMath>
                </a14:m>
                <a:r>
                  <a:rPr lang="en-US" sz="2400" b="1" dirty="0" smtClean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</a:rPr>
                  <a:t>Percent </a:t>
                </a:r>
                <a:r>
                  <a:rPr lang="en-US" sz="2400" b="1" dirty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</a:rPr>
                  <a:t>uncertainty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37379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𝒖𝒏𝒄𝒆𝒓𝒕𝒂𝒊𝒏𝒕𝒚</m:t>
                        </m:r>
                        <m:r>
                          <a:rPr lang="en-US" sz="24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4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𝒗𝒂𝒍𝒖𝒆</m:t>
                        </m:r>
                        <m:r>
                          <a:rPr lang="en-US" sz="24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373791"/>
                            </a:solidFill>
                            <a:latin typeface="Cambria Math"/>
                          </a:rPr>
                          <m:t>𝑚𝑒𝑎𝑠𝑢𝑟𝑒𝑑</m:t>
                        </m:r>
                        <m:r>
                          <a:rPr lang="en-US" sz="24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𝒗𝒂𝒍𝒖𝒆</m:t>
                        </m:r>
                        <m:r>
                          <a:rPr lang="en-US" sz="2400" b="1" i="1">
                            <a:solidFill>
                              <a:srgbClr val="37379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</a:t>
                </a:r>
                <a:r>
                  <a:rPr lang="en-US" sz="2400" b="1" dirty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</a:rPr>
                  <a:t> 100 </a:t>
                </a:r>
                <a:r>
                  <a:rPr lang="en-US" sz="2400" b="1" dirty="0">
                    <a:solidFill>
                      <a:srgbClr val="37379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</a:t>
                </a:r>
                <a:endParaRPr lang="en-US" sz="2400" b="1" dirty="0">
                  <a:solidFill>
                    <a:srgbClr val="37379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57" y="2074545"/>
                <a:ext cx="6552729" cy="631648"/>
              </a:xfrm>
              <a:prstGeom prst="rect">
                <a:avLst/>
              </a:prstGeom>
              <a:blipFill rotWithShape="0">
                <a:blip r:embed="rId9"/>
                <a:stretch>
                  <a:fillRect r="-148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2880" y="1122982"/>
            <a:ext cx="135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/>
              <a:t>Example:</a:t>
            </a:r>
            <a:endParaRPr lang="en-US" sz="2400" b="1" i="1" u="sng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921" y="1736136"/>
            <a:ext cx="6304557" cy="23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194380"/>
              </p:ext>
            </p:extLst>
          </p:nvPr>
        </p:nvGraphicFramePr>
        <p:xfrm>
          <a:off x="632520" y="5301208"/>
          <a:ext cx="5184576" cy="140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8" name="Equation" r:id="rId4" imgW="3187440" imgH="863280" progId="Equation.3">
                  <p:embed/>
                </p:oleObj>
              </mc:Choice>
              <mc:Fallback>
                <p:oleObj name="Equation" r:id="rId4" imgW="3187440" imgH="863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20" y="5301208"/>
                        <a:ext cx="5184576" cy="14066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6496" y="4257892"/>
            <a:ext cx="8609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Result = 2.03 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</a:t>
            </a:r>
            <a:r>
              <a:rPr lang="en-US" dirty="0" smtClean="0"/>
              <a:t>with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two decimal places</a:t>
            </a:r>
            <a:r>
              <a:rPr lang="en-US" sz="2000" dirty="0" smtClean="0"/>
              <a:t>)</a:t>
            </a:r>
          </a:p>
          <a:p>
            <a:pPr>
              <a:buFont typeface="Symbol"/>
              <a:buChar char="Þ"/>
            </a:pPr>
            <a:r>
              <a:rPr lang="en-US" sz="2000" dirty="0" smtClean="0">
                <a:sym typeface="Symbol"/>
              </a:rPr>
              <a:t>In this case the </a:t>
            </a:r>
            <a:r>
              <a:rPr lang="en-US" sz="2000" b="1" i="1" dirty="0" smtClean="0">
                <a:sym typeface="Symbol"/>
              </a:rPr>
              <a:t>error</a:t>
            </a:r>
            <a:r>
              <a:rPr lang="en-US" sz="2000" dirty="0" smtClean="0">
                <a:sym typeface="Symbol"/>
              </a:rPr>
              <a:t> is taken as the smallest number with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sym typeface="Symbol"/>
              </a:rPr>
              <a:t>two decimal places.</a:t>
            </a:r>
            <a:endParaRPr lang="en-US" sz="2000" b="1" i="1" baseline="30000" dirty="0" smtClean="0">
              <a:solidFill>
                <a:schemeClr val="accent4">
                  <a:lumMod val="50000"/>
                </a:schemeClr>
              </a:solidFill>
              <a:sym typeface="Symbol"/>
            </a:endParaRPr>
          </a:p>
          <a:p>
            <a:pPr>
              <a:buFont typeface="Symbol"/>
              <a:buChar char="Þ"/>
            </a:pPr>
            <a:r>
              <a:rPr lang="en-US" sz="2000" dirty="0" smtClean="0">
                <a:sym typeface="Symbol"/>
              </a:rPr>
              <a:t> Error = 0.01 m</a:t>
            </a:r>
            <a:r>
              <a:rPr lang="en-US" sz="2000" baseline="30000" dirty="0" smtClean="0">
                <a:sym typeface="Symbol"/>
              </a:rPr>
              <a:t>2</a:t>
            </a:r>
            <a:endParaRPr lang="en-US" sz="2000" b="1" i="1" baseline="30000" dirty="0" smtClean="0">
              <a:solidFill>
                <a:schemeClr val="accent4">
                  <a:lumMod val="50000"/>
                </a:schemeClr>
              </a:solidFill>
              <a:sym typeface="Symbo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2107" y="325888"/>
            <a:ext cx="9001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is generally assumed to be one or a few units in the last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 specified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269574" y="4850110"/>
            <a:ext cx="3600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69974" y="4437112"/>
            <a:ext cx="0" cy="79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9574" y="4437112"/>
            <a:ext cx="0" cy="79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5398" y="4005064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8.17 – 0.05 = 8.12 g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3870" y="4005064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8.17 + 0.05 = 8.22 g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93310" y="4850110"/>
            <a:ext cx="36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93710" y="4437112"/>
            <a:ext cx="0" cy="792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93310" y="4437112"/>
            <a:ext cx="0" cy="792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158" y="5210150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8.09 – 0.05 = 8.04 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5638" y="5271591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8.09 + 0.05 = 8.14 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432720" y="5813304"/>
            <a:ext cx="5328592" cy="784048"/>
          </a:xfrm>
          <a:prstGeom prst="wedgeRoundRectCallout">
            <a:avLst>
              <a:gd name="adj1" fmla="val -3646"/>
              <a:gd name="adj2" fmla="val -16069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Results from day one (blue) and day two (red) overlap  </a:t>
            </a:r>
            <a:r>
              <a:rPr lang="en-US" sz="2000" b="1" dirty="0" smtClean="0">
                <a:solidFill>
                  <a:schemeClr val="tx1"/>
                </a:solidFill>
                <a:sym typeface="Symbol"/>
              </a:rPr>
              <a:t> The two measurements agree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459482"/>
            <a:ext cx="79057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346054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10177</TotalTime>
  <Words>2282</Words>
  <Application>Microsoft Office PowerPoint</Application>
  <PresentationFormat>A4 Paper (210x297 mm)</PresentationFormat>
  <Paragraphs>286</Paragraphs>
  <Slides>45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Calibri</vt:lpstr>
      <vt:lpstr>Cambria Math</vt:lpstr>
      <vt:lpstr>Century Gothic</vt:lpstr>
      <vt:lpstr>GaramondMTStd-Regular</vt:lpstr>
      <vt:lpstr>Symbol</vt:lpstr>
      <vt:lpstr>Tahoma</vt:lpstr>
      <vt:lpstr>Times New Roman</vt:lpstr>
      <vt:lpstr>Wingdings</vt:lpstr>
      <vt:lpstr>Office Theme</vt:lpstr>
      <vt:lpstr>TS103460540</vt:lpstr>
      <vt:lpstr>Equation</vt:lpstr>
      <vt:lpstr>Microsoft Equation 3.0</vt:lpstr>
      <vt:lpstr>معادلة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1-4 Measurement and Uncertainty; Significant Figures</vt:lpstr>
      <vt:lpstr>Exercises</vt:lpstr>
      <vt:lpstr>Conceptual example</vt:lpstr>
      <vt:lpstr>PowerPoint Presentation</vt:lpstr>
      <vt:lpstr>Scientific Notation(Powers of 10)</vt:lpstr>
      <vt:lpstr>Scientific Notation </vt:lpstr>
      <vt:lpstr>PowerPoint Presentation</vt:lpstr>
      <vt:lpstr>Units, Standards, SI System</vt:lpstr>
      <vt:lpstr>SI or MKS System</vt:lpstr>
      <vt:lpstr>PowerPoint Presentation</vt:lpstr>
      <vt:lpstr>Base versus Derived Quantities</vt:lpstr>
      <vt:lpstr>PowerPoint Presentation</vt:lpstr>
      <vt:lpstr>Larger &amp; smaller units defined from SI standards by powers of 10 &amp; Greek prefixes</vt:lpstr>
      <vt:lpstr>Other Systems of Units</vt:lpstr>
      <vt:lpstr>PowerPoint Presentation</vt:lpstr>
      <vt:lpstr>PowerPoint Presentation</vt:lpstr>
      <vt:lpstr>Working Examples</vt:lpstr>
      <vt:lpstr>PowerPoint Presentation</vt:lpstr>
      <vt:lpstr>PowerPoint Presentation</vt:lpstr>
      <vt:lpstr>PowerPoint Presentation</vt:lpstr>
      <vt:lpstr>Order of Magnitude; Rapid Estimating</vt:lpstr>
      <vt:lpstr>1-7 Order of Magnitude: Rapid Estimating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mohamed</dc:creator>
  <cp:lastModifiedBy>Lilo Pelekai</cp:lastModifiedBy>
  <cp:revision>175</cp:revision>
  <dcterms:created xsi:type="dcterms:W3CDTF">2014-08-18T14:16:51Z</dcterms:created>
  <dcterms:modified xsi:type="dcterms:W3CDTF">2015-09-04T00:17:27Z</dcterms:modified>
</cp:coreProperties>
</file>