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72" r:id="rId4"/>
    <p:sldId id="273" r:id="rId5"/>
    <p:sldId id="298" r:id="rId6"/>
    <p:sldId id="274" r:id="rId7"/>
    <p:sldId id="276" r:id="rId8"/>
    <p:sldId id="277" r:id="rId9"/>
    <p:sldId id="299" r:id="rId10"/>
    <p:sldId id="278" r:id="rId11"/>
    <p:sldId id="279" r:id="rId12"/>
    <p:sldId id="275" r:id="rId13"/>
    <p:sldId id="296" r:id="rId14"/>
    <p:sldId id="280" r:id="rId15"/>
    <p:sldId id="281" r:id="rId16"/>
    <p:sldId id="294" r:id="rId17"/>
    <p:sldId id="282" r:id="rId18"/>
    <p:sldId id="283" r:id="rId19"/>
    <p:sldId id="295" r:id="rId20"/>
    <p:sldId id="265" r:id="rId21"/>
    <p:sldId id="297" r:id="rId22"/>
    <p:sldId id="268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CCFF99"/>
    <a:srgbClr val="FFFFF3"/>
    <a:srgbClr val="F3F3F3"/>
    <a:srgbClr val="FF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81A85-541D-4C5B-AD38-3744BCD9A34D}" v="1" dt="2023-03-18T19:51:47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اجد الحكمي" userId="c15e6e485a5a4051" providerId="LiveId" clId="{83B81A85-541D-4C5B-AD38-3744BCD9A34D}"/>
    <pc:docChg chg="custSel modSld">
      <pc:chgData name="ماجد الحكمي" userId="c15e6e485a5a4051" providerId="LiveId" clId="{83B81A85-541D-4C5B-AD38-3744BCD9A34D}" dt="2023-03-18T19:51:47.237" v="1"/>
      <pc:docMkLst>
        <pc:docMk/>
      </pc:docMkLst>
      <pc:sldChg chg="addSp delSp modSp mod">
        <pc:chgData name="ماجد الحكمي" userId="c15e6e485a5a4051" providerId="LiveId" clId="{83B81A85-541D-4C5B-AD38-3744BCD9A34D}" dt="2023-03-18T19:51:47.237" v="1"/>
        <pc:sldMkLst>
          <pc:docMk/>
          <pc:sldMk cId="3793017343" sldId="257"/>
        </pc:sldMkLst>
        <pc:spChg chg="del">
          <ac:chgData name="ماجد الحكمي" userId="c15e6e485a5a4051" providerId="LiveId" clId="{83B81A85-541D-4C5B-AD38-3744BCD9A34D}" dt="2023-03-18T19:51:46.614" v="0" actId="478"/>
          <ac:spMkLst>
            <pc:docMk/>
            <pc:sldMk cId="3793017343" sldId="257"/>
            <ac:spMk id="4" creationId="{00000000-0000-0000-0000-000000000000}"/>
          </ac:spMkLst>
        </pc:spChg>
        <pc:spChg chg="add mod">
          <ac:chgData name="ماجد الحكمي" userId="c15e6e485a5a4051" providerId="LiveId" clId="{83B81A85-541D-4C5B-AD38-3744BCD9A34D}" dt="2023-03-18T19:51:47.237" v="1"/>
          <ac:spMkLst>
            <pc:docMk/>
            <pc:sldMk cId="3793017343" sldId="257"/>
            <ac:spMk id="6" creationId="{68345C7C-C56F-9BBA-4DF2-5BF1B08DFA3A}"/>
          </ac:spMkLst>
        </pc:spChg>
        <pc:spChg chg="add mod">
          <ac:chgData name="ماجد الحكمي" userId="c15e6e485a5a4051" providerId="LiveId" clId="{83B81A85-541D-4C5B-AD38-3744BCD9A34D}" dt="2023-03-18T19:51:47.237" v="1"/>
          <ac:spMkLst>
            <pc:docMk/>
            <pc:sldMk cId="3793017343" sldId="257"/>
            <ac:spMk id="11" creationId="{4B993EF7-F76A-C0C5-F2EA-77A3417E9CE9}"/>
          </ac:spMkLst>
        </pc:spChg>
        <pc:spChg chg="add mod">
          <ac:chgData name="ماجد الحكمي" userId="c15e6e485a5a4051" providerId="LiveId" clId="{83B81A85-541D-4C5B-AD38-3744BCD9A34D}" dt="2023-03-18T19:51:47.237" v="1"/>
          <ac:spMkLst>
            <pc:docMk/>
            <pc:sldMk cId="3793017343" sldId="257"/>
            <ac:spMk id="12" creationId="{B2105792-DFEB-CB0B-2EAC-970A9C1C8E14}"/>
          </ac:spMkLst>
        </pc:spChg>
        <pc:spChg chg="del">
          <ac:chgData name="ماجد الحكمي" userId="c15e6e485a5a4051" providerId="LiveId" clId="{83B81A85-541D-4C5B-AD38-3744BCD9A34D}" dt="2023-03-18T19:51:46.614" v="0" actId="478"/>
          <ac:spMkLst>
            <pc:docMk/>
            <pc:sldMk cId="3793017343" sldId="257"/>
            <ac:spMk id="21" creationId="{00000000-0000-0000-0000-000000000000}"/>
          </ac:spMkLst>
        </pc:spChg>
        <pc:spChg chg="del">
          <ac:chgData name="ماجد الحكمي" userId="c15e6e485a5a4051" providerId="LiveId" clId="{83B81A85-541D-4C5B-AD38-3744BCD9A34D}" dt="2023-03-18T19:51:46.614" v="0" actId="478"/>
          <ac:spMkLst>
            <pc:docMk/>
            <pc:sldMk cId="3793017343" sldId="257"/>
            <ac:spMk id="2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95E68-ADAB-41A6-B692-A6EA9C37A92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869B5-3D80-4517-B09B-1A0E28BB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8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37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95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3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84E2-278E-4856-80A3-15F0ABC1B181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0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8AF2-A7AE-48EB-86AB-2211D558CF03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9E01-AAC4-473B-BD0B-228B8962C566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7086-9313-4CA4-9F2A-A027C56CB91F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D3AB-7C69-4B7D-BA63-534FEEBA7815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AC26-7F73-43A6-80B3-3DE7629DC360}" type="datetime1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0F18-06A8-4575-9AB6-A5F91DE55615}" type="datetime1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F0A4-9F11-4E65-9DC2-D770DD639B7D}" type="datetime1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7F3-D305-4BCE-8174-D36A7523EF08}" type="datetime1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8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3B61-CA2C-4385-B481-D8A93DA27702}" type="datetime1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27AE-7E4E-4227-A8BB-27405F3D6A0A}" type="datetime1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EEF56-3AD5-4EA9-9F08-CC29E8C8ABFF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4296" y="115909"/>
            <a:ext cx="12200592" cy="6634562"/>
            <a:chOff x="-4296" y="115909"/>
            <a:chExt cx="12200592" cy="6634562"/>
          </a:xfrm>
        </p:grpSpPr>
        <p:grpSp>
          <p:nvGrpSpPr>
            <p:cNvPr id="27" name="Group 26"/>
            <p:cNvGrpSpPr/>
            <p:nvPr/>
          </p:nvGrpSpPr>
          <p:grpSpPr>
            <a:xfrm>
              <a:off x="-4296" y="115909"/>
              <a:ext cx="12196296" cy="137373"/>
              <a:chOff x="-4296" y="141667"/>
              <a:chExt cx="12196296" cy="137373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7830355" y="1682354"/>
            <a:ext cx="200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المرحلة/ الصف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1843" y="6235163"/>
            <a:ext cx="3022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الحقوق محفوظة لشركة تطوير للخدمات التعليمية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0355" y="3228585"/>
            <a:ext cx="200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0355" y="3967765"/>
            <a:ext cx="200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0355" y="4768404"/>
            <a:ext cx="200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38019" y="3896775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itchFamily="2" charset="-78"/>
              </a:rPr>
              <a:t>تركيب البروتين </a:t>
            </a:r>
            <a:endParaRPr lang="en-US" sz="3600" b="1" dirty="0">
              <a:solidFill>
                <a:srgbClr val="0000CC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38019" y="4665415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أ/ ماجد الحكمي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0355" y="2454291"/>
            <a:ext cx="200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059" y="614571"/>
            <a:ext cx="1463544" cy="840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8" y="540720"/>
            <a:ext cx="1794510" cy="914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33" y="5411260"/>
            <a:ext cx="1580862" cy="783847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8345C7C-C56F-9BBA-4DF2-5BF1B08DFA3A}"/>
              </a:ext>
            </a:extLst>
          </p:cNvPr>
          <p:cNvSpPr/>
          <p:nvPr/>
        </p:nvSpPr>
        <p:spPr>
          <a:xfrm>
            <a:off x="2638020" y="1606059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  الثاني ثانوي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4B993EF7-F76A-C0C5-F2EA-77A3417E9CE9}"/>
              </a:ext>
            </a:extLst>
          </p:cNvPr>
          <p:cNvSpPr/>
          <p:nvPr/>
        </p:nvSpPr>
        <p:spPr>
          <a:xfrm>
            <a:off x="2638020" y="3155182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كيمياء2-3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B2105792-DFEB-CB0B-2EAC-970A9C1C8E14}"/>
              </a:ext>
            </a:extLst>
          </p:cNvPr>
          <p:cNvSpPr/>
          <p:nvPr/>
        </p:nvSpPr>
        <p:spPr>
          <a:xfrm>
            <a:off x="2638020" y="2380888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الثالث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301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7863" r="40315" b="14897"/>
          <a:stretch/>
        </p:blipFill>
        <p:spPr bwMode="auto">
          <a:xfrm>
            <a:off x="5214113" y="3417193"/>
            <a:ext cx="3753631" cy="279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16979" r="37122" b="14596"/>
          <a:stretch/>
        </p:blipFill>
        <p:spPr bwMode="auto">
          <a:xfrm>
            <a:off x="273356" y="3213375"/>
            <a:ext cx="3991474" cy="28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521952" y="914400"/>
            <a:ext cx="3435942" cy="655092"/>
          </a:xfrm>
          <a:prstGeom prst="roundRect">
            <a:avLst/>
          </a:prstGeom>
          <a:noFill/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ثنائي الببتيد </a:t>
            </a:r>
          </a:p>
        </p:txBody>
      </p:sp>
      <p:sp>
        <p:nvSpPr>
          <p:cNvPr id="19" name="مربع نص 11"/>
          <p:cNvSpPr txBox="1"/>
          <p:nvPr/>
        </p:nvSpPr>
        <p:spPr>
          <a:xfrm>
            <a:off x="7260609" y="1860649"/>
            <a:ext cx="4527764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هو الجزيء المكون من حمضين أمينيين مرتبطين معًا برابطة ببتيدية .</a:t>
            </a:r>
          </a:p>
        </p:txBody>
      </p:sp>
      <p:sp>
        <p:nvSpPr>
          <p:cNvPr id="21" name="مربع نص 11"/>
          <p:cNvSpPr txBox="1"/>
          <p:nvPr/>
        </p:nvSpPr>
        <p:spPr>
          <a:xfrm>
            <a:off x="10817503" y="3895384"/>
            <a:ext cx="998165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latin typeface="ae_AlMateen" panose="02060803050605020204" pitchFamily="18" charset="-78"/>
              </a:rPr>
              <a:t>مثال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673093" y="5637651"/>
            <a:ext cx="3591737" cy="6588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جلايسين فينيل الألنين</a:t>
            </a:r>
          </a:p>
        </p:txBody>
      </p:sp>
      <p:sp>
        <p:nvSpPr>
          <p:cNvPr id="33" name="مستطيل 32"/>
          <p:cNvSpPr/>
          <p:nvPr/>
        </p:nvSpPr>
        <p:spPr>
          <a:xfrm>
            <a:off x="5214112" y="5716457"/>
            <a:ext cx="3943535" cy="6588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فينيل الألنين جلايسين</a:t>
            </a:r>
          </a:p>
        </p:txBody>
      </p:sp>
    </p:spTree>
    <p:extLst>
      <p:ext uri="{BB962C8B-B14F-4D97-AF65-F5344CB8AC3E}">
        <p14:creationId xmlns:p14="http://schemas.microsoft.com/office/powerpoint/2010/main" val="136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3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9089409" y="1037230"/>
            <a:ext cx="2698963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عديد الببتيد 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1"/>
          <p:cNvSpPr txBox="1"/>
          <p:nvPr/>
        </p:nvSpPr>
        <p:spPr>
          <a:xfrm>
            <a:off x="5459104" y="2004623"/>
            <a:ext cx="63292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latin typeface="ae_AlMateen" panose="02060803050605020204" pitchFamily="18" charset="-78"/>
              </a:rPr>
              <a:t>كلما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زاد</a:t>
            </a:r>
            <a:r>
              <a:rPr lang="ar-SA" sz="3600" b="1" dirty="0">
                <a:latin typeface="ae_AlMateen" panose="02060803050605020204" pitchFamily="18" charset="-78"/>
              </a:rPr>
              <a:t> طول السلاسل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الببتيدية</a:t>
            </a:r>
            <a:r>
              <a:rPr lang="ar-SA" sz="3600" b="1" dirty="0">
                <a:latin typeface="ae_AlMateen" panose="02060803050605020204" pitchFamily="18" charset="-78"/>
              </a:rPr>
              <a:t> أصبح من الضروري إعطاؤها اسماء آخرى </a:t>
            </a:r>
          </a:p>
        </p:txBody>
      </p:sp>
      <p:sp>
        <p:nvSpPr>
          <p:cNvPr id="19" name="مربع نص 15"/>
          <p:cNvSpPr txBox="1"/>
          <p:nvPr/>
        </p:nvSpPr>
        <p:spPr>
          <a:xfrm>
            <a:off x="2347415" y="3477595"/>
            <a:ext cx="944866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- يوجد </a:t>
            </a:r>
            <a:r>
              <a:rPr lang="en-US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20</a:t>
            </a:r>
            <a:r>
              <a:rPr lang="en-US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حمض أميني يستطيع تكوين العديد من البروتينات.</a:t>
            </a:r>
          </a:p>
        </p:txBody>
      </p:sp>
      <p:sp>
        <p:nvSpPr>
          <p:cNvPr id="21" name="مربع نص 15"/>
          <p:cNvSpPr txBox="1"/>
          <p:nvPr/>
        </p:nvSpPr>
        <p:spPr>
          <a:xfrm>
            <a:off x="4708478" y="4705915"/>
            <a:ext cx="708759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-الببتيد الذي يحوي </a:t>
            </a:r>
            <a:r>
              <a:rPr lang="en-US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n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من الاحماض الأمينية فهناك </a:t>
            </a:r>
            <a:r>
              <a:rPr lang="en-US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20 </a:t>
            </a:r>
            <a:r>
              <a:rPr lang="en-US" sz="3600" b="1" baseline="30000" dirty="0">
                <a:solidFill>
                  <a:srgbClr val="FF0000"/>
                </a:solidFill>
              </a:rPr>
              <a:t>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من التتابعات المحتملة للأحماض الأمينية.</a:t>
            </a:r>
          </a:p>
        </p:txBody>
      </p:sp>
    </p:spTree>
    <p:extLst>
      <p:ext uri="{BB962C8B-B14F-4D97-AF65-F5344CB8AC3E}">
        <p14:creationId xmlns:p14="http://schemas.microsoft.com/office/powerpoint/2010/main" val="136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4"/>
          <p:cNvSpPr txBox="1"/>
          <p:nvPr/>
        </p:nvSpPr>
        <p:spPr>
          <a:xfrm>
            <a:off x="1419367" y="1038914"/>
            <a:ext cx="8204839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ما الفائدة من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تغير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السلاسل الجانبية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للأحماض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الامينية؟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9799093" y="1037230"/>
            <a:ext cx="1989279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تدريب1</a:t>
            </a:r>
          </a:p>
        </p:txBody>
      </p:sp>
      <p:sp>
        <p:nvSpPr>
          <p:cNvPr id="23" name="مربع نص 4"/>
          <p:cNvSpPr txBox="1"/>
          <p:nvPr/>
        </p:nvSpPr>
        <p:spPr>
          <a:xfrm>
            <a:off x="5508138" y="2096558"/>
            <a:ext cx="132939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الحل</a:t>
            </a:r>
          </a:p>
        </p:txBody>
      </p:sp>
    </p:spTree>
    <p:extLst>
      <p:ext uri="{BB962C8B-B14F-4D97-AF65-F5344CB8AC3E}">
        <p14:creationId xmlns:p14="http://schemas.microsoft.com/office/powerpoint/2010/main" val="1366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4"/>
          <p:cNvSpPr txBox="1"/>
          <p:nvPr/>
        </p:nvSpPr>
        <p:spPr>
          <a:xfrm>
            <a:off x="1419367" y="1038914"/>
            <a:ext cx="8204839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ما الفائدة من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تغير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السلاسل الجانبية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للأحماض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الامينية؟</a:t>
            </a:r>
          </a:p>
        </p:txBody>
      </p:sp>
      <p:sp>
        <p:nvSpPr>
          <p:cNvPr id="19" name="مربع نص 11"/>
          <p:cNvSpPr txBox="1"/>
          <p:nvPr/>
        </p:nvSpPr>
        <p:spPr>
          <a:xfrm>
            <a:off x="927278" y="3204553"/>
            <a:ext cx="10092006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latin typeface="ae_AlMateen" panose="02060803050605020204" pitchFamily="18" charset="-78"/>
              </a:rPr>
              <a:t>1-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تنوع</a:t>
            </a:r>
            <a:r>
              <a:rPr lang="ar-SA" sz="3600" b="1" dirty="0">
                <a:latin typeface="ae_AlMateen" panose="02060803050605020204" pitchFamily="18" charset="-78"/>
              </a:rPr>
              <a:t> كبير في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الخواص</a:t>
            </a:r>
            <a:r>
              <a:rPr lang="ar-SA" sz="3600" b="1" dirty="0">
                <a:latin typeface="ae_AlMateen" panose="02060803050605020204" pitchFamily="18" charset="-78"/>
              </a:rPr>
              <a:t> الكيميائية والفيزيائية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للأحماض</a:t>
            </a:r>
            <a:r>
              <a:rPr lang="ar-SA" sz="3600" b="1" dirty="0">
                <a:latin typeface="ae_AlMateen" panose="02060803050605020204" pitchFamily="18" charset="-78"/>
              </a:rPr>
              <a:t> الامينية.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9799093" y="1037230"/>
            <a:ext cx="1989279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تدريب1</a:t>
            </a:r>
          </a:p>
        </p:txBody>
      </p:sp>
      <p:sp>
        <p:nvSpPr>
          <p:cNvPr id="23" name="مربع نص 4"/>
          <p:cNvSpPr txBox="1"/>
          <p:nvPr/>
        </p:nvSpPr>
        <p:spPr>
          <a:xfrm>
            <a:off x="5508138" y="2096558"/>
            <a:ext cx="132939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الحل</a:t>
            </a:r>
          </a:p>
        </p:txBody>
      </p:sp>
      <p:sp>
        <p:nvSpPr>
          <p:cNvPr id="33" name="مربع نص 11"/>
          <p:cNvSpPr txBox="1"/>
          <p:nvPr/>
        </p:nvSpPr>
        <p:spPr>
          <a:xfrm>
            <a:off x="927278" y="4200857"/>
            <a:ext cx="10092006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latin typeface="ae_AlMateen" panose="02060803050605020204" pitchFamily="18" charset="-78"/>
              </a:rPr>
              <a:t>2-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تساعد</a:t>
            </a:r>
            <a:r>
              <a:rPr lang="ar-SA" sz="3600" b="1" dirty="0">
                <a:latin typeface="ae_AlMateen" panose="02060803050605020204" pitchFamily="18" charset="-78"/>
              </a:rPr>
              <a:t> البروتينات على أداء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وظائف</a:t>
            </a:r>
            <a:r>
              <a:rPr lang="ar-SA" sz="3600" b="1" dirty="0">
                <a:latin typeface="ae_AlMateen" panose="02060803050605020204" pitchFamily="18" charset="-78"/>
              </a:rPr>
              <a:t> عديدة متنوعة.</a:t>
            </a:r>
          </a:p>
        </p:txBody>
      </p:sp>
    </p:spTree>
    <p:extLst>
      <p:ext uri="{BB962C8B-B14F-4D97-AF65-F5344CB8AC3E}">
        <p14:creationId xmlns:p14="http://schemas.microsoft.com/office/powerpoint/2010/main" val="36018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6605516" y="1037230"/>
            <a:ext cx="5182856" cy="655092"/>
          </a:xfrm>
          <a:prstGeom prst="roundRect">
            <a:avLst/>
          </a:prstGeom>
          <a:noFill/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</a:rPr>
              <a:t>تركيب البروتين الثلاثي الأبعاد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5"/>
          <p:cNvSpPr txBox="1"/>
          <p:nvPr/>
        </p:nvSpPr>
        <p:spPr>
          <a:xfrm>
            <a:off x="7478973" y="2258831"/>
            <a:ext cx="459929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ar-SA" sz="2800" b="1" dirty="0">
                <a:latin typeface="ae_AlMateen" panose="02060803050605020204" pitchFamily="18" charset="-78"/>
              </a:rPr>
              <a:t>تظهر في صورة شكل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حلزوني</a:t>
            </a:r>
            <a:r>
              <a:rPr lang="ar-SA" sz="2800" b="1" dirty="0">
                <a:latin typeface="ae_AlMateen" panose="02060803050605020204" pitchFamily="18" charset="-78"/>
              </a:rPr>
              <a:t> يشبه لفات حبل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الهاتف</a:t>
            </a:r>
            <a:r>
              <a:rPr lang="ar-SA" sz="2800" b="1" dirty="0"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19" name="مربع نص 15"/>
          <p:cNvSpPr txBox="1"/>
          <p:nvPr/>
        </p:nvSpPr>
        <p:spPr>
          <a:xfrm>
            <a:off x="7328848" y="3377967"/>
            <a:ext cx="47494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ar-SA" sz="2800" b="1" dirty="0">
                <a:latin typeface="ae_AlMateen" panose="02060803050605020204" pitchFamily="18" charset="-78"/>
              </a:rPr>
              <a:t>تَكّون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تركيبًا</a:t>
            </a:r>
            <a:r>
              <a:rPr lang="ar-SA" sz="2800" b="1" dirty="0">
                <a:latin typeface="ae_AlMateen" panose="02060803050605020204" pitchFamily="18" charset="-78"/>
              </a:rPr>
              <a:t> على هيئة صحيفة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مطوية</a:t>
            </a:r>
            <a:r>
              <a:rPr lang="ar-SA" sz="2800" b="1" dirty="0">
                <a:latin typeface="ae_AlMateen" panose="02060803050605020204" pitchFamily="18" charset="-78"/>
              </a:rPr>
              <a:t> عدة طيات.</a:t>
            </a:r>
          </a:p>
        </p:txBody>
      </p:sp>
      <p:sp>
        <p:nvSpPr>
          <p:cNvPr id="21" name="مربع نص 15"/>
          <p:cNvSpPr txBox="1"/>
          <p:nvPr/>
        </p:nvSpPr>
        <p:spPr>
          <a:xfrm>
            <a:off x="6091703" y="4674527"/>
            <a:ext cx="5986565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800" b="1" dirty="0">
                <a:latin typeface="ae_AlMateen" panose="02060803050605020204" pitchFamily="18" charset="-78"/>
              </a:rPr>
              <a:t>يمكن أن تاخذ  شكل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ليفي</a:t>
            </a:r>
            <a:r>
              <a:rPr lang="ar-SA" sz="2800" b="1" dirty="0">
                <a:latin typeface="ae_AlMateen" panose="02060803050605020204" pitchFamily="18" charset="-78"/>
              </a:rPr>
              <a:t> طويل.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38241" r="25421" b="21082"/>
          <a:stretch/>
        </p:blipFill>
        <p:spPr bwMode="auto">
          <a:xfrm>
            <a:off x="273356" y="2797682"/>
            <a:ext cx="6471443" cy="224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تدريب2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007526" y="1180110"/>
            <a:ext cx="6631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هل يؤثر تغير شكل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البروتين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على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وظيفته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؟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476258" y="2439116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الحل</a:t>
            </a:r>
          </a:p>
        </p:txBody>
      </p:sp>
    </p:spTree>
    <p:extLst>
      <p:ext uri="{BB962C8B-B14F-4D97-AF65-F5344CB8AC3E}">
        <p14:creationId xmlns:p14="http://schemas.microsoft.com/office/powerpoint/2010/main" val="1366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تدريب2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476258" y="2439116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الحل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446643" y="3690877"/>
            <a:ext cx="5753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latin typeface="ae_AlMateen" panose="02060803050605020204" pitchFamily="18" charset="-78"/>
              </a:rPr>
              <a:t>عندما يتغير شكل البروتين داخل الخلية فانه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قد لا يقوم </a:t>
            </a:r>
            <a:r>
              <a:rPr lang="ar-SA" sz="3600" b="1" dirty="0">
                <a:latin typeface="ae_AlMateen" panose="02060803050605020204" pitchFamily="18" charset="-78"/>
              </a:rPr>
              <a:t>بوظيفته.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3007526" y="1180110"/>
            <a:ext cx="6631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هل يؤثر تغير شكل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البروتين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على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وظيفته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؟</a:t>
            </a:r>
          </a:p>
        </p:txBody>
      </p:sp>
    </p:spTree>
    <p:extLst>
      <p:ext uri="{BB962C8B-B14F-4D97-AF65-F5344CB8AC3E}">
        <p14:creationId xmlns:p14="http://schemas.microsoft.com/office/powerpoint/2010/main" val="30793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5186150" y="982638"/>
            <a:ext cx="6656814" cy="655092"/>
          </a:xfrm>
          <a:prstGeom prst="roundRect">
            <a:avLst/>
          </a:prstGeom>
          <a:noFill/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3600" b="1" dirty="0">
                <a:solidFill>
                  <a:srgbClr val="000000"/>
                </a:solidFill>
                <a:latin typeface="ae_AlMateen" panose="02060803050605020204" pitchFamily="18" charset="-78"/>
              </a:rPr>
              <a:t> تغيُّر الخواص الطبيعية الأصلية للبروتين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2"/>
          <p:cNvSpPr txBox="1"/>
          <p:nvPr/>
        </p:nvSpPr>
        <p:spPr>
          <a:xfrm>
            <a:off x="6919415" y="2734465"/>
            <a:ext cx="449759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تؤثر درجة الحرارة على الخواص الطبيعية</a:t>
            </a:r>
          </a:p>
        </p:txBody>
      </p:sp>
      <p:pic>
        <p:nvPicPr>
          <p:cNvPr id="6146" name="Picture 2" descr="نتيجة بحث الصور عن ‪Protein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3008109"/>
            <a:ext cx="4451049" cy="296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نتيجة بحث الصور عن ‪Protein‬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6" y="863628"/>
            <a:ext cx="3210301" cy="21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3"/>
          <p:cNvSpPr txBox="1"/>
          <p:nvPr/>
        </p:nvSpPr>
        <p:spPr>
          <a:xfrm>
            <a:off x="3001663" y="1086934"/>
            <a:ext cx="658706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ما الذي يحدث عند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تسخين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البيض؟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ولماذا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؟</a:t>
            </a:r>
          </a:p>
        </p:txBody>
      </p:sp>
      <p:pic>
        <p:nvPicPr>
          <p:cNvPr id="19" name="صورة 18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20" y="2235603"/>
            <a:ext cx="3225800" cy="2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صورة 18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20" y="2235603"/>
            <a:ext cx="3225800" cy="2090737"/>
          </a:xfrm>
          <a:prstGeom prst="rect">
            <a:avLst/>
          </a:prstGeom>
        </p:spPr>
      </p:pic>
      <p:sp>
        <p:nvSpPr>
          <p:cNvPr id="23" name="مربع نص 13"/>
          <p:cNvSpPr txBox="1"/>
          <p:nvPr/>
        </p:nvSpPr>
        <p:spPr>
          <a:xfrm>
            <a:off x="5240740" y="3280971"/>
            <a:ext cx="649821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تصبح </a:t>
            </a:r>
            <a:r>
              <a:rPr lang="ar-SA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صلبة</a:t>
            </a:r>
            <a:r>
              <a:rPr lang="ar-SA" sz="4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لأن </a:t>
            </a:r>
            <a:r>
              <a:rPr lang="ar-SA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زلال</a:t>
            </a:r>
            <a:r>
              <a:rPr lang="ar-SA" sz="4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البيضة الغني بالبروتين يتصلب </a:t>
            </a:r>
            <a:r>
              <a:rPr lang="ar-SA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نتيجة</a:t>
            </a:r>
            <a:r>
              <a:rPr lang="ar-SA" sz="4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تغير الخواص</a:t>
            </a:r>
          </a:p>
          <a:p>
            <a:r>
              <a:rPr lang="ar-SA" sz="4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الطبيعية </a:t>
            </a:r>
            <a:r>
              <a:rPr lang="ar-SA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للبروتين </a:t>
            </a:r>
          </a:p>
        </p:txBody>
      </p:sp>
      <p:sp>
        <p:nvSpPr>
          <p:cNvPr id="21" name="مربع نص 13"/>
          <p:cNvSpPr txBox="1"/>
          <p:nvPr/>
        </p:nvSpPr>
        <p:spPr>
          <a:xfrm>
            <a:off x="3001663" y="1086934"/>
            <a:ext cx="658706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ما الذي يحدث عند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تسخين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البيض؟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ولماذا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344597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6645" y="976235"/>
            <a:ext cx="326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اليوم كيف 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4" name="Group 3"/>
            <p:cNvGrpSpPr/>
            <p:nvPr/>
          </p:nvGrpSpPr>
          <p:grpSpPr>
            <a:xfrm>
              <a:off x="-4296" y="553791"/>
              <a:ext cx="12200592" cy="6196680"/>
              <a:chOff x="-4296" y="553791"/>
              <a:chExt cx="12200592" cy="619668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4296" y="553791"/>
                <a:ext cx="12196296" cy="137373"/>
                <a:chOff x="-4296" y="141667"/>
                <a:chExt cx="12196296" cy="13737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141667"/>
                  <a:ext cx="12192000" cy="0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-2148" y="203914"/>
                  <a:ext cx="1219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-4296" y="279040"/>
                  <a:ext cx="12192000" cy="0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 flipV="1">
                <a:off x="0" y="6613098"/>
                <a:ext cx="12196296" cy="137373"/>
                <a:chOff x="-4296" y="141667"/>
                <a:chExt cx="12196296" cy="13737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0" y="141667"/>
                  <a:ext cx="12192000" cy="0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-2148" y="203914"/>
                  <a:ext cx="1219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-4296" y="279040"/>
                  <a:ext cx="12192000" cy="0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98"/>
            <a:stretch/>
          </p:blipFill>
          <p:spPr>
            <a:xfrm>
              <a:off x="273356" y="6163298"/>
              <a:ext cx="962263" cy="39401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30" y="929068"/>
            <a:ext cx="740664" cy="7406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699060" y="3063633"/>
            <a:ext cx="488787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تتعرف 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على تركيب البروتين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6373056" y="1795611"/>
            <a:ext cx="3257622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تعرف 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البروتينات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971354" y="4189780"/>
            <a:ext cx="8634094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التعرف 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على العوامل التي تغير من خواص البروتينات</a:t>
            </a:r>
          </a:p>
        </p:txBody>
      </p:sp>
    </p:spTree>
    <p:extLst>
      <p:ext uri="{BB962C8B-B14F-4D97-AF65-F5344CB8AC3E}">
        <p14:creationId xmlns:p14="http://schemas.microsoft.com/office/powerpoint/2010/main" val="35888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195436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82266" y="976235"/>
            <a:ext cx="133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411" y="933640"/>
            <a:ext cx="768263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699712" y="1002427"/>
            <a:ext cx="4182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latin typeface="ae_AlMateen" panose="02060803050605020204" pitchFamily="18" charset="-78"/>
              </a:rPr>
              <a:t>تتكون البروتينات من  .....</a:t>
            </a:r>
          </a:p>
        </p:txBody>
      </p:sp>
    </p:spTree>
    <p:extLst>
      <p:ext uri="{BB962C8B-B14F-4D97-AF65-F5344CB8AC3E}">
        <p14:creationId xmlns:p14="http://schemas.microsoft.com/office/powerpoint/2010/main" val="1393611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230648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87" y="944092"/>
            <a:ext cx="742686" cy="742686"/>
          </a:xfrm>
          <a:prstGeom prst="rect">
            <a:avLst/>
          </a:prstGeom>
        </p:spPr>
      </p:pic>
      <p:sp>
        <p:nvSpPr>
          <p:cNvPr id="22" name="TextBox 20"/>
          <p:cNvSpPr txBox="1"/>
          <p:nvPr/>
        </p:nvSpPr>
        <p:spPr>
          <a:xfrm>
            <a:off x="9370045" y="97286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380931" y="944092"/>
            <a:ext cx="2702258" cy="598422"/>
          </a:xfrm>
          <a:prstGeom prst="rect">
            <a:avLst/>
          </a:prstGeom>
          <a:solidFill>
            <a:srgbClr val="FFFFF3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</a:rPr>
              <a:t>البروتينات</a:t>
            </a:r>
            <a:endParaRPr lang="ar-SA" sz="2800" b="1" dirty="0">
              <a:solidFill>
                <a:schemeClr val="tx1"/>
              </a:solidFill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>
            <a:off x="5740866" y="1559603"/>
            <a:ext cx="0" cy="181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1365525" y="1732339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10170842" y="2201563"/>
            <a:ext cx="1143646" cy="5760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>
                <a:solidFill>
                  <a:srgbClr val="0000CC"/>
                </a:solidFill>
              </a:rPr>
              <a:t>تعريفة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7083188" y="2178035"/>
            <a:ext cx="1897437" cy="5760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>
                <a:solidFill>
                  <a:srgbClr val="0000CC"/>
                </a:solidFill>
              </a:rPr>
              <a:t>الأحماض الأمينية</a:t>
            </a:r>
            <a:endParaRPr lang="en-US" sz="2400" b="1" dirty="0">
              <a:solidFill>
                <a:srgbClr val="0000CC"/>
              </a:solidFill>
            </a:endParaRPr>
          </a:p>
        </p:txBody>
      </p:sp>
      <p:cxnSp>
        <p:nvCxnSpPr>
          <p:cNvPr id="38" name="رابط مستقيم 37"/>
          <p:cNvCxnSpPr/>
          <p:nvPr/>
        </p:nvCxnSpPr>
        <p:spPr>
          <a:xfrm>
            <a:off x="1365525" y="1746415"/>
            <a:ext cx="92693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/>
          <p:nvPr/>
        </p:nvCxnSpPr>
        <p:spPr>
          <a:xfrm>
            <a:off x="10647930" y="1719926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/>
          <p:cNvSpPr/>
          <p:nvPr/>
        </p:nvSpPr>
        <p:spPr>
          <a:xfrm>
            <a:off x="4067033" y="2150739"/>
            <a:ext cx="1810992" cy="5760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الرابطة الببتيدية</a:t>
            </a:r>
          </a:p>
        </p:txBody>
      </p:sp>
      <p:cxnSp>
        <p:nvCxnSpPr>
          <p:cNvPr id="41" name="رابط كسهم مستقيم 40"/>
          <p:cNvCxnSpPr/>
          <p:nvPr/>
        </p:nvCxnSpPr>
        <p:spPr>
          <a:xfrm>
            <a:off x="7814947" y="1732339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/>
          <p:cNvSpPr/>
          <p:nvPr/>
        </p:nvSpPr>
        <p:spPr>
          <a:xfrm>
            <a:off x="464024" y="2174267"/>
            <a:ext cx="2838734" cy="5760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تغير خواص البروتينات الطبيعية</a:t>
            </a:r>
          </a:p>
        </p:txBody>
      </p:sp>
      <p:cxnSp>
        <p:nvCxnSpPr>
          <p:cNvPr id="43" name="رابط كسهم مستقيم 42"/>
          <p:cNvCxnSpPr/>
          <p:nvPr/>
        </p:nvCxnSpPr>
        <p:spPr>
          <a:xfrm>
            <a:off x="5013930" y="1746415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ربع نص 4"/>
          <p:cNvSpPr txBox="1"/>
          <p:nvPr/>
        </p:nvSpPr>
        <p:spPr>
          <a:xfrm>
            <a:off x="9526137" y="3316409"/>
            <a:ext cx="25289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latin typeface="ae_AlMateen" panose="02060803050605020204" pitchFamily="18" charset="-78"/>
              </a:rPr>
              <a:t>هي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بوليمرات</a:t>
            </a:r>
            <a:r>
              <a:rPr lang="ar-SA" sz="2400" b="1" dirty="0">
                <a:latin typeface="ae_AlMateen" panose="02060803050605020204" pitchFamily="18" charset="-78"/>
              </a:rPr>
              <a:t> عضوية تتكون من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أحماض</a:t>
            </a:r>
            <a:r>
              <a:rPr lang="ar-SA" sz="2400" b="1" dirty="0">
                <a:latin typeface="ae_AlMateen" panose="02060803050605020204" pitchFamily="18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أمينية</a:t>
            </a:r>
            <a:r>
              <a:rPr lang="ar-SA" sz="2400" b="1" dirty="0">
                <a:latin typeface="ae_AlMateen" panose="02060803050605020204" pitchFamily="18" charset="-78"/>
              </a:rPr>
              <a:t> مرتبطة معا بترتيب معين .</a:t>
            </a:r>
          </a:p>
        </p:txBody>
      </p:sp>
      <p:sp>
        <p:nvSpPr>
          <p:cNvPr id="60" name="مربع نص 4"/>
          <p:cNvSpPr txBox="1"/>
          <p:nvPr/>
        </p:nvSpPr>
        <p:spPr>
          <a:xfrm>
            <a:off x="6933865" y="3246841"/>
            <a:ext cx="243617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latin typeface="ae_AlMateen" panose="02060803050605020204" pitchFamily="18" charset="-78"/>
              </a:rPr>
              <a:t>هي جزيئات </a:t>
            </a: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عضوية</a:t>
            </a:r>
            <a:r>
              <a:rPr lang="ar-SA" sz="2000" b="1" dirty="0">
                <a:latin typeface="ae_AlMateen" panose="02060803050605020204" pitchFamily="18" charset="-78"/>
              </a:rPr>
              <a:t> توجد فيها مجموعة </a:t>
            </a: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الأمين</a:t>
            </a:r>
            <a:r>
              <a:rPr lang="ar-SA" sz="2000" b="1" dirty="0">
                <a:latin typeface="ae_AlMateen" panose="02060803050605020204" pitchFamily="18" charset="-78"/>
              </a:rPr>
              <a:t> ومجموعة </a:t>
            </a: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الكربوكسيل</a:t>
            </a:r>
            <a:r>
              <a:rPr lang="ar-SA" sz="2000" b="1" dirty="0">
                <a:latin typeface="ae_AlMateen" panose="02060803050605020204" pitchFamily="18" charset="-78"/>
              </a:rPr>
              <a:t> الحمضية .</a:t>
            </a:r>
          </a:p>
        </p:txBody>
      </p:sp>
      <p:sp>
        <p:nvSpPr>
          <p:cNvPr id="62" name="مربع نص 11"/>
          <p:cNvSpPr txBox="1"/>
          <p:nvPr/>
        </p:nvSpPr>
        <p:spPr>
          <a:xfrm>
            <a:off x="3785811" y="3264919"/>
            <a:ext cx="261281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latin typeface="ae_AlMateen" panose="02060803050605020204" pitchFamily="18" charset="-78"/>
              </a:rPr>
              <a:t>هي رابطة تجمع بين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حمضين</a:t>
            </a:r>
            <a:r>
              <a:rPr lang="ar-SA" sz="2400" b="1" dirty="0">
                <a:latin typeface="ae_AlMateen" panose="02060803050605020204" pitchFamily="18" charset="-78"/>
              </a:rPr>
              <a:t> أمينيين او اكثر مرتبطة معًا بروابط ببتيدية (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الببتيد</a:t>
            </a:r>
            <a:r>
              <a:rPr lang="ar-SA" sz="2400" b="1" dirty="0">
                <a:latin typeface="ae_AlMateen" panose="02060803050605020204" pitchFamily="18" charset="-78"/>
              </a:rPr>
              <a:t>)  .</a:t>
            </a:r>
          </a:p>
        </p:txBody>
      </p:sp>
      <p:sp>
        <p:nvSpPr>
          <p:cNvPr id="63" name="مربع نص 12"/>
          <p:cNvSpPr txBox="1"/>
          <p:nvPr/>
        </p:nvSpPr>
        <p:spPr>
          <a:xfrm>
            <a:off x="136875" y="3123985"/>
            <a:ext cx="27155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تغير</a:t>
            </a:r>
            <a:r>
              <a:rPr lang="ar-SA" sz="2400" b="1" dirty="0">
                <a:solidFill>
                  <a:srgbClr val="002060"/>
                </a:solidFill>
                <a:latin typeface="ae_AlMateen" panose="02060803050605020204" pitchFamily="18" charset="-78"/>
              </a:rPr>
              <a:t> درجة الحرارة.</a:t>
            </a:r>
          </a:p>
        </p:txBody>
      </p:sp>
      <p:sp>
        <p:nvSpPr>
          <p:cNvPr id="65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89" y="4986946"/>
            <a:ext cx="2735545" cy="137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7" r="38483" b="4062"/>
          <a:stretch/>
        </p:blipFill>
        <p:spPr bwMode="auto">
          <a:xfrm>
            <a:off x="5013930" y="5014838"/>
            <a:ext cx="750627" cy="131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609230" y="5991367"/>
            <a:ext cx="268795" cy="239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45"/>
          <p:cNvSpPr/>
          <p:nvPr/>
        </p:nvSpPr>
        <p:spPr>
          <a:xfrm>
            <a:off x="4879532" y="5147481"/>
            <a:ext cx="268795" cy="239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7" y="3841366"/>
            <a:ext cx="1857738" cy="21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3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37" grpId="0" animBg="1"/>
      <p:bldP spid="40" grpId="0" animBg="1"/>
      <p:bldP spid="42" grpId="0" animBg="1"/>
      <p:bldP spid="58" grpId="0"/>
      <p:bldP spid="60" grpId="0"/>
      <p:bldP spid="62" grpId="0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010" y="929068"/>
            <a:ext cx="740664" cy="7406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287354" y="2602031"/>
            <a:ext cx="11617291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كتاب الكيمياء للصف الثالث ثانوي - طبعة العبيكان 2016</a:t>
            </a:r>
          </a:p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الفصل الدراسي الثاني</a:t>
            </a:r>
          </a:p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للعام الدراسي 1437/ 1438هـ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909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296" y="115909"/>
            <a:ext cx="12200592" cy="6634562"/>
            <a:chOff x="-4296" y="115909"/>
            <a:chExt cx="12200592" cy="6634562"/>
          </a:xfrm>
        </p:grpSpPr>
        <p:grpSp>
          <p:nvGrpSpPr>
            <p:cNvPr id="15" name="Group 14"/>
            <p:cNvGrpSpPr/>
            <p:nvPr/>
          </p:nvGrpSpPr>
          <p:grpSpPr>
            <a:xfrm>
              <a:off x="-4296" y="115909"/>
              <a:ext cx="12196296" cy="137373"/>
              <a:chOff x="-4296" y="141667"/>
              <a:chExt cx="12196296" cy="13737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4208172" y="986890"/>
            <a:ext cx="37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للتواصل أو لمزيد من الدروس 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4126" y="2612922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IEN_Edu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6665077" y="1585750"/>
            <a:ext cx="466868" cy="60349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86159" y="1724050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ien.edu.com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7" y="2543824"/>
            <a:ext cx="525082" cy="5250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18" y="3346780"/>
            <a:ext cx="922986" cy="92298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28253" y="3451919"/>
            <a:ext cx="143500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8004422220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40" y="4378114"/>
            <a:ext cx="3095321" cy="6686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84879" y="6233376"/>
            <a:ext cx="3022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الحقوق محفوظة لشركة تطوير للخدمات التعليمية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53" y="5265446"/>
            <a:ext cx="1839494" cy="81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6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9397504" y="1112665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2"/>
          <p:cNvSpPr txBox="1"/>
          <p:nvPr/>
        </p:nvSpPr>
        <p:spPr>
          <a:xfrm>
            <a:off x="6072383" y="2018775"/>
            <a:ext cx="3972369" cy="1651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ممّا يتكون محلول تنظيف العدسات اللاصقة ؟</a:t>
            </a:r>
          </a:p>
        </p:txBody>
      </p:sp>
      <p:pic>
        <p:nvPicPr>
          <p:cNvPr id="19" name="صورة 18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38" y="1426082"/>
            <a:ext cx="3175000" cy="1924050"/>
          </a:xfrm>
          <a:prstGeom prst="rect">
            <a:avLst/>
          </a:prstGeom>
        </p:spPr>
      </p:pic>
      <p:pic>
        <p:nvPicPr>
          <p:cNvPr id="21" name="صورة 20" descr="contact_lenses_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3636" y="3442307"/>
            <a:ext cx="3196832" cy="231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9512490" y="1037230"/>
            <a:ext cx="22758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البروتين</a:t>
            </a:r>
            <a:endParaRPr lang="ar-SA" sz="4400" b="1" dirty="0">
              <a:solidFill>
                <a:srgbClr val="C00000"/>
              </a:solidFill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4"/>
          <p:cNvSpPr txBox="1"/>
          <p:nvPr/>
        </p:nvSpPr>
        <p:spPr>
          <a:xfrm>
            <a:off x="8038531" y="2584504"/>
            <a:ext cx="366465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</a:rPr>
              <a:t>هي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بوليمرات</a:t>
            </a:r>
            <a:r>
              <a:rPr lang="ar-SA" sz="3200" b="1" dirty="0">
                <a:latin typeface="ae_AlMateen" panose="02060803050605020204" pitchFamily="18" charset="-78"/>
              </a:rPr>
              <a:t> عضوية تتكون من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أحماض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أمينية</a:t>
            </a:r>
            <a:r>
              <a:rPr lang="ar-SA" sz="3200" b="1" dirty="0">
                <a:latin typeface="ae_AlMateen" panose="02060803050605020204" pitchFamily="18" charset="-78"/>
              </a:rPr>
              <a:t> مرتبطة معا بترتيب معين .</a:t>
            </a:r>
          </a:p>
        </p:txBody>
      </p:sp>
      <p:pic>
        <p:nvPicPr>
          <p:cNvPr id="1028" name="Picture 4" descr="نتيجة بحث الصور عن ‪Protein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" y="745756"/>
            <a:ext cx="4258249" cy="55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4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9512490" y="1037230"/>
            <a:ext cx="22758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البروتين</a:t>
            </a:r>
            <a:endParaRPr lang="ar-SA" sz="4400" b="1" dirty="0">
              <a:solidFill>
                <a:srgbClr val="C00000"/>
              </a:solidFill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17"/>
          <p:cNvSpPr txBox="1"/>
          <p:nvPr/>
        </p:nvSpPr>
        <p:spPr>
          <a:xfrm>
            <a:off x="5363811" y="3633333"/>
            <a:ext cx="6143125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</a:rPr>
              <a:t>توجد في جميع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المخلوقات</a:t>
            </a:r>
            <a:r>
              <a:rPr lang="ar-SA" sz="3200" b="1" dirty="0">
                <a:latin typeface="ae_AlMateen" panose="02060803050605020204" pitchFamily="18" charset="-78"/>
              </a:rPr>
              <a:t> الحية.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0172499" y="2376732"/>
            <a:ext cx="1566454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وجودها</a:t>
            </a:r>
          </a:p>
        </p:txBody>
      </p:sp>
      <p:pic>
        <p:nvPicPr>
          <p:cNvPr id="1026" name="Picture 2" descr="نتيجة بحث الصور عن ‪Protein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8" y="757898"/>
            <a:ext cx="4874885" cy="313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نتيجة بحث الصور عن ‪Protein‬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65" y="4176214"/>
            <a:ext cx="4271332" cy="23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36"/>
          <p:cNvSpPr/>
          <p:nvPr/>
        </p:nvSpPr>
        <p:spPr>
          <a:xfrm>
            <a:off x="3209945" y="1692322"/>
            <a:ext cx="1853376" cy="1341330"/>
          </a:xfrm>
          <a:prstGeom prst="rect">
            <a:avLst/>
          </a:prstGeom>
          <a:solidFill>
            <a:srgbClr val="CCFF99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328635" y="1788267"/>
            <a:ext cx="923245" cy="58685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8161361" y="1037230"/>
            <a:ext cx="3627011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الأحماض الأمينية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4"/>
          <p:cNvSpPr txBox="1"/>
          <p:nvPr/>
        </p:nvSpPr>
        <p:spPr>
          <a:xfrm>
            <a:off x="7670042" y="2543570"/>
            <a:ext cx="432714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</a:rPr>
              <a:t>هي جزيئات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عضوية</a:t>
            </a:r>
            <a:r>
              <a:rPr lang="ar-SA" sz="3200" b="1" dirty="0">
                <a:latin typeface="ae_AlMateen" panose="02060803050605020204" pitchFamily="18" charset="-78"/>
              </a:rPr>
              <a:t> توجد فيها مجموعة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الأمين</a:t>
            </a:r>
            <a:r>
              <a:rPr lang="ar-SA" sz="3200" b="1" dirty="0">
                <a:latin typeface="ae_AlMateen" panose="02060803050605020204" pitchFamily="18" charset="-78"/>
              </a:rPr>
              <a:t> ومجموعة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الكربوكسيل</a:t>
            </a:r>
            <a:r>
              <a:rPr lang="ar-SA" sz="3200" b="1" dirty="0">
                <a:latin typeface="ae_AlMateen" panose="02060803050605020204" pitchFamily="18" charset="-78"/>
              </a:rPr>
              <a:t> الحمضية .</a:t>
            </a:r>
          </a:p>
        </p:txBody>
      </p:sp>
      <p:pic>
        <p:nvPicPr>
          <p:cNvPr id="2052" name="Picture 4" descr="صورة ذات صل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22" y="3972201"/>
            <a:ext cx="3513028" cy="25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071846" y="1756372"/>
            <a:ext cx="39914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H</a:t>
            </a:r>
            <a:r>
              <a:rPr lang="en-US" sz="2400" b="1" dirty="0">
                <a:solidFill>
                  <a:srgbClr val="0000CC"/>
                </a:solidFill>
              </a:rPr>
              <a:t>2</a:t>
            </a:r>
            <a:r>
              <a:rPr lang="en-US" sz="3600" b="1" dirty="0">
                <a:solidFill>
                  <a:srgbClr val="0000CC"/>
                </a:solidFill>
              </a:rPr>
              <a:t>N – C- C - OH</a:t>
            </a:r>
            <a:endParaRPr lang="ar-SA" sz="3600" b="1" dirty="0">
              <a:solidFill>
                <a:srgbClr val="0000CC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565766" y="1082303"/>
            <a:ext cx="6080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R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565766" y="2448877"/>
            <a:ext cx="6080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3195846" y="2464797"/>
            <a:ext cx="6080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O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 rot="5400000">
            <a:off x="3195845" y="2148702"/>
            <a:ext cx="6080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=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 rot="5400000">
            <a:off x="2570309" y="2123678"/>
            <a:ext cx="6080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-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 rot="5400000">
            <a:off x="2613525" y="1429902"/>
            <a:ext cx="6080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-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09433" y="2757184"/>
            <a:ext cx="12828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</a:rPr>
              <a:t>مجموعة أمين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5510686" y="1722289"/>
            <a:ext cx="15452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</a:rPr>
              <a:t>مجموعة </a:t>
            </a:r>
            <a:r>
              <a:rPr lang="ar-SA" sz="2400" b="1" dirty="0" err="1">
                <a:solidFill>
                  <a:srgbClr val="0000CC"/>
                </a:solidFill>
              </a:rPr>
              <a:t>كربوكسيل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2576631" y="1009934"/>
            <a:ext cx="590097" cy="58685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ربع نص 39"/>
          <p:cNvSpPr txBox="1"/>
          <p:nvPr/>
        </p:nvSpPr>
        <p:spPr>
          <a:xfrm>
            <a:off x="3803908" y="854501"/>
            <a:ext cx="18894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</a:rPr>
              <a:t>سلسلة متغيرة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1071846" y="2416066"/>
            <a:ext cx="256789" cy="435557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flipH="1" flipV="1">
            <a:off x="5063320" y="2345975"/>
            <a:ext cx="630067" cy="13643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 flipH="1">
            <a:off x="3249925" y="1085333"/>
            <a:ext cx="630066" cy="196666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 animBg="1"/>
      <p:bldP spid="19" grpId="0"/>
      <p:bldP spid="2" grpId="0"/>
      <p:bldP spid="3" grpId="0"/>
      <p:bldP spid="23" grpId="0"/>
      <p:bldP spid="33" grpId="0"/>
      <p:bldP spid="34" grpId="0"/>
      <p:bldP spid="35" grpId="0"/>
      <p:bldP spid="36" grpId="0"/>
      <p:bldP spid="5" grpId="0"/>
      <p:bldP spid="38" grpId="0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6496334" y="1037230"/>
            <a:ext cx="5292038" cy="655092"/>
          </a:xfrm>
          <a:prstGeom prst="roundRect">
            <a:avLst/>
          </a:prstGeom>
          <a:noFill/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600" b="1" dirty="0">
                <a:solidFill>
                  <a:srgbClr val="000000"/>
                </a:solidFill>
                <a:latin typeface="ae_AlMateen" panose="02060803050605020204" pitchFamily="18" charset="-78"/>
              </a:rPr>
              <a:t>أمثلة على الاحماض الامينية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9439197" y="5122403"/>
            <a:ext cx="1505540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00"/>
                </a:solidFill>
                <a:latin typeface="ae_AlMateen" panose="02060803050605020204" pitchFamily="18" charset="-78"/>
              </a:rPr>
              <a:t>الجلايسين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5477369" y="5081857"/>
            <a:ext cx="1245854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00"/>
                </a:solidFill>
                <a:latin typeface="ae_AlMateen" panose="02060803050605020204" pitchFamily="18" charset="-78"/>
              </a:rPr>
              <a:t>السيرين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954316" y="5122403"/>
            <a:ext cx="1430200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00"/>
                </a:solidFill>
                <a:latin typeface="ae_AlMateen" panose="02060803050605020204" pitchFamily="18" charset="-78"/>
              </a:rPr>
              <a:t>السيستين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-292938" y="3805160"/>
            <a:ext cx="39914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r>
              <a:rPr lang="en-US" sz="2000" b="1" dirty="0">
                <a:solidFill>
                  <a:srgbClr val="0000CC"/>
                </a:solidFill>
              </a:rPr>
              <a:t>2</a:t>
            </a:r>
            <a:r>
              <a:rPr lang="en-US" sz="3200" b="1" dirty="0">
                <a:solidFill>
                  <a:srgbClr val="0000CC"/>
                </a:solidFill>
              </a:rPr>
              <a:t>N – C- C - OH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262915" y="3185683"/>
            <a:ext cx="9419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CH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173686" y="4456721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 rot="5400000">
            <a:off x="1219173" y="4162299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-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 rot="5400000">
            <a:off x="1248741" y="3509467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-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776454" y="4471053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O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 rot="5400000">
            <a:off x="1776453" y="4185735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=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1237891" y="2642035"/>
            <a:ext cx="9419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SH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 rot="5400000">
            <a:off x="1264661" y="2911227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-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8196230" y="3886278"/>
            <a:ext cx="39914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r>
              <a:rPr lang="en-US" sz="2000" b="1" dirty="0">
                <a:solidFill>
                  <a:srgbClr val="0000CC"/>
                </a:solidFill>
              </a:rPr>
              <a:t>2</a:t>
            </a:r>
            <a:r>
              <a:rPr lang="en-US" sz="3200" b="1" dirty="0">
                <a:solidFill>
                  <a:srgbClr val="0000CC"/>
                </a:solidFill>
              </a:rPr>
              <a:t>N – C- C - OH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574659" y="3266801"/>
            <a:ext cx="9419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9662854" y="4537839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 rot="5400000">
            <a:off x="9708341" y="4243417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-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 rot="5400000">
            <a:off x="9737909" y="3590585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-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10265622" y="4552171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O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 rot="5400000">
            <a:off x="10265621" y="4266853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=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4008006" y="3766208"/>
            <a:ext cx="39914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r>
              <a:rPr lang="en-US" sz="2000" b="1" dirty="0">
                <a:solidFill>
                  <a:srgbClr val="0000CC"/>
                </a:solidFill>
              </a:rPr>
              <a:t>2</a:t>
            </a:r>
            <a:r>
              <a:rPr lang="en-US" sz="3200" b="1" dirty="0">
                <a:solidFill>
                  <a:srgbClr val="0000CC"/>
                </a:solidFill>
              </a:rPr>
              <a:t>N – C- C - OH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5563859" y="3146731"/>
            <a:ext cx="9419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CH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5474630" y="4417769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 rot="5400000">
            <a:off x="5520117" y="4123347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-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 rot="5400000">
            <a:off x="5549685" y="3470515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-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6077398" y="4432101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O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 rot="5400000">
            <a:off x="6077397" y="4146783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=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5538835" y="2603083"/>
            <a:ext cx="9419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 rot="5400000">
            <a:off x="5565605" y="2872275"/>
            <a:ext cx="608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-</a:t>
            </a:r>
            <a:endParaRPr lang="ar-SA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مستطيل 77"/>
          <p:cNvSpPr/>
          <p:nvPr/>
        </p:nvSpPr>
        <p:spPr>
          <a:xfrm rot="5400000">
            <a:off x="2560811" y="2605604"/>
            <a:ext cx="417145" cy="1049248"/>
          </a:xfrm>
          <a:prstGeom prst="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8506121" y="928048"/>
            <a:ext cx="3435942" cy="655092"/>
          </a:xfrm>
          <a:prstGeom prst="roundRect">
            <a:avLst/>
          </a:prstGeom>
          <a:noFill/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sz="4000" b="1" dirty="0">
                <a:solidFill>
                  <a:srgbClr val="000000"/>
                </a:solidFill>
                <a:latin typeface="ae_AlMateen" panose="02060803050605020204" pitchFamily="18" charset="-78"/>
              </a:rPr>
              <a:t>الرابطة الببتيدية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1"/>
          <p:cNvSpPr txBox="1"/>
          <p:nvPr/>
        </p:nvSpPr>
        <p:spPr>
          <a:xfrm>
            <a:off x="7042490" y="2387327"/>
            <a:ext cx="4696463" cy="2217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هي رابطة تجمع بين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حمضين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أمينيين أو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أكثر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مرتبطة معًا بروابط ببتيدية (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 الببتيد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)  .</a:t>
            </a:r>
          </a:p>
        </p:txBody>
      </p:sp>
      <p:sp>
        <p:nvSpPr>
          <p:cNvPr id="63" name="مربع نص 16"/>
          <p:cNvSpPr txBox="1"/>
          <p:nvPr/>
        </p:nvSpPr>
        <p:spPr>
          <a:xfrm>
            <a:off x="638952" y="2555993"/>
            <a:ext cx="30674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      N-C-C </a:t>
            </a:r>
            <a:r>
              <a:rPr lang="en-US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-</a:t>
            </a:r>
            <a:endParaRPr lang="ar-SA" sz="4000" b="1" dirty="0">
              <a:solidFill>
                <a:srgbClr val="FF0000"/>
              </a:solidFill>
              <a:latin typeface="ae_AlMateen" panose="02060803050605020204" pitchFamily="18" charset="-78"/>
            </a:endParaRPr>
          </a:p>
        </p:txBody>
      </p:sp>
      <p:sp>
        <p:nvSpPr>
          <p:cNvPr id="64" name="مربع نص 34"/>
          <p:cNvSpPr txBox="1"/>
          <p:nvPr/>
        </p:nvSpPr>
        <p:spPr>
          <a:xfrm>
            <a:off x="1568248" y="3532025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cxnSp>
        <p:nvCxnSpPr>
          <p:cNvPr id="65" name="رابط مستقيم 64"/>
          <p:cNvCxnSpPr/>
          <p:nvPr/>
        </p:nvCxnSpPr>
        <p:spPr>
          <a:xfrm flipH="1">
            <a:off x="2529602" y="3330458"/>
            <a:ext cx="1" cy="21103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 flipH="1">
            <a:off x="2409040" y="3319082"/>
            <a:ext cx="2" cy="22240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66"/>
          <p:cNvCxnSpPr/>
          <p:nvPr/>
        </p:nvCxnSpPr>
        <p:spPr>
          <a:xfrm flipH="1">
            <a:off x="1191861" y="3420823"/>
            <a:ext cx="306413" cy="2224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>
            <a:off x="1191861" y="2641425"/>
            <a:ext cx="300897" cy="287185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ربع نص 34"/>
          <p:cNvSpPr txBox="1"/>
          <p:nvPr/>
        </p:nvSpPr>
        <p:spPr>
          <a:xfrm>
            <a:off x="735735" y="2135314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70" name="مربع نص 34"/>
          <p:cNvSpPr txBox="1"/>
          <p:nvPr/>
        </p:nvSpPr>
        <p:spPr>
          <a:xfrm>
            <a:off x="509796" y="3532026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cxnSp>
        <p:nvCxnSpPr>
          <p:cNvPr id="71" name="رابط مستقيم 70"/>
          <p:cNvCxnSpPr/>
          <p:nvPr/>
        </p:nvCxnSpPr>
        <p:spPr>
          <a:xfrm flipH="1">
            <a:off x="2054205" y="2698159"/>
            <a:ext cx="1" cy="21103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/>
          <p:cNvCxnSpPr/>
          <p:nvPr/>
        </p:nvCxnSpPr>
        <p:spPr>
          <a:xfrm flipH="1">
            <a:off x="2054204" y="3344274"/>
            <a:ext cx="1" cy="21103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ربع نص 34"/>
          <p:cNvSpPr txBox="1"/>
          <p:nvPr/>
        </p:nvSpPr>
        <p:spPr>
          <a:xfrm>
            <a:off x="2148426" y="3561342"/>
            <a:ext cx="6942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O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74" name="مربع نص 34"/>
          <p:cNvSpPr txBox="1"/>
          <p:nvPr/>
        </p:nvSpPr>
        <p:spPr>
          <a:xfrm>
            <a:off x="1576529" y="2140367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R</a:t>
            </a:r>
            <a:r>
              <a:rPr lang="en-US" sz="2400" b="1" dirty="0">
                <a:solidFill>
                  <a:srgbClr val="0000CC"/>
                </a:solidFill>
              </a:rPr>
              <a:t>1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87" name="مربع نص 16"/>
          <p:cNvSpPr txBox="1"/>
          <p:nvPr/>
        </p:nvSpPr>
        <p:spPr>
          <a:xfrm>
            <a:off x="2100321" y="2717771"/>
            <a:ext cx="2939206" cy="741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   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 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N-C-C -OH</a:t>
            </a:r>
            <a:endParaRPr lang="ar-SA" sz="3200" b="1" dirty="0">
              <a:solidFill>
                <a:srgbClr val="FF0000"/>
              </a:solidFill>
              <a:latin typeface="ae_AlMateen" panose="02060803050605020204" pitchFamily="18" charset="-78"/>
            </a:endParaRPr>
          </a:p>
        </p:txBody>
      </p:sp>
      <p:sp>
        <p:nvSpPr>
          <p:cNvPr id="88" name="مربع نص 34"/>
          <p:cNvSpPr txBox="1"/>
          <p:nvPr/>
        </p:nvSpPr>
        <p:spPr>
          <a:xfrm>
            <a:off x="3038094" y="3583545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H</a:t>
            </a:r>
            <a:endParaRPr lang="ar-SA" sz="3200" b="1" dirty="0">
              <a:solidFill>
                <a:srgbClr val="000000"/>
              </a:solidFill>
            </a:endParaRPr>
          </a:p>
        </p:txBody>
      </p:sp>
      <p:cxnSp>
        <p:nvCxnSpPr>
          <p:cNvPr id="89" name="رابط مستقيم 88"/>
          <p:cNvCxnSpPr/>
          <p:nvPr/>
        </p:nvCxnSpPr>
        <p:spPr>
          <a:xfrm flipH="1">
            <a:off x="3944856" y="3381978"/>
            <a:ext cx="1" cy="21103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مستقيم 89"/>
          <p:cNvCxnSpPr/>
          <p:nvPr/>
        </p:nvCxnSpPr>
        <p:spPr>
          <a:xfrm flipH="1">
            <a:off x="3824294" y="3370602"/>
            <a:ext cx="2" cy="22240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/>
          <p:nvPr/>
        </p:nvCxnSpPr>
        <p:spPr>
          <a:xfrm>
            <a:off x="3085436" y="2698159"/>
            <a:ext cx="0" cy="28197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مربع نص 34"/>
          <p:cNvSpPr txBox="1"/>
          <p:nvPr/>
        </p:nvSpPr>
        <p:spPr>
          <a:xfrm>
            <a:off x="2658464" y="2214829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H</a:t>
            </a:r>
            <a:endParaRPr lang="ar-SA" sz="3200" b="1" dirty="0">
              <a:solidFill>
                <a:srgbClr val="000000"/>
              </a:solidFill>
            </a:endParaRPr>
          </a:p>
        </p:txBody>
      </p:sp>
      <p:cxnSp>
        <p:nvCxnSpPr>
          <p:cNvPr id="95" name="رابط مستقيم 94"/>
          <p:cNvCxnSpPr/>
          <p:nvPr/>
        </p:nvCxnSpPr>
        <p:spPr>
          <a:xfrm flipH="1">
            <a:off x="3551347" y="2749679"/>
            <a:ext cx="1" cy="21103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رابط مستقيم 95"/>
          <p:cNvCxnSpPr/>
          <p:nvPr/>
        </p:nvCxnSpPr>
        <p:spPr>
          <a:xfrm flipH="1">
            <a:off x="3469458" y="3395794"/>
            <a:ext cx="1" cy="21103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ربع نص 34"/>
          <p:cNvSpPr txBox="1"/>
          <p:nvPr/>
        </p:nvSpPr>
        <p:spPr>
          <a:xfrm>
            <a:off x="3563680" y="3612862"/>
            <a:ext cx="6942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O</a:t>
            </a:r>
            <a:endParaRPr lang="ar-SA" sz="3200" b="1" dirty="0">
              <a:solidFill>
                <a:srgbClr val="000000"/>
              </a:solidFill>
            </a:endParaRPr>
          </a:p>
        </p:txBody>
      </p:sp>
      <p:sp>
        <p:nvSpPr>
          <p:cNvPr id="98" name="مربع نص 34"/>
          <p:cNvSpPr txBox="1"/>
          <p:nvPr/>
        </p:nvSpPr>
        <p:spPr>
          <a:xfrm>
            <a:off x="3251095" y="2191887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R</a:t>
            </a:r>
            <a:r>
              <a:rPr lang="en-US" sz="2400" b="1" dirty="0">
                <a:solidFill>
                  <a:srgbClr val="000000"/>
                </a:solidFill>
              </a:rPr>
              <a:t>2</a:t>
            </a:r>
            <a:endParaRPr lang="ar-SA" sz="2400" b="1" dirty="0">
              <a:solidFill>
                <a:srgbClr val="00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254967" y="2938867"/>
            <a:ext cx="417145" cy="1195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مستطيل 76"/>
          <p:cNvSpPr/>
          <p:nvPr/>
        </p:nvSpPr>
        <p:spPr>
          <a:xfrm>
            <a:off x="2876863" y="2164785"/>
            <a:ext cx="417145" cy="1195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8" grpId="0"/>
      <p:bldP spid="63" grpId="0"/>
      <p:bldP spid="64" grpId="0"/>
      <p:bldP spid="69" grpId="0"/>
      <p:bldP spid="70" grpId="0"/>
      <p:bldP spid="73" grpId="0"/>
      <p:bldP spid="74" grpId="0"/>
      <p:bldP spid="87" grpId="0"/>
      <p:bldP spid="88" grpId="0"/>
      <p:bldP spid="93" grpId="0"/>
      <p:bldP spid="97" grpId="0"/>
      <p:bldP spid="98" grpId="0"/>
      <p:bldP spid="2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مربع نص 16"/>
          <p:cNvSpPr txBox="1"/>
          <p:nvPr/>
        </p:nvSpPr>
        <p:spPr>
          <a:xfrm>
            <a:off x="8238310" y="3937436"/>
            <a:ext cx="2939206" cy="741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ae_AlMateen" panose="02060803050605020204" pitchFamily="18" charset="-78"/>
              </a:rPr>
              <a:t>       N-C-C -OH</a:t>
            </a:r>
            <a:endParaRPr lang="ar-SA" sz="3200" b="1" dirty="0">
              <a:solidFill>
                <a:srgbClr val="000000"/>
              </a:solidFill>
              <a:latin typeface="ae_AlMateen" panose="02060803050605020204" pitchFamily="18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8506121" y="928048"/>
            <a:ext cx="3435942" cy="655092"/>
          </a:xfrm>
          <a:prstGeom prst="roundRect">
            <a:avLst/>
          </a:prstGeom>
          <a:noFill/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sz="4000" b="1" dirty="0">
                <a:solidFill>
                  <a:srgbClr val="000000"/>
                </a:solidFill>
                <a:latin typeface="ae_AlMateen" panose="02060803050605020204" pitchFamily="18" charset="-78"/>
              </a:rPr>
              <a:t>الرابطة الببتيدية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البروتين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17"/>
          <p:cNvSpPr txBox="1"/>
          <p:nvPr/>
        </p:nvSpPr>
        <p:spPr>
          <a:xfrm>
            <a:off x="9546075" y="1849832"/>
            <a:ext cx="238557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طريقة تكونها</a:t>
            </a:r>
          </a:p>
        </p:txBody>
      </p:sp>
      <p:sp>
        <p:nvSpPr>
          <p:cNvPr id="21" name="مربع نص 16"/>
          <p:cNvSpPr txBox="1"/>
          <p:nvPr/>
        </p:nvSpPr>
        <p:spPr>
          <a:xfrm>
            <a:off x="201578" y="3935565"/>
            <a:ext cx="3067452" cy="741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      N-C-C -OH</a:t>
            </a:r>
            <a:endParaRPr lang="ar-SA" sz="3200" b="1" dirty="0">
              <a:solidFill>
                <a:srgbClr val="0000CC"/>
              </a:solidFill>
              <a:latin typeface="ae_AlMateen" panose="02060803050605020204" pitchFamily="18" charset="-78"/>
            </a:endParaRPr>
          </a:p>
        </p:txBody>
      </p:sp>
      <p:sp>
        <p:nvSpPr>
          <p:cNvPr id="23" name="مربع نص 34"/>
          <p:cNvSpPr txBox="1"/>
          <p:nvPr/>
        </p:nvSpPr>
        <p:spPr>
          <a:xfrm>
            <a:off x="1130874" y="4788765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cxnSp>
        <p:nvCxnSpPr>
          <p:cNvPr id="33" name="رابط مستقيم 32"/>
          <p:cNvCxnSpPr/>
          <p:nvPr/>
        </p:nvCxnSpPr>
        <p:spPr>
          <a:xfrm flipH="1">
            <a:off x="2092228" y="4587198"/>
            <a:ext cx="1" cy="21103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1971666" y="4575822"/>
            <a:ext cx="2" cy="2224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>
            <a:off x="754487" y="4677563"/>
            <a:ext cx="306413" cy="2224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>
            <a:off x="754487" y="3898165"/>
            <a:ext cx="300897" cy="287185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4"/>
          <p:cNvSpPr txBox="1"/>
          <p:nvPr/>
        </p:nvSpPr>
        <p:spPr>
          <a:xfrm>
            <a:off x="298361" y="3392054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38" name="مربع نص 34"/>
          <p:cNvSpPr txBox="1"/>
          <p:nvPr/>
        </p:nvSpPr>
        <p:spPr>
          <a:xfrm>
            <a:off x="72422" y="4788766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 flipH="1">
            <a:off x="1616831" y="3954899"/>
            <a:ext cx="1" cy="21103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flipH="1">
            <a:off x="1616830" y="4601014"/>
            <a:ext cx="1" cy="21103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ربع نص 34"/>
          <p:cNvSpPr txBox="1"/>
          <p:nvPr/>
        </p:nvSpPr>
        <p:spPr>
          <a:xfrm>
            <a:off x="1711052" y="4818082"/>
            <a:ext cx="6942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O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50" name="مربع نص 34"/>
          <p:cNvSpPr txBox="1"/>
          <p:nvPr/>
        </p:nvSpPr>
        <p:spPr>
          <a:xfrm>
            <a:off x="1139155" y="3397107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R</a:t>
            </a:r>
            <a:r>
              <a:rPr lang="en-US" sz="2400" b="1" dirty="0">
                <a:solidFill>
                  <a:srgbClr val="0000CC"/>
                </a:solidFill>
              </a:rPr>
              <a:t>1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51" name="مربع نص 16"/>
          <p:cNvSpPr txBox="1"/>
          <p:nvPr/>
        </p:nvSpPr>
        <p:spPr>
          <a:xfrm>
            <a:off x="3269030" y="3895079"/>
            <a:ext cx="3129591" cy="741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ae_AlMateen" panose="02060803050605020204" pitchFamily="18" charset="-78"/>
              </a:rPr>
              <a:t>       N-C-C -OH</a:t>
            </a:r>
            <a:endParaRPr lang="ar-SA" sz="3200" b="1" dirty="0">
              <a:solidFill>
                <a:srgbClr val="000000"/>
              </a:solidFill>
              <a:latin typeface="ae_AlMateen" panose="02060803050605020204" pitchFamily="18" charset="-78"/>
            </a:endParaRPr>
          </a:p>
        </p:txBody>
      </p:sp>
      <p:sp>
        <p:nvSpPr>
          <p:cNvPr id="52" name="مربع نص 34"/>
          <p:cNvSpPr txBox="1"/>
          <p:nvPr/>
        </p:nvSpPr>
        <p:spPr>
          <a:xfrm>
            <a:off x="4198326" y="4748279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H</a:t>
            </a:r>
            <a:endParaRPr lang="ar-SA" sz="3200" b="1" dirty="0">
              <a:solidFill>
                <a:srgbClr val="000000"/>
              </a:solidFill>
            </a:endParaRPr>
          </a:p>
        </p:txBody>
      </p:sp>
      <p:cxnSp>
        <p:nvCxnSpPr>
          <p:cNvPr id="53" name="رابط مستقيم 52"/>
          <p:cNvCxnSpPr/>
          <p:nvPr/>
        </p:nvCxnSpPr>
        <p:spPr>
          <a:xfrm flipH="1">
            <a:off x="5159680" y="4546712"/>
            <a:ext cx="1" cy="21103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flipH="1">
            <a:off x="5039118" y="4535336"/>
            <a:ext cx="2" cy="22240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 flipH="1">
            <a:off x="3821939" y="4637077"/>
            <a:ext cx="306413" cy="22240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>
            <a:off x="3821939" y="3857679"/>
            <a:ext cx="300897" cy="287185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ربع نص 34"/>
          <p:cNvSpPr txBox="1"/>
          <p:nvPr/>
        </p:nvSpPr>
        <p:spPr>
          <a:xfrm>
            <a:off x="3365813" y="3351568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H</a:t>
            </a:r>
            <a:endParaRPr lang="ar-SA" sz="3200" b="1" dirty="0">
              <a:solidFill>
                <a:srgbClr val="000000"/>
              </a:solidFill>
            </a:endParaRPr>
          </a:p>
        </p:txBody>
      </p:sp>
      <p:sp>
        <p:nvSpPr>
          <p:cNvPr id="58" name="مربع نص 34"/>
          <p:cNvSpPr txBox="1"/>
          <p:nvPr/>
        </p:nvSpPr>
        <p:spPr>
          <a:xfrm>
            <a:off x="3139874" y="4748280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H</a:t>
            </a:r>
            <a:endParaRPr lang="ar-SA" sz="3200" b="1" dirty="0">
              <a:solidFill>
                <a:srgbClr val="000000"/>
              </a:solidFill>
            </a:endParaRPr>
          </a:p>
        </p:txBody>
      </p:sp>
      <p:cxnSp>
        <p:nvCxnSpPr>
          <p:cNvPr id="59" name="رابط مستقيم 58"/>
          <p:cNvCxnSpPr/>
          <p:nvPr/>
        </p:nvCxnSpPr>
        <p:spPr>
          <a:xfrm flipH="1">
            <a:off x="4684283" y="3914413"/>
            <a:ext cx="1" cy="21103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flipH="1">
            <a:off x="4684282" y="4560528"/>
            <a:ext cx="1" cy="21103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34"/>
          <p:cNvSpPr txBox="1"/>
          <p:nvPr/>
        </p:nvSpPr>
        <p:spPr>
          <a:xfrm>
            <a:off x="4778504" y="4777596"/>
            <a:ext cx="6942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O</a:t>
            </a:r>
            <a:endParaRPr lang="ar-SA" sz="3200" b="1" dirty="0">
              <a:solidFill>
                <a:srgbClr val="000000"/>
              </a:solidFill>
            </a:endParaRPr>
          </a:p>
        </p:txBody>
      </p:sp>
      <p:sp>
        <p:nvSpPr>
          <p:cNvPr id="62" name="مربع نص 34"/>
          <p:cNvSpPr txBox="1"/>
          <p:nvPr/>
        </p:nvSpPr>
        <p:spPr>
          <a:xfrm>
            <a:off x="4206607" y="3356621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R</a:t>
            </a:r>
            <a:r>
              <a:rPr lang="en-US" sz="2400" b="1" dirty="0">
                <a:solidFill>
                  <a:srgbClr val="000000"/>
                </a:solidFill>
              </a:rPr>
              <a:t>2</a:t>
            </a:r>
            <a:endParaRPr lang="ar-SA" sz="2400" b="1" dirty="0">
              <a:solidFill>
                <a:srgbClr val="0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 rot="2399577">
            <a:off x="2230505" y="4375178"/>
            <a:ext cx="1719618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dirty="0"/>
          </a:p>
          <a:p>
            <a:endParaRPr lang="ar-DZ" dirty="0"/>
          </a:p>
        </p:txBody>
      </p:sp>
      <p:sp>
        <p:nvSpPr>
          <p:cNvPr id="63" name="مربع نص 16"/>
          <p:cNvSpPr txBox="1"/>
          <p:nvPr/>
        </p:nvSpPr>
        <p:spPr>
          <a:xfrm>
            <a:off x="6782112" y="3776732"/>
            <a:ext cx="30674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      N-C-C </a:t>
            </a:r>
            <a:r>
              <a:rPr lang="en-US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-</a:t>
            </a:r>
            <a:endParaRPr lang="ar-SA" sz="4000" b="1" dirty="0">
              <a:solidFill>
                <a:srgbClr val="FF0000"/>
              </a:solidFill>
              <a:latin typeface="ae_AlMateen" panose="02060803050605020204" pitchFamily="18" charset="-78"/>
            </a:endParaRPr>
          </a:p>
        </p:txBody>
      </p:sp>
      <p:sp>
        <p:nvSpPr>
          <p:cNvPr id="64" name="مربع نص 34"/>
          <p:cNvSpPr txBox="1"/>
          <p:nvPr/>
        </p:nvSpPr>
        <p:spPr>
          <a:xfrm>
            <a:off x="7752352" y="4739116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cxnSp>
        <p:nvCxnSpPr>
          <p:cNvPr id="65" name="رابط مستقيم 64"/>
          <p:cNvCxnSpPr/>
          <p:nvPr/>
        </p:nvCxnSpPr>
        <p:spPr>
          <a:xfrm flipH="1">
            <a:off x="8713706" y="4537549"/>
            <a:ext cx="1" cy="21103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 flipH="1">
            <a:off x="8593144" y="4526173"/>
            <a:ext cx="2" cy="2224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66"/>
          <p:cNvCxnSpPr/>
          <p:nvPr/>
        </p:nvCxnSpPr>
        <p:spPr>
          <a:xfrm flipH="1">
            <a:off x="7403262" y="4597803"/>
            <a:ext cx="157431" cy="18427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>
            <a:off x="7458173" y="3983753"/>
            <a:ext cx="150449" cy="15194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ربع نص 34"/>
          <p:cNvSpPr txBox="1"/>
          <p:nvPr/>
        </p:nvSpPr>
        <p:spPr>
          <a:xfrm>
            <a:off x="6919839" y="3342405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70" name="مربع نص 34"/>
          <p:cNvSpPr txBox="1"/>
          <p:nvPr/>
        </p:nvSpPr>
        <p:spPr>
          <a:xfrm>
            <a:off x="6748492" y="4698173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cxnSp>
        <p:nvCxnSpPr>
          <p:cNvPr id="71" name="رابط مستقيم 70"/>
          <p:cNvCxnSpPr/>
          <p:nvPr/>
        </p:nvCxnSpPr>
        <p:spPr>
          <a:xfrm flipH="1">
            <a:off x="8238309" y="3905250"/>
            <a:ext cx="1" cy="21103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/>
          <p:cNvCxnSpPr/>
          <p:nvPr/>
        </p:nvCxnSpPr>
        <p:spPr>
          <a:xfrm flipH="1">
            <a:off x="8238308" y="4551365"/>
            <a:ext cx="1" cy="21103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ربع نص 34"/>
          <p:cNvSpPr txBox="1"/>
          <p:nvPr/>
        </p:nvSpPr>
        <p:spPr>
          <a:xfrm>
            <a:off x="8332530" y="4768433"/>
            <a:ext cx="6942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O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74" name="مربع نص 34"/>
          <p:cNvSpPr txBox="1"/>
          <p:nvPr/>
        </p:nvSpPr>
        <p:spPr>
          <a:xfrm>
            <a:off x="7760633" y="3347458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CC"/>
                </a:solidFill>
              </a:rPr>
              <a:t>R</a:t>
            </a:r>
            <a:r>
              <a:rPr lang="en-US" sz="2400" b="1" dirty="0">
                <a:solidFill>
                  <a:srgbClr val="0000CC"/>
                </a:solidFill>
              </a:rPr>
              <a:t>1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88" name="مربع نص 34"/>
          <p:cNvSpPr txBox="1"/>
          <p:nvPr/>
        </p:nvSpPr>
        <p:spPr>
          <a:xfrm>
            <a:off x="9167606" y="4790636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H</a:t>
            </a:r>
            <a:endParaRPr lang="ar-SA" sz="3200" b="1" dirty="0">
              <a:solidFill>
                <a:srgbClr val="000000"/>
              </a:solidFill>
            </a:endParaRPr>
          </a:p>
        </p:txBody>
      </p:sp>
      <p:cxnSp>
        <p:nvCxnSpPr>
          <p:cNvPr id="89" name="رابط مستقيم 88"/>
          <p:cNvCxnSpPr/>
          <p:nvPr/>
        </p:nvCxnSpPr>
        <p:spPr>
          <a:xfrm flipH="1">
            <a:off x="10128960" y="4589069"/>
            <a:ext cx="1" cy="21103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مستقيم 89"/>
          <p:cNvCxnSpPr/>
          <p:nvPr/>
        </p:nvCxnSpPr>
        <p:spPr>
          <a:xfrm flipH="1">
            <a:off x="10008398" y="4577693"/>
            <a:ext cx="2" cy="22240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/>
          <p:nvPr/>
        </p:nvCxnSpPr>
        <p:spPr>
          <a:xfrm>
            <a:off x="9201300" y="3918898"/>
            <a:ext cx="0" cy="28197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مربع نص 34"/>
          <p:cNvSpPr txBox="1"/>
          <p:nvPr/>
        </p:nvSpPr>
        <p:spPr>
          <a:xfrm>
            <a:off x="8774328" y="3435568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H</a:t>
            </a:r>
            <a:endParaRPr lang="ar-SA" sz="3200" b="1" dirty="0">
              <a:solidFill>
                <a:srgbClr val="000000"/>
              </a:solidFill>
            </a:endParaRPr>
          </a:p>
        </p:txBody>
      </p:sp>
      <p:cxnSp>
        <p:nvCxnSpPr>
          <p:cNvPr id="95" name="رابط مستقيم 94"/>
          <p:cNvCxnSpPr/>
          <p:nvPr/>
        </p:nvCxnSpPr>
        <p:spPr>
          <a:xfrm flipH="1">
            <a:off x="9653563" y="3956770"/>
            <a:ext cx="1" cy="21103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رابط مستقيم 95"/>
          <p:cNvCxnSpPr/>
          <p:nvPr/>
        </p:nvCxnSpPr>
        <p:spPr>
          <a:xfrm flipH="1">
            <a:off x="9653562" y="4602885"/>
            <a:ext cx="1" cy="21103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ربع نص 34"/>
          <p:cNvSpPr txBox="1"/>
          <p:nvPr/>
        </p:nvSpPr>
        <p:spPr>
          <a:xfrm>
            <a:off x="9747784" y="4819953"/>
            <a:ext cx="6942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O</a:t>
            </a:r>
            <a:endParaRPr lang="ar-SA" sz="3200" b="1" dirty="0">
              <a:solidFill>
                <a:srgbClr val="000000"/>
              </a:solidFill>
            </a:endParaRPr>
          </a:p>
        </p:txBody>
      </p:sp>
      <p:sp>
        <p:nvSpPr>
          <p:cNvPr id="98" name="مربع نص 34"/>
          <p:cNvSpPr txBox="1"/>
          <p:nvPr/>
        </p:nvSpPr>
        <p:spPr>
          <a:xfrm>
            <a:off x="9285071" y="3398978"/>
            <a:ext cx="8325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R</a:t>
            </a:r>
            <a:r>
              <a:rPr lang="en-US" sz="2400" b="1" dirty="0">
                <a:solidFill>
                  <a:srgbClr val="000000"/>
                </a:solidFill>
              </a:rPr>
              <a:t>2</a:t>
            </a:r>
            <a:endParaRPr lang="ar-SA" sz="2400" b="1" dirty="0">
              <a:solidFill>
                <a:srgbClr val="0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090315" y="3978658"/>
            <a:ext cx="4658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/>
              <a:t>+</a:t>
            </a:r>
            <a:endParaRPr lang="ar-DZ" sz="3600" dirty="0"/>
          </a:p>
        </p:txBody>
      </p:sp>
      <p:sp>
        <p:nvSpPr>
          <p:cNvPr id="99" name="مربع نص 98"/>
          <p:cNvSpPr txBox="1"/>
          <p:nvPr/>
        </p:nvSpPr>
        <p:spPr>
          <a:xfrm>
            <a:off x="11016563" y="4129007"/>
            <a:ext cx="4102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+</a:t>
            </a:r>
            <a:endParaRPr lang="ar-DZ" sz="2800" dirty="0"/>
          </a:p>
        </p:txBody>
      </p:sp>
      <p:sp>
        <p:nvSpPr>
          <p:cNvPr id="100" name="مربع نص 99"/>
          <p:cNvSpPr txBox="1"/>
          <p:nvPr/>
        </p:nvSpPr>
        <p:spPr>
          <a:xfrm>
            <a:off x="11343966" y="4142991"/>
            <a:ext cx="7899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H</a:t>
            </a:r>
            <a:r>
              <a:rPr lang="en-US" b="1" dirty="0"/>
              <a:t>2</a:t>
            </a:r>
            <a:r>
              <a:rPr lang="en-US" sz="2400" b="1" dirty="0"/>
              <a:t>O</a:t>
            </a:r>
            <a:endParaRPr lang="ar-DZ" sz="2400" b="1" dirty="0"/>
          </a:p>
        </p:txBody>
      </p:sp>
      <p:sp>
        <p:nvSpPr>
          <p:cNvPr id="102" name="مستطيل 101"/>
          <p:cNvSpPr/>
          <p:nvPr/>
        </p:nvSpPr>
        <p:spPr>
          <a:xfrm>
            <a:off x="653712" y="5469309"/>
            <a:ext cx="1840567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حمض أميني</a:t>
            </a:r>
          </a:p>
        </p:txBody>
      </p:sp>
      <p:sp>
        <p:nvSpPr>
          <p:cNvPr id="103" name="مستطيل 102"/>
          <p:cNvSpPr/>
          <p:nvPr/>
        </p:nvSpPr>
        <p:spPr>
          <a:xfrm>
            <a:off x="3910820" y="5503773"/>
            <a:ext cx="1840567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حمض أميني</a:t>
            </a:r>
          </a:p>
        </p:txBody>
      </p:sp>
      <p:sp>
        <p:nvSpPr>
          <p:cNvPr id="104" name="مستطيل 103"/>
          <p:cNvSpPr/>
          <p:nvPr/>
        </p:nvSpPr>
        <p:spPr>
          <a:xfrm>
            <a:off x="8160890" y="5503773"/>
            <a:ext cx="1558440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ببتيد ثنائي</a:t>
            </a:r>
          </a:p>
        </p:txBody>
      </p:sp>
      <p:sp>
        <p:nvSpPr>
          <p:cNvPr id="105" name="مستطيل 104"/>
          <p:cNvSpPr/>
          <p:nvPr/>
        </p:nvSpPr>
        <p:spPr>
          <a:xfrm>
            <a:off x="11368537" y="5413397"/>
            <a:ext cx="64312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ماء</a:t>
            </a:r>
          </a:p>
        </p:txBody>
      </p:sp>
      <p:cxnSp>
        <p:nvCxnSpPr>
          <p:cNvPr id="3" name="رابط كسهم مستقيم 2"/>
          <p:cNvCxnSpPr/>
          <p:nvPr/>
        </p:nvCxnSpPr>
        <p:spPr>
          <a:xfrm flipV="1">
            <a:off x="6264322" y="4352934"/>
            <a:ext cx="845834" cy="20889"/>
          </a:xfrm>
          <a:prstGeom prst="straightConnector1">
            <a:avLst/>
          </a:prstGeom>
          <a:ln w="7620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8447444" y="4190982"/>
            <a:ext cx="409857" cy="1113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ستطيل 82"/>
          <p:cNvSpPr/>
          <p:nvPr/>
        </p:nvSpPr>
        <p:spPr>
          <a:xfrm>
            <a:off x="9026809" y="3473503"/>
            <a:ext cx="409857" cy="1113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مستطيل 83"/>
          <p:cNvSpPr/>
          <p:nvPr/>
        </p:nvSpPr>
        <p:spPr>
          <a:xfrm rot="16200000">
            <a:off x="8737128" y="3886994"/>
            <a:ext cx="409857" cy="9892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6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1" grpId="0"/>
      <p:bldP spid="23" grpId="0"/>
      <p:bldP spid="37" grpId="0"/>
      <p:bldP spid="38" grpId="0"/>
      <p:bldP spid="49" grpId="0"/>
      <p:bldP spid="50" grpId="0"/>
      <p:bldP spid="51" grpId="0"/>
      <p:bldP spid="52" grpId="0"/>
      <p:bldP spid="57" grpId="0"/>
      <p:bldP spid="58" grpId="0"/>
      <p:bldP spid="61" grpId="0"/>
      <p:bldP spid="62" grpId="0"/>
      <p:bldP spid="8" grpId="0" animBg="1"/>
      <p:bldP spid="63" grpId="0"/>
      <p:bldP spid="64" grpId="0"/>
      <p:bldP spid="69" grpId="0"/>
      <p:bldP spid="70" grpId="0"/>
      <p:bldP spid="73" grpId="0"/>
      <p:bldP spid="74" grpId="0"/>
      <p:bldP spid="88" grpId="0"/>
      <p:bldP spid="93" grpId="0"/>
      <p:bldP spid="97" grpId="0"/>
      <p:bldP spid="98" grpId="0"/>
      <p:bldP spid="11" grpId="0"/>
      <p:bldP spid="99" grpId="0"/>
      <p:bldP spid="100" grpId="0"/>
      <p:bldP spid="102" grpId="0"/>
      <p:bldP spid="103" grpId="0"/>
      <p:bldP spid="104" grpId="0"/>
      <p:bldP spid="105" grpId="0"/>
      <p:bldP spid="10" grpId="0" animBg="1"/>
      <p:bldP spid="83" grpId="0" animBg="1"/>
      <p:bldP spid="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دروس">
      <a:dk1>
        <a:srgbClr val="1F386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634</Words>
  <Application>Microsoft Office PowerPoint</Application>
  <PresentationFormat>شاشة عريضة</PresentationFormat>
  <Paragraphs>228</Paragraphs>
  <Slides>23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ae_AlMateen</vt:lpstr>
      <vt:lpstr>Arial</vt:lpstr>
      <vt:lpstr>Arial Black</vt:lpstr>
      <vt:lpstr>Calibri</vt:lpstr>
      <vt:lpstr>Sakkal Majalla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Shahera Al-Zahib</dc:creator>
  <cp:lastModifiedBy>ماجد الحكمي</cp:lastModifiedBy>
  <cp:revision>62</cp:revision>
  <dcterms:created xsi:type="dcterms:W3CDTF">2016-09-07T07:56:44Z</dcterms:created>
  <dcterms:modified xsi:type="dcterms:W3CDTF">2023-03-18T19:51:49Z</dcterms:modified>
</cp:coreProperties>
</file>