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7"/>
  </p:notesMasterIdLst>
  <p:sldIdLst>
    <p:sldId id="344" r:id="rId2"/>
    <p:sldId id="442" r:id="rId3"/>
    <p:sldId id="345" r:id="rId4"/>
    <p:sldId id="443" r:id="rId5"/>
    <p:sldId id="346" r:id="rId6"/>
  </p:sldIdLst>
  <p:sldSz cx="9144000" cy="6858000" type="screen4x3"/>
  <p:notesSz cx="6858000" cy="9144000"/>
  <p:defaultTextStyle>
    <a:defPPr>
      <a:defRPr lang="ar-SA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0000FF"/>
    <a:srgbClr val="6600FF"/>
    <a:srgbClr val="006600"/>
    <a:srgbClr val="00FF00"/>
    <a:srgbClr val="FF6699"/>
    <a:srgbClr val="FF0000"/>
    <a:srgbClr val="CC0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83333" autoAdjust="0"/>
    <p:restoredTop sz="94660"/>
  </p:normalViewPr>
  <p:slideViewPr>
    <p:cSldViewPr>
      <p:cViewPr>
        <p:scale>
          <a:sx n="74" d="100"/>
          <a:sy n="74" d="100"/>
        </p:scale>
        <p:origin x="-16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F70C280E-58DC-45C2-ACBA-002931933F2E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pPr lvl="0"/>
            <a:endParaRPr lang="ar-SA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B7AEBE28-B5B1-4CAD-B8F2-AD70CE49F906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2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2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3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4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5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6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7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8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9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0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80942F-E4BC-4F9B-A1C0-115AC8C21DE4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EB970D-3329-4029-B591-74CE54F632D3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chimes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D2AB76-508A-43FE-B41A-261FA2C4D510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D9A3D3-39D2-4B98-B059-80C372FCE11A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chimes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B4DC13-BB00-41A0-B4FD-9C23A57D3BE8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508B4D-1CC4-411B-9DEF-B5773189F4ED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chimes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66ADA4-6340-4D30-8A47-82B209807ED3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C955A7-CBCD-4137-BEA7-D90BCA4ECCF5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chimes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DDC9B8-C5D5-446E-8A5B-2F37E5217621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1702F7-90A6-4026-B447-DE77561040F3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chimes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D02114-E0ED-42B2-B83B-03AE0CDC5022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D8DF12-1916-434C-969B-5C9073916345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chimes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EF3968-9F1D-4EA4-BE24-605BE9CBAEAE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8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9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3B77C0-EC65-4117-9C50-E42150EA38CE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chimes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E84470-4AD4-4B4E-97E5-6C8D4DEF37B6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4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5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AC4633-9EDC-4BF5-A56C-6066958B7FAF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chimes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124C76-BDBC-40F1-BE4A-2D2486FD084D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3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4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97727C-383D-46AE-9D57-5BB19F0E38DB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chimes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9B340D-6C10-4EB0-A7A2-452ED03CAC83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D3E4AB-9E60-4E59-AB88-330833F67AB1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chimes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SA" noProof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7A0BB6-D590-4BEA-82F6-1C08466810C9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640D74-7997-4EA8-87C3-E1CDA0634657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chimes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عنصر نائب للعنوان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نمط العنوان الرئيسي</a:t>
            </a:r>
          </a:p>
        </p:txBody>
      </p:sp>
      <p:sp>
        <p:nvSpPr>
          <p:cNvPr id="1027" name="عنصر نائب للنص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071DC90-6AAC-4EBA-88DD-938D9C9C7F98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DD29D1A-D350-4DDC-B69E-CA45FCCC7EA2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random/>
    <p:sndAc>
      <p:stSnd>
        <p:snd r:embed="rId13" name="chimes.wav" builtIn="1"/>
      </p:stSnd>
    </p:sndAc>
  </p:transition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audio" Target="../media/audio17.wav"/><Relationship Id="rId13" Type="http://schemas.openxmlformats.org/officeDocument/2006/relationships/audio" Target="../media/audio20.wav"/><Relationship Id="rId3" Type="http://schemas.openxmlformats.org/officeDocument/2006/relationships/audio" Target="../media/audio13.wav"/><Relationship Id="rId7" Type="http://schemas.openxmlformats.org/officeDocument/2006/relationships/image" Target="../media/image2.gif"/><Relationship Id="rId12" Type="http://schemas.openxmlformats.org/officeDocument/2006/relationships/audio" Target="../media/audio19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6.xml"/><Relationship Id="rId6" Type="http://schemas.openxmlformats.org/officeDocument/2006/relationships/audio" Target="../media/audio16.wav"/><Relationship Id="rId11" Type="http://schemas.openxmlformats.org/officeDocument/2006/relationships/image" Target="../media/image4.png"/><Relationship Id="rId5" Type="http://schemas.openxmlformats.org/officeDocument/2006/relationships/audio" Target="../media/audio15.wav"/><Relationship Id="rId10" Type="http://schemas.openxmlformats.org/officeDocument/2006/relationships/audio" Target="../media/audio18.wav"/><Relationship Id="rId4" Type="http://schemas.openxmlformats.org/officeDocument/2006/relationships/audio" Target="../media/audio14.wav"/><Relationship Id="rId9" Type="http://schemas.openxmlformats.org/officeDocument/2006/relationships/image" Target="../media/image3.png"/><Relationship Id="rId1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5.png"/><Relationship Id="rId18" Type="http://schemas.openxmlformats.org/officeDocument/2006/relationships/image" Target="../media/image10.png"/><Relationship Id="rId3" Type="http://schemas.openxmlformats.org/officeDocument/2006/relationships/audio" Target="../media/audio21.wav"/><Relationship Id="rId21" Type="http://schemas.openxmlformats.org/officeDocument/2006/relationships/image" Target="../media/image13.png"/><Relationship Id="rId7" Type="http://schemas.openxmlformats.org/officeDocument/2006/relationships/audio" Target="../media/audio17.wav"/><Relationship Id="rId12" Type="http://schemas.openxmlformats.org/officeDocument/2006/relationships/audio" Target="../media/audio20.wav"/><Relationship Id="rId17" Type="http://schemas.openxmlformats.org/officeDocument/2006/relationships/image" Target="../media/image9.png"/><Relationship Id="rId2" Type="http://schemas.openxmlformats.org/officeDocument/2006/relationships/audio" Target="../media/audio7.wav"/><Relationship Id="rId16" Type="http://schemas.openxmlformats.org/officeDocument/2006/relationships/image" Target="../media/image8.png"/><Relationship Id="rId20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.gif"/><Relationship Id="rId11" Type="http://schemas.openxmlformats.org/officeDocument/2006/relationships/audio" Target="../media/audio19.wav"/><Relationship Id="rId5" Type="http://schemas.openxmlformats.org/officeDocument/2006/relationships/audio" Target="../media/audio23.wav"/><Relationship Id="rId15" Type="http://schemas.openxmlformats.org/officeDocument/2006/relationships/image" Target="../media/image7.png"/><Relationship Id="rId10" Type="http://schemas.openxmlformats.org/officeDocument/2006/relationships/image" Target="../media/image4.png"/><Relationship Id="rId19" Type="http://schemas.openxmlformats.org/officeDocument/2006/relationships/image" Target="../media/image11.png"/><Relationship Id="rId4" Type="http://schemas.openxmlformats.org/officeDocument/2006/relationships/audio" Target="../media/audio22.wav"/><Relationship Id="rId9" Type="http://schemas.openxmlformats.org/officeDocument/2006/relationships/audio" Target="../media/audio18.wav"/><Relationship Id="rId1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gif"/><Relationship Id="rId13" Type="http://schemas.openxmlformats.org/officeDocument/2006/relationships/audio" Target="../media/audio19.wav"/><Relationship Id="rId3" Type="http://schemas.openxmlformats.org/officeDocument/2006/relationships/audio" Target="../media/audio24.wav"/><Relationship Id="rId7" Type="http://schemas.openxmlformats.org/officeDocument/2006/relationships/audio" Target="../media/audio28.wav"/><Relationship Id="rId12" Type="http://schemas.openxmlformats.org/officeDocument/2006/relationships/image" Target="../media/image4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6.xml"/><Relationship Id="rId6" Type="http://schemas.openxmlformats.org/officeDocument/2006/relationships/audio" Target="../media/audio27.wav"/><Relationship Id="rId11" Type="http://schemas.openxmlformats.org/officeDocument/2006/relationships/audio" Target="../media/audio18.wav"/><Relationship Id="rId5" Type="http://schemas.openxmlformats.org/officeDocument/2006/relationships/audio" Target="../media/audio26.wav"/><Relationship Id="rId15" Type="http://schemas.openxmlformats.org/officeDocument/2006/relationships/image" Target="../media/image5.png"/><Relationship Id="rId10" Type="http://schemas.openxmlformats.org/officeDocument/2006/relationships/image" Target="../media/image3.png"/><Relationship Id="rId4" Type="http://schemas.openxmlformats.org/officeDocument/2006/relationships/audio" Target="../media/audio25.wav"/><Relationship Id="rId9" Type="http://schemas.openxmlformats.org/officeDocument/2006/relationships/audio" Target="../media/audio17.wav"/><Relationship Id="rId14" Type="http://schemas.openxmlformats.org/officeDocument/2006/relationships/audio" Target="../media/audio20.wav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19.wav"/><Relationship Id="rId13" Type="http://schemas.openxmlformats.org/officeDocument/2006/relationships/image" Target="../media/image16.png"/><Relationship Id="rId18" Type="http://schemas.openxmlformats.org/officeDocument/2006/relationships/image" Target="../media/image21.png"/><Relationship Id="rId3" Type="http://schemas.openxmlformats.org/officeDocument/2006/relationships/image" Target="../media/image2.gif"/><Relationship Id="rId7" Type="http://schemas.openxmlformats.org/officeDocument/2006/relationships/image" Target="../media/image4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" Type="http://schemas.openxmlformats.org/officeDocument/2006/relationships/audio" Target="../media/audio7.wav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6" Type="http://schemas.openxmlformats.org/officeDocument/2006/relationships/audio" Target="../media/audio18.wav"/><Relationship Id="rId11" Type="http://schemas.openxmlformats.org/officeDocument/2006/relationships/image" Target="../media/image14.png"/><Relationship Id="rId5" Type="http://schemas.openxmlformats.org/officeDocument/2006/relationships/image" Target="../media/image3.png"/><Relationship Id="rId15" Type="http://schemas.openxmlformats.org/officeDocument/2006/relationships/image" Target="../media/image18.png"/><Relationship Id="rId10" Type="http://schemas.openxmlformats.org/officeDocument/2006/relationships/image" Target="../media/image5.png"/><Relationship Id="rId4" Type="http://schemas.openxmlformats.org/officeDocument/2006/relationships/audio" Target="../media/audio17.wav"/><Relationship Id="rId9" Type="http://schemas.openxmlformats.org/officeDocument/2006/relationships/audio" Target="../media/audio20.wav"/><Relationship Id="rId1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gif"/><Relationship Id="rId13" Type="http://schemas.openxmlformats.org/officeDocument/2006/relationships/audio" Target="../media/audio19.wav"/><Relationship Id="rId3" Type="http://schemas.openxmlformats.org/officeDocument/2006/relationships/audio" Target="../media/audio29.wav"/><Relationship Id="rId7" Type="http://schemas.openxmlformats.org/officeDocument/2006/relationships/image" Target="../media/image23.png"/><Relationship Id="rId12" Type="http://schemas.openxmlformats.org/officeDocument/2006/relationships/image" Target="../media/image4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11" Type="http://schemas.openxmlformats.org/officeDocument/2006/relationships/audio" Target="../media/audio18.wav"/><Relationship Id="rId5" Type="http://schemas.openxmlformats.org/officeDocument/2006/relationships/audio" Target="../media/audio31.wav"/><Relationship Id="rId15" Type="http://schemas.openxmlformats.org/officeDocument/2006/relationships/image" Target="../media/image5.png"/><Relationship Id="rId10" Type="http://schemas.openxmlformats.org/officeDocument/2006/relationships/image" Target="../media/image3.png"/><Relationship Id="rId4" Type="http://schemas.openxmlformats.org/officeDocument/2006/relationships/audio" Target="../media/audio30.wav"/><Relationship Id="rId9" Type="http://schemas.openxmlformats.org/officeDocument/2006/relationships/audio" Target="../media/audio17.wav"/><Relationship Id="rId14" Type="http://schemas.openxmlformats.org/officeDocument/2006/relationships/audio" Target="../media/audio20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جسم مشطوف الحواف 1"/>
          <p:cNvSpPr/>
          <p:nvPr/>
        </p:nvSpPr>
        <p:spPr>
          <a:xfrm>
            <a:off x="1357290" y="642918"/>
            <a:ext cx="7072362" cy="857256"/>
          </a:xfrm>
          <a:prstGeom prst="bevel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3600" dirty="0">
                <a:solidFill>
                  <a:srgbClr val="FFFF00"/>
                </a:solidFill>
              </a:rPr>
              <a:t>الدرس الثالث </a:t>
            </a:r>
            <a:r>
              <a:rPr lang="ar-EG" sz="3600" dirty="0" smtClean="0">
                <a:solidFill>
                  <a:srgbClr val="FFFF00"/>
                </a:solidFill>
              </a:rPr>
              <a:t>عشر: </a:t>
            </a:r>
            <a:r>
              <a:rPr lang="ar-EG" sz="3600" dirty="0">
                <a:solidFill>
                  <a:srgbClr val="FFFF00"/>
                </a:solidFill>
              </a:rPr>
              <a:t>نظام الحكم في المملكة  </a:t>
            </a:r>
          </a:p>
        </p:txBody>
      </p:sp>
      <p:sp>
        <p:nvSpPr>
          <p:cNvPr id="3" name="مستطيل ذو زوايا قطرية مستديرة 2"/>
          <p:cNvSpPr/>
          <p:nvPr/>
        </p:nvSpPr>
        <p:spPr>
          <a:xfrm>
            <a:off x="4286250" y="1643063"/>
            <a:ext cx="4857750" cy="714375"/>
          </a:xfrm>
          <a:prstGeom prst="round2Diag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800" dirty="0">
                <a:solidFill>
                  <a:srgbClr val="0000FF"/>
                </a:solidFill>
              </a:rPr>
              <a:t>نظام الحكم في عهد عبد العزيز </a:t>
            </a:r>
          </a:p>
        </p:txBody>
      </p:sp>
      <p:sp>
        <p:nvSpPr>
          <p:cNvPr id="4" name="مربع نص 3"/>
          <p:cNvSpPr txBox="1">
            <a:spLocks noChangeArrowheads="1"/>
          </p:cNvSpPr>
          <p:nvPr/>
        </p:nvSpPr>
        <p:spPr bwMode="auto">
          <a:xfrm>
            <a:off x="0" y="2327275"/>
            <a:ext cx="9144000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FF0000"/>
                </a:solidFill>
              </a:rPr>
              <a:t>في البداية كانت الهيئة الحاكمة تتمثل في عبد العزيز وقد لقب بعدة ألقاب سبق ذكرها , وكان في بداية الأمر يدير هو شون الدولة بنفسه ثم اتخذ أسلوب إداري الموجود في الحجاز وكون شعب في مجالات كثيرة , ثم مجالس مختلفة ومستشارين . </a:t>
            </a:r>
          </a:p>
        </p:txBody>
      </p:sp>
      <p:sp>
        <p:nvSpPr>
          <p:cNvPr id="5" name="مستطيل مستدير الزوايا 4"/>
          <p:cNvSpPr/>
          <p:nvPr/>
        </p:nvSpPr>
        <p:spPr>
          <a:xfrm>
            <a:off x="1785918" y="3643318"/>
            <a:ext cx="5286375" cy="64293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2800" dirty="0">
                <a:solidFill>
                  <a:srgbClr val="FFFF00"/>
                </a:solidFill>
              </a:rPr>
              <a:t>صدور </a:t>
            </a:r>
            <a:r>
              <a:rPr lang="ar-SA" sz="2800" dirty="0">
                <a:solidFill>
                  <a:srgbClr val="FFFF00"/>
                </a:solidFill>
              </a:rPr>
              <a:t>النظام</a:t>
            </a:r>
            <a:r>
              <a:rPr lang="ar-EG" sz="2800" dirty="0">
                <a:solidFill>
                  <a:srgbClr val="FFFF00"/>
                </a:solidFill>
              </a:rPr>
              <a:t> الأساسي للحكم </a:t>
            </a:r>
          </a:p>
        </p:txBody>
      </p:sp>
      <p:sp>
        <p:nvSpPr>
          <p:cNvPr id="6" name="مربع نص 5"/>
          <p:cNvSpPr txBox="1">
            <a:spLocks noChangeArrowheads="1"/>
          </p:cNvSpPr>
          <p:nvPr/>
        </p:nvSpPr>
        <p:spPr bwMode="auto">
          <a:xfrm>
            <a:off x="642938" y="4214813"/>
            <a:ext cx="8429625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B050"/>
                </a:solidFill>
              </a:rPr>
              <a:t>عزم الملك عد العزيز علي وضع نظام أساسي للحكم ولكن ظروف البلاد لم تسمح , وكذالك في عهد الملك فيصل , ولكن في عهد الملك خالد أمر بتشكيل لجنة لوضع القانون , ولكن لم يصدر إلا في عهد الملك فهد .</a:t>
            </a:r>
          </a:p>
        </p:txBody>
      </p:sp>
      <p:sp>
        <p:nvSpPr>
          <p:cNvPr id="7" name="مربع نص 6"/>
          <p:cNvSpPr txBox="1">
            <a:spLocks noChangeArrowheads="1"/>
          </p:cNvSpPr>
          <p:nvPr/>
        </p:nvSpPr>
        <p:spPr bwMode="auto">
          <a:xfrm>
            <a:off x="928688" y="5545138"/>
            <a:ext cx="8215312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00FF"/>
                </a:solidFill>
              </a:rPr>
              <a:t>* النظام الأساسي للحكم :هو مجموعة من القواعد العامة التي تبين شكل الدولة والسلطات واختصاصه , وماهي العلاقة بين الفرد والدولة في ضوء الشريعة . </a:t>
            </a:r>
          </a:p>
        </p:txBody>
      </p:sp>
      <p:pic>
        <p:nvPicPr>
          <p:cNvPr id="135180" name="صورة 12" descr="1256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0"/>
            <a:ext cx="873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35181" name="مجموعة 7"/>
          <p:cNvGrpSpPr>
            <a:grpSpLocks/>
          </p:cNvGrpSpPr>
          <p:nvPr/>
        </p:nvGrpSpPr>
        <p:grpSpPr bwMode="auto">
          <a:xfrm>
            <a:off x="-71438" y="1143000"/>
            <a:ext cx="928688" cy="5715000"/>
            <a:chOff x="-55292" y="566455"/>
            <a:chExt cx="1036020" cy="6003513"/>
          </a:xfrm>
        </p:grpSpPr>
        <p:pic>
          <p:nvPicPr>
            <p:cNvPr id="135182" name="Picture 11" descr="D:\Work2\arrow_right.png">
              <a:hlinkClick r:id="" action="ppaction://hlinkshowjump?jump=previousslide"/>
              <a:hlinkHover r:id="" action="ppaction://noaction" highlightClick="1">
                <a:snd r:embed="rId8" name="السابق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 rot="-6941670">
              <a:off x="-223843" y="735006"/>
              <a:ext cx="1343118" cy="1006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5183" name="Picture 12" descr="D:\Work2\arrow_next.png">
              <a:hlinkClick r:id="" action="ppaction://hlinkshowjump?jump=nextslide"/>
              <a:hlinkHover r:id="" action="ppaction://noaction" highlightClick="1">
                <a:snd r:embed="rId10" name="التالي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 rot="-3900995">
              <a:off x="-131881" y="4022468"/>
              <a:ext cx="1234952" cy="939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" name="مخطط انسيابي: محطة طرفية 5">
              <a:hlinkHover r:id="" action="ppaction://noaction" highlightClick="1">
                <a:snd r:embed="rId12" name="الترجمة من Google.wav"/>
              </a:hlinkHover>
            </p:cNvPr>
            <p:cNvSpPr/>
            <p:nvPr/>
          </p:nvSpPr>
          <p:spPr>
            <a:xfrm rot="16200000">
              <a:off x="-539676" y="2637169"/>
              <a:ext cx="1942804" cy="502956"/>
            </a:xfrm>
            <a:prstGeom prst="flowChartTermina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الرئيسية</a:t>
              </a:r>
            </a:p>
          </p:txBody>
        </p:sp>
        <p:pic>
          <p:nvPicPr>
            <p:cNvPr id="135185" name="Picture 8" descr="D:\Work2\exxit.png">
              <a:hlinkClick r:id="" action="ppaction://hlinkshowjump?jump=endshow"/>
              <a:hlinkHover r:id="" action="ppaction://noaction" highlightClick="1">
                <a:snd r:embed="rId13" name="الترجمة من Google_2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0" y="5589240"/>
              <a:ext cx="980728" cy="980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>
    <p:random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نظام الحكم في المملك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نظام الحكم في عهد عبد العزيز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صدور النظام الأساسي للحكم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النظام الأساسي للحكم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جسم مشطوف الحواف 1"/>
          <p:cNvSpPr/>
          <p:nvPr/>
        </p:nvSpPr>
        <p:spPr>
          <a:xfrm>
            <a:off x="1357290" y="404664"/>
            <a:ext cx="7072362" cy="857256"/>
          </a:xfrm>
          <a:prstGeom prst="bevel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3600" dirty="0">
                <a:solidFill>
                  <a:srgbClr val="FFFF00"/>
                </a:solidFill>
              </a:rPr>
              <a:t>الدرس الثالث </a:t>
            </a:r>
            <a:r>
              <a:rPr lang="ar-EG" sz="3600" dirty="0" smtClean="0">
                <a:solidFill>
                  <a:srgbClr val="FFFF00"/>
                </a:solidFill>
              </a:rPr>
              <a:t>عشر: </a:t>
            </a:r>
            <a:r>
              <a:rPr lang="ar-EG" sz="3600" dirty="0">
                <a:solidFill>
                  <a:srgbClr val="FFFF00"/>
                </a:solidFill>
              </a:rPr>
              <a:t>نظام الحكم في المملكة  </a:t>
            </a:r>
          </a:p>
        </p:txBody>
      </p:sp>
      <p:pic>
        <p:nvPicPr>
          <p:cNvPr id="136197" name="صورة 12" descr="1256.gif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0"/>
            <a:ext cx="873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36198" name="مجموعة 7"/>
          <p:cNvGrpSpPr>
            <a:grpSpLocks/>
          </p:cNvGrpSpPr>
          <p:nvPr/>
        </p:nvGrpSpPr>
        <p:grpSpPr bwMode="auto">
          <a:xfrm>
            <a:off x="-71438" y="1143000"/>
            <a:ext cx="928688" cy="5715000"/>
            <a:chOff x="-55292" y="566455"/>
            <a:chExt cx="1036020" cy="6003513"/>
          </a:xfrm>
        </p:grpSpPr>
        <p:pic>
          <p:nvPicPr>
            <p:cNvPr id="136207" name="Picture 11" descr="D:\Work2\arrow_right.png">
              <a:hlinkClick r:id="" action="ppaction://hlinkshowjump?jump=previousslide"/>
              <a:hlinkHover r:id="" action="ppaction://noaction" highlightClick="1">
                <a:snd r:embed="rId7" name="السابق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 rot="-6941670">
              <a:off x="-223843" y="735006"/>
              <a:ext cx="1343118" cy="1006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6208" name="Picture 12" descr="D:\Work2\arrow_next.png">
              <a:hlinkClick r:id="" action="ppaction://hlinkshowjump?jump=nextslide"/>
              <a:hlinkHover r:id="" action="ppaction://noaction" highlightClick="1">
                <a:snd r:embed="rId9" name="التالي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 rot="-3900995">
              <a:off x="-131881" y="4022468"/>
              <a:ext cx="1234952" cy="939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" name="مخطط انسيابي: محطة طرفية 5">
              <a:hlinkHover r:id="" action="ppaction://noaction" highlightClick="1">
                <a:snd r:embed="rId11" name="الترجمة من Google.wav"/>
              </a:hlinkHover>
            </p:cNvPr>
            <p:cNvSpPr/>
            <p:nvPr/>
          </p:nvSpPr>
          <p:spPr>
            <a:xfrm rot="16200000">
              <a:off x="-539676" y="2637169"/>
              <a:ext cx="1942804" cy="502956"/>
            </a:xfrm>
            <a:prstGeom prst="flowChartTermina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الرئيسية</a:t>
              </a:r>
            </a:p>
          </p:txBody>
        </p:sp>
        <p:pic>
          <p:nvPicPr>
            <p:cNvPr id="136210" name="Picture 8" descr="D:\Work2\exxit.png">
              <a:hlinkClick r:id="" action="ppaction://hlinkshowjump?jump=endshow"/>
              <a:hlinkHover r:id="" action="ppaction://noaction" highlightClick="1">
                <a:snd r:embed="rId12" name="الترجمة من Google_2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0" y="5589240"/>
              <a:ext cx="980728" cy="980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36199" name="Picture 7" descr="Screen Clippi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7815263" y="1268413"/>
            <a:ext cx="1228725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6200" name="Picture 8" descr="Screen Clipping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3492500" y="1700213"/>
            <a:ext cx="5526088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6201" name="Picture 9" descr="Screen Clipping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7837488" y="2833688"/>
            <a:ext cx="11811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6202" name="Picture 10" descr="Screen Clipping"/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3492500" y="3357563"/>
            <a:ext cx="5526088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6203" name="Picture 12" descr="Screen Clipping"/>
          <p:cNvPicPr>
            <a:picLocks noChangeAspect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3492500" y="5013325"/>
            <a:ext cx="5526088" cy="40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4500563" y="2205038"/>
            <a:ext cx="4419600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1403350" y="4005263"/>
            <a:ext cx="7561263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21"/>
          <a:srcRect/>
          <a:stretch>
            <a:fillRect/>
          </a:stretch>
        </p:blipFill>
        <p:spPr bwMode="auto">
          <a:xfrm>
            <a:off x="1403350" y="5516563"/>
            <a:ext cx="7615238" cy="126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61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6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6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6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6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علل كون الحجاز افضل الاقاليم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362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6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6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6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6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برأيك ما الذي يحدث للدول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6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36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سجل بعض النتائج التي ترتبت على صدور النظام الاساسي للحكم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خطط انسيابي: عرض 2"/>
          <p:cNvSpPr/>
          <p:nvPr/>
        </p:nvSpPr>
        <p:spPr>
          <a:xfrm>
            <a:off x="928719" y="785794"/>
            <a:ext cx="8143875" cy="642938"/>
          </a:xfrm>
          <a:prstGeom prst="flowChartDisplay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3600" dirty="0">
                <a:solidFill>
                  <a:srgbClr val="FFFF00"/>
                </a:solidFill>
              </a:rPr>
              <a:t>من مبادئ النظام الأساسي للحكم </a:t>
            </a:r>
          </a:p>
        </p:txBody>
      </p:sp>
      <p:sp>
        <p:nvSpPr>
          <p:cNvPr id="4" name="مربع نص 3"/>
          <p:cNvSpPr txBox="1">
            <a:spLocks noChangeArrowheads="1"/>
          </p:cNvSpPr>
          <p:nvPr/>
        </p:nvSpPr>
        <p:spPr bwMode="auto">
          <a:xfrm>
            <a:off x="428625" y="1571625"/>
            <a:ext cx="8501063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00FF"/>
                </a:solidFill>
              </a:rPr>
              <a:t>المملكة العربية السعودية دولة عربية إسلامية , دينها الإسلام , دستورها القران , لغتها العربية , عاصمتها الرياض .</a:t>
            </a:r>
          </a:p>
        </p:txBody>
      </p:sp>
      <p:sp>
        <p:nvSpPr>
          <p:cNvPr id="5" name="مربع نص 4"/>
          <p:cNvSpPr txBox="1">
            <a:spLocks noChangeArrowheads="1"/>
          </p:cNvSpPr>
          <p:nvPr/>
        </p:nvSpPr>
        <p:spPr bwMode="auto">
          <a:xfrm>
            <a:off x="214313" y="2690813"/>
            <a:ext cx="86439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FF0000"/>
                </a:solidFill>
              </a:rPr>
              <a:t>* أعيادها : عيد الفطر وعيد الأضحى وتقويماها الهجري .</a:t>
            </a:r>
          </a:p>
        </p:txBody>
      </p:sp>
      <p:sp>
        <p:nvSpPr>
          <p:cNvPr id="6" name="مربع نص 5"/>
          <p:cNvSpPr txBox="1">
            <a:spLocks noChangeArrowheads="1"/>
          </p:cNvSpPr>
          <p:nvPr/>
        </p:nvSpPr>
        <p:spPr bwMode="auto">
          <a:xfrm>
            <a:off x="1071563" y="3357563"/>
            <a:ext cx="77152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B050"/>
                </a:solidFill>
              </a:rPr>
              <a:t>* علمها </a:t>
            </a:r>
            <a:r>
              <a:rPr lang="ar-SA" sz="2800">
                <a:solidFill>
                  <a:srgbClr val="00B050"/>
                </a:solidFill>
              </a:rPr>
              <a:t>: </a:t>
            </a:r>
            <a:r>
              <a:rPr lang="ar-EG" sz="2800">
                <a:solidFill>
                  <a:srgbClr val="00B050"/>
                </a:solidFill>
              </a:rPr>
              <a:t>الأخضر يتوسطه ( لا اله إلا الله محمد رسول الله ) . </a:t>
            </a:r>
          </a:p>
        </p:txBody>
      </p:sp>
      <p:sp>
        <p:nvSpPr>
          <p:cNvPr id="7" name="مربع نص 6"/>
          <p:cNvSpPr txBox="1">
            <a:spLocks noChangeArrowheads="1"/>
          </p:cNvSpPr>
          <p:nvPr/>
        </p:nvSpPr>
        <p:spPr bwMode="auto">
          <a:xfrm>
            <a:off x="214313" y="3956050"/>
            <a:ext cx="8643937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00FF"/>
                </a:solidFill>
              </a:rPr>
              <a:t>* نظام الحكم ملكي ويكون في أولاد المؤسس ويبايع منهم الأصلح ويعين الملك ولي العهد .</a:t>
            </a:r>
          </a:p>
        </p:txBody>
      </p:sp>
      <p:sp>
        <p:nvSpPr>
          <p:cNvPr id="8" name="مربع نص 7"/>
          <p:cNvSpPr txBox="1">
            <a:spLocks noChangeArrowheads="1"/>
          </p:cNvSpPr>
          <p:nvPr/>
        </p:nvSpPr>
        <p:spPr bwMode="auto">
          <a:xfrm>
            <a:off x="142875" y="4752975"/>
            <a:ext cx="85725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CC0000"/>
                </a:solidFill>
              </a:rPr>
              <a:t>* يستمد الحكم سلطاته من</a:t>
            </a:r>
            <a:r>
              <a:rPr lang="ar-SA" sz="2800">
                <a:solidFill>
                  <a:srgbClr val="CC0000"/>
                </a:solidFill>
              </a:rPr>
              <a:t> :</a:t>
            </a:r>
            <a:r>
              <a:rPr lang="ar-EG" sz="2800">
                <a:solidFill>
                  <a:srgbClr val="CC0000"/>
                </a:solidFill>
              </a:rPr>
              <a:t> كتاب الله وسنة رسول الله . </a:t>
            </a:r>
          </a:p>
        </p:txBody>
      </p:sp>
      <p:sp>
        <p:nvSpPr>
          <p:cNvPr id="9" name="مربع نص 8"/>
          <p:cNvSpPr txBox="1">
            <a:spLocks noChangeArrowheads="1"/>
          </p:cNvSpPr>
          <p:nvPr/>
        </p:nvSpPr>
        <p:spPr bwMode="auto">
          <a:xfrm>
            <a:off x="142875" y="5253038"/>
            <a:ext cx="87868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B050"/>
                </a:solidFill>
              </a:rPr>
              <a:t>* يقوم الحكم في المملكة علي أساس العدل والشورى والمساواة .</a:t>
            </a:r>
          </a:p>
        </p:txBody>
      </p:sp>
      <p:sp>
        <p:nvSpPr>
          <p:cNvPr id="10" name="مربع نص 9"/>
          <p:cNvSpPr txBox="1">
            <a:spLocks noChangeArrowheads="1"/>
          </p:cNvSpPr>
          <p:nvPr/>
        </p:nvSpPr>
        <p:spPr bwMode="auto">
          <a:xfrm>
            <a:off x="0" y="5884863"/>
            <a:ext cx="885825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00FF"/>
                </a:solidFill>
              </a:rPr>
              <a:t>* تتكون السلطات في الدولة سلطة تنفيذية وقضائية وتشريعية والملك هو المرجع .</a:t>
            </a:r>
          </a:p>
        </p:txBody>
      </p:sp>
      <p:pic>
        <p:nvPicPr>
          <p:cNvPr id="137228" name="صورة 12" descr="1256.gif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0"/>
            <a:ext cx="873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37229" name="مجموعة 7"/>
          <p:cNvGrpSpPr>
            <a:grpSpLocks/>
          </p:cNvGrpSpPr>
          <p:nvPr/>
        </p:nvGrpSpPr>
        <p:grpSpPr bwMode="auto">
          <a:xfrm>
            <a:off x="-71438" y="1143000"/>
            <a:ext cx="928688" cy="5715000"/>
            <a:chOff x="-55292" y="566455"/>
            <a:chExt cx="1036020" cy="6003513"/>
          </a:xfrm>
        </p:grpSpPr>
        <p:pic>
          <p:nvPicPr>
            <p:cNvPr id="137230" name="Picture 11" descr="D:\Work2\arrow_right.png">
              <a:hlinkClick r:id="" action="ppaction://hlinkshowjump?jump=previousslide"/>
              <a:hlinkHover r:id="" action="ppaction://noaction" highlightClick="1">
                <a:snd r:embed="rId9" name="السابق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 rot="-6941670">
              <a:off x="-223843" y="735006"/>
              <a:ext cx="1343118" cy="1006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7231" name="Picture 12" descr="D:\Work2\arrow_next.png">
              <a:hlinkClick r:id="" action="ppaction://hlinkshowjump?jump=nextslide"/>
              <a:hlinkHover r:id="" action="ppaction://noaction" highlightClick="1">
                <a:snd r:embed="rId11" name="التالي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 rot="-3900995">
              <a:off x="-131881" y="4022468"/>
              <a:ext cx="1234952" cy="939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مخطط انسيابي: محطة طرفية 5">
              <a:hlinkHover r:id="" action="ppaction://noaction" highlightClick="1">
                <a:snd r:embed="rId13" name="الترجمة من Google.wav"/>
              </a:hlinkHover>
            </p:cNvPr>
            <p:cNvSpPr/>
            <p:nvPr/>
          </p:nvSpPr>
          <p:spPr>
            <a:xfrm rot="16200000">
              <a:off x="-539676" y="2637169"/>
              <a:ext cx="1942804" cy="502956"/>
            </a:xfrm>
            <a:prstGeom prst="flowChartTermina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الرئيسية</a:t>
              </a:r>
            </a:p>
          </p:txBody>
        </p:sp>
        <p:pic>
          <p:nvPicPr>
            <p:cNvPr id="137233" name="Picture 8" descr="D:\Work2\exxit.png">
              <a:hlinkClick r:id="" action="ppaction://hlinkshowjump?jump=endshow"/>
              <a:hlinkHover r:id="" action="ppaction://noaction" highlightClick="1">
                <a:snd r:embed="rId14" name="الترجمة من Google_2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0" y="5589240"/>
              <a:ext cx="980728" cy="980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>
    <p:random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من مبادئ النظام الأساسي للحكم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أعيادها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علمها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نظام الحكم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يستمد الحكم سلطاته م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242" name="صورة 12" descr="1256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873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38243" name="مجموعة 7"/>
          <p:cNvGrpSpPr>
            <a:grpSpLocks/>
          </p:cNvGrpSpPr>
          <p:nvPr/>
        </p:nvGrpSpPr>
        <p:grpSpPr bwMode="auto">
          <a:xfrm>
            <a:off x="-71438" y="1143000"/>
            <a:ext cx="928688" cy="5715000"/>
            <a:chOff x="-55292" y="566455"/>
            <a:chExt cx="1036020" cy="6003513"/>
          </a:xfrm>
        </p:grpSpPr>
        <p:pic>
          <p:nvPicPr>
            <p:cNvPr id="138252" name="Picture 11" descr="D:\Work2\arrow_right.png">
              <a:hlinkClick r:id="" action="ppaction://hlinkshowjump?jump=previousslide"/>
              <a:hlinkHover r:id="" action="ppaction://noaction" highlightClick="1">
                <a:snd r:embed="rId4" name="السابق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rot="-6941670">
              <a:off x="-223843" y="735006"/>
              <a:ext cx="1343118" cy="1006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8253" name="Picture 12" descr="D:\Work2\arrow_next.png">
              <a:hlinkClick r:id="" action="ppaction://hlinkshowjump?jump=nextslide"/>
              <a:hlinkHover r:id="" action="ppaction://noaction" highlightClick="1">
                <a:snd r:embed="rId6" name="التالي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 rot="-3900995">
              <a:off x="-131881" y="4022468"/>
              <a:ext cx="1234952" cy="939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" name="مخطط انسيابي: محطة طرفية 5">
              <a:hlinkHover r:id="" action="ppaction://noaction" highlightClick="1">
                <a:snd r:embed="rId8" name="الترجمة من Google.wav"/>
              </a:hlinkHover>
            </p:cNvPr>
            <p:cNvSpPr/>
            <p:nvPr/>
          </p:nvSpPr>
          <p:spPr>
            <a:xfrm rot="16200000">
              <a:off x="-539676" y="2637169"/>
              <a:ext cx="1942804" cy="502956"/>
            </a:xfrm>
            <a:prstGeom prst="flowChartTermina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الرئيسية</a:t>
              </a:r>
            </a:p>
          </p:txBody>
        </p:sp>
        <p:pic>
          <p:nvPicPr>
            <p:cNvPr id="138255" name="Picture 8" descr="D:\Work2\exxit.png">
              <a:hlinkClick r:id="" action="ppaction://hlinkshowjump?jump=endshow"/>
              <a:hlinkHover r:id="" action="ppaction://noaction" highlightClick="1">
                <a:snd r:embed="rId9" name="الترجمة من Google_2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0" y="5589240"/>
              <a:ext cx="980728" cy="980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38247" name="Picture 7" descr="Screen Clipping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7667625" y="692150"/>
            <a:ext cx="1152525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8248" name="Picture 8" descr="Screen Clipping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1912938" y="692150"/>
            <a:ext cx="5688012" cy="62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8249" name="Picture 9" descr="Screen Clippi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6011863" y="1420813"/>
            <a:ext cx="2722562" cy="39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8250" name="Picture 10" descr="Screen Clippi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3779838" y="3213100"/>
            <a:ext cx="5040312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8251" name="Picture 12" descr="Screen Clipping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3708400" y="4724400"/>
            <a:ext cx="51673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1912938" y="1897063"/>
            <a:ext cx="68580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1912938" y="3709988"/>
            <a:ext cx="6881812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1912938" y="5284788"/>
            <a:ext cx="6888162" cy="1239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82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8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8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8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8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2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8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8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8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8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8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8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1303640" y="392178"/>
            <a:ext cx="5476179" cy="110799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ar-EG" sz="6600" b="1" dirty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اجاب</a:t>
            </a:r>
            <a:r>
              <a:rPr lang="ar-SA" sz="6600" b="1" dirty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ة</a:t>
            </a:r>
            <a:r>
              <a:rPr lang="ar-EG" sz="6600" b="1" dirty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تقويم الدرس</a:t>
            </a:r>
            <a:endParaRPr lang="ar-SA" sz="6600" b="1" dirty="0">
              <a:ln w="11430"/>
              <a:solidFill>
                <a:srgbClr val="0000FF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مخطط انسيابي: متعدد المستندات 3"/>
          <p:cNvSpPr/>
          <p:nvPr/>
        </p:nvSpPr>
        <p:spPr>
          <a:xfrm>
            <a:off x="7929563" y="1415465"/>
            <a:ext cx="1214437" cy="500062"/>
          </a:xfrm>
          <a:prstGeom prst="flowChartMultidocumen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3200" dirty="0">
                <a:solidFill>
                  <a:srgbClr val="0000FF"/>
                </a:solidFill>
              </a:rPr>
              <a:t>س1</a:t>
            </a:r>
          </a:p>
        </p:txBody>
      </p:sp>
      <p:sp>
        <p:nvSpPr>
          <p:cNvPr id="5" name="مربع نص 4"/>
          <p:cNvSpPr txBox="1">
            <a:spLocks noChangeArrowheads="1"/>
          </p:cNvSpPr>
          <p:nvPr/>
        </p:nvSpPr>
        <p:spPr bwMode="auto">
          <a:xfrm>
            <a:off x="3276600" y="1416050"/>
            <a:ext cx="44386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200">
                <a:solidFill>
                  <a:srgbClr val="FF0000"/>
                </a:solidFill>
              </a:rPr>
              <a:t>ما هي هوية الدولة السعودية ؟</a:t>
            </a:r>
          </a:p>
        </p:txBody>
      </p:sp>
      <p:sp>
        <p:nvSpPr>
          <p:cNvPr id="6" name="مستطيل 5"/>
          <p:cNvSpPr>
            <a:spLocks noChangeArrowheads="1"/>
          </p:cNvSpPr>
          <p:nvPr/>
        </p:nvSpPr>
        <p:spPr bwMode="auto">
          <a:xfrm>
            <a:off x="928688" y="1903413"/>
            <a:ext cx="8072437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00FF"/>
                </a:solidFill>
              </a:rPr>
              <a:t>المملكة العربية السعودية دولة عربية إسلامية , دينها الإسلام , دستورها القران , لغتها العربية .</a:t>
            </a:r>
          </a:p>
        </p:txBody>
      </p:sp>
      <p:sp>
        <p:nvSpPr>
          <p:cNvPr id="7" name="مخطط انسيابي: متعدد المستندات 6"/>
          <p:cNvSpPr/>
          <p:nvPr/>
        </p:nvSpPr>
        <p:spPr>
          <a:xfrm>
            <a:off x="8001031" y="2857501"/>
            <a:ext cx="1071563" cy="714375"/>
          </a:xfrm>
          <a:prstGeom prst="flowChartMultidocumen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3200" dirty="0">
                <a:solidFill>
                  <a:srgbClr val="0000FF"/>
                </a:solidFill>
              </a:rPr>
              <a:t>س2</a:t>
            </a:r>
          </a:p>
        </p:txBody>
      </p:sp>
      <p:sp>
        <p:nvSpPr>
          <p:cNvPr id="8" name="مربع نص 7"/>
          <p:cNvSpPr txBox="1">
            <a:spLocks noChangeArrowheads="1"/>
          </p:cNvSpPr>
          <p:nvPr/>
        </p:nvSpPr>
        <p:spPr bwMode="auto">
          <a:xfrm>
            <a:off x="357188" y="2857500"/>
            <a:ext cx="750093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200">
                <a:solidFill>
                  <a:srgbClr val="FF0000"/>
                </a:solidFill>
              </a:rPr>
              <a:t>صمم مستطيل يجمع بين علم الدولة وشعارها 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072063" y="3429000"/>
            <a:ext cx="2643187" cy="160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000375" y="3433763"/>
            <a:ext cx="2071688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مربع نص 10"/>
          <p:cNvSpPr txBox="1">
            <a:spLocks noChangeArrowheads="1"/>
          </p:cNvSpPr>
          <p:nvPr/>
        </p:nvSpPr>
        <p:spPr bwMode="auto">
          <a:xfrm>
            <a:off x="5357813" y="5033963"/>
            <a:ext cx="21431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/>
              <a:t>(علم الدولة )</a:t>
            </a:r>
          </a:p>
        </p:txBody>
      </p:sp>
      <p:sp>
        <p:nvSpPr>
          <p:cNvPr id="12" name="مربع نص 11"/>
          <p:cNvSpPr txBox="1">
            <a:spLocks noChangeArrowheads="1"/>
          </p:cNvSpPr>
          <p:nvPr/>
        </p:nvSpPr>
        <p:spPr bwMode="auto">
          <a:xfrm>
            <a:off x="2571750" y="5033963"/>
            <a:ext cx="25003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/>
              <a:t>( شعار الدولة )</a:t>
            </a:r>
          </a:p>
        </p:txBody>
      </p:sp>
      <p:sp>
        <p:nvSpPr>
          <p:cNvPr id="13" name="مخطط انسيابي: متعدد المستندات 12"/>
          <p:cNvSpPr/>
          <p:nvPr/>
        </p:nvSpPr>
        <p:spPr>
          <a:xfrm>
            <a:off x="8001000" y="5368369"/>
            <a:ext cx="1143000" cy="642937"/>
          </a:xfrm>
          <a:prstGeom prst="flowChartMultidocumen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3200" dirty="0">
                <a:solidFill>
                  <a:srgbClr val="0000FF"/>
                </a:solidFill>
              </a:rPr>
              <a:t>س 3</a:t>
            </a:r>
          </a:p>
        </p:txBody>
      </p:sp>
      <p:sp>
        <p:nvSpPr>
          <p:cNvPr id="14" name="مربع نص 13"/>
          <p:cNvSpPr txBox="1">
            <a:spLocks noChangeArrowheads="1"/>
          </p:cNvSpPr>
          <p:nvPr/>
        </p:nvSpPr>
        <p:spPr bwMode="auto">
          <a:xfrm>
            <a:off x="714375" y="5487988"/>
            <a:ext cx="72151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200">
                <a:solidFill>
                  <a:srgbClr val="FF0000"/>
                </a:solidFill>
              </a:rPr>
              <a:t>اذكر اثنين من مباد الحكم في المملكة ؟</a:t>
            </a:r>
          </a:p>
        </p:txBody>
      </p:sp>
      <p:sp>
        <p:nvSpPr>
          <p:cNvPr id="15" name="مربع نص 14"/>
          <p:cNvSpPr txBox="1">
            <a:spLocks noChangeArrowheads="1"/>
          </p:cNvSpPr>
          <p:nvPr/>
        </p:nvSpPr>
        <p:spPr bwMode="auto">
          <a:xfrm>
            <a:off x="142875" y="5976938"/>
            <a:ext cx="85725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00FF"/>
                </a:solidFill>
              </a:rPr>
              <a:t>* يستمد الحكم سلطاته من كتاب الله وسنة رسول الله . </a:t>
            </a:r>
          </a:p>
        </p:txBody>
      </p:sp>
      <p:sp>
        <p:nvSpPr>
          <p:cNvPr id="16" name="مربع نص 15"/>
          <p:cNvSpPr txBox="1">
            <a:spLocks noChangeArrowheads="1"/>
          </p:cNvSpPr>
          <p:nvPr/>
        </p:nvSpPr>
        <p:spPr bwMode="auto">
          <a:xfrm>
            <a:off x="0" y="6334125"/>
            <a:ext cx="87868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B050"/>
                </a:solidFill>
              </a:rPr>
              <a:t>* يقوم الحكم في المملكة علي أساس العدل والشورى والمساواة .</a:t>
            </a:r>
          </a:p>
        </p:txBody>
      </p:sp>
      <p:pic>
        <p:nvPicPr>
          <p:cNvPr id="139286" name="صورة 12" descr="1256.gif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0"/>
            <a:ext cx="873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39287" name="مجموعة 7"/>
          <p:cNvGrpSpPr>
            <a:grpSpLocks/>
          </p:cNvGrpSpPr>
          <p:nvPr/>
        </p:nvGrpSpPr>
        <p:grpSpPr bwMode="auto">
          <a:xfrm>
            <a:off x="-71438" y="1143000"/>
            <a:ext cx="928688" cy="5715000"/>
            <a:chOff x="-55292" y="566455"/>
            <a:chExt cx="1036020" cy="6003513"/>
          </a:xfrm>
        </p:grpSpPr>
        <p:pic>
          <p:nvPicPr>
            <p:cNvPr id="139288" name="Picture 11" descr="D:\Work2\arrow_right.png">
              <a:hlinkClick r:id="" action="ppaction://hlinkshowjump?jump=previousslide"/>
              <a:hlinkHover r:id="" action="ppaction://noaction" highlightClick="1">
                <a:snd r:embed="rId9" name="السابق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 rot="-6941670">
              <a:off x="-223843" y="735006"/>
              <a:ext cx="1343118" cy="1006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9289" name="Picture 12" descr="D:\Work2\arrow_next.png">
              <a:hlinkClick r:id="" action="ppaction://hlinkshowjump?jump=nextslide"/>
              <a:hlinkHover r:id="" action="ppaction://noaction" highlightClick="1">
                <a:snd r:embed="rId11" name="التالي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 rot="-3900995">
              <a:off x="-131881" y="4022468"/>
              <a:ext cx="1234952" cy="939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" name="مخطط انسيابي: محطة طرفية 5">
              <a:hlinkHover r:id="" action="ppaction://noaction" highlightClick="1">
                <a:snd r:embed="rId13" name="الترجمة من Google.wav"/>
              </a:hlinkHover>
            </p:cNvPr>
            <p:cNvSpPr/>
            <p:nvPr/>
          </p:nvSpPr>
          <p:spPr>
            <a:xfrm rot="16200000">
              <a:off x="-539676" y="2637169"/>
              <a:ext cx="1942804" cy="502956"/>
            </a:xfrm>
            <a:prstGeom prst="flowChartTermina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الرئيسية</a:t>
              </a:r>
            </a:p>
          </p:txBody>
        </p:sp>
        <p:pic>
          <p:nvPicPr>
            <p:cNvPr id="139291" name="Picture 8" descr="D:\Work2\exxit.png">
              <a:hlinkClick r:id="" action="ppaction://hlinkshowjump?jump=endshow"/>
              <a:hlinkHover r:id="" action="ppaction://noaction" highlightClick="1">
                <a:snd r:embed="rId14" name="الترجمة من Google_2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0" y="5589240"/>
              <a:ext cx="980728" cy="980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>
    <p:random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ما هي هوية الدولة السعود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صمم مستطيل يجمع بين علم الدول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7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2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ذكر اثنين من مباد الحكم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7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2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11" grpId="0"/>
      <p:bldP spid="12" grpId="0"/>
      <p:bldP spid="14" grpId="0"/>
      <p:bldP spid="15" grpId="0"/>
      <p:bldP spid="16" grpId="0"/>
    </p:bld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4932</TotalTime>
  <Words>318</Words>
  <Application>Microsoft Office PowerPoint</Application>
  <PresentationFormat>Affichage à l'écran (4:3)</PresentationFormat>
  <Paragraphs>32</Paragraphs>
  <Slides>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10" baseType="lpstr">
      <vt:lpstr>Arial</vt:lpstr>
      <vt:lpstr>Calibri</vt:lpstr>
      <vt:lpstr>Times New Roman</vt:lpstr>
      <vt:lpstr>Wingdings 2</vt:lpstr>
      <vt:lpstr>سمة Office</vt:lpstr>
      <vt:lpstr>Diapositive 1</vt:lpstr>
      <vt:lpstr>Diapositive 2</vt:lpstr>
      <vt:lpstr>Diapositive 3</vt:lpstr>
      <vt:lpstr>Diapositive 4</vt:lpstr>
      <vt:lpstr>Diapositive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ALRUSHDIT</dc:creator>
  <cp:lastModifiedBy>Abdelhafid Touil</cp:lastModifiedBy>
  <cp:revision>383</cp:revision>
  <dcterms:created xsi:type="dcterms:W3CDTF">2011-04-24T14:41:33Z</dcterms:created>
  <dcterms:modified xsi:type="dcterms:W3CDTF">2018-09-21T08:55:43Z</dcterms:modified>
</cp:coreProperties>
</file>