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344" r:id="rId2"/>
    <p:sldId id="442" r:id="rId3"/>
    <p:sldId id="345" r:id="rId4"/>
    <p:sldId id="443" r:id="rId5"/>
    <p:sldId id="346" r:id="rId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6600FF"/>
    <a:srgbClr val="006600"/>
    <a:srgbClr val="00FF00"/>
    <a:srgbClr val="FF6699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333" autoAdjust="0"/>
    <p:restoredTop sz="94660"/>
  </p:normalViewPr>
  <p:slideViewPr>
    <p:cSldViewPr>
      <p:cViewPr>
        <p:scale>
          <a:sx n="74" d="100"/>
          <a:sy n="74" d="100"/>
        </p:scale>
        <p:origin x="-1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0C280E-58DC-45C2-ACBA-002931933F2E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AEBE28-B5B1-4CAD-B8F2-AD70CE49F906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942F-E4BC-4F9B-A1C0-115AC8C21DE4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970D-3329-4029-B591-74CE54F632D3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AB76-508A-43FE-B41A-261FA2C4D510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A3D3-39D2-4B98-B059-80C372FCE11A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DC13-BB00-41A0-B4FD-9C23A57D3BE8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8B4D-1CC4-411B-9DEF-B5773189F4E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ADA4-6340-4D30-8A47-82B209807ED3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55A7-CBCD-4137-BEA7-D90BCA4ECCF5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9B8-C5D5-446E-8A5B-2F37E5217621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02F7-90A6-4026-B447-DE77561040F3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2114-E0ED-42B2-B83B-03AE0CDC5022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DF12-1916-434C-969B-5C9073916345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3968-9F1D-4EA4-BE24-605BE9CBAEAE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77C0-EC65-4117-9C50-E42150EA38CE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84470-4AD4-4B4E-97E5-6C8D4DEF37B6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4633-9EDC-4BF5-A56C-6066958B7FAF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4C76-BDBC-40F1-BE4A-2D2486FD084D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727C-383D-46AE-9D57-5BB19F0E38DB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340D-6C10-4EB0-A7A2-452ED03CAC83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E4AB-9E60-4E59-AB88-330833F67AB1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0BB6-D590-4BEA-82F6-1C08466810C9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0D74-7997-4EA8-87C3-E1CDA0634657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71DC90-6AAC-4EBA-88DD-938D9C9C7F98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29D1A-D350-4DDC-B69E-CA45FCCC7EA2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  <p:sndAc>
      <p:stSnd>
        <p:snd r:embed="rId13" name="chimes.wav" builtIn="1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audio" Target="../media/audio20.wav"/><Relationship Id="rId3" Type="http://schemas.openxmlformats.org/officeDocument/2006/relationships/audio" Target="../media/audio13.wav"/><Relationship Id="rId7" Type="http://schemas.openxmlformats.org/officeDocument/2006/relationships/image" Target="../media/image2.gif"/><Relationship Id="rId12" Type="http://schemas.openxmlformats.org/officeDocument/2006/relationships/audio" Target="../media/audio1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6.wav"/><Relationship Id="rId11" Type="http://schemas.openxmlformats.org/officeDocument/2006/relationships/image" Target="../media/image4.png"/><Relationship Id="rId5" Type="http://schemas.openxmlformats.org/officeDocument/2006/relationships/audio" Target="../media/audio15.wav"/><Relationship Id="rId10" Type="http://schemas.openxmlformats.org/officeDocument/2006/relationships/audio" Target="../media/audio18.wav"/><Relationship Id="rId4" Type="http://schemas.openxmlformats.org/officeDocument/2006/relationships/audio" Target="../media/audio14.wav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audio" Target="../media/audio21.wav"/><Relationship Id="rId21" Type="http://schemas.openxmlformats.org/officeDocument/2006/relationships/image" Target="../media/image13.png"/><Relationship Id="rId7" Type="http://schemas.openxmlformats.org/officeDocument/2006/relationships/audio" Target="../media/audio17.wav"/><Relationship Id="rId12" Type="http://schemas.openxmlformats.org/officeDocument/2006/relationships/audio" Target="../media/audio20.wav"/><Relationship Id="rId17" Type="http://schemas.openxmlformats.org/officeDocument/2006/relationships/image" Target="../media/image9.png"/><Relationship Id="rId2" Type="http://schemas.openxmlformats.org/officeDocument/2006/relationships/audio" Target="../media/audio7.wav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11" Type="http://schemas.openxmlformats.org/officeDocument/2006/relationships/audio" Target="../media/audio19.wav"/><Relationship Id="rId5" Type="http://schemas.openxmlformats.org/officeDocument/2006/relationships/audio" Target="../media/audio23.wav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audio" Target="../media/audio22.wav"/><Relationship Id="rId9" Type="http://schemas.openxmlformats.org/officeDocument/2006/relationships/audio" Target="../media/audio18.wav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audio" Target="../media/audio19.wav"/><Relationship Id="rId3" Type="http://schemas.openxmlformats.org/officeDocument/2006/relationships/audio" Target="../media/audio24.wav"/><Relationship Id="rId7" Type="http://schemas.openxmlformats.org/officeDocument/2006/relationships/audio" Target="../media/audio28.wav"/><Relationship Id="rId12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7.wav"/><Relationship Id="rId11" Type="http://schemas.openxmlformats.org/officeDocument/2006/relationships/audio" Target="../media/audio18.wav"/><Relationship Id="rId5" Type="http://schemas.openxmlformats.org/officeDocument/2006/relationships/audio" Target="../media/audio26.wav"/><Relationship Id="rId1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audio" Target="../media/audio25.wav"/><Relationship Id="rId9" Type="http://schemas.openxmlformats.org/officeDocument/2006/relationships/audio" Target="../media/audio17.wav"/><Relationship Id="rId14" Type="http://schemas.openxmlformats.org/officeDocument/2006/relationships/audio" Target="../media/audio20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audio7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8.wav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audio" Target="../media/audio17.wav"/><Relationship Id="rId9" Type="http://schemas.openxmlformats.org/officeDocument/2006/relationships/audio" Target="../media/audio20.wav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audio" Target="../media/audio19.wav"/><Relationship Id="rId3" Type="http://schemas.openxmlformats.org/officeDocument/2006/relationships/audio" Target="../media/audio29.wav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audio" Target="../media/audio18.wav"/><Relationship Id="rId5" Type="http://schemas.openxmlformats.org/officeDocument/2006/relationships/audio" Target="../media/audio31.wav"/><Relationship Id="rId1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audio" Target="../media/audio30.wav"/><Relationship Id="rId9" Type="http://schemas.openxmlformats.org/officeDocument/2006/relationships/audio" Target="../media/audio17.wav"/><Relationship Id="rId14" Type="http://schemas.openxmlformats.org/officeDocument/2006/relationships/audio" Target="../media/audio2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جسم مشطوف الحواف 1"/>
          <p:cNvSpPr/>
          <p:nvPr/>
        </p:nvSpPr>
        <p:spPr>
          <a:xfrm>
            <a:off x="1357290" y="642918"/>
            <a:ext cx="7072362" cy="857256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الدرس الثالث </a:t>
            </a:r>
            <a:r>
              <a:rPr lang="ar-EG" sz="3600" dirty="0" smtClean="0">
                <a:solidFill>
                  <a:srgbClr val="FFFF00"/>
                </a:solidFill>
              </a:rPr>
              <a:t>عشر: </a:t>
            </a:r>
            <a:r>
              <a:rPr lang="ar-EG" sz="3600" dirty="0">
                <a:solidFill>
                  <a:srgbClr val="FFFF00"/>
                </a:solidFill>
              </a:rPr>
              <a:t>نظام الحكم في المملكة  </a:t>
            </a:r>
          </a:p>
        </p:txBody>
      </p:sp>
      <p:sp>
        <p:nvSpPr>
          <p:cNvPr id="3" name="مستطيل ذو زوايا قطرية مستديرة 2"/>
          <p:cNvSpPr/>
          <p:nvPr/>
        </p:nvSpPr>
        <p:spPr>
          <a:xfrm>
            <a:off x="4286250" y="1643063"/>
            <a:ext cx="4857750" cy="714375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dirty="0">
                <a:solidFill>
                  <a:srgbClr val="0000FF"/>
                </a:solidFill>
              </a:rPr>
              <a:t>نظام الحكم في عهد عبد العزيز </a:t>
            </a: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0" y="2327275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في البداية كانت الهيئة الحاكمة تتمثل في عبد العزيز وقد لقب بعدة ألقاب سبق ذكرها , وكان في بداية الأمر يدير هو شون الدولة بنفسه ثم اتخذ أسلوب إداري الموجود في الحجاز وكون شعب في مجالات كثيرة , ثم مجالس مختلفة ومستشارين . 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85918" y="3643318"/>
            <a:ext cx="5286375" cy="6429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dirty="0">
                <a:solidFill>
                  <a:srgbClr val="FFFF00"/>
                </a:solidFill>
              </a:rPr>
              <a:t>صدور </a:t>
            </a:r>
            <a:r>
              <a:rPr lang="ar-SA" sz="2800" dirty="0">
                <a:solidFill>
                  <a:srgbClr val="FFFF00"/>
                </a:solidFill>
              </a:rPr>
              <a:t>النظام</a:t>
            </a:r>
            <a:r>
              <a:rPr lang="ar-EG" sz="2800" dirty="0">
                <a:solidFill>
                  <a:srgbClr val="FFFF00"/>
                </a:solidFill>
              </a:rPr>
              <a:t> الأساسي للحكم 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642938" y="4214813"/>
            <a:ext cx="8429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عزم الملك عد العزيز علي وضع نظام أساسي للحكم ولكن ظروف البلاد لم تسمح , وكذالك في عهد الملك فيصل , ولكن في عهد الملك خالد أمر بتشكيل لجنة لوضع القانون , ولكن لم يصدر إلا في عهد الملك فهد .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928688" y="5545138"/>
            <a:ext cx="8215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النظام الأساسي للحكم :هو مجموعة من القواعد العامة التي تبين شكل الدولة والسلطات واختصاصه , وماهي العلاقة بين الفرد والدولة في ضوء الشريعة . </a:t>
            </a:r>
          </a:p>
        </p:txBody>
      </p:sp>
      <p:pic>
        <p:nvPicPr>
          <p:cNvPr id="135180" name="صورة 12" descr="1256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5181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35182" name="Picture 11" descr="D:\Work2\arrow_right.png">
              <a:hlinkClick r:id="" action="ppaction://hlinkshowjump?jump=previousslide"/>
              <a:hlinkHover r:id="" action="ppaction://noaction" highlightClick="1">
                <a:snd r:embed="rId8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183" name="Picture 12" descr="D:\Work2\arrow_next.png">
              <a:hlinkClick r:id="" action="ppaction://hlinkshowjump?jump=nextslide"/>
              <a:hlinkHover r:id="" action="ppaction://noaction" highlightClick="1">
                <a:snd r:embed="rId10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مخطط انسيابي: محطة طرفية 5">
              <a:hlinkHover r:id="" action="ppaction://noaction" highlightClick="1">
                <a:snd r:embed="rId12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35185" name="Picture 8" descr="D:\Work2\exxit.png">
              <a:hlinkClick r:id="" action="ppaction://hlinkshowjump?jump=endshow"/>
              <a:hlinkHover r:id="" action="ppaction://noaction" highlightClick="1">
                <a:snd r:embed="rId13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ظام الحكم في المملك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ظام الحكم في عهد عبد العزي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دور النظام الأساسي للحك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نظام الأساسي للحك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جسم مشطوف الحواف 1"/>
          <p:cNvSpPr/>
          <p:nvPr/>
        </p:nvSpPr>
        <p:spPr>
          <a:xfrm>
            <a:off x="1357290" y="404664"/>
            <a:ext cx="7072362" cy="857256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الدرس الثالث </a:t>
            </a:r>
            <a:r>
              <a:rPr lang="ar-EG" sz="3600" dirty="0" smtClean="0">
                <a:solidFill>
                  <a:srgbClr val="FFFF00"/>
                </a:solidFill>
              </a:rPr>
              <a:t>عشر: </a:t>
            </a:r>
            <a:r>
              <a:rPr lang="ar-EG" sz="3600" dirty="0">
                <a:solidFill>
                  <a:srgbClr val="FFFF00"/>
                </a:solidFill>
              </a:rPr>
              <a:t>نظام الحكم في المملكة  </a:t>
            </a:r>
          </a:p>
        </p:txBody>
      </p:sp>
      <p:pic>
        <p:nvPicPr>
          <p:cNvPr id="136197" name="صورة 12" descr="125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6198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36207" name="Picture 11" descr="D:\Work2\arrow_right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208" name="Picture 12" descr="D:\Work2\arrow_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مخطط انسيابي: محطة طرفية 5"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36210" name="Picture 8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6199" name="Picture 7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5263" y="1268413"/>
            <a:ext cx="1228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0" name="Picture 8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92500" y="1700213"/>
            <a:ext cx="55260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1" name="Picture 9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37488" y="2833688"/>
            <a:ext cx="1181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2" name="Picture 10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92500" y="3357563"/>
            <a:ext cx="55260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3" name="Picture 12" descr="Screen Clippi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92500" y="5013325"/>
            <a:ext cx="55260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00563" y="2205038"/>
            <a:ext cx="4419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403350" y="4005263"/>
            <a:ext cx="75612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403350" y="5516563"/>
            <a:ext cx="7615238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علل كون الحجاز افضل الاقال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رأيك ما الذي يحدث للدو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سجل بعض النتائج التي ترتبت على صدور النظام الاساسي للحك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عرض 2"/>
          <p:cNvSpPr/>
          <p:nvPr/>
        </p:nvSpPr>
        <p:spPr>
          <a:xfrm>
            <a:off x="928719" y="785794"/>
            <a:ext cx="8143875" cy="642938"/>
          </a:xfrm>
          <a:prstGeom prst="flowChartDisp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من مبادئ النظام الأساسي للحكم </a:t>
            </a: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428625" y="1571625"/>
            <a:ext cx="8501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المملكة العربية السعودية دولة عربية إسلامية , دينها الإسلام , دستورها القران , لغتها العربية , عاصمتها الرياض .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214313" y="2690813"/>
            <a:ext cx="8643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أعيادها : عيد الفطر وعيد الأضحى وتقويماها الهجري .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071563" y="3357563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علمها </a:t>
            </a:r>
            <a:r>
              <a:rPr lang="ar-SA" sz="2800">
                <a:solidFill>
                  <a:srgbClr val="00B050"/>
                </a:solidFill>
              </a:rPr>
              <a:t>: </a:t>
            </a:r>
            <a:r>
              <a:rPr lang="ar-EG" sz="2800">
                <a:solidFill>
                  <a:srgbClr val="00B050"/>
                </a:solidFill>
              </a:rPr>
              <a:t>الأخضر يتوسطه ( لا اله إلا الله محمد رسول الله ) . 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14313" y="3956050"/>
            <a:ext cx="8643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نظام الحكم ملكي ويكون في أولاد المؤسس ويبايع منهم الأصلح ويعين الملك ولي العهد .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42875" y="4752975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CC0000"/>
                </a:solidFill>
              </a:rPr>
              <a:t>* يستمد الحكم سلطاته من</a:t>
            </a:r>
            <a:r>
              <a:rPr lang="ar-SA" sz="2800">
                <a:solidFill>
                  <a:srgbClr val="CC0000"/>
                </a:solidFill>
              </a:rPr>
              <a:t> :</a:t>
            </a:r>
            <a:r>
              <a:rPr lang="ar-EG" sz="2800">
                <a:solidFill>
                  <a:srgbClr val="CC0000"/>
                </a:solidFill>
              </a:rPr>
              <a:t> كتاب الله وسنة رسول الله . 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142875" y="5253038"/>
            <a:ext cx="8786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يقوم الحكم في المملكة علي أساس العدل والشورى والمساواة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0" y="5884863"/>
            <a:ext cx="8858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تتكون السلطات في الدولة سلطة تنفيذية وقضائية وتشريعية والملك هو المرجع .</a:t>
            </a:r>
          </a:p>
        </p:txBody>
      </p:sp>
      <p:pic>
        <p:nvPicPr>
          <p:cNvPr id="137228" name="صورة 12" descr="125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7229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37230" name="Picture 11" descr="D:\Work2\arrow_right.png">
              <a:hlinkClick r:id="" action="ppaction://hlinkshowjump?jump=previousslide"/>
              <a:hlinkHover r:id="" action="ppaction://noaction" highlightClick="1">
                <a:snd r:embed="rId9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31" name="Picture 12" descr="D:\Work2\arrow_next.png">
              <a:hlinkClick r:id="" action="ppaction://hlinkshowjump?jump=nextslide"/>
              <a:hlinkHover r:id="" action="ppaction://noaction" highlightClick="1">
                <a:snd r:embed="rId11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مخطط انسيابي: محطة طرفية 5">
              <a:hlinkHover r:id="" action="ppaction://noaction" highlightClick="1">
                <a:snd r:embed="rId13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37233" name="Picture 8" descr="D:\Work2\exxit.png">
              <a:hlinkClick r:id="" action="ppaction://hlinkshowjump?jump=endshow"/>
              <a:hlinkHover r:id="" action="ppaction://noaction" highlightClick="1">
                <a:snd r:embed="rId14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ن مبادئ النظام الأساسي للحك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عياد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علم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نظام الحك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يستمد الحكم سلطاته م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صورة 12" descr="12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8243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38252" name="Picture 11" descr="D:\Work2\arrow_right.png">
              <a:hlinkClick r:id="" action="ppaction://hlinkshowjump?jump=previousslide"/>
              <a:hlinkHover r:id="" action="ppaction://noaction" highlightClick="1">
                <a:snd r:embed="rId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53" name="Picture 12" descr="D:\Work2\arrow_next.png">
              <a:hlinkClick r:id="" action="ppaction://hlinkshowjump?jump=nextslide"/>
              <a:hlinkHover r:id="" action="ppaction://noaction" highlightClick="1">
                <a:snd r:embed="rId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مخطط انسيابي: محطة طرفية 5">
              <a:hlinkHover r:id="" action="ppaction://noaction" highlightClick="1">
                <a:snd r:embed="rId8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38255" name="Picture 8" descr="D:\Work2\exxit.png">
              <a:hlinkClick r:id="" action="ppaction://hlinkshowjump?jump=endshow"/>
              <a:hlinkHover r:id="" action="ppaction://noaction" highlightClick="1">
                <a:snd r:embed="rId9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8247" name="Picture 7" descr="Screen Clippi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67625" y="692150"/>
            <a:ext cx="11525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 descr="Screen Clippi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12938" y="692150"/>
            <a:ext cx="56880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9" name="Picture 9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11863" y="1420813"/>
            <a:ext cx="27225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0" name="Picture 10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79838" y="3213100"/>
            <a:ext cx="504031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1" name="Picture 12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08400" y="4724400"/>
            <a:ext cx="51673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12938" y="1897063"/>
            <a:ext cx="6858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12938" y="3709988"/>
            <a:ext cx="68818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12938" y="5284788"/>
            <a:ext cx="6888162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303640" y="392178"/>
            <a:ext cx="5476179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6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اجاب</a:t>
            </a:r>
            <a:r>
              <a:rPr lang="ar-SA" sz="6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ة</a:t>
            </a:r>
            <a:r>
              <a:rPr lang="ar-EG" sz="6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تقويم الدرس</a:t>
            </a:r>
            <a:endParaRPr lang="ar-SA" sz="6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خطط انسيابي: متعدد المستندات 3"/>
          <p:cNvSpPr/>
          <p:nvPr/>
        </p:nvSpPr>
        <p:spPr>
          <a:xfrm>
            <a:off x="7929563" y="1415465"/>
            <a:ext cx="1214437" cy="500062"/>
          </a:xfrm>
          <a:prstGeom prst="flowChartMultidocumen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solidFill>
                  <a:srgbClr val="0000FF"/>
                </a:solidFill>
              </a:rPr>
              <a:t>س1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3276600" y="1416050"/>
            <a:ext cx="443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FF0000"/>
                </a:solidFill>
              </a:rPr>
              <a:t>ما هي هوية الدولة السعودية ؟</a:t>
            </a: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928688" y="1903413"/>
            <a:ext cx="8072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المملكة العربية السعودية دولة عربية إسلامية , دينها الإسلام , دستورها القران , لغتها العربية .</a:t>
            </a:r>
          </a:p>
        </p:txBody>
      </p:sp>
      <p:sp>
        <p:nvSpPr>
          <p:cNvPr id="7" name="مخطط انسيابي: متعدد المستندات 6"/>
          <p:cNvSpPr/>
          <p:nvPr/>
        </p:nvSpPr>
        <p:spPr>
          <a:xfrm>
            <a:off x="8001031" y="2857501"/>
            <a:ext cx="1071563" cy="714375"/>
          </a:xfrm>
          <a:prstGeom prst="flowChartMultidocumen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solidFill>
                  <a:srgbClr val="0000FF"/>
                </a:solidFill>
              </a:rPr>
              <a:t>س2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57188" y="2857500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FF0000"/>
                </a:solidFill>
              </a:rPr>
              <a:t>صمم مستطيل يجمع بين علم الدولة وشعارها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3429000"/>
            <a:ext cx="264318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5" y="3433763"/>
            <a:ext cx="2071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5357813" y="503396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/>
              <a:t>(علم الدولة )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2571750" y="5033963"/>
            <a:ext cx="250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/>
              <a:t>( شعار الدولة )</a:t>
            </a:r>
          </a:p>
        </p:txBody>
      </p:sp>
      <p:sp>
        <p:nvSpPr>
          <p:cNvPr id="13" name="مخطط انسيابي: متعدد المستندات 12"/>
          <p:cNvSpPr/>
          <p:nvPr/>
        </p:nvSpPr>
        <p:spPr>
          <a:xfrm>
            <a:off x="8001000" y="5368369"/>
            <a:ext cx="1143000" cy="642937"/>
          </a:xfrm>
          <a:prstGeom prst="flowChartMultidocumen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solidFill>
                  <a:srgbClr val="0000FF"/>
                </a:solidFill>
              </a:rPr>
              <a:t>س 3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714375" y="5487988"/>
            <a:ext cx="7215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FF0000"/>
                </a:solidFill>
              </a:rPr>
              <a:t>اذكر اثنين من مباد الحكم في المملكة ؟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142875" y="5976938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يستمد الحكم سلطاته من كتاب الله وسنة رسول الله . </a:t>
            </a: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0" y="6334125"/>
            <a:ext cx="8786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يقوم الحكم في المملكة علي أساس العدل والشورى والمساواة .</a:t>
            </a:r>
          </a:p>
        </p:txBody>
      </p:sp>
      <p:pic>
        <p:nvPicPr>
          <p:cNvPr id="139286" name="صورة 12" descr="125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9287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39288" name="Picture 11" descr="D:\Work2\arrow_right.png">
              <a:hlinkClick r:id="" action="ppaction://hlinkshowjump?jump=previousslide"/>
              <a:hlinkHover r:id="" action="ppaction://noaction" highlightClick="1">
                <a:snd r:embed="rId9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89" name="Picture 12" descr="D:\Work2\arrow_next.png">
              <a:hlinkClick r:id="" action="ppaction://hlinkshowjump?jump=nextslide"/>
              <a:hlinkHover r:id="" action="ppaction://noaction" highlightClick="1">
                <a:snd r:embed="rId11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مخطط انسيابي: محطة طرفية 5">
              <a:hlinkHover r:id="" action="ppaction://noaction" highlightClick="1">
                <a:snd r:embed="rId13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39291" name="Picture 8" descr="D:\Work2\exxit.png">
              <a:hlinkClick r:id="" action="ppaction://hlinkshowjump?jump=endshow"/>
              <a:hlinkHover r:id="" action="ppaction://noaction" highlightClick="1">
                <a:snd r:embed="rId14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 هي هوية الدولة السعود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مم مستطيل يجمع بين علم الدو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ذكر اثنين من مباد الحك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4932</TotalTime>
  <Words>318</Words>
  <Application>Microsoft Office PowerPoint</Application>
  <PresentationFormat>Affichage à l'écran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 2</vt:lpstr>
      <vt:lpstr>سمة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ALRUSHDIT</dc:creator>
  <cp:lastModifiedBy>Abdelhafid Touil</cp:lastModifiedBy>
  <cp:revision>383</cp:revision>
  <dcterms:created xsi:type="dcterms:W3CDTF">2011-04-24T14:41:33Z</dcterms:created>
  <dcterms:modified xsi:type="dcterms:W3CDTF">2018-09-21T08:55:43Z</dcterms:modified>
</cp:coreProperties>
</file>