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embedTrueTypeFonts="1" saveSubsetFonts="1">
  <p:sldMasterIdLst>
    <p:sldMasterId id="2147483648" r:id="rId1"/>
    <p:sldMasterId id="2147483660" r:id="rId2"/>
  </p:sldMasterIdLst>
  <p:sldIdLst>
    <p:sldId id="486" r:id="rId3"/>
    <p:sldId id="487" r:id="rId4"/>
    <p:sldId id="485" r:id="rId5"/>
    <p:sldId id="488" r:id="rId6"/>
    <p:sldId id="489" r:id="rId7"/>
    <p:sldId id="490" r:id="rId8"/>
    <p:sldId id="496" r:id="rId9"/>
    <p:sldId id="491" r:id="rId10"/>
    <p:sldId id="492" r:id="rId11"/>
    <p:sldId id="497" r:id="rId12"/>
    <p:sldId id="493" r:id="rId13"/>
    <p:sldId id="494" r:id="rId14"/>
    <p:sldId id="501" r:id="rId15"/>
    <p:sldId id="498" r:id="rId16"/>
    <p:sldId id="499" r:id="rId17"/>
    <p:sldId id="500" r:id="rId18"/>
    <p:sldId id="502" r:id="rId19"/>
    <p:sldId id="503" r:id="rId20"/>
    <p:sldId id="504" r:id="rId21"/>
    <p:sldId id="505" r:id="rId22"/>
  </p:sldIdLst>
  <p:sldSz cx="18288000" cy="10287000"/>
  <p:notesSz cx="6858000" cy="9144000"/>
  <p:embeddedFontLst>
    <p:embeddedFont>
      <p:font typeface="Harmattan" panose="01000503000000020003" pitchFamily="2" charset="-78"/>
      <p:regular r:id="rId23"/>
      <p:bold r:id="rId24"/>
    </p:embeddedFont>
    <p:embeddedFont>
      <p:font typeface="Lalezar" panose="00000500000000000000" pitchFamily="2" charset="-78"/>
      <p:regular r:id="rId2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9B0BB"/>
    <a:srgbClr val="A4D4FF"/>
    <a:srgbClr val="EEC6A3"/>
    <a:srgbClr val="F4CBA7"/>
    <a:srgbClr val="FBAF31"/>
    <a:srgbClr val="0E3751"/>
    <a:srgbClr val="E83636"/>
    <a:srgbClr val="7F39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288" autoAdjust="0"/>
    <p:restoredTop sz="94622" autoAdjust="0"/>
  </p:normalViewPr>
  <p:slideViewPr>
    <p:cSldViewPr>
      <p:cViewPr varScale="1">
        <p:scale>
          <a:sx n="44" d="100"/>
          <a:sy n="44" d="100"/>
        </p:scale>
        <p:origin x="87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font" Target="fonts/font3.fntdata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font" Target="fonts/font2.fntdata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font" Target="fonts/font1.fntdata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E621664-34AB-1FE8-1599-494979F650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0" y="1683545"/>
            <a:ext cx="13716000" cy="3581400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431D1DE-FB26-231F-881A-981D37D4B6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6000" y="5403057"/>
            <a:ext cx="13716000" cy="2483643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48A7D8F-DF4A-8BC0-24DD-CD8DDA820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9CE54-08EF-4527-ADE9-D0E0D7BBA868}" type="uaqdatetime1">
              <a:rPr lang="ar-SA" smtClean="0"/>
              <a:t>03/09/47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010F497-2432-31C4-515B-8E2F196A5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7AD9ECF-7E84-15AA-E92B-0A97BF9A6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037177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925AF63-9B16-314C-AB1C-4A30EB7F5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A8E796B-8D6E-E09D-AF93-2F9DD177AC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DDFE496-C74C-F470-E9A8-8F47BDCD9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134D3-EE57-42C7-8881-33FD99F80481}" type="uaqdatetime1">
              <a:rPr lang="ar-SA" smtClean="0"/>
              <a:t>03/09/47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94C9DE9-ADB1-7F38-EFED-4E4A08192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A31D476-0290-B66E-C6E5-4D690EDF1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317579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224BF49-8CF5-6B49-D821-C2C075DB9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7775" y="2564608"/>
            <a:ext cx="15773400" cy="4279106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CE46DF3-0250-FE88-4C0E-8DE45CB15D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47775" y="6884195"/>
            <a:ext cx="15773400" cy="2250281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>
                    <a:tint val="82000"/>
                  </a:schemeClr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82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CD8A91C-FAA4-11BA-AC93-B23ABFE09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8642E-26F0-48AB-824B-163FCF78976C}" type="uaqdatetime1">
              <a:rPr lang="ar-SA" smtClean="0"/>
              <a:t>03/09/47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CE61849-C65E-B8F0-F10B-F62A8795F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18D0F85-ECF9-A764-19CC-0D7977CC7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481379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655C06E-34A7-8ACE-C975-77A9A4749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3FBAD0A-43A6-758F-3FCC-FB19275AA1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57300" y="2738438"/>
            <a:ext cx="7772400" cy="6527007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9187240-6985-810E-1FD3-8C72C90941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258300" y="2738438"/>
            <a:ext cx="7772400" cy="6527007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8030C6D-C339-B3BA-8B53-DF046D7FA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FE25A-580B-4AAD-A068-6F7AD16D702E}" type="uaqdatetime1">
              <a:rPr lang="ar-SA" smtClean="0"/>
              <a:t>03/09/47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6D4A731-739A-925E-7DB6-D9E46C29B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5AD0CDF-7474-0AAB-81E5-7FD0F9913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31052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A872103-B359-A510-E049-63BA67809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682" y="547688"/>
            <a:ext cx="15773400" cy="1988345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CBDF186-897A-8059-0658-1D4B76221B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9683" y="2521745"/>
            <a:ext cx="7736681" cy="1235868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C0796685-0EBC-E938-D0DE-35DEF56A9A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59683" y="3757613"/>
            <a:ext cx="7736681" cy="552688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35DDC9C8-9054-DBF1-7C72-7B17093775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258300" y="2521745"/>
            <a:ext cx="7774782" cy="1235868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393175CB-CFC0-2B6C-6830-D9AA2930A4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9258300" y="3757613"/>
            <a:ext cx="7774782" cy="552688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A9929040-5C43-7006-C4EC-8260CD08E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9C61A-C0E9-44C2-B011-DBBB9838A071}" type="uaqdatetime1">
              <a:rPr lang="ar-SA" smtClean="0"/>
              <a:t>03/09/47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3B3A2DA9-33C9-1569-E7B5-15F8AA07F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9A8D4627-14C5-F3F9-F506-421CB6E69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377354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9BF3C9B-5C5C-8676-3710-0606ED868A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DA78D0D1-51CB-2F14-0BDA-EAEF9C971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08667-CF6E-4EA7-9BB9-D96BB068345B}" type="uaqdatetime1">
              <a:rPr lang="ar-SA" smtClean="0"/>
              <a:t>03/09/47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C964A3E3-A3FC-8E5C-42CC-0CC95D4AE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F03E1D14-CEA5-C2B8-FE77-C59E38C9C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142625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50C3A9ED-80B4-0A36-042C-556668811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4A323-EB5B-497D-91B7-E6D5BF1AE266}" type="uaqdatetime1">
              <a:rPr lang="ar-SA" smtClean="0"/>
              <a:t>03/09/47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13225C8F-95BD-7638-9A59-0F0AD854A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12D7C8DE-A37F-1066-6EC9-BA64DB601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555423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9FD8346-3B2A-62E4-256A-E78D4C603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683" y="685800"/>
            <a:ext cx="5898356" cy="24003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5D78441-328E-1768-0B87-8A07427FF5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4782" y="1481138"/>
            <a:ext cx="9258300" cy="7310438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B66719E5-1EFD-66A5-DF4C-89ADE6B058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59683" y="3086100"/>
            <a:ext cx="5898356" cy="5717382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2649120-78C8-E0B2-A329-BC751A83A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7C09C-334A-4569-8438-678870DFB107}" type="uaqdatetime1">
              <a:rPr lang="ar-SA" smtClean="0"/>
              <a:t>03/09/47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9821AE8-0CC5-9B5E-B035-91FD2AEB8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BC509FF-7501-2178-4FFA-887F2278A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46294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C1DDB85-CB29-CD10-0A14-983688CDB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683" y="685800"/>
            <a:ext cx="5898356" cy="24003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2892533B-46E5-8020-C82C-E4FC3C88E6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774782" y="1481138"/>
            <a:ext cx="9258300" cy="7310438"/>
          </a:xfrm>
        </p:spPr>
        <p:txBody>
          <a:bodyPr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CBCC92FF-917D-B4E2-CA42-A84AF79D55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59683" y="3086100"/>
            <a:ext cx="5898356" cy="5717382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64B6B4C-9C6A-6939-7BF9-8C412D820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54C6E-0F93-4081-9779-EB0FCC4395F0}" type="uaqdatetime1">
              <a:rPr lang="ar-SA" smtClean="0"/>
              <a:t>03/09/47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B19FF3A-F4E1-75FB-0F19-8B4E54360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6CA2E4C-DE8F-AD5E-ED1C-AB5C7ECA5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124240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0CDED9E-7F90-A183-44CB-C18888A73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C6FDD60-A663-9515-63BC-BE16F84839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406A87F-E1E2-CB03-4655-F4ED7B7A7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55CE1-12F3-4482-BEC4-A9AF46BED311}" type="uaqdatetime1">
              <a:rPr lang="ar-SA" smtClean="0"/>
              <a:t>03/09/47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36D7A99-6A49-3527-00C4-A709C0345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9BCF556-F0B0-0FAE-0C20-3CC73F979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309399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816A1E36-54B0-4E05-B1D1-A6E0B44146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3087350" y="547688"/>
            <a:ext cx="3943350" cy="8717757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032DB8C9-129F-02B8-8F9C-BC4933AAE5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257300" y="547688"/>
            <a:ext cx="11601450" cy="8717757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09256B2-3998-A418-F1CC-D130B1C9A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782FF-04F1-4DA8-AE3F-6DAB22711F70}" type="uaqdatetime1">
              <a:rPr lang="ar-SA" smtClean="0"/>
              <a:t>03/09/47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1AEC21E-6CE4-A5D6-6485-4E7138AF4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E110407-7D1B-AB38-01EF-EC9573A1A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32266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53AB875D-62D3-B42D-E97D-84B53CF91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8345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1EDB309-F347-E165-36E2-96DF16B7BD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7300" y="2738438"/>
            <a:ext cx="15773400" cy="652700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428288D-8E85-C3A7-CF76-9338F6CA93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2B8079-08B3-443C-A97F-FA8C21109585}" type="uaqdatetime1">
              <a:rPr lang="ar-SA" smtClean="0"/>
              <a:t>03/09/47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7BC5F6E-9D8B-7123-5515-5F35497896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084E57B-678F-679C-F370-70AF45CF4E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454C21-C3FC-41F6-B60C-8352D71AB4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72828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r" defTabSz="1371600" rtl="1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1371600" rtl="1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r" defTabSz="1371600" rtl="1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r" defTabSz="1371600" rtl="1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r" defTabSz="1371600" rtl="1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r" defTabSz="1371600" rtl="1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r" defTabSz="1371600" rtl="1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r" defTabSz="1371600" rtl="1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r" defTabSz="1371600" rtl="1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r" defTabSz="1371600" rtl="1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1371600" rtl="1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r" defTabSz="1371600" rtl="1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r" defTabSz="1371600" rtl="1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r" defTabSz="1371600" rtl="1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r" defTabSz="1371600" rtl="1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r" defTabSz="1371600" rtl="1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r" defTabSz="1371600" rtl="1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r" defTabSz="1371600" rtl="1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r" defTabSz="1371600" rtl="1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461A01-2B76-49E5-BA04-0E1405B4CB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9">
            <a:extLst>
              <a:ext uri="{FF2B5EF4-FFF2-40B4-BE49-F238E27FC236}">
                <a16:creationId xmlns:a16="http://schemas.microsoft.com/office/drawing/2014/main" id="{321175BA-AD43-FFC8-D5F3-BDBD2E440D89}"/>
              </a:ext>
            </a:extLst>
          </p:cNvPr>
          <p:cNvGrpSpPr/>
          <p:nvPr/>
        </p:nvGrpSpPr>
        <p:grpSpPr>
          <a:xfrm>
            <a:off x="1295235" y="741206"/>
            <a:ext cx="1973932" cy="1315955"/>
            <a:chOff x="0" y="0"/>
            <a:chExt cx="609600" cy="406400"/>
          </a:xfrm>
          <a:solidFill>
            <a:srgbClr val="EEC6A3"/>
          </a:solidFill>
        </p:grpSpPr>
        <p:sp>
          <p:nvSpPr>
            <p:cNvPr id="10" name="Freeform 10">
              <a:extLst>
                <a:ext uri="{FF2B5EF4-FFF2-40B4-BE49-F238E27FC236}">
                  <a16:creationId xmlns:a16="http://schemas.microsoft.com/office/drawing/2014/main" id="{59D9AB8B-966D-7B70-D064-2EE8CED0DCAB}"/>
                </a:ext>
              </a:extLst>
            </p:cNvPr>
            <p:cNvSpPr/>
            <p:nvPr/>
          </p:nvSpPr>
          <p:spPr>
            <a:xfrm>
              <a:off x="0" y="0"/>
              <a:ext cx="609600" cy="406400"/>
            </a:xfrm>
            <a:custGeom>
              <a:avLst/>
              <a:gdLst/>
              <a:ahLst/>
              <a:cxnLst/>
              <a:rect l="l" t="t" r="r" b="b"/>
              <a:pathLst>
                <a:path w="609600" h="406400">
                  <a:moveTo>
                    <a:pt x="275775" y="0"/>
                  </a:moveTo>
                  <a:cubicBezTo>
                    <a:pt x="386183" y="2"/>
                    <a:pt x="483066" y="87505"/>
                    <a:pt x="478812" y="196196"/>
                  </a:cubicBezTo>
                  <a:lnTo>
                    <a:pt x="500743" y="196196"/>
                  </a:lnTo>
                  <a:cubicBezTo>
                    <a:pt x="560862" y="196196"/>
                    <a:pt x="609600" y="243252"/>
                    <a:pt x="609600" y="301297"/>
                  </a:cubicBezTo>
                  <a:cubicBezTo>
                    <a:pt x="609597" y="359341"/>
                    <a:pt x="560861" y="406399"/>
                    <a:pt x="500743" y="406400"/>
                  </a:cubicBezTo>
                  <a:lnTo>
                    <a:pt x="108857" y="406400"/>
                  </a:lnTo>
                  <a:cubicBezTo>
                    <a:pt x="48739" y="406399"/>
                    <a:pt x="3" y="359341"/>
                    <a:pt x="0" y="301297"/>
                  </a:cubicBezTo>
                  <a:cubicBezTo>
                    <a:pt x="0" y="255367"/>
                    <a:pt x="30524" y="216331"/>
                    <a:pt x="73048" y="202030"/>
                  </a:cubicBezTo>
                  <a:cubicBezTo>
                    <a:pt x="65073" y="91325"/>
                    <a:pt x="163054" y="0"/>
                    <a:pt x="275775" y="0"/>
                  </a:cubicBezTo>
                  <a:close/>
                </a:path>
              </a:pathLst>
            </a:custGeom>
            <a:solidFill>
              <a:srgbClr val="A4D4FF"/>
            </a:solidFill>
            <a:ln w="76200">
              <a:solidFill>
                <a:schemeClr val="tx1"/>
              </a:solidFill>
            </a:ln>
          </p:spPr>
          <p:txBody>
            <a:bodyPr/>
            <a:lstStyle/>
            <a:p>
              <a:endParaRPr lang="ar-SA" dirty="0"/>
            </a:p>
          </p:txBody>
        </p:sp>
        <p:sp>
          <p:nvSpPr>
            <p:cNvPr id="11" name="TextBox 11">
              <a:extLst>
                <a:ext uri="{FF2B5EF4-FFF2-40B4-BE49-F238E27FC236}">
                  <a16:creationId xmlns:a16="http://schemas.microsoft.com/office/drawing/2014/main" id="{3DC94DA1-BF50-B1A1-EB44-A9D5F0CA103B}"/>
                </a:ext>
              </a:extLst>
            </p:cNvPr>
            <p:cNvSpPr txBox="1"/>
            <p:nvPr/>
          </p:nvSpPr>
          <p:spPr>
            <a:xfrm>
              <a:off x="88900" y="69850"/>
              <a:ext cx="374650" cy="336550"/>
            </a:xfrm>
            <a:prstGeom prst="rect">
              <a:avLst/>
            </a:prstGeom>
            <a:no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 dirty="0"/>
            </a:p>
          </p:txBody>
        </p:sp>
      </p:grpSp>
      <p:grpSp>
        <p:nvGrpSpPr>
          <p:cNvPr id="12" name="Group 12">
            <a:extLst>
              <a:ext uri="{FF2B5EF4-FFF2-40B4-BE49-F238E27FC236}">
                <a16:creationId xmlns:a16="http://schemas.microsoft.com/office/drawing/2014/main" id="{CC474BAD-CBD2-7627-627E-E600A7394387}"/>
              </a:ext>
            </a:extLst>
          </p:cNvPr>
          <p:cNvGrpSpPr/>
          <p:nvPr/>
        </p:nvGrpSpPr>
        <p:grpSpPr>
          <a:xfrm>
            <a:off x="7505135" y="832420"/>
            <a:ext cx="1485177" cy="990118"/>
            <a:chOff x="0" y="0"/>
            <a:chExt cx="609600" cy="406400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E830C6EC-66AC-12F2-C6CF-F383AA0F5F52}"/>
                </a:ext>
              </a:extLst>
            </p:cNvPr>
            <p:cNvSpPr/>
            <p:nvPr/>
          </p:nvSpPr>
          <p:spPr>
            <a:xfrm>
              <a:off x="0" y="0"/>
              <a:ext cx="609600" cy="406400"/>
            </a:xfrm>
            <a:custGeom>
              <a:avLst/>
              <a:gdLst/>
              <a:ahLst/>
              <a:cxnLst/>
              <a:rect l="l" t="t" r="r" b="b"/>
              <a:pathLst>
                <a:path w="609600" h="406400">
                  <a:moveTo>
                    <a:pt x="275775" y="0"/>
                  </a:moveTo>
                  <a:cubicBezTo>
                    <a:pt x="386183" y="2"/>
                    <a:pt x="483066" y="87505"/>
                    <a:pt x="478812" y="196196"/>
                  </a:cubicBezTo>
                  <a:lnTo>
                    <a:pt x="500743" y="196196"/>
                  </a:lnTo>
                  <a:cubicBezTo>
                    <a:pt x="560862" y="196196"/>
                    <a:pt x="609600" y="243252"/>
                    <a:pt x="609600" y="301297"/>
                  </a:cubicBezTo>
                  <a:cubicBezTo>
                    <a:pt x="609597" y="359341"/>
                    <a:pt x="560861" y="406399"/>
                    <a:pt x="500743" y="406400"/>
                  </a:cubicBezTo>
                  <a:lnTo>
                    <a:pt x="108857" y="406400"/>
                  </a:lnTo>
                  <a:cubicBezTo>
                    <a:pt x="48739" y="406399"/>
                    <a:pt x="3" y="359341"/>
                    <a:pt x="0" y="301297"/>
                  </a:cubicBezTo>
                  <a:cubicBezTo>
                    <a:pt x="0" y="255367"/>
                    <a:pt x="30524" y="216331"/>
                    <a:pt x="73048" y="202030"/>
                  </a:cubicBezTo>
                  <a:cubicBezTo>
                    <a:pt x="65073" y="91325"/>
                    <a:pt x="163054" y="0"/>
                    <a:pt x="275775" y="0"/>
                  </a:cubicBezTo>
                  <a:close/>
                </a:path>
              </a:pathLst>
            </a:custGeom>
            <a:solidFill>
              <a:srgbClr val="A4D4FF"/>
            </a:solidFill>
            <a:ln w="76200">
              <a:solidFill>
                <a:schemeClr val="tx1"/>
              </a:solidFill>
            </a:ln>
          </p:spPr>
          <p:txBody>
            <a:bodyPr/>
            <a:lstStyle/>
            <a:p>
              <a:endParaRPr lang="ar-SA" dirty="0"/>
            </a:p>
          </p:txBody>
        </p:sp>
        <p:sp>
          <p:nvSpPr>
            <p:cNvPr id="14" name="TextBox 14">
              <a:extLst>
                <a:ext uri="{FF2B5EF4-FFF2-40B4-BE49-F238E27FC236}">
                  <a16:creationId xmlns:a16="http://schemas.microsoft.com/office/drawing/2014/main" id="{DF6D0100-BF63-CC8D-BDAB-E33668E7BB6B}"/>
                </a:ext>
              </a:extLst>
            </p:cNvPr>
            <p:cNvSpPr txBox="1"/>
            <p:nvPr/>
          </p:nvSpPr>
          <p:spPr>
            <a:xfrm>
              <a:off x="88900" y="69850"/>
              <a:ext cx="374650" cy="336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6" name="Group 16">
            <a:extLst>
              <a:ext uri="{FF2B5EF4-FFF2-40B4-BE49-F238E27FC236}">
                <a16:creationId xmlns:a16="http://schemas.microsoft.com/office/drawing/2014/main" id="{7529671D-F2B0-5D32-8087-C1AA8189C273}"/>
              </a:ext>
            </a:extLst>
          </p:cNvPr>
          <p:cNvGrpSpPr/>
          <p:nvPr/>
        </p:nvGrpSpPr>
        <p:grpSpPr>
          <a:xfrm>
            <a:off x="4926522" y="1587311"/>
            <a:ext cx="1190926" cy="793951"/>
            <a:chOff x="0" y="0"/>
            <a:chExt cx="609600" cy="406400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7807E0B6-B0A2-3B17-D2DE-12A5B0A44D9C}"/>
                </a:ext>
              </a:extLst>
            </p:cNvPr>
            <p:cNvSpPr/>
            <p:nvPr/>
          </p:nvSpPr>
          <p:spPr>
            <a:xfrm>
              <a:off x="0" y="0"/>
              <a:ext cx="609600" cy="406400"/>
            </a:xfrm>
            <a:custGeom>
              <a:avLst/>
              <a:gdLst/>
              <a:ahLst/>
              <a:cxnLst/>
              <a:rect l="l" t="t" r="r" b="b"/>
              <a:pathLst>
                <a:path w="609600" h="406400">
                  <a:moveTo>
                    <a:pt x="275775" y="0"/>
                  </a:moveTo>
                  <a:cubicBezTo>
                    <a:pt x="386183" y="2"/>
                    <a:pt x="483066" y="87505"/>
                    <a:pt x="478812" y="196196"/>
                  </a:cubicBezTo>
                  <a:lnTo>
                    <a:pt x="500743" y="196196"/>
                  </a:lnTo>
                  <a:cubicBezTo>
                    <a:pt x="560862" y="196196"/>
                    <a:pt x="609600" y="243252"/>
                    <a:pt x="609600" y="301297"/>
                  </a:cubicBezTo>
                  <a:cubicBezTo>
                    <a:pt x="609597" y="359341"/>
                    <a:pt x="560861" y="406399"/>
                    <a:pt x="500743" y="406400"/>
                  </a:cubicBezTo>
                  <a:lnTo>
                    <a:pt x="108857" y="406400"/>
                  </a:lnTo>
                  <a:cubicBezTo>
                    <a:pt x="48739" y="406399"/>
                    <a:pt x="3" y="359341"/>
                    <a:pt x="0" y="301297"/>
                  </a:cubicBezTo>
                  <a:cubicBezTo>
                    <a:pt x="0" y="255367"/>
                    <a:pt x="30524" y="216331"/>
                    <a:pt x="73048" y="202030"/>
                  </a:cubicBezTo>
                  <a:cubicBezTo>
                    <a:pt x="65073" y="91325"/>
                    <a:pt x="163054" y="0"/>
                    <a:pt x="275775" y="0"/>
                  </a:cubicBezTo>
                  <a:close/>
                </a:path>
              </a:pathLst>
            </a:custGeom>
            <a:solidFill>
              <a:srgbClr val="A4D4FF"/>
            </a:solidFill>
            <a:ln w="76200">
              <a:solidFill>
                <a:schemeClr val="tx1"/>
              </a:solidFill>
            </a:ln>
          </p:spPr>
          <p:txBody>
            <a:bodyPr/>
            <a:lstStyle/>
            <a:p>
              <a:endParaRPr lang="ar-SA" dirty="0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E9F27C64-CB38-BAFE-BA7F-98F895BE0770}"/>
                </a:ext>
              </a:extLst>
            </p:cNvPr>
            <p:cNvSpPr txBox="1"/>
            <p:nvPr/>
          </p:nvSpPr>
          <p:spPr>
            <a:xfrm>
              <a:off x="88900" y="69850"/>
              <a:ext cx="374650" cy="336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58" name="مجموعة 57">
            <a:extLst>
              <a:ext uri="{FF2B5EF4-FFF2-40B4-BE49-F238E27FC236}">
                <a16:creationId xmlns:a16="http://schemas.microsoft.com/office/drawing/2014/main" id="{A4F50BA4-48D8-1AE6-9BF5-735C0791671D}"/>
              </a:ext>
            </a:extLst>
          </p:cNvPr>
          <p:cNvGrpSpPr/>
          <p:nvPr/>
        </p:nvGrpSpPr>
        <p:grpSpPr>
          <a:xfrm>
            <a:off x="0" y="8877300"/>
            <a:ext cx="18288000" cy="1262675"/>
            <a:chOff x="0" y="9024324"/>
            <a:chExt cx="18288000" cy="1262675"/>
          </a:xfrm>
          <a:solidFill>
            <a:srgbClr val="FBAF31"/>
          </a:solidFill>
        </p:grpSpPr>
        <p:sp>
          <p:nvSpPr>
            <p:cNvPr id="48" name="مستطيل 47">
              <a:extLst>
                <a:ext uri="{FF2B5EF4-FFF2-40B4-BE49-F238E27FC236}">
                  <a16:creationId xmlns:a16="http://schemas.microsoft.com/office/drawing/2014/main" id="{87F020DB-ADB8-0C8E-AF59-7EC910D83E52}"/>
                </a:ext>
              </a:extLst>
            </p:cNvPr>
            <p:cNvSpPr/>
            <p:nvPr/>
          </p:nvSpPr>
          <p:spPr>
            <a:xfrm>
              <a:off x="0" y="9024324"/>
              <a:ext cx="18288000" cy="1262675"/>
            </a:xfrm>
            <a:prstGeom prst="rect">
              <a:avLst/>
            </a:prstGeom>
            <a:solidFill>
              <a:srgbClr val="A4D4FF"/>
            </a:solidFill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schemeClr val="tx1"/>
                </a:solidFill>
              </a:endParaRPr>
            </a:p>
          </p:txBody>
        </p:sp>
        <p:sp>
          <p:nvSpPr>
            <p:cNvPr id="50" name="مستطيل: زوايا مستديرة 49">
              <a:extLst>
                <a:ext uri="{FF2B5EF4-FFF2-40B4-BE49-F238E27FC236}">
                  <a16:creationId xmlns:a16="http://schemas.microsoft.com/office/drawing/2014/main" id="{DB86FD28-3611-B5A9-3415-CA9916710CCA}"/>
                </a:ext>
              </a:extLst>
            </p:cNvPr>
            <p:cNvSpPr/>
            <p:nvPr/>
          </p:nvSpPr>
          <p:spPr>
            <a:xfrm>
              <a:off x="8034247" y="9313195"/>
              <a:ext cx="6841477" cy="684932"/>
            </a:xfrm>
            <a:prstGeom prst="roundRect">
              <a:avLst/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Harmattan"/>
                <a:ea typeface="+mn-ea"/>
                <a:cs typeface="Harmattan"/>
              </a:endParaRPr>
            </a:p>
          </p:txBody>
        </p:sp>
        <p:sp>
          <p:nvSpPr>
            <p:cNvPr id="52" name="مستطيل: زوايا مستديرة 51">
              <a:extLst>
                <a:ext uri="{FF2B5EF4-FFF2-40B4-BE49-F238E27FC236}">
                  <a16:creationId xmlns:a16="http://schemas.microsoft.com/office/drawing/2014/main" id="{E21A47F1-AEFE-A907-3743-E3B08A8DDF75}"/>
                </a:ext>
              </a:extLst>
            </p:cNvPr>
            <p:cNvSpPr/>
            <p:nvPr/>
          </p:nvSpPr>
          <p:spPr>
            <a:xfrm>
              <a:off x="4202971" y="9313195"/>
              <a:ext cx="1877465" cy="684932"/>
            </a:xfrm>
            <a:prstGeom prst="roundRect">
              <a:avLst/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Harmattan"/>
                <a:ea typeface="+mn-ea"/>
                <a:cs typeface="Harmattan"/>
              </a:endParaRPr>
            </a:p>
          </p:txBody>
        </p:sp>
        <p:sp>
          <p:nvSpPr>
            <p:cNvPr id="53" name="مستطيل: زوايا مستديرة 52">
              <a:extLst>
                <a:ext uri="{FF2B5EF4-FFF2-40B4-BE49-F238E27FC236}">
                  <a16:creationId xmlns:a16="http://schemas.microsoft.com/office/drawing/2014/main" id="{FD9AB8E8-EBB5-2AF8-7453-8B23FF0854DB}"/>
                </a:ext>
              </a:extLst>
            </p:cNvPr>
            <p:cNvSpPr/>
            <p:nvPr/>
          </p:nvSpPr>
          <p:spPr>
            <a:xfrm>
              <a:off x="404736" y="9313195"/>
              <a:ext cx="1877465" cy="684932"/>
            </a:xfrm>
            <a:prstGeom prst="roundRect">
              <a:avLst/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Harmattan"/>
                <a:ea typeface="+mn-ea"/>
                <a:cs typeface="Harmattan"/>
              </a:endParaRPr>
            </a:p>
          </p:txBody>
        </p:sp>
        <p:sp>
          <p:nvSpPr>
            <p:cNvPr id="54" name="مربع نص 53">
              <a:extLst>
                <a:ext uri="{FF2B5EF4-FFF2-40B4-BE49-F238E27FC236}">
                  <a16:creationId xmlns:a16="http://schemas.microsoft.com/office/drawing/2014/main" id="{FAFA253C-E729-BF1F-0927-876412F03738}"/>
                </a:ext>
              </a:extLst>
            </p:cNvPr>
            <p:cNvSpPr txBox="1"/>
            <p:nvPr/>
          </p:nvSpPr>
          <p:spPr>
            <a:xfrm>
              <a:off x="5903261" y="9301718"/>
              <a:ext cx="1818462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400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Lalezar" panose="00000500000000000000" pitchFamily="2" charset="-78"/>
                  <a:ea typeface="Harmattan"/>
                  <a:cs typeface="Lalezar" panose="00000500000000000000" pitchFamily="2" charset="-78"/>
                </a:rPr>
                <a:t>الصف:</a:t>
              </a:r>
              <a:endParaRPr kumimoji="0" lang="ar-SA" sz="14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Lalezar" panose="00000500000000000000" pitchFamily="2" charset="-78"/>
                <a:cs typeface="Lalezar" panose="00000500000000000000" pitchFamily="2" charset="-78"/>
              </a:endParaRPr>
            </a:p>
          </p:txBody>
        </p:sp>
        <p:sp>
          <p:nvSpPr>
            <p:cNvPr id="56" name="مربع نص 55">
              <a:extLst>
                <a:ext uri="{FF2B5EF4-FFF2-40B4-BE49-F238E27FC236}">
                  <a16:creationId xmlns:a16="http://schemas.microsoft.com/office/drawing/2014/main" id="{51DB29FC-34A8-7DC7-9010-BBA781BF2355}"/>
                </a:ext>
              </a:extLst>
            </p:cNvPr>
            <p:cNvSpPr txBox="1"/>
            <p:nvPr/>
          </p:nvSpPr>
          <p:spPr>
            <a:xfrm>
              <a:off x="2130987" y="9301718"/>
              <a:ext cx="1818462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400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Lalezar" panose="00000500000000000000" pitchFamily="2" charset="-78"/>
                  <a:ea typeface="Harmattan"/>
                  <a:cs typeface="Lalezar" panose="00000500000000000000" pitchFamily="2" charset="-78"/>
                </a:rPr>
                <a:t>الدرجة:</a:t>
              </a:r>
              <a:endParaRPr kumimoji="0" lang="ar-SA" sz="14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Lalezar" panose="00000500000000000000" pitchFamily="2" charset="-78"/>
                <a:cs typeface="Lalezar" panose="00000500000000000000" pitchFamily="2" charset="-78"/>
              </a:endParaRPr>
            </a:p>
          </p:txBody>
        </p:sp>
        <p:sp>
          <p:nvSpPr>
            <p:cNvPr id="57" name="مربع نص 56">
              <a:extLst>
                <a:ext uri="{FF2B5EF4-FFF2-40B4-BE49-F238E27FC236}">
                  <a16:creationId xmlns:a16="http://schemas.microsoft.com/office/drawing/2014/main" id="{37443C8E-124D-0550-A8E7-F02ECD9DAD87}"/>
                </a:ext>
              </a:extLst>
            </p:cNvPr>
            <p:cNvSpPr txBox="1"/>
            <p:nvPr/>
          </p:nvSpPr>
          <p:spPr>
            <a:xfrm>
              <a:off x="14599867" y="9301718"/>
              <a:ext cx="3183676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400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Lalezar" panose="00000500000000000000" pitchFamily="2" charset="-78"/>
                  <a:ea typeface="Harmattan"/>
                  <a:cs typeface="Lalezar" panose="00000500000000000000" pitchFamily="2" charset="-78"/>
                </a:rPr>
                <a:t>اسم الطالبـ /ـة:</a:t>
              </a:r>
            </a:p>
          </p:txBody>
        </p:sp>
      </p:grpSp>
      <p:pic>
        <p:nvPicPr>
          <p:cNvPr id="5" name="صورة 4" descr="صورة تحتوي على رمز, قصاصة فنية, الرسومات, شعار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1CB7F951-2BDA-34DF-0151-DFBA90C576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235" y="2096610"/>
            <a:ext cx="7339253" cy="6929627"/>
          </a:xfrm>
          <a:prstGeom prst="rect">
            <a:avLst/>
          </a:prstGeom>
        </p:spPr>
      </p:pic>
      <p:pic>
        <p:nvPicPr>
          <p:cNvPr id="3" name="صورة 2" descr="صورة تحتوي على نص, الخط, الرسومات, شعار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A51C8180-4B34-F7E3-A281-AD8CDE7E0DD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6538" y="1723771"/>
            <a:ext cx="9659483" cy="5494766"/>
          </a:xfrm>
          <a:prstGeom prst="rect">
            <a:avLst/>
          </a:prstGeom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836B7926-5F37-10DA-1D97-48659572655B}"/>
              </a:ext>
            </a:extLst>
          </p:cNvPr>
          <p:cNvSpPr txBox="1"/>
          <p:nvPr/>
        </p:nvSpPr>
        <p:spPr>
          <a:xfrm>
            <a:off x="10966953" y="7402002"/>
            <a:ext cx="505389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Lalezar" panose="00000500000000000000" pitchFamily="2" charset="-78"/>
                <a:ea typeface="Harmattan"/>
                <a:cs typeface="Lalezar" panose="00000500000000000000" pitchFamily="2" charset="-78"/>
              </a:rPr>
              <a:t>المعلمة :عبير الغريب</a:t>
            </a:r>
          </a:p>
        </p:txBody>
      </p:sp>
    </p:spTree>
    <p:extLst>
      <p:ext uri="{BB962C8B-B14F-4D97-AF65-F5344CB8AC3E}">
        <p14:creationId xmlns:p14="http://schemas.microsoft.com/office/powerpoint/2010/main" val="8246440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29EC0F-3F0F-93AC-1E0A-1836E6F1FC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93924B3B-01ED-D886-2A2A-EAB40146C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10</a:t>
            </a:fld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CF38AB4B-CB2F-8071-FA4E-E3D3ED2713DF}"/>
              </a:ext>
            </a:extLst>
          </p:cNvPr>
          <p:cNvSpPr txBox="1"/>
          <p:nvPr/>
        </p:nvSpPr>
        <p:spPr>
          <a:xfrm>
            <a:off x="986433" y="2400300"/>
            <a:ext cx="16315133" cy="1046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371600" rtl="1">
              <a:lnSpc>
                <a:spcPct val="70000"/>
              </a:lnSpc>
              <a:spcBef>
                <a:spcPts val="1500"/>
              </a:spcBef>
              <a:defRPr/>
            </a:pPr>
            <a:r>
              <a:rPr lang="ar-SA" sz="8000" dirty="0">
                <a:solidFill>
                  <a:prstClr val="black"/>
                </a:solidFill>
                <a:latin typeface="Lalezar" panose="00000500000000000000" pitchFamily="2" charset="-78"/>
                <a:ea typeface="Harmattan"/>
                <a:cs typeface="Lalezar" panose="00000500000000000000" pitchFamily="2" charset="-78"/>
              </a:rPr>
              <a:t>وحدة عرض الأفكار من خلال العرض التقديمي</a:t>
            </a:r>
            <a:endParaRPr lang="en-US" sz="8000" dirty="0">
              <a:solidFill>
                <a:prstClr val="black"/>
              </a:solidFill>
              <a:latin typeface="Lalezar" panose="00000500000000000000" pitchFamily="2" charset="-78"/>
              <a:ea typeface="Harmattan"/>
              <a:cs typeface="Lalezar" panose="00000500000000000000" pitchFamily="2" charset="-78"/>
            </a:endParaRPr>
          </a:p>
        </p:txBody>
      </p:sp>
      <p:pic>
        <p:nvPicPr>
          <p:cNvPr id="4" name="صورة 3" descr="صورة تحتوي على لقطة شاشة, الرسومات, التصميم, شعار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BE58D6D6-B9EB-C76B-7498-8939B6B214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258" y="3419526"/>
            <a:ext cx="4877481" cy="4877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75677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D21122-8DAE-BFD2-542D-8002EAFA91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>
            <a:extLst>
              <a:ext uri="{FF2B5EF4-FFF2-40B4-BE49-F238E27FC236}">
                <a16:creationId xmlns:a16="http://schemas.microsoft.com/office/drawing/2014/main" id="{B90566A9-6CB9-BFDE-C179-7EFEFD66C974}"/>
              </a:ext>
            </a:extLst>
          </p:cNvPr>
          <p:cNvSpPr/>
          <p:nvPr/>
        </p:nvSpPr>
        <p:spPr>
          <a:xfrm>
            <a:off x="762000" y="4076700"/>
            <a:ext cx="16603247" cy="548640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3B740F77-284D-ACD4-E9B8-7559FE5C2AF8}"/>
              </a:ext>
            </a:extLst>
          </p:cNvPr>
          <p:cNvSpPr/>
          <p:nvPr/>
        </p:nvSpPr>
        <p:spPr>
          <a:xfrm>
            <a:off x="762000" y="876300"/>
            <a:ext cx="16603247" cy="3108965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E04FF8E7-7DBE-9B3F-1978-E509C8675567}"/>
              </a:ext>
            </a:extLst>
          </p:cNvPr>
          <p:cNvSpPr txBox="1"/>
          <p:nvPr/>
        </p:nvSpPr>
        <p:spPr>
          <a:xfrm>
            <a:off x="1058467" y="266700"/>
            <a:ext cx="16315133" cy="617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defTabSz="1371600" rtl="1">
              <a:lnSpc>
                <a:spcPct val="70000"/>
              </a:lnSpc>
              <a:spcBef>
                <a:spcPts val="1500"/>
              </a:spcBef>
              <a:defRPr/>
            </a:pPr>
            <a:r>
              <a:rPr lang="ar-SA" sz="4400" dirty="0">
                <a:solidFill>
                  <a:prstClr val="black"/>
                </a:solidFill>
                <a:latin typeface="Lalezar" panose="00000500000000000000" pitchFamily="2" charset="-78"/>
                <a:ea typeface="Harmattan"/>
                <a:cs typeface="Lalezar" panose="00000500000000000000" pitchFamily="2" charset="-78"/>
              </a:rPr>
              <a:t>الدرس الأول : الشرائح والنصوص والصور </a:t>
            </a:r>
            <a:endParaRPr lang="en-US" sz="4400" dirty="0">
              <a:solidFill>
                <a:prstClr val="black"/>
              </a:solidFill>
              <a:latin typeface="Lalezar" panose="00000500000000000000" pitchFamily="2" charset="-78"/>
              <a:ea typeface="Harmattan"/>
              <a:cs typeface="Lalezar" panose="00000500000000000000" pitchFamily="2" charset="-78"/>
            </a:endParaRPr>
          </a:p>
        </p:txBody>
      </p:sp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C475571F-B268-3472-F2B2-FAC8CBA84A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1062578"/>
              </p:ext>
            </p:extLst>
          </p:nvPr>
        </p:nvGraphicFramePr>
        <p:xfrm>
          <a:off x="871647" y="950329"/>
          <a:ext cx="16417400" cy="2943501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5596605">
                  <a:extLst>
                    <a:ext uri="{9D8B030D-6E8A-4147-A177-3AD203B41FA5}">
                      <a16:colId xmlns:a16="http://schemas.microsoft.com/office/drawing/2014/main" val="1510727666"/>
                    </a:ext>
                  </a:extLst>
                </a:gridCol>
                <a:gridCol w="820795">
                  <a:extLst>
                    <a:ext uri="{9D8B030D-6E8A-4147-A177-3AD203B41FA5}">
                      <a16:colId xmlns:a16="http://schemas.microsoft.com/office/drawing/2014/main" val="3750429174"/>
                    </a:ext>
                  </a:extLst>
                </a:gridCol>
              </a:tblGrid>
              <a:tr h="777240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0" dirty="0">
                          <a:solidFill>
                            <a:schemeClr val="tx1"/>
                          </a:solidFill>
                          <a:latin typeface="Lalezar" panose="00000500000000000000" pitchFamily="2" charset="-78"/>
                          <a:ea typeface="Harmattan" panose="01000503000000020003" pitchFamily="2" charset="-78"/>
                          <a:cs typeface="Lalezar" panose="00000500000000000000" pitchFamily="2" charset="-78"/>
                        </a:rPr>
                        <a:t>تحديد العبارة الصحيحة والعبارة الخاطئة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4200" dirty="0">
                        <a:solidFill>
                          <a:schemeClr val="bg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DB6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495778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 يمكن استخدام برنامج مايكروسوفت بوربوينت لعرض أفكارك ومشروعاتك في مجالات مختلفة.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209388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 يمكن إضافة العديد من الألوان والسمات للعرض التقديمي لكي يصبح أكثر جاذبية 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448289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3- يمكن إدراج صور إلى الشرائح عن طريق مصادر عبر الإنترنت.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224634"/>
                  </a:ext>
                </a:extLst>
              </a:tr>
            </a:tbl>
          </a:graphicData>
        </a:graphic>
      </p:graphicFrame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3716C846-F747-7CE5-90FE-D77786FF19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2772586"/>
              </p:ext>
            </p:extLst>
          </p:nvPr>
        </p:nvGraphicFramePr>
        <p:xfrm>
          <a:off x="871648" y="4137660"/>
          <a:ext cx="16417400" cy="53492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7669806">
                  <a:extLst>
                    <a:ext uri="{9D8B030D-6E8A-4147-A177-3AD203B41FA5}">
                      <a16:colId xmlns:a16="http://schemas.microsoft.com/office/drawing/2014/main" val="3612211335"/>
                    </a:ext>
                  </a:extLst>
                </a:gridCol>
                <a:gridCol w="7926800">
                  <a:extLst>
                    <a:ext uri="{9D8B030D-6E8A-4147-A177-3AD203B41FA5}">
                      <a16:colId xmlns:a16="http://schemas.microsoft.com/office/drawing/2014/main" val="3660437188"/>
                    </a:ext>
                  </a:extLst>
                </a:gridCol>
                <a:gridCol w="820794">
                  <a:extLst>
                    <a:ext uri="{9D8B030D-6E8A-4147-A177-3AD203B41FA5}">
                      <a16:colId xmlns:a16="http://schemas.microsoft.com/office/drawing/2014/main" val="1743365119"/>
                    </a:ext>
                  </a:extLst>
                </a:gridCol>
              </a:tblGrid>
              <a:tr h="777240">
                <a:tc grid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3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Lalezar" panose="00000500000000000000" pitchFamily="2" charset="-78"/>
                          <a:ea typeface="Harmattan" panose="01000503000000020003" pitchFamily="2" charset="-78"/>
                          <a:cs typeface="Lalezar" panose="00000500000000000000" pitchFamily="2" charset="-78"/>
                        </a:rPr>
                        <a:t>اختيار الإجابة الصحيحة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387926"/>
                  </a:ext>
                </a:extLst>
              </a:tr>
              <a:tr h="75438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 هي مواضع أعلى وأسفل كل شريحة تساعدك في كتابة معلومات حول العرض التقديمي وتظهر في كافة الشرائح :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مربع نص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60558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3716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الرأس والتذييل 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126288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3716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WordArt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58310"/>
                  </a:ext>
                </a:extLst>
              </a:tr>
              <a:tr h="75438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 من طرق العرض المختلفة في بوربوينت وهي طريقة العرض الافتراضية في البرنامج :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العادي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143036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3716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فارز الشرائح 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836166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3716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عرض القراءة 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945487"/>
                  </a:ext>
                </a:extLst>
              </a:tr>
            </a:tbl>
          </a:graphicData>
        </a:graphic>
      </p:graphicFrame>
      <p:sp>
        <p:nvSpPr>
          <p:cNvPr id="18" name="عنصر نائب لرقم الشريحة 17">
            <a:extLst>
              <a:ext uri="{FF2B5EF4-FFF2-40B4-BE49-F238E27FC236}">
                <a16:creationId xmlns:a16="http://schemas.microsoft.com/office/drawing/2014/main" id="{92ACEB2D-CAF0-7E67-6F64-86F6CD517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371600" rtl="1"/>
            <a:fld id="{44454C21-C3FC-41F6-B60C-8352D71AB46E}" type="slidenum">
              <a:rPr lang="ar-SA">
                <a:solidFill>
                  <a:prstClr val="black">
                    <a:tint val="82000"/>
                  </a:prstClr>
                </a:solidFill>
                <a:latin typeface="Aptos" panose="02110004020202020204"/>
                <a:cs typeface="Arial" panose="020B0604020202020204" pitchFamily="34" charset="0"/>
              </a:rPr>
              <a:pPr defTabSz="1371600" rtl="1"/>
              <a:t>11</a:t>
            </a:fld>
            <a:endParaRPr lang="ar-SA">
              <a:solidFill>
                <a:prstClr val="black">
                  <a:tint val="82000"/>
                </a:prstClr>
              </a:solidFill>
              <a:latin typeface="Aptos" panose="02110004020202020204"/>
              <a:cs typeface="Arial" panose="020B0604020202020204" pitchFamily="34" charset="0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4A6AADB4-3324-9439-07FB-863C4DCBC036}"/>
              </a:ext>
            </a:extLst>
          </p:cNvPr>
          <p:cNvSpPr/>
          <p:nvPr/>
        </p:nvSpPr>
        <p:spPr>
          <a:xfrm>
            <a:off x="1025021" y="18647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id="{119D174A-8A55-83BB-1028-4BD9C14B7C67}"/>
              </a:ext>
            </a:extLst>
          </p:cNvPr>
          <p:cNvSpPr/>
          <p:nvPr/>
        </p:nvSpPr>
        <p:spPr>
          <a:xfrm>
            <a:off x="1025021" y="25505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 19">
            <a:extLst>
              <a:ext uri="{FF2B5EF4-FFF2-40B4-BE49-F238E27FC236}">
                <a16:creationId xmlns:a16="http://schemas.microsoft.com/office/drawing/2014/main" id="{A355D912-AA0B-1A63-BDB9-21B741B0703A}"/>
              </a:ext>
            </a:extLst>
          </p:cNvPr>
          <p:cNvSpPr/>
          <p:nvPr/>
        </p:nvSpPr>
        <p:spPr>
          <a:xfrm>
            <a:off x="1025021" y="32363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ستطيل 20">
            <a:extLst>
              <a:ext uri="{FF2B5EF4-FFF2-40B4-BE49-F238E27FC236}">
                <a16:creationId xmlns:a16="http://schemas.microsoft.com/office/drawing/2014/main" id="{1C2B946F-7AE3-6B6C-2A09-26F2C9335675}"/>
              </a:ext>
            </a:extLst>
          </p:cNvPr>
          <p:cNvSpPr/>
          <p:nvPr/>
        </p:nvSpPr>
        <p:spPr>
          <a:xfrm>
            <a:off x="1025021" y="5080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 21">
            <a:extLst>
              <a:ext uri="{FF2B5EF4-FFF2-40B4-BE49-F238E27FC236}">
                <a16:creationId xmlns:a16="http://schemas.microsoft.com/office/drawing/2014/main" id="{0F6B12C2-B72A-E7E3-8ACA-AC3B7A74DCE1}"/>
              </a:ext>
            </a:extLst>
          </p:cNvPr>
          <p:cNvSpPr/>
          <p:nvPr/>
        </p:nvSpPr>
        <p:spPr>
          <a:xfrm>
            <a:off x="1025021" y="5842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 22">
            <a:extLst>
              <a:ext uri="{FF2B5EF4-FFF2-40B4-BE49-F238E27FC236}">
                <a16:creationId xmlns:a16="http://schemas.microsoft.com/office/drawing/2014/main" id="{4CD21C9C-C091-B0DD-B0D6-AA3C90EF0F8B}"/>
              </a:ext>
            </a:extLst>
          </p:cNvPr>
          <p:cNvSpPr/>
          <p:nvPr/>
        </p:nvSpPr>
        <p:spPr>
          <a:xfrm>
            <a:off x="1025021" y="6604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D794C111-B630-B66D-F18E-C557A3149A01}"/>
              </a:ext>
            </a:extLst>
          </p:cNvPr>
          <p:cNvSpPr/>
          <p:nvPr/>
        </p:nvSpPr>
        <p:spPr>
          <a:xfrm>
            <a:off x="1025021" y="7372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مستطيل 24">
            <a:extLst>
              <a:ext uri="{FF2B5EF4-FFF2-40B4-BE49-F238E27FC236}">
                <a16:creationId xmlns:a16="http://schemas.microsoft.com/office/drawing/2014/main" id="{330E83C5-5ED8-7FE7-496E-4C10F661E12E}"/>
              </a:ext>
            </a:extLst>
          </p:cNvPr>
          <p:cNvSpPr/>
          <p:nvPr/>
        </p:nvSpPr>
        <p:spPr>
          <a:xfrm>
            <a:off x="1025021" y="8134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1A3F1909-CE8D-78E6-FD48-0A398ADA9691}"/>
              </a:ext>
            </a:extLst>
          </p:cNvPr>
          <p:cNvSpPr/>
          <p:nvPr/>
        </p:nvSpPr>
        <p:spPr>
          <a:xfrm>
            <a:off x="1025021" y="8896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D9EE1681-1EFA-3478-5463-6731E33CC886}"/>
              </a:ext>
            </a:extLst>
          </p:cNvPr>
          <p:cNvSpPr txBox="1"/>
          <p:nvPr/>
        </p:nvSpPr>
        <p:spPr>
          <a:xfrm>
            <a:off x="981666" y="1697240"/>
            <a:ext cx="800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  <a:sym typeface="Wingdings" panose="05000000000000000000" pitchFamily="2" charset="2"/>
              </a:rPr>
              <a:t></a:t>
            </a:r>
            <a:endParaRPr lang="ar-SA" sz="2800" b="1" dirty="0">
              <a:solidFill>
                <a:srgbClr val="C00000"/>
              </a:solidFill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EB5D2CAD-8D91-53DF-82DF-BFA338747B75}"/>
              </a:ext>
            </a:extLst>
          </p:cNvPr>
          <p:cNvSpPr txBox="1"/>
          <p:nvPr/>
        </p:nvSpPr>
        <p:spPr>
          <a:xfrm>
            <a:off x="1003250" y="2280227"/>
            <a:ext cx="800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  <a:sym typeface="Wingdings" panose="05000000000000000000" pitchFamily="2" charset="2"/>
              </a:rPr>
              <a:t></a:t>
            </a:r>
            <a:endParaRPr lang="ar-SA" sz="2800" b="1" dirty="0">
              <a:solidFill>
                <a:srgbClr val="C00000"/>
              </a:solidFill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B7A6B22A-A442-7D16-45E5-084CB97F4D69}"/>
              </a:ext>
            </a:extLst>
          </p:cNvPr>
          <p:cNvSpPr txBox="1"/>
          <p:nvPr/>
        </p:nvSpPr>
        <p:spPr>
          <a:xfrm>
            <a:off x="1025021" y="3068689"/>
            <a:ext cx="800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  <a:sym typeface="Wingdings" panose="05000000000000000000" pitchFamily="2" charset="2"/>
              </a:rPr>
              <a:t></a:t>
            </a:r>
            <a:endParaRPr lang="ar-SA" sz="2800" b="1" dirty="0">
              <a:solidFill>
                <a:srgbClr val="C00000"/>
              </a:solidFill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7739F870-BE01-4C06-2C0E-73B2ACB72E48}"/>
              </a:ext>
            </a:extLst>
          </p:cNvPr>
          <p:cNvSpPr txBox="1"/>
          <p:nvPr/>
        </p:nvSpPr>
        <p:spPr>
          <a:xfrm>
            <a:off x="1003250" y="5596691"/>
            <a:ext cx="800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  <a:sym typeface="Wingdings" panose="05000000000000000000" pitchFamily="2" charset="2"/>
              </a:rPr>
              <a:t></a:t>
            </a:r>
            <a:endParaRPr lang="ar-SA" sz="2800" b="1" dirty="0">
              <a:solidFill>
                <a:srgbClr val="C00000"/>
              </a:solidFill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8CFA3A29-96AD-E9A9-AE25-38081107C301}"/>
              </a:ext>
            </a:extLst>
          </p:cNvPr>
          <p:cNvSpPr txBox="1"/>
          <p:nvPr/>
        </p:nvSpPr>
        <p:spPr>
          <a:xfrm>
            <a:off x="922753" y="7210433"/>
            <a:ext cx="800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  <a:sym typeface="Wingdings" panose="05000000000000000000" pitchFamily="2" charset="2"/>
              </a:rPr>
              <a:t></a:t>
            </a:r>
            <a:endParaRPr lang="ar-SA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32150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41D817-D026-3E94-D773-22285FFA35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>
            <a:extLst>
              <a:ext uri="{FF2B5EF4-FFF2-40B4-BE49-F238E27FC236}">
                <a16:creationId xmlns:a16="http://schemas.microsoft.com/office/drawing/2014/main" id="{1956724E-67F8-2B0D-8ABA-1158AC9EA004}"/>
              </a:ext>
            </a:extLst>
          </p:cNvPr>
          <p:cNvSpPr/>
          <p:nvPr/>
        </p:nvSpPr>
        <p:spPr>
          <a:xfrm>
            <a:off x="762000" y="4076700"/>
            <a:ext cx="16603247" cy="548640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B80041BC-44AF-ACD8-0C54-DF672F66F722}"/>
              </a:ext>
            </a:extLst>
          </p:cNvPr>
          <p:cNvSpPr/>
          <p:nvPr/>
        </p:nvSpPr>
        <p:spPr>
          <a:xfrm>
            <a:off x="762000" y="876300"/>
            <a:ext cx="16603247" cy="3108965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FF8F8921-1D33-4418-1EFD-27E4ECF6EFAA}"/>
              </a:ext>
            </a:extLst>
          </p:cNvPr>
          <p:cNvSpPr txBox="1"/>
          <p:nvPr/>
        </p:nvSpPr>
        <p:spPr>
          <a:xfrm>
            <a:off x="1058467" y="266700"/>
            <a:ext cx="16315133" cy="617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defTabSz="1371600" rtl="1">
              <a:lnSpc>
                <a:spcPct val="70000"/>
              </a:lnSpc>
              <a:spcBef>
                <a:spcPts val="1500"/>
              </a:spcBef>
              <a:defRPr/>
            </a:pPr>
            <a:r>
              <a:rPr lang="ar-SA" sz="4400" dirty="0">
                <a:solidFill>
                  <a:prstClr val="black"/>
                </a:solidFill>
                <a:latin typeface="Lalezar" panose="00000500000000000000" pitchFamily="2" charset="-78"/>
                <a:ea typeface="Harmattan"/>
                <a:cs typeface="Lalezar" panose="00000500000000000000" pitchFamily="2" charset="-78"/>
              </a:rPr>
              <a:t>الدرس الثاني : تأثيرات الوسائط المتعددة المتقدمة </a:t>
            </a:r>
            <a:endParaRPr lang="en-US" sz="4400" dirty="0">
              <a:solidFill>
                <a:prstClr val="black"/>
              </a:solidFill>
              <a:latin typeface="Lalezar" panose="00000500000000000000" pitchFamily="2" charset="-78"/>
              <a:ea typeface="Harmattan"/>
              <a:cs typeface="Lalezar" panose="00000500000000000000" pitchFamily="2" charset="-78"/>
            </a:endParaRPr>
          </a:p>
        </p:txBody>
      </p:sp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DF83672F-4FB4-79DE-6596-681BFFAEE5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7927361"/>
              </p:ext>
            </p:extLst>
          </p:nvPr>
        </p:nvGraphicFramePr>
        <p:xfrm>
          <a:off x="871647" y="950329"/>
          <a:ext cx="16417400" cy="2943501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5596605">
                  <a:extLst>
                    <a:ext uri="{9D8B030D-6E8A-4147-A177-3AD203B41FA5}">
                      <a16:colId xmlns:a16="http://schemas.microsoft.com/office/drawing/2014/main" val="1510727666"/>
                    </a:ext>
                  </a:extLst>
                </a:gridCol>
                <a:gridCol w="820795">
                  <a:extLst>
                    <a:ext uri="{9D8B030D-6E8A-4147-A177-3AD203B41FA5}">
                      <a16:colId xmlns:a16="http://schemas.microsoft.com/office/drawing/2014/main" val="3750429174"/>
                    </a:ext>
                  </a:extLst>
                </a:gridCol>
              </a:tblGrid>
              <a:tr h="777240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0" dirty="0">
                          <a:solidFill>
                            <a:schemeClr val="tx1"/>
                          </a:solidFill>
                          <a:latin typeface="Lalezar" panose="00000500000000000000" pitchFamily="2" charset="-78"/>
                          <a:ea typeface="Harmattan" panose="01000503000000020003" pitchFamily="2" charset="-78"/>
                          <a:cs typeface="Lalezar" panose="00000500000000000000" pitchFamily="2" charset="-78"/>
                        </a:rPr>
                        <a:t>تحديد العبارة الصحيحة والعبارة الخاطئة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4200" dirty="0">
                        <a:solidFill>
                          <a:schemeClr val="bg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DB6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495778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 تحدث تأثير الانتقالات على الصور والنص بالشريحة 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209388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2-يحدث تأثيرات الحركة عند الانتقال من شريحة الى أخرى اثناء العرض.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448289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3- يمكن تطبيق تأثير الانتقال على جميع الشرائح 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224634"/>
                  </a:ext>
                </a:extLst>
              </a:tr>
            </a:tbl>
          </a:graphicData>
        </a:graphic>
      </p:graphicFrame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83C42FDF-849E-C192-8E33-74D31678F8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7673773"/>
              </p:ext>
            </p:extLst>
          </p:nvPr>
        </p:nvGraphicFramePr>
        <p:xfrm>
          <a:off x="871648" y="4137660"/>
          <a:ext cx="16417400" cy="53492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7669806">
                  <a:extLst>
                    <a:ext uri="{9D8B030D-6E8A-4147-A177-3AD203B41FA5}">
                      <a16:colId xmlns:a16="http://schemas.microsoft.com/office/drawing/2014/main" val="3612211335"/>
                    </a:ext>
                  </a:extLst>
                </a:gridCol>
                <a:gridCol w="7926800">
                  <a:extLst>
                    <a:ext uri="{9D8B030D-6E8A-4147-A177-3AD203B41FA5}">
                      <a16:colId xmlns:a16="http://schemas.microsoft.com/office/drawing/2014/main" val="3660437188"/>
                    </a:ext>
                  </a:extLst>
                </a:gridCol>
                <a:gridCol w="820794">
                  <a:extLst>
                    <a:ext uri="{9D8B030D-6E8A-4147-A177-3AD203B41FA5}">
                      <a16:colId xmlns:a16="http://schemas.microsoft.com/office/drawing/2014/main" val="1743365119"/>
                    </a:ext>
                  </a:extLst>
                </a:gridCol>
              </a:tblGrid>
              <a:tr h="777240">
                <a:tc grid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3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Lalezar" panose="00000500000000000000" pitchFamily="2" charset="-78"/>
                          <a:ea typeface="Harmattan" panose="01000503000000020003" pitchFamily="2" charset="-78"/>
                          <a:cs typeface="Lalezar" panose="00000500000000000000" pitchFamily="2" charset="-78"/>
                        </a:rPr>
                        <a:t>اختيار الإجابة الصحيحة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387926"/>
                  </a:ext>
                </a:extLst>
              </a:tr>
              <a:tr h="75438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 عند إدراج ملف صوتي تظهر علامة تبويب جديدة لمساعدتك على ضبط هذا الملف تسمى :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خيارات التشغيل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60558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عرض الشرائح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126288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تخطيط الجدول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58310"/>
                  </a:ext>
                </a:extLst>
              </a:tr>
              <a:tr h="75438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 يمكن إضافة الملفات الصوتية من :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صوت على الكمبيوتر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143036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عرض الشرائح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836166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تخطيط الجدول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945487"/>
                  </a:ext>
                </a:extLst>
              </a:tr>
            </a:tbl>
          </a:graphicData>
        </a:graphic>
      </p:graphicFrame>
      <p:sp>
        <p:nvSpPr>
          <p:cNvPr id="18" name="عنصر نائب لرقم الشريحة 17">
            <a:extLst>
              <a:ext uri="{FF2B5EF4-FFF2-40B4-BE49-F238E27FC236}">
                <a16:creationId xmlns:a16="http://schemas.microsoft.com/office/drawing/2014/main" id="{B1A4523A-C5A7-1C61-D9F8-997A7BA05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371600" rtl="1"/>
            <a:fld id="{44454C21-C3FC-41F6-B60C-8352D71AB46E}" type="slidenum">
              <a:rPr lang="ar-SA">
                <a:solidFill>
                  <a:prstClr val="black">
                    <a:tint val="82000"/>
                  </a:prstClr>
                </a:solidFill>
                <a:latin typeface="Aptos" panose="02110004020202020204"/>
                <a:cs typeface="Arial" panose="020B0604020202020204" pitchFamily="34" charset="0"/>
              </a:rPr>
              <a:pPr defTabSz="1371600" rtl="1"/>
              <a:t>12</a:t>
            </a:fld>
            <a:endParaRPr lang="ar-SA">
              <a:solidFill>
                <a:prstClr val="black">
                  <a:tint val="82000"/>
                </a:prstClr>
              </a:solidFill>
              <a:latin typeface="Aptos" panose="02110004020202020204"/>
              <a:cs typeface="Arial" panose="020B0604020202020204" pitchFamily="34" charset="0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6DB606D1-DB3F-C2F2-44EE-2BEEBCD6782F}"/>
              </a:ext>
            </a:extLst>
          </p:cNvPr>
          <p:cNvSpPr/>
          <p:nvPr/>
        </p:nvSpPr>
        <p:spPr>
          <a:xfrm>
            <a:off x="1025021" y="18647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id="{B558B0C1-FD16-2A35-257C-A870D1E00E96}"/>
              </a:ext>
            </a:extLst>
          </p:cNvPr>
          <p:cNvSpPr/>
          <p:nvPr/>
        </p:nvSpPr>
        <p:spPr>
          <a:xfrm>
            <a:off x="1025021" y="25505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 19">
            <a:extLst>
              <a:ext uri="{FF2B5EF4-FFF2-40B4-BE49-F238E27FC236}">
                <a16:creationId xmlns:a16="http://schemas.microsoft.com/office/drawing/2014/main" id="{4971834B-2D77-8799-08AC-2D7D53E68D2C}"/>
              </a:ext>
            </a:extLst>
          </p:cNvPr>
          <p:cNvSpPr/>
          <p:nvPr/>
        </p:nvSpPr>
        <p:spPr>
          <a:xfrm>
            <a:off x="1025021" y="32363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ستطيل 20">
            <a:extLst>
              <a:ext uri="{FF2B5EF4-FFF2-40B4-BE49-F238E27FC236}">
                <a16:creationId xmlns:a16="http://schemas.microsoft.com/office/drawing/2014/main" id="{AD810927-3158-8287-086C-3B815D577900}"/>
              </a:ext>
            </a:extLst>
          </p:cNvPr>
          <p:cNvSpPr/>
          <p:nvPr/>
        </p:nvSpPr>
        <p:spPr>
          <a:xfrm>
            <a:off x="1025021" y="5080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 21">
            <a:extLst>
              <a:ext uri="{FF2B5EF4-FFF2-40B4-BE49-F238E27FC236}">
                <a16:creationId xmlns:a16="http://schemas.microsoft.com/office/drawing/2014/main" id="{9B6CE0AD-A6CE-CC77-26BE-7DA3B94652C0}"/>
              </a:ext>
            </a:extLst>
          </p:cNvPr>
          <p:cNvSpPr/>
          <p:nvPr/>
        </p:nvSpPr>
        <p:spPr>
          <a:xfrm>
            <a:off x="1025021" y="5842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 22">
            <a:extLst>
              <a:ext uri="{FF2B5EF4-FFF2-40B4-BE49-F238E27FC236}">
                <a16:creationId xmlns:a16="http://schemas.microsoft.com/office/drawing/2014/main" id="{6F90D590-F6DF-A5BF-4DB9-98D339B540A8}"/>
              </a:ext>
            </a:extLst>
          </p:cNvPr>
          <p:cNvSpPr/>
          <p:nvPr/>
        </p:nvSpPr>
        <p:spPr>
          <a:xfrm>
            <a:off x="1025021" y="6604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9C31B790-D734-A2A6-AD79-8405552BE9E3}"/>
              </a:ext>
            </a:extLst>
          </p:cNvPr>
          <p:cNvSpPr/>
          <p:nvPr/>
        </p:nvSpPr>
        <p:spPr>
          <a:xfrm>
            <a:off x="1025021" y="7372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مستطيل 24">
            <a:extLst>
              <a:ext uri="{FF2B5EF4-FFF2-40B4-BE49-F238E27FC236}">
                <a16:creationId xmlns:a16="http://schemas.microsoft.com/office/drawing/2014/main" id="{4E5974EE-5690-1B98-7616-D28E0532D87C}"/>
              </a:ext>
            </a:extLst>
          </p:cNvPr>
          <p:cNvSpPr/>
          <p:nvPr/>
        </p:nvSpPr>
        <p:spPr>
          <a:xfrm>
            <a:off x="1025021" y="8134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B6118090-BC51-EFB7-E7BE-FC6315FC5C23}"/>
              </a:ext>
            </a:extLst>
          </p:cNvPr>
          <p:cNvSpPr/>
          <p:nvPr/>
        </p:nvSpPr>
        <p:spPr>
          <a:xfrm>
            <a:off x="1025021" y="8896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7858C669-EE3B-7895-EAA3-06647D92F6B9}"/>
              </a:ext>
            </a:extLst>
          </p:cNvPr>
          <p:cNvSpPr txBox="1"/>
          <p:nvPr/>
        </p:nvSpPr>
        <p:spPr>
          <a:xfrm>
            <a:off x="874460" y="1673814"/>
            <a:ext cx="800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  <a:sym typeface="Wingdings" panose="05000000000000000000" pitchFamily="2" charset="2"/>
              </a:rPr>
              <a:t></a:t>
            </a:r>
            <a:endParaRPr lang="ar-SA" sz="2800" b="1" dirty="0">
              <a:solidFill>
                <a:srgbClr val="C00000"/>
              </a:solidFill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F5F5F66C-4059-5E4F-46A6-EBE431F70328}"/>
              </a:ext>
            </a:extLst>
          </p:cNvPr>
          <p:cNvSpPr txBox="1"/>
          <p:nvPr/>
        </p:nvSpPr>
        <p:spPr>
          <a:xfrm>
            <a:off x="961377" y="3093303"/>
            <a:ext cx="800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  <a:sym typeface="Wingdings" panose="05000000000000000000" pitchFamily="2" charset="2"/>
              </a:rPr>
              <a:t></a:t>
            </a:r>
            <a:endParaRPr lang="ar-SA" sz="2800" b="1" dirty="0">
              <a:solidFill>
                <a:srgbClr val="C00000"/>
              </a:solidFill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A996D7B5-CE11-0288-69DC-69775C24230F}"/>
              </a:ext>
            </a:extLst>
          </p:cNvPr>
          <p:cNvSpPr txBox="1"/>
          <p:nvPr/>
        </p:nvSpPr>
        <p:spPr>
          <a:xfrm>
            <a:off x="874460" y="4903090"/>
            <a:ext cx="800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  <a:sym typeface="Wingdings" panose="05000000000000000000" pitchFamily="2" charset="2"/>
              </a:rPr>
              <a:t></a:t>
            </a:r>
            <a:endParaRPr lang="ar-SA" sz="2800" b="1" dirty="0">
              <a:solidFill>
                <a:srgbClr val="C00000"/>
              </a:solidFill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6D46D265-06FF-2FA8-E09C-45D97B862DE5}"/>
              </a:ext>
            </a:extLst>
          </p:cNvPr>
          <p:cNvSpPr txBox="1"/>
          <p:nvPr/>
        </p:nvSpPr>
        <p:spPr>
          <a:xfrm>
            <a:off x="890809" y="7204080"/>
            <a:ext cx="800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  <a:sym typeface="Wingdings" panose="05000000000000000000" pitchFamily="2" charset="2"/>
              </a:rPr>
              <a:t></a:t>
            </a:r>
            <a:endParaRPr lang="ar-SA" sz="2800" b="1" dirty="0">
              <a:solidFill>
                <a:srgbClr val="C00000"/>
              </a:solidFill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BCD88D56-7044-10CF-506F-19A3468D3264}"/>
              </a:ext>
            </a:extLst>
          </p:cNvPr>
          <p:cNvSpPr txBox="1"/>
          <p:nvPr/>
        </p:nvSpPr>
        <p:spPr>
          <a:xfrm>
            <a:off x="874460" y="2412036"/>
            <a:ext cx="800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  <a:sym typeface="Wingdings" panose="05000000000000000000" pitchFamily="2" charset="2"/>
              </a:rPr>
              <a:t></a:t>
            </a:r>
            <a:endParaRPr lang="ar-SA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6874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C24C31-B53E-AE50-4DAB-D0FB4AB906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>
            <a:extLst>
              <a:ext uri="{FF2B5EF4-FFF2-40B4-BE49-F238E27FC236}">
                <a16:creationId xmlns:a16="http://schemas.microsoft.com/office/drawing/2014/main" id="{FA6BD9B8-2939-A3BD-4CEF-AC158A4AF558}"/>
              </a:ext>
            </a:extLst>
          </p:cNvPr>
          <p:cNvSpPr/>
          <p:nvPr/>
        </p:nvSpPr>
        <p:spPr>
          <a:xfrm>
            <a:off x="762000" y="4076700"/>
            <a:ext cx="16603247" cy="548640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556EBD96-7950-4CB5-5549-951EB3D5E52A}"/>
              </a:ext>
            </a:extLst>
          </p:cNvPr>
          <p:cNvSpPr/>
          <p:nvPr/>
        </p:nvSpPr>
        <p:spPr>
          <a:xfrm>
            <a:off x="762000" y="876300"/>
            <a:ext cx="16603247" cy="3108965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40E4CE66-5E21-EB8F-B5C3-2253AB5A9C12}"/>
              </a:ext>
            </a:extLst>
          </p:cNvPr>
          <p:cNvSpPr txBox="1"/>
          <p:nvPr/>
        </p:nvSpPr>
        <p:spPr>
          <a:xfrm>
            <a:off x="1058467" y="266700"/>
            <a:ext cx="16315133" cy="617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defTabSz="1371600" rtl="1">
              <a:lnSpc>
                <a:spcPct val="70000"/>
              </a:lnSpc>
              <a:spcBef>
                <a:spcPts val="1500"/>
              </a:spcBef>
              <a:defRPr/>
            </a:pPr>
            <a:r>
              <a:rPr lang="ar-SA" sz="4400" dirty="0">
                <a:solidFill>
                  <a:prstClr val="black"/>
                </a:solidFill>
                <a:latin typeface="Lalezar" panose="00000500000000000000" pitchFamily="2" charset="-78"/>
                <a:ea typeface="Harmattan"/>
                <a:cs typeface="Lalezar" panose="00000500000000000000" pitchFamily="2" charset="-78"/>
              </a:rPr>
              <a:t>الدرس الثالث : المخططات البيانية وبعض النصائح</a:t>
            </a:r>
          </a:p>
        </p:txBody>
      </p:sp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47BF8218-057A-890B-D4C3-F8C065B772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4815513"/>
              </p:ext>
            </p:extLst>
          </p:nvPr>
        </p:nvGraphicFramePr>
        <p:xfrm>
          <a:off x="871647" y="950329"/>
          <a:ext cx="16417400" cy="2943501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5596605">
                  <a:extLst>
                    <a:ext uri="{9D8B030D-6E8A-4147-A177-3AD203B41FA5}">
                      <a16:colId xmlns:a16="http://schemas.microsoft.com/office/drawing/2014/main" val="1510727666"/>
                    </a:ext>
                  </a:extLst>
                </a:gridCol>
                <a:gridCol w="820795">
                  <a:extLst>
                    <a:ext uri="{9D8B030D-6E8A-4147-A177-3AD203B41FA5}">
                      <a16:colId xmlns:a16="http://schemas.microsoft.com/office/drawing/2014/main" val="3750429174"/>
                    </a:ext>
                  </a:extLst>
                </a:gridCol>
              </a:tblGrid>
              <a:tr h="777240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0" dirty="0">
                          <a:solidFill>
                            <a:schemeClr val="tx1"/>
                          </a:solidFill>
                          <a:latin typeface="Lalezar" panose="00000500000000000000" pitchFamily="2" charset="-78"/>
                          <a:ea typeface="Harmattan" panose="01000503000000020003" pitchFamily="2" charset="-78"/>
                          <a:cs typeface="Lalezar" panose="00000500000000000000" pitchFamily="2" charset="-78"/>
                        </a:rPr>
                        <a:t>تحديد العبارة الصحيحة والعبارة الخاطئة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4200" dirty="0">
                        <a:solidFill>
                          <a:schemeClr val="bg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DB6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495778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 هناك أشكال كثيرة من رسوم </a:t>
                      </a:r>
                      <a:r>
                        <a:rPr lang="es-ES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SmartArt</a:t>
                      </a:r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 يمكن إضافتها إلى الشريحة 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209388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 عند إنشاء العرض التقديمي ضع في اعتبارك الجمهور وخلفياتهم 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448289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3- ينصح عند استخدام </a:t>
                      </a:r>
                      <a:r>
                        <a:rPr lang="en-US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 </a:t>
                      </a:r>
                      <a:r>
                        <a:rPr lang="es-ES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SmartArt </a:t>
                      </a:r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بالمحافظة على البساطة والوضوح 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224634"/>
                  </a:ext>
                </a:extLst>
              </a:tr>
            </a:tbl>
          </a:graphicData>
        </a:graphic>
      </p:graphicFrame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0CC3D14F-D349-F48E-D1B8-0F5AAEE21A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059269"/>
              </p:ext>
            </p:extLst>
          </p:nvPr>
        </p:nvGraphicFramePr>
        <p:xfrm>
          <a:off x="871648" y="4137660"/>
          <a:ext cx="16417400" cy="53492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7669806">
                  <a:extLst>
                    <a:ext uri="{9D8B030D-6E8A-4147-A177-3AD203B41FA5}">
                      <a16:colId xmlns:a16="http://schemas.microsoft.com/office/drawing/2014/main" val="3612211335"/>
                    </a:ext>
                  </a:extLst>
                </a:gridCol>
                <a:gridCol w="7926800">
                  <a:extLst>
                    <a:ext uri="{9D8B030D-6E8A-4147-A177-3AD203B41FA5}">
                      <a16:colId xmlns:a16="http://schemas.microsoft.com/office/drawing/2014/main" val="3660437188"/>
                    </a:ext>
                  </a:extLst>
                </a:gridCol>
                <a:gridCol w="820794">
                  <a:extLst>
                    <a:ext uri="{9D8B030D-6E8A-4147-A177-3AD203B41FA5}">
                      <a16:colId xmlns:a16="http://schemas.microsoft.com/office/drawing/2014/main" val="1743365119"/>
                    </a:ext>
                  </a:extLst>
                </a:gridCol>
              </a:tblGrid>
              <a:tr h="777240">
                <a:tc grid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3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Lalezar" panose="00000500000000000000" pitchFamily="2" charset="-78"/>
                          <a:ea typeface="Harmattan" panose="01000503000000020003" pitchFamily="2" charset="-78"/>
                          <a:cs typeface="Lalezar" panose="00000500000000000000" pitchFamily="2" charset="-78"/>
                        </a:rPr>
                        <a:t>اختيار الإجابة الصحيحة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387926"/>
                  </a:ext>
                </a:extLst>
              </a:tr>
              <a:tr h="75438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 اجعل رسم</a:t>
                      </a:r>
                      <a:r>
                        <a:rPr lang="en-US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 </a:t>
                      </a:r>
                      <a:r>
                        <a:rPr lang="es-ES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SmartArt  </a:t>
                      </a:r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أكثر</a:t>
                      </a:r>
                    </a:p>
                    <a:p>
                      <a:pPr algn="ctr"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حيوية باستخدام زر :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تغيير الألوان 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60558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انتقالات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126288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حركات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58310"/>
                  </a:ext>
                </a:extLst>
              </a:tr>
              <a:tr h="75438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 من النصائح لإنشاء عرض تقديمي متميز :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استخدام الأوان الفاقعة 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143036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مكان العرض ليس مهم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836166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تحضير العرض التقديمي 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945487"/>
                  </a:ext>
                </a:extLst>
              </a:tr>
            </a:tbl>
          </a:graphicData>
        </a:graphic>
      </p:graphicFrame>
      <p:sp>
        <p:nvSpPr>
          <p:cNvPr id="18" name="عنصر نائب لرقم الشريحة 17">
            <a:extLst>
              <a:ext uri="{FF2B5EF4-FFF2-40B4-BE49-F238E27FC236}">
                <a16:creationId xmlns:a16="http://schemas.microsoft.com/office/drawing/2014/main" id="{2A0915D1-20FA-D8C1-4708-4F18714FD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371600" rtl="1"/>
            <a:fld id="{44454C21-C3FC-41F6-B60C-8352D71AB46E}" type="slidenum">
              <a:rPr lang="ar-SA">
                <a:solidFill>
                  <a:prstClr val="black">
                    <a:tint val="82000"/>
                  </a:prstClr>
                </a:solidFill>
                <a:latin typeface="Aptos" panose="02110004020202020204"/>
                <a:cs typeface="Arial" panose="020B0604020202020204" pitchFamily="34" charset="0"/>
              </a:rPr>
              <a:pPr defTabSz="1371600" rtl="1"/>
              <a:t>13</a:t>
            </a:fld>
            <a:endParaRPr lang="ar-SA">
              <a:solidFill>
                <a:prstClr val="black">
                  <a:tint val="82000"/>
                </a:prstClr>
              </a:solidFill>
              <a:latin typeface="Aptos" panose="02110004020202020204"/>
              <a:cs typeface="Arial" panose="020B0604020202020204" pitchFamily="34" charset="0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70574D3A-8D1B-E10B-FBEB-CCA77EE02C14}"/>
              </a:ext>
            </a:extLst>
          </p:cNvPr>
          <p:cNvSpPr/>
          <p:nvPr/>
        </p:nvSpPr>
        <p:spPr>
          <a:xfrm>
            <a:off x="1025021" y="18647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id="{131F6233-508A-69FD-5CB1-7FF1C12B7E57}"/>
              </a:ext>
            </a:extLst>
          </p:cNvPr>
          <p:cNvSpPr/>
          <p:nvPr/>
        </p:nvSpPr>
        <p:spPr>
          <a:xfrm>
            <a:off x="1025021" y="25505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 19">
            <a:extLst>
              <a:ext uri="{FF2B5EF4-FFF2-40B4-BE49-F238E27FC236}">
                <a16:creationId xmlns:a16="http://schemas.microsoft.com/office/drawing/2014/main" id="{5933FD5F-16C2-96B5-CD69-8B24F55F60D7}"/>
              </a:ext>
            </a:extLst>
          </p:cNvPr>
          <p:cNvSpPr/>
          <p:nvPr/>
        </p:nvSpPr>
        <p:spPr>
          <a:xfrm>
            <a:off x="1025021" y="32363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ستطيل 20">
            <a:extLst>
              <a:ext uri="{FF2B5EF4-FFF2-40B4-BE49-F238E27FC236}">
                <a16:creationId xmlns:a16="http://schemas.microsoft.com/office/drawing/2014/main" id="{554744E7-B511-4CC2-A315-BBC35D0AE5C8}"/>
              </a:ext>
            </a:extLst>
          </p:cNvPr>
          <p:cNvSpPr/>
          <p:nvPr/>
        </p:nvSpPr>
        <p:spPr>
          <a:xfrm>
            <a:off x="1025021" y="5080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 21">
            <a:extLst>
              <a:ext uri="{FF2B5EF4-FFF2-40B4-BE49-F238E27FC236}">
                <a16:creationId xmlns:a16="http://schemas.microsoft.com/office/drawing/2014/main" id="{3811E350-7CE1-1A9A-EE97-FA3CAD7C68E3}"/>
              </a:ext>
            </a:extLst>
          </p:cNvPr>
          <p:cNvSpPr/>
          <p:nvPr/>
        </p:nvSpPr>
        <p:spPr>
          <a:xfrm>
            <a:off x="1025021" y="5842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 22">
            <a:extLst>
              <a:ext uri="{FF2B5EF4-FFF2-40B4-BE49-F238E27FC236}">
                <a16:creationId xmlns:a16="http://schemas.microsoft.com/office/drawing/2014/main" id="{784A09FF-0237-E3F8-0209-294A6BE44DAE}"/>
              </a:ext>
            </a:extLst>
          </p:cNvPr>
          <p:cNvSpPr/>
          <p:nvPr/>
        </p:nvSpPr>
        <p:spPr>
          <a:xfrm>
            <a:off x="1025021" y="6604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A8AB9739-9FC3-8559-843A-D3EEAA066548}"/>
              </a:ext>
            </a:extLst>
          </p:cNvPr>
          <p:cNvSpPr/>
          <p:nvPr/>
        </p:nvSpPr>
        <p:spPr>
          <a:xfrm>
            <a:off x="1025021" y="7372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مستطيل 24">
            <a:extLst>
              <a:ext uri="{FF2B5EF4-FFF2-40B4-BE49-F238E27FC236}">
                <a16:creationId xmlns:a16="http://schemas.microsoft.com/office/drawing/2014/main" id="{55FDAC0B-EC18-4405-1D50-EE1477F64E46}"/>
              </a:ext>
            </a:extLst>
          </p:cNvPr>
          <p:cNvSpPr/>
          <p:nvPr/>
        </p:nvSpPr>
        <p:spPr>
          <a:xfrm>
            <a:off x="1025021" y="8134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3ABB06F3-BE12-0705-0BE3-975AD73F36F2}"/>
              </a:ext>
            </a:extLst>
          </p:cNvPr>
          <p:cNvSpPr/>
          <p:nvPr/>
        </p:nvSpPr>
        <p:spPr>
          <a:xfrm>
            <a:off x="1025021" y="8896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A1A4A246-29C7-2757-F1D8-AC07AC358B24}"/>
              </a:ext>
            </a:extLst>
          </p:cNvPr>
          <p:cNvSpPr txBox="1"/>
          <p:nvPr/>
        </p:nvSpPr>
        <p:spPr>
          <a:xfrm>
            <a:off x="922753" y="8683015"/>
            <a:ext cx="800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  <a:sym typeface="Wingdings" panose="05000000000000000000" pitchFamily="2" charset="2"/>
              </a:rPr>
              <a:t></a:t>
            </a:r>
            <a:endParaRPr lang="ar-SA" sz="2800" b="1" dirty="0">
              <a:solidFill>
                <a:srgbClr val="C00000"/>
              </a:solidFill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8C9999FE-206E-1BA9-3D03-6DC5A28EE3D9}"/>
              </a:ext>
            </a:extLst>
          </p:cNvPr>
          <p:cNvSpPr txBox="1"/>
          <p:nvPr/>
        </p:nvSpPr>
        <p:spPr>
          <a:xfrm>
            <a:off x="922753" y="4855959"/>
            <a:ext cx="800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  <a:sym typeface="Wingdings" panose="05000000000000000000" pitchFamily="2" charset="2"/>
              </a:rPr>
              <a:t></a:t>
            </a:r>
            <a:endParaRPr lang="ar-SA" sz="2800" b="1" dirty="0">
              <a:solidFill>
                <a:srgbClr val="C00000"/>
              </a:solidFill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D0B7F237-A826-09D1-8FA0-B7C9EB7E6E52}"/>
              </a:ext>
            </a:extLst>
          </p:cNvPr>
          <p:cNvSpPr txBox="1"/>
          <p:nvPr/>
        </p:nvSpPr>
        <p:spPr>
          <a:xfrm>
            <a:off x="998953" y="1649248"/>
            <a:ext cx="800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  <a:sym typeface="Wingdings" panose="05000000000000000000" pitchFamily="2" charset="2"/>
              </a:rPr>
              <a:t></a:t>
            </a:r>
            <a:endParaRPr lang="ar-SA" sz="2800" b="1" dirty="0">
              <a:solidFill>
                <a:srgbClr val="C00000"/>
              </a:solidFill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4C8DD37B-C86D-2FE7-7A65-85A4492DA7BF}"/>
              </a:ext>
            </a:extLst>
          </p:cNvPr>
          <p:cNvSpPr txBox="1"/>
          <p:nvPr/>
        </p:nvSpPr>
        <p:spPr>
          <a:xfrm>
            <a:off x="917499" y="2393019"/>
            <a:ext cx="800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  <a:sym typeface="Wingdings" panose="05000000000000000000" pitchFamily="2" charset="2"/>
              </a:rPr>
              <a:t></a:t>
            </a:r>
            <a:endParaRPr lang="ar-SA" sz="2800" b="1" dirty="0">
              <a:solidFill>
                <a:srgbClr val="C00000"/>
              </a:solidFill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BDFCEA02-4A43-CCD4-2E26-2EA954E8635F}"/>
              </a:ext>
            </a:extLst>
          </p:cNvPr>
          <p:cNvSpPr txBox="1"/>
          <p:nvPr/>
        </p:nvSpPr>
        <p:spPr>
          <a:xfrm>
            <a:off x="917499" y="3089705"/>
            <a:ext cx="800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  <a:sym typeface="Wingdings" panose="05000000000000000000" pitchFamily="2" charset="2"/>
              </a:rPr>
              <a:t></a:t>
            </a:r>
            <a:endParaRPr lang="ar-SA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79587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2EEB7C-D820-6EE3-2801-F58D50886D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FC93F1E0-ACE0-4B45-BA73-9D3FA6970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14</a:t>
            </a:fld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4EC00E78-26C1-247F-674E-1EBCFC2BCAA7}"/>
              </a:ext>
            </a:extLst>
          </p:cNvPr>
          <p:cNvSpPr txBox="1"/>
          <p:nvPr/>
        </p:nvSpPr>
        <p:spPr>
          <a:xfrm>
            <a:off x="986433" y="2400300"/>
            <a:ext cx="16315133" cy="1046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371600" rtl="1">
              <a:lnSpc>
                <a:spcPct val="70000"/>
              </a:lnSpc>
              <a:spcBef>
                <a:spcPts val="1500"/>
              </a:spcBef>
              <a:defRPr/>
            </a:pPr>
            <a:r>
              <a:rPr lang="ar-SA" sz="8000" dirty="0">
                <a:solidFill>
                  <a:prstClr val="black"/>
                </a:solidFill>
                <a:latin typeface="Lalezar" panose="00000500000000000000" pitchFamily="2" charset="-78"/>
                <a:ea typeface="Harmattan"/>
                <a:cs typeface="Lalezar" panose="00000500000000000000" pitchFamily="2" charset="-78"/>
              </a:rPr>
              <a:t>وحدة برمجة الروبوت الافتراضي</a:t>
            </a:r>
            <a:endParaRPr lang="en-US" sz="8000" dirty="0">
              <a:solidFill>
                <a:prstClr val="black"/>
              </a:solidFill>
              <a:latin typeface="Lalezar" panose="00000500000000000000" pitchFamily="2" charset="-78"/>
              <a:ea typeface="Harmattan"/>
              <a:cs typeface="Lalezar" panose="00000500000000000000" pitchFamily="2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E93395F5-8C4D-A656-B6C8-EB15F8F76B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3695700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65261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C7BD29-561C-B91B-456D-5ACDEFDC53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>
            <a:extLst>
              <a:ext uri="{FF2B5EF4-FFF2-40B4-BE49-F238E27FC236}">
                <a16:creationId xmlns:a16="http://schemas.microsoft.com/office/drawing/2014/main" id="{D4D24B36-A416-DA36-F3AA-54924827A26A}"/>
              </a:ext>
            </a:extLst>
          </p:cNvPr>
          <p:cNvSpPr/>
          <p:nvPr/>
        </p:nvSpPr>
        <p:spPr>
          <a:xfrm>
            <a:off x="762000" y="4076700"/>
            <a:ext cx="16603247" cy="548640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37595741-049A-623B-1198-EBBF0F23C85A}"/>
              </a:ext>
            </a:extLst>
          </p:cNvPr>
          <p:cNvSpPr/>
          <p:nvPr/>
        </p:nvSpPr>
        <p:spPr>
          <a:xfrm>
            <a:off x="762000" y="876300"/>
            <a:ext cx="16603247" cy="3108965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EF1D9326-148D-F599-A47B-23D30CA89A8A}"/>
              </a:ext>
            </a:extLst>
          </p:cNvPr>
          <p:cNvSpPr txBox="1"/>
          <p:nvPr/>
        </p:nvSpPr>
        <p:spPr>
          <a:xfrm>
            <a:off x="1058467" y="266700"/>
            <a:ext cx="16315133" cy="617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defTabSz="1371600" rtl="1">
              <a:lnSpc>
                <a:spcPct val="70000"/>
              </a:lnSpc>
              <a:spcBef>
                <a:spcPts val="1500"/>
              </a:spcBef>
              <a:defRPr/>
            </a:pPr>
            <a:r>
              <a:rPr lang="ar-SA" sz="4400" dirty="0">
                <a:solidFill>
                  <a:prstClr val="black"/>
                </a:solidFill>
                <a:latin typeface="Lalezar" panose="00000500000000000000" pitchFamily="2" charset="-78"/>
                <a:ea typeface="Harmattan"/>
                <a:cs typeface="Lalezar" panose="00000500000000000000" pitchFamily="2" charset="-78"/>
              </a:rPr>
              <a:t>الدرس الأول  : الروبوتات الافتراضية</a:t>
            </a:r>
            <a:endParaRPr lang="en-US" sz="4400" dirty="0">
              <a:solidFill>
                <a:prstClr val="black"/>
              </a:solidFill>
              <a:latin typeface="Lalezar" panose="00000500000000000000" pitchFamily="2" charset="-78"/>
              <a:ea typeface="Harmattan"/>
              <a:cs typeface="Lalezar" panose="00000500000000000000" pitchFamily="2" charset="-78"/>
            </a:endParaRPr>
          </a:p>
        </p:txBody>
      </p:sp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10E49037-1ED5-1804-CF2C-3CB9B295FB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2423377"/>
              </p:ext>
            </p:extLst>
          </p:nvPr>
        </p:nvGraphicFramePr>
        <p:xfrm>
          <a:off x="871647" y="950329"/>
          <a:ext cx="16417400" cy="2943501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5596605">
                  <a:extLst>
                    <a:ext uri="{9D8B030D-6E8A-4147-A177-3AD203B41FA5}">
                      <a16:colId xmlns:a16="http://schemas.microsoft.com/office/drawing/2014/main" val="1510727666"/>
                    </a:ext>
                  </a:extLst>
                </a:gridCol>
                <a:gridCol w="820795">
                  <a:extLst>
                    <a:ext uri="{9D8B030D-6E8A-4147-A177-3AD203B41FA5}">
                      <a16:colId xmlns:a16="http://schemas.microsoft.com/office/drawing/2014/main" val="3750429174"/>
                    </a:ext>
                  </a:extLst>
                </a:gridCol>
              </a:tblGrid>
              <a:tr h="777240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0" dirty="0">
                          <a:solidFill>
                            <a:schemeClr val="tx1"/>
                          </a:solidFill>
                          <a:latin typeface="Lalezar" panose="00000500000000000000" pitchFamily="2" charset="-78"/>
                          <a:ea typeface="Harmattan" panose="01000503000000020003" pitchFamily="2" charset="-78"/>
                          <a:cs typeface="Lalezar" panose="00000500000000000000" pitchFamily="2" charset="-78"/>
                        </a:rPr>
                        <a:t>تحديد العبارة الصحيحة والعبارة الخاطئة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4200" dirty="0">
                        <a:solidFill>
                          <a:schemeClr val="bg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DB6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495778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 الجيروسكوب عبارة عن مستشعر يستخدم للقياس والحفاظ على الاتجاه والسرعة والزاوية 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209388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2-من مزايا استخدام الروبوتات الافتراضية إمكانية إنشاء روبوتات بمزايا متقدمة دون الحاجة لشراء المعدات.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448289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3- الواقع الافتراضي هو محاكاة مشابهة للعالم الحقيقي 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224634"/>
                  </a:ext>
                </a:extLst>
              </a:tr>
            </a:tbl>
          </a:graphicData>
        </a:graphic>
      </p:graphicFrame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A309FDBA-3590-900C-018C-5BBBFE31EB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9432840"/>
              </p:ext>
            </p:extLst>
          </p:nvPr>
        </p:nvGraphicFramePr>
        <p:xfrm>
          <a:off x="871648" y="4137660"/>
          <a:ext cx="16417400" cy="53492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7669806">
                  <a:extLst>
                    <a:ext uri="{9D8B030D-6E8A-4147-A177-3AD203B41FA5}">
                      <a16:colId xmlns:a16="http://schemas.microsoft.com/office/drawing/2014/main" val="3612211335"/>
                    </a:ext>
                  </a:extLst>
                </a:gridCol>
                <a:gridCol w="7926800">
                  <a:extLst>
                    <a:ext uri="{9D8B030D-6E8A-4147-A177-3AD203B41FA5}">
                      <a16:colId xmlns:a16="http://schemas.microsoft.com/office/drawing/2014/main" val="3660437188"/>
                    </a:ext>
                  </a:extLst>
                </a:gridCol>
                <a:gridCol w="820794">
                  <a:extLst>
                    <a:ext uri="{9D8B030D-6E8A-4147-A177-3AD203B41FA5}">
                      <a16:colId xmlns:a16="http://schemas.microsoft.com/office/drawing/2014/main" val="1743365119"/>
                    </a:ext>
                  </a:extLst>
                </a:gridCol>
              </a:tblGrid>
              <a:tr h="777240">
                <a:tc grid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3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Lalezar" panose="00000500000000000000" pitchFamily="2" charset="-78"/>
                          <a:ea typeface="Harmattan" panose="01000503000000020003" pitchFamily="2" charset="-78"/>
                          <a:cs typeface="Lalezar" panose="00000500000000000000" pitchFamily="2" charset="-78"/>
                        </a:rPr>
                        <a:t>اختيار الإجابة الصحيحة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387926"/>
                  </a:ext>
                </a:extLst>
              </a:tr>
              <a:tr h="75438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 من فئات اللبنات البرمجية تستخدم لقراءة قيم مستشعرات الروبوت :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الاستشعار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60558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3716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العمليات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126288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3716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المتغيرات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58310"/>
                  </a:ext>
                </a:extLst>
              </a:tr>
              <a:tr h="75438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 من فئات اللبنات البرمجية تتحكم في حركة الروبوت في ساحة اللعب :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الدفع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143036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مغناطيس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836166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التحكم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945487"/>
                  </a:ext>
                </a:extLst>
              </a:tr>
            </a:tbl>
          </a:graphicData>
        </a:graphic>
      </p:graphicFrame>
      <p:sp>
        <p:nvSpPr>
          <p:cNvPr id="18" name="عنصر نائب لرقم الشريحة 17">
            <a:extLst>
              <a:ext uri="{FF2B5EF4-FFF2-40B4-BE49-F238E27FC236}">
                <a16:creationId xmlns:a16="http://schemas.microsoft.com/office/drawing/2014/main" id="{EF1E905C-CA1D-E2C0-C9DA-900734763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371600" rtl="1"/>
            <a:fld id="{44454C21-C3FC-41F6-B60C-8352D71AB46E}" type="slidenum">
              <a:rPr lang="ar-SA">
                <a:solidFill>
                  <a:prstClr val="black">
                    <a:tint val="82000"/>
                  </a:prstClr>
                </a:solidFill>
                <a:latin typeface="Aptos" panose="02110004020202020204"/>
                <a:cs typeface="Arial" panose="020B0604020202020204" pitchFamily="34" charset="0"/>
              </a:rPr>
              <a:pPr defTabSz="1371600" rtl="1"/>
              <a:t>15</a:t>
            </a:fld>
            <a:endParaRPr lang="ar-SA">
              <a:solidFill>
                <a:prstClr val="black">
                  <a:tint val="82000"/>
                </a:prstClr>
              </a:solidFill>
              <a:latin typeface="Aptos" panose="02110004020202020204"/>
              <a:cs typeface="Arial" panose="020B0604020202020204" pitchFamily="34" charset="0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DEE11D2B-D3E7-62BC-42EB-9690E9122F8C}"/>
              </a:ext>
            </a:extLst>
          </p:cNvPr>
          <p:cNvSpPr/>
          <p:nvPr/>
        </p:nvSpPr>
        <p:spPr>
          <a:xfrm>
            <a:off x="1025021" y="18647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id="{A907095F-C3D3-B785-D853-5CBCE2DD86FF}"/>
              </a:ext>
            </a:extLst>
          </p:cNvPr>
          <p:cNvSpPr/>
          <p:nvPr/>
        </p:nvSpPr>
        <p:spPr>
          <a:xfrm>
            <a:off x="1025021" y="25505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 19">
            <a:extLst>
              <a:ext uri="{FF2B5EF4-FFF2-40B4-BE49-F238E27FC236}">
                <a16:creationId xmlns:a16="http://schemas.microsoft.com/office/drawing/2014/main" id="{ACE2990A-D505-44CA-3596-3BF68D11C587}"/>
              </a:ext>
            </a:extLst>
          </p:cNvPr>
          <p:cNvSpPr/>
          <p:nvPr/>
        </p:nvSpPr>
        <p:spPr>
          <a:xfrm>
            <a:off x="1025021" y="32363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ستطيل 20">
            <a:extLst>
              <a:ext uri="{FF2B5EF4-FFF2-40B4-BE49-F238E27FC236}">
                <a16:creationId xmlns:a16="http://schemas.microsoft.com/office/drawing/2014/main" id="{57AF59BE-FF8D-DCF4-F7AD-DC6B6595CA68}"/>
              </a:ext>
            </a:extLst>
          </p:cNvPr>
          <p:cNvSpPr/>
          <p:nvPr/>
        </p:nvSpPr>
        <p:spPr>
          <a:xfrm>
            <a:off x="1025021" y="5080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 21">
            <a:extLst>
              <a:ext uri="{FF2B5EF4-FFF2-40B4-BE49-F238E27FC236}">
                <a16:creationId xmlns:a16="http://schemas.microsoft.com/office/drawing/2014/main" id="{0E01EE4D-7587-9DA6-ED90-180E5693DC78}"/>
              </a:ext>
            </a:extLst>
          </p:cNvPr>
          <p:cNvSpPr/>
          <p:nvPr/>
        </p:nvSpPr>
        <p:spPr>
          <a:xfrm>
            <a:off x="1025021" y="5842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 22">
            <a:extLst>
              <a:ext uri="{FF2B5EF4-FFF2-40B4-BE49-F238E27FC236}">
                <a16:creationId xmlns:a16="http://schemas.microsoft.com/office/drawing/2014/main" id="{0630BEB8-37D4-49DC-982B-93566ACA5ABE}"/>
              </a:ext>
            </a:extLst>
          </p:cNvPr>
          <p:cNvSpPr/>
          <p:nvPr/>
        </p:nvSpPr>
        <p:spPr>
          <a:xfrm>
            <a:off x="1025021" y="6604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CC5E97FB-75D5-3EE5-C5D7-7BA8C42D20C3}"/>
              </a:ext>
            </a:extLst>
          </p:cNvPr>
          <p:cNvSpPr/>
          <p:nvPr/>
        </p:nvSpPr>
        <p:spPr>
          <a:xfrm>
            <a:off x="1025021" y="7372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مستطيل 24">
            <a:extLst>
              <a:ext uri="{FF2B5EF4-FFF2-40B4-BE49-F238E27FC236}">
                <a16:creationId xmlns:a16="http://schemas.microsoft.com/office/drawing/2014/main" id="{65F3B7BA-A0BD-455A-6E43-771D794821E3}"/>
              </a:ext>
            </a:extLst>
          </p:cNvPr>
          <p:cNvSpPr/>
          <p:nvPr/>
        </p:nvSpPr>
        <p:spPr>
          <a:xfrm>
            <a:off x="1025021" y="8134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DEBCBBBC-67B9-EE81-3732-00CCB5B2D2B9}"/>
              </a:ext>
            </a:extLst>
          </p:cNvPr>
          <p:cNvSpPr/>
          <p:nvPr/>
        </p:nvSpPr>
        <p:spPr>
          <a:xfrm>
            <a:off x="1025021" y="8896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A460AD9C-FD29-F7C2-E9E1-8CEB80FE176B}"/>
              </a:ext>
            </a:extLst>
          </p:cNvPr>
          <p:cNvSpPr txBox="1"/>
          <p:nvPr/>
        </p:nvSpPr>
        <p:spPr>
          <a:xfrm>
            <a:off x="917310" y="1733502"/>
            <a:ext cx="800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  <a:sym typeface="Wingdings" panose="05000000000000000000" pitchFamily="2" charset="2"/>
              </a:rPr>
              <a:t></a:t>
            </a:r>
            <a:endParaRPr lang="ar-SA" sz="2800" b="1" dirty="0">
              <a:solidFill>
                <a:srgbClr val="C00000"/>
              </a:solidFill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5063F8A5-B377-B896-55EA-311D46CED7EE}"/>
              </a:ext>
            </a:extLst>
          </p:cNvPr>
          <p:cNvSpPr txBox="1"/>
          <p:nvPr/>
        </p:nvSpPr>
        <p:spPr>
          <a:xfrm>
            <a:off x="917310" y="2368317"/>
            <a:ext cx="800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  <a:sym typeface="Wingdings" panose="05000000000000000000" pitchFamily="2" charset="2"/>
              </a:rPr>
              <a:t></a:t>
            </a:r>
            <a:endParaRPr lang="ar-SA" sz="2800" b="1" dirty="0">
              <a:solidFill>
                <a:srgbClr val="C00000"/>
              </a:solidFill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ADB6E6C1-67F3-5DD4-A753-F6531F90B53F}"/>
              </a:ext>
            </a:extLst>
          </p:cNvPr>
          <p:cNvSpPr txBox="1"/>
          <p:nvPr/>
        </p:nvSpPr>
        <p:spPr>
          <a:xfrm>
            <a:off x="928196" y="3015350"/>
            <a:ext cx="800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  <a:sym typeface="Wingdings" panose="05000000000000000000" pitchFamily="2" charset="2"/>
              </a:rPr>
              <a:t></a:t>
            </a:r>
            <a:endParaRPr lang="ar-SA" sz="2800" b="1" dirty="0">
              <a:solidFill>
                <a:srgbClr val="C00000"/>
              </a:solidFill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F4D38BB0-8C2F-9B35-D4E6-E48392B63006}"/>
              </a:ext>
            </a:extLst>
          </p:cNvPr>
          <p:cNvSpPr txBox="1"/>
          <p:nvPr/>
        </p:nvSpPr>
        <p:spPr>
          <a:xfrm>
            <a:off x="874460" y="4893465"/>
            <a:ext cx="800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  <a:sym typeface="Wingdings" panose="05000000000000000000" pitchFamily="2" charset="2"/>
              </a:rPr>
              <a:t></a:t>
            </a:r>
            <a:endParaRPr lang="ar-SA" sz="2800" b="1" dirty="0">
              <a:solidFill>
                <a:srgbClr val="C00000"/>
              </a:solidFill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410BD14E-4A74-1AB7-387E-60E62D75E39F}"/>
              </a:ext>
            </a:extLst>
          </p:cNvPr>
          <p:cNvSpPr txBox="1"/>
          <p:nvPr/>
        </p:nvSpPr>
        <p:spPr>
          <a:xfrm>
            <a:off x="938124" y="7170063"/>
            <a:ext cx="800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  <a:sym typeface="Wingdings" panose="05000000000000000000" pitchFamily="2" charset="2"/>
              </a:rPr>
              <a:t></a:t>
            </a:r>
            <a:endParaRPr lang="ar-SA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15400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FEED53-D8D0-5DDC-472E-05F3F1397F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>
            <a:extLst>
              <a:ext uri="{FF2B5EF4-FFF2-40B4-BE49-F238E27FC236}">
                <a16:creationId xmlns:a16="http://schemas.microsoft.com/office/drawing/2014/main" id="{1DA7D712-651E-112A-3FFB-7236F579032E}"/>
              </a:ext>
            </a:extLst>
          </p:cNvPr>
          <p:cNvSpPr/>
          <p:nvPr/>
        </p:nvSpPr>
        <p:spPr>
          <a:xfrm>
            <a:off x="762000" y="4076700"/>
            <a:ext cx="16603247" cy="548640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55AA5752-16C0-7DB3-CF13-F145BDFF3C47}"/>
              </a:ext>
            </a:extLst>
          </p:cNvPr>
          <p:cNvSpPr/>
          <p:nvPr/>
        </p:nvSpPr>
        <p:spPr>
          <a:xfrm>
            <a:off x="762000" y="876300"/>
            <a:ext cx="16603247" cy="3108965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B62293FE-3C2F-FBB4-8742-889D5696C368}"/>
              </a:ext>
            </a:extLst>
          </p:cNvPr>
          <p:cNvSpPr txBox="1"/>
          <p:nvPr/>
        </p:nvSpPr>
        <p:spPr>
          <a:xfrm>
            <a:off x="1058467" y="266700"/>
            <a:ext cx="16315133" cy="617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defTabSz="1371600" rtl="1">
              <a:lnSpc>
                <a:spcPct val="70000"/>
              </a:lnSpc>
              <a:spcBef>
                <a:spcPts val="1500"/>
              </a:spcBef>
              <a:defRPr/>
            </a:pPr>
            <a:r>
              <a:rPr lang="ar-SA" sz="4400" dirty="0">
                <a:solidFill>
                  <a:prstClr val="black"/>
                </a:solidFill>
                <a:latin typeface="Lalezar" panose="00000500000000000000" pitchFamily="2" charset="-78"/>
                <a:ea typeface="Harmattan"/>
                <a:cs typeface="Lalezar" panose="00000500000000000000" pitchFamily="2" charset="-78"/>
              </a:rPr>
              <a:t>الدرس الثاني : الإحداثيات في البرمجة </a:t>
            </a:r>
            <a:endParaRPr lang="en-US" sz="4400" dirty="0">
              <a:solidFill>
                <a:prstClr val="black"/>
              </a:solidFill>
              <a:latin typeface="Lalezar" panose="00000500000000000000" pitchFamily="2" charset="-78"/>
              <a:ea typeface="Harmattan"/>
              <a:cs typeface="Lalezar" panose="00000500000000000000" pitchFamily="2" charset="-78"/>
            </a:endParaRPr>
          </a:p>
        </p:txBody>
      </p:sp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7BE15693-972C-DF7F-F795-71958026C9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1275119"/>
              </p:ext>
            </p:extLst>
          </p:nvPr>
        </p:nvGraphicFramePr>
        <p:xfrm>
          <a:off x="871647" y="950329"/>
          <a:ext cx="16417400" cy="2943501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5596605">
                  <a:extLst>
                    <a:ext uri="{9D8B030D-6E8A-4147-A177-3AD203B41FA5}">
                      <a16:colId xmlns:a16="http://schemas.microsoft.com/office/drawing/2014/main" val="1510727666"/>
                    </a:ext>
                  </a:extLst>
                </a:gridCol>
                <a:gridCol w="820795">
                  <a:extLst>
                    <a:ext uri="{9D8B030D-6E8A-4147-A177-3AD203B41FA5}">
                      <a16:colId xmlns:a16="http://schemas.microsoft.com/office/drawing/2014/main" val="3750429174"/>
                    </a:ext>
                  </a:extLst>
                </a:gridCol>
              </a:tblGrid>
              <a:tr h="777240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0" dirty="0">
                          <a:solidFill>
                            <a:schemeClr val="tx1"/>
                          </a:solidFill>
                          <a:latin typeface="Lalezar" panose="00000500000000000000" pitchFamily="2" charset="-78"/>
                          <a:ea typeface="Harmattan" panose="01000503000000020003" pitchFamily="2" charset="-78"/>
                          <a:cs typeface="Lalezar" panose="00000500000000000000" pitchFamily="2" charset="-78"/>
                        </a:rPr>
                        <a:t>تحديد العبارة الصحيحة والعبارة الخاطئة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4200" dirty="0">
                        <a:solidFill>
                          <a:schemeClr val="bg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DB6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495778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 يمكنك تغيير الملعب من خلال الضغط على زر  (اختر الملعب).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209388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 من أكثر ساحات اللعب شيوعاً هي لوحة الفن قماش 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448289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3- تحدد القيمة </a:t>
                      </a:r>
                      <a:r>
                        <a:rPr lang="es-ES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Y </a:t>
                      </a:r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 موقع الروبوت على المحور الافقي 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224634"/>
                  </a:ext>
                </a:extLst>
              </a:tr>
            </a:tbl>
          </a:graphicData>
        </a:graphic>
      </p:graphicFrame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649C6FB9-284B-C6C3-E37E-4F3F4EA207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9178394"/>
              </p:ext>
            </p:extLst>
          </p:nvPr>
        </p:nvGraphicFramePr>
        <p:xfrm>
          <a:off x="871648" y="4137660"/>
          <a:ext cx="16417400" cy="53492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7669806">
                  <a:extLst>
                    <a:ext uri="{9D8B030D-6E8A-4147-A177-3AD203B41FA5}">
                      <a16:colId xmlns:a16="http://schemas.microsoft.com/office/drawing/2014/main" val="3612211335"/>
                    </a:ext>
                  </a:extLst>
                </a:gridCol>
                <a:gridCol w="7926800">
                  <a:extLst>
                    <a:ext uri="{9D8B030D-6E8A-4147-A177-3AD203B41FA5}">
                      <a16:colId xmlns:a16="http://schemas.microsoft.com/office/drawing/2014/main" val="3660437188"/>
                    </a:ext>
                  </a:extLst>
                </a:gridCol>
                <a:gridCol w="820794">
                  <a:extLst>
                    <a:ext uri="{9D8B030D-6E8A-4147-A177-3AD203B41FA5}">
                      <a16:colId xmlns:a16="http://schemas.microsoft.com/office/drawing/2014/main" val="1743365119"/>
                    </a:ext>
                  </a:extLst>
                </a:gridCol>
              </a:tblGrid>
              <a:tr h="777240">
                <a:tc grid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3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Lalezar" panose="00000500000000000000" pitchFamily="2" charset="-78"/>
                          <a:ea typeface="Harmattan" panose="01000503000000020003" pitchFamily="2" charset="-78"/>
                          <a:cs typeface="Lalezar" panose="00000500000000000000" pitchFamily="2" charset="-78"/>
                        </a:rPr>
                        <a:t>اختيار الإجابة الصحيحة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387926"/>
                  </a:ext>
                </a:extLst>
              </a:tr>
              <a:tr h="75438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 محور يحدد الموضع الأفقي للنقطة المحددة وموضع حركة الروبوت في ساحة اللعب يميناً ويساراً :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X</a:t>
                      </a:r>
                      <a:endParaRPr lang="ar-SA" sz="36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60558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Y</a:t>
                      </a:r>
                      <a:endParaRPr lang="ar-SA" sz="36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126288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R</a:t>
                      </a:r>
                      <a:endParaRPr lang="ar-SA" sz="36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58310"/>
                  </a:ext>
                </a:extLst>
              </a:tr>
              <a:tr h="75438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 من لبنات التكرار في فيكس كود في آر تستخدم عند تكرار اللبنات البرمجية الموجودة لعدد غير محدد بدون توقف :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إلى الأبد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143036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في حين (  )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836166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تكرار حتى (  )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945487"/>
                  </a:ext>
                </a:extLst>
              </a:tr>
            </a:tbl>
          </a:graphicData>
        </a:graphic>
      </p:graphicFrame>
      <p:sp>
        <p:nvSpPr>
          <p:cNvPr id="18" name="عنصر نائب لرقم الشريحة 17">
            <a:extLst>
              <a:ext uri="{FF2B5EF4-FFF2-40B4-BE49-F238E27FC236}">
                <a16:creationId xmlns:a16="http://schemas.microsoft.com/office/drawing/2014/main" id="{8790C347-D074-2CD3-E235-048C1563A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371600" rtl="1"/>
            <a:fld id="{44454C21-C3FC-41F6-B60C-8352D71AB46E}" type="slidenum">
              <a:rPr lang="ar-SA">
                <a:solidFill>
                  <a:prstClr val="black">
                    <a:tint val="82000"/>
                  </a:prstClr>
                </a:solidFill>
                <a:latin typeface="Aptos" panose="02110004020202020204"/>
                <a:cs typeface="Arial" panose="020B0604020202020204" pitchFamily="34" charset="0"/>
              </a:rPr>
              <a:pPr defTabSz="1371600" rtl="1"/>
              <a:t>16</a:t>
            </a:fld>
            <a:endParaRPr lang="ar-SA">
              <a:solidFill>
                <a:prstClr val="black">
                  <a:tint val="82000"/>
                </a:prstClr>
              </a:solidFill>
              <a:latin typeface="Aptos" panose="02110004020202020204"/>
              <a:cs typeface="Arial" panose="020B0604020202020204" pitchFamily="34" charset="0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2884CA06-8D3A-87CE-A1D2-065D092ED31A}"/>
              </a:ext>
            </a:extLst>
          </p:cNvPr>
          <p:cNvSpPr/>
          <p:nvPr/>
        </p:nvSpPr>
        <p:spPr>
          <a:xfrm>
            <a:off x="1025021" y="18647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id="{EA5FB416-96F9-1609-3E10-DF347D216BE9}"/>
              </a:ext>
            </a:extLst>
          </p:cNvPr>
          <p:cNvSpPr/>
          <p:nvPr/>
        </p:nvSpPr>
        <p:spPr>
          <a:xfrm>
            <a:off x="1025021" y="25505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 19">
            <a:extLst>
              <a:ext uri="{FF2B5EF4-FFF2-40B4-BE49-F238E27FC236}">
                <a16:creationId xmlns:a16="http://schemas.microsoft.com/office/drawing/2014/main" id="{3E8C805C-2052-C0D1-38BE-B195470251DA}"/>
              </a:ext>
            </a:extLst>
          </p:cNvPr>
          <p:cNvSpPr/>
          <p:nvPr/>
        </p:nvSpPr>
        <p:spPr>
          <a:xfrm>
            <a:off x="1025021" y="32363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ستطيل 20">
            <a:extLst>
              <a:ext uri="{FF2B5EF4-FFF2-40B4-BE49-F238E27FC236}">
                <a16:creationId xmlns:a16="http://schemas.microsoft.com/office/drawing/2014/main" id="{7F48646A-91E8-4BE9-78EA-076C53F44844}"/>
              </a:ext>
            </a:extLst>
          </p:cNvPr>
          <p:cNvSpPr/>
          <p:nvPr/>
        </p:nvSpPr>
        <p:spPr>
          <a:xfrm>
            <a:off x="1025021" y="5080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 21">
            <a:extLst>
              <a:ext uri="{FF2B5EF4-FFF2-40B4-BE49-F238E27FC236}">
                <a16:creationId xmlns:a16="http://schemas.microsoft.com/office/drawing/2014/main" id="{EF8525C1-DEC4-8858-A03C-1B45D4ED3C83}"/>
              </a:ext>
            </a:extLst>
          </p:cNvPr>
          <p:cNvSpPr/>
          <p:nvPr/>
        </p:nvSpPr>
        <p:spPr>
          <a:xfrm>
            <a:off x="1025021" y="5842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 22">
            <a:extLst>
              <a:ext uri="{FF2B5EF4-FFF2-40B4-BE49-F238E27FC236}">
                <a16:creationId xmlns:a16="http://schemas.microsoft.com/office/drawing/2014/main" id="{130FA4B8-8108-729D-3F20-8B62D53037B7}"/>
              </a:ext>
            </a:extLst>
          </p:cNvPr>
          <p:cNvSpPr/>
          <p:nvPr/>
        </p:nvSpPr>
        <p:spPr>
          <a:xfrm>
            <a:off x="1025021" y="6604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704CFB9D-63C4-7EB6-C052-E03E1AE62AC2}"/>
              </a:ext>
            </a:extLst>
          </p:cNvPr>
          <p:cNvSpPr/>
          <p:nvPr/>
        </p:nvSpPr>
        <p:spPr>
          <a:xfrm>
            <a:off x="1025021" y="7372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مستطيل 24">
            <a:extLst>
              <a:ext uri="{FF2B5EF4-FFF2-40B4-BE49-F238E27FC236}">
                <a16:creationId xmlns:a16="http://schemas.microsoft.com/office/drawing/2014/main" id="{4511AAC3-77CE-6C25-AC57-6CF06E0F0C38}"/>
              </a:ext>
            </a:extLst>
          </p:cNvPr>
          <p:cNvSpPr/>
          <p:nvPr/>
        </p:nvSpPr>
        <p:spPr>
          <a:xfrm>
            <a:off x="1025021" y="8134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3E52C71E-6501-4BF2-1F43-45C65FC78C59}"/>
              </a:ext>
            </a:extLst>
          </p:cNvPr>
          <p:cNvSpPr/>
          <p:nvPr/>
        </p:nvSpPr>
        <p:spPr>
          <a:xfrm>
            <a:off x="1025021" y="8896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B11398E-D715-59BD-A782-68570050B1CB}"/>
              </a:ext>
            </a:extLst>
          </p:cNvPr>
          <p:cNvSpPr txBox="1"/>
          <p:nvPr/>
        </p:nvSpPr>
        <p:spPr>
          <a:xfrm>
            <a:off x="917310" y="1733502"/>
            <a:ext cx="800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  <a:sym typeface="Wingdings" panose="05000000000000000000" pitchFamily="2" charset="2"/>
              </a:rPr>
              <a:t></a:t>
            </a:r>
            <a:endParaRPr lang="ar-SA" sz="2800" b="1" dirty="0">
              <a:solidFill>
                <a:srgbClr val="C00000"/>
              </a:solidFill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AFB8B055-E722-FCE4-56CA-C9D2D88911EC}"/>
              </a:ext>
            </a:extLst>
          </p:cNvPr>
          <p:cNvSpPr txBox="1"/>
          <p:nvPr/>
        </p:nvSpPr>
        <p:spPr>
          <a:xfrm>
            <a:off x="928384" y="3007729"/>
            <a:ext cx="800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  <a:sym typeface="Wingdings" panose="05000000000000000000" pitchFamily="2" charset="2"/>
              </a:rPr>
              <a:t></a:t>
            </a:r>
            <a:endParaRPr lang="ar-SA" sz="2800" b="1" dirty="0">
              <a:solidFill>
                <a:srgbClr val="C00000"/>
              </a:solidFill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42AA884A-0AD0-D6C1-1230-36BE252D903B}"/>
              </a:ext>
            </a:extLst>
          </p:cNvPr>
          <p:cNvSpPr txBox="1"/>
          <p:nvPr/>
        </p:nvSpPr>
        <p:spPr>
          <a:xfrm>
            <a:off x="915190" y="4837776"/>
            <a:ext cx="800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  <a:sym typeface="Wingdings" panose="05000000000000000000" pitchFamily="2" charset="2"/>
              </a:rPr>
              <a:t></a:t>
            </a:r>
            <a:endParaRPr lang="ar-SA" sz="2800" b="1" dirty="0">
              <a:solidFill>
                <a:srgbClr val="C00000"/>
              </a:solidFill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0CB4C37B-3689-CA5B-2C6F-922273970EE9}"/>
              </a:ext>
            </a:extLst>
          </p:cNvPr>
          <p:cNvSpPr txBox="1"/>
          <p:nvPr/>
        </p:nvSpPr>
        <p:spPr>
          <a:xfrm>
            <a:off x="928384" y="7122524"/>
            <a:ext cx="800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  <a:sym typeface="Wingdings" panose="05000000000000000000" pitchFamily="2" charset="2"/>
              </a:rPr>
              <a:t></a:t>
            </a:r>
            <a:endParaRPr lang="ar-SA" sz="2800" b="1" dirty="0">
              <a:solidFill>
                <a:srgbClr val="C00000"/>
              </a:solidFill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68A15B19-3C41-BF45-CF15-D95D5AAA51F5}"/>
              </a:ext>
            </a:extLst>
          </p:cNvPr>
          <p:cNvSpPr txBox="1"/>
          <p:nvPr/>
        </p:nvSpPr>
        <p:spPr>
          <a:xfrm>
            <a:off x="936961" y="2365262"/>
            <a:ext cx="800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  <a:sym typeface="Wingdings" panose="05000000000000000000" pitchFamily="2" charset="2"/>
              </a:rPr>
              <a:t></a:t>
            </a:r>
            <a:endParaRPr lang="ar-SA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95065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396C74-29A8-0BE9-BD4D-17AC5E692C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>
            <a:extLst>
              <a:ext uri="{FF2B5EF4-FFF2-40B4-BE49-F238E27FC236}">
                <a16:creationId xmlns:a16="http://schemas.microsoft.com/office/drawing/2014/main" id="{B5C937C0-81A8-E9C2-1192-36FBDEE06747}"/>
              </a:ext>
            </a:extLst>
          </p:cNvPr>
          <p:cNvSpPr/>
          <p:nvPr/>
        </p:nvSpPr>
        <p:spPr>
          <a:xfrm>
            <a:off x="762000" y="4076700"/>
            <a:ext cx="16603247" cy="548640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8A915913-FE5F-F602-9C7B-5555E192566B}"/>
              </a:ext>
            </a:extLst>
          </p:cNvPr>
          <p:cNvSpPr/>
          <p:nvPr/>
        </p:nvSpPr>
        <p:spPr>
          <a:xfrm>
            <a:off x="762000" y="876300"/>
            <a:ext cx="16603247" cy="3108965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F107F64E-0541-9306-4DFC-E5D9D27744F7}"/>
              </a:ext>
            </a:extLst>
          </p:cNvPr>
          <p:cNvSpPr txBox="1"/>
          <p:nvPr/>
        </p:nvSpPr>
        <p:spPr>
          <a:xfrm>
            <a:off x="1058467" y="266700"/>
            <a:ext cx="16315133" cy="617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defTabSz="1371600" rtl="1">
              <a:lnSpc>
                <a:spcPct val="70000"/>
              </a:lnSpc>
              <a:spcBef>
                <a:spcPts val="1500"/>
              </a:spcBef>
              <a:defRPr/>
            </a:pPr>
            <a:r>
              <a:rPr lang="ar-SA" sz="4400" dirty="0">
                <a:solidFill>
                  <a:prstClr val="black"/>
                </a:solidFill>
                <a:latin typeface="Lalezar" panose="00000500000000000000" pitchFamily="2" charset="-78"/>
                <a:ea typeface="Harmattan"/>
                <a:cs typeface="Lalezar" panose="00000500000000000000" pitchFamily="2" charset="-78"/>
              </a:rPr>
              <a:t>الدرس الثالث : الحركة التلقائية </a:t>
            </a:r>
            <a:endParaRPr lang="en-US" sz="4400" dirty="0">
              <a:solidFill>
                <a:prstClr val="black"/>
              </a:solidFill>
              <a:latin typeface="Lalezar" panose="00000500000000000000" pitchFamily="2" charset="-78"/>
              <a:ea typeface="Harmattan"/>
              <a:cs typeface="Lalezar" panose="00000500000000000000" pitchFamily="2" charset="-78"/>
            </a:endParaRPr>
          </a:p>
        </p:txBody>
      </p:sp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A734F64A-4B3C-A873-57F3-DFC414A881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8895444"/>
              </p:ext>
            </p:extLst>
          </p:nvPr>
        </p:nvGraphicFramePr>
        <p:xfrm>
          <a:off x="871647" y="950329"/>
          <a:ext cx="16417400" cy="2943501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5596605">
                  <a:extLst>
                    <a:ext uri="{9D8B030D-6E8A-4147-A177-3AD203B41FA5}">
                      <a16:colId xmlns:a16="http://schemas.microsoft.com/office/drawing/2014/main" val="1510727666"/>
                    </a:ext>
                  </a:extLst>
                </a:gridCol>
                <a:gridCol w="820795">
                  <a:extLst>
                    <a:ext uri="{9D8B030D-6E8A-4147-A177-3AD203B41FA5}">
                      <a16:colId xmlns:a16="http://schemas.microsoft.com/office/drawing/2014/main" val="3750429174"/>
                    </a:ext>
                  </a:extLst>
                </a:gridCol>
              </a:tblGrid>
              <a:tr h="777240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0" dirty="0">
                          <a:solidFill>
                            <a:schemeClr val="tx1"/>
                          </a:solidFill>
                          <a:latin typeface="Lalezar" panose="00000500000000000000" pitchFamily="2" charset="-78"/>
                          <a:ea typeface="Harmattan" panose="01000503000000020003" pitchFamily="2" charset="-78"/>
                          <a:cs typeface="Lalezar" panose="00000500000000000000" pitchFamily="2" charset="-78"/>
                        </a:rPr>
                        <a:t>تحديد العبارة الصحيحة والعبارة الخاطئة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4200" dirty="0">
                        <a:solidFill>
                          <a:schemeClr val="bg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DB6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495778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 بشكل عام تستخدم المستشعرات لاكتشاف التغيرات في البيئة المحيطة 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209388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 تستخدم الجمل الشرطية التي تخبر الحاسوب بما يجب أن يقوم به ومتى يفعل ذلك 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448289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3- يمكن دائماً تتبع اتجاه الروبوت الافتراضي وعدد الانعطافات التي قام بها 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224634"/>
                  </a:ext>
                </a:extLst>
              </a:tr>
            </a:tbl>
          </a:graphicData>
        </a:graphic>
      </p:graphicFrame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D493846D-34B5-234A-A8D4-DAD0BAA3CF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7866949"/>
              </p:ext>
            </p:extLst>
          </p:nvPr>
        </p:nvGraphicFramePr>
        <p:xfrm>
          <a:off x="871648" y="4137660"/>
          <a:ext cx="16417400" cy="53492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7669806">
                  <a:extLst>
                    <a:ext uri="{9D8B030D-6E8A-4147-A177-3AD203B41FA5}">
                      <a16:colId xmlns:a16="http://schemas.microsoft.com/office/drawing/2014/main" val="3612211335"/>
                    </a:ext>
                  </a:extLst>
                </a:gridCol>
                <a:gridCol w="7926800">
                  <a:extLst>
                    <a:ext uri="{9D8B030D-6E8A-4147-A177-3AD203B41FA5}">
                      <a16:colId xmlns:a16="http://schemas.microsoft.com/office/drawing/2014/main" val="3660437188"/>
                    </a:ext>
                  </a:extLst>
                </a:gridCol>
                <a:gridCol w="820794">
                  <a:extLst>
                    <a:ext uri="{9D8B030D-6E8A-4147-A177-3AD203B41FA5}">
                      <a16:colId xmlns:a16="http://schemas.microsoft.com/office/drawing/2014/main" val="1743365119"/>
                    </a:ext>
                  </a:extLst>
                </a:gridCol>
              </a:tblGrid>
              <a:tr h="777240">
                <a:tc grid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3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Lalezar" panose="00000500000000000000" pitchFamily="2" charset="-78"/>
                          <a:ea typeface="Harmattan" panose="01000503000000020003" pitchFamily="2" charset="-78"/>
                          <a:cs typeface="Lalezar" panose="00000500000000000000" pitchFamily="2" charset="-78"/>
                        </a:rPr>
                        <a:t>اختيار الإجابة الصحيحة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387926"/>
                  </a:ext>
                </a:extLst>
              </a:tr>
              <a:tr h="75438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1-يوجد مستشعر الجيرسكوب في الروبوت في الجزء :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الامامي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60558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الخلفي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126288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السفلي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58310"/>
                  </a:ext>
                </a:extLst>
              </a:tr>
              <a:tr h="75438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2-من لبنات موقع الاستشعار يتم ربطها مع اللبنات الأخرى لحساب الاتجاه الحالي للروبوت الافتراضي بالدرجات :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3716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الموضع (  ) بالـ (  )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143036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دوران القيادة بالدرجات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836166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زاوية الموضع بالدرجات 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945487"/>
                  </a:ext>
                </a:extLst>
              </a:tr>
            </a:tbl>
          </a:graphicData>
        </a:graphic>
      </p:graphicFrame>
      <p:sp>
        <p:nvSpPr>
          <p:cNvPr id="18" name="عنصر نائب لرقم الشريحة 17">
            <a:extLst>
              <a:ext uri="{FF2B5EF4-FFF2-40B4-BE49-F238E27FC236}">
                <a16:creationId xmlns:a16="http://schemas.microsoft.com/office/drawing/2014/main" id="{9E2F5152-4E1E-B6CA-3CDA-9FC0E2E2A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371600" rtl="1"/>
            <a:fld id="{44454C21-C3FC-41F6-B60C-8352D71AB46E}" type="slidenum">
              <a:rPr lang="ar-SA">
                <a:solidFill>
                  <a:prstClr val="black">
                    <a:tint val="82000"/>
                  </a:prstClr>
                </a:solidFill>
                <a:latin typeface="Aptos" panose="02110004020202020204"/>
                <a:cs typeface="Arial" panose="020B0604020202020204" pitchFamily="34" charset="0"/>
              </a:rPr>
              <a:pPr defTabSz="1371600" rtl="1"/>
              <a:t>17</a:t>
            </a:fld>
            <a:endParaRPr lang="ar-SA">
              <a:solidFill>
                <a:prstClr val="black">
                  <a:tint val="82000"/>
                </a:prstClr>
              </a:solidFill>
              <a:latin typeface="Aptos" panose="02110004020202020204"/>
              <a:cs typeface="Arial" panose="020B0604020202020204" pitchFamily="34" charset="0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CD53D31A-CAA6-A225-EFC0-EB2AA1707408}"/>
              </a:ext>
            </a:extLst>
          </p:cNvPr>
          <p:cNvSpPr/>
          <p:nvPr/>
        </p:nvSpPr>
        <p:spPr>
          <a:xfrm>
            <a:off x="1025021" y="18647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id="{93965178-6403-DAE3-9B80-B65A3DBB45EB}"/>
              </a:ext>
            </a:extLst>
          </p:cNvPr>
          <p:cNvSpPr/>
          <p:nvPr/>
        </p:nvSpPr>
        <p:spPr>
          <a:xfrm>
            <a:off x="1025021" y="25505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 19">
            <a:extLst>
              <a:ext uri="{FF2B5EF4-FFF2-40B4-BE49-F238E27FC236}">
                <a16:creationId xmlns:a16="http://schemas.microsoft.com/office/drawing/2014/main" id="{2DDB5FA9-0440-D48C-9BE5-3884309A4686}"/>
              </a:ext>
            </a:extLst>
          </p:cNvPr>
          <p:cNvSpPr/>
          <p:nvPr/>
        </p:nvSpPr>
        <p:spPr>
          <a:xfrm>
            <a:off x="1025021" y="32363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ستطيل 20">
            <a:extLst>
              <a:ext uri="{FF2B5EF4-FFF2-40B4-BE49-F238E27FC236}">
                <a16:creationId xmlns:a16="http://schemas.microsoft.com/office/drawing/2014/main" id="{144E1D33-594D-6929-A059-596B51A913CB}"/>
              </a:ext>
            </a:extLst>
          </p:cNvPr>
          <p:cNvSpPr/>
          <p:nvPr/>
        </p:nvSpPr>
        <p:spPr>
          <a:xfrm>
            <a:off x="1025021" y="5080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 21">
            <a:extLst>
              <a:ext uri="{FF2B5EF4-FFF2-40B4-BE49-F238E27FC236}">
                <a16:creationId xmlns:a16="http://schemas.microsoft.com/office/drawing/2014/main" id="{1F7A6129-B99D-2F76-54F6-9CDB6389067F}"/>
              </a:ext>
            </a:extLst>
          </p:cNvPr>
          <p:cNvSpPr/>
          <p:nvPr/>
        </p:nvSpPr>
        <p:spPr>
          <a:xfrm>
            <a:off x="1025021" y="5842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 22">
            <a:extLst>
              <a:ext uri="{FF2B5EF4-FFF2-40B4-BE49-F238E27FC236}">
                <a16:creationId xmlns:a16="http://schemas.microsoft.com/office/drawing/2014/main" id="{7844CA36-5760-4F15-21F2-041CC4FA68E2}"/>
              </a:ext>
            </a:extLst>
          </p:cNvPr>
          <p:cNvSpPr/>
          <p:nvPr/>
        </p:nvSpPr>
        <p:spPr>
          <a:xfrm>
            <a:off x="1025021" y="6604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64C2B187-554D-0F10-0491-B427E7D621A8}"/>
              </a:ext>
            </a:extLst>
          </p:cNvPr>
          <p:cNvSpPr/>
          <p:nvPr/>
        </p:nvSpPr>
        <p:spPr>
          <a:xfrm>
            <a:off x="1025021" y="7372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مستطيل 24">
            <a:extLst>
              <a:ext uri="{FF2B5EF4-FFF2-40B4-BE49-F238E27FC236}">
                <a16:creationId xmlns:a16="http://schemas.microsoft.com/office/drawing/2014/main" id="{3CA741BE-B858-9E75-13F3-7ACC75EEB3EA}"/>
              </a:ext>
            </a:extLst>
          </p:cNvPr>
          <p:cNvSpPr/>
          <p:nvPr/>
        </p:nvSpPr>
        <p:spPr>
          <a:xfrm>
            <a:off x="1025021" y="8134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2683636F-3D4E-FB52-1BF2-EC6D3E8909BC}"/>
              </a:ext>
            </a:extLst>
          </p:cNvPr>
          <p:cNvSpPr/>
          <p:nvPr/>
        </p:nvSpPr>
        <p:spPr>
          <a:xfrm>
            <a:off x="1025021" y="8896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83FD1110-17AF-ECEB-8A21-377E9AE171FF}"/>
              </a:ext>
            </a:extLst>
          </p:cNvPr>
          <p:cNvSpPr txBox="1"/>
          <p:nvPr/>
        </p:nvSpPr>
        <p:spPr>
          <a:xfrm>
            <a:off x="906423" y="8674881"/>
            <a:ext cx="800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  <a:sym typeface="Wingdings" panose="05000000000000000000" pitchFamily="2" charset="2"/>
              </a:rPr>
              <a:t></a:t>
            </a:r>
            <a:endParaRPr lang="ar-SA" sz="2800" b="1" dirty="0">
              <a:solidFill>
                <a:srgbClr val="C00000"/>
              </a:solidFill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3964B300-1887-2436-442A-2C32D9F5DBD8}"/>
              </a:ext>
            </a:extLst>
          </p:cNvPr>
          <p:cNvSpPr txBox="1"/>
          <p:nvPr/>
        </p:nvSpPr>
        <p:spPr>
          <a:xfrm>
            <a:off x="879397" y="5699247"/>
            <a:ext cx="800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  <a:sym typeface="Wingdings" panose="05000000000000000000" pitchFamily="2" charset="2"/>
              </a:rPr>
              <a:t></a:t>
            </a:r>
            <a:endParaRPr lang="ar-SA" sz="2800" b="1" dirty="0">
              <a:solidFill>
                <a:srgbClr val="C00000"/>
              </a:solidFill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8B793205-4C24-A95B-103E-20D34D86C7E3}"/>
              </a:ext>
            </a:extLst>
          </p:cNvPr>
          <p:cNvSpPr txBox="1"/>
          <p:nvPr/>
        </p:nvSpPr>
        <p:spPr>
          <a:xfrm>
            <a:off x="977369" y="1700554"/>
            <a:ext cx="800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  <a:sym typeface="Wingdings" panose="05000000000000000000" pitchFamily="2" charset="2"/>
              </a:rPr>
              <a:t></a:t>
            </a:r>
            <a:endParaRPr lang="ar-SA" sz="2800" b="1" dirty="0">
              <a:solidFill>
                <a:srgbClr val="C00000"/>
              </a:solidFill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2C19D5AD-37D3-E413-A6EF-406D8F1B1CD7}"/>
              </a:ext>
            </a:extLst>
          </p:cNvPr>
          <p:cNvSpPr txBox="1"/>
          <p:nvPr/>
        </p:nvSpPr>
        <p:spPr>
          <a:xfrm>
            <a:off x="928572" y="2310154"/>
            <a:ext cx="800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  <a:sym typeface="Wingdings" panose="05000000000000000000" pitchFamily="2" charset="2"/>
              </a:rPr>
              <a:t></a:t>
            </a:r>
            <a:endParaRPr lang="ar-SA" sz="2800" b="1" dirty="0">
              <a:solidFill>
                <a:srgbClr val="C00000"/>
              </a:solidFill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4733321D-CA05-EEFE-D1DF-04F95C26F02C}"/>
              </a:ext>
            </a:extLst>
          </p:cNvPr>
          <p:cNvSpPr txBox="1"/>
          <p:nvPr/>
        </p:nvSpPr>
        <p:spPr>
          <a:xfrm>
            <a:off x="998953" y="3052519"/>
            <a:ext cx="800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  <a:sym typeface="Wingdings" panose="05000000000000000000" pitchFamily="2" charset="2"/>
              </a:rPr>
              <a:t></a:t>
            </a:r>
            <a:endParaRPr lang="ar-SA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3936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B5F0A0-0143-5E55-5001-9BE6AF2334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>
            <a:extLst>
              <a:ext uri="{FF2B5EF4-FFF2-40B4-BE49-F238E27FC236}">
                <a16:creationId xmlns:a16="http://schemas.microsoft.com/office/drawing/2014/main" id="{F82A9A8E-30F4-4C22-F07B-F804D3AA34D7}"/>
              </a:ext>
            </a:extLst>
          </p:cNvPr>
          <p:cNvSpPr/>
          <p:nvPr/>
        </p:nvSpPr>
        <p:spPr>
          <a:xfrm>
            <a:off x="762000" y="4076700"/>
            <a:ext cx="16603247" cy="548640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EC09D528-D050-8FC2-23B1-0EB9463E2F8C}"/>
              </a:ext>
            </a:extLst>
          </p:cNvPr>
          <p:cNvSpPr/>
          <p:nvPr/>
        </p:nvSpPr>
        <p:spPr>
          <a:xfrm>
            <a:off x="762000" y="876300"/>
            <a:ext cx="16603247" cy="3108965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B9155258-1797-A375-51AD-1988D94C6F94}"/>
              </a:ext>
            </a:extLst>
          </p:cNvPr>
          <p:cNvSpPr txBox="1"/>
          <p:nvPr/>
        </p:nvSpPr>
        <p:spPr>
          <a:xfrm>
            <a:off x="1082771" y="309424"/>
            <a:ext cx="16315133" cy="617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defTabSz="1371600" rtl="1">
              <a:lnSpc>
                <a:spcPct val="70000"/>
              </a:lnSpc>
              <a:spcBef>
                <a:spcPts val="1500"/>
              </a:spcBef>
              <a:defRPr/>
            </a:pPr>
            <a:r>
              <a:rPr lang="ar-SA" sz="4400" dirty="0">
                <a:solidFill>
                  <a:prstClr val="black"/>
                </a:solidFill>
                <a:latin typeface="Lalezar" panose="00000500000000000000" pitchFamily="2" charset="-78"/>
                <a:ea typeface="Harmattan"/>
                <a:cs typeface="Lalezar" panose="00000500000000000000" pitchFamily="2" charset="-78"/>
              </a:rPr>
              <a:t>الدرس الرابع : الذكاء الاصطناعي في الواقع العملي</a:t>
            </a:r>
          </a:p>
        </p:txBody>
      </p:sp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8E3DEF0C-40C3-B0D5-A45A-93D4738896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4263843"/>
              </p:ext>
            </p:extLst>
          </p:nvPr>
        </p:nvGraphicFramePr>
        <p:xfrm>
          <a:off x="871647" y="950329"/>
          <a:ext cx="16417400" cy="2943501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5596605">
                  <a:extLst>
                    <a:ext uri="{9D8B030D-6E8A-4147-A177-3AD203B41FA5}">
                      <a16:colId xmlns:a16="http://schemas.microsoft.com/office/drawing/2014/main" val="1510727666"/>
                    </a:ext>
                  </a:extLst>
                </a:gridCol>
                <a:gridCol w="820795">
                  <a:extLst>
                    <a:ext uri="{9D8B030D-6E8A-4147-A177-3AD203B41FA5}">
                      <a16:colId xmlns:a16="http://schemas.microsoft.com/office/drawing/2014/main" val="3750429174"/>
                    </a:ext>
                  </a:extLst>
                </a:gridCol>
              </a:tblGrid>
              <a:tr h="777240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0" dirty="0">
                          <a:solidFill>
                            <a:schemeClr val="tx1"/>
                          </a:solidFill>
                          <a:latin typeface="Lalezar" panose="00000500000000000000" pitchFamily="2" charset="-78"/>
                          <a:ea typeface="Harmattan" panose="01000503000000020003" pitchFamily="2" charset="-78"/>
                          <a:cs typeface="Lalezar" panose="00000500000000000000" pitchFamily="2" charset="-78"/>
                        </a:rPr>
                        <a:t>تحديد العبارة الصحيحة والعبارة الخاطئة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4200" dirty="0">
                        <a:solidFill>
                          <a:schemeClr val="bg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DB6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495778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 أدوات الذكاء الاصطناعي تساعدنا على الإبداع، ولكن يجب علينا استخدامها بمسؤولية.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209388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 الذكاء الاصطناعي التوليدي هو أحد أنواع الذكاء الاصطناعي يُساعدك على إنشاء محتوى جديد.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448289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3- من أمثلة على الذكاء الاصطناعي من الحياة اليومية الدفع عبر الهاتف المحمول . 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224634"/>
                  </a:ext>
                </a:extLst>
              </a:tr>
            </a:tbl>
          </a:graphicData>
        </a:graphic>
      </p:graphicFrame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BB8ED00F-E8DC-12D2-53B4-161B51DD5B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1934280"/>
              </p:ext>
            </p:extLst>
          </p:nvPr>
        </p:nvGraphicFramePr>
        <p:xfrm>
          <a:off x="871648" y="4137660"/>
          <a:ext cx="16417400" cy="53492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7669806">
                  <a:extLst>
                    <a:ext uri="{9D8B030D-6E8A-4147-A177-3AD203B41FA5}">
                      <a16:colId xmlns:a16="http://schemas.microsoft.com/office/drawing/2014/main" val="3612211335"/>
                    </a:ext>
                  </a:extLst>
                </a:gridCol>
                <a:gridCol w="7926800">
                  <a:extLst>
                    <a:ext uri="{9D8B030D-6E8A-4147-A177-3AD203B41FA5}">
                      <a16:colId xmlns:a16="http://schemas.microsoft.com/office/drawing/2014/main" val="3660437188"/>
                    </a:ext>
                  </a:extLst>
                </a:gridCol>
                <a:gridCol w="820794">
                  <a:extLst>
                    <a:ext uri="{9D8B030D-6E8A-4147-A177-3AD203B41FA5}">
                      <a16:colId xmlns:a16="http://schemas.microsoft.com/office/drawing/2014/main" val="1743365119"/>
                    </a:ext>
                  </a:extLst>
                </a:gridCol>
              </a:tblGrid>
              <a:tr h="777240">
                <a:tc grid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3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Lalezar" panose="00000500000000000000" pitchFamily="2" charset="-78"/>
                          <a:ea typeface="Harmattan" panose="01000503000000020003" pitchFamily="2" charset="-78"/>
                          <a:cs typeface="Lalezar" panose="00000500000000000000" pitchFamily="2" charset="-78"/>
                        </a:rPr>
                        <a:t>اختيار الإجابة الصحيحة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387926"/>
                  </a:ext>
                </a:extLst>
              </a:tr>
              <a:tr h="75438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 يُضيف صورًا أو معلومات حاسوبية إلى ما تراه في الحياة الواقعية: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الواقع المعزز 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60558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الواقع الافتراضي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126288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الواقع المختلط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58310"/>
                  </a:ext>
                </a:extLst>
              </a:tr>
              <a:tr h="75438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 من أمثلة على الذكاء الاصطناعي التوليدي:</a:t>
                      </a:r>
                    </a:p>
                    <a:p>
                      <a:pPr algn="ctr" rtl="1"/>
                      <a:endParaRPr lang="ar-SA" sz="36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3716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شات </a:t>
                      </a:r>
                      <a:r>
                        <a:rPr lang="en-US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GPT</a:t>
                      </a:r>
                      <a:endParaRPr lang="ar-SA" sz="36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143036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إكسل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836166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PDF</a:t>
                      </a:r>
                      <a:endParaRPr lang="ar-SA" sz="36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945487"/>
                  </a:ext>
                </a:extLst>
              </a:tr>
            </a:tbl>
          </a:graphicData>
        </a:graphic>
      </p:graphicFrame>
      <p:sp>
        <p:nvSpPr>
          <p:cNvPr id="18" name="عنصر نائب لرقم الشريحة 17">
            <a:extLst>
              <a:ext uri="{FF2B5EF4-FFF2-40B4-BE49-F238E27FC236}">
                <a16:creationId xmlns:a16="http://schemas.microsoft.com/office/drawing/2014/main" id="{115E35EA-2449-F1DE-B526-40E6BF98C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371600" rtl="1"/>
            <a:fld id="{44454C21-C3FC-41F6-B60C-8352D71AB46E}" type="slidenum">
              <a:rPr lang="ar-SA">
                <a:solidFill>
                  <a:prstClr val="black">
                    <a:tint val="82000"/>
                  </a:prstClr>
                </a:solidFill>
                <a:latin typeface="Aptos" panose="02110004020202020204"/>
                <a:cs typeface="Arial" panose="020B0604020202020204" pitchFamily="34" charset="0"/>
              </a:rPr>
              <a:pPr defTabSz="1371600" rtl="1"/>
              <a:t>18</a:t>
            </a:fld>
            <a:endParaRPr lang="ar-SA">
              <a:solidFill>
                <a:prstClr val="black">
                  <a:tint val="82000"/>
                </a:prstClr>
              </a:solidFill>
              <a:latin typeface="Aptos" panose="02110004020202020204"/>
              <a:cs typeface="Arial" panose="020B0604020202020204" pitchFamily="34" charset="0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D1BD764F-4FC1-4DD3-AD9A-6ABD15DD4A4A}"/>
              </a:ext>
            </a:extLst>
          </p:cNvPr>
          <p:cNvSpPr/>
          <p:nvPr/>
        </p:nvSpPr>
        <p:spPr>
          <a:xfrm>
            <a:off x="1025021" y="18647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id="{064FA721-9AF4-67DB-AC73-D38E81444EF1}"/>
              </a:ext>
            </a:extLst>
          </p:cNvPr>
          <p:cNvSpPr/>
          <p:nvPr/>
        </p:nvSpPr>
        <p:spPr>
          <a:xfrm>
            <a:off x="1025021" y="25505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 19">
            <a:extLst>
              <a:ext uri="{FF2B5EF4-FFF2-40B4-BE49-F238E27FC236}">
                <a16:creationId xmlns:a16="http://schemas.microsoft.com/office/drawing/2014/main" id="{31C79BCA-2F6F-F041-A417-6B0438B3995E}"/>
              </a:ext>
            </a:extLst>
          </p:cNvPr>
          <p:cNvSpPr/>
          <p:nvPr/>
        </p:nvSpPr>
        <p:spPr>
          <a:xfrm>
            <a:off x="1025021" y="32363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ستطيل 20">
            <a:extLst>
              <a:ext uri="{FF2B5EF4-FFF2-40B4-BE49-F238E27FC236}">
                <a16:creationId xmlns:a16="http://schemas.microsoft.com/office/drawing/2014/main" id="{30543CFA-1C44-E507-10C5-26DA36F01559}"/>
              </a:ext>
            </a:extLst>
          </p:cNvPr>
          <p:cNvSpPr/>
          <p:nvPr/>
        </p:nvSpPr>
        <p:spPr>
          <a:xfrm>
            <a:off x="1025021" y="5080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 21">
            <a:extLst>
              <a:ext uri="{FF2B5EF4-FFF2-40B4-BE49-F238E27FC236}">
                <a16:creationId xmlns:a16="http://schemas.microsoft.com/office/drawing/2014/main" id="{F4480703-D127-6679-C71D-74BCC40EB823}"/>
              </a:ext>
            </a:extLst>
          </p:cNvPr>
          <p:cNvSpPr/>
          <p:nvPr/>
        </p:nvSpPr>
        <p:spPr>
          <a:xfrm>
            <a:off x="1025021" y="5842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 22">
            <a:extLst>
              <a:ext uri="{FF2B5EF4-FFF2-40B4-BE49-F238E27FC236}">
                <a16:creationId xmlns:a16="http://schemas.microsoft.com/office/drawing/2014/main" id="{CE413B89-C8F2-158F-1738-CF558C8DB4F5}"/>
              </a:ext>
            </a:extLst>
          </p:cNvPr>
          <p:cNvSpPr/>
          <p:nvPr/>
        </p:nvSpPr>
        <p:spPr>
          <a:xfrm>
            <a:off x="1025021" y="6604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7C770C1D-9CEF-A389-E04F-93BB8F8EE4EE}"/>
              </a:ext>
            </a:extLst>
          </p:cNvPr>
          <p:cNvSpPr/>
          <p:nvPr/>
        </p:nvSpPr>
        <p:spPr>
          <a:xfrm>
            <a:off x="1025021" y="7372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مستطيل 24">
            <a:extLst>
              <a:ext uri="{FF2B5EF4-FFF2-40B4-BE49-F238E27FC236}">
                <a16:creationId xmlns:a16="http://schemas.microsoft.com/office/drawing/2014/main" id="{8322CB2F-CF51-E897-9E50-22C09DAC65BA}"/>
              </a:ext>
            </a:extLst>
          </p:cNvPr>
          <p:cNvSpPr/>
          <p:nvPr/>
        </p:nvSpPr>
        <p:spPr>
          <a:xfrm>
            <a:off x="1025021" y="8134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BC08E357-20A7-F556-0F5D-B7C1CE7D4ABA}"/>
              </a:ext>
            </a:extLst>
          </p:cNvPr>
          <p:cNvSpPr/>
          <p:nvPr/>
        </p:nvSpPr>
        <p:spPr>
          <a:xfrm>
            <a:off x="1025021" y="8896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3D627BA7-0687-9E17-24C0-1B56A11A5B0D}"/>
              </a:ext>
            </a:extLst>
          </p:cNvPr>
          <p:cNvSpPr txBox="1"/>
          <p:nvPr/>
        </p:nvSpPr>
        <p:spPr>
          <a:xfrm>
            <a:off x="990242" y="1699088"/>
            <a:ext cx="800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  <a:sym typeface="Wingdings" panose="05000000000000000000" pitchFamily="2" charset="2"/>
              </a:rPr>
              <a:t></a:t>
            </a:r>
            <a:endParaRPr lang="ar-SA" sz="2800" b="1" dirty="0">
              <a:solidFill>
                <a:srgbClr val="C00000"/>
              </a:solidFill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5E1C499C-E7B7-6354-367D-7D7C11421825}"/>
              </a:ext>
            </a:extLst>
          </p:cNvPr>
          <p:cNvSpPr txBox="1"/>
          <p:nvPr/>
        </p:nvSpPr>
        <p:spPr>
          <a:xfrm>
            <a:off x="957585" y="2374852"/>
            <a:ext cx="800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  <a:sym typeface="Wingdings" panose="05000000000000000000" pitchFamily="2" charset="2"/>
              </a:rPr>
              <a:t></a:t>
            </a:r>
            <a:endParaRPr lang="ar-SA" sz="2800" b="1" dirty="0">
              <a:solidFill>
                <a:srgbClr val="C00000"/>
              </a:solidFill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DCE5F061-4706-12A4-D431-9320709EE076}"/>
              </a:ext>
            </a:extLst>
          </p:cNvPr>
          <p:cNvSpPr txBox="1"/>
          <p:nvPr/>
        </p:nvSpPr>
        <p:spPr>
          <a:xfrm>
            <a:off x="990242" y="3050616"/>
            <a:ext cx="800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  <a:sym typeface="Wingdings" panose="05000000000000000000" pitchFamily="2" charset="2"/>
              </a:rPr>
              <a:t></a:t>
            </a:r>
            <a:endParaRPr lang="ar-SA" sz="2800" b="1" dirty="0">
              <a:solidFill>
                <a:srgbClr val="C00000"/>
              </a:solidFill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76124CFE-509F-F498-4231-8F0DFBE02646}"/>
              </a:ext>
            </a:extLst>
          </p:cNvPr>
          <p:cNvSpPr txBox="1"/>
          <p:nvPr/>
        </p:nvSpPr>
        <p:spPr>
          <a:xfrm>
            <a:off x="1015017" y="4965649"/>
            <a:ext cx="800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  <a:sym typeface="Wingdings" panose="05000000000000000000" pitchFamily="2" charset="2"/>
              </a:rPr>
              <a:t></a:t>
            </a:r>
            <a:endParaRPr lang="ar-SA" sz="2800" b="1" dirty="0">
              <a:solidFill>
                <a:srgbClr val="C00000"/>
              </a:solidFill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BCE946F4-4350-71F1-0A9F-42DF681D23BA}"/>
              </a:ext>
            </a:extLst>
          </p:cNvPr>
          <p:cNvSpPr txBox="1"/>
          <p:nvPr/>
        </p:nvSpPr>
        <p:spPr>
          <a:xfrm>
            <a:off x="928384" y="7122524"/>
            <a:ext cx="800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  <a:sym typeface="Wingdings" panose="05000000000000000000" pitchFamily="2" charset="2"/>
              </a:rPr>
              <a:t></a:t>
            </a:r>
            <a:endParaRPr lang="ar-SA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9372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0DDA064D-702E-94F9-0C54-A026E21E0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454C21-C3FC-41F6-B60C-8352D71AB46E}" type="slidenum">
              <a:rPr kumimoji="0" lang="ar-SA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ar-SA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0729CA1E-6BC6-7EFA-EAFD-69F5CD0B212A}"/>
              </a:ext>
            </a:extLst>
          </p:cNvPr>
          <p:cNvSpPr txBox="1"/>
          <p:nvPr/>
        </p:nvSpPr>
        <p:spPr>
          <a:xfrm>
            <a:off x="4572000" y="647700"/>
            <a:ext cx="9144000" cy="617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1371600" rtl="1" eaLnBrk="1" fontAlgn="auto" latinLnBrk="0" hangingPunct="1">
              <a:lnSpc>
                <a:spcPct val="70000"/>
              </a:lnSpc>
              <a:spcBef>
                <a:spcPts val="1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lezar" panose="00000500000000000000" pitchFamily="2" charset="-78"/>
                <a:ea typeface="Harmattan"/>
                <a:cs typeface="Lalezar" panose="00000500000000000000" pitchFamily="2" charset="-78"/>
              </a:rPr>
              <a:t>ملاحظات مهمة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lezar" panose="00000500000000000000" pitchFamily="2" charset="-78"/>
              <a:ea typeface="Harmattan"/>
              <a:cs typeface="Lalezar" panose="00000500000000000000" pitchFamily="2" charset="-78"/>
            </a:endParaRPr>
          </a:p>
        </p:txBody>
      </p:sp>
      <p:grpSp>
        <p:nvGrpSpPr>
          <p:cNvPr id="10" name="مجموعة 9">
            <a:extLst>
              <a:ext uri="{FF2B5EF4-FFF2-40B4-BE49-F238E27FC236}">
                <a16:creationId xmlns:a16="http://schemas.microsoft.com/office/drawing/2014/main" id="{1CBA85CB-B374-AC04-08B5-F485A9A4D30A}"/>
              </a:ext>
            </a:extLst>
          </p:cNvPr>
          <p:cNvGrpSpPr/>
          <p:nvPr/>
        </p:nvGrpSpPr>
        <p:grpSpPr>
          <a:xfrm>
            <a:off x="1257300" y="731392"/>
            <a:ext cx="5181600" cy="4412108"/>
            <a:chOff x="12420600" y="1264792"/>
            <a:chExt cx="5181600" cy="4412108"/>
          </a:xfrm>
        </p:grpSpPr>
        <p:sp>
          <p:nvSpPr>
            <p:cNvPr id="7" name="مستطيل 6">
              <a:extLst>
                <a:ext uri="{FF2B5EF4-FFF2-40B4-BE49-F238E27FC236}">
                  <a16:creationId xmlns:a16="http://schemas.microsoft.com/office/drawing/2014/main" id="{E7000921-0EFB-1A3B-CA22-B5C2AB9D7B11}"/>
                </a:ext>
              </a:extLst>
            </p:cNvPr>
            <p:cNvSpPr/>
            <p:nvPr/>
          </p:nvSpPr>
          <p:spPr>
            <a:xfrm>
              <a:off x="12877800" y="1866900"/>
              <a:ext cx="4724400" cy="38100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Arial" panose="020B0604020202020204" pitchFamily="34" charset="0"/>
              </a:endParaRPr>
            </a:p>
          </p:txBody>
        </p:sp>
        <p:pic>
          <p:nvPicPr>
            <p:cNvPr id="9" name="رسم 8" descr="تثبيت مع تعبئة خالصة">
              <a:extLst>
                <a:ext uri="{FF2B5EF4-FFF2-40B4-BE49-F238E27FC236}">
                  <a16:creationId xmlns:a16="http://schemas.microsoft.com/office/drawing/2014/main" id="{5780CE6D-928F-C6FA-16D8-ABABE8F15AD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2420600" y="1264792"/>
              <a:ext cx="914400" cy="914400"/>
            </a:xfrm>
            <a:prstGeom prst="rect">
              <a:avLst/>
            </a:prstGeom>
          </p:spPr>
        </p:pic>
      </p:grpSp>
      <p:grpSp>
        <p:nvGrpSpPr>
          <p:cNvPr id="11" name="مجموعة 10">
            <a:extLst>
              <a:ext uri="{FF2B5EF4-FFF2-40B4-BE49-F238E27FC236}">
                <a16:creationId xmlns:a16="http://schemas.microsoft.com/office/drawing/2014/main" id="{858B5330-F81B-63D7-7D64-CF858EDC8674}"/>
              </a:ext>
            </a:extLst>
          </p:cNvPr>
          <p:cNvGrpSpPr/>
          <p:nvPr/>
        </p:nvGrpSpPr>
        <p:grpSpPr>
          <a:xfrm>
            <a:off x="11707586" y="715063"/>
            <a:ext cx="5181600" cy="4412108"/>
            <a:chOff x="12420600" y="1264792"/>
            <a:chExt cx="5181600" cy="4412108"/>
          </a:xfrm>
        </p:grpSpPr>
        <p:sp>
          <p:nvSpPr>
            <p:cNvPr id="12" name="مستطيل 11">
              <a:extLst>
                <a:ext uri="{FF2B5EF4-FFF2-40B4-BE49-F238E27FC236}">
                  <a16:creationId xmlns:a16="http://schemas.microsoft.com/office/drawing/2014/main" id="{E8B28636-F1C0-FDE3-A345-56255D5BBF76}"/>
                </a:ext>
              </a:extLst>
            </p:cNvPr>
            <p:cNvSpPr/>
            <p:nvPr/>
          </p:nvSpPr>
          <p:spPr>
            <a:xfrm>
              <a:off x="12877800" y="1866900"/>
              <a:ext cx="4724400" cy="38100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Arial" panose="020B0604020202020204" pitchFamily="34" charset="0"/>
              </a:endParaRPr>
            </a:p>
          </p:txBody>
        </p:sp>
        <p:pic>
          <p:nvPicPr>
            <p:cNvPr id="13" name="رسم 12" descr="تثبيت مع تعبئة خالصة">
              <a:extLst>
                <a:ext uri="{FF2B5EF4-FFF2-40B4-BE49-F238E27FC236}">
                  <a16:creationId xmlns:a16="http://schemas.microsoft.com/office/drawing/2014/main" id="{B12C7A00-5DF0-CF7C-F6EF-5882B83A858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2420600" y="1264792"/>
              <a:ext cx="914400" cy="914400"/>
            </a:xfrm>
            <a:prstGeom prst="rect">
              <a:avLst/>
            </a:prstGeom>
          </p:spPr>
        </p:pic>
      </p:grpSp>
      <p:grpSp>
        <p:nvGrpSpPr>
          <p:cNvPr id="14" name="مجموعة 13">
            <a:extLst>
              <a:ext uri="{FF2B5EF4-FFF2-40B4-BE49-F238E27FC236}">
                <a16:creationId xmlns:a16="http://schemas.microsoft.com/office/drawing/2014/main" id="{B525C93A-F0F5-E2A3-63D0-00968C3A2AE4}"/>
              </a:ext>
            </a:extLst>
          </p:cNvPr>
          <p:cNvGrpSpPr/>
          <p:nvPr/>
        </p:nvGrpSpPr>
        <p:grpSpPr>
          <a:xfrm>
            <a:off x="6477000" y="731392"/>
            <a:ext cx="5181600" cy="4412108"/>
            <a:chOff x="12420600" y="1264792"/>
            <a:chExt cx="5181600" cy="4412108"/>
          </a:xfrm>
        </p:grpSpPr>
        <p:sp>
          <p:nvSpPr>
            <p:cNvPr id="15" name="مستطيل 14">
              <a:extLst>
                <a:ext uri="{FF2B5EF4-FFF2-40B4-BE49-F238E27FC236}">
                  <a16:creationId xmlns:a16="http://schemas.microsoft.com/office/drawing/2014/main" id="{7ACBF3CA-3B9F-2AD8-5122-95FF7A235084}"/>
                </a:ext>
              </a:extLst>
            </p:cNvPr>
            <p:cNvSpPr/>
            <p:nvPr/>
          </p:nvSpPr>
          <p:spPr>
            <a:xfrm>
              <a:off x="12877800" y="1866900"/>
              <a:ext cx="4724400" cy="38100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Arial" panose="020B0604020202020204" pitchFamily="34" charset="0"/>
              </a:endParaRPr>
            </a:p>
          </p:txBody>
        </p:sp>
        <p:pic>
          <p:nvPicPr>
            <p:cNvPr id="16" name="رسم 15" descr="تثبيت مع تعبئة خالصة">
              <a:extLst>
                <a:ext uri="{FF2B5EF4-FFF2-40B4-BE49-F238E27FC236}">
                  <a16:creationId xmlns:a16="http://schemas.microsoft.com/office/drawing/2014/main" id="{70EBDEF6-9425-3619-86A4-0D438952F0F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2420600" y="1264792"/>
              <a:ext cx="914400" cy="914400"/>
            </a:xfrm>
            <a:prstGeom prst="rect">
              <a:avLst/>
            </a:prstGeom>
          </p:spPr>
        </p:pic>
      </p:grpSp>
      <p:grpSp>
        <p:nvGrpSpPr>
          <p:cNvPr id="17" name="مجموعة 16">
            <a:extLst>
              <a:ext uri="{FF2B5EF4-FFF2-40B4-BE49-F238E27FC236}">
                <a16:creationId xmlns:a16="http://schemas.microsoft.com/office/drawing/2014/main" id="{21C4AB9F-7A77-3DCB-B931-FE505C75EFA4}"/>
              </a:ext>
            </a:extLst>
          </p:cNvPr>
          <p:cNvGrpSpPr/>
          <p:nvPr/>
        </p:nvGrpSpPr>
        <p:grpSpPr>
          <a:xfrm>
            <a:off x="1257300" y="4931229"/>
            <a:ext cx="5181600" cy="4412108"/>
            <a:chOff x="12420600" y="1264792"/>
            <a:chExt cx="5181600" cy="4412108"/>
          </a:xfrm>
        </p:grpSpPr>
        <p:sp>
          <p:nvSpPr>
            <p:cNvPr id="18" name="مستطيل 17">
              <a:extLst>
                <a:ext uri="{FF2B5EF4-FFF2-40B4-BE49-F238E27FC236}">
                  <a16:creationId xmlns:a16="http://schemas.microsoft.com/office/drawing/2014/main" id="{13EFA50F-A33F-8698-A557-C9A55FB07E3C}"/>
                </a:ext>
              </a:extLst>
            </p:cNvPr>
            <p:cNvSpPr/>
            <p:nvPr/>
          </p:nvSpPr>
          <p:spPr>
            <a:xfrm>
              <a:off x="12877800" y="1866900"/>
              <a:ext cx="4724400" cy="38100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Arial" panose="020B0604020202020204" pitchFamily="34" charset="0"/>
              </a:endParaRPr>
            </a:p>
          </p:txBody>
        </p:sp>
        <p:pic>
          <p:nvPicPr>
            <p:cNvPr id="19" name="رسم 18" descr="تثبيت مع تعبئة خالصة">
              <a:extLst>
                <a:ext uri="{FF2B5EF4-FFF2-40B4-BE49-F238E27FC236}">
                  <a16:creationId xmlns:a16="http://schemas.microsoft.com/office/drawing/2014/main" id="{E6C44243-B2EC-255A-6AF3-A50A5E9B11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2420600" y="1264792"/>
              <a:ext cx="914400" cy="914400"/>
            </a:xfrm>
            <a:prstGeom prst="rect">
              <a:avLst/>
            </a:prstGeom>
          </p:spPr>
        </p:pic>
      </p:grpSp>
      <p:grpSp>
        <p:nvGrpSpPr>
          <p:cNvPr id="20" name="مجموعة 19">
            <a:extLst>
              <a:ext uri="{FF2B5EF4-FFF2-40B4-BE49-F238E27FC236}">
                <a16:creationId xmlns:a16="http://schemas.microsoft.com/office/drawing/2014/main" id="{AF98A61F-E5EE-E3B7-4ED4-36A996FF86CC}"/>
              </a:ext>
            </a:extLst>
          </p:cNvPr>
          <p:cNvGrpSpPr/>
          <p:nvPr/>
        </p:nvGrpSpPr>
        <p:grpSpPr>
          <a:xfrm>
            <a:off x="11707586" y="4914900"/>
            <a:ext cx="5181600" cy="4412108"/>
            <a:chOff x="12420600" y="1264792"/>
            <a:chExt cx="5181600" cy="4412108"/>
          </a:xfrm>
        </p:grpSpPr>
        <p:sp>
          <p:nvSpPr>
            <p:cNvPr id="21" name="مستطيل 20">
              <a:extLst>
                <a:ext uri="{FF2B5EF4-FFF2-40B4-BE49-F238E27FC236}">
                  <a16:creationId xmlns:a16="http://schemas.microsoft.com/office/drawing/2014/main" id="{24C14249-835E-6F92-699E-5A272834A940}"/>
                </a:ext>
              </a:extLst>
            </p:cNvPr>
            <p:cNvSpPr/>
            <p:nvPr/>
          </p:nvSpPr>
          <p:spPr>
            <a:xfrm>
              <a:off x="12877800" y="1866900"/>
              <a:ext cx="4724400" cy="38100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Arial" panose="020B0604020202020204" pitchFamily="34" charset="0"/>
              </a:endParaRPr>
            </a:p>
          </p:txBody>
        </p:sp>
        <p:pic>
          <p:nvPicPr>
            <p:cNvPr id="22" name="رسم 21" descr="تثبيت مع تعبئة خالصة">
              <a:extLst>
                <a:ext uri="{FF2B5EF4-FFF2-40B4-BE49-F238E27FC236}">
                  <a16:creationId xmlns:a16="http://schemas.microsoft.com/office/drawing/2014/main" id="{035366A6-1979-2807-F9AA-A845F7E6ACB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2420600" y="1264792"/>
              <a:ext cx="914400" cy="914400"/>
            </a:xfrm>
            <a:prstGeom prst="rect">
              <a:avLst/>
            </a:prstGeom>
          </p:spPr>
        </p:pic>
      </p:grpSp>
      <p:grpSp>
        <p:nvGrpSpPr>
          <p:cNvPr id="23" name="مجموعة 22">
            <a:extLst>
              <a:ext uri="{FF2B5EF4-FFF2-40B4-BE49-F238E27FC236}">
                <a16:creationId xmlns:a16="http://schemas.microsoft.com/office/drawing/2014/main" id="{0E71601D-FAB0-02B1-9238-28D862B4DCE9}"/>
              </a:ext>
            </a:extLst>
          </p:cNvPr>
          <p:cNvGrpSpPr/>
          <p:nvPr/>
        </p:nvGrpSpPr>
        <p:grpSpPr>
          <a:xfrm>
            <a:off x="6477000" y="4931229"/>
            <a:ext cx="5181600" cy="4412108"/>
            <a:chOff x="12420600" y="1264792"/>
            <a:chExt cx="5181600" cy="4412108"/>
          </a:xfrm>
        </p:grpSpPr>
        <p:sp>
          <p:nvSpPr>
            <p:cNvPr id="24" name="مستطيل 23">
              <a:extLst>
                <a:ext uri="{FF2B5EF4-FFF2-40B4-BE49-F238E27FC236}">
                  <a16:creationId xmlns:a16="http://schemas.microsoft.com/office/drawing/2014/main" id="{3CC265F7-3FDA-2BD2-5165-A8B927468B13}"/>
                </a:ext>
              </a:extLst>
            </p:cNvPr>
            <p:cNvSpPr/>
            <p:nvPr/>
          </p:nvSpPr>
          <p:spPr>
            <a:xfrm>
              <a:off x="12877800" y="1866900"/>
              <a:ext cx="4724400" cy="38100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Arial" panose="020B0604020202020204" pitchFamily="34" charset="0"/>
              </a:endParaRPr>
            </a:p>
          </p:txBody>
        </p:sp>
        <p:pic>
          <p:nvPicPr>
            <p:cNvPr id="25" name="رسم 24" descr="تثبيت مع تعبئة خالصة">
              <a:extLst>
                <a:ext uri="{FF2B5EF4-FFF2-40B4-BE49-F238E27FC236}">
                  <a16:creationId xmlns:a16="http://schemas.microsoft.com/office/drawing/2014/main" id="{D00BBD96-2BAA-C93A-AB75-485AA108557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2420600" y="1264792"/>
              <a:ext cx="914400" cy="914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445121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C135327D-F63F-0E32-461F-9EBF07166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2</a:t>
            </a:fld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342C209D-D83E-E570-0BF4-32222031B713}"/>
              </a:ext>
            </a:extLst>
          </p:cNvPr>
          <p:cNvSpPr txBox="1"/>
          <p:nvPr/>
        </p:nvSpPr>
        <p:spPr>
          <a:xfrm>
            <a:off x="986433" y="2400300"/>
            <a:ext cx="16315133" cy="1046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371600" rtl="1">
              <a:lnSpc>
                <a:spcPct val="70000"/>
              </a:lnSpc>
              <a:spcBef>
                <a:spcPts val="1500"/>
              </a:spcBef>
              <a:defRPr/>
            </a:pPr>
            <a:r>
              <a:rPr lang="ar-SA" sz="8000" dirty="0">
                <a:solidFill>
                  <a:prstClr val="black"/>
                </a:solidFill>
                <a:latin typeface="Lalezar" panose="00000500000000000000" pitchFamily="2" charset="-78"/>
                <a:ea typeface="Harmattan"/>
                <a:cs typeface="Lalezar" panose="00000500000000000000" pitchFamily="2" charset="-78"/>
              </a:rPr>
              <a:t>وحدة الاتصال بالإنترنت </a:t>
            </a:r>
            <a:endParaRPr lang="en-US" sz="8000" dirty="0">
              <a:solidFill>
                <a:prstClr val="black"/>
              </a:solidFill>
              <a:latin typeface="Lalezar" panose="00000500000000000000" pitchFamily="2" charset="-78"/>
              <a:ea typeface="Harmattan"/>
              <a:cs typeface="Lalezar" panose="00000500000000000000" pitchFamily="2" charset="-78"/>
            </a:endParaRPr>
          </a:p>
        </p:txBody>
      </p:sp>
      <p:pic>
        <p:nvPicPr>
          <p:cNvPr id="4" name="صورة 3" descr="صورة تحتوي على الرسومات, دائرة, قصاصة فنية, تصميم الجرافيك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B6BE2790-CD1D-A096-D31E-F119E3E389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7101" y="3695700"/>
            <a:ext cx="4393795" cy="4393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34339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0DDA064D-702E-94F9-0C54-A026E21E0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454C21-C3FC-41F6-B60C-8352D71AB46E}" type="slidenum">
              <a:rPr kumimoji="0" lang="ar-SA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ar-SA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0729CA1E-6BC6-7EFA-EAFD-69F5CD0B212A}"/>
              </a:ext>
            </a:extLst>
          </p:cNvPr>
          <p:cNvSpPr txBox="1"/>
          <p:nvPr/>
        </p:nvSpPr>
        <p:spPr>
          <a:xfrm>
            <a:off x="4572000" y="647700"/>
            <a:ext cx="9144000" cy="617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1371600" rtl="1" eaLnBrk="1" fontAlgn="auto" latinLnBrk="0" hangingPunct="1">
              <a:lnSpc>
                <a:spcPct val="70000"/>
              </a:lnSpc>
              <a:spcBef>
                <a:spcPts val="1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lezar" panose="00000500000000000000" pitchFamily="2" charset="-78"/>
                <a:ea typeface="Harmattan"/>
                <a:cs typeface="Lalezar" panose="00000500000000000000" pitchFamily="2" charset="-78"/>
              </a:rPr>
              <a:t>ملاحظات مهمة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lezar" panose="00000500000000000000" pitchFamily="2" charset="-78"/>
              <a:ea typeface="Harmattan"/>
              <a:cs typeface="Lalezar" panose="00000500000000000000" pitchFamily="2" charset="-78"/>
            </a:endParaRPr>
          </a:p>
        </p:txBody>
      </p:sp>
      <p:grpSp>
        <p:nvGrpSpPr>
          <p:cNvPr id="10" name="مجموعة 9">
            <a:extLst>
              <a:ext uri="{FF2B5EF4-FFF2-40B4-BE49-F238E27FC236}">
                <a16:creationId xmlns:a16="http://schemas.microsoft.com/office/drawing/2014/main" id="{1CBA85CB-B374-AC04-08B5-F485A9A4D30A}"/>
              </a:ext>
            </a:extLst>
          </p:cNvPr>
          <p:cNvGrpSpPr/>
          <p:nvPr/>
        </p:nvGrpSpPr>
        <p:grpSpPr>
          <a:xfrm>
            <a:off x="1257300" y="731392"/>
            <a:ext cx="5181600" cy="4412108"/>
            <a:chOff x="12420600" y="1264792"/>
            <a:chExt cx="5181600" cy="4412108"/>
          </a:xfrm>
        </p:grpSpPr>
        <p:sp>
          <p:nvSpPr>
            <p:cNvPr id="7" name="مستطيل 6">
              <a:extLst>
                <a:ext uri="{FF2B5EF4-FFF2-40B4-BE49-F238E27FC236}">
                  <a16:creationId xmlns:a16="http://schemas.microsoft.com/office/drawing/2014/main" id="{E7000921-0EFB-1A3B-CA22-B5C2AB9D7B11}"/>
                </a:ext>
              </a:extLst>
            </p:cNvPr>
            <p:cNvSpPr/>
            <p:nvPr/>
          </p:nvSpPr>
          <p:spPr>
            <a:xfrm>
              <a:off x="12877800" y="1866900"/>
              <a:ext cx="4724400" cy="38100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Arial" panose="020B0604020202020204" pitchFamily="34" charset="0"/>
              </a:endParaRPr>
            </a:p>
          </p:txBody>
        </p:sp>
        <p:pic>
          <p:nvPicPr>
            <p:cNvPr id="9" name="رسم 8" descr="تثبيت مع تعبئة خالصة">
              <a:extLst>
                <a:ext uri="{FF2B5EF4-FFF2-40B4-BE49-F238E27FC236}">
                  <a16:creationId xmlns:a16="http://schemas.microsoft.com/office/drawing/2014/main" id="{5780CE6D-928F-C6FA-16D8-ABABE8F15AD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2420600" y="1264792"/>
              <a:ext cx="914400" cy="914400"/>
            </a:xfrm>
            <a:prstGeom prst="rect">
              <a:avLst/>
            </a:prstGeom>
          </p:spPr>
        </p:pic>
      </p:grpSp>
      <p:grpSp>
        <p:nvGrpSpPr>
          <p:cNvPr id="11" name="مجموعة 10">
            <a:extLst>
              <a:ext uri="{FF2B5EF4-FFF2-40B4-BE49-F238E27FC236}">
                <a16:creationId xmlns:a16="http://schemas.microsoft.com/office/drawing/2014/main" id="{858B5330-F81B-63D7-7D64-CF858EDC8674}"/>
              </a:ext>
            </a:extLst>
          </p:cNvPr>
          <p:cNvGrpSpPr/>
          <p:nvPr/>
        </p:nvGrpSpPr>
        <p:grpSpPr>
          <a:xfrm>
            <a:off x="11707586" y="715063"/>
            <a:ext cx="5181600" cy="4412108"/>
            <a:chOff x="12420600" y="1264792"/>
            <a:chExt cx="5181600" cy="4412108"/>
          </a:xfrm>
        </p:grpSpPr>
        <p:sp>
          <p:nvSpPr>
            <p:cNvPr id="12" name="مستطيل 11">
              <a:extLst>
                <a:ext uri="{FF2B5EF4-FFF2-40B4-BE49-F238E27FC236}">
                  <a16:creationId xmlns:a16="http://schemas.microsoft.com/office/drawing/2014/main" id="{E8B28636-F1C0-FDE3-A345-56255D5BBF76}"/>
                </a:ext>
              </a:extLst>
            </p:cNvPr>
            <p:cNvSpPr/>
            <p:nvPr/>
          </p:nvSpPr>
          <p:spPr>
            <a:xfrm>
              <a:off x="12877800" y="1866900"/>
              <a:ext cx="4724400" cy="38100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Arial" panose="020B0604020202020204" pitchFamily="34" charset="0"/>
              </a:endParaRPr>
            </a:p>
          </p:txBody>
        </p:sp>
        <p:pic>
          <p:nvPicPr>
            <p:cNvPr id="13" name="رسم 12" descr="تثبيت مع تعبئة خالصة">
              <a:extLst>
                <a:ext uri="{FF2B5EF4-FFF2-40B4-BE49-F238E27FC236}">
                  <a16:creationId xmlns:a16="http://schemas.microsoft.com/office/drawing/2014/main" id="{B12C7A00-5DF0-CF7C-F6EF-5882B83A858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2420600" y="1264792"/>
              <a:ext cx="914400" cy="914400"/>
            </a:xfrm>
            <a:prstGeom prst="rect">
              <a:avLst/>
            </a:prstGeom>
          </p:spPr>
        </p:pic>
      </p:grpSp>
      <p:grpSp>
        <p:nvGrpSpPr>
          <p:cNvPr id="14" name="مجموعة 13">
            <a:extLst>
              <a:ext uri="{FF2B5EF4-FFF2-40B4-BE49-F238E27FC236}">
                <a16:creationId xmlns:a16="http://schemas.microsoft.com/office/drawing/2014/main" id="{B525C93A-F0F5-E2A3-63D0-00968C3A2AE4}"/>
              </a:ext>
            </a:extLst>
          </p:cNvPr>
          <p:cNvGrpSpPr/>
          <p:nvPr/>
        </p:nvGrpSpPr>
        <p:grpSpPr>
          <a:xfrm>
            <a:off x="6477000" y="731392"/>
            <a:ext cx="5181600" cy="4412108"/>
            <a:chOff x="12420600" y="1264792"/>
            <a:chExt cx="5181600" cy="4412108"/>
          </a:xfrm>
        </p:grpSpPr>
        <p:sp>
          <p:nvSpPr>
            <p:cNvPr id="15" name="مستطيل 14">
              <a:extLst>
                <a:ext uri="{FF2B5EF4-FFF2-40B4-BE49-F238E27FC236}">
                  <a16:creationId xmlns:a16="http://schemas.microsoft.com/office/drawing/2014/main" id="{7ACBF3CA-3B9F-2AD8-5122-95FF7A235084}"/>
                </a:ext>
              </a:extLst>
            </p:cNvPr>
            <p:cNvSpPr/>
            <p:nvPr/>
          </p:nvSpPr>
          <p:spPr>
            <a:xfrm>
              <a:off x="12877800" y="1866900"/>
              <a:ext cx="4724400" cy="38100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Arial" panose="020B0604020202020204" pitchFamily="34" charset="0"/>
              </a:endParaRPr>
            </a:p>
          </p:txBody>
        </p:sp>
        <p:pic>
          <p:nvPicPr>
            <p:cNvPr id="16" name="رسم 15" descr="تثبيت مع تعبئة خالصة">
              <a:extLst>
                <a:ext uri="{FF2B5EF4-FFF2-40B4-BE49-F238E27FC236}">
                  <a16:creationId xmlns:a16="http://schemas.microsoft.com/office/drawing/2014/main" id="{70EBDEF6-9425-3619-86A4-0D438952F0F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2420600" y="1264792"/>
              <a:ext cx="914400" cy="914400"/>
            </a:xfrm>
            <a:prstGeom prst="rect">
              <a:avLst/>
            </a:prstGeom>
          </p:spPr>
        </p:pic>
      </p:grpSp>
      <p:grpSp>
        <p:nvGrpSpPr>
          <p:cNvPr id="17" name="مجموعة 16">
            <a:extLst>
              <a:ext uri="{FF2B5EF4-FFF2-40B4-BE49-F238E27FC236}">
                <a16:creationId xmlns:a16="http://schemas.microsoft.com/office/drawing/2014/main" id="{21C4AB9F-7A77-3DCB-B931-FE505C75EFA4}"/>
              </a:ext>
            </a:extLst>
          </p:cNvPr>
          <p:cNvGrpSpPr/>
          <p:nvPr/>
        </p:nvGrpSpPr>
        <p:grpSpPr>
          <a:xfrm>
            <a:off x="1257300" y="4931229"/>
            <a:ext cx="5181600" cy="4412108"/>
            <a:chOff x="12420600" y="1264792"/>
            <a:chExt cx="5181600" cy="4412108"/>
          </a:xfrm>
        </p:grpSpPr>
        <p:sp>
          <p:nvSpPr>
            <p:cNvPr id="18" name="مستطيل 17">
              <a:extLst>
                <a:ext uri="{FF2B5EF4-FFF2-40B4-BE49-F238E27FC236}">
                  <a16:creationId xmlns:a16="http://schemas.microsoft.com/office/drawing/2014/main" id="{13EFA50F-A33F-8698-A557-C9A55FB07E3C}"/>
                </a:ext>
              </a:extLst>
            </p:cNvPr>
            <p:cNvSpPr/>
            <p:nvPr/>
          </p:nvSpPr>
          <p:spPr>
            <a:xfrm>
              <a:off x="12877800" y="1866900"/>
              <a:ext cx="4724400" cy="38100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Arial" panose="020B0604020202020204" pitchFamily="34" charset="0"/>
              </a:endParaRPr>
            </a:p>
          </p:txBody>
        </p:sp>
        <p:pic>
          <p:nvPicPr>
            <p:cNvPr id="19" name="رسم 18" descr="تثبيت مع تعبئة خالصة">
              <a:extLst>
                <a:ext uri="{FF2B5EF4-FFF2-40B4-BE49-F238E27FC236}">
                  <a16:creationId xmlns:a16="http://schemas.microsoft.com/office/drawing/2014/main" id="{E6C44243-B2EC-255A-6AF3-A50A5E9B11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2420600" y="1264792"/>
              <a:ext cx="914400" cy="914400"/>
            </a:xfrm>
            <a:prstGeom prst="rect">
              <a:avLst/>
            </a:prstGeom>
          </p:spPr>
        </p:pic>
      </p:grpSp>
      <p:grpSp>
        <p:nvGrpSpPr>
          <p:cNvPr id="20" name="مجموعة 19">
            <a:extLst>
              <a:ext uri="{FF2B5EF4-FFF2-40B4-BE49-F238E27FC236}">
                <a16:creationId xmlns:a16="http://schemas.microsoft.com/office/drawing/2014/main" id="{AF98A61F-E5EE-E3B7-4ED4-36A996FF86CC}"/>
              </a:ext>
            </a:extLst>
          </p:cNvPr>
          <p:cNvGrpSpPr/>
          <p:nvPr/>
        </p:nvGrpSpPr>
        <p:grpSpPr>
          <a:xfrm>
            <a:off x="11707586" y="4914900"/>
            <a:ext cx="5181600" cy="4412108"/>
            <a:chOff x="12420600" y="1264792"/>
            <a:chExt cx="5181600" cy="4412108"/>
          </a:xfrm>
        </p:grpSpPr>
        <p:sp>
          <p:nvSpPr>
            <p:cNvPr id="21" name="مستطيل 20">
              <a:extLst>
                <a:ext uri="{FF2B5EF4-FFF2-40B4-BE49-F238E27FC236}">
                  <a16:creationId xmlns:a16="http://schemas.microsoft.com/office/drawing/2014/main" id="{24C14249-835E-6F92-699E-5A272834A940}"/>
                </a:ext>
              </a:extLst>
            </p:cNvPr>
            <p:cNvSpPr/>
            <p:nvPr/>
          </p:nvSpPr>
          <p:spPr>
            <a:xfrm>
              <a:off x="12877800" y="1866900"/>
              <a:ext cx="4724400" cy="38100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Arial" panose="020B0604020202020204" pitchFamily="34" charset="0"/>
              </a:endParaRPr>
            </a:p>
          </p:txBody>
        </p:sp>
        <p:pic>
          <p:nvPicPr>
            <p:cNvPr id="22" name="رسم 21" descr="تثبيت مع تعبئة خالصة">
              <a:extLst>
                <a:ext uri="{FF2B5EF4-FFF2-40B4-BE49-F238E27FC236}">
                  <a16:creationId xmlns:a16="http://schemas.microsoft.com/office/drawing/2014/main" id="{035366A6-1979-2807-F9AA-A845F7E6ACB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2420600" y="1264792"/>
              <a:ext cx="914400" cy="914400"/>
            </a:xfrm>
            <a:prstGeom prst="rect">
              <a:avLst/>
            </a:prstGeom>
          </p:spPr>
        </p:pic>
      </p:grpSp>
      <p:grpSp>
        <p:nvGrpSpPr>
          <p:cNvPr id="23" name="مجموعة 22">
            <a:extLst>
              <a:ext uri="{FF2B5EF4-FFF2-40B4-BE49-F238E27FC236}">
                <a16:creationId xmlns:a16="http://schemas.microsoft.com/office/drawing/2014/main" id="{0E71601D-FAB0-02B1-9238-28D862B4DCE9}"/>
              </a:ext>
            </a:extLst>
          </p:cNvPr>
          <p:cNvGrpSpPr/>
          <p:nvPr/>
        </p:nvGrpSpPr>
        <p:grpSpPr>
          <a:xfrm>
            <a:off x="6477000" y="4931229"/>
            <a:ext cx="5181600" cy="4412108"/>
            <a:chOff x="12420600" y="1264792"/>
            <a:chExt cx="5181600" cy="4412108"/>
          </a:xfrm>
        </p:grpSpPr>
        <p:sp>
          <p:nvSpPr>
            <p:cNvPr id="24" name="مستطيل 23">
              <a:extLst>
                <a:ext uri="{FF2B5EF4-FFF2-40B4-BE49-F238E27FC236}">
                  <a16:creationId xmlns:a16="http://schemas.microsoft.com/office/drawing/2014/main" id="{3CC265F7-3FDA-2BD2-5165-A8B927468B13}"/>
                </a:ext>
              </a:extLst>
            </p:cNvPr>
            <p:cNvSpPr/>
            <p:nvPr/>
          </p:nvSpPr>
          <p:spPr>
            <a:xfrm>
              <a:off x="12877800" y="1866900"/>
              <a:ext cx="4724400" cy="38100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Arial" panose="020B0604020202020204" pitchFamily="34" charset="0"/>
              </a:endParaRPr>
            </a:p>
          </p:txBody>
        </p:sp>
        <p:pic>
          <p:nvPicPr>
            <p:cNvPr id="25" name="رسم 24" descr="تثبيت مع تعبئة خالصة">
              <a:extLst>
                <a:ext uri="{FF2B5EF4-FFF2-40B4-BE49-F238E27FC236}">
                  <a16:creationId xmlns:a16="http://schemas.microsoft.com/office/drawing/2014/main" id="{D00BBD96-2BAA-C93A-AB75-485AA108557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2420600" y="1264792"/>
              <a:ext cx="914400" cy="914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39281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>
            <a:extLst>
              <a:ext uri="{FF2B5EF4-FFF2-40B4-BE49-F238E27FC236}">
                <a16:creationId xmlns:a16="http://schemas.microsoft.com/office/drawing/2014/main" id="{F1D6121E-12A6-09F6-5920-C7F150468172}"/>
              </a:ext>
            </a:extLst>
          </p:cNvPr>
          <p:cNvSpPr/>
          <p:nvPr/>
        </p:nvSpPr>
        <p:spPr>
          <a:xfrm>
            <a:off x="762000" y="4076700"/>
            <a:ext cx="16603247" cy="548640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28B83E94-55E2-EF98-8F7E-D6A9D9DEEC7B}"/>
              </a:ext>
            </a:extLst>
          </p:cNvPr>
          <p:cNvSpPr/>
          <p:nvPr/>
        </p:nvSpPr>
        <p:spPr>
          <a:xfrm>
            <a:off x="762000" y="876300"/>
            <a:ext cx="16603247" cy="3108965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F91438BD-F855-5AB6-D4B4-3F8612BAD0D6}"/>
              </a:ext>
            </a:extLst>
          </p:cNvPr>
          <p:cNvSpPr txBox="1"/>
          <p:nvPr/>
        </p:nvSpPr>
        <p:spPr>
          <a:xfrm>
            <a:off x="1066800" y="266700"/>
            <a:ext cx="16315133" cy="617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defTabSz="1371600" rtl="1">
              <a:lnSpc>
                <a:spcPct val="70000"/>
              </a:lnSpc>
              <a:spcBef>
                <a:spcPts val="1500"/>
              </a:spcBef>
              <a:defRPr/>
            </a:pPr>
            <a:r>
              <a:rPr lang="ar-SA" sz="4400" dirty="0">
                <a:solidFill>
                  <a:prstClr val="black"/>
                </a:solidFill>
                <a:latin typeface="Lalezar" panose="00000500000000000000" pitchFamily="2" charset="-78"/>
                <a:ea typeface="Harmattan"/>
                <a:cs typeface="Lalezar" panose="00000500000000000000" pitchFamily="2" charset="-78"/>
              </a:rPr>
              <a:t>الدرس الأول : شبكة الانترنت</a:t>
            </a:r>
            <a:endParaRPr lang="en-US" sz="4400" dirty="0">
              <a:solidFill>
                <a:prstClr val="black"/>
              </a:solidFill>
              <a:latin typeface="Lalezar" panose="00000500000000000000" pitchFamily="2" charset="-78"/>
              <a:ea typeface="Harmattan"/>
              <a:cs typeface="Lalezar" panose="00000500000000000000" pitchFamily="2" charset="-78"/>
            </a:endParaRPr>
          </a:p>
        </p:txBody>
      </p:sp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6AC75A3A-8FF0-C5F6-717E-60A3DA55A4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1476740"/>
              </p:ext>
            </p:extLst>
          </p:nvPr>
        </p:nvGraphicFramePr>
        <p:xfrm>
          <a:off x="871647" y="950329"/>
          <a:ext cx="16417400" cy="2943501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5596605">
                  <a:extLst>
                    <a:ext uri="{9D8B030D-6E8A-4147-A177-3AD203B41FA5}">
                      <a16:colId xmlns:a16="http://schemas.microsoft.com/office/drawing/2014/main" val="1510727666"/>
                    </a:ext>
                  </a:extLst>
                </a:gridCol>
                <a:gridCol w="820795">
                  <a:extLst>
                    <a:ext uri="{9D8B030D-6E8A-4147-A177-3AD203B41FA5}">
                      <a16:colId xmlns:a16="http://schemas.microsoft.com/office/drawing/2014/main" val="3750429174"/>
                    </a:ext>
                  </a:extLst>
                </a:gridCol>
              </a:tblGrid>
              <a:tr h="777240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0" dirty="0">
                          <a:solidFill>
                            <a:schemeClr val="tx1"/>
                          </a:solidFill>
                          <a:latin typeface="Lalezar" panose="00000500000000000000" pitchFamily="2" charset="-78"/>
                          <a:ea typeface="Harmattan" panose="01000503000000020003" pitchFamily="2" charset="-78"/>
                          <a:cs typeface="Lalezar" panose="00000500000000000000" pitchFamily="2" charset="-78"/>
                        </a:rPr>
                        <a:t>تحديد العبارة الصحيحة والعبارة الخاطئة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4200" dirty="0">
                        <a:solidFill>
                          <a:schemeClr val="bg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DB6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495778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1-يتحقق معيار "دقة المعلومات " من خلال مدى دقة وصحة المعلومات المقدمة. 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209388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 يمكن زيارة موقع ويب بدون معرفة عنوانه الخاص 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448289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3- عند فتح متصفح الويب ستظهر الصفحة الرئيسية مباشرة على الشاشة 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224634"/>
                  </a:ext>
                </a:extLst>
              </a:tr>
            </a:tbl>
          </a:graphicData>
        </a:graphic>
      </p:graphicFrame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0A727F04-FBB8-BEBB-138D-2D5B11E95E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696910"/>
              </p:ext>
            </p:extLst>
          </p:nvPr>
        </p:nvGraphicFramePr>
        <p:xfrm>
          <a:off x="871648" y="4137660"/>
          <a:ext cx="16417400" cy="53492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7669806">
                  <a:extLst>
                    <a:ext uri="{9D8B030D-6E8A-4147-A177-3AD203B41FA5}">
                      <a16:colId xmlns:a16="http://schemas.microsoft.com/office/drawing/2014/main" val="3612211335"/>
                    </a:ext>
                  </a:extLst>
                </a:gridCol>
                <a:gridCol w="7926800">
                  <a:extLst>
                    <a:ext uri="{9D8B030D-6E8A-4147-A177-3AD203B41FA5}">
                      <a16:colId xmlns:a16="http://schemas.microsoft.com/office/drawing/2014/main" val="3660437188"/>
                    </a:ext>
                  </a:extLst>
                </a:gridCol>
                <a:gridCol w="820794">
                  <a:extLst>
                    <a:ext uri="{9D8B030D-6E8A-4147-A177-3AD203B41FA5}">
                      <a16:colId xmlns:a16="http://schemas.microsoft.com/office/drawing/2014/main" val="1743365119"/>
                    </a:ext>
                  </a:extLst>
                </a:gridCol>
              </a:tblGrid>
              <a:tr h="777240">
                <a:tc grid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3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Lalezar" panose="00000500000000000000" pitchFamily="2" charset="-78"/>
                          <a:ea typeface="Harmattan" panose="01000503000000020003" pitchFamily="2" charset="-78"/>
                          <a:cs typeface="Lalezar" panose="00000500000000000000" pitchFamily="2" charset="-78"/>
                        </a:rPr>
                        <a:t>اختيار الإجابة الصحيحة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387926"/>
                  </a:ext>
                </a:extLst>
              </a:tr>
              <a:tr h="75438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 يعد الاتصال بالإنترنت أمراً سهلاً لأي شخص </a:t>
                      </a:r>
                      <a:endParaRPr lang="en-US" sz="36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  <a:p>
                      <a:pPr algn="ctr"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تحتاج فقط إلى :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موجه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60558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طابعة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126288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لوحة مفاتيح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58310"/>
                  </a:ext>
                </a:extLst>
              </a:tr>
              <a:tr h="75438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 يمثل امتداد </a:t>
                      </a:r>
                      <a:r>
                        <a:rPr lang="en-US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(.</a:t>
                      </a:r>
                      <a:r>
                        <a:rPr lang="es-ES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com)</a:t>
                      </a:r>
                    </a:p>
                    <a:p>
                      <a:pPr algn="ctr"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مواقع الويب الخاصة بالفئات :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التجارية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143036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التعليمية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836166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الحكومية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945487"/>
                  </a:ext>
                </a:extLst>
              </a:tr>
            </a:tbl>
          </a:graphicData>
        </a:graphic>
      </p:graphicFrame>
      <p:sp>
        <p:nvSpPr>
          <p:cNvPr id="18" name="عنصر نائب لرقم الشريحة 17">
            <a:extLst>
              <a:ext uri="{FF2B5EF4-FFF2-40B4-BE49-F238E27FC236}">
                <a16:creationId xmlns:a16="http://schemas.microsoft.com/office/drawing/2014/main" id="{A19034CE-234B-8B4B-BD3E-D73B546BA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371600" rtl="1"/>
            <a:fld id="{44454C21-C3FC-41F6-B60C-8352D71AB46E}" type="slidenum">
              <a:rPr lang="ar-SA">
                <a:solidFill>
                  <a:prstClr val="black">
                    <a:tint val="82000"/>
                  </a:prstClr>
                </a:solidFill>
                <a:latin typeface="Aptos" panose="02110004020202020204"/>
                <a:cs typeface="Arial" panose="020B0604020202020204" pitchFamily="34" charset="0"/>
              </a:rPr>
              <a:pPr defTabSz="1371600" rtl="1"/>
              <a:t>3</a:t>
            </a:fld>
            <a:endParaRPr lang="ar-SA">
              <a:solidFill>
                <a:prstClr val="black">
                  <a:tint val="82000"/>
                </a:prstClr>
              </a:solidFill>
              <a:latin typeface="Aptos" panose="02110004020202020204"/>
              <a:cs typeface="Arial" panose="020B0604020202020204" pitchFamily="34" charset="0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37F1F0A5-F61C-7E07-89A7-16A11827EE9B}"/>
              </a:ext>
            </a:extLst>
          </p:cNvPr>
          <p:cNvSpPr/>
          <p:nvPr/>
        </p:nvSpPr>
        <p:spPr>
          <a:xfrm>
            <a:off x="1025021" y="18647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id="{97F21191-E5C8-1643-4D22-AE2F90B616B0}"/>
              </a:ext>
            </a:extLst>
          </p:cNvPr>
          <p:cNvSpPr/>
          <p:nvPr/>
        </p:nvSpPr>
        <p:spPr>
          <a:xfrm>
            <a:off x="1025021" y="25505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 19">
            <a:extLst>
              <a:ext uri="{FF2B5EF4-FFF2-40B4-BE49-F238E27FC236}">
                <a16:creationId xmlns:a16="http://schemas.microsoft.com/office/drawing/2014/main" id="{4BE812DF-C857-2AB2-D0C4-645C05FD0A77}"/>
              </a:ext>
            </a:extLst>
          </p:cNvPr>
          <p:cNvSpPr/>
          <p:nvPr/>
        </p:nvSpPr>
        <p:spPr>
          <a:xfrm>
            <a:off x="1025021" y="32363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ستطيل 20">
            <a:extLst>
              <a:ext uri="{FF2B5EF4-FFF2-40B4-BE49-F238E27FC236}">
                <a16:creationId xmlns:a16="http://schemas.microsoft.com/office/drawing/2014/main" id="{41C2AF22-0007-9FB8-5592-789A252ADCB8}"/>
              </a:ext>
            </a:extLst>
          </p:cNvPr>
          <p:cNvSpPr/>
          <p:nvPr/>
        </p:nvSpPr>
        <p:spPr>
          <a:xfrm>
            <a:off x="1025021" y="5080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 21">
            <a:extLst>
              <a:ext uri="{FF2B5EF4-FFF2-40B4-BE49-F238E27FC236}">
                <a16:creationId xmlns:a16="http://schemas.microsoft.com/office/drawing/2014/main" id="{7B546FBC-9E73-2BDD-6106-200461937292}"/>
              </a:ext>
            </a:extLst>
          </p:cNvPr>
          <p:cNvSpPr/>
          <p:nvPr/>
        </p:nvSpPr>
        <p:spPr>
          <a:xfrm>
            <a:off x="1025021" y="5842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 22">
            <a:extLst>
              <a:ext uri="{FF2B5EF4-FFF2-40B4-BE49-F238E27FC236}">
                <a16:creationId xmlns:a16="http://schemas.microsoft.com/office/drawing/2014/main" id="{77E0C140-C00B-4EE0-4621-E5CA529EFD2E}"/>
              </a:ext>
            </a:extLst>
          </p:cNvPr>
          <p:cNvSpPr/>
          <p:nvPr/>
        </p:nvSpPr>
        <p:spPr>
          <a:xfrm>
            <a:off x="1025021" y="6604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2A8F4CC1-1012-FAB9-B2CA-99B7062B7B2C}"/>
              </a:ext>
            </a:extLst>
          </p:cNvPr>
          <p:cNvSpPr/>
          <p:nvPr/>
        </p:nvSpPr>
        <p:spPr>
          <a:xfrm>
            <a:off x="1025021" y="7372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مستطيل 24">
            <a:extLst>
              <a:ext uri="{FF2B5EF4-FFF2-40B4-BE49-F238E27FC236}">
                <a16:creationId xmlns:a16="http://schemas.microsoft.com/office/drawing/2014/main" id="{3222DD98-6D4E-A11C-F5B5-7AF47E37A6E4}"/>
              </a:ext>
            </a:extLst>
          </p:cNvPr>
          <p:cNvSpPr/>
          <p:nvPr/>
        </p:nvSpPr>
        <p:spPr>
          <a:xfrm>
            <a:off x="1025021" y="8134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87797CF8-8935-845C-4888-892358C24C2B}"/>
              </a:ext>
            </a:extLst>
          </p:cNvPr>
          <p:cNvSpPr/>
          <p:nvPr/>
        </p:nvSpPr>
        <p:spPr>
          <a:xfrm>
            <a:off x="1025021" y="8896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5BDCAA4F-81D3-AAB4-5618-9531A0A137FB}"/>
              </a:ext>
            </a:extLst>
          </p:cNvPr>
          <p:cNvSpPr txBox="1"/>
          <p:nvPr/>
        </p:nvSpPr>
        <p:spPr>
          <a:xfrm>
            <a:off x="922753" y="1719532"/>
            <a:ext cx="800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  <a:sym typeface="Wingdings" panose="05000000000000000000" pitchFamily="2" charset="2"/>
              </a:rPr>
              <a:t></a:t>
            </a:r>
            <a:endParaRPr lang="ar-SA" sz="2800" b="1" dirty="0">
              <a:solidFill>
                <a:srgbClr val="C00000"/>
              </a:solidFill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FCE1840C-E592-B3F3-A5B3-E33B822C215A}"/>
              </a:ext>
            </a:extLst>
          </p:cNvPr>
          <p:cNvSpPr txBox="1"/>
          <p:nvPr/>
        </p:nvSpPr>
        <p:spPr>
          <a:xfrm>
            <a:off x="922753" y="3049430"/>
            <a:ext cx="800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  <a:sym typeface="Wingdings" panose="05000000000000000000" pitchFamily="2" charset="2"/>
              </a:rPr>
              <a:t></a:t>
            </a:r>
            <a:endParaRPr lang="ar-SA" sz="2800" b="1" dirty="0">
              <a:solidFill>
                <a:srgbClr val="C00000"/>
              </a:solidFill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D6918225-BF9B-6A21-5E7B-9EE963649613}"/>
              </a:ext>
            </a:extLst>
          </p:cNvPr>
          <p:cNvSpPr txBox="1"/>
          <p:nvPr/>
        </p:nvSpPr>
        <p:spPr>
          <a:xfrm>
            <a:off x="998952" y="4894376"/>
            <a:ext cx="800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  <a:sym typeface="Wingdings" panose="05000000000000000000" pitchFamily="2" charset="2"/>
              </a:rPr>
              <a:t></a:t>
            </a:r>
            <a:endParaRPr lang="ar-SA" sz="2800" b="1" dirty="0">
              <a:solidFill>
                <a:srgbClr val="C00000"/>
              </a:solidFill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DFC7900D-FDB9-4709-DB7D-DE1CBA85D6DB}"/>
              </a:ext>
            </a:extLst>
          </p:cNvPr>
          <p:cNvSpPr txBox="1"/>
          <p:nvPr/>
        </p:nvSpPr>
        <p:spPr>
          <a:xfrm>
            <a:off x="998952" y="7186443"/>
            <a:ext cx="800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  <a:sym typeface="Wingdings" panose="05000000000000000000" pitchFamily="2" charset="2"/>
              </a:rPr>
              <a:t></a:t>
            </a:r>
            <a:endParaRPr lang="ar-SA" sz="2800" b="1" dirty="0">
              <a:solidFill>
                <a:srgbClr val="C00000"/>
              </a:solidFill>
            </a:endParaRP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3F5FF514-1F32-E68C-A5F6-D7AF36570D92}"/>
              </a:ext>
            </a:extLst>
          </p:cNvPr>
          <p:cNvSpPr txBox="1"/>
          <p:nvPr/>
        </p:nvSpPr>
        <p:spPr>
          <a:xfrm>
            <a:off x="879210" y="2405331"/>
            <a:ext cx="800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  <a:sym typeface="Wingdings" panose="05000000000000000000" pitchFamily="2" charset="2"/>
              </a:rPr>
              <a:t></a:t>
            </a:r>
            <a:endParaRPr lang="ar-SA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25696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D3C83C-E4AD-AEDD-CEF0-E5F0BC995A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>
            <a:extLst>
              <a:ext uri="{FF2B5EF4-FFF2-40B4-BE49-F238E27FC236}">
                <a16:creationId xmlns:a16="http://schemas.microsoft.com/office/drawing/2014/main" id="{D9A6F888-A0C1-5128-DF7D-2CCC88CC7879}"/>
              </a:ext>
            </a:extLst>
          </p:cNvPr>
          <p:cNvSpPr/>
          <p:nvPr/>
        </p:nvSpPr>
        <p:spPr>
          <a:xfrm>
            <a:off x="762000" y="4076700"/>
            <a:ext cx="16603247" cy="548640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3EE7067D-B3D9-8C81-E818-6D8B78D18CA7}"/>
              </a:ext>
            </a:extLst>
          </p:cNvPr>
          <p:cNvSpPr/>
          <p:nvPr/>
        </p:nvSpPr>
        <p:spPr>
          <a:xfrm>
            <a:off x="762000" y="876300"/>
            <a:ext cx="16603247" cy="3108965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BBE13DEA-0E28-4939-BE02-F67CF125CBA7}"/>
              </a:ext>
            </a:extLst>
          </p:cNvPr>
          <p:cNvSpPr txBox="1"/>
          <p:nvPr/>
        </p:nvSpPr>
        <p:spPr>
          <a:xfrm>
            <a:off x="1058467" y="266700"/>
            <a:ext cx="16315133" cy="617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defTabSz="1371600" rtl="1">
              <a:lnSpc>
                <a:spcPct val="70000"/>
              </a:lnSpc>
              <a:spcBef>
                <a:spcPts val="1500"/>
              </a:spcBef>
              <a:defRPr/>
            </a:pPr>
            <a:r>
              <a:rPr lang="ar-SA" sz="4400" dirty="0">
                <a:solidFill>
                  <a:prstClr val="black"/>
                </a:solidFill>
                <a:latin typeface="Lalezar" panose="00000500000000000000" pitchFamily="2" charset="-78"/>
                <a:ea typeface="Harmattan"/>
                <a:cs typeface="Lalezar" panose="00000500000000000000" pitchFamily="2" charset="-78"/>
              </a:rPr>
              <a:t>الدرس الثاني : ارسال واستقبال رسائل البريد الالكتروني</a:t>
            </a:r>
            <a:endParaRPr lang="en-US" sz="4400" dirty="0">
              <a:solidFill>
                <a:prstClr val="black"/>
              </a:solidFill>
              <a:latin typeface="Lalezar" panose="00000500000000000000" pitchFamily="2" charset="-78"/>
              <a:ea typeface="Harmattan"/>
              <a:cs typeface="Lalezar" panose="00000500000000000000" pitchFamily="2" charset="-78"/>
            </a:endParaRPr>
          </a:p>
        </p:txBody>
      </p:sp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B1DBBC84-7F75-E4F9-3DD4-E6E9E8C6FB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7071364"/>
              </p:ext>
            </p:extLst>
          </p:nvPr>
        </p:nvGraphicFramePr>
        <p:xfrm>
          <a:off x="871647" y="950329"/>
          <a:ext cx="16417400" cy="2943501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5596605">
                  <a:extLst>
                    <a:ext uri="{9D8B030D-6E8A-4147-A177-3AD203B41FA5}">
                      <a16:colId xmlns:a16="http://schemas.microsoft.com/office/drawing/2014/main" val="1510727666"/>
                    </a:ext>
                  </a:extLst>
                </a:gridCol>
                <a:gridCol w="820795">
                  <a:extLst>
                    <a:ext uri="{9D8B030D-6E8A-4147-A177-3AD203B41FA5}">
                      <a16:colId xmlns:a16="http://schemas.microsoft.com/office/drawing/2014/main" val="3750429174"/>
                    </a:ext>
                  </a:extLst>
                </a:gridCol>
              </a:tblGrid>
              <a:tr h="777240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0" dirty="0">
                          <a:solidFill>
                            <a:schemeClr val="tx1"/>
                          </a:solidFill>
                          <a:latin typeface="Lalezar" panose="00000500000000000000" pitchFamily="2" charset="-78"/>
                          <a:ea typeface="Harmattan" panose="01000503000000020003" pitchFamily="2" charset="-78"/>
                          <a:cs typeface="Lalezar" panose="00000500000000000000" pitchFamily="2" charset="-78"/>
                        </a:rPr>
                        <a:t>تحديد العبارة الصحيحة والعبارة الخاطئة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4200" dirty="0">
                        <a:solidFill>
                          <a:schemeClr val="bg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DB6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495778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 البريد الإلكتروني وسيلة لتبادل الرسائل لشخص واحد فقط 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209388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 لإرسال رسالة بريد إلكتروني تحتاج أولاً إلى معرفة عنوان البريد الإلكتروني للمستلم 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448289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3- عند تلقيك رسالة بريد إلكتروني جديدة يظهر عنوانها بخط غامق 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224634"/>
                  </a:ext>
                </a:extLst>
              </a:tr>
            </a:tbl>
          </a:graphicData>
        </a:graphic>
      </p:graphicFrame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50A10920-D025-2968-DA6B-159225F9AC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3964481"/>
              </p:ext>
            </p:extLst>
          </p:nvPr>
        </p:nvGraphicFramePr>
        <p:xfrm>
          <a:off x="871648" y="4137660"/>
          <a:ext cx="16417400" cy="53492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7669806">
                  <a:extLst>
                    <a:ext uri="{9D8B030D-6E8A-4147-A177-3AD203B41FA5}">
                      <a16:colId xmlns:a16="http://schemas.microsoft.com/office/drawing/2014/main" val="3612211335"/>
                    </a:ext>
                  </a:extLst>
                </a:gridCol>
                <a:gridCol w="7926800">
                  <a:extLst>
                    <a:ext uri="{9D8B030D-6E8A-4147-A177-3AD203B41FA5}">
                      <a16:colId xmlns:a16="http://schemas.microsoft.com/office/drawing/2014/main" val="3660437188"/>
                    </a:ext>
                  </a:extLst>
                </a:gridCol>
                <a:gridCol w="820794">
                  <a:extLst>
                    <a:ext uri="{9D8B030D-6E8A-4147-A177-3AD203B41FA5}">
                      <a16:colId xmlns:a16="http://schemas.microsoft.com/office/drawing/2014/main" val="1743365119"/>
                    </a:ext>
                  </a:extLst>
                </a:gridCol>
              </a:tblGrid>
              <a:tr h="777240">
                <a:tc grid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3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Lalezar" panose="00000500000000000000" pitchFamily="2" charset="-78"/>
                          <a:ea typeface="Harmattan" panose="01000503000000020003" pitchFamily="2" charset="-78"/>
                          <a:cs typeface="Lalezar" panose="00000500000000000000" pitchFamily="2" charset="-78"/>
                        </a:rPr>
                        <a:t>اختيار الإجابة الصحيحة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387926"/>
                  </a:ext>
                </a:extLst>
              </a:tr>
              <a:tr h="75438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 يعد أحد أهم الأدوات الرئيسة في التواصل عبر الانترنت :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البريد الإلكتروني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60558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متصفح الانترنت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126288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محرك البحث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58310"/>
                  </a:ext>
                </a:extLst>
              </a:tr>
              <a:tr h="75438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 الرمز الذي يفصل اسم المستخدم في عنوان البريد الإلكتروني عن باقي العنوان وينطق </a:t>
                      </a:r>
                      <a:r>
                        <a:rPr lang="es-ES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at </a:t>
                      </a:r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 هو :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@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143036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#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836166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$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945487"/>
                  </a:ext>
                </a:extLst>
              </a:tr>
            </a:tbl>
          </a:graphicData>
        </a:graphic>
      </p:graphicFrame>
      <p:sp>
        <p:nvSpPr>
          <p:cNvPr id="18" name="عنصر نائب لرقم الشريحة 17">
            <a:extLst>
              <a:ext uri="{FF2B5EF4-FFF2-40B4-BE49-F238E27FC236}">
                <a16:creationId xmlns:a16="http://schemas.microsoft.com/office/drawing/2014/main" id="{25F13C70-54B4-3421-8E1D-50473D09C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371600" rtl="1"/>
            <a:fld id="{44454C21-C3FC-41F6-B60C-8352D71AB46E}" type="slidenum">
              <a:rPr lang="ar-SA">
                <a:solidFill>
                  <a:prstClr val="black">
                    <a:tint val="82000"/>
                  </a:prstClr>
                </a:solidFill>
                <a:latin typeface="Aptos" panose="02110004020202020204"/>
                <a:cs typeface="Arial" panose="020B0604020202020204" pitchFamily="34" charset="0"/>
              </a:rPr>
              <a:pPr defTabSz="1371600" rtl="1"/>
              <a:t>4</a:t>
            </a:fld>
            <a:endParaRPr lang="ar-SA">
              <a:solidFill>
                <a:prstClr val="black">
                  <a:tint val="82000"/>
                </a:prstClr>
              </a:solidFill>
              <a:latin typeface="Aptos" panose="02110004020202020204"/>
              <a:cs typeface="Arial" panose="020B0604020202020204" pitchFamily="34" charset="0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6BE13912-96D9-EE5D-505F-E8B932ED5A78}"/>
              </a:ext>
            </a:extLst>
          </p:cNvPr>
          <p:cNvSpPr/>
          <p:nvPr/>
        </p:nvSpPr>
        <p:spPr>
          <a:xfrm>
            <a:off x="1025021" y="18647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id="{7FC6827D-ECA9-9FD6-2139-8D7492B13BFA}"/>
              </a:ext>
            </a:extLst>
          </p:cNvPr>
          <p:cNvSpPr/>
          <p:nvPr/>
        </p:nvSpPr>
        <p:spPr>
          <a:xfrm>
            <a:off x="1025021" y="25505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 19">
            <a:extLst>
              <a:ext uri="{FF2B5EF4-FFF2-40B4-BE49-F238E27FC236}">
                <a16:creationId xmlns:a16="http://schemas.microsoft.com/office/drawing/2014/main" id="{4041C807-3CDD-ACF8-AB5B-C23B72A87430}"/>
              </a:ext>
            </a:extLst>
          </p:cNvPr>
          <p:cNvSpPr/>
          <p:nvPr/>
        </p:nvSpPr>
        <p:spPr>
          <a:xfrm>
            <a:off x="1025021" y="32363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ستطيل 20">
            <a:extLst>
              <a:ext uri="{FF2B5EF4-FFF2-40B4-BE49-F238E27FC236}">
                <a16:creationId xmlns:a16="http://schemas.microsoft.com/office/drawing/2014/main" id="{9A2FEC55-90FE-CA6C-817A-C02252357D46}"/>
              </a:ext>
            </a:extLst>
          </p:cNvPr>
          <p:cNvSpPr/>
          <p:nvPr/>
        </p:nvSpPr>
        <p:spPr>
          <a:xfrm>
            <a:off x="1025021" y="5080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 21">
            <a:extLst>
              <a:ext uri="{FF2B5EF4-FFF2-40B4-BE49-F238E27FC236}">
                <a16:creationId xmlns:a16="http://schemas.microsoft.com/office/drawing/2014/main" id="{50AF17E4-3282-371A-181C-553F83790EC4}"/>
              </a:ext>
            </a:extLst>
          </p:cNvPr>
          <p:cNvSpPr/>
          <p:nvPr/>
        </p:nvSpPr>
        <p:spPr>
          <a:xfrm>
            <a:off x="1025021" y="5842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 22">
            <a:extLst>
              <a:ext uri="{FF2B5EF4-FFF2-40B4-BE49-F238E27FC236}">
                <a16:creationId xmlns:a16="http://schemas.microsoft.com/office/drawing/2014/main" id="{321E70B5-DA50-27C7-E0E2-37BD8FACF8CA}"/>
              </a:ext>
            </a:extLst>
          </p:cNvPr>
          <p:cNvSpPr/>
          <p:nvPr/>
        </p:nvSpPr>
        <p:spPr>
          <a:xfrm>
            <a:off x="1025021" y="6604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E9F91C51-2E7D-4CCB-EF68-EA9F4A406F71}"/>
              </a:ext>
            </a:extLst>
          </p:cNvPr>
          <p:cNvSpPr/>
          <p:nvPr/>
        </p:nvSpPr>
        <p:spPr>
          <a:xfrm>
            <a:off x="1025021" y="7372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مستطيل 24">
            <a:extLst>
              <a:ext uri="{FF2B5EF4-FFF2-40B4-BE49-F238E27FC236}">
                <a16:creationId xmlns:a16="http://schemas.microsoft.com/office/drawing/2014/main" id="{7315AFD7-6D60-A56F-7F29-3F31C2AF4258}"/>
              </a:ext>
            </a:extLst>
          </p:cNvPr>
          <p:cNvSpPr/>
          <p:nvPr/>
        </p:nvSpPr>
        <p:spPr>
          <a:xfrm>
            <a:off x="1025021" y="8134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E1011BC5-249F-F63E-5581-1071D4C1A5A4}"/>
              </a:ext>
            </a:extLst>
          </p:cNvPr>
          <p:cNvSpPr/>
          <p:nvPr/>
        </p:nvSpPr>
        <p:spPr>
          <a:xfrm>
            <a:off x="1025021" y="8896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D8851770-3490-1E3E-8276-19F1BDF387E5}"/>
              </a:ext>
            </a:extLst>
          </p:cNvPr>
          <p:cNvSpPr txBox="1"/>
          <p:nvPr/>
        </p:nvSpPr>
        <p:spPr>
          <a:xfrm>
            <a:off x="922753" y="3049430"/>
            <a:ext cx="800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  <a:sym typeface="Wingdings" panose="05000000000000000000" pitchFamily="2" charset="2"/>
              </a:rPr>
              <a:t></a:t>
            </a:r>
            <a:endParaRPr lang="ar-SA" sz="2800" b="1" dirty="0">
              <a:solidFill>
                <a:srgbClr val="C00000"/>
              </a:solidFill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4C9A1A43-8E09-2F24-531A-8675DE0C3053}"/>
              </a:ext>
            </a:extLst>
          </p:cNvPr>
          <p:cNvSpPr txBox="1"/>
          <p:nvPr/>
        </p:nvSpPr>
        <p:spPr>
          <a:xfrm>
            <a:off x="950380" y="2395958"/>
            <a:ext cx="800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  <a:sym typeface="Wingdings" panose="05000000000000000000" pitchFamily="2" charset="2"/>
              </a:rPr>
              <a:t></a:t>
            </a:r>
            <a:endParaRPr lang="ar-SA" sz="2800" b="1" dirty="0">
              <a:solidFill>
                <a:srgbClr val="C00000"/>
              </a:solidFill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B4F37364-57A4-0150-CF41-1BBDAA1E852C}"/>
              </a:ext>
            </a:extLst>
          </p:cNvPr>
          <p:cNvSpPr txBox="1"/>
          <p:nvPr/>
        </p:nvSpPr>
        <p:spPr>
          <a:xfrm>
            <a:off x="914400" y="1722631"/>
            <a:ext cx="800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  <a:sym typeface="Wingdings" panose="05000000000000000000" pitchFamily="2" charset="2"/>
              </a:rPr>
              <a:t></a:t>
            </a:r>
            <a:endParaRPr lang="ar-SA" sz="2800" b="1" dirty="0">
              <a:solidFill>
                <a:srgbClr val="C00000"/>
              </a:solidFill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DC32B9D3-FF3A-29A2-38C0-4E7AF1A31FF2}"/>
              </a:ext>
            </a:extLst>
          </p:cNvPr>
          <p:cNvSpPr txBox="1"/>
          <p:nvPr/>
        </p:nvSpPr>
        <p:spPr>
          <a:xfrm>
            <a:off x="922753" y="4855959"/>
            <a:ext cx="800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  <a:sym typeface="Wingdings" panose="05000000000000000000" pitchFamily="2" charset="2"/>
              </a:rPr>
              <a:t></a:t>
            </a:r>
            <a:endParaRPr lang="ar-SA" sz="2800" b="1" dirty="0">
              <a:solidFill>
                <a:srgbClr val="C00000"/>
              </a:solidFill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0D11808B-A43B-BD78-DBDB-C692C63440CA}"/>
              </a:ext>
            </a:extLst>
          </p:cNvPr>
          <p:cNvSpPr txBox="1"/>
          <p:nvPr/>
        </p:nvSpPr>
        <p:spPr>
          <a:xfrm>
            <a:off x="952500" y="7208103"/>
            <a:ext cx="800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  <a:sym typeface="Wingdings" panose="05000000000000000000" pitchFamily="2" charset="2"/>
              </a:rPr>
              <a:t></a:t>
            </a:r>
            <a:endParaRPr lang="ar-SA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79464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B818FF-DC87-45CC-76DB-5F24FE2160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>
            <a:extLst>
              <a:ext uri="{FF2B5EF4-FFF2-40B4-BE49-F238E27FC236}">
                <a16:creationId xmlns:a16="http://schemas.microsoft.com/office/drawing/2014/main" id="{888BC062-AEA6-39BD-1C24-E10D0F182220}"/>
              </a:ext>
            </a:extLst>
          </p:cNvPr>
          <p:cNvSpPr/>
          <p:nvPr/>
        </p:nvSpPr>
        <p:spPr>
          <a:xfrm>
            <a:off x="762000" y="4076700"/>
            <a:ext cx="16603247" cy="548640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7C5FC785-539A-14CA-03B4-B2B00227BCEE}"/>
              </a:ext>
            </a:extLst>
          </p:cNvPr>
          <p:cNvSpPr/>
          <p:nvPr/>
        </p:nvSpPr>
        <p:spPr>
          <a:xfrm>
            <a:off x="762000" y="876300"/>
            <a:ext cx="16603247" cy="3108965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B99F59E1-4C96-627B-6E86-DFCAF5DF79A1}"/>
              </a:ext>
            </a:extLst>
          </p:cNvPr>
          <p:cNvSpPr txBox="1"/>
          <p:nvPr/>
        </p:nvSpPr>
        <p:spPr>
          <a:xfrm>
            <a:off x="1058467" y="266700"/>
            <a:ext cx="16315133" cy="617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defTabSz="1371600" rtl="1">
              <a:lnSpc>
                <a:spcPct val="70000"/>
              </a:lnSpc>
              <a:spcBef>
                <a:spcPts val="1500"/>
              </a:spcBef>
              <a:defRPr/>
            </a:pPr>
            <a:r>
              <a:rPr lang="ar-SA" sz="4400" dirty="0">
                <a:solidFill>
                  <a:prstClr val="black"/>
                </a:solidFill>
                <a:latin typeface="Lalezar" panose="00000500000000000000" pitchFamily="2" charset="-78"/>
                <a:ea typeface="Harmattan"/>
                <a:cs typeface="Lalezar" panose="00000500000000000000" pitchFamily="2" charset="-78"/>
              </a:rPr>
              <a:t>الدرس الثالث : تنظيم البريد الالكتروني</a:t>
            </a:r>
            <a:endParaRPr lang="en-US" sz="4400" dirty="0">
              <a:solidFill>
                <a:prstClr val="black"/>
              </a:solidFill>
              <a:latin typeface="Lalezar" panose="00000500000000000000" pitchFamily="2" charset="-78"/>
              <a:ea typeface="Harmattan"/>
              <a:cs typeface="Lalezar" panose="00000500000000000000" pitchFamily="2" charset="-78"/>
            </a:endParaRPr>
          </a:p>
        </p:txBody>
      </p:sp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D72143AD-8A80-5D76-A6D7-7035E9802C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9183301"/>
              </p:ext>
            </p:extLst>
          </p:nvPr>
        </p:nvGraphicFramePr>
        <p:xfrm>
          <a:off x="871647" y="950329"/>
          <a:ext cx="16417400" cy="2943501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5596605">
                  <a:extLst>
                    <a:ext uri="{9D8B030D-6E8A-4147-A177-3AD203B41FA5}">
                      <a16:colId xmlns:a16="http://schemas.microsoft.com/office/drawing/2014/main" val="1510727666"/>
                    </a:ext>
                  </a:extLst>
                </a:gridCol>
                <a:gridCol w="820795">
                  <a:extLst>
                    <a:ext uri="{9D8B030D-6E8A-4147-A177-3AD203B41FA5}">
                      <a16:colId xmlns:a16="http://schemas.microsoft.com/office/drawing/2014/main" val="3750429174"/>
                    </a:ext>
                  </a:extLst>
                </a:gridCol>
              </a:tblGrid>
              <a:tr h="777240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0" dirty="0">
                          <a:solidFill>
                            <a:schemeClr val="tx1"/>
                          </a:solidFill>
                          <a:latin typeface="Lalezar" panose="00000500000000000000" pitchFamily="2" charset="-78"/>
                          <a:ea typeface="Harmattan" panose="01000503000000020003" pitchFamily="2" charset="-78"/>
                          <a:cs typeface="Lalezar" panose="00000500000000000000" pitchFamily="2" charset="-78"/>
                        </a:rPr>
                        <a:t>تحديد العبارة الصحيحة والعبارة الخاطئة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4200" dirty="0">
                        <a:solidFill>
                          <a:schemeClr val="bg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DB6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495778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 يتيح لك البريد الإلكتروني تنظيم جدولك الزمني وواجباتك وأوقات دراستك من خلال التقويم 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209388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 إذا كانت لديك رسالة تحتاج انتباه خاص يمكن إضافة علامة ( </a:t>
                      </a:r>
                      <a:r>
                        <a:rPr lang="es-ES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Flag</a:t>
                      </a:r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  ) 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448289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3- يمكنك تنظيم الرسائل من خلال إنشاء مجلدات وتجميعها معاً وفقاً احتياجاتك المحددة 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224634"/>
                  </a:ext>
                </a:extLst>
              </a:tr>
            </a:tbl>
          </a:graphicData>
        </a:graphic>
      </p:graphicFrame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46F0D00C-D8A6-510B-7C6C-4CE848143E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5471965"/>
              </p:ext>
            </p:extLst>
          </p:nvPr>
        </p:nvGraphicFramePr>
        <p:xfrm>
          <a:off x="871648" y="4137660"/>
          <a:ext cx="16417400" cy="53492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7669806">
                  <a:extLst>
                    <a:ext uri="{9D8B030D-6E8A-4147-A177-3AD203B41FA5}">
                      <a16:colId xmlns:a16="http://schemas.microsoft.com/office/drawing/2014/main" val="3612211335"/>
                    </a:ext>
                  </a:extLst>
                </a:gridCol>
                <a:gridCol w="7926800">
                  <a:extLst>
                    <a:ext uri="{9D8B030D-6E8A-4147-A177-3AD203B41FA5}">
                      <a16:colId xmlns:a16="http://schemas.microsoft.com/office/drawing/2014/main" val="3660437188"/>
                    </a:ext>
                  </a:extLst>
                </a:gridCol>
                <a:gridCol w="820794">
                  <a:extLst>
                    <a:ext uri="{9D8B030D-6E8A-4147-A177-3AD203B41FA5}">
                      <a16:colId xmlns:a16="http://schemas.microsoft.com/office/drawing/2014/main" val="1743365119"/>
                    </a:ext>
                  </a:extLst>
                </a:gridCol>
              </a:tblGrid>
              <a:tr h="777240">
                <a:tc grid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3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Lalezar" panose="00000500000000000000" pitchFamily="2" charset="-78"/>
                          <a:ea typeface="Harmattan" panose="01000503000000020003" pitchFamily="2" charset="-78"/>
                          <a:cs typeface="Lalezar" panose="00000500000000000000" pitchFamily="2" charset="-78"/>
                        </a:rPr>
                        <a:t>اختيار الإجابة الصحيحة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387926"/>
                  </a:ext>
                </a:extLst>
              </a:tr>
              <a:tr h="75438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 إذا نظمت رسائلك في مجلدات فقد تنسى أحياناً مكان وجودها أو تاريخ استلامها ويمكن العثور عليها من خلال :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جهات الاتصال أو دفتر العناوين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60558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تنظيم الرسائل في مجلدات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126288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البحث في البريد الإلكتروني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58310"/>
                  </a:ext>
                </a:extLst>
              </a:tr>
              <a:tr h="75438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 يمكنك حفظ جميع معلومات الاتصال بأصدقائك لتستخدمها في برنامج البريد الإلكتروني من خلال :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جهات الاتصال أو دفتر العناوين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143036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تنظيم الرسائل في مجلدات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836166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البحث في البريد الإلكتروني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945487"/>
                  </a:ext>
                </a:extLst>
              </a:tr>
            </a:tbl>
          </a:graphicData>
        </a:graphic>
      </p:graphicFrame>
      <p:sp>
        <p:nvSpPr>
          <p:cNvPr id="18" name="عنصر نائب لرقم الشريحة 17">
            <a:extLst>
              <a:ext uri="{FF2B5EF4-FFF2-40B4-BE49-F238E27FC236}">
                <a16:creationId xmlns:a16="http://schemas.microsoft.com/office/drawing/2014/main" id="{00C7BA6A-707C-82CC-EB2F-4016774C1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371600" rtl="1"/>
            <a:fld id="{44454C21-C3FC-41F6-B60C-8352D71AB46E}" type="slidenum">
              <a:rPr lang="ar-SA">
                <a:solidFill>
                  <a:prstClr val="black">
                    <a:tint val="82000"/>
                  </a:prstClr>
                </a:solidFill>
                <a:latin typeface="Aptos" panose="02110004020202020204"/>
                <a:cs typeface="Arial" panose="020B0604020202020204" pitchFamily="34" charset="0"/>
              </a:rPr>
              <a:pPr defTabSz="1371600" rtl="1"/>
              <a:t>5</a:t>
            </a:fld>
            <a:endParaRPr lang="ar-SA">
              <a:solidFill>
                <a:prstClr val="black">
                  <a:tint val="82000"/>
                </a:prstClr>
              </a:solidFill>
              <a:latin typeface="Aptos" panose="02110004020202020204"/>
              <a:cs typeface="Arial" panose="020B0604020202020204" pitchFamily="34" charset="0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CE5E745E-76DF-85DB-0EC8-9D8D78A0DC13}"/>
              </a:ext>
            </a:extLst>
          </p:cNvPr>
          <p:cNvSpPr/>
          <p:nvPr/>
        </p:nvSpPr>
        <p:spPr>
          <a:xfrm>
            <a:off x="1025021" y="18647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id="{5539BF73-8D11-860E-9FB5-A9B7004D8AB2}"/>
              </a:ext>
            </a:extLst>
          </p:cNvPr>
          <p:cNvSpPr/>
          <p:nvPr/>
        </p:nvSpPr>
        <p:spPr>
          <a:xfrm>
            <a:off x="1025021" y="25505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 19">
            <a:extLst>
              <a:ext uri="{FF2B5EF4-FFF2-40B4-BE49-F238E27FC236}">
                <a16:creationId xmlns:a16="http://schemas.microsoft.com/office/drawing/2014/main" id="{5D20C819-6E9A-F148-C2FA-D688B45662A9}"/>
              </a:ext>
            </a:extLst>
          </p:cNvPr>
          <p:cNvSpPr/>
          <p:nvPr/>
        </p:nvSpPr>
        <p:spPr>
          <a:xfrm>
            <a:off x="1025021" y="32363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ستطيل 20">
            <a:extLst>
              <a:ext uri="{FF2B5EF4-FFF2-40B4-BE49-F238E27FC236}">
                <a16:creationId xmlns:a16="http://schemas.microsoft.com/office/drawing/2014/main" id="{0FEE1830-4BD2-9682-EB83-F790CD75DAA0}"/>
              </a:ext>
            </a:extLst>
          </p:cNvPr>
          <p:cNvSpPr/>
          <p:nvPr/>
        </p:nvSpPr>
        <p:spPr>
          <a:xfrm>
            <a:off x="1025021" y="5080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 21">
            <a:extLst>
              <a:ext uri="{FF2B5EF4-FFF2-40B4-BE49-F238E27FC236}">
                <a16:creationId xmlns:a16="http://schemas.microsoft.com/office/drawing/2014/main" id="{ED118C8A-3297-2AE8-0C1F-CE13A37ABB05}"/>
              </a:ext>
            </a:extLst>
          </p:cNvPr>
          <p:cNvSpPr/>
          <p:nvPr/>
        </p:nvSpPr>
        <p:spPr>
          <a:xfrm>
            <a:off x="1025021" y="5842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 22">
            <a:extLst>
              <a:ext uri="{FF2B5EF4-FFF2-40B4-BE49-F238E27FC236}">
                <a16:creationId xmlns:a16="http://schemas.microsoft.com/office/drawing/2014/main" id="{9AF78441-82F7-2020-40CE-9C432704C7AF}"/>
              </a:ext>
            </a:extLst>
          </p:cNvPr>
          <p:cNvSpPr/>
          <p:nvPr/>
        </p:nvSpPr>
        <p:spPr>
          <a:xfrm>
            <a:off x="1025021" y="6604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BFF75129-C95D-936E-ABD8-1E6767DCA37C}"/>
              </a:ext>
            </a:extLst>
          </p:cNvPr>
          <p:cNvSpPr/>
          <p:nvPr/>
        </p:nvSpPr>
        <p:spPr>
          <a:xfrm>
            <a:off x="1025021" y="7372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مستطيل 24">
            <a:extLst>
              <a:ext uri="{FF2B5EF4-FFF2-40B4-BE49-F238E27FC236}">
                <a16:creationId xmlns:a16="http://schemas.microsoft.com/office/drawing/2014/main" id="{575B85D3-5AE8-CA02-4BB2-945250FAE986}"/>
              </a:ext>
            </a:extLst>
          </p:cNvPr>
          <p:cNvSpPr/>
          <p:nvPr/>
        </p:nvSpPr>
        <p:spPr>
          <a:xfrm>
            <a:off x="1025021" y="8134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B0330832-CAE8-072F-80E6-194DE2EA944C}"/>
              </a:ext>
            </a:extLst>
          </p:cNvPr>
          <p:cNvSpPr/>
          <p:nvPr/>
        </p:nvSpPr>
        <p:spPr>
          <a:xfrm>
            <a:off x="1025021" y="8896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627A2192-9535-44EC-1906-2B1EB8EB5DE6}"/>
              </a:ext>
            </a:extLst>
          </p:cNvPr>
          <p:cNvSpPr txBox="1"/>
          <p:nvPr/>
        </p:nvSpPr>
        <p:spPr>
          <a:xfrm>
            <a:off x="922753" y="3049430"/>
            <a:ext cx="800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  <a:sym typeface="Wingdings" panose="05000000000000000000" pitchFamily="2" charset="2"/>
              </a:rPr>
              <a:t></a:t>
            </a:r>
            <a:endParaRPr lang="ar-SA" sz="2800" b="1" dirty="0">
              <a:solidFill>
                <a:srgbClr val="C00000"/>
              </a:solidFill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92A94AA4-2665-3B0F-75D4-7E404C2E0E6E}"/>
              </a:ext>
            </a:extLst>
          </p:cNvPr>
          <p:cNvSpPr txBox="1"/>
          <p:nvPr/>
        </p:nvSpPr>
        <p:spPr>
          <a:xfrm>
            <a:off x="998953" y="1673814"/>
            <a:ext cx="800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  <a:sym typeface="Wingdings" panose="05000000000000000000" pitchFamily="2" charset="2"/>
              </a:rPr>
              <a:t></a:t>
            </a:r>
            <a:endParaRPr lang="ar-SA" sz="2800" b="1" dirty="0">
              <a:solidFill>
                <a:srgbClr val="C00000"/>
              </a:solidFill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97372D0E-35BE-6407-8878-552DDBC6A4A5}"/>
              </a:ext>
            </a:extLst>
          </p:cNvPr>
          <p:cNvSpPr txBox="1"/>
          <p:nvPr/>
        </p:nvSpPr>
        <p:spPr>
          <a:xfrm>
            <a:off x="960853" y="2374852"/>
            <a:ext cx="800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  <a:sym typeface="Wingdings" panose="05000000000000000000" pitchFamily="2" charset="2"/>
              </a:rPr>
              <a:t></a:t>
            </a:r>
            <a:endParaRPr lang="ar-SA" sz="2800" b="1" dirty="0">
              <a:solidFill>
                <a:srgbClr val="C00000"/>
              </a:solidFill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ADCA2F42-587F-8DF5-146E-24D2DCF206C1}"/>
              </a:ext>
            </a:extLst>
          </p:cNvPr>
          <p:cNvSpPr txBox="1"/>
          <p:nvPr/>
        </p:nvSpPr>
        <p:spPr>
          <a:xfrm>
            <a:off x="998784" y="6360524"/>
            <a:ext cx="800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  <a:sym typeface="Wingdings" panose="05000000000000000000" pitchFamily="2" charset="2"/>
              </a:rPr>
              <a:t></a:t>
            </a:r>
            <a:endParaRPr lang="ar-SA" sz="2800" b="1" dirty="0">
              <a:solidFill>
                <a:srgbClr val="C00000"/>
              </a:solidFill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A3CC0112-943D-934B-E2F7-C7C5C2D80CBB}"/>
              </a:ext>
            </a:extLst>
          </p:cNvPr>
          <p:cNvSpPr txBox="1"/>
          <p:nvPr/>
        </p:nvSpPr>
        <p:spPr>
          <a:xfrm>
            <a:off x="982475" y="7169328"/>
            <a:ext cx="800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  <a:sym typeface="Wingdings" panose="05000000000000000000" pitchFamily="2" charset="2"/>
              </a:rPr>
              <a:t></a:t>
            </a:r>
            <a:endParaRPr lang="ar-SA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515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C4ED3F-1D10-9AD3-2195-6FF0B9699B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>
            <a:extLst>
              <a:ext uri="{FF2B5EF4-FFF2-40B4-BE49-F238E27FC236}">
                <a16:creationId xmlns:a16="http://schemas.microsoft.com/office/drawing/2014/main" id="{1FD1F61C-678D-B60B-C68F-550418908080}"/>
              </a:ext>
            </a:extLst>
          </p:cNvPr>
          <p:cNvSpPr/>
          <p:nvPr/>
        </p:nvSpPr>
        <p:spPr>
          <a:xfrm>
            <a:off x="762000" y="4076700"/>
            <a:ext cx="16603247" cy="548640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982896F3-BFD9-BEEE-4A07-70154E78DC78}"/>
              </a:ext>
            </a:extLst>
          </p:cNvPr>
          <p:cNvSpPr/>
          <p:nvPr/>
        </p:nvSpPr>
        <p:spPr>
          <a:xfrm>
            <a:off x="762000" y="876300"/>
            <a:ext cx="16603247" cy="3108965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2D3BB596-DDAB-D6FC-AD4C-E400691E49C8}"/>
              </a:ext>
            </a:extLst>
          </p:cNvPr>
          <p:cNvSpPr txBox="1"/>
          <p:nvPr/>
        </p:nvSpPr>
        <p:spPr>
          <a:xfrm>
            <a:off x="3810000" y="266700"/>
            <a:ext cx="13563600" cy="617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defTabSz="1371600" rtl="1">
              <a:lnSpc>
                <a:spcPct val="70000"/>
              </a:lnSpc>
              <a:spcBef>
                <a:spcPts val="1500"/>
              </a:spcBef>
              <a:defRPr/>
            </a:pPr>
            <a:r>
              <a:rPr lang="ar-SA" sz="4400" dirty="0">
                <a:solidFill>
                  <a:prstClr val="black"/>
                </a:solidFill>
                <a:latin typeface="Lalezar" panose="00000500000000000000" pitchFamily="2" charset="-78"/>
                <a:ea typeface="Harmattan"/>
                <a:cs typeface="Lalezar" panose="00000500000000000000" pitchFamily="2" charset="-78"/>
              </a:rPr>
              <a:t>الدرس الرابع : الاستخدام الامن للأنترنت </a:t>
            </a:r>
            <a:endParaRPr lang="en-US" sz="4400" dirty="0">
              <a:solidFill>
                <a:prstClr val="black"/>
              </a:solidFill>
              <a:latin typeface="Lalezar" panose="00000500000000000000" pitchFamily="2" charset="-78"/>
              <a:ea typeface="Harmattan"/>
              <a:cs typeface="Lalezar" panose="00000500000000000000" pitchFamily="2" charset="-78"/>
            </a:endParaRPr>
          </a:p>
        </p:txBody>
      </p:sp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A805BFD0-EBA5-9D44-9772-E86B00C44F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7715440"/>
              </p:ext>
            </p:extLst>
          </p:nvPr>
        </p:nvGraphicFramePr>
        <p:xfrm>
          <a:off x="871647" y="950329"/>
          <a:ext cx="16417400" cy="2943501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5596605">
                  <a:extLst>
                    <a:ext uri="{9D8B030D-6E8A-4147-A177-3AD203B41FA5}">
                      <a16:colId xmlns:a16="http://schemas.microsoft.com/office/drawing/2014/main" val="1510727666"/>
                    </a:ext>
                  </a:extLst>
                </a:gridCol>
                <a:gridCol w="820795">
                  <a:extLst>
                    <a:ext uri="{9D8B030D-6E8A-4147-A177-3AD203B41FA5}">
                      <a16:colId xmlns:a16="http://schemas.microsoft.com/office/drawing/2014/main" val="3750429174"/>
                    </a:ext>
                  </a:extLst>
                </a:gridCol>
              </a:tblGrid>
              <a:tr h="777240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0" dirty="0">
                          <a:solidFill>
                            <a:schemeClr val="tx1"/>
                          </a:solidFill>
                          <a:latin typeface="Lalezar" panose="00000500000000000000" pitchFamily="2" charset="-78"/>
                          <a:ea typeface="Harmattan" panose="01000503000000020003" pitchFamily="2" charset="-78"/>
                          <a:cs typeface="Lalezar" panose="00000500000000000000" pitchFamily="2" charset="-78"/>
                        </a:rPr>
                        <a:t>تحديد العبارة الصحيحة والعبارة الخاطئة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4200" dirty="0">
                        <a:solidFill>
                          <a:schemeClr val="bg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DB6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495778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 باستخدام شبكة الإنترنت يكون جهازك عرضة بصورة دائمة لأخطار الفيروسات 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209388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 البرامج الضارة هي البرامج التي تهدف إلى تعطيل عملية تشغيل الحاسب 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448289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3- تحتاج إلى حماية بياناتك على الانترنت حتى لا يصل إليها الآخرون 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224634"/>
                  </a:ext>
                </a:extLst>
              </a:tr>
            </a:tbl>
          </a:graphicData>
        </a:graphic>
      </p:graphicFrame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B866B2AC-FD14-5378-25FE-59EBDC2B48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7693024"/>
              </p:ext>
            </p:extLst>
          </p:nvPr>
        </p:nvGraphicFramePr>
        <p:xfrm>
          <a:off x="871648" y="4137660"/>
          <a:ext cx="16417400" cy="53492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7669806">
                  <a:extLst>
                    <a:ext uri="{9D8B030D-6E8A-4147-A177-3AD203B41FA5}">
                      <a16:colId xmlns:a16="http://schemas.microsoft.com/office/drawing/2014/main" val="3612211335"/>
                    </a:ext>
                  </a:extLst>
                </a:gridCol>
                <a:gridCol w="7926800">
                  <a:extLst>
                    <a:ext uri="{9D8B030D-6E8A-4147-A177-3AD203B41FA5}">
                      <a16:colId xmlns:a16="http://schemas.microsoft.com/office/drawing/2014/main" val="3660437188"/>
                    </a:ext>
                  </a:extLst>
                </a:gridCol>
                <a:gridCol w="820794">
                  <a:extLst>
                    <a:ext uri="{9D8B030D-6E8A-4147-A177-3AD203B41FA5}">
                      <a16:colId xmlns:a16="http://schemas.microsoft.com/office/drawing/2014/main" val="1743365119"/>
                    </a:ext>
                  </a:extLst>
                </a:gridCol>
              </a:tblGrid>
              <a:tr h="777240">
                <a:tc grid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3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Lalezar" panose="00000500000000000000" pitchFamily="2" charset="-78"/>
                          <a:ea typeface="Harmattan" panose="01000503000000020003" pitchFamily="2" charset="-78"/>
                          <a:cs typeface="Lalezar" panose="00000500000000000000" pitchFamily="2" charset="-78"/>
                        </a:rPr>
                        <a:t>اختيار الإجابة الصحيحة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387926"/>
                  </a:ext>
                </a:extLst>
              </a:tr>
              <a:tr h="75438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 برامج تكرر نفسها من أجل الانتشار في أجهزة الحاسب الأخرى :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برامج الدودة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60558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3716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برامج التجسس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126288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3716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برامج الفدية الضارة 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58310"/>
                  </a:ext>
                </a:extLst>
              </a:tr>
              <a:tr h="75438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 يجب تثبيته وتفعيله على جهاز الحاسب الخاص بك لضمان الكشف عن البرامج الضارة الجديدة :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برنامج البوربوينت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143036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3716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برنامج الرسام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836166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3716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برنامج مكافحة الفيروسات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945487"/>
                  </a:ext>
                </a:extLst>
              </a:tr>
            </a:tbl>
          </a:graphicData>
        </a:graphic>
      </p:graphicFrame>
      <p:sp>
        <p:nvSpPr>
          <p:cNvPr id="18" name="عنصر نائب لرقم الشريحة 17">
            <a:extLst>
              <a:ext uri="{FF2B5EF4-FFF2-40B4-BE49-F238E27FC236}">
                <a16:creationId xmlns:a16="http://schemas.microsoft.com/office/drawing/2014/main" id="{0F3282B9-4542-073B-E3DD-5248FC556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371600" rtl="1"/>
            <a:fld id="{44454C21-C3FC-41F6-B60C-8352D71AB46E}" type="slidenum">
              <a:rPr lang="ar-SA">
                <a:solidFill>
                  <a:prstClr val="black">
                    <a:tint val="82000"/>
                  </a:prstClr>
                </a:solidFill>
                <a:latin typeface="Aptos" panose="02110004020202020204"/>
                <a:cs typeface="Arial" panose="020B0604020202020204" pitchFamily="34" charset="0"/>
              </a:rPr>
              <a:pPr defTabSz="1371600" rtl="1"/>
              <a:t>6</a:t>
            </a:fld>
            <a:endParaRPr lang="ar-SA">
              <a:solidFill>
                <a:prstClr val="black">
                  <a:tint val="82000"/>
                </a:prstClr>
              </a:solidFill>
              <a:latin typeface="Aptos" panose="02110004020202020204"/>
              <a:cs typeface="Arial" panose="020B0604020202020204" pitchFamily="34" charset="0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B7130C8C-E44A-47B6-CFC8-652D73E3F8AD}"/>
              </a:ext>
            </a:extLst>
          </p:cNvPr>
          <p:cNvSpPr/>
          <p:nvPr/>
        </p:nvSpPr>
        <p:spPr>
          <a:xfrm>
            <a:off x="1111414" y="18647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id="{D5178686-D516-88FC-70CE-A28A7FA84C92}"/>
              </a:ext>
            </a:extLst>
          </p:cNvPr>
          <p:cNvSpPr/>
          <p:nvPr/>
        </p:nvSpPr>
        <p:spPr>
          <a:xfrm>
            <a:off x="1111414" y="25505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 19">
            <a:extLst>
              <a:ext uri="{FF2B5EF4-FFF2-40B4-BE49-F238E27FC236}">
                <a16:creationId xmlns:a16="http://schemas.microsoft.com/office/drawing/2014/main" id="{AF1BC6A6-8A89-2381-E05B-FF110CC42007}"/>
              </a:ext>
            </a:extLst>
          </p:cNvPr>
          <p:cNvSpPr/>
          <p:nvPr/>
        </p:nvSpPr>
        <p:spPr>
          <a:xfrm>
            <a:off x="1111414" y="32363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ستطيل 20">
            <a:extLst>
              <a:ext uri="{FF2B5EF4-FFF2-40B4-BE49-F238E27FC236}">
                <a16:creationId xmlns:a16="http://schemas.microsoft.com/office/drawing/2014/main" id="{33BD40EC-D9A1-C8A5-EA1D-037D58B86ECA}"/>
              </a:ext>
            </a:extLst>
          </p:cNvPr>
          <p:cNvSpPr/>
          <p:nvPr/>
        </p:nvSpPr>
        <p:spPr>
          <a:xfrm>
            <a:off x="1025021" y="5080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 21">
            <a:extLst>
              <a:ext uri="{FF2B5EF4-FFF2-40B4-BE49-F238E27FC236}">
                <a16:creationId xmlns:a16="http://schemas.microsoft.com/office/drawing/2014/main" id="{754931F6-BF1D-DB98-F81E-429ED335292D}"/>
              </a:ext>
            </a:extLst>
          </p:cNvPr>
          <p:cNvSpPr/>
          <p:nvPr/>
        </p:nvSpPr>
        <p:spPr>
          <a:xfrm>
            <a:off x="1025021" y="5842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 22">
            <a:extLst>
              <a:ext uri="{FF2B5EF4-FFF2-40B4-BE49-F238E27FC236}">
                <a16:creationId xmlns:a16="http://schemas.microsoft.com/office/drawing/2014/main" id="{54D895E7-CC32-B460-A461-BE024AC54330}"/>
              </a:ext>
            </a:extLst>
          </p:cNvPr>
          <p:cNvSpPr/>
          <p:nvPr/>
        </p:nvSpPr>
        <p:spPr>
          <a:xfrm>
            <a:off x="1025021" y="6604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134C284F-A0CC-177E-944B-50BA50CBE2F0}"/>
              </a:ext>
            </a:extLst>
          </p:cNvPr>
          <p:cNvSpPr/>
          <p:nvPr/>
        </p:nvSpPr>
        <p:spPr>
          <a:xfrm>
            <a:off x="1025021" y="7372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مستطيل 24">
            <a:extLst>
              <a:ext uri="{FF2B5EF4-FFF2-40B4-BE49-F238E27FC236}">
                <a16:creationId xmlns:a16="http://schemas.microsoft.com/office/drawing/2014/main" id="{5E604AE8-7FBE-3DE4-301F-92F19991A247}"/>
              </a:ext>
            </a:extLst>
          </p:cNvPr>
          <p:cNvSpPr/>
          <p:nvPr/>
        </p:nvSpPr>
        <p:spPr>
          <a:xfrm>
            <a:off x="1025021" y="8134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FD624EE4-6278-7919-A4DE-1316F08E37E6}"/>
              </a:ext>
            </a:extLst>
          </p:cNvPr>
          <p:cNvSpPr/>
          <p:nvPr/>
        </p:nvSpPr>
        <p:spPr>
          <a:xfrm>
            <a:off x="1025021" y="8896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C88709E6-5DCD-C44C-AC67-977AAF722062}"/>
              </a:ext>
            </a:extLst>
          </p:cNvPr>
          <p:cNvSpPr txBox="1"/>
          <p:nvPr/>
        </p:nvSpPr>
        <p:spPr>
          <a:xfrm>
            <a:off x="960853" y="1699120"/>
            <a:ext cx="800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  <a:sym typeface="Wingdings" panose="05000000000000000000" pitchFamily="2" charset="2"/>
              </a:rPr>
              <a:t></a:t>
            </a:r>
            <a:endParaRPr lang="ar-SA" sz="2800" b="1" dirty="0">
              <a:solidFill>
                <a:srgbClr val="C00000"/>
              </a:solidFill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60542164-1CF3-C57F-4712-F5A115256B45}"/>
              </a:ext>
            </a:extLst>
          </p:cNvPr>
          <p:cNvSpPr txBox="1"/>
          <p:nvPr/>
        </p:nvSpPr>
        <p:spPr>
          <a:xfrm>
            <a:off x="960853" y="2354922"/>
            <a:ext cx="800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  <a:sym typeface="Wingdings" panose="05000000000000000000" pitchFamily="2" charset="2"/>
              </a:rPr>
              <a:t></a:t>
            </a:r>
            <a:endParaRPr lang="ar-SA" sz="2800" b="1" dirty="0">
              <a:solidFill>
                <a:srgbClr val="C00000"/>
              </a:solidFill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913CEAF-F7E7-87A0-D3B8-F7710610DB61}"/>
              </a:ext>
            </a:extLst>
          </p:cNvPr>
          <p:cNvSpPr txBox="1"/>
          <p:nvPr/>
        </p:nvSpPr>
        <p:spPr>
          <a:xfrm>
            <a:off x="960853" y="3049430"/>
            <a:ext cx="800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  <a:sym typeface="Wingdings" panose="05000000000000000000" pitchFamily="2" charset="2"/>
              </a:rPr>
              <a:t></a:t>
            </a:r>
            <a:endParaRPr lang="ar-SA" sz="2800" b="1" dirty="0">
              <a:solidFill>
                <a:srgbClr val="C00000"/>
              </a:solidFill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9C5214FD-849B-DADA-63D9-78CE0EB0D17D}"/>
              </a:ext>
            </a:extLst>
          </p:cNvPr>
          <p:cNvSpPr txBox="1"/>
          <p:nvPr/>
        </p:nvSpPr>
        <p:spPr>
          <a:xfrm>
            <a:off x="980596" y="4855959"/>
            <a:ext cx="800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  <a:sym typeface="Wingdings" panose="05000000000000000000" pitchFamily="2" charset="2"/>
              </a:rPr>
              <a:t></a:t>
            </a:r>
            <a:endParaRPr lang="ar-SA" sz="2800" b="1" dirty="0">
              <a:solidFill>
                <a:srgbClr val="C00000"/>
              </a:solidFill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0D37BA47-A691-7C14-79BB-4C7BC78ED67B}"/>
              </a:ext>
            </a:extLst>
          </p:cNvPr>
          <p:cNvSpPr txBox="1"/>
          <p:nvPr/>
        </p:nvSpPr>
        <p:spPr>
          <a:xfrm>
            <a:off x="965338" y="8709481"/>
            <a:ext cx="800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  <a:sym typeface="Wingdings" panose="05000000000000000000" pitchFamily="2" charset="2"/>
              </a:rPr>
              <a:t></a:t>
            </a:r>
            <a:endParaRPr lang="ar-SA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4335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A92A3C-E884-30EA-D5A8-16B6B67AF9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42EB6449-FBB1-8136-079E-F95659CD3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7</a:t>
            </a:fld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8365AFFB-BB7D-D3E9-8171-4DB6CC9A16FD}"/>
              </a:ext>
            </a:extLst>
          </p:cNvPr>
          <p:cNvSpPr txBox="1"/>
          <p:nvPr/>
        </p:nvSpPr>
        <p:spPr>
          <a:xfrm>
            <a:off x="986433" y="2400300"/>
            <a:ext cx="16315133" cy="1046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371600" rtl="1">
              <a:lnSpc>
                <a:spcPct val="70000"/>
              </a:lnSpc>
              <a:spcBef>
                <a:spcPts val="1500"/>
              </a:spcBef>
              <a:defRPr/>
            </a:pPr>
            <a:r>
              <a:rPr lang="ar-SA" sz="8000" dirty="0">
                <a:solidFill>
                  <a:prstClr val="black"/>
                </a:solidFill>
                <a:latin typeface="Lalezar" panose="00000500000000000000" pitchFamily="2" charset="-78"/>
                <a:ea typeface="Harmattan"/>
                <a:cs typeface="Lalezar" panose="00000500000000000000" pitchFamily="2" charset="-78"/>
              </a:rPr>
              <a:t>وحدة الدوال المنطقية والمخططات</a:t>
            </a:r>
            <a:endParaRPr lang="en-US" sz="8000" dirty="0">
              <a:solidFill>
                <a:prstClr val="black"/>
              </a:solidFill>
              <a:latin typeface="Lalezar" panose="00000500000000000000" pitchFamily="2" charset="-78"/>
              <a:ea typeface="Harmattan"/>
              <a:cs typeface="Lalezar" panose="00000500000000000000" pitchFamily="2" charset="-78"/>
            </a:endParaRPr>
          </a:p>
        </p:txBody>
      </p:sp>
      <p:pic>
        <p:nvPicPr>
          <p:cNvPr id="5" name="صورة 4" descr="صورة تحتوي على قمر, التلون, لقطة شاشة, دائر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9906D6BB-61AF-F66A-86BC-CB2B23EFC8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3696004"/>
            <a:ext cx="4190696" cy="4190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72927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4A4A9E-905A-8203-6807-71A59AFEE2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>
            <a:extLst>
              <a:ext uri="{FF2B5EF4-FFF2-40B4-BE49-F238E27FC236}">
                <a16:creationId xmlns:a16="http://schemas.microsoft.com/office/drawing/2014/main" id="{1688FA8E-423C-111E-7A0F-4BC020D3F7F0}"/>
              </a:ext>
            </a:extLst>
          </p:cNvPr>
          <p:cNvSpPr/>
          <p:nvPr/>
        </p:nvSpPr>
        <p:spPr>
          <a:xfrm>
            <a:off x="762000" y="4076700"/>
            <a:ext cx="16603247" cy="548640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704FBDC9-96DB-A15B-048F-189525F236F5}"/>
              </a:ext>
            </a:extLst>
          </p:cNvPr>
          <p:cNvSpPr/>
          <p:nvPr/>
        </p:nvSpPr>
        <p:spPr>
          <a:xfrm>
            <a:off x="762000" y="876300"/>
            <a:ext cx="16603247" cy="3108965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A39F8F5C-1F42-752D-2FB3-A38403598510}"/>
              </a:ext>
            </a:extLst>
          </p:cNvPr>
          <p:cNvSpPr txBox="1"/>
          <p:nvPr/>
        </p:nvSpPr>
        <p:spPr>
          <a:xfrm>
            <a:off x="1058467" y="266700"/>
            <a:ext cx="16315133" cy="617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defTabSz="1371600" rtl="1">
              <a:lnSpc>
                <a:spcPct val="70000"/>
              </a:lnSpc>
              <a:spcBef>
                <a:spcPts val="1500"/>
              </a:spcBef>
              <a:defRPr/>
            </a:pPr>
            <a:r>
              <a:rPr lang="ar-SA" sz="4400" dirty="0">
                <a:solidFill>
                  <a:prstClr val="black"/>
                </a:solidFill>
                <a:latin typeface="Lalezar" panose="00000500000000000000" pitchFamily="2" charset="-78"/>
                <a:ea typeface="Harmattan"/>
                <a:cs typeface="Lalezar" panose="00000500000000000000" pitchFamily="2" charset="-78"/>
              </a:rPr>
              <a:t>الدرس الاول : الدوال المنطقية</a:t>
            </a:r>
            <a:endParaRPr lang="en-US" sz="4400" dirty="0">
              <a:solidFill>
                <a:prstClr val="black"/>
              </a:solidFill>
              <a:latin typeface="Lalezar" panose="00000500000000000000" pitchFamily="2" charset="-78"/>
              <a:ea typeface="Harmattan"/>
              <a:cs typeface="Lalezar" panose="00000500000000000000" pitchFamily="2" charset="-78"/>
            </a:endParaRPr>
          </a:p>
        </p:txBody>
      </p:sp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BDB58007-417D-F827-900C-7AB6CEB66C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5924188"/>
              </p:ext>
            </p:extLst>
          </p:nvPr>
        </p:nvGraphicFramePr>
        <p:xfrm>
          <a:off x="871647" y="950329"/>
          <a:ext cx="16417400" cy="2943501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5596605">
                  <a:extLst>
                    <a:ext uri="{9D8B030D-6E8A-4147-A177-3AD203B41FA5}">
                      <a16:colId xmlns:a16="http://schemas.microsoft.com/office/drawing/2014/main" val="1510727666"/>
                    </a:ext>
                  </a:extLst>
                </a:gridCol>
                <a:gridCol w="820795">
                  <a:extLst>
                    <a:ext uri="{9D8B030D-6E8A-4147-A177-3AD203B41FA5}">
                      <a16:colId xmlns:a16="http://schemas.microsoft.com/office/drawing/2014/main" val="3750429174"/>
                    </a:ext>
                  </a:extLst>
                </a:gridCol>
              </a:tblGrid>
              <a:tr h="777240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0" dirty="0">
                          <a:solidFill>
                            <a:schemeClr val="tx1"/>
                          </a:solidFill>
                          <a:latin typeface="Lalezar" panose="00000500000000000000" pitchFamily="2" charset="-78"/>
                          <a:ea typeface="Harmattan" panose="01000503000000020003" pitchFamily="2" charset="-78"/>
                          <a:cs typeface="Lalezar" panose="00000500000000000000" pitchFamily="2" charset="-78"/>
                        </a:rPr>
                        <a:t>تحديد العبارة الصحيحة والعبارة الخاطئة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4200" dirty="0">
                        <a:solidFill>
                          <a:schemeClr val="bg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DB6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495778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 الدوال المنطقية هي التي تحمل وسيطاتها ونتائجها قيمة عادة ما تكون صواب أو خطأ 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209388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 تعد دالة </a:t>
                      </a:r>
                      <a:r>
                        <a:rPr lang="es-ES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IF </a:t>
                      </a:r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 واحدة من أكثر الدوال شيوعاً في برنامج مايكروسوفت إكسل 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448289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3- لا يمكن إجراء العمليات الحسابية بواسطة دالة </a:t>
                      </a:r>
                      <a:r>
                        <a:rPr lang="es-ES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IF</a:t>
                      </a:r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 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224634"/>
                  </a:ext>
                </a:extLst>
              </a:tr>
            </a:tbl>
          </a:graphicData>
        </a:graphic>
      </p:graphicFrame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EE54C9F7-D9F3-3FED-D179-E96F83D91D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7186600"/>
              </p:ext>
            </p:extLst>
          </p:nvPr>
        </p:nvGraphicFramePr>
        <p:xfrm>
          <a:off x="871648" y="4137660"/>
          <a:ext cx="16417400" cy="53492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7669806">
                  <a:extLst>
                    <a:ext uri="{9D8B030D-6E8A-4147-A177-3AD203B41FA5}">
                      <a16:colId xmlns:a16="http://schemas.microsoft.com/office/drawing/2014/main" val="3612211335"/>
                    </a:ext>
                  </a:extLst>
                </a:gridCol>
                <a:gridCol w="7926800">
                  <a:extLst>
                    <a:ext uri="{9D8B030D-6E8A-4147-A177-3AD203B41FA5}">
                      <a16:colId xmlns:a16="http://schemas.microsoft.com/office/drawing/2014/main" val="3660437188"/>
                    </a:ext>
                  </a:extLst>
                </a:gridCol>
                <a:gridCol w="820794">
                  <a:extLst>
                    <a:ext uri="{9D8B030D-6E8A-4147-A177-3AD203B41FA5}">
                      <a16:colId xmlns:a16="http://schemas.microsoft.com/office/drawing/2014/main" val="1743365119"/>
                    </a:ext>
                  </a:extLst>
                </a:gridCol>
              </a:tblGrid>
              <a:tr h="777240">
                <a:tc grid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3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Lalezar" panose="00000500000000000000" pitchFamily="2" charset="-78"/>
                          <a:ea typeface="Harmattan" panose="01000503000000020003" pitchFamily="2" charset="-78"/>
                          <a:cs typeface="Lalezar" panose="00000500000000000000" pitchFamily="2" charset="-78"/>
                        </a:rPr>
                        <a:t>اختيار الإجابة الصحيحة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387926"/>
                  </a:ext>
                </a:extLst>
              </a:tr>
              <a:tr h="75438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 الدوال التي تحمل وسيطاتها ونتائجها قيمة مكونة من عنصرين عادة ما تكون صواب أو خطأ :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الدوال الرياضية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60558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3716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الدوال المنطقية 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126288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3716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الدوال النصية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58310"/>
                  </a:ext>
                </a:extLst>
              </a:tr>
              <a:tr h="75438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 دالة تقوم بإجراء مقارنات منطقية ويمكن أن يكون لها نتيجتان صواب وخطأ :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IF</a:t>
                      </a:r>
                      <a:endParaRPr lang="ar-SA" sz="36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143036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SUM</a:t>
                      </a:r>
                      <a:endParaRPr lang="ar-SA" sz="36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836166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MAX</a:t>
                      </a:r>
                      <a:endParaRPr lang="ar-SA" sz="36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945487"/>
                  </a:ext>
                </a:extLst>
              </a:tr>
            </a:tbl>
          </a:graphicData>
        </a:graphic>
      </p:graphicFrame>
      <p:sp>
        <p:nvSpPr>
          <p:cNvPr id="18" name="عنصر نائب لرقم الشريحة 17">
            <a:extLst>
              <a:ext uri="{FF2B5EF4-FFF2-40B4-BE49-F238E27FC236}">
                <a16:creationId xmlns:a16="http://schemas.microsoft.com/office/drawing/2014/main" id="{C90B9E10-F5C5-18A1-C44E-36750F4D8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371600" rtl="1"/>
            <a:fld id="{44454C21-C3FC-41F6-B60C-8352D71AB46E}" type="slidenum">
              <a:rPr lang="ar-SA">
                <a:solidFill>
                  <a:prstClr val="black">
                    <a:tint val="82000"/>
                  </a:prstClr>
                </a:solidFill>
                <a:latin typeface="Aptos" panose="02110004020202020204"/>
                <a:cs typeface="Arial" panose="020B0604020202020204" pitchFamily="34" charset="0"/>
              </a:rPr>
              <a:pPr defTabSz="1371600" rtl="1"/>
              <a:t>8</a:t>
            </a:fld>
            <a:endParaRPr lang="ar-SA">
              <a:solidFill>
                <a:prstClr val="black">
                  <a:tint val="82000"/>
                </a:prstClr>
              </a:solidFill>
              <a:latin typeface="Aptos" panose="02110004020202020204"/>
              <a:cs typeface="Arial" panose="020B0604020202020204" pitchFamily="34" charset="0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86F19CAB-7782-67C5-A104-67128FFC0AF5}"/>
              </a:ext>
            </a:extLst>
          </p:cNvPr>
          <p:cNvSpPr/>
          <p:nvPr/>
        </p:nvSpPr>
        <p:spPr>
          <a:xfrm>
            <a:off x="1025021" y="18647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id="{16EDE3A6-99D3-6C33-75D7-A3072F4529DF}"/>
              </a:ext>
            </a:extLst>
          </p:cNvPr>
          <p:cNvSpPr/>
          <p:nvPr/>
        </p:nvSpPr>
        <p:spPr>
          <a:xfrm>
            <a:off x="1025021" y="25505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 19">
            <a:extLst>
              <a:ext uri="{FF2B5EF4-FFF2-40B4-BE49-F238E27FC236}">
                <a16:creationId xmlns:a16="http://schemas.microsoft.com/office/drawing/2014/main" id="{4CEDCD21-EFC7-6736-46F5-A7F815FB0BBC}"/>
              </a:ext>
            </a:extLst>
          </p:cNvPr>
          <p:cNvSpPr/>
          <p:nvPr/>
        </p:nvSpPr>
        <p:spPr>
          <a:xfrm>
            <a:off x="1025021" y="32363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ستطيل 20">
            <a:extLst>
              <a:ext uri="{FF2B5EF4-FFF2-40B4-BE49-F238E27FC236}">
                <a16:creationId xmlns:a16="http://schemas.microsoft.com/office/drawing/2014/main" id="{4D265177-A29C-C8FF-B870-88FEBB600DC9}"/>
              </a:ext>
            </a:extLst>
          </p:cNvPr>
          <p:cNvSpPr/>
          <p:nvPr/>
        </p:nvSpPr>
        <p:spPr>
          <a:xfrm>
            <a:off x="1025021" y="5080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 21">
            <a:extLst>
              <a:ext uri="{FF2B5EF4-FFF2-40B4-BE49-F238E27FC236}">
                <a16:creationId xmlns:a16="http://schemas.microsoft.com/office/drawing/2014/main" id="{7AB9CE9A-B7F5-AE1D-60EE-A2A032FE1CF2}"/>
              </a:ext>
            </a:extLst>
          </p:cNvPr>
          <p:cNvSpPr/>
          <p:nvPr/>
        </p:nvSpPr>
        <p:spPr>
          <a:xfrm>
            <a:off x="1025021" y="5842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 22">
            <a:extLst>
              <a:ext uri="{FF2B5EF4-FFF2-40B4-BE49-F238E27FC236}">
                <a16:creationId xmlns:a16="http://schemas.microsoft.com/office/drawing/2014/main" id="{8D64A5FD-5E21-2E36-338B-075C71DB46D6}"/>
              </a:ext>
            </a:extLst>
          </p:cNvPr>
          <p:cNvSpPr/>
          <p:nvPr/>
        </p:nvSpPr>
        <p:spPr>
          <a:xfrm>
            <a:off x="1025021" y="6604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0CDC8187-F999-840A-60B6-AC608349F2AF}"/>
              </a:ext>
            </a:extLst>
          </p:cNvPr>
          <p:cNvSpPr/>
          <p:nvPr/>
        </p:nvSpPr>
        <p:spPr>
          <a:xfrm>
            <a:off x="1025021" y="7372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مستطيل 24">
            <a:extLst>
              <a:ext uri="{FF2B5EF4-FFF2-40B4-BE49-F238E27FC236}">
                <a16:creationId xmlns:a16="http://schemas.microsoft.com/office/drawing/2014/main" id="{CEA118F4-F030-2341-4A18-865C0D7F9069}"/>
              </a:ext>
            </a:extLst>
          </p:cNvPr>
          <p:cNvSpPr/>
          <p:nvPr/>
        </p:nvSpPr>
        <p:spPr>
          <a:xfrm>
            <a:off x="1025021" y="8134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FC52E2C2-C92C-7625-F507-86BD64123A9D}"/>
              </a:ext>
            </a:extLst>
          </p:cNvPr>
          <p:cNvSpPr/>
          <p:nvPr/>
        </p:nvSpPr>
        <p:spPr>
          <a:xfrm>
            <a:off x="1025021" y="8896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89EB3594-7671-9D25-894D-F54694C175F0}"/>
              </a:ext>
            </a:extLst>
          </p:cNvPr>
          <p:cNvSpPr txBox="1"/>
          <p:nvPr/>
        </p:nvSpPr>
        <p:spPr>
          <a:xfrm>
            <a:off x="932492" y="7227183"/>
            <a:ext cx="800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  <a:sym typeface="Wingdings" panose="05000000000000000000" pitchFamily="2" charset="2"/>
              </a:rPr>
              <a:t></a:t>
            </a:r>
            <a:endParaRPr lang="ar-SA" sz="2800" b="1" dirty="0">
              <a:solidFill>
                <a:srgbClr val="C00000"/>
              </a:solidFill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9FB9FA03-1734-E75F-8EDB-6BBA94D72D58}"/>
              </a:ext>
            </a:extLst>
          </p:cNvPr>
          <p:cNvSpPr txBox="1"/>
          <p:nvPr/>
        </p:nvSpPr>
        <p:spPr>
          <a:xfrm>
            <a:off x="981666" y="1697240"/>
            <a:ext cx="800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  <a:sym typeface="Wingdings" panose="05000000000000000000" pitchFamily="2" charset="2"/>
              </a:rPr>
              <a:t></a:t>
            </a:r>
            <a:endParaRPr lang="ar-SA" sz="2800" b="1" dirty="0">
              <a:solidFill>
                <a:srgbClr val="C00000"/>
              </a:solidFill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D4C7F0D5-14BA-94DC-7463-C44EBEC0F02D}"/>
              </a:ext>
            </a:extLst>
          </p:cNvPr>
          <p:cNvSpPr txBox="1"/>
          <p:nvPr/>
        </p:nvSpPr>
        <p:spPr>
          <a:xfrm>
            <a:off x="998953" y="2329132"/>
            <a:ext cx="800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  <a:sym typeface="Wingdings" panose="05000000000000000000" pitchFamily="2" charset="2"/>
              </a:rPr>
              <a:t></a:t>
            </a:r>
            <a:endParaRPr lang="ar-SA" sz="2800" b="1" dirty="0">
              <a:solidFill>
                <a:srgbClr val="C00000"/>
              </a:solidFill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92B98EE0-8D6D-8885-8CBE-80DB9BDA88AD}"/>
              </a:ext>
            </a:extLst>
          </p:cNvPr>
          <p:cNvSpPr txBox="1"/>
          <p:nvPr/>
        </p:nvSpPr>
        <p:spPr>
          <a:xfrm>
            <a:off x="874460" y="5591582"/>
            <a:ext cx="800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  <a:sym typeface="Wingdings" panose="05000000000000000000" pitchFamily="2" charset="2"/>
              </a:rPr>
              <a:t></a:t>
            </a:r>
            <a:endParaRPr lang="ar-SA" sz="2800" b="1" dirty="0">
              <a:solidFill>
                <a:srgbClr val="C00000"/>
              </a:solidFill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2F0083DC-4726-89A8-580D-8581B119E1C0}"/>
              </a:ext>
            </a:extLst>
          </p:cNvPr>
          <p:cNvSpPr txBox="1"/>
          <p:nvPr/>
        </p:nvSpPr>
        <p:spPr>
          <a:xfrm>
            <a:off x="838200" y="3023092"/>
            <a:ext cx="800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  <a:sym typeface="Wingdings" panose="05000000000000000000" pitchFamily="2" charset="2"/>
              </a:rPr>
              <a:t></a:t>
            </a:r>
            <a:endParaRPr lang="ar-SA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86052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374C21-2288-2A39-A82F-F48A1533AF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>
            <a:extLst>
              <a:ext uri="{FF2B5EF4-FFF2-40B4-BE49-F238E27FC236}">
                <a16:creationId xmlns:a16="http://schemas.microsoft.com/office/drawing/2014/main" id="{60B313B1-4075-130F-5072-E0FCD200B2C0}"/>
              </a:ext>
            </a:extLst>
          </p:cNvPr>
          <p:cNvSpPr/>
          <p:nvPr/>
        </p:nvSpPr>
        <p:spPr>
          <a:xfrm>
            <a:off x="762000" y="4076700"/>
            <a:ext cx="16603247" cy="548640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4CFA09CB-1895-F8D0-A2F0-87A2398333C9}"/>
              </a:ext>
            </a:extLst>
          </p:cNvPr>
          <p:cNvSpPr/>
          <p:nvPr/>
        </p:nvSpPr>
        <p:spPr>
          <a:xfrm>
            <a:off x="762000" y="876300"/>
            <a:ext cx="16603247" cy="3108965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DA6FDF58-752C-9D4B-CBA7-DEE5F74FC92B}"/>
              </a:ext>
            </a:extLst>
          </p:cNvPr>
          <p:cNvSpPr txBox="1"/>
          <p:nvPr/>
        </p:nvSpPr>
        <p:spPr>
          <a:xfrm>
            <a:off x="1058467" y="266700"/>
            <a:ext cx="16315133" cy="617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defTabSz="1371600" rtl="1">
              <a:lnSpc>
                <a:spcPct val="70000"/>
              </a:lnSpc>
              <a:spcBef>
                <a:spcPts val="1500"/>
              </a:spcBef>
              <a:defRPr/>
            </a:pPr>
            <a:r>
              <a:rPr lang="ar-SA" sz="4400" dirty="0">
                <a:solidFill>
                  <a:prstClr val="black"/>
                </a:solidFill>
                <a:latin typeface="Lalezar" panose="00000500000000000000" pitchFamily="2" charset="-78"/>
                <a:ea typeface="Harmattan"/>
                <a:cs typeface="Lalezar" panose="00000500000000000000" pitchFamily="2" charset="-78"/>
              </a:rPr>
              <a:t>الدرس الثاني : تنسيق المخططات</a:t>
            </a:r>
            <a:endParaRPr lang="en-US" sz="4400" dirty="0">
              <a:solidFill>
                <a:prstClr val="black"/>
              </a:solidFill>
              <a:latin typeface="Lalezar" panose="00000500000000000000" pitchFamily="2" charset="-78"/>
              <a:ea typeface="Harmattan"/>
              <a:cs typeface="Lalezar" panose="00000500000000000000" pitchFamily="2" charset="-78"/>
            </a:endParaRPr>
          </a:p>
        </p:txBody>
      </p:sp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54BA4A29-1253-22A1-7ECB-A1981D2887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1102422"/>
              </p:ext>
            </p:extLst>
          </p:nvPr>
        </p:nvGraphicFramePr>
        <p:xfrm>
          <a:off x="871647" y="950329"/>
          <a:ext cx="16417400" cy="2943501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5596605">
                  <a:extLst>
                    <a:ext uri="{9D8B030D-6E8A-4147-A177-3AD203B41FA5}">
                      <a16:colId xmlns:a16="http://schemas.microsoft.com/office/drawing/2014/main" val="1510727666"/>
                    </a:ext>
                  </a:extLst>
                </a:gridCol>
                <a:gridCol w="820795">
                  <a:extLst>
                    <a:ext uri="{9D8B030D-6E8A-4147-A177-3AD203B41FA5}">
                      <a16:colId xmlns:a16="http://schemas.microsoft.com/office/drawing/2014/main" val="3750429174"/>
                    </a:ext>
                  </a:extLst>
                </a:gridCol>
              </a:tblGrid>
              <a:tr h="777240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0" dirty="0">
                          <a:solidFill>
                            <a:schemeClr val="tx1"/>
                          </a:solidFill>
                          <a:latin typeface="Lalezar" panose="00000500000000000000" pitchFamily="2" charset="-78"/>
                          <a:ea typeface="Harmattan" panose="01000503000000020003" pitchFamily="2" charset="-78"/>
                          <a:cs typeface="Lalezar" panose="00000500000000000000" pitchFamily="2" charset="-78"/>
                        </a:rPr>
                        <a:t>تحديد العبارة الصحيحة والعبارة الخاطئة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4200" dirty="0">
                        <a:solidFill>
                          <a:schemeClr val="bg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DB6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495778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 يمكن استخدام المخطط الخطي لإظهار البيانات التي تتغير بمرور الوقت 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209388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 لا يمكننا التحكم في شكل المخطط بعد إنشائه 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448289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3- يمكننا تغيير نوع المخطط من علامة تبويب تصميم المخطط 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224634"/>
                  </a:ext>
                </a:extLst>
              </a:tr>
            </a:tbl>
          </a:graphicData>
        </a:graphic>
      </p:graphicFrame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16008CF1-CC93-E5A2-1462-1E6E2C53E7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7814144"/>
              </p:ext>
            </p:extLst>
          </p:nvPr>
        </p:nvGraphicFramePr>
        <p:xfrm>
          <a:off x="871648" y="4137660"/>
          <a:ext cx="16417400" cy="53492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7669806">
                  <a:extLst>
                    <a:ext uri="{9D8B030D-6E8A-4147-A177-3AD203B41FA5}">
                      <a16:colId xmlns:a16="http://schemas.microsoft.com/office/drawing/2014/main" val="3612211335"/>
                    </a:ext>
                  </a:extLst>
                </a:gridCol>
                <a:gridCol w="7926800">
                  <a:extLst>
                    <a:ext uri="{9D8B030D-6E8A-4147-A177-3AD203B41FA5}">
                      <a16:colId xmlns:a16="http://schemas.microsoft.com/office/drawing/2014/main" val="3660437188"/>
                    </a:ext>
                  </a:extLst>
                </a:gridCol>
                <a:gridCol w="820794">
                  <a:extLst>
                    <a:ext uri="{9D8B030D-6E8A-4147-A177-3AD203B41FA5}">
                      <a16:colId xmlns:a16="http://schemas.microsoft.com/office/drawing/2014/main" val="1743365119"/>
                    </a:ext>
                  </a:extLst>
                </a:gridCol>
              </a:tblGrid>
              <a:tr h="777240">
                <a:tc grid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3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Lalezar" panose="00000500000000000000" pitchFamily="2" charset="-78"/>
                          <a:ea typeface="Harmattan" panose="01000503000000020003" pitchFamily="2" charset="-78"/>
                          <a:cs typeface="Lalezar" panose="00000500000000000000" pitchFamily="2" charset="-78"/>
                        </a:rPr>
                        <a:t>اختيار الإجابة الصحيحة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387926"/>
                  </a:ext>
                </a:extLst>
              </a:tr>
              <a:tr h="75438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 نوع من أنواع المخططات يستخدم لعرض النسب المئوية :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الدائري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60558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الخطي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126288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العامودي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58310"/>
                  </a:ext>
                </a:extLst>
              </a:tr>
              <a:tr h="75438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 لتغيير شكل المخطط نستخدم :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أنماط الأشكال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143036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3716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إدراج الأشكال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836166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ادراج الايقونات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945487"/>
                  </a:ext>
                </a:extLst>
              </a:tr>
            </a:tbl>
          </a:graphicData>
        </a:graphic>
      </p:graphicFrame>
      <p:sp>
        <p:nvSpPr>
          <p:cNvPr id="18" name="عنصر نائب لرقم الشريحة 17">
            <a:extLst>
              <a:ext uri="{FF2B5EF4-FFF2-40B4-BE49-F238E27FC236}">
                <a16:creationId xmlns:a16="http://schemas.microsoft.com/office/drawing/2014/main" id="{1A0798CA-27B7-3A89-6D4D-FE6F09C8F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371600" rtl="1"/>
            <a:fld id="{44454C21-C3FC-41F6-B60C-8352D71AB46E}" type="slidenum">
              <a:rPr lang="ar-SA">
                <a:solidFill>
                  <a:prstClr val="black">
                    <a:tint val="82000"/>
                  </a:prstClr>
                </a:solidFill>
                <a:latin typeface="Aptos" panose="02110004020202020204"/>
                <a:cs typeface="Arial" panose="020B0604020202020204" pitchFamily="34" charset="0"/>
              </a:rPr>
              <a:pPr defTabSz="1371600" rtl="1"/>
              <a:t>9</a:t>
            </a:fld>
            <a:endParaRPr lang="ar-SA">
              <a:solidFill>
                <a:prstClr val="black">
                  <a:tint val="82000"/>
                </a:prstClr>
              </a:solidFill>
              <a:latin typeface="Aptos" panose="02110004020202020204"/>
              <a:cs typeface="Arial" panose="020B0604020202020204" pitchFamily="34" charset="0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A6134523-17E5-9885-1CEE-465F96D0CAE8}"/>
              </a:ext>
            </a:extLst>
          </p:cNvPr>
          <p:cNvSpPr/>
          <p:nvPr/>
        </p:nvSpPr>
        <p:spPr>
          <a:xfrm>
            <a:off x="1025021" y="18647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id="{3A761B70-B133-5B98-8D22-EF033CEB7E0F}"/>
              </a:ext>
            </a:extLst>
          </p:cNvPr>
          <p:cNvSpPr/>
          <p:nvPr/>
        </p:nvSpPr>
        <p:spPr>
          <a:xfrm>
            <a:off x="1025021" y="25505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 19">
            <a:extLst>
              <a:ext uri="{FF2B5EF4-FFF2-40B4-BE49-F238E27FC236}">
                <a16:creationId xmlns:a16="http://schemas.microsoft.com/office/drawing/2014/main" id="{15A56D9E-EE85-6792-9850-D00D40C8D2C6}"/>
              </a:ext>
            </a:extLst>
          </p:cNvPr>
          <p:cNvSpPr/>
          <p:nvPr/>
        </p:nvSpPr>
        <p:spPr>
          <a:xfrm>
            <a:off x="1025021" y="32363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ستطيل 20">
            <a:extLst>
              <a:ext uri="{FF2B5EF4-FFF2-40B4-BE49-F238E27FC236}">
                <a16:creationId xmlns:a16="http://schemas.microsoft.com/office/drawing/2014/main" id="{225C147E-13D5-CBE8-CBA5-9CF901F0170D}"/>
              </a:ext>
            </a:extLst>
          </p:cNvPr>
          <p:cNvSpPr/>
          <p:nvPr/>
        </p:nvSpPr>
        <p:spPr>
          <a:xfrm>
            <a:off x="1025021" y="5080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 21">
            <a:extLst>
              <a:ext uri="{FF2B5EF4-FFF2-40B4-BE49-F238E27FC236}">
                <a16:creationId xmlns:a16="http://schemas.microsoft.com/office/drawing/2014/main" id="{B52E2FDA-3FAA-080E-7528-6A563D4A4FC2}"/>
              </a:ext>
            </a:extLst>
          </p:cNvPr>
          <p:cNvSpPr/>
          <p:nvPr/>
        </p:nvSpPr>
        <p:spPr>
          <a:xfrm>
            <a:off x="1025021" y="5842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 22">
            <a:extLst>
              <a:ext uri="{FF2B5EF4-FFF2-40B4-BE49-F238E27FC236}">
                <a16:creationId xmlns:a16="http://schemas.microsoft.com/office/drawing/2014/main" id="{C7232B60-0D08-189A-11C9-E123C9C4A662}"/>
              </a:ext>
            </a:extLst>
          </p:cNvPr>
          <p:cNvSpPr/>
          <p:nvPr/>
        </p:nvSpPr>
        <p:spPr>
          <a:xfrm>
            <a:off x="1025021" y="6604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BEC93883-7F67-C1CF-E2B0-65D73A6A79C3}"/>
              </a:ext>
            </a:extLst>
          </p:cNvPr>
          <p:cNvSpPr/>
          <p:nvPr/>
        </p:nvSpPr>
        <p:spPr>
          <a:xfrm>
            <a:off x="1025021" y="7372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مستطيل 24">
            <a:extLst>
              <a:ext uri="{FF2B5EF4-FFF2-40B4-BE49-F238E27FC236}">
                <a16:creationId xmlns:a16="http://schemas.microsoft.com/office/drawing/2014/main" id="{04072F5A-7878-E937-106F-4240B0D1B745}"/>
              </a:ext>
            </a:extLst>
          </p:cNvPr>
          <p:cNvSpPr/>
          <p:nvPr/>
        </p:nvSpPr>
        <p:spPr>
          <a:xfrm>
            <a:off x="1025021" y="8134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87E1E81F-317C-6C87-66A3-993871B948A7}"/>
              </a:ext>
            </a:extLst>
          </p:cNvPr>
          <p:cNvSpPr/>
          <p:nvPr/>
        </p:nvSpPr>
        <p:spPr>
          <a:xfrm>
            <a:off x="1025021" y="8896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3DF8A1B7-0D68-E49B-53E2-8838014CCC31}"/>
              </a:ext>
            </a:extLst>
          </p:cNvPr>
          <p:cNvSpPr txBox="1"/>
          <p:nvPr/>
        </p:nvSpPr>
        <p:spPr>
          <a:xfrm>
            <a:off x="922753" y="7199767"/>
            <a:ext cx="800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  <a:sym typeface="Wingdings" panose="05000000000000000000" pitchFamily="2" charset="2"/>
              </a:rPr>
              <a:t></a:t>
            </a:r>
            <a:endParaRPr lang="ar-SA" sz="2800" b="1" dirty="0">
              <a:solidFill>
                <a:srgbClr val="C00000"/>
              </a:solidFill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EE386104-7189-8DEE-23FE-E1A3D2D03DD6}"/>
              </a:ext>
            </a:extLst>
          </p:cNvPr>
          <p:cNvSpPr txBox="1"/>
          <p:nvPr/>
        </p:nvSpPr>
        <p:spPr>
          <a:xfrm>
            <a:off x="944524" y="4878047"/>
            <a:ext cx="800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  <a:sym typeface="Wingdings" panose="05000000000000000000" pitchFamily="2" charset="2"/>
              </a:rPr>
              <a:t></a:t>
            </a:r>
            <a:endParaRPr lang="ar-SA" sz="2800" b="1" dirty="0">
              <a:solidFill>
                <a:srgbClr val="C00000"/>
              </a:solidFill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6B7F46F3-B549-0A20-7595-C65146312311}"/>
              </a:ext>
            </a:extLst>
          </p:cNvPr>
          <p:cNvSpPr txBox="1"/>
          <p:nvPr/>
        </p:nvSpPr>
        <p:spPr>
          <a:xfrm>
            <a:off x="944524" y="1677830"/>
            <a:ext cx="800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  <a:sym typeface="Wingdings" panose="05000000000000000000" pitchFamily="2" charset="2"/>
              </a:rPr>
              <a:t></a:t>
            </a:r>
            <a:endParaRPr lang="ar-SA" sz="2800" b="1" dirty="0">
              <a:solidFill>
                <a:srgbClr val="C00000"/>
              </a:solidFill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44399904-8329-01DD-DC76-34FE8F391B64}"/>
              </a:ext>
            </a:extLst>
          </p:cNvPr>
          <p:cNvSpPr txBox="1"/>
          <p:nvPr/>
        </p:nvSpPr>
        <p:spPr>
          <a:xfrm>
            <a:off x="998953" y="3049430"/>
            <a:ext cx="800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  <a:sym typeface="Wingdings" panose="05000000000000000000" pitchFamily="2" charset="2"/>
              </a:rPr>
              <a:t></a:t>
            </a:r>
            <a:endParaRPr lang="ar-SA" sz="2800" b="1" dirty="0">
              <a:solidFill>
                <a:srgbClr val="C00000"/>
              </a:solidFill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7221B07F-C79B-066D-B6E2-318AB527865B}"/>
              </a:ext>
            </a:extLst>
          </p:cNvPr>
          <p:cNvSpPr txBox="1"/>
          <p:nvPr/>
        </p:nvSpPr>
        <p:spPr>
          <a:xfrm>
            <a:off x="838200" y="2400300"/>
            <a:ext cx="800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  <a:sym typeface="Wingdings" panose="05000000000000000000" pitchFamily="2" charset="2"/>
              </a:rPr>
              <a:t></a:t>
            </a:r>
            <a:endParaRPr lang="ar-SA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5310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662</TotalTime>
  <Words>1280</Words>
  <Application>Microsoft Office PowerPoint</Application>
  <PresentationFormat>مخصص</PresentationFormat>
  <Paragraphs>279</Paragraphs>
  <Slides>20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2</vt:i4>
      </vt:variant>
      <vt:variant>
        <vt:lpstr>عناوين الشرائح</vt:lpstr>
      </vt:variant>
      <vt:variant>
        <vt:i4>20</vt:i4>
      </vt:variant>
    </vt:vector>
  </HeadingPairs>
  <TitlesOfParts>
    <vt:vector size="28" baseType="lpstr">
      <vt:lpstr>Aptos</vt:lpstr>
      <vt:lpstr>Harmattan</vt:lpstr>
      <vt:lpstr>Arial</vt:lpstr>
      <vt:lpstr>Calibri</vt:lpstr>
      <vt:lpstr>Lalezar</vt:lpstr>
      <vt:lpstr>Aptos Display</vt:lpstr>
      <vt:lpstr>Office Theme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Orange and Blue Playful Growth by Learning Presentation</dc:title>
  <dc:creator>dell</dc:creator>
  <cp:lastModifiedBy>عبير بنت الغريب</cp:lastModifiedBy>
  <cp:revision>66</cp:revision>
  <dcterms:created xsi:type="dcterms:W3CDTF">2006-08-16T00:00:00Z</dcterms:created>
  <dcterms:modified xsi:type="dcterms:W3CDTF">2026-02-19T23:11:48Z</dcterms:modified>
  <dc:identifier>DAG9q1-igMM</dc:identifier>
</cp:coreProperties>
</file>