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6" r:id="rId2"/>
    <p:sldId id="288" r:id="rId3"/>
    <p:sldId id="305" r:id="rId4"/>
    <p:sldId id="303" r:id="rId5"/>
    <p:sldId id="311" r:id="rId6"/>
    <p:sldId id="306" r:id="rId7"/>
    <p:sldId id="304" r:id="rId8"/>
    <p:sldId id="312" r:id="rId9"/>
    <p:sldId id="313" r:id="rId10"/>
    <p:sldId id="315" r:id="rId11"/>
    <p:sldId id="307" r:id="rId12"/>
    <p:sldId id="316" r:id="rId13"/>
    <p:sldId id="317" r:id="rId14"/>
    <p:sldId id="318" r:id="rId15"/>
    <p:sldId id="319" r:id="rId16"/>
    <p:sldId id="320" r:id="rId17"/>
    <p:sldId id="310" r:id="rId18"/>
  </p:sldIdLst>
  <p:sldSz cx="12192000" cy="6858000"/>
  <p:notesSz cx="6858000" cy="9144000"/>
  <p:defaultTextStyle>
    <a:defPPr>
      <a:defRPr lang="ar-B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dulelah AL-fardan" initials="AA" lastIdx="1" clrIdx="0">
    <p:extLst>
      <p:ext uri="{19B8F6BF-5375-455C-9EA6-DF929625EA0E}">
        <p15:presenceInfo xmlns:p15="http://schemas.microsoft.com/office/powerpoint/2012/main" userId="a5eeca675d47e45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D9E660"/>
    <a:srgbClr val="D1E13D"/>
    <a:srgbClr val="CC66FF"/>
    <a:srgbClr val="9933FF"/>
    <a:srgbClr val="CC00FF"/>
    <a:srgbClr val="CC00CC"/>
    <a:srgbClr val="CC3399"/>
    <a:srgbClr val="F660C4"/>
    <a:srgbClr val="F888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47" autoAdjust="0"/>
    <p:restoredTop sz="94249" autoAdjust="0"/>
  </p:normalViewPr>
  <p:slideViewPr>
    <p:cSldViewPr snapToGrid="0">
      <p:cViewPr varScale="1">
        <p:scale>
          <a:sx n="70" d="100"/>
          <a:sy n="70" d="100"/>
        </p:scale>
        <p:origin x="1038" y="66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6DEA2517-5ACB-4A6A-B51E-CF2B6AAB7E85}" type="datetimeFigureOut">
              <a:rPr lang="ar-BH" smtClean="0"/>
              <a:pPr/>
              <a:t>18/03/1442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24FDDEE-4FB6-42FD-BED4-F42A0DD9554A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12883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1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758790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10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635467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11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594506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12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902343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13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023885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14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871091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15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9917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16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7317906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r>
              <a:rPr lang="ar-BH" dirty="0"/>
              <a:t>تسجيل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17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706011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 </a:t>
            </a:r>
            <a:r>
              <a:rPr lang="ar-BH" dirty="0"/>
              <a:t>تسجيل </a:t>
            </a:r>
            <a:r>
              <a:rPr lang="ar-BH" dirty="0" err="1"/>
              <a:t>الاهداف</a:t>
            </a:r>
            <a:r>
              <a:rPr lang="ar-BH" dirty="0"/>
              <a:t> صوتيا</a:t>
            </a:r>
          </a:p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2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944012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79132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4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670718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/>
              <a:t> </a:t>
            </a:r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5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27691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6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003407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/>
              <a:t> </a:t>
            </a:r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7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17390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dirty="0"/>
              <a:t> </a:t>
            </a:r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8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64557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pPr/>
              <a:t>9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43025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14FFA2-1A12-4CEC-9BF9-38DA268D4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D8CE124-00F0-4A95-88CB-3E4F21EB7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65FC1E-18A6-431B-B953-10BCCE37D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18/03/1442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FFF467-1F05-42B6-BE10-53B76D57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069FFC-F4DA-443F-95A7-BB236A351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9908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2D92F9-04EB-4462-9D75-6520B978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84D8854-0D53-4421-A0B7-E6F5EF0BA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F09812E-6FF6-4F7B-85F3-CEEE50DA9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18/03/1442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CEAB57E-4288-4B42-A407-BADA56A5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1DD49F1-3D04-451F-B283-52F03819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7457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963BC94-54FC-42BA-88E0-B1131C299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2C61F21-B55A-4E8E-9223-4382FA601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C1F43F-EF8B-415D-80A1-DE3A5C80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18/03/1442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9E112D9-AF31-400D-9207-39B10C2C7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3B3840B-5852-45CF-8C00-F4A43A95D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1136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07B1CC-E650-4F98-8AB5-A2E03A07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00F0B0-9A76-4223-B7B5-C61E8F0A1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E63B4B-54B9-46A2-8D52-29C69EA6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18/03/1442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2112F15-4423-497B-B86F-DFDE06F1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311C9B-BF34-4526-B11B-38FE738A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291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EB43677-0F9A-4F35-ACAF-F2127D92C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1191DAD-3FBD-42FD-83C9-120138CD4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0CFF85-8F18-40C0-B88B-D7FCC0A2A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18/03/1442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076029-EF8E-4BCF-A793-4EED10491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104FA3-1DA6-42C2-884F-58624E31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60657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BCA54C-7351-403B-A2A1-FED43C15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3A1FA1-70A8-40F9-A788-B616371A1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D8E51AD-CA24-447A-AF38-0E0ACF587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CA68D02-E8C9-4BAD-B744-F26692C5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18/03/1442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2399A2D-2A05-4B63-9D83-A03EAFF74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E974B19-69F0-4CDD-A5C2-7094C6C53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421324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B3197B-38C4-42E7-AE6E-18196F8C4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0DD3C3B-5C18-4171-A422-666DA5E59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C73FF29-BF04-42EA-9FBD-6398E3306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D0E2B48-CD26-4673-BF15-EE51C4E22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8BAF736-34D0-4730-B10D-91E7C82FC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89C0C1C-F279-4060-BC43-26D94911C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18/03/1442</a:t>
            </a:fld>
            <a:endParaRPr lang="ar-B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A310D2F-51C1-4E7C-A022-91264B0D2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0631D82-03F2-4FE3-8DD5-259A629C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995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B2F19F-B78F-4CC1-AD3E-5B84D582D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1AC91C-A96A-4C03-B0D9-99C8B25A0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18/03/1442</a:t>
            </a:fld>
            <a:endParaRPr lang="ar-B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6FF201D-A196-4FBA-8C3C-C1507D45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204934E-950E-4D5E-9984-798668F08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294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84B3F2A-CBD2-46F1-930F-BBFFE57A6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18/03/1442</a:t>
            </a:fld>
            <a:endParaRPr lang="ar-B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58F34E9-BF42-463F-A2F3-30F85552F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CBE9214-4907-4343-952F-3BD84004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0514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562DEB-81E7-44E6-9FC7-9FDDA32EB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E1AEE7-A828-42DA-8116-E9870B258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B4BC530-37A9-4DD9-BEBE-51122458F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E819E3C-43B6-45DC-83C5-DB7CBE03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18/03/1442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976338A-B18E-4687-AFC9-E493EADE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7A35413-D43A-4682-8316-5718D4926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9725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7E1A83-1954-48D4-976D-45520EF0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BE2F4CA8-47DF-47BB-9BAE-0FD8B49E5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1D7E0B8-9047-4D2F-BFC4-3DEF4A5E5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4E01A7-506C-4021-8198-A6F17D4D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pPr/>
              <a:t>18/03/1442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3FDA8A9-99C3-447A-8A46-5B964CEF3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7227288-1495-4B37-AC48-B446BAFE2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7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6D86D1B-C2C0-4443-A124-F36FB824A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2642139-A8EE-4301-8D2A-53BDA1427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326ECA-3C5D-4B0D-ADCE-6FA98B232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3A7F5-4218-40D9-9450-C9AADA2756D6}" type="datetimeFigureOut">
              <a:rPr lang="ar-BH" smtClean="0"/>
              <a:pPr/>
              <a:t>18/03/1442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F3A3977-D9D3-46CB-BA59-F501014DF4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7ADF0B0-3092-44D5-84D5-12A2E3B9D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7EF7-7E2C-4A8B-9AA7-74335C1DF4D8}" type="slidenum">
              <a:rPr lang="ar-BH" smtClean="0"/>
              <a:pPr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1712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emf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24.m4a"/><Relationship Id="rId13" Type="http://schemas.openxmlformats.org/officeDocument/2006/relationships/slideLayout" Target="../slideLayouts/slideLayout2.xml"/><Relationship Id="rId3" Type="http://schemas.microsoft.com/office/2007/relationships/media" Target="../media/media22.m4a"/><Relationship Id="rId7" Type="http://schemas.microsoft.com/office/2007/relationships/media" Target="../media/media24.m4a"/><Relationship Id="rId12" Type="http://schemas.openxmlformats.org/officeDocument/2006/relationships/audio" Target="../media/media26.m4a"/><Relationship Id="rId2" Type="http://schemas.openxmlformats.org/officeDocument/2006/relationships/audio" Target="../media/media21.m4a"/><Relationship Id="rId16" Type="http://schemas.openxmlformats.org/officeDocument/2006/relationships/image" Target="../media/image5.png"/><Relationship Id="rId1" Type="http://schemas.microsoft.com/office/2007/relationships/media" Target="../media/media21.m4a"/><Relationship Id="rId6" Type="http://schemas.openxmlformats.org/officeDocument/2006/relationships/audio" Target="../media/media23.m4a"/><Relationship Id="rId11" Type="http://schemas.microsoft.com/office/2007/relationships/media" Target="../media/media26.m4a"/><Relationship Id="rId5" Type="http://schemas.microsoft.com/office/2007/relationships/media" Target="../media/media23.m4a"/><Relationship Id="rId15" Type="http://schemas.openxmlformats.org/officeDocument/2006/relationships/image" Target="../media/image17.png"/><Relationship Id="rId10" Type="http://schemas.openxmlformats.org/officeDocument/2006/relationships/audio" Target="../media/media25.m4a"/><Relationship Id="rId4" Type="http://schemas.openxmlformats.org/officeDocument/2006/relationships/audio" Target="../media/media22.m4a"/><Relationship Id="rId9" Type="http://schemas.microsoft.com/office/2007/relationships/media" Target="../media/media25.m4a"/><Relationship Id="rId1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media30.m4a"/><Relationship Id="rId3" Type="http://schemas.microsoft.com/office/2007/relationships/media" Target="../media/media28.m4a"/><Relationship Id="rId7" Type="http://schemas.microsoft.com/office/2007/relationships/media" Target="../media/media30.m4a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audio" Target="../media/media29.m4a"/><Relationship Id="rId11" Type="http://schemas.openxmlformats.org/officeDocument/2006/relationships/image" Target="../media/image5.png"/><Relationship Id="rId5" Type="http://schemas.microsoft.com/office/2007/relationships/media" Target="../media/media29.m4a"/><Relationship Id="rId10" Type="http://schemas.openxmlformats.org/officeDocument/2006/relationships/notesSlide" Target="../notesSlides/notesSlide11.xml"/><Relationship Id="rId4" Type="http://schemas.openxmlformats.org/officeDocument/2006/relationships/audio" Target="../media/media28.m4a"/><Relationship Id="rId9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34.m4a"/><Relationship Id="rId3" Type="http://schemas.microsoft.com/office/2007/relationships/media" Target="../media/media32.m4a"/><Relationship Id="rId7" Type="http://schemas.microsoft.com/office/2007/relationships/media" Target="../media/media34.m4a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audio" Target="../media/media33.m4a"/><Relationship Id="rId11" Type="http://schemas.openxmlformats.org/officeDocument/2006/relationships/image" Target="../media/image5.png"/><Relationship Id="rId5" Type="http://schemas.microsoft.com/office/2007/relationships/media" Target="../media/media33.m4a"/><Relationship Id="rId10" Type="http://schemas.openxmlformats.org/officeDocument/2006/relationships/notesSlide" Target="../notesSlides/notesSlide12.xml"/><Relationship Id="rId4" Type="http://schemas.openxmlformats.org/officeDocument/2006/relationships/audio" Target="../media/media32.m4a"/><Relationship Id="rId9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38.m4a"/><Relationship Id="rId3" Type="http://schemas.microsoft.com/office/2007/relationships/media" Target="../media/media36.m4a"/><Relationship Id="rId7" Type="http://schemas.microsoft.com/office/2007/relationships/media" Target="../media/media38.m4a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audio" Target="../media/media37.m4a"/><Relationship Id="rId11" Type="http://schemas.openxmlformats.org/officeDocument/2006/relationships/image" Target="../media/image5.png"/><Relationship Id="rId5" Type="http://schemas.microsoft.com/office/2007/relationships/media" Target="../media/media37.m4a"/><Relationship Id="rId10" Type="http://schemas.openxmlformats.org/officeDocument/2006/relationships/notesSlide" Target="../notesSlides/notesSlide13.xml"/><Relationship Id="rId4" Type="http://schemas.openxmlformats.org/officeDocument/2006/relationships/audio" Target="../media/media36.m4a"/><Relationship Id="rId9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42.m4a"/><Relationship Id="rId3" Type="http://schemas.microsoft.com/office/2007/relationships/media" Target="../media/media40.m4a"/><Relationship Id="rId7" Type="http://schemas.microsoft.com/office/2007/relationships/media" Target="../media/media42.m4a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audio" Target="../media/media41.m4a"/><Relationship Id="rId11" Type="http://schemas.openxmlformats.org/officeDocument/2006/relationships/image" Target="../media/image5.png"/><Relationship Id="rId5" Type="http://schemas.microsoft.com/office/2007/relationships/media" Target="../media/media41.m4a"/><Relationship Id="rId10" Type="http://schemas.openxmlformats.org/officeDocument/2006/relationships/notesSlide" Target="../notesSlides/notesSlide14.xml"/><Relationship Id="rId4" Type="http://schemas.openxmlformats.org/officeDocument/2006/relationships/audio" Target="../media/media40.m4a"/><Relationship Id="rId9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6.m4a"/><Relationship Id="rId3" Type="http://schemas.microsoft.com/office/2007/relationships/media" Target="../media/media44.m4a"/><Relationship Id="rId7" Type="http://schemas.microsoft.com/office/2007/relationships/media" Target="../media/media46.m4a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audio" Target="../media/media45.m4a"/><Relationship Id="rId11" Type="http://schemas.openxmlformats.org/officeDocument/2006/relationships/image" Target="../media/image5.png"/><Relationship Id="rId5" Type="http://schemas.microsoft.com/office/2007/relationships/media" Target="../media/media45.m4a"/><Relationship Id="rId10" Type="http://schemas.openxmlformats.org/officeDocument/2006/relationships/notesSlide" Target="../notesSlides/notesSlide15.xml"/><Relationship Id="rId4" Type="http://schemas.openxmlformats.org/officeDocument/2006/relationships/audio" Target="../media/media44.m4a"/><Relationship Id="rId9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50.m4a"/><Relationship Id="rId13" Type="http://schemas.openxmlformats.org/officeDocument/2006/relationships/image" Target="../media/image5.png"/><Relationship Id="rId3" Type="http://schemas.microsoft.com/office/2007/relationships/media" Target="../media/media48.m4a"/><Relationship Id="rId7" Type="http://schemas.microsoft.com/office/2007/relationships/media" Target="../media/media50.m4a"/><Relationship Id="rId12" Type="http://schemas.openxmlformats.org/officeDocument/2006/relationships/notesSlide" Target="../notesSlides/notesSlide16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audio" Target="../media/media49.m4a"/><Relationship Id="rId11" Type="http://schemas.openxmlformats.org/officeDocument/2006/relationships/slideLayout" Target="../slideLayouts/slideLayout2.xml"/><Relationship Id="rId5" Type="http://schemas.microsoft.com/office/2007/relationships/media" Target="../media/media49.m4a"/><Relationship Id="rId10" Type="http://schemas.openxmlformats.org/officeDocument/2006/relationships/audio" Target="../media/media51.m4a"/><Relationship Id="rId4" Type="http://schemas.openxmlformats.org/officeDocument/2006/relationships/audio" Target="../media/media48.m4a"/><Relationship Id="rId9" Type="http://schemas.microsoft.com/office/2007/relationships/media" Target="../media/media51.m4a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5.m4a"/><Relationship Id="rId7" Type="http://schemas.openxmlformats.org/officeDocument/2006/relationships/image" Target="../media/image8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4a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microsoft.com/office/2007/relationships/media" Target="../media/media7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audio" Target="../media/media8.m4a"/><Relationship Id="rId11" Type="http://schemas.openxmlformats.org/officeDocument/2006/relationships/image" Target="../media/image5.png"/><Relationship Id="rId5" Type="http://schemas.microsoft.com/office/2007/relationships/media" Target="../media/media8.m4a"/><Relationship Id="rId10" Type="http://schemas.openxmlformats.org/officeDocument/2006/relationships/image" Target="../media/image10.png"/><Relationship Id="rId4" Type="http://schemas.openxmlformats.org/officeDocument/2006/relationships/audio" Target="../media/media7.m4a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10.m4a"/><Relationship Id="rId7" Type="http://schemas.openxmlformats.org/officeDocument/2006/relationships/image" Target="../media/image11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4a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14.m4a"/><Relationship Id="rId13" Type="http://schemas.openxmlformats.org/officeDocument/2006/relationships/image" Target="../media/image13.png"/><Relationship Id="rId3" Type="http://schemas.microsoft.com/office/2007/relationships/media" Target="../media/media12.m4a"/><Relationship Id="rId7" Type="http://schemas.microsoft.com/office/2007/relationships/media" Target="../media/media14.m4a"/><Relationship Id="rId12" Type="http://schemas.openxmlformats.org/officeDocument/2006/relationships/notesSlide" Target="../notesSlides/notesSlide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audio" Target="../media/media13.m4a"/><Relationship Id="rId11" Type="http://schemas.openxmlformats.org/officeDocument/2006/relationships/slideLayout" Target="../slideLayouts/slideLayout2.xml"/><Relationship Id="rId5" Type="http://schemas.microsoft.com/office/2007/relationships/media" Target="../media/media13.m4a"/><Relationship Id="rId10" Type="http://schemas.openxmlformats.org/officeDocument/2006/relationships/audio" Target="../media/media15.m4a"/><Relationship Id="rId4" Type="http://schemas.openxmlformats.org/officeDocument/2006/relationships/audio" Target="../media/media12.m4a"/><Relationship Id="rId9" Type="http://schemas.microsoft.com/office/2007/relationships/media" Target="../media/media15.m4a"/><Relationship Id="rId1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3" Type="http://schemas.microsoft.com/office/2007/relationships/media" Target="../media/media17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audio" Target="../media/media18.m4a"/><Relationship Id="rId11" Type="http://schemas.openxmlformats.org/officeDocument/2006/relationships/image" Target="../media/image5.png"/><Relationship Id="rId5" Type="http://schemas.microsoft.com/office/2007/relationships/media" Target="../media/media18.m4a"/><Relationship Id="rId10" Type="http://schemas.openxmlformats.org/officeDocument/2006/relationships/image" Target="../media/image15.png"/><Relationship Id="rId4" Type="http://schemas.openxmlformats.org/officeDocument/2006/relationships/audio" Target="../media/media17.m4a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0.m4a"/><Relationship Id="rId7" Type="http://schemas.openxmlformats.org/officeDocument/2006/relationships/image" Target="../media/image16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0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ubtitle 2">
            <a:extLst>
              <a:ext uri="{FF2B5EF4-FFF2-40B4-BE49-F238E27FC236}">
                <a16:creationId xmlns:a16="http://schemas.microsoft.com/office/drawing/2014/main" xmlns="" id="{A987199C-CFB9-4652-BA5E-E6C9FE0A7E3A}"/>
              </a:ext>
            </a:extLst>
          </p:cNvPr>
          <p:cNvSpPr txBox="1">
            <a:spLocks/>
          </p:cNvSpPr>
          <p:nvPr/>
        </p:nvSpPr>
        <p:spPr>
          <a:xfrm>
            <a:off x="1907272" y="4629974"/>
            <a:ext cx="442340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الصَّف الثَّالِث الابتدائي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A7DD16A5-6064-436B-A18D-4B9276E24E4C}"/>
              </a:ext>
            </a:extLst>
          </p:cNvPr>
          <p:cNvSpPr txBox="1">
            <a:spLocks/>
          </p:cNvSpPr>
          <p:nvPr/>
        </p:nvSpPr>
        <p:spPr>
          <a:xfrm>
            <a:off x="1907272" y="5518494"/>
            <a:ext cx="442340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3600" b="1">
                <a:solidFill>
                  <a:srgbClr val="0070C0"/>
                </a:solidFill>
              </a:rPr>
              <a:t>صفحة 18 - 21</a:t>
            </a:r>
            <a:endParaRPr lang="ar-BH" sz="3600" b="1" dirty="0">
              <a:solidFill>
                <a:srgbClr val="0070C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52FD3AE-DAD2-4369-BBBF-F20C077FEF8A}"/>
              </a:ext>
            </a:extLst>
          </p:cNvPr>
          <p:cNvSpPr/>
          <p:nvPr/>
        </p:nvSpPr>
        <p:spPr>
          <a:xfrm>
            <a:off x="163356" y="3568163"/>
            <a:ext cx="7912800" cy="10908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>
                <a:solidFill>
                  <a:schemeClr val="tx1"/>
                </a:solidFill>
              </a:rPr>
              <a:t>أَشكال سَطح الأَرْض ( 1 )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B946C240-5112-45C5-BBD6-B1446AF0A1F8}"/>
              </a:ext>
            </a:extLst>
          </p:cNvPr>
          <p:cNvGrpSpPr/>
          <p:nvPr/>
        </p:nvGrpSpPr>
        <p:grpSpPr>
          <a:xfrm>
            <a:off x="2718620" y="2514677"/>
            <a:ext cx="2857500" cy="1028700"/>
            <a:chOff x="805113" y="1606855"/>
            <a:chExt cx="2857500" cy="10287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E89503F6-8B5B-4B77-9645-93DE7A9F4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5113" y="1606855"/>
              <a:ext cx="2857500" cy="10287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4CFA5A6-A41D-4292-90DF-D932C243CB57}"/>
                </a:ext>
              </a:extLst>
            </p:cNvPr>
            <p:cNvSpPr txBox="1"/>
            <p:nvPr/>
          </p:nvSpPr>
          <p:spPr>
            <a:xfrm>
              <a:off x="1123224" y="1760188"/>
              <a:ext cx="2146742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b="1" dirty="0"/>
                <a:t>الدَّرْسُ الثالث</a:t>
              </a:r>
            </a:p>
          </p:txBody>
        </p:sp>
      </p:grp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2639EF49-5A8F-45E7-A521-07E35ECAFE97}"/>
              </a:ext>
            </a:extLst>
          </p:cNvPr>
          <p:cNvSpPr txBox="1">
            <a:spLocks/>
          </p:cNvSpPr>
          <p:nvPr/>
        </p:nvSpPr>
        <p:spPr>
          <a:xfrm>
            <a:off x="1907242" y="1715213"/>
            <a:ext cx="442340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4000" b="1" dirty="0">
                <a:solidFill>
                  <a:srgbClr val="FF0000"/>
                </a:solidFill>
              </a:rPr>
              <a:t>الفصل الدراسي الأول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2F63CCC-FE99-4B88-8CAE-C07F746CB7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2429" y="1522957"/>
            <a:ext cx="3779603" cy="5268351"/>
          </a:xfrm>
          <a:prstGeom prst="rect">
            <a:avLst/>
          </a:prstGeom>
        </p:spPr>
      </p:pic>
      <p:pic>
        <p:nvPicPr>
          <p:cNvPr id="2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749212" y="12181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2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0561121" y="2178421"/>
            <a:ext cx="1371601" cy="58382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القمة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561121" y="3129803"/>
            <a:ext cx="1371601" cy="584947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السفح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561121" y="4057650"/>
            <a:ext cx="1371601" cy="58942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الوادي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658350" y="2202715"/>
            <a:ext cx="533400" cy="55953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2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877300" y="2190749"/>
            <a:ext cx="595056" cy="57150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3</a:t>
            </a:r>
            <a:endParaRPr lang="ar-BH" sz="1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877301" y="3171772"/>
            <a:ext cx="595056" cy="587192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2</a:t>
            </a:r>
            <a:endParaRPr lang="ar-BH" sz="14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639299" y="3124200"/>
            <a:ext cx="552451" cy="59055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5</a:t>
            </a:r>
            <a:endParaRPr lang="ar-BH" sz="1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658351" y="4076701"/>
            <a:ext cx="533399" cy="4952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5</a:t>
            </a:r>
            <a:endParaRPr lang="ar-BH" sz="1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877300" y="4076700"/>
            <a:ext cx="595056" cy="51435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1</a:t>
            </a:r>
            <a:endParaRPr lang="ar-BH" sz="1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78111" y="2134711"/>
            <a:ext cx="2115691" cy="51995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478036" y="3239009"/>
            <a:ext cx="2115691" cy="51995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651807" y="4167460"/>
            <a:ext cx="1961046" cy="51995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515101" y="4057650"/>
            <a:ext cx="2114550" cy="63872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</a:t>
            </a:r>
            <a:r>
              <a:rPr lang="ar-BH" sz="2800" b="1" dirty="0">
                <a:solidFill>
                  <a:schemeClr val="tx1"/>
                </a:solidFill>
              </a:rPr>
              <a:t>أُخرى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473639" y="2112293"/>
            <a:ext cx="2115691" cy="65442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</a:t>
            </a:r>
            <a:r>
              <a:rPr lang="ar-BH" sz="2800" b="1" dirty="0">
                <a:solidFill>
                  <a:schemeClr val="tx1"/>
                </a:solidFill>
              </a:rPr>
              <a:t>أُخرى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497161" y="3171773"/>
            <a:ext cx="2133589" cy="65442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</a:t>
            </a:r>
            <a:r>
              <a:rPr lang="ar-BH" sz="2800" b="1" dirty="0">
                <a:solidFill>
                  <a:schemeClr val="tx1"/>
                </a:solidFill>
              </a:rPr>
              <a:t>أُخرى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10465872" y="1162050"/>
            <a:ext cx="1466850" cy="6096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سلسلة جبلية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9639298" y="1152952"/>
            <a:ext cx="552451" cy="56154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4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19100" y="2202715"/>
            <a:ext cx="5524500" cy="3150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Rounded Rectangle 35"/>
          <p:cNvSpPr/>
          <p:nvPr/>
        </p:nvSpPr>
        <p:spPr>
          <a:xfrm>
            <a:off x="2133600" y="2286000"/>
            <a:ext cx="5715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</a:rPr>
              <a:t>4</a:t>
            </a:r>
            <a:endParaRPr lang="ar-BH" sz="1600" b="1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3638550" y="3524250"/>
            <a:ext cx="5715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</a:rPr>
              <a:t>2</a:t>
            </a:r>
            <a:endParaRPr lang="ar-BH" sz="1600" b="1" dirty="0">
              <a:solidFill>
                <a:schemeClr val="tx1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048000" y="3067050"/>
            <a:ext cx="5715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</a:rPr>
              <a:t>3</a:t>
            </a:r>
            <a:endParaRPr lang="ar-BH" sz="1600" b="1" dirty="0">
              <a:solidFill>
                <a:schemeClr val="tx1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4533900" y="3981450"/>
            <a:ext cx="5715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</a:rPr>
              <a:t>1</a:t>
            </a:r>
            <a:endParaRPr lang="ar-BH" sz="1600" b="1" dirty="0">
              <a:solidFill>
                <a:schemeClr val="tx1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838200" y="4076700"/>
            <a:ext cx="571500" cy="5334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</a:rPr>
              <a:t>5</a:t>
            </a:r>
            <a:endParaRPr lang="ar-BH" sz="1600" b="1" dirty="0">
              <a:solidFill>
                <a:schemeClr val="tx1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10561121" y="5042085"/>
            <a:ext cx="1371601" cy="62192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قدم الجبل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9658350" y="5110162"/>
            <a:ext cx="533400" cy="54768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2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8877300" y="5110162"/>
            <a:ext cx="595056" cy="54768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5</a:t>
            </a:r>
            <a:endParaRPr lang="ar-BH" sz="1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8877300" y="1181101"/>
            <a:ext cx="595056" cy="53339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3</a:t>
            </a:r>
            <a:endParaRPr lang="ar-BH" sz="16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6497161" y="1201261"/>
            <a:ext cx="2115691" cy="51995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إجابة صحيحة</a:t>
            </a:r>
            <a:endParaRPr lang="ar-BH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6667500" y="5124450"/>
            <a:ext cx="1962150" cy="60960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 err="1">
                <a:solidFill>
                  <a:schemeClr val="tx1"/>
                </a:solidFill>
              </a:rPr>
              <a:t>اجابة</a:t>
            </a:r>
            <a:r>
              <a:rPr lang="ar-BH" sz="2800" dirty="0">
                <a:solidFill>
                  <a:schemeClr val="tx1"/>
                </a:solidFill>
              </a:rPr>
              <a:t> صحيحة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6497161" y="5124450"/>
            <a:ext cx="2132489" cy="6096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</a:t>
            </a:r>
            <a:r>
              <a:rPr lang="ar-BH" sz="2800" b="1" dirty="0">
                <a:solidFill>
                  <a:schemeClr val="tx1"/>
                </a:solidFill>
              </a:rPr>
              <a:t>أُخرى</a:t>
            </a:r>
            <a:endParaRPr lang="ar-BH" sz="28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6515100" y="1200150"/>
            <a:ext cx="2114550" cy="51435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حاول مرة </a:t>
            </a:r>
            <a:r>
              <a:rPr lang="ar-BH" sz="2800" b="1" dirty="0">
                <a:solidFill>
                  <a:schemeClr val="tx1"/>
                </a:solidFill>
              </a:rPr>
              <a:t>أُخرى</a:t>
            </a:r>
            <a:endParaRPr lang="ar-BH" sz="28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533900" y="48172"/>
            <a:ext cx="7677150" cy="781050"/>
          </a:xfrm>
          <a:prstGeom prst="rect">
            <a:avLst/>
          </a:prstGeom>
          <a:solidFill>
            <a:srgbClr val="D9E6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نشاط رقم( 1</a:t>
            </a:r>
            <a:r>
              <a:rPr lang="ar-BH" sz="28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): </a:t>
            </a:r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اختر الرقم الذي يمثل الإجابة الصحيحة بالنسبة للشكل</a:t>
            </a:r>
          </a:p>
        </p:txBody>
      </p:sp>
      <p:pic>
        <p:nvPicPr>
          <p:cNvPr id="2" name="10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520612" y="161161"/>
            <a:ext cx="609600" cy="609600"/>
          </a:xfrm>
          <a:prstGeom prst="rect">
            <a:avLst/>
          </a:prstGeom>
        </p:spPr>
      </p:pic>
      <p:pic>
        <p:nvPicPr>
          <p:cNvPr id="3" name="10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363450" y="1166813"/>
            <a:ext cx="609600" cy="609600"/>
          </a:xfrm>
          <a:prstGeom prst="rect">
            <a:avLst/>
          </a:prstGeom>
        </p:spPr>
      </p:pic>
      <p:pic>
        <p:nvPicPr>
          <p:cNvPr id="4" name="10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363450" y="2152650"/>
            <a:ext cx="609600" cy="609600"/>
          </a:xfrm>
          <a:prstGeom prst="rect">
            <a:avLst/>
          </a:prstGeom>
        </p:spPr>
      </p:pic>
      <p:pic>
        <p:nvPicPr>
          <p:cNvPr id="22" name="10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364582" y="3190308"/>
            <a:ext cx="609600" cy="609600"/>
          </a:xfrm>
          <a:prstGeom prst="rect">
            <a:avLst/>
          </a:prstGeom>
        </p:spPr>
      </p:pic>
      <p:pic>
        <p:nvPicPr>
          <p:cNvPr id="23" name="10-5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325350" y="4086773"/>
            <a:ext cx="609600" cy="609600"/>
          </a:xfrm>
          <a:prstGeom prst="rect">
            <a:avLst/>
          </a:prstGeom>
        </p:spPr>
      </p:pic>
      <p:pic>
        <p:nvPicPr>
          <p:cNvPr id="24" name="10-6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389785" y="5110162"/>
            <a:ext cx="609600" cy="609600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0903660B-0091-49A9-8023-0FC6FCA289F4}"/>
              </a:ext>
            </a:extLst>
          </p:cNvPr>
          <p:cNvGrpSpPr/>
          <p:nvPr/>
        </p:nvGrpSpPr>
        <p:grpSpPr>
          <a:xfrm>
            <a:off x="-331621" y="30070"/>
            <a:ext cx="4565203" cy="370366"/>
            <a:chOff x="725075" y="1233536"/>
            <a:chExt cx="9318733" cy="427345"/>
          </a:xfrm>
        </p:grpSpPr>
        <p:grpSp>
          <p:nvGrpSpPr>
            <p:cNvPr id="50" name="Group 12">
              <a:extLst>
                <a:ext uri="{FF2B5EF4-FFF2-40B4-BE49-F238E27FC236}">
                  <a16:creationId xmlns:a16="http://schemas.microsoft.com/office/drawing/2014/main" xmlns="" id="{7FB1BD29-8C62-4F5D-8AAA-94B2D485279E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63" name="Group 14">
                <a:extLst>
                  <a:ext uri="{FF2B5EF4-FFF2-40B4-BE49-F238E27FC236}">
                    <a16:creationId xmlns:a16="http://schemas.microsoft.com/office/drawing/2014/main" xmlns="" id="{06115ABB-8073-4D4C-BA7C-CA5E673AADCC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xmlns="" id="{24A92D3B-96B0-4A69-ACE5-097E6B0A6324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xmlns="" id="{6345F59B-DEF2-436F-851F-A09FFADEEBA9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أشكال سطح الأرض - 1 -</a:t>
                  </a:r>
                </a:p>
              </p:txBody>
            </p:sp>
          </p:grp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xmlns="" id="{488969CC-E3B2-4820-9E6E-76CCF15B6798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61895899-9AEE-47D4-B616-5EC1671D6695}"/>
                </a:ext>
              </a:extLst>
            </p:cNvPr>
            <p:cNvSpPr txBox="1"/>
            <p:nvPr/>
          </p:nvSpPr>
          <p:spPr>
            <a:xfrm>
              <a:off x="7285488" y="1305754"/>
              <a:ext cx="2004375" cy="35512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400" b="1" dirty="0"/>
                <a:t>الدرس الثالث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591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36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6107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0"/>
                            </p:stCondLst>
                            <p:childTnLst>
                              <p:par>
                                <p:cTn id="9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631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0"/>
                            </p:stCondLst>
                            <p:childTnLst>
                              <p:par>
                                <p:cTn id="120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1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0"/>
                            </p:stCondLst>
                            <p:childTnLst>
                              <p:par>
                                <p:cTn id="132" presetID="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3" dur="5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7" dur="59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5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6" dur="5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0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0"/>
                            </p:stCondLst>
                            <p:childTnLst>
                              <p:par>
                                <p:cTn id="16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0"/>
                            </p:stCondLst>
                            <p:childTnLst>
                              <p:par>
                                <p:cTn id="17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1" grpId="0" animBg="1"/>
      <p:bldP spid="42" grpId="0" animBg="1"/>
      <p:bldP spid="43" grpId="0" animBg="1"/>
      <p:bldP spid="44" grpId="0" animBg="1"/>
      <p:bldP spid="46" grpId="0" animBg="1"/>
      <p:bldP spid="48" grpId="0" animBg="1"/>
      <p:bldP spid="48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9906000" y="171450"/>
            <a:ext cx="1866900" cy="552450"/>
          </a:xfrm>
          <a:prstGeom prst="rect">
            <a:avLst/>
          </a:prstGeom>
          <a:solidFill>
            <a:srgbClr val="D9E6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نشاط رقم( 2)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500227" y="713025"/>
            <a:ext cx="7258050" cy="8209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BH" sz="4400" b="1" dirty="0">
                <a:ea typeface="Times New Roman"/>
              </a:rPr>
              <a:t>إِذا أَرَدْتَ أَنْ تَصِفَ السَّهل فإِنك تَقول:</a:t>
            </a:r>
            <a:endParaRPr lang="en-US" sz="1100" dirty="0">
              <a:ea typeface="Times New Roman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349869" y="4263299"/>
            <a:ext cx="5336556" cy="19002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أَرض مُنبسطةٌ يَسْهل السَّكن والزِّراعة فيها, كما يسهل التنقل عليها.</a:t>
            </a:r>
            <a:endParaRPr lang="ar-BH" sz="3600" b="1" dirty="0">
              <a:solidFill>
                <a:schemeClr val="tx1"/>
              </a:solidFill>
              <a:latin typeface="Sakkal Majalla" pitchFamily="2" charset="-78"/>
              <a:ea typeface="Times New Roman" pitchFamily="18" charset="0"/>
              <a:cs typeface="Sakkal Majalla" pitchFamily="2" charset="-7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448550" y="4263298"/>
            <a:ext cx="4476754" cy="190023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أرض منبسطة وَمُرتَفعة تَتَخللها أَودية عميقة.</a:t>
            </a:r>
            <a:endParaRPr lang="ar-BH" sz="3600" b="1" dirty="0">
              <a:solidFill>
                <a:schemeClr val="tx1"/>
              </a:solidFill>
              <a:latin typeface="Sakkal Majalla" pitchFamily="2" charset="-78"/>
              <a:ea typeface="Times New Roman" pitchFamily="18" charset="0"/>
              <a:cs typeface="Sakkal Majalla" pitchFamily="2" charset="-78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8901120" y="3210778"/>
            <a:ext cx="1000125" cy="8858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72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0" name="Oval 39"/>
          <p:cNvSpPr/>
          <p:nvPr/>
        </p:nvSpPr>
        <p:spPr>
          <a:xfrm>
            <a:off x="2523904" y="3206010"/>
            <a:ext cx="1000125" cy="8858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72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3" name="Oval 42"/>
          <p:cNvSpPr/>
          <p:nvPr/>
        </p:nvSpPr>
        <p:spPr>
          <a:xfrm>
            <a:off x="5119687" y="1938338"/>
            <a:ext cx="2243137" cy="58578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إجابة صحيحة</a:t>
            </a:r>
          </a:p>
        </p:txBody>
      </p:sp>
      <p:sp>
        <p:nvSpPr>
          <p:cNvPr id="44" name="Oval 43"/>
          <p:cNvSpPr/>
          <p:nvPr/>
        </p:nvSpPr>
        <p:spPr>
          <a:xfrm>
            <a:off x="5100887" y="1952624"/>
            <a:ext cx="2243137" cy="58578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حاول مرة أُخرى</a:t>
            </a:r>
          </a:p>
        </p:txBody>
      </p:sp>
      <p:pic>
        <p:nvPicPr>
          <p:cNvPr id="2" name="11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34888" y="103425"/>
            <a:ext cx="609600" cy="609600"/>
          </a:xfrm>
          <a:prstGeom prst="rect">
            <a:avLst/>
          </a:prstGeom>
        </p:spPr>
      </p:pic>
      <p:pic>
        <p:nvPicPr>
          <p:cNvPr id="3" name="11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34802" y="1100132"/>
            <a:ext cx="609600" cy="609600"/>
          </a:xfrm>
          <a:prstGeom prst="rect">
            <a:avLst/>
          </a:prstGeom>
        </p:spPr>
      </p:pic>
      <p:pic>
        <p:nvPicPr>
          <p:cNvPr id="4" name="11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739602" y="3431386"/>
            <a:ext cx="609600" cy="609600"/>
          </a:xfrm>
          <a:prstGeom prst="rect">
            <a:avLst/>
          </a:prstGeom>
        </p:spPr>
      </p:pic>
      <p:pic>
        <p:nvPicPr>
          <p:cNvPr id="5" name="11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64438" y="3431386"/>
            <a:ext cx="609600" cy="6096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B230A53D-4678-4AB6-BF5B-3DA073EE95F2}"/>
              </a:ext>
            </a:extLst>
          </p:cNvPr>
          <p:cNvGrpSpPr/>
          <p:nvPr/>
        </p:nvGrpSpPr>
        <p:grpSpPr>
          <a:xfrm>
            <a:off x="-331621" y="30070"/>
            <a:ext cx="4565203" cy="370366"/>
            <a:chOff x="725075" y="1233536"/>
            <a:chExt cx="9318733" cy="427345"/>
          </a:xfrm>
        </p:grpSpPr>
        <p:grpSp>
          <p:nvGrpSpPr>
            <p:cNvPr id="25" name="Group 12">
              <a:extLst>
                <a:ext uri="{FF2B5EF4-FFF2-40B4-BE49-F238E27FC236}">
                  <a16:creationId xmlns:a16="http://schemas.microsoft.com/office/drawing/2014/main" xmlns="" id="{A181FD00-F283-4122-B8C1-74E0DE89D4CF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7" name="Group 14">
                <a:extLst>
                  <a:ext uri="{FF2B5EF4-FFF2-40B4-BE49-F238E27FC236}">
                    <a16:creationId xmlns:a16="http://schemas.microsoft.com/office/drawing/2014/main" xmlns="" id="{E5E44A60-26D8-4361-BAE8-9972BC0744A2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xmlns="" id="{84D4551B-5565-4D1F-B1D2-BB45E3955AD3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xmlns="" id="{48854EB2-5074-41C8-AC59-A3362A654165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أشكال سطح الأرض - 1 -</a:t>
                  </a:r>
                </a:p>
              </p:txBody>
            </p:sp>
          </p:grp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E43A4556-D392-4E36-93D9-D160FA81AF48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7D64465-DDCB-4DF4-BCDA-9318CBFE1F88}"/>
                </a:ext>
              </a:extLst>
            </p:cNvPr>
            <p:cNvSpPr txBox="1"/>
            <p:nvPr/>
          </p:nvSpPr>
          <p:spPr>
            <a:xfrm>
              <a:off x="7285488" y="1305754"/>
              <a:ext cx="2004375" cy="35512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400" b="1" dirty="0"/>
                <a:t>الدرس الثالث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xmlns="" id="{A3C83F53-2290-4244-A2A0-8FB830366928}"/>
              </a:ext>
            </a:extLst>
          </p:cNvPr>
          <p:cNvSpPr/>
          <p:nvPr/>
        </p:nvSpPr>
        <p:spPr>
          <a:xfrm>
            <a:off x="349869" y="1019605"/>
            <a:ext cx="1814513" cy="102869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tx1"/>
                </a:solidFill>
              </a:rPr>
              <a:t>اختر رقم الإجابة الصحيحة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2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2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521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8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346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94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36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4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9906000" y="171450"/>
            <a:ext cx="1866900" cy="552450"/>
          </a:xfrm>
          <a:prstGeom prst="rect">
            <a:avLst/>
          </a:prstGeom>
          <a:solidFill>
            <a:srgbClr val="D9E6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نشاط رقم( 3)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819399" y="713025"/>
            <a:ext cx="6748377" cy="8710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BH" sz="4400" b="1" dirty="0">
                <a:ea typeface="Times New Roman"/>
              </a:rPr>
              <a:t>تتأَلف السلسلة الجبلية من مجموعة:</a:t>
            </a:r>
            <a:endParaRPr lang="en-US" sz="1100" dirty="0">
              <a:ea typeface="Times New Roman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160060" y="4296554"/>
            <a:ext cx="4526365" cy="190023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هِضاب مُتصلة </a:t>
            </a:r>
            <a:r>
              <a:rPr lang="ar-BH" sz="3600" b="1" dirty="0" err="1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بِبَعضها</a:t>
            </a:r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البَعض.</a:t>
            </a:r>
            <a:endParaRPr lang="ar-BH" sz="3600" b="1" dirty="0">
              <a:solidFill>
                <a:schemeClr val="tx1"/>
              </a:solidFill>
              <a:latin typeface="Sakkal Majalla" pitchFamily="2" charset="-78"/>
              <a:ea typeface="Times New Roman" pitchFamily="18" charset="0"/>
              <a:cs typeface="Sakkal Majalla" pitchFamily="2" charset="-7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656394" y="4296553"/>
            <a:ext cx="4268910" cy="190023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جبال مُتصلة </a:t>
            </a:r>
            <a:r>
              <a:rPr lang="ar-BH" sz="3600" b="1" dirty="0" err="1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بِبَعضها</a:t>
            </a:r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البَعض.</a:t>
            </a:r>
            <a:endParaRPr lang="en-US" sz="3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2576520" y="3224983"/>
            <a:ext cx="1000125" cy="8858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72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0" name="Oval 39"/>
          <p:cNvSpPr/>
          <p:nvPr/>
        </p:nvSpPr>
        <p:spPr>
          <a:xfrm>
            <a:off x="9324754" y="3144015"/>
            <a:ext cx="1000125" cy="8858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72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3" name="Oval 42"/>
          <p:cNvSpPr/>
          <p:nvPr/>
        </p:nvSpPr>
        <p:spPr>
          <a:xfrm>
            <a:off x="5119687" y="1938338"/>
            <a:ext cx="2243137" cy="58578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إجابة صحيحة</a:t>
            </a:r>
          </a:p>
        </p:txBody>
      </p:sp>
      <p:sp>
        <p:nvSpPr>
          <p:cNvPr id="44" name="Oval 43"/>
          <p:cNvSpPr/>
          <p:nvPr/>
        </p:nvSpPr>
        <p:spPr>
          <a:xfrm>
            <a:off x="5100887" y="1952624"/>
            <a:ext cx="2243137" cy="58578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حاول مرة أُخرى</a:t>
            </a:r>
          </a:p>
        </p:txBody>
      </p:sp>
      <p:pic>
        <p:nvPicPr>
          <p:cNvPr id="5" name="12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63462" y="171450"/>
            <a:ext cx="609600" cy="609600"/>
          </a:xfrm>
          <a:prstGeom prst="rect">
            <a:avLst/>
          </a:prstGeom>
        </p:spPr>
      </p:pic>
      <p:pic>
        <p:nvPicPr>
          <p:cNvPr id="6" name="12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63462" y="1078091"/>
            <a:ext cx="609600" cy="609600"/>
          </a:xfrm>
          <a:prstGeom prst="rect">
            <a:avLst/>
          </a:prstGeom>
        </p:spPr>
      </p:pic>
      <p:pic>
        <p:nvPicPr>
          <p:cNvPr id="7" name="12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63462" y="3431386"/>
            <a:ext cx="609600" cy="609600"/>
          </a:xfrm>
          <a:prstGeom prst="rect">
            <a:avLst/>
          </a:prstGeom>
        </p:spPr>
      </p:pic>
      <p:pic>
        <p:nvPicPr>
          <p:cNvPr id="8" name="12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847725" y="3433155"/>
            <a:ext cx="609600" cy="6096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A3D517A0-A6C0-462F-8815-CFCAEEEAC419}"/>
              </a:ext>
            </a:extLst>
          </p:cNvPr>
          <p:cNvGrpSpPr/>
          <p:nvPr/>
        </p:nvGrpSpPr>
        <p:grpSpPr>
          <a:xfrm>
            <a:off x="-331621" y="30070"/>
            <a:ext cx="4565203" cy="370366"/>
            <a:chOff x="725075" y="1233536"/>
            <a:chExt cx="9318733" cy="427345"/>
          </a:xfrm>
        </p:grpSpPr>
        <p:grpSp>
          <p:nvGrpSpPr>
            <p:cNvPr id="25" name="Group 12">
              <a:extLst>
                <a:ext uri="{FF2B5EF4-FFF2-40B4-BE49-F238E27FC236}">
                  <a16:creationId xmlns:a16="http://schemas.microsoft.com/office/drawing/2014/main" xmlns="" id="{FB1C16E8-B3A7-4A13-A326-0881F463AC27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7" name="Group 14">
                <a:extLst>
                  <a:ext uri="{FF2B5EF4-FFF2-40B4-BE49-F238E27FC236}">
                    <a16:creationId xmlns:a16="http://schemas.microsoft.com/office/drawing/2014/main" xmlns="" id="{B545A47C-D605-4747-8518-3929655CCF44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xmlns="" id="{29830E6C-8E71-4915-B16E-4E93E7F3E153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xmlns="" id="{8166D6E3-49C9-47A3-B006-4328B7C8CE3C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أشكال سطح الأرض - 1 -</a:t>
                  </a:r>
                </a:p>
              </p:txBody>
            </p:sp>
          </p:grp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007DA038-5422-4D99-90CB-282451D7CA4D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059A190-24A0-46BC-AF79-2E5D6546A236}"/>
                </a:ext>
              </a:extLst>
            </p:cNvPr>
            <p:cNvSpPr txBox="1"/>
            <p:nvPr/>
          </p:nvSpPr>
          <p:spPr>
            <a:xfrm>
              <a:off x="7285488" y="1305754"/>
              <a:ext cx="2004375" cy="35512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400" b="1" dirty="0"/>
                <a:t>الدرس الثالث</a:t>
              </a: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xmlns="" id="{FBF69638-0FAC-421C-AABB-E80B551BA2D3}"/>
              </a:ext>
            </a:extLst>
          </p:cNvPr>
          <p:cNvSpPr/>
          <p:nvPr/>
        </p:nvSpPr>
        <p:spPr>
          <a:xfrm>
            <a:off x="349869" y="1019605"/>
            <a:ext cx="1814513" cy="102869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tx1"/>
                </a:solidFill>
              </a:rPr>
              <a:t>اختر رقم الإجابة الصحيحة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32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8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127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0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166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2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36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4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9906000" y="171450"/>
            <a:ext cx="1866900" cy="552450"/>
          </a:xfrm>
          <a:prstGeom prst="rect">
            <a:avLst/>
          </a:prstGeom>
          <a:solidFill>
            <a:srgbClr val="D9E6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نشاط رقم( 4)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219949" y="713025"/>
            <a:ext cx="2252577" cy="8710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BH" sz="4400" b="1" dirty="0">
                <a:ea typeface="Times New Roman"/>
              </a:rPr>
              <a:t>الجبل هو:</a:t>
            </a:r>
            <a:endParaRPr lang="en-US" sz="1100" dirty="0">
              <a:ea typeface="Times New Roman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200150" y="4215847"/>
            <a:ext cx="4486275" cy="190023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أرض منبسطة وَمُرتَفعة </a:t>
            </a:r>
            <a:endParaRPr lang="en-US" sz="3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تَتَخللها أَودية عميقة.</a:t>
            </a:r>
            <a:endParaRPr lang="ar-BH" sz="3600" b="1" dirty="0">
              <a:solidFill>
                <a:schemeClr val="tx1"/>
              </a:solidFill>
              <a:latin typeface="Sakkal Majalla" pitchFamily="2" charset="-78"/>
              <a:ea typeface="Times New Roman" pitchFamily="18" charset="0"/>
              <a:cs typeface="Sakkal Majalla" pitchFamily="2" charset="-7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448550" y="4196800"/>
            <a:ext cx="4476754" cy="191928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أَرضٌ مُرتفِعَةَ جِدًا تُشْرف عَلى ما حَوْلَها مَن سَطْحِ الأَرض.</a:t>
            </a:r>
            <a:endParaRPr lang="en-US" sz="3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2576520" y="3125230"/>
            <a:ext cx="1000125" cy="8858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72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0" name="Oval 39"/>
          <p:cNvSpPr/>
          <p:nvPr/>
        </p:nvSpPr>
        <p:spPr>
          <a:xfrm>
            <a:off x="9324754" y="3044262"/>
            <a:ext cx="1000125" cy="8858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72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3" name="Oval 42"/>
          <p:cNvSpPr/>
          <p:nvPr/>
        </p:nvSpPr>
        <p:spPr>
          <a:xfrm>
            <a:off x="5119687" y="1938338"/>
            <a:ext cx="2243137" cy="58578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إجابة صحيحة</a:t>
            </a:r>
          </a:p>
        </p:txBody>
      </p:sp>
      <p:sp>
        <p:nvSpPr>
          <p:cNvPr id="44" name="Oval 43"/>
          <p:cNvSpPr/>
          <p:nvPr/>
        </p:nvSpPr>
        <p:spPr>
          <a:xfrm>
            <a:off x="5100887" y="1952624"/>
            <a:ext cx="2243137" cy="58578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حاول مرة أُخرى</a:t>
            </a:r>
          </a:p>
        </p:txBody>
      </p:sp>
      <p:pic>
        <p:nvPicPr>
          <p:cNvPr id="5" name="13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20600" y="171450"/>
            <a:ext cx="609600" cy="609600"/>
          </a:xfrm>
          <a:prstGeom prst="rect">
            <a:avLst/>
          </a:prstGeom>
        </p:spPr>
      </p:pic>
      <p:pic>
        <p:nvPicPr>
          <p:cNvPr id="6" name="13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20600" y="1036697"/>
            <a:ext cx="609600" cy="609600"/>
          </a:xfrm>
          <a:prstGeom prst="rect">
            <a:avLst/>
          </a:prstGeom>
        </p:spPr>
      </p:pic>
      <p:pic>
        <p:nvPicPr>
          <p:cNvPr id="7" name="13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20600" y="3431386"/>
            <a:ext cx="609600" cy="609600"/>
          </a:xfrm>
          <a:prstGeom prst="rect">
            <a:avLst/>
          </a:prstGeom>
        </p:spPr>
      </p:pic>
      <p:pic>
        <p:nvPicPr>
          <p:cNvPr id="8" name="13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866775" y="3431386"/>
            <a:ext cx="609600" cy="6096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D71AF9D4-A540-484B-A4A2-438CCBDB18BD}"/>
              </a:ext>
            </a:extLst>
          </p:cNvPr>
          <p:cNvGrpSpPr/>
          <p:nvPr/>
        </p:nvGrpSpPr>
        <p:grpSpPr>
          <a:xfrm>
            <a:off x="-331621" y="30070"/>
            <a:ext cx="4565203" cy="370366"/>
            <a:chOff x="725075" y="1233536"/>
            <a:chExt cx="9318733" cy="427345"/>
          </a:xfrm>
        </p:grpSpPr>
        <p:grpSp>
          <p:nvGrpSpPr>
            <p:cNvPr id="25" name="Group 12">
              <a:extLst>
                <a:ext uri="{FF2B5EF4-FFF2-40B4-BE49-F238E27FC236}">
                  <a16:creationId xmlns:a16="http://schemas.microsoft.com/office/drawing/2014/main" xmlns="" id="{CCFF435A-B5E5-468D-B71F-51B5374FBF33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7" name="Group 14">
                <a:extLst>
                  <a:ext uri="{FF2B5EF4-FFF2-40B4-BE49-F238E27FC236}">
                    <a16:creationId xmlns:a16="http://schemas.microsoft.com/office/drawing/2014/main" xmlns="" id="{5A67E890-2C6C-4405-AB44-D2033B8769F1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xmlns="" id="{53F15AC6-83CE-430D-88EA-F03EE41AEF1E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xmlns="" id="{5F510B1F-6416-4B31-A8AF-C9FC475E83AD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أشكال سطح الأرض - 1 -</a:t>
                  </a:r>
                </a:p>
              </p:txBody>
            </p:sp>
          </p:grp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7A61636B-F2FB-43DB-A03D-7194450C8ED6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F192FB4C-6705-4FC4-B2E9-3A9E86C94666}"/>
                </a:ext>
              </a:extLst>
            </p:cNvPr>
            <p:cNvSpPr txBox="1"/>
            <p:nvPr/>
          </p:nvSpPr>
          <p:spPr>
            <a:xfrm>
              <a:off x="7285488" y="1305754"/>
              <a:ext cx="2004375" cy="35512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400" b="1" dirty="0"/>
                <a:t>الدرس الثالث</a:t>
              </a: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xmlns="" id="{82DFD891-5F31-49F7-BA81-095F70AB6773}"/>
              </a:ext>
            </a:extLst>
          </p:cNvPr>
          <p:cNvSpPr/>
          <p:nvPr/>
        </p:nvSpPr>
        <p:spPr>
          <a:xfrm>
            <a:off x="349869" y="1019605"/>
            <a:ext cx="1814513" cy="102869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tx1"/>
                </a:solidFill>
              </a:rPr>
              <a:t>اختر رقم الإجابة الصحيحة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1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713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29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004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715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36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4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9906000" y="171450"/>
            <a:ext cx="1866900" cy="552450"/>
          </a:xfrm>
          <a:prstGeom prst="rect">
            <a:avLst/>
          </a:prstGeom>
          <a:solidFill>
            <a:srgbClr val="D9E6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نشاط رقم( 5) 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1295400" y="4267395"/>
            <a:ext cx="4391025" cy="190023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مكانٌ مُنخفضٌ مِن الأَرض بين مُرتَفعين.</a:t>
            </a:r>
            <a:endParaRPr lang="ar-BH" sz="3600" b="1" dirty="0">
              <a:solidFill>
                <a:schemeClr val="tx1"/>
              </a:solidFill>
              <a:latin typeface="Sakkal Majalla" pitchFamily="2" charset="-78"/>
              <a:ea typeface="Times New Roman" pitchFamily="18" charset="0"/>
              <a:cs typeface="Sakkal Majalla" pitchFamily="2" charset="-7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448550" y="4267394"/>
            <a:ext cx="4476754" cy="190023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أَرض مُنبسطةٌ يَسْهل السَّكن والزِّراعة </a:t>
            </a:r>
            <a:r>
              <a:rPr lang="ar-BH" sz="36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فيها، </a:t>
            </a:r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كما يسهل التنقل عليها.</a:t>
            </a:r>
            <a:endParaRPr lang="ar-BH" sz="3600" b="1" dirty="0">
              <a:solidFill>
                <a:schemeClr val="tx1"/>
              </a:solidFill>
              <a:latin typeface="Sakkal Majalla" pitchFamily="2" charset="-78"/>
              <a:ea typeface="Times New Roman" pitchFamily="18" charset="0"/>
              <a:cs typeface="Sakkal Majalla" pitchFamily="2" charset="-78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9034470" y="3157728"/>
            <a:ext cx="1000125" cy="8858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72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0" name="Oval 39"/>
          <p:cNvSpPr/>
          <p:nvPr/>
        </p:nvSpPr>
        <p:spPr>
          <a:xfrm>
            <a:off x="2542954" y="3210110"/>
            <a:ext cx="1000125" cy="8858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72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3" name="Oval 42"/>
          <p:cNvSpPr/>
          <p:nvPr/>
        </p:nvSpPr>
        <p:spPr>
          <a:xfrm>
            <a:off x="5119687" y="1938338"/>
            <a:ext cx="2243137" cy="58578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إجابة صحيحة</a:t>
            </a:r>
          </a:p>
        </p:txBody>
      </p:sp>
      <p:sp>
        <p:nvSpPr>
          <p:cNvPr id="44" name="Oval 43"/>
          <p:cNvSpPr/>
          <p:nvPr/>
        </p:nvSpPr>
        <p:spPr>
          <a:xfrm>
            <a:off x="5100887" y="1952624"/>
            <a:ext cx="2243137" cy="58578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حاول مرة أُخرى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219949" y="713025"/>
            <a:ext cx="2252577" cy="8209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BH" sz="4400" b="1" dirty="0">
                <a:ea typeface="Times New Roman"/>
              </a:rPr>
              <a:t>الوادي هو:</a:t>
            </a:r>
            <a:endParaRPr lang="en-US" sz="1100" dirty="0">
              <a:ea typeface="Times New Roman"/>
              <a:cs typeface="Arial"/>
            </a:endParaRPr>
          </a:p>
        </p:txBody>
      </p:sp>
      <p:pic>
        <p:nvPicPr>
          <p:cNvPr id="5" name="14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49175" y="171450"/>
            <a:ext cx="609600" cy="609600"/>
          </a:xfrm>
          <a:prstGeom prst="rect">
            <a:avLst/>
          </a:prstGeom>
        </p:spPr>
      </p:pic>
      <p:pic>
        <p:nvPicPr>
          <p:cNvPr id="6" name="14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349162" y="1119182"/>
            <a:ext cx="609600" cy="609600"/>
          </a:xfrm>
          <a:prstGeom prst="rect">
            <a:avLst/>
          </a:prstGeom>
        </p:spPr>
      </p:pic>
      <p:pic>
        <p:nvPicPr>
          <p:cNvPr id="7" name="14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49175" y="3431386"/>
            <a:ext cx="609600" cy="609600"/>
          </a:xfrm>
          <a:prstGeom prst="rect">
            <a:avLst/>
          </a:prstGeom>
        </p:spPr>
      </p:pic>
      <p:pic>
        <p:nvPicPr>
          <p:cNvPr id="8" name="14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923925" y="3412339"/>
            <a:ext cx="609600" cy="6096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00811605-08A4-4C61-B38C-A3C05A7B0E2C}"/>
              </a:ext>
            </a:extLst>
          </p:cNvPr>
          <p:cNvGrpSpPr/>
          <p:nvPr/>
        </p:nvGrpSpPr>
        <p:grpSpPr>
          <a:xfrm>
            <a:off x="-331621" y="30070"/>
            <a:ext cx="4565203" cy="370366"/>
            <a:chOff x="725075" y="1233536"/>
            <a:chExt cx="9318733" cy="427345"/>
          </a:xfrm>
        </p:grpSpPr>
        <p:grpSp>
          <p:nvGrpSpPr>
            <p:cNvPr id="25" name="Group 12">
              <a:extLst>
                <a:ext uri="{FF2B5EF4-FFF2-40B4-BE49-F238E27FC236}">
                  <a16:creationId xmlns:a16="http://schemas.microsoft.com/office/drawing/2014/main" xmlns="" id="{F684749A-88BC-4647-801A-D5F24B860A4F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7" name="Group 14">
                <a:extLst>
                  <a:ext uri="{FF2B5EF4-FFF2-40B4-BE49-F238E27FC236}">
                    <a16:creationId xmlns:a16="http://schemas.microsoft.com/office/drawing/2014/main" xmlns="" id="{6AB0A57E-F53F-46A8-B354-69480CC864FD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xmlns="" id="{EBBE221A-D4D6-42F3-9CC0-BF8B21F2947E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xmlns="" id="{981CD552-4F4F-4F49-99EE-6994AEEF47BE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أشكال سطح الأرض - 1 -</a:t>
                  </a:r>
                </a:p>
              </p:txBody>
            </p:sp>
          </p:grp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7BF727AF-CA90-4CE7-BA5A-C7619842EA09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488443F6-5A5F-4378-8D6C-37478B1CBA89}"/>
                </a:ext>
              </a:extLst>
            </p:cNvPr>
            <p:cNvSpPr txBox="1"/>
            <p:nvPr/>
          </p:nvSpPr>
          <p:spPr>
            <a:xfrm>
              <a:off x="7285488" y="1305754"/>
              <a:ext cx="2004375" cy="35512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400" b="1" dirty="0"/>
                <a:t>الدرس الثالث</a:t>
              </a: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xmlns="" id="{1100F995-0571-44B1-8B54-134C6CA85A66}"/>
              </a:ext>
            </a:extLst>
          </p:cNvPr>
          <p:cNvSpPr/>
          <p:nvPr/>
        </p:nvSpPr>
        <p:spPr>
          <a:xfrm>
            <a:off x="349869" y="1019605"/>
            <a:ext cx="1814513" cy="102869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tx1"/>
                </a:solidFill>
              </a:rPr>
              <a:t>اختر رقم الإجابة الصحيحة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97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176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0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231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643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36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4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9906000" y="171450"/>
            <a:ext cx="1866900" cy="552450"/>
          </a:xfrm>
          <a:prstGeom prst="rect">
            <a:avLst/>
          </a:prstGeom>
          <a:solidFill>
            <a:srgbClr val="D9E6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نشاط رقم( 6) 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14400" y="4233867"/>
            <a:ext cx="4772025" cy="190023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مجموعة من الجبال متصلة مع بعضها.</a:t>
            </a:r>
            <a:endParaRPr lang="ar-BH" sz="3600" b="1" dirty="0">
              <a:solidFill>
                <a:schemeClr val="tx1"/>
              </a:solidFill>
              <a:latin typeface="Sakkal Majalla" pitchFamily="2" charset="-78"/>
              <a:ea typeface="Times New Roman" pitchFamily="18" charset="0"/>
              <a:cs typeface="Sakkal Majalla" pitchFamily="2" charset="-7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153279" y="4233866"/>
            <a:ext cx="4772025" cy="190023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just" rtl="1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أرض منبسطة وَمُرتَفعة تَتَخللها أَودية عميقة.</a:t>
            </a:r>
            <a:endParaRPr lang="ar-BH" sz="3600" b="1" dirty="0">
              <a:solidFill>
                <a:schemeClr val="tx1"/>
              </a:solidFill>
              <a:latin typeface="Sakkal Majalla" pitchFamily="2" charset="-78"/>
              <a:ea typeface="Times New Roman" pitchFamily="18" charset="0"/>
              <a:cs typeface="Sakkal Majalla" pitchFamily="2" charset="-78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2576520" y="3143250"/>
            <a:ext cx="1000125" cy="8858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72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0" name="Oval 39"/>
          <p:cNvSpPr/>
          <p:nvPr/>
        </p:nvSpPr>
        <p:spPr>
          <a:xfrm>
            <a:off x="9324754" y="3062282"/>
            <a:ext cx="1000125" cy="8858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72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3" name="Oval 42"/>
          <p:cNvSpPr/>
          <p:nvPr/>
        </p:nvSpPr>
        <p:spPr>
          <a:xfrm>
            <a:off x="5119687" y="1938338"/>
            <a:ext cx="2243137" cy="585787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إجابة صحيحة</a:t>
            </a:r>
          </a:p>
        </p:txBody>
      </p:sp>
      <p:sp>
        <p:nvSpPr>
          <p:cNvPr id="44" name="Oval 43"/>
          <p:cNvSpPr/>
          <p:nvPr/>
        </p:nvSpPr>
        <p:spPr>
          <a:xfrm>
            <a:off x="5100887" y="1952624"/>
            <a:ext cx="2243137" cy="58578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حاول مرة أُخرى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77051" y="713025"/>
            <a:ext cx="2595476" cy="8209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BH" sz="4400" b="1" dirty="0">
                <a:ea typeface="Times New Roman"/>
              </a:rPr>
              <a:t>الهَضبة هي:</a:t>
            </a:r>
            <a:endParaRPr lang="en-US" sz="1100" dirty="0">
              <a:ea typeface="Times New Roman"/>
              <a:cs typeface="Arial"/>
            </a:endParaRPr>
          </a:p>
        </p:txBody>
      </p:sp>
      <p:pic>
        <p:nvPicPr>
          <p:cNvPr id="5" name="15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49175" y="171450"/>
            <a:ext cx="609600" cy="609600"/>
          </a:xfrm>
          <a:prstGeom prst="rect">
            <a:avLst/>
          </a:prstGeom>
        </p:spPr>
      </p:pic>
      <p:pic>
        <p:nvPicPr>
          <p:cNvPr id="6" name="15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49175" y="1004882"/>
            <a:ext cx="609600" cy="609600"/>
          </a:xfrm>
          <a:prstGeom prst="rect">
            <a:avLst/>
          </a:prstGeom>
        </p:spPr>
      </p:pic>
      <p:pic>
        <p:nvPicPr>
          <p:cNvPr id="7" name="15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49175" y="3581400"/>
            <a:ext cx="609600" cy="609600"/>
          </a:xfrm>
          <a:prstGeom prst="rect">
            <a:avLst/>
          </a:prstGeom>
        </p:spPr>
      </p:pic>
      <p:pic>
        <p:nvPicPr>
          <p:cNvPr id="8" name="15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152525" y="3431386"/>
            <a:ext cx="609600" cy="60960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7BA09AC7-4C13-4B1C-BF89-5544121F15C6}"/>
              </a:ext>
            </a:extLst>
          </p:cNvPr>
          <p:cNvGrpSpPr/>
          <p:nvPr/>
        </p:nvGrpSpPr>
        <p:grpSpPr>
          <a:xfrm>
            <a:off x="-331621" y="30070"/>
            <a:ext cx="4565203" cy="370366"/>
            <a:chOff x="725075" y="1233536"/>
            <a:chExt cx="9318733" cy="427345"/>
          </a:xfrm>
        </p:grpSpPr>
        <p:grpSp>
          <p:nvGrpSpPr>
            <p:cNvPr id="25" name="Group 12">
              <a:extLst>
                <a:ext uri="{FF2B5EF4-FFF2-40B4-BE49-F238E27FC236}">
                  <a16:creationId xmlns:a16="http://schemas.microsoft.com/office/drawing/2014/main" xmlns="" id="{7FCE9A32-25E5-431F-B828-2ED752E339E1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7" name="Group 14">
                <a:extLst>
                  <a:ext uri="{FF2B5EF4-FFF2-40B4-BE49-F238E27FC236}">
                    <a16:creationId xmlns:a16="http://schemas.microsoft.com/office/drawing/2014/main" xmlns="" id="{073FC9D9-A380-462A-A8AA-629B36574437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xmlns="" id="{5BD0D35E-32A5-4873-A0E5-EE9868B05785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xmlns="" id="{9E54584F-6480-4316-AB0A-897CB9315903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أشكال سطح الأرض - 1 -</a:t>
                  </a:r>
                </a:p>
              </p:txBody>
            </p:sp>
          </p:grp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CA44006F-8E92-4F9C-8A0C-D28976EEC511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9E1B577-7B4A-4FDC-9410-FA43A61E96E8}"/>
                </a:ext>
              </a:extLst>
            </p:cNvPr>
            <p:cNvSpPr txBox="1"/>
            <p:nvPr/>
          </p:nvSpPr>
          <p:spPr>
            <a:xfrm>
              <a:off x="7285488" y="1305754"/>
              <a:ext cx="2004375" cy="35512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400" b="1" dirty="0"/>
                <a:t>الدرس الثالث</a:t>
              </a: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xmlns="" id="{5542A55F-36BA-4B40-97E5-EDD72BCA4162}"/>
              </a:ext>
            </a:extLst>
          </p:cNvPr>
          <p:cNvSpPr/>
          <p:nvPr/>
        </p:nvSpPr>
        <p:spPr>
          <a:xfrm>
            <a:off x="349869" y="1019605"/>
            <a:ext cx="1814513" cy="1028699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tx1"/>
                </a:solidFill>
              </a:rPr>
              <a:t>اختر رقم الإجابة الصحيحة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4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223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87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096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9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36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4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3" grpId="0" animBg="1"/>
      <p:bldP spid="43" grpId="1" animBg="1"/>
      <p:bldP spid="44" grpId="0" animBg="1"/>
      <p:bldP spid="4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9906000" y="171450"/>
            <a:ext cx="1866900" cy="552450"/>
          </a:xfrm>
          <a:prstGeom prst="rect">
            <a:avLst/>
          </a:prstGeom>
          <a:solidFill>
            <a:srgbClr val="D9E6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28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نشاط رقم( 7) 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867900" y="3489915"/>
            <a:ext cx="1531623" cy="82786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rgbClr val="FFFF00"/>
                </a:solidFill>
              </a:rPr>
              <a:t>سترة</a:t>
            </a:r>
            <a:endParaRPr lang="ar-BH" b="1" dirty="0">
              <a:solidFill>
                <a:srgbClr val="FFFF00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40342" y="3429000"/>
            <a:ext cx="1445622" cy="8311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rgbClr val="FFFF00"/>
                </a:solidFill>
              </a:rPr>
              <a:t>عالي</a:t>
            </a:r>
            <a:endParaRPr lang="ar-BH" b="1" dirty="0">
              <a:solidFill>
                <a:srgbClr val="FFFF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193778" y="3439342"/>
            <a:ext cx="1466308" cy="82078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rgbClr val="FFFF00"/>
                </a:solidFill>
              </a:rPr>
              <a:t>البُديع</a:t>
            </a:r>
            <a:endParaRPr lang="ar-BH" b="1" dirty="0">
              <a:solidFill>
                <a:srgbClr val="FFFF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882294" y="1079466"/>
            <a:ext cx="6197437" cy="5559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BH" sz="2800" b="1" dirty="0">
                <a:ea typeface="Times New Roman"/>
              </a:rPr>
              <a:t>القَريةُ البحرينية التي تمثل السهل في البحرين هي:</a:t>
            </a:r>
            <a:endParaRPr lang="en-US" sz="800" dirty="0">
              <a:ea typeface="Times New Roman"/>
              <a:cs typeface="Arial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4700598" y="5301177"/>
            <a:ext cx="2267250" cy="48577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حاول مرة أُخرى</a:t>
            </a:r>
          </a:p>
        </p:txBody>
      </p:sp>
      <p:sp>
        <p:nvSpPr>
          <p:cNvPr id="26" name="Oval 25"/>
          <p:cNvSpPr/>
          <p:nvPr/>
        </p:nvSpPr>
        <p:spPr>
          <a:xfrm>
            <a:off x="4700598" y="5292759"/>
            <a:ext cx="2185967" cy="48577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tx1"/>
                </a:solidFill>
              </a:rPr>
              <a:t>إجابة صحيحة</a:t>
            </a:r>
          </a:p>
        </p:txBody>
      </p:sp>
      <p:pic>
        <p:nvPicPr>
          <p:cNvPr id="5" name="16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749213" y="114300"/>
            <a:ext cx="609600" cy="609600"/>
          </a:xfrm>
          <a:prstGeom prst="rect">
            <a:avLst/>
          </a:prstGeom>
        </p:spPr>
      </p:pic>
      <p:pic>
        <p:nvPicPr>
          <p:cNvPr id="6" name="16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2444413" y="2930021"/>
            <a:ext cx="609600" cy="609600"/>
          </a:xfrm>
          <a:prstGeom prst="rect">
            <a:avLst/>
          </a:prstGeom>
        </p:spPr>
      </p:pic>
      <p:pic>
        <p:nvPicPr>
          <p:cNvPr id="7" name="16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702943" y="2675139"/>
            <a:ext cx="609600" cy="609600"/>
          </a:xfrm>
          <a:prstGeom prst="rect">
            <a:avLst/>
          </a:prstGeom>
        </p:spPr>
      </p:pic>
      <p:pic>
        <p:nvPicPr>
          <p:cNvPr id="8" name="16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1738308" y="2689583"/>
            <a:ext cx="609600" cy="609600"/>
          </a:xfrm>
          <a:prstGeom prst="rect">
            <a:avLst/>
          </a:prstGeom>
        </p:spPr>
      </p:pic>
      <p:pic>
        <p:nvPicPr>
          <p:cNvPr id="9" name="16-5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-2576779" y="2725214"/>
            <a:ext cx="609600" cy="60960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2F97A2D7-C1AB-4ADF-8BCB-8D2C89A574F5}"/>
              </a:ext>
            </a:extLst>
          </p:cNvPr>
          <p:cNvGrpSpPr/>
          <p:nvPr/>
        </p:nvGrpSpPr>
        <p:grpSpPr>
          <a:xfrm>
            <a:off x="-331621" y="30070"/>
            <a:ext cx="4565203" cy="370366"/>
            <a:chOff x="725075" y="1233536"/>
            <a:chExt cx="9318733" cy="427345"/>
          </a:xfrm>
        </p:grpSpPr>
        <p:grpSp>
          <p:nvGrpSpPr>
            <p:cNvPr id="29" name="Group 12">
              <a:extLst>
                <a:ext uri="{FF2B5EF4-FFF2-40B4-BE49-F238E27FC236}">
                  <a16:creationId xmlns:a16="http://schemas.microsoft.com/office/drawing/2014/main" xmlns="" id="{58D497BB-4EC1-4C75-BD45-DAEDC21D84F0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36" name="Group 14">
                <a:extLst>
                  <a:ext uri="{FF2B5EF4-FFF2-40B4-BE49-F238E27FC236}">
                    <a16:creationId xmlns:a16="http://schemas.microsoft.com/office/drawing/2014/main" xmlns="" id="{11049710-8835-43AD-8356-ED7DA0303FD3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xmlns="" id="{B0A95D71-1917-400E-A940-46284EB1071F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xmlns="" id="{31B78103-9F95-4520-A149-8686A59BE34C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أشكال سطح الأرض - 1 -</a:t>
                  </a:r>
                </a:p>
              </p:txBody>
            </p:sp>
          </p:grp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4F22139B-34C6-4117-9138-90C7FAA1F9D4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533F4EF2-ED39-4C85-8728-B5E6E62839A7}"/>
                </a:ext>
              </a:extLst>
            </p:cNvPr>
            <p:cNvSpPr txBox="1"/>
            <p:nvPr/>
          </p:nvSpPr>
          <p:spPr>
            <a:xfrm>
              <a:off x="7285488" y="1305754"/>
              <a:ext cx="2004375" cy="35512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400" b="1" dirty="0"/>
                <a:t>الدرس الثالث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949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3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334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1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17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5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094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41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8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5" presetClass="exit" presetSubtype="1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0" grpId="0" animBg="1"/>
      <p:bldP spid="21" grpId="0" animBg="1"/>
      <p:bldP spid="23" grpId="0" animBg="1"/>
      <p:bldP spid="25" grpId="0" animBg="1"/>
      <p:bldP spid="25" grpId="1" animBg="1"/>
      <p:bldP spid="25" grpId="2" animBg="1"/>
      <p:bldP spid="25" grpId="3" animBg="1"/>
      <p:bldP spid="26" grpId="0" animBg="1"/>
      <p:bldP spid="2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48000" y="2628781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/>
            <a:r>
              <a:rPr lang="ar-BH" sz="6000" b="1" dirty="0"/>
              <a:t>شكرًا جزيلًا لكم</a:t>
            </a:r>
          </a:p>
          <a:p>
            <a:pPr algn="ctr" rtl="1"/>
            <a:r>
              <a:rPr lang="ar-BH" sz="8000" b="1" dirty="0"/>
              <a:t>انتهى الدرس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C4E9A0F-95C0-4A25-B7FE-1086296FA022}"/>
              </a:ext>
            </a:extLst>
          </p:cNvPr>
          <p:cNvGrpSpPr/>
          <p:nvPr/>
        </p:nvGrpSpPr>
        <p:grpSpPr>
          <a:xfrm>
            <a:off x="-331621" y="30070"/>
            <a:ext cx="4565203" cy="370366"/>
            <a:chOff x="725075" y="1233536"/>
            <a:chExt cx="9318733" cy="427345"/>
          </a:xfrm>
        </p:grpSpPr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xmlns="" id="{89C33B97-8D6B-4247-AE52-4FC84B8A94A3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2" name="Group 14">
                <a:extLst>
                  <a:ext uri="{FF2B5EF4-FFF2-40B4-BE49-F238E27FC236}">
                    <a16:creationId xmlns:a16="http://schemas.microsoft.com/office/drawing/2014/main" xmlns="" id="{525D36F5-31E5-4945-83DC-8A713B69ED2C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xmlns="" id="{2B4A5131-E6B3-4B11-8BE5-1202CC3E6C3A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xmlns="" id="{9C0F685D-6F30-470F-99D9-E29374C1A599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أشكال سطح الأرض - 1 -</a:t>
                  </a:r>
                </a:p>
              </p:txBody>
            </p:sp>
          </p:grp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27F27C5A-EAEA-48A4-B83E-03D056D59A4F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E01543D-FA7C-49E3-A480-AB07CBBE3D57}"/>
                </a:ext>
              </a:extLst>
            </p:cNvPr>
            <p:cNvSpPr txBox="1"/>
            <p:nvPr/>
          </p:nvSpPr>
          <p:spPr>
            <a:xfrm>
              <a:off x="7285488" y="1305754"/>
              <a:ext cx="2004375" cy="35512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400" b="1" dirty="0"/>
                <a:t>الدرس الثالث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640A16-4407-4664-97F8-1C90127A0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1701" y="3203773"/>
            <a:ext cx="10820400" cy="2832847"/>
          </a:xfrm>
          <a:noFill/>
        </p:spPr>
        <p:txBody>
          <a:bodyPr anchor="ctr">
            <a:noAutofit/>
          </a:bodyPr>
          <a:lstStyle/>
          <a:p>
            <a:pPr algn="r" rtl="1">
              <a:lnSpc>
                <a:spcPct val="150000"/>
              </a:lnSpc>
            </a:pPr>
            <a:r>
              <a:rPr lang="en-US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en-US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تسمية </a:t>
            </a:r>
            <a:r>
              <a:rPr lang="ar-BH" sz="3600" b="1" dirty="0" smtClean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أشكال </a:t>
            </a:r>
            <a:r>
              <a:rPr lang="ar-BH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سطح الأرض بشكل سليم.</a:t>
            </a:r>
            <a:br>
              <a:rPr lang="ar-BH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تحديد أقسام الجبل بشكل سليم.</a:t>
            </a:r>
            <a:br>
              <a:rPr lang="ar-BH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3- توضيح مفاهيم أشكال سطح الأرض والسلسلة الجبلية بإتقان. </a:t>
            </a:r>
            <a:br>
              <a:rPr lang="ar-BH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4- التمييز </a:t>
            </a:r>
            <a:r>
              <a:rPr lang="en-US" sz="3600" b="1" dirty="0" smtClean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3600" b="1" dirty="0" smtClean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بين </a:t>
            </a:r>
            <a:r>
              <a:rPr lang="ar-BH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الوادي الجاف والوادي الذي يجري فيه </a:t>
            </a:r>
            <a:r>
              <a:rPr lang="ar-BH" sz="3600" b="1" dirty="0" smtClean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النهر.</a:t>
            </a:r>
            <a:r>
              <a:rPr lang="ar-BH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600" b="1" dirty="0">
                <a:solidFill>
                  <a:srgbClr val="080808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3600" b="1" dirty="0">
              <a:solidFill>
                <a:srgbClr val="080808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5AE252A-BFC5-41E7-B770-1A08F96F3E15}"/>
              </a:ext>
            </a:extLst>
          </p:cNvPr>
          <p:cNvGrpSpPr/>
          <p:nvPr/>
        </p:nvGrpSpPr>
        <p:grpSpPr>
          <a:xfrm>
            <a:off x="1431967" y="1233536"/>
            <a:ext cx="8611841" cy="825389"/>
            <a:chOff x="1431967" y="1233536"/>
            <a:chExt cx="8611841" cy="82538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F24C668D-7527-4C28-B7DE-428916E2D7F3}"/>
                </a:ext>
              </a:extLst>
            </p:cNvPr>
            <p:cNvGrpSpPr/>
            <p:nvPr/>
          </p:nvGrpSpPr>
          <p:grpSpPr>
            <a:xfrm>
              <a:off x="1431967" y="1233536"/>
              <a:ext cx="8611841" cy="825389"/>
              <a:chOff x="1431967" y="1233536"/>
              <a:chExt cx="8611841" cy="825389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xmlns="" id="{1C4E9B58-8C08-4F1C-BDAD-2303571A478B}"/>
                  </a:ext>
                </a:extLst>
              </p:cNvPr>
              <p:cNvGrpSpPr/>
              <p:nvPr/>
            </p:nvGrpSpPr>
            <p:grpSpPr>
              <a:xfrm>
                <a:off x="1431967" y="1233537"/>
                <a:ext cx="8611841" cy="825388"/>
                <a:chOff x="1355767" y="973041"/>
                <a:chExt cx="8611841" cy="825388"/>
              </a:xfrm>
            </p:grpSpPr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xmlns="" id="{9DF04E0B-6A9A-4A95-9DAF-71F71358C55E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825388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2000" b="1">
                    <a:latin typeface="Sakkal Majalla" panose="02000000000000000000" pitchFamily="2" charset="-78"/>
                    <a:cs typeface="Sakkal Majalla" panose="02000000000000000000" pitchFamily="2" charset="-78"/>
                  </a:endParaRPr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xmlns="" id="{D09A4909-38A5-49A6-BC5D-63E695C2D47B}"/>
                    </a:ext>
                  </a:extLst>
                </p:cNvPr>
                <p:cNvSpPr txBox="1"/>
                <p:nvPr/>
              </p:nvSpPr>
              <p:spPr>
                <a:xfrm>
                  <a:off x="1355767" y="974585"/>
                  <a:ext cx="5292683" cy="70788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/>
                  <a:r>
                    <a:rPr lang="ar-BH" sz="4000" b="1" dirty="0">
                      <a:latin typeface="Sakkal Majalla" panose="02000000000000000000" pitchFamily="2" charset="-78"/>
                      <a:cs typeface="Sakkal Majalla" panose="02000000000000000000" pitchFamily="2" charset="-78"/>
                    </a:rPr>
                    <a:t>أَشْكال سَطح الأَرض -1- </a:t>
                  </a:r>
                </a:p>
              </p:txBody>
            </p:sp>
          </p:grp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CBEEC0E0-B77D-41A2-B030-B6EE749ACFEC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8253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FFB8175A-6715-4212-952E-6A5ABD94000A}"/>
                </a:ext>
              </a:extLst>
            </p:cNvPr>
            <p:cNvSpPr txBox="1"/>
            <p:nvPr/>
          </p:nvSpPr>
          <p:spPr>
            <a:xfrm>
              <a:off x="7253187" y="1316520"/>
              <a:ext cx="2226308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4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الدرس الثالث</a:t>
              </a:r>
            </a:p>
          </p:txBody>
        </p:sp>
      </p:grpSp>
      <p:pic>
        <p:nvPicPr>
          <p:cNvPr id="3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492038" y="1558246"/>
            <a:ext cx="609600" cy="609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34A2129-0FEF-4E11-B584-C81ED3D03683}"/>
              </a:ext>
            </a:extLst>
          </p:cNvPr>
          <p:cNvSpPr txBox="1"/>
          <p:nvPr/>
        </p:nvSpPr>
        <p:spPr>
          <a:xfrm>
            <a:off x="4477407" y="2277406"/>
            <a:ext cx="277577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أهداف الدرس</a:t>
            </a:r>
            <a:endParaRPr lang="ar-BH" sz="4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117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>
        <p14:vortex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39716" y="246547"/>
            <a:ext cx="103991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BH" sz="3200" b="1" dirty="0"/>
              <a:t>تمهيد: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96355" y="831322"/>
            <a:ext cx="4052047" cy="421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5827595" y="982640"/>
            <a:ext cx="5952032" cy="4653886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مر معنا سابقًا مفهوم </a:t>
            </a:r>
            <a:r>
              <a:rPr lang="ar-BH" sz="3600" b="1" dirty="0">
                <a:solidFill>
                  <a:schemeClr val="accent1"/>
                </a:solidFill>
                <a:latin typeface="Sakkal Majalla" pitchFamily="2" charset="-78"/>
                <a:cs typeface="Sakkal Majalla" pitchFamily="2" charset="-78"/>
              </a:rPr>
              <a:t>اليابسة</a:t>
            </a:r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والتي تشكل جزءًا من سطح الكرة الأَرضية  ولكن </a:t>
            </a:r>
          </a:p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هل شكل اليابسة على الأرض متشابه أم أن هناك </a:t>
            </a:r>
            <a:r>
              <a:rPr lang="ar-BH" sz="36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اختلاف </a:t>
            </a:r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في الشكل؟ </a:t>
            </a:r>
          </a:p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سنعرف ذلك لاحقًا.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136A0D89-9CD5-49E8-9F43-E1DCA0114CB0}"/>
              </a:ext>
            </a:extLst>
          </p:cNvPr>
          <p:cNvGrpSpPr/>
          <p:nvPr/>
        </p:nvGrpSpPr>
        <p:grpSpPr>
          <a:xfrm>
            <a:off x="-331621" y="30070"/>
            <a:ext cx="4565203" cy="370366"/>
            <a:chOff x="725075" y="1233536"/>
            <a:chExt cx="9318733" cy="427345"/>
          </a:xfrm>
        </p:grpSpPr>
        <p:grpSp>
          <p:nvGrpSpPr>
            <p:cNvPr id="18" name="Group 12">
              <a:extLst>
                <a:ext uri="{FF2B5EF4-FFF2-40B4-BE49-F238E27FC236}">
                  <a16:creationId xmlns:a16="http://schemas.microsoft.com/office/drawing/2014/main" xmlns="" id="{126E0243-29B0-44A8-AD9A-10F79EB5BD55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0" name="Group 14">
                <a:extLst>
                  <a:ext uri="{FF2B5EF4-FFF2-40B4-BE49-F238E27FC236}">
                    <a16:creationId xmlns:a16="http://schemas.microsoft.com/office/drawing/2014/main" xmlns="" id="{32DFFCC8-5C63-4274-8355-FB09DEE0321A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xmlns="" id="{F35957FF-27A7-4184-BAAC-907FE53A3737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xmlns="" id="{598076F1-CC33-4E83-90B0-48A3BB4BA072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أشكال سطح الأرض - 1 -</a:t>
                  </a:r>
                </a:p>
              </p:txBody>
            </p:sp>
          </p:grp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162601EA-BBB5-4111-AF52-EB0638B801EB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C03ADD45-0345-4A34-94FF-305D9F656EB9}"/>
                </a:ext>
              </a:extLst>
            </p:cNvPr>
            <p:cNvSpPr txBox="1"/>
            <p:nvPr/>
          </p:nvSpPr>
          <p:spPr>
            <a:xfrm>
              <a:off x="7285488" y="1305754"/>
              <a:ext cx="2004375" cy="35512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400" b="1" dirty="0"/>
                <a:t>الدرس الثالث</a:t>
              </a:r>
            </a:p>
          </p:txBody>
        </p:sp>
      </p:grpSp>
      <p:pic>
        <p:nvPicPr>
          <p:cNvPr id="2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620625" y="222889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14650" y="2278529"/>
            <a:ext cx="6705600" cy="32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4095750" y="609600"/>
            <a:ext cx="4857750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6000" dirty="0">
                <a:latin typeface="Sakkal Majalla" pitchFamily="2" charset="-78"/>
                <a:cs typeface="Sakkal Majalla" pitchFamily="2" charset="-78"/>
              </a:rPr>
              <a:t>عَامِرٌ يَرْسُم</a:t>
            </a:r>
          </a:p>
        </p:txBody>
      </p:sp>
      <p:pic>
        <p:nvPicPr>
          <p:cNvPr id="2" name="4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477750" y="457200"/>
            <a:ext cx="609600" cy="609600"/>
          </a:xfrm>
          <a:prstGeom prst="rect">
            <a:avLst/>
          </a:prstGeom>
        </p:spPr>
      </p:pic>
      <p:pic>
        <p:nvPicPr>
          <p:cNvPr id="4" name="4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573000" y="3884845"/>
            <a:ext cx="609600" cy="6096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BF95F5AB-3FDB-4F9D-A852-0BEF8F69CA1C}"/>
              </a:ext>
            </a:extLst>
          </p:cNvPr>
          <p:cNvGrpSpPr/>
          <p:nvPr/>
        </p:nvGrpSpPr>
        <p:grpSpPr>
          <a:xfrm>
            <a:off x="-331621" y="30070"/>
            <a:ext cx="4565203" cy="370366"/>
            <a:chOff x="725075" y="1233536"/>
            <a:chExt cx="9318733" cy="427345"/>
          </a:xfrm>
        </p:grpSpPr>
        <p:grpSp>
          <p:nvGrpSpPr>
            <p:cNvPr id="16" name="Group 12">
              <a:extLst>
                <a:ext uri="{FF2B5EF4-FFF2-40B4-BE49-F238E27FC236}">
                  <a16:creationId xmlns:a16="http://schemas.microsoft.com/office/drawing/2014/main" xmlns="" id="{F0F0B237-97D1-4C51-8161-47A0AA9F9BB5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18" name="Group 14">
                <a:extLst>
                  <a:ext uri="{FF2B5EF4-FFF2-40B4-BE49-F238E27FC236}">
                    <a16:creationId xmlns:a16="http://schemas.microsoft.com/office/drawing/2014/main" xmlns="" id="{82DD408C-FDBC-447A-AA50-362CB5011727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xmlns="" id="{6E3417E5-DA30-495B-ADB2-E6E0A27C3A46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xmlns="" id="{61C08254-C5FA-414E-A699-A8F4930C50BE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أشكال سطح الأرض - 1 -</a:t>
                  </a:r>
                </a:p>
              </p:txBody>
            </p:sp>
          </p:grp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00B39F02-0775-4740-A265-0104284A669E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B399D40-70E8-444C-AD02-3316CE5E2D37}"/>
                </a:ext>
              </a:extLst>
            </p:cNvPr>
            <p:cNvSpPr txBox="1"/>
            <p:nvPr/>
          </p:nvSpPr>
          <p:spPr>
            <a:xfrm>
              <a:off x="7285488" y="1305754"/>
              <a:ext cx="2004375" cy="35512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400" b="1" dirty="0"/>
                <a:t>الدرس الثالث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5789154"/>
      </p:ext>
    </p:extLst>
  </p:cSld>
  <p:clrMapOvr>
    <a:masterClrMapping/>
  </p:clrMapOvr>
  <p:transition spd="slow" advClick="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763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93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3529293" y="862852"/>
            <a:ext cx="3729318" cy="72389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accent1"/>
                </a:solidFill>
                <a:latin typeface="Sakkal Majalla" pitchFamily="2" charset="-78"/>
                <a:cs typeface="Sakkal Majalla" pitchFamily="2" charset="-78"/>
              </a:rPr>
              <a:t>أَشكال سَطح الأَرْض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428750" y="2119313"/>
            <a:ext cx="2838450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619625" y="2119314"/>
            <a:ext cx="2952750" cy="3671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ounded Rectangle 13"/>
          <p:cNvSpPr/>
          <p:nvPr/>
        </p:nvSpPr>
        <p:spPr>
          <a:xfrm>
            <a:off x="8077200" y="3657600"/>
            <a:ext cx="3714750" cy="1752600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في بلدنا البحرين أراضٍ </a:t>
            </a:r>
            <a:r>
              <a:rPr lang="ar-BH" sz="36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سَهليةُ</a:t>
            </a:r>
            <a:r>
              <a:rPr lang="ar-BH" sz="36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، </a:t>
            </a:r>
            <a:r>
              <a:rPr lang="ar-BH" sz="36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كتلك </a:t>
            </a:r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الموجودة في منطقة البُديع.</a:t>
            </a:r>
            <a:endParaRPr lang="ar-BH" sz="36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43850" y="437028"/>
            <a:ext cx="3848100" cy="22467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BH" sz="40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سنتحدث </a:t>
            </a:r>
            <a:r>
              <a:rPr lang="ar-BH" sz="44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أولًا </a:t>
            </a:r>
            <a:r>
              <a:rPr lang="ar-BH" sz="4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عَنْ السَّهل </a:t>
            </a:r>
            <a:r>
              <a:rPr lang="ar-BH" sz="32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السَّهلُ هُو: أَرض مُنبسطةٌ يَسْهل السَّكن والزِّراعة </a:t>
            </a:r>
            <a:r>
              <a:rPr lang="ar-BH" sz="32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فيها، </a:t>
            </a:r>
            <a:r>
              <a:rPr lang="ar-BH" sz="32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كما يسهل التنقل عليها.</a:t>
            </a:r>
          </a:p>
        </p:txBody>
      </p:sp>
      <p:pic>
        <p:nvPicPr>
          <p:cNvPr id="2" name="5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77189" y="112773"/>
            <a:ext cx="609600" cy="609600"/>
          </a:xfrm>
          <a:prstGeom prst="rect">
            <a:avLst/>
          </a:prstGeom>
        </p:spPr>
      </p:pic>
      <p:pic>
        <p:nvPicPr>
          <p:cNvPr id="3" name="5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77189" y="1695450"/>
            <a:ext cx="609600" cy="609600"/>
          </a:xfrm>
          <a:prstGeom prst="rect">
            <a:avLst/>
          </a:prstGeom>
        </p:spPr>
      </p:pic>
      <p:pic>
        <p:nvPicPr>
          <p:cNvPr id="11" name="5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29564" y="4533900"/>
            <a:ext cx="609600" cy="60960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38C70E79-7790-496B-92F1-D3848222990E}"/>
              </a:ext>
            </a:extLst>
          </p:cNvPr>
          <p:cNvGrpSpPr/>
          <p:nvPr/>
        </p:nvGrpSpPr>
        <p:grpSpPr>
          <a:xfrm>
            <a:off x="-331621" y="30070"/>
            <a:ext cx="4565203" cy="370366"/>
            <a:chOff x="725075" y="1233536"/>
            <a:chExt cx="9318733" cy="427345"/>
          </a:xfrm>
        </p:grpSpPr>
        <p:grpSp>
          <p:nvGrpSpPr>
            <p:cNvPr id="20" name="Group 12">
              <a:extLst>
                <a:ext uri="{FF2B5EF4-FFF2-40B4-BE49-F238E27FC236}">
                  <a16:creationId xmlns:a16="http://schemas.microsoft.com/office/drawing/2014/main" xmlns="" id="{23A91520-0AC2-49D0-8E72-80BCDE05EF1F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2" name="Group 14">
                <a:extLst>
                  <a:ext uri="{FF2B5EF4-FFF2-40B4-BE49-F238E27FC236}">
                    <a16:creationId xmlns:a16="http://schemas.microsoft.com/office/drawing/2014/main" xmlns="" id="{C4774610-DAE0-4C4B-A2FD-A0887D4B7802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xmlns="" id="{2FC88C78-E64D-46BC-9A96-B538C6C5487F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xmlns="" id="{2F1436B7-4E7B-4C06-8838-55F19492B137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أشكال سطح الأرض - 1 -</a:t>
                  </a:r>
                </a:p>
              </p:txBody>
            </p:sp>
          </p:grp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B7379780-0F80-4742-983A-299CC179FDC4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E34A70B-1D9A-4AC5-994E-7BA996BA4E2B}"/>
                </a:ext>
              </a:extLst>
            </p:cNvPr>
            <p:cNvSpPr txBox="1"/>
            <p:nvPr/>
          </p:nvSpPr>
          <p:spPr>
            <a:xfrm>
              <a:off x="7285488" y="1305754"/>
              <a:ext cx="2004375" cy="35512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400" b="1" dirty="0"/>
                <a:t>الدرس الثالث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134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37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857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835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8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7344229" y="4408228"/>
            <a:ext cx="4447721" cy="1781902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إذا </a:t>
            </a:r>
            <a:r>
              <a:rPr lang="ar-BH" sz="32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اتصلت </a:t>
            </a:r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مجموعة من الجبال بَعضها بِبَعض فإنها تُشَكلُ </a:t>
            </a:r>
            <a:r>
              <a:rPr lang="ar-BH" sz="32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سِلسِلة </a:t>
            </a:r>
            <a:r>
              <a:rPr lang="ar-BH" sz="32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جَبلية.</a:t>
            </a:r>
            <a:endParaRPr lang="ar-BH" sz="32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59128" y="890589"/>
            <a:ext cx="54102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82294" y="5027278"/>
            <a:ext cx="3905250" cy="1414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Freeform 19"/>
          <p:cNvSpPr/>
          <p:nvPr/>
        </p:nvSpPr>
        <p:spPr>
          <a:xfrm>
            <a:off x="3031441" y="5027278"/>
            <a:ext cx="2093010" cy="382922"/>
          </a:xfrm>
          <a:custGeom>
            <a:avLst/>
            <a:gdLst>
              <a:gd name="connsiteX0" fmla="*/ 1562100 w 1562100"/>
              <a:gd name="connsiteY0" fmla="*/ 484767 h 484767"/>
              <a:gd name="connsiteX1" fmla="*/ 1543050 w 1562100"/>
              <a:gd name="connsiteY1" fmla="*/ 294267 h 484767"/>
              <a:gd name="connsiteX2" fmla="*/ 1466850 w 1562100"/>
              <a:gd name="connsiteY2" fmla="*/ 179967 h 484767"/>
              <a:gd name="connsiteX3" fmla="*/ 1447800 w 1562100"/>
              <a:gd name="connsiteY3" fmla="*/ 122817 h 484767"/>
              <a:gd name="connsiteX4" fmla="*/ 1390650 w 1562100"/>
              <a:gd name="connsiteY4" fmla="*/ 65667 h 484767"/>
              <a:gd name="connsiteX5" fmla="*/ 1352550 w 1562100"/>
              <a:gd name="connsiteY5" fmla="*/ 8517 h 484767"/>
              <a:gd name="connsiteX6" fmla="*/ 1219200 w 1562100"/>
              <a:gd name="connsiteY6" fmla="*/ 27567 h 484767"/>
              <a:gd name="connsiteX7" fmla="*/ 1181100 w 1562100"/>
              <a:gd name="connsiteY7" fmla="*/ 141867 h 484767"/>
              <a:gd name="connsiteX8" fmla="*/ 1162050 w 1562100"/>
              <a:gd name="connsiteY8" fmla="*/ 199017 h 484767"/>
              <a:gd name="connsiteX9" fmla="*/ 1104900 w 1562100"/>
              <a:gd name="connsiteY9" fmla="*/ 237117 h 484767"/>
              <a:gd name="connsiteX10" fmla="*/ 704850 w 1562100"/>
              <a:gd name="connsiteY10" fmla="*/ 218067 h 484767"/>
              <a:gd name="connsiteX11" fmla="*/ 666750 w 1562100"/>
              <a:gd name="connsiteY11" fmla="*/ 160917 h 484767"/>
              <a:gd name="connsiteX12" fmla="*/ 628650 w 1562100"/>
              <a:gd name="connsiteY12" fmla="*/ 46617 h 484767"/>
              <a:gd name="connsiteX13" fmla="*/ 495300 w 1562100"/>
              <a:gd name="connsiteY13" fmla="*/ 8517 h 484767"/>
              <a:gd name="connsiteX14" fmla="*/ 419100 w 1562100"/>
              <a:gd name="connsiteY14" fmla="*/ 27567 h 484767"/>
              <a:gd name="connsiteX15" fmla="*/ 400050 w 1562100"/>
              <a:gd name="connsiteY15" fmla="*/ 84717 h 484767"/>
              <a:gd name="connsiteX16" fmla="*/ 304800 w 1562100"/>
              <a:gd name="connsiteY16" fmla="*/ 179967 h 484767"/>
              <a:gd name="connsiteX17" fmla="*/ 247650 w 1562100"/>
              <a:gd name="connsiteY17" fmla="*/ 294267 h 484767"/>
              <a:gd name="connsiteX18" fmla="*/ 190500 w 1562100"/>
              <a:gd name="connsiteY18" fmla="*/ 332367 h 484767"/>
              <a:gd name="connsiteX19" fmla="*/ 133350 w 1562100"/>
              <a:gd name="connsiteY19" fmla="*/ 389517 h 484767"/>
              <a:gd name="connsiteX20" fmla="*/ 0 w 1562100"/>
              <a:gd name="connsiteY20" fmla="*/ 408567 h 484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562100" h="484767">
                <a:moveTo>
                  <a:pt x="1562100" y="484767"/>
                </a:moveTo>
                <a:cubicBezTo>
                  <a:pt x="1555750" y="421267"/>
                  <a:pt x="1562085" y="355179"/>
                  <a:pt x="1543050" y="294267"/>
                </a:cubicBezTo>
                <a:cubicBezTo>
                  <a:pt x="1529392" y="250561"/>
                  <a:pt x="1481330" y="223408"/>
                  <a:pt x="1466850" y="179967"/>
                </a:cubicBezTo>
                <a:cubicBezTo>
                  <a:pt x="1460500" y="160917"/>
                  <a:pt x="1458939" y="139525"/>
                  <a:pt x="1447800" y="122817"/>
                </a:cubicBezTo>
                <a:cubicBezTo>
                  <a:pt x="1432856" y="100401"/>
                  <a:pt x="1407897" y="86363"/>
                  <a:pt x="1390650" y="65667"/>
                </a:cubicBezTo>
                <a:cubicBezTo>
                  <a:pt x="1375993" y="48078"/>
                  <a:pt x="1365250" y="27567"/>
                  <a:pt x="1352550" y="8517"/>
                </a:cubicBezTo>
                <a:cubicBezTo>
                  <a:pt x="1308100" y="14867"/>
                  <a:pt x="1254643" y="0"/>
                  <a:pt x="1219200" y="27567"/>
                </a:cubicBezTo>
                <a:cubicBezTo>
                  <a:pt x="1187499" y="52223"/>
                  <a:pt x="1193800" y="103767"/>
                  <a:pt x="1181100" y="141867"/>
                </a:cubicBezTo>
                <a:cubicBezTo>
                  <a:pt x="1174750" y="160917"/>
                  <a:pt x="1178758" y="187878"/>
                  <a:pt x="1162050" y="199017"/>
                </a:cubicBezTo>
                <a:lnTo>
                  <a:pt x="1104900" y="237117"/>
                </a:lnTo>
                <a:cubicBezTo>
                  <a:pt x="971550" y="230767"/>
                  <a:pt x="836377" y="240941"/>
                  <a:pt x="704850" y="218067"/>
                </a:cubicBezTo>
                <a:cubicBezTo>
                  <a:pt x="682293" y="214144"/>
                  <a:pt x="676049" y="181839"/>
                  <a:pt x="666750" y="160917"/>
                </a:cubicBezTo>
                <a:cubicBezTo>
                  <a:pt x="650439" y="124217"/>
                  <a:pt x="666750" y="59317"/>
                  <a:pt x="628650" y="46617"/>
                </a:cubicBezTo>
                <a:cubicBezTo>
                  <a:pt x="546662" y="19288"/>
                  <a:pt x="590981" y="32437"/>
                  <a:pt x="495300" y="8517"/>
                </a:cubicBezTo>
                <a:cubicBezTo>
                  <a:pt x="469900" y="14867"/>
                  <a:pt x="439544" y="11211"/>
                  <a:pt x="419100" y="27567"/>
                </a:cubicBezTo>
                <a:cubicBezTo>
                  <a:pt x="403420" y="40111"/>
                  <a:pt x="409030" y="66756"/>
                  <a:pt x="400050" y="84717"/>
                </a:cubicBezTo>
                <a:cubicBezTo>
                  <a:pt x="368300" y="148217"/>
                  <a:pt x="361950" y="141867"/>
                  <a:pt x="304800" y="179967"/>
                </a:cubicBezTo>
                <a:cubicBezTo>
                  <a:pt x="289306" y="226448"/>
                  <a:pt x="284579" y="257338"/>
                  <a:pt x="247650" y="294267"/>
                </a:cubicBezTo>
                <a:cubicBezTo>
                  <a:pt x="231461" y="310456"/>
                  <a:pt x="208089" y="317710"/>
                  <a:pt x="190500" y="332367"/>
                </a:cubicBezTo>
                <a:cubicBezTo>
                  <a:pt x="169804" y="349614"/>
                  <a:pt x="155766" y="374573"/>
                  <a:pt x="133350" y="389517"/>
                </a:cubicBezTo>
                <a:cubicBezTo>
                  <a:pt x="92727" y="416599"/>
                  <a:pt x="44896" y="408567"/>
                  <a:pt x="0" y="408567"/>
                </a:cubicBez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1" name="TextBox 20"/>
          <p:cNvSpPr txBox="1"/>
          <p:nvPr/>
        </p:nvSpPr>
        <p:spPr>
          <a:xfrm>
            <a:off x="7344229" y="398928"/>
            <a:ext cx="4371521" cy="36625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BH" sz="4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ثانيًا: </a:t>
            </a:r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سنتعرف على شكل آخر من أَشكال سطح الأَرض وَهُو </a:t>
            </a:r>
            <a:endParaRPr lang="en-US" sz="3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4800" b="1" dirty="0">
                <a:solidFill>
                  <a:schemeClr val="accent2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الْجَبَل</a:t>
            </a:r>
            <a:endParaRPr lang="ar-BH" sz="3600" b="1" dirty="0">
              <a:solidFill>
                <a:schemeClr val="accent2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الْجَبَل هُوَ: أَرضٌ مُرتفِعَةَ جِدًا تُشْرف عَلى ما حَوْلَها مَن سَطْحِ الأَرض.</a:t>
            </a:r>
          </a:p>
        </p:txBody>
      </p:sp>
      <p:pic>
        <p:nvPicPr>
          <p:cNvPr id="2" name="6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477750" y="1524000"/>
            <a:ext cx="609600" cy="609600"/>
          </a:xfrm>
          <a:prstGeom prst="rect">
            <a:avLst/>
          </a:prstGeom>
        </p:spPr>
      </p:pic>
      <p:pic>
        <p:nvPicPr>
          <p:cNvPr id="3" name="6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477750" y="5279229"/>
            <a:ext cx="609600" cy="6096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2172D396-4357-49A4-B571-FC808FC70A85}"/>
              </a:ext>
            </a:extLst>
          </p:cNvPr>
          <p:cNvGrpSpPr/>
          <p:nvPr/>
        </p:nvGrpSpPr>
        <p:grpSpPr>
          <a:xfrm>
            <a:off x="-331621" y="30070"/>
            <a:ext cx="4565203" cy="370366"/>
            <a:chOff x="725075" y="1233536"/>
            <a:chExt cx="9318733" cy="427345"/>
          </a:xfrm>
        </p:grpSpPr>
        <p:grpSp>
          <p:nvGrpSpPr>
            <p:cNvPr id="19" name="Group 12">
              <a:extLst>
                <a:ext uri="{FF2B5EF4-FFF2-40B4-BE49-F238E27FC236}">
                  <a16:creationId xmlns:a16="http://schemas.microsoft.com/office/drawing/2014/main" xmlns="" id="{5F16A2DF-419E-49AD-9553-2750E9284190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30" name="Group 14">
                <a:extLst>
                  <a:ext uri="{FF2B5EF4-FFF2-40B4-BE49-F238E27FC236}">
                    <a16:creationId xmlns:a16="http://schemas.microsoft.com/office/drawing/2014/main" xmlns="" id="{89943E3F-C994-40C6-AA9E-391BBCC998C9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xmlns="" id="{3757CD1D-7F22-40AF-BD7E-FFB4D1C16520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xmlns="" id="{F691BF79-DD2F-4344-B3AC-6FA14AF09759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أشكال سطح الأرض - 1 -</a:t>
                  </a:r>
                </a:p>
              </p:txBody>
            </p:sp>
          </p:grp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E59B0BFE-3E3C-44D0-A872-1906393737D4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DCBF9C24-ED91-4313-8C1E-CB44D0314B2F}"/>
                </a:ext>
              </a:extLst>
            </p:cNvPr>
            <p:cNvSpPr txBox="1"/>
            <p:nvPr/>
          </p:nvSpPr>
          <p:spPr>
            <a:xfrm>
              <a:off x="7285488" y="1305754"/>
              <a:ext cx="2004375" cy="35512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400" b="1" dirty="0"/>
                <a:t>الدرس الثالث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7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72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88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589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7328848" y="2114550"/>
            <a:ext cx="4634552" cy="59055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يتألف الجبل من ثلاثة أقسام هي: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210550" y="323850"/>
            <a:ext cx="3048000" cy="990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54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أَقْسامُ الْجَبَل: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42625" y="3143250"/>
            <a:ext cx="3925525" cy="495300"/>
          </a:xfrm>
          <a:prstGeom prst="rect">
            <a:avLst/>
          </a:prstGeom>
          <a:solidFill>
            <a:srgbClr val="D9E6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1-</a:t>
            </a:r>
            <a:r>
              <a:rPr lang="ar-BH" sz="32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القمة</a:t>
            </a:r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وهي رأس الجبل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942625" y="4343400"/>
            <a:ext cx="3982675" cy="5334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2-</a:t>
            </a:r>
            <a:r>
              <a:rPr lang="ar-BH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40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السفح</a:t>
            </a:r>
            <a:r>
              <a:rPr lang="ar-BH" sz="4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أو ( المنحدر )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942625" y="5410200"/>
            <a:ext cx="4039825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3- </a:t>
            </a:r>
            <a:r>
              <a:rPr lang="ar-BH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قدم</a:t>
            </a:r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36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الجبل</a:t>
            </a:r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BH" sz="32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في أسفل الجبل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076450" y="1535602"/>
            <a:ext cx="5086350" cy="4135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8" name="Straight Arrow Connector 37"/>
          <p:cNvCxnSpPr>
            <a:stCxn id="18" idx="1"/>
          </p:cNvCxnSpPr>
          <p:nvPr/>
        </p:nvCxnSpPr>
        <p:spPr>
          <a:xfrm flipH="1" flipV="1">
            <a:off x="4495801" y="2495550"/>
            <a:ext cx="3446824" cy="8953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22" idx="1"/>
          </p:cNvCxnSpPr>
          <p:nvPr/>
        </p:nvCxnSpPr>
        <p:spPr>
          <a:xfrm flipH="1" flipV="1">
            <a:off x="7143750" y="5048250"/>
            <a:ext cx="798875" cy="6286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19" idx="1"/>
          </p:cNvCxnSpPr>
          <p:nvPr/>
        </p:nvCxnSpPr>
        <p:spPr>
          <a:xfrm flipH="1" flipV="1">
            <a:off x="5638800" y="3714750"/>
            <a:ext cx="2303825" cy="8953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7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492037" y="384999"/>
            <a:ext cx="609600" cy="609600"/>
          </a:xfrm>
          <a:prstGeom prst="rect">
            <a:avLst/>
          </a:prstGeom>
        </p:spPr>
      </p:pic>
      <p:pic>
        <p:nvPicPr>
          <p:cNvPr id="3" name="7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492037" y="2095500"/>
            <a:ext cx="609600" cy="609600"/>
          </a:xfrm>
          <a:prstGeom prst="rect">
            <a:avLst/>
          </a:prstGeom>
        </p:spPr>
      </p:pic>
      <p:pic>
        <p:nvPicPr>
          <p:cNvPr id="4" name="7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492037" y="3143250"/>
            <a:ext cx="609600" cy="609600"/>
          </a:xfrm>
          <a:prstGeom prst="rect">
            <a:avLst/>
          </a:prstGeom>
        </p:spPr>
      </p:pic>
      <p:pic>
        <p:nvPicPr>
          <p:cNvPr id="5" name="7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458700" y="4343400"/>
            <a:ext cx="609600" cy="609600"/>
          </a:xfrm>
          <a:prstGeom prst="rect">
            <a:avLst/>
          </a:prstGeom>
        </p:spPr>
      </p:pic>
      <p:pic>
        <p:nvPicPr>
          <p:cNvPr id="6" name="7-5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492037" y="5435974"/>
            <a:ext cx="609600" cy="60960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85D54455-3356-47A0-A1D2-B5693F3898F3}"/>
              </a:ext>
            </a:extLst>
          </p:cNvPr>
          <p:cNvGrpSpPr/>
          <p:nvPr/>
        </p:nvGrpSpPr>
        <p:grpSpPr>
          <a:xfrm>
            <a:off x="-331621" y="30070"/>
            <a:ext cx="4565203" cy="370366"/>
            <a:chOff x="725075" y="1233536"/>
            <a:chExt cx="9318733" cy="427345"/>
          </a:xfrm>
        </p:grpSpPr>
        <p:grpSp>
          <p:nvGrpSpPr>
            <p:cNvPr id="30" name="Group 12">
              <a:extLst>
                <a:ext uri="{FF2B5EF4-FFF2-40B4-BE49-F238E27FC236}">
                  <a16:creationId xmlns:a16="http://schemas.microsoft.com/office/drawing/2014/main" xmlns="" id="{B904543D-0E55-413B-AE1F-0395C4B03126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32" name="Group 14">
                <a:extLst>
                  <a:ext uri="{FF2B5EF4-FFF2-40B4-BE49-F238E27FC236}">
                    <a16:creationId xmlns:a16="http://schemas.microsoft.com/office/drawing/2014/main" xmlns="" id="{FF2A7A5D-8330-41B6-8EAC-AA1E14DE0365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xmlns="" id="{0ADBDC7D-2336-49EA-8776-B6F904D0AD7F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xmlns="" id="{A43384DA-5DF6-4950-AAB7-AC16DF61F57A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أشكال سطح الأرض - 1 -</a:t>
                  </a:r>
                </a:p>
              </p:txBody>
            </p:sp>
          </p:grp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xmlns="" id="{6F3560EE-936E-496F-8EBF-93693D0AD982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xmlns="" id="{C6AA61F5-41D7-4919-BC14-05E24438D64D}"/>
                </a:ext>
              </a:extLst>
            </p:cNvPr>
            <p:cNvSpPr txBox="1"/>
            <p:nvPr/>
          </p:nvSpPr>
          <p:spPr>
            <a:xfrm>
              <a:off x="7285488" y="1305754"/>
              <a:ext cx="2004375" cy="35512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400" b="1" dirty="0"/>
                <a:t>الدرس الثالث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833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55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429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9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423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8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301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41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4" grpId="0" animBg="1"/>
      <p:bldP spid="17" grpId="0" animBg="1"/>
      <p:bldP spid="18" grpId="0" animBg="1"/>
      <p:bldP spid="19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5909481" y="600804"/>
            <a:ext cx="5882469" cy="16927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BH" sz="4000" b="1" dirty="0">
                <a:latin typeface="Sakkal Majalla" pitchFamily="2" charset="-78"/>
                <a:cs typeface="Sakkal Majalla" pitchFamily="2" charset="-78"/>
              </a:rPr>
              <a:t>ثالثًا: الوادي.</a:t>
            </a:r>
          </a:p>
          <a:p>
            <a:pPr algn="r"/>
            <a:r>
              <a:rPr lang="ar-BH" sz="32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الوادي هو مكانٌ مُنخفضٌ مِن الأَرض بين مُرتَفعين.</a:t>
            </a:r>
          </a:p>
          <a:p>
            <a:pPr algn="r"/>
            <a:r>
              <a:rPr lang="ar-BH" sz="32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 بَعضُ الأوديةِ فيها أَنهار  وَبَعضها  الآخرُ جافٌ.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820150" y="3086100"/>
            <a:ext cx="2990850" cy="9144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BH" sz="4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وادٍ يَجْري فيهِ نَهْر.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187355" y="936527"/>
            <a:ext cx="4580530" cy="2349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187355" y="3657600"/>
            <a:ext cx="4614579" cy="239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8820150" y="4400550"/>
            <a:ext cx="3028950" cy="914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وادٍ جاف.</a:t>
            </a:r>
          </a:p>
        </p:txBody>
      </p:sp>
      <p:cxnSp>
        <p:nvCxnSpPr>
          <p:cNvPr id="20" name="Straight Arrow Connector 19"/>
          <p:cNvCxnSpPr>
            <a:stCxn id="19" idx="1"/>
          </p:cNvCxnSpPr>
          <p:nvPr/>
        </p:nvCxnSpPr>
        <p:spPr>
          <a:xfrm rot="10800000" flipV="1">
            <a:off x="5810250" y="4857750"/>
            <a:ext cx="3009900" cy="7429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5753100" y="2505210"/>
            <a:ext cx="3033001" cy="78091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8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77750" y="1317168"/>
            <a:ext cx="609600" cy="609600"/>
          </a:xfrm>
          <a:prstGeom prst="rect">
            <a:avLst/>
          </a:prstGeom>
        </p:spPr>
      </p:pic>
      <p:pic>
        <p:nvPicPr>
          <p:cNvPr id="3" name="8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606337" y="3352800"/>
            <a:ext cx="609600" cy="609600"/>
          </a:xfrm>
          <a:prstGeom prst="rect">
            <a:avLst/>
          </a:prstGeom>
        </p:spPr>
      </p:pic>
      <p:pic>
        <p:nvPicPr>
          <p:cNvPr id="4" name="8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77750" y="4681268"/>
            <a:ext cx="609600" cy="60960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37DD6E2B-0C1C-4B28-B923-34A4C147AA4B}"/>
              </a:ext>
            </a:extLst>
          </p:cNvPr>
          <p:cNvGrpSpPr/>
          <p:nvPr/>
        </p:nvGrpSpPr>
        <p:grpSpPr>
          <a:xfrm>
            <a:off x="-331621" y="30070"/>
            <a:ext cx="4565203" cy="370366"/>
            <a:chOff x="725075" y="1233536"/>
            <a:chExt cx="9318733" cy="427345"/>
          </a:xfrm>
        </p:grpSpPr>
        <p:grpSp>
          <p:nvGrpSpPr>
            <p:cNvPr id="32" name="Group 12">
              <a:extLst>
                <a:ext uri="{FF2B5EF4-FFF2-40B4-BE49-F238E27FC236}">
                  <a16:creationId xmlns:a16="http://schemas.microsoft.com/office/drawing/2014/main" xmlns="" id="{D08F13F2-1F0C-463A-A366-B43A463EF8C4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34" name="Group 14">
                <a:extLst>
                  <a:ext uri="{FF2B5EF4-FFF2-40B4-BE49-F238E27FC236}">
                    <a16:creationId xmlns:a16="http://schemas.microsoft.com/office/drawing/2014/main" xmlns="" id="{A89CA261-A415-4D24-8257-9E4264A1649C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xmlns="" id="{DB574BDC-1DDB-4587-BA5E-F93477415776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xmlns="" id="{CD169812-A46B-4E75-B93B-CC0BF6F3FC70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أشكال سطح الأرض - 1 -</a:t>
                  </a:r>
                </a:p>
              </p:txBody>
            </p:sp>
          </p:grp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E4207D55-7994-4AA0-983C-E72A5865E4CF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xmlns="" id="{978F29BB-C4EC-4F69-A043-80B0B68C68FF}"/>
                </a:ext>
              </a:extLst>
            </p:cNvPr>
            <p:cNvSpPr txBox="1"/>
            <p:nvPr/>
          </p:nvSpPr>
          <p:spPr>
            <a:xfrm>
              <a:off x="7285488" y="1305754"/>
              <a:ext cx="2004375" cy="35512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400" b="1" dirty="0"/>
                <a:t>الدرس الثالث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9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975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7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976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2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7" grpId="0" animBg="1"/>
      <p:bldP spid="22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7562850" y="3555311"/>
            <a:ext cx="421005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بَعَض الهِضاب تَصْلح للزِراعة </a:t>
            </a:r>
            <a:r>
              <a:rPr lang="ar-BH" sz="3600" b="1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والسَّكن.</a:t>
            </a:r>
            <a:endParaRPr lang="ar-BH" sz="3600" b="1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562849" y="951378"/>
            <a:ext cx="4365293" cy="16927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r"/>
            <a:r>
              <a:rPr lang="ar-BH" sz="4000" b="1" dirty="0">
                <a:latin typeface="Sakkal Majalla" pitchFamily="2" charset="-78"/>
                <a:cs typeface="Sakkal Majalla" pitchFamily="2" charset="-78"/>
              </a:rPr>
              <a:t>رابعًا: الهضبةُ.</a:t>
            </a:r>
          </a:p>
          <a:p>
            <a:pPr algn="r"/>
            <a:r>
              <a:rPr lang="ar-BH" sz="32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الهضبةُ: هي أرض منبسطة وَمُرتَفعة </a:t>
            </a:r>
            <a:endParaRPr lang="en-US" sz="32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  <a:p>
            <a:pPr algn="r"/>
            <a:r>
              <a:rPr lang="ar-BH" sz="3200" b="1" dirty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تَتَخللها أَودية عميقة.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76450" y="1508706"/>
            <a:ext cx="5276850" cy="4093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9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2500" y="1705430"/>
            <a:ext cx="609600" cy="609600"/>
          </a:xfrm>
          <a:prstGeom prst="rect">
            <a:avLst/>
          </a:prstGeom>
        </p:spPr>
      </p:pic>
      <p:pic>
        <p:nvPicPr>
          <p:cNvPr id="3" name="9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82500" y="3009900"/>
            <a:ext cx="609600" cy="6096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4483C8EC-0DEA-4A5F-83C4-9C9D55897268}"/>
              </a:ext>
            </a:extLst>
          </p:cNvPr>
          <p:cNvGrpSpPr/>
          <p:nvPr/>
        </p:nvGrpSpPr>
        <p:grpSpPr>
          <a:xfrm>
            <a:off x="-331621" y="30070"/>
            <a:ext cx="4565203" cy="370366"/>
            <a:chOff x="725075" y="1233536"/>
            <a:chExt cx="9318733" cy="427345"/>
          </a:xfrm>
        </p:grpSpPr>
        <p:grpSp>
          <p:nvGrpSpPr>
            <p:cNvPr id="24" name="Group 12">
              <a:extLst>
                <a:ext uri="{FF2B5EF4-FFF2-40B4-BE49-F238E27FC236}">
                  <a16:creationId xmlns:a16="http://schemas.microsoft.com/office/drawing/2014/main" xmlns="" id="{3A224730-9982-4A45-B269-FB02FAF4331A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26" name="Group 14">
                <a:extLst>
                  <a:ext uri="{FF2B5EF4-FFF2-40B4-BE49-F238E27FC236}">
                    <a16:creationId xmlns:a16="http://schemas.microsoft.com/office/drawing/2014/main" xmlns="" id="{EFF1C016-7A18-41AD-BB4A-E8850649DCFC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xmlns="" id="{BAC7039E-037E-4874-BB72-6040A646EA94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 sz="1400" b="1"/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xmlns="" id="{BC517B04-BB77-44DE-9BBF-FD798C02BFE0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أشكال سطح الأرض - 1 -</a:t>
                  </a:r>
                </a:p>
              </p:txBody>
            </p:sp>
          </p:grp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E49AA59F-7A1F-477F-B8EF-99F58033FF40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sz="1400" b="1" dirty="0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01293DA2-4201-433C-B1FA-F971C777FA82}"/>
                </a:ext>
              </a:extLst>
            </p:cNvPr>
            <p:cNvSpPr txBox="1"/>
            <p:nvPr/>
          </p:nvSpPr>
          <p:spPr>
            <a:xfrm>
              <a:off x="7285488" y="1305754"/>
              <a:ext cx="2004375" cy="35512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400" b="1" dirty="0"/>
                <a:t>الدرس الثالث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13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308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9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2" grpId="0"/>
      <p:bldP spid="2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15527</TotalTime>
  <Words>625</Words>
  <Application>Microsoft Office PowerPoint</Application>
  <PresentationFormat>Widescreen</PresentationFormat>
  <Paragraphs>173</Paragraphs>
  <Slides>17</Slides>
  <Notes>17</Notes>
  <HiddenSlides>0</HiddenSlides>
  <MMClips>51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Sakkal Majalla</vt:lpstr>
      <vt:lpstr>Times New Roman</vt:lpstr>
      <vt:lpstr>Office Theme</vt:lpstr>
      <vt:lpstr>PowerPoint Presentation</vt:lpstr>
      <vt:lpstr>  1- تسمية أشكال سطح الأرض بشكل سليم. 2- تحديد أقسام الجبل بشكل سليم. 3- توضيح مفاهيم أشكال سطح الأرض والسلسلة الجبلية بإتقان.  4- التمييز  بين الوادي الجاف والوادي الذي يجري فيه النهر.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الحادي عشر</dc:title>
  <dc:creator>Hassan Al Juffairi</dc:creator>
  <cp:lastModifiedBy>Admin</cp:lastModifiedBy>
  <cp:revision>943</cp:revision>
  <dcterms:created xsi:type="dcterms:W3CDTF">2020-03-05T04:31:42Z</dcterms:created>
  <dcterms:modified xsi:type="dcterms:W3CDTF">2020-11-02T23:45:46Z</dcterms:modified>
</cp:coreProperties>
</file>