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88" r:id="rId3"/>
    <p:sldId id="305" r:id="rId4"/>
    <p:sldId id="303" r:id="rId5"/>
    <p:sldId id="311" r:id="rId6"/>
    <p:sldId id="306" r:id="rId7"/>
    <p:sldId id="304" r:id="rId8"/>
    <p:sldId id="312" r:id="rId9"/>
    <p:sldId id="313" r:id="rId10"/>
    <p:sldId id="315" r:id="rId11"/>
    <p:sldId id="307" r:id="rId12"/>
    <p:sldId id="316" r:id="rId13"/>
    <p:sldId id="317" r:id="rId14"/>
    <p:sldId id="318" r:id="rId15"/>
    <p:sldId id="319" r:id="rId16"/>
    <p:sldId id="320" r:id="rId17"/>
    <p:sldId id="310" r:id="rId18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elah AL-fardan" initials="AA" lastIdx="1" clrIdx="0">
    <p:extLst>
      <p:ext uri="{19B8F6BF-5375-455C-9EA6-DF929625EA0E}">
        <p15:presenceInfo xmlns:p15="http://schemas.microsoft.com/office/powerpoint/2012/main" userId="a5eeca675d47e4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D9E660"/>
    <a:srgbClr val="D1E13D"/>
    <a:srgbClr val="CC66FF"/>
    <a:srgbClr val="9933FF"/>
    <a:srgbClr val="CC00FF"/>
    <a:srgbClr val="CC00CC"/>
    <a:srgbClr val="CC3399"/>
    <a:srgbClr val="F660C4"/>
    <a:srgbClr val="F8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7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1038" y="6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DEA2517-5ACB-4A6A-B51E-CF2B6AAB7E85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24FDDEE-4FB6-42FD-BED4-F42A0DD9554A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1288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75879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10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35467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59450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12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9023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2388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1091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9917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3179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ar-BH" dirty="0"/>
              <a:t>تسجيل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0601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ar-BH" dirty="0"/>
              <a:t>تسجيل </a:t>
            </a:r>
            <a:r>
              <a:rPr lang="ar-BH" dirty="0" err="1"/>
              <a:t>الاهداف</a:t>
            </a:r>
            <a:r>
              <a:rPr lang="ar-BH" dirty="0"/>
              <a:t> صوتيا</a:t>
            </a:r>
          </a:p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2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4401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7913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7071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 </a:t>
            </a:r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2769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0340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 </a:t>
            </a:r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1739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 </a:t>
            </a:r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8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64557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9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4302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4FFA2-1A12-4CEC-9BF9-38DA268D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8CE124-00F0-4A95-88CB-3E4F21EB7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65FC1E-18A6-431B-B953-10BCCE3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FF467-1F05-42B6-BE10-53B76D5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69FFC-F4DA-443F-95A7-BB236A35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9908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D92F9-04EB-4462-9D75-6520B97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4D8854-0D53-4421-A0B7-E6F5EF0B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09812E-6FF6-4F7B-85F3-CEEE50DA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AB57E-4288-4B42-A407-BADA56A5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D49F1-3D04-451F-B283-52F0381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7457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63BC94-54FC-42BA-88E0-B1131C29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C61F21-B55A-4E8E-9223-4382FA60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C1F43F-EF8B-415D-80A1-DE3A5C80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112D9-AF31-400D-9207-39B10C2C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3840B-5852-45CF-8C00-F4A43A95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136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7B1CC-E650-4F98-8AB5-A2E03A07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0F0B0-9A76-4223-B7B5-C61E8F0A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63B4B-54B9-46A2-8D52-29C69EA6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112F15-4423-497B-B86F-DFDE06F1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11C9B-BF34-4526-B11B-38FE738A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291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43677-0F9A-4F35-ACAF-F2127D92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191DAD-3FBD-42FD-83C9-120138CD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CFF85-8F18-40C0-B88B-D7FCC0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76029-EF8E-4BCF-A793-4EED1049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104FA3-1DA6-42C2-884F-58624E31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065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CA54C-7351-403B-A2A1-FED43C15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A1FA1-70A8-40F9-A788-B616371A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8E51AD-CA24-447A-AF38-0E0ACF58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68D02-E8C9-4BAD-B744-F26692C5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399A2D-2A05-4B63-9D83-A03EAFF7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974B19-69F0-4CDD-A5C2-7094C6C5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2132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3197B-38C4-42E7-AE6E-18196F8C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DD3C3B-5C18-4171-A422-666DA5E5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73FF29-BF04-42EA-9FBD-6398E330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0E2B48-CD26-4673-BF15-EE51C4E22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BAF736-34D0-4730-B10D-91E7C82FC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9C0C1C-F279-4060-BC43-26D94911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310D2F-51C1-4E7C-A022-91264B0D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631D82-03F2-4FE3-8DD5-259A629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99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2F19F-B78F-4CC1-AD3E-5B84D582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1AC91C-A96A-4C03-B0D9-99C8B25A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FF201D-A196-4FBA-8C3C-C1507D45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04934E-950E-4D5E-9984-798668F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29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4B3F2A-CBD2-46F1-930F-BBFFE57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8F34E9-BF42-463F-A2F3-30F85552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BE9214-4907-4343-952F-3BD84004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51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62DEB-81E7-44E6-9FC7-9FDDA32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1AEE7-A828-42DA-8116-E9870B25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4BC530-37A9-4DD9-BEBE-51122458F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819E3C-43B6-45DC-83C5-DB7CBE0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76338A-B18E-4687-AFC9-E493EAD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A35413-D43A-4682-8316-5718D492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9725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E1A83-1954-48D4-976D-45520EF0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2F4CA8-47DF-47BB-9BAE-0FD8B49E5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7E0B8-9047-4D2F-BFC4-3DEF4A5E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4E01A7-506C-4021-8198-A6F17D4D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FDA8A9-99C3-447A-8A46-5B964CEF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227288-1495-4B37-AC48-B446BAFE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7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D86D1B-C2C0-4443-A124-F36FB824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642139-A8EE-4301-8D2A-53BDA142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26ECA-3C5D-4B0D-ADCE-6FA98B232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A7F5-4218-40D9-9450-C9AADA2756D6}" type="datetimeFigureOut">
              <a:rPr lang="ar-BH" smtClean="0"/>
              <a:pPr/>
              <a:t>18/03/1442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3A3977-D9D3-46CB-BA59-F501014DF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DF0B0-3092-44D5-84D5-12A2E3B9D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1712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slideLayout" Target="../slideLayouts/slideLayout2.xml"/><Relationship Id="rId3" Type="http://schemas.microsoft.com/office/2007/relationships/media" Target="../media/media22.m4a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2" Type="http://schemas.openxmlformats.org/officeDocument/2006/relationships/audio" Target="../media/media21.m4a"/><Relationship Id="rId16" Type="http://schemas.openxmlformats.org/officeDocument/2006/relationships/image" Target="../media/image5.pn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openxmlformats.org/officeDocument/2006/relationships/image" Target="../media/image17.png"/><Relationship Id="rId10" Type="http://schemas.openxmlformats.org/officeDocument/2006/relationships/audio" Target="../media/media25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3" Type="http://schemas.microsoft.com/office/2007/relationships/media" Target="../media/media28.m4a"/><Relationship Id="rId7" Type="http://schemas.microsoft.com/office/2007/relationships/media" Target="../media/media30.m4a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audio" Target="../media/media29.m4a"/><Relationship Id="rId11" Type="http://schemas.openxmlformats.org/officeDocument/2006/relationships/image" Target="../media/image5.png"/><Relationship Id="rId5" Type="http://schemas.microsoft.com/office/2007/relationships/media" Target="../media/media29.m4a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28.m4a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4a"/><Relationship Id="rId3" Type="http://schemas.microsoft.com/office/2007/relationships/media" Target="../media/media32.m4a"/><Relationship Id="rId7" Type="http://schemas.microsoft.com/office/2007/relationships/media" Target="../media/media34.m4a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openxmlformats.org/officeDocument/2006/relationships/image" Target="../media/image5.png"/><Relationship Id="rId5" Type="http://schemas.microsoft.com/office/2007/relationships/media" Target="../media/media33.m4a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32.m4a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3" Type="http://schemas.microsoft.com/office/2007/relationships/media" Target="../media/media36.m4a"/><Relationship Id="rId7" Type="http://schemas.microsoft.com/office/2007/relationships/media" Target="../media/media38.m4a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openxmlformats.org/officeDocument/2006/relationships/image" Target="../media/image5.png"/><Relationship Id="rId5" Type="http://schemas.microsoft.com/office/2007/relationships/media" Target="../media/media37.m4a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36.m4a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4a"/><Relationship Id="rId3" Type="http://schemas.microsoft.com/office/2007/relationships/media" Target="../media/media40.m4a"/><Relationship Id="rId7" Type="http://schemas.microsoft.com/office/2007/relationships/media" Target="../media/media42.m4a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audio" Target="../media/media41.m4a"/><Relationship Id="rId11" Type="http://schemas.openxmlformats.org/officeDocument/2006/relationships/image" Target="../media/image5.png"/><Relationship Id="rId5" Type="http://schemas.microsoft.com/office/2007/relationships/media" Target="../media/media41.m4a"/><Relationship Id="rId10" Type="http://schemas.openxmlformats.org/officeDocument/2006/relationships/notesSlide" Target="../notesSlides/notesSlide14.xml"/><Relationship Id="rId4" Type="http://schemas.openxmlformats.org/officeDocument/2006/relationships/audio" Target="../media/media40.m4a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6.m4a"/><Relationship Id="rId3" Type="http://schemas.microsoft.com/office/2007/relationships/media" Target="../media/media44.m4a"/><Relationship Id="rId7" Type="http://schemas.microsoft.com/office/2007/relationships/media" Target="../media/media46.m4a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audio" Target="../media/media45.m4a"/><Relationship Id="rId11" Type="http://schemas.openxmlformats.org/officeDocument/2006/relationships/image" Target="../media/image5.png"/><Relationship Id="rId5" Type="http://schemas.microsoft.com/office/2007/relationships/media" Target="../media/media45.m4a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44.m4a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m4a"/><Relationship Id="rId13" Type="http://schemas.openxmlformats.org/officeDocument/2006/relationships/image" Target="../media/image5.png"/><Relationship Id="rId3" Type="http://schemas.microsoft.com/office/2007/relationships/media" Target="../media/media48.m4a"/><Relationship Id="rId7" Type="http://schemas.microsoft.com/office/2007/relationships/media" Target="../media/media50.m4a"/><Relationship Id="rId12" Type="http://schemas.openxmlformats.org/officeDocument/2006/relationships/notesSlide" Target="../notesSlides/notesSlide1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audio" Target="../media/media49.m4a"/><Relationship Id="rId11" Type="http://schemas.openxmlformats.org/officeDocument/2006/relationships/slideLayout" Target="../slideLayouts/slideLayout2.xml"/><Relationship Id="rId5" Type="http://schemas.microsoft.com/office/2007/relationships/media" Target="../media/media49.m4a"/><Relationship Id="rId10" Type="http://schemas.openxmlformats.org/officeDocument/2006/relationships/audio" Target="../media/media51.m4a"/><Relationship Id="rId4" Type="http://schemas.openxmlformats.org/officeDocument/2006/relationships/audio" Target="../media/media48.m4a"/><Relationship Id="rId9" Type="http://schemas.microsoft.com/office/2007/relationships/media" Target="../media/media51.m4a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4a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5.png"/><Relationship Id="rId5" Type="http://schemas.microsoft.com/office/2007/relationships/media" Target="../media/media8.m4a"/><Relationship Id="rId10" Type="http://schemas.openxmlformats.org/officeDocument/2006/relationships/image" Target="../media/image10.png"/><Relationship Id="rId4" Type="http://schemas.openxmlformats.org/officeDocument/2006/relationships/audio" Target="../media/media7.m4a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0.m4a"/><Relationship Id="rId7" Type="http://schemas.openxmlformats.org/officeDocument/2006/relationships/image" Target="../media/image1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13.pn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slideLayout" Target="../slideLayouts/slideLayout2.xml"/><Relationship Id="rId5" Type="http://schemas.microsoft.com/office/2007/relationships/media" Target="../media/media13.m4a"/><Relationship Id="rId10" Type="http://schemas.openxmlformats.org/officeDocument/2006/relationships/audio" Target="../media/media15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1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openxmlformats.org/officeDocument/2006/relationships/image" Target="../media/image5.png"/><Relationship Id="rId5" Type="http://schemas.microsoft.com/office/2007/relationships/media" Target="../media/media18.m4a"/><Relationship Id="rId10" Type="http://schemas.openxmlformats.org/officeDocument/2006/relationships/image" Target="../media/image15.png"/><Relationship Id="rId4" Type="http://schemas.openxmlformats.org/officeDocument/2006/relationships/audio" Target="../media/media17.m4a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0.m4a"/><Relationship Id="rId7" Type="http://schemas.openxmlformats.org/officeDocument/2006/relationships/image" Target="../media/image16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A987199C-CFB9-4652-BA5E-E6C9FE0A7E3A}"/>
              </a:ext>
            </a:extLst>
          </p:cNvPr>
          <p:cNvSpPr txBox="1">
            <a:spLocks/>
          </p:cNvSpPr>
          <p:nvPr/>
        </p:nvSpPr>
        <p:spPr>
          <a:xfrm>
            <a:off x="1907272" y="4629974"/>
            <a:ext cx="4423404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الصَّف الثَّالِث الابتدائي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A7DD16A5-6064-436B-A18D-4B9276E24E4C}"/>
              </a:ext>
            </a:extLst>
          </p:cNvPr>
          <p:cNvSpPr txBox="1">
            <a:spLocks/>
          </p:cNvSpPr>
          <p:nvPr/>
        </p:nvSpPr>
        <p:spPr>
          <a:xfrm>
            <a:off x="1907272" y="5518494"/>
            <a:ext cx="4423404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3600" b="1">
                <a:solidFill>
                  <a:srgbClr val="0070C0"/>
                </a:solidFill>
              </a:rPr>
              <a:t>صفحة 18 - 21</a:t>
            </a:r>
            <a:endParaRPr lang="ar-BH" sz="3600" b="1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2FD3AE-DAD2-4369-BBBF-F20C077FEF8A}"/>
              </a:ext>
            </a:extLst>
          </p:cNvPr>
          <p:cNvSpPr/>
          <p:nvPr/>
        </p:nvSpPr>
        <p:spPr>
          <a:xfrm>
            <a:off x="163356" y="3568163"/>
            <a:ext cx="7912800" cy="1090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b="1" dirty="0">
                <a:solidFill>
                  <a:schemeClr val="tx1"/>
                </a:solidFill>
              </a:rPr>
              <a:t>أَشكال سَطح الأَرْض ( 1 )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946C240-5112-45C5-BBD6-B1446AF0A1F8}"/>
              </a:ext>
            </a:extLst>
          </p:cNvPr>
          <p:cNvGrpSpPr/>
          <p:nvPr/>
        </p:nvGrpSpPr>
        <p:grpSpPr>
          <a:xfrm>
            <a:off x="2718620" y="2514677"/>
            <a:ext cx="2857500" cy="1028700"/>
            <a:chOff x="805113" y="1606855"/>
            <a:chExt cx="2857500" cy="1028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89503F6-8B5B-4B77-9645-93DE7A9F4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5113" y="1606855"/>
              <a:ext cx="2857500" cy="1028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4CFA5A6-A41D-4292-90DF-D932C243CB57}"/>
                </a:ext>
              </a:extLst>
            </p:cNvPr>
            <p:cNvSpPr txBox="1"/>
            <p:nvPr/>
          </p:nvSpPr>
          <p:spPr>
            <a:xfrm>
              <a:off x="1123224" y="1760188"/>
              <a:ext cx="214674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b="1" dirty="0"/>
                <a:t>الدَّرْسُ الثالث</a:t>
              </a:r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2639EF49-5A8F-45E7-A521-07E35ECAFE97}"/>
              </a:ext>
            </a:extLst>
          </p:cNvPr>
          <p:cNvSpPr txBox="1">
            <a:spLocks/>
          </p:cNvSpPr>
          <p:nvPr/>
        </p:nvSpPr>
        <p:spPr>
          <a:xfrm>
            <a:off x="1907242" y="1715213"/>
            <a:ext cx="4423404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4000" b="1" dirty="0">
                <a:solidFill>
                  <a:srgbClr val="FF0000"/>
                </a:solidFill>
              </a:rPr>
              <a:t>الفصل الدراسي الأول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F63CCC-FE99-4B88-8CAE-C07F746CB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2429" y="1522957"/>
            <a:ext cx="3779603" cy="5268351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49212" y="1218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561121" y="2178421"/>
            <a:ext cx="1371601" cy="5838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القمة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61121" y="3129803"/>
            <a:ext cx="1371601" cy="58494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السفح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561121" y="4057650"/>
            <a:ext cx="1371601" cy="5894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الوادي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58350" y="2202715"/>
            <a:ext cx="533400" cy="5595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77300" y="2190749"/>
            <a:ext cx="595056" cy="5715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endParaRPr lang="ar-BH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77301" y="3171772"/>
            <a:ext cx="595056" cy="5871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endParaRPr lang="ar-BH" sz="1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39299" y="3124200"/>
            <a:ext cx="552451" cy="5905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endParaRPr lang="ar-BH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58351" y="4076701"/>
            <a:ext cx="533399" cy="4952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endParaRPr lang="ar-BH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77300" y="4076700"/>
            <a:ext cx="595056" cy="514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endParaRPr lang="ar-BH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8111" y="2134711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8036" y="3239009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51807" y="4167460"/>
            <a:ext cx="1961046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15101" y="4057650"/>
            <a:ext cx="2114550" cy="6387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</a:t>
            </a:r>
            <a:r>
              <a:rPr lang="ar-BH" sz="2800" b="1" dirty="0">
                <a:solidFill>
                  <a:schemeClr val="tx1"/>
                </a:solidFill>
              </a:rPr>
              <a:t>أُخرى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3639" y="2112293"/>
            <a:ext cx="2115691" cy="654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</a:t>
            </a:r>
            <a:r>
              <a:rPr lang="ar-BH" sz="2800" b="1" dirty="0">
                <a:solidFill>
                  <a:schemeClr val="tx1"/>
                </a:solidFill>
              </a:rPr>
              <a:t>أُخرى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97161" y="3171773"/>
            <a:ext cx="2133589" cy="654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</a:t>
            </a:r>
            <a:r>
              <a:rPr lang="ar-BH" sz="2800" b="1" dirty="0">
                <a:solidFill>
                  <a:schemeClr val="tx1"/>
                </a:solidFill>
              </a:rPr>
              <a:t>أُخرى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65872" y="1162050"/>
            <a:ext cx="146685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سلسلة جبلية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639298" y="1152952"/>
            <a:ext cx="552451" cy="5615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9100" y="2202715"/>
            <a:ext cx="5524500" cy="315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ounded Rectangle 35"/>
          <p:cNvSpPr/>
          <p:nvPr/>
        </p:nvSpPr>
        <p:spPr>
          <a:xfrm>
            <a:off x="2133600" y="2286000"/>
            <a:ext cx="5715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4</a:t>
            </a:r>
            <a:endParaRPr lang="ar-BH" sz="16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38550" y="3524250"/>
            <a:ext cx="5715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2</a:t>
            </a:r>
            <a:endParaRPr lang="ar-BH" sz="16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48000" y="3067050"/>
            <a:ext cx="5715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3</a:t>
            </a:r>
            <a:endParaRPr lang="ar-BH" sz="1600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33900" y="3981450"/>
            <a:ext cx="5715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1</a:t>
            </a:r>
            <a:endParaRPr lang="ar-BH" sz="1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38200" y="4076700"/>
            <a:ext cx="5715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5</a:t>
            </a:r>
            <a:endParaRPr lang="ar-BH" sz="16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561121" y="5042085"/>
            <a:ext cx="1371601" cy="6219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قدم الجبل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658350" y="5110162"/>
            <a:ext cx="533400" cy="5476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877300" y="5110162"/>
            <a:ext cx="595056" cy="5476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endParaRPr lang="ar-BH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877300" y="1181101"/>
            <a:ext cx="595056" cy="5333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497161" y="1201261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667500" y="5124450"/>
            <a:ext cx="196215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err="1">
                <a:solidFill>
                  <a:schemeClr val="tx1"/>
                </a:solidFill>
              </a:rPr>
              <a:t>اجابة</a:t>
            </a:r>
            <a:r>
              <a:rPr lang="ar-BH" sz="2800" dirty="0">
                <a:solidFill>
                  <a:schemeClr val="tx1"/>
                </a:solidFill>
              </a:rPr>
              <a:t> صحيحة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497161" y="5124450"/>
            <a:ext cx="2132489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</a:t>
            </a:r>
            <a:r>
              <a:rPr lang="ar-BH" sz="2800" b="1" dirty="0">
                <a:solidFill>
                  <a:schemeClr val="tx1"/>
                </a:solidFill>
              </a:rPr>
              <a:t>أُخرى</a:t>
            </a:r>
            <a:endParaRPr lang="ar-BH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515100" y="1200150"/>
            <a:ext cx="2114550" cy="5143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</a:t>
            </a:r>
            <a:r>
              <a:rPr lang="ar-BH" sz="2800" b="1" dirty="0">
                <a:solidFill>
                  <a:schemeClr val="tx1"/>
                </a:solidFill>
              </a:rPr>
              <a:t>أُخرى</a:t>
            </a:r>
            <a:endParaRPr lang="ar-BH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33900" y="48172"/>
            <a:ext cx="7677150" cy="781050"/>
          </a:xfrm>
          <a:prstGeom prst="rect">
            <a:avLst/>
          </a:prstGeom>
          <a:solidFill>
            <a:srgbClr val="D9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نشاط رقم( 1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): </a:t>
            </a:r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الرقم الذي يمثل الإجابة الصحيحة بالنسبة للشكل</a:t>
            </a:r>
          </a:p>
        </p:txBody>
      </p:sp>
      <p:pic>
        <p:nvPicPr>
          <p:cNvPr id="2" name="10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20612" y="161161"/>
            <a:ext cx="609600" cy="609600"/>
          </a:xfrm>
          <a:prstGeom prst="rect">
            <a:avLst/>
          </a:prstGeom>
        </p:spPr>
      </p:pic>
      <p:pic>
        <p:nvPicPr>
          <p:cNvPr id="3" name="10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63450" y="1166813"/>
            <a:ext cx="609600" cy="609600"/>
          </a:xfrm>
          <a:prstGeom prst="rect">
            <a:avLst/>
          </a:prstGeom>
        </p:spPr>
      </p:pic>
      <p:pic>
        <p:nvPicPr>
          <p:cNvPr id="4" name="10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63450" y="2152650"/>
            <a:ext cx="609600" cy="609600"/>
          </a:xfrm>
          <a:prstGeom prst="rect">
            <a:avLst/>
          </a:prstGeom>
        </p:spPr>
      </p:pic>
      <p:pic>
        <p:nvPicPr>
          <p:cNvPr id="22" name="10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64582" y="3190308"/>
            <a:ext cx="609600" cy="609600"/>
          </a:xfrm>
          <a:prstGeom prst="rect">
            <a:avLst/>
          </a:prstGeom>
        </p:spPr>
      </p:pic>
      <p:pic>
        <p:nvPicPr>
          <p:cNvPr id="23" name="10-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25350" y="4086773"/>
            <a:ext cx="609600" cy="609600"/>
          </a:xfrm>
          <a:prstGeom prst="rect">
            <a:avLst/>
          </a:prstGeom>
        </p:spPr>
      </p:pic>
      <p:pic>
        <p:nvPicPr>
          <p:cNvPr id="24" name="10-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9785" y="5110162"/>
            <a:ext cx="609600" cy="6096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903660B-0091-49A9-8023-0FC6FCA289F4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50" name="Group 12">
              <a:extLst>
                <a:ext uri="{FF2B5EF4-FFF2-40B4-BE49-F238E27FC236}">
                  <a16:creationId xmlns:a16="http://schemas.microsoft.com/office/drawing/2014/main" xmlns="" id="{7FB1BD29-8C62-4F5D-8AAA-94B2D485279E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63" name="Group 14">
                <a:extLst>
                  <a:ext uri="{FF2B5EF4-FFF2-40B4-BE49-F238E27FC236}">
                    <a16:creationId xmlns:a16="http://schemas.microsoft.com/office/drawing/2014/main" xmlns="" id="{06115ABB-8073-4D4C-BA7C-CA5E673AADCC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24A92D3B-96B0-4A69-ACE5-097E6B0A6324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xmlns="" id="{6345F59B-DEF2-436F-851F-A09FFADEEBA9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488969CC-E3B2-4820-9E6E-76CCF15B6798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61895899-9AEE-47D4-B616-5EC1671D6695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91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1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631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5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48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906000" y="171450"/>
            <a:ext cx="1866900" cy="552450"/>
          </a:xfrm>
          <a:prstGeom prst="rect">
            <a:avLst/>
          </a:prstGeom>
          <a:solidFill>
            <a:srgbClr val="D9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نشاط رقم( 2)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500227" y="713025"/>
            <a:ext cx="7258050" cy="8209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4400" b="1" dirty="0">
                <a:ea typeface="Times New Roman"/>
              </a:rPr>
              <a:t>إِذا أَرَدْتَ أَنْ تَصِفَ السَّهل فإِنك تَقول:</a:t>
            </a:r>
            <a:endParaRPr lang="en-US" sz="1100" dirty="0">
              <a:ea typeface="Times New Roman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9869" y="4263299"/>
            <a:ext cx="5336556" cy="1900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أَرض مُنبسطةٌ يَسْهل السَّكن والزِّراعة فيها, كما يسهل التنقل عليها.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48550" y="4263298"/>
            <a:ext cx="4476754" cy="19002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أرض منبسطة وَمُرتَفعة تَتَخللها أَودية عميقة.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901120" y="3210778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2523904" y="3206010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119687" y="1938338"/>
            <a:ext cx="2243137" cy="5857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إجابة صحيحة</a:t>
            </a:r>
          </a:p>
        </p:txBody>
      </p:sp>
      <p:sp>
        <p:nvSpPr>
          <p:cNvPr id="44" name="Oval 43"/>
          <p:cNvSpPr/>
          <p:nvPr/>
        </p:nvSpPr>
        <p:spPr>
          <a:xfrm>
            <a:off x="5100887" y="1952624"/>
            <a:ext cx="2243137" cy="5857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حاول مرة أُخرى</a:t>
            </a:r>
          </a:p>
        </p:txBody>
      </p:sp>
      <p:pic>
        <p:nvPicPr>
          <p:cNvPr id="2" name="1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34888" y="103425"/>
            <a:ext cx="609600" cy="609600"/>
          </a:xfrm>
          <a:prstGeom prst="rect">
            <a:avLst/>
          </a:prstGeom>
        </p:spPr>
      </p:pic>
      <p:pic>
        <p:nvPicPr>
          <p:cNvPr id="3" name="11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34802" y="1100132"/>
            <a:ext cx="609600" cy="609600"/>
          </a:xfrm>
          <a:prstGeom prst="rect">
            <a:avLst/>
          </a:prstGeom>
        </p:spPr>
      </p:pic>
      <p:pic>
        <p:nvPicPr>
          <p:cNvPr id="4" name="11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39602" y="3431386"/>
            <a:ext cx="609600" cy="609600"/>
          </a:xfrm>
          <a:prstGeom prst="rect">
            <a:avLst/>
          </a:prstGeom>
        </p:spPr>
      </p:pic>
      <p:pic>
        <p:nvPicPr>
          <p:cNvPr id="5" name="11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64438" y="3431386"/>
            <a:ext cx="609600" cy="6096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230A53D-4678-4AB6-BF5B-3DA073EE95F2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25" name="Group 12">
              <a:extLst>
                <a:ext uri="{FF2B5EF4-FFF2-40B4-BE49-F238E27FC236}">
                  <a16:creationId xmlns:a16="http://schemas.microsoft.com/office/drawing/2014/main" xmlns="" id="{A181FD00-F283-4122-B8C1-74E0DE89D4CF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xmlns="" id="{E5E44A60-26D8-4361-BAE8-9972BC0744A2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84D4551B-5565-4D1F-B1D2-BB45E3955AD3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48854EB2-5074-41C8-AC59-A3362A654165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E43A4556-D392-4E36-93D9-D160FA81AF48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7D64465-DDCB-4DF4-BCDA-9318CBFE1F88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3C83F53-2290-4244-A2A0-8FB830366928}"/>
              </a:ext>
            </a:extLst>
          </p:cNvPr>
          <p:cNvSpPr/>
          <p:nvPr/>
        </p:nvSpPr>
        <p:spPr>
          <a:xfrm>
            <a:off x="349869" y="1019605"/>
            <a:ext cx="1814513" cy="10286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solidFill>
                  <a:schemeClr val="tx1"/>
                </a:solidFill>
              </a:rPr>
              <a:t>اختر رقم الإجابة الصحيحة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2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346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906000" y="171450"/>
            <a:ext cx="1866900" cy="552450"/>
          </a:xfrm>
          <a:prstGeom prst="rect">
            <a:avLst/>
          </a:prstGeom>
          <a:solidFill>
            <a:srgbClr val="D9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نشاط رقم( 3)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19399" y="713025"/>
            <a:ext cx="6748377" cy="871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4400" b="1" dirty="0">
                <a:ea typeface="Times New Roman"/>
              </a:rPr>
              <a:t>تتأَلف السلسلة الجبلية من مجموعة:</a:t>
            </a:r>
            <a:endParaRPr lang="en-US" sz="1100" dirty="0">
              <a:ea typeface="Times New Roman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160060" y="4296554"/>
            <a:ext cx="4526365" cy="19002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هِضاب مُتصلة </a:t>
            </a:r>
            <a:r>
              <a:rPr lang="ar-BH" sz="3600" b="1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بِبَعضها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البَعض.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656394" y="4296553"/>
            <a:ext cx="4268910" cy="19002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جبال مُتصلة </a:t>
            </a:r>
            <a:r>
              <a:rPr lang="ar-BH" sz="3600" b="1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بِبَعضها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البَعض.</a:t>
            </a:r>
            <a:endParaRPr lang="en-US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76520" y="3224983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9324754" y="3144015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119687" y="1938338"/>
            <a:ext cx="2243137" cy="5857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إجابة صحيحة</a:t>
            </a:r>
          </a:p>
        </p:txBody>
      </p:sp>
      <p:sp>
        <p:nvSpPr>
          <p:cNvPr id="44" name="Oval 43"/>
          <p:cNvSpPr/>
          <p:nvPr/>
        </p:nvSpPr>
        <p:spPr>
          <a:xfrm>
            <a:off x="5100887" y="1952624"/>
            <a:ext cx="2243137" cy="5857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حاول مرة أُخرى</a:t>
            </a:r>
          </a:p>
        </p:txBody>
      </p:sp>
      <p:pic>
        <p:nvPicPr>
          <p:cNvPr id="5" name="12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3462" y="171450"/>
            <a:ext cx="609600" cy="609600"/>
          </a:xfrm>
          <a:prstGeom prst="rect">
            <a:avLst/>
          </a:prstGeom>
        </p:spPr>
      </p:pic>
      <p:pic>
        <p:nvPicPr>
          <p:cNvPr id="6" name="12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3462" y="1078091"/>
            <a:ext cx="609600" cy="609600"/>
          </a:xfrm>
          <a:prstGeom prst="rect">
            <a:avLst/>
          </a:prstGeom>
        </p:spPr>
      </p:pic>
      <p:pic>
        <p:nvPicPr>
          <p:cNvPr id="7" name="12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3462" y="3431386"/>
            <a:ext cx="609600" cy="609600"/>
          </a:xfrm>
          <a:prstGeom prst="rect">
            <a:avLst/>
          </a:prstGeom>
        </p:spPr>
      </p:pic>
      <p:pic>
        <p:nvPicPr>
          <p:cNvPr id="8" name="12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47725" y="3433155"/>
            <a:ext cx="609600" cy="6096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3D517A0-A6C0-462F-8815-CFCAEEEAC419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25" name="Group 12">
              <a:extLst>
                <a:ext uri="{FF2B5EF4-FFF2-40B4-BE49-F238E27FC236}">
                  <a16:creationId xmlns:a16="http://schemas.microsoft.com/office/drawing/2014/main" xmlns="" id="{FB1C16E8-B3A7-4A13-A326-0881F463AC27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xmlns="" id="{B545A47C-D605-4747-8518-3929655CCF44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29830E6C-8E71-4915-B16E-4E93E7F3E153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8166D6E3-49C9-47A3-B006-4328B7C8CE3C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07DA038-5422-4D99-90CB-282451D7CA4D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059A190-24A0-46BC-AF79-2E5D6546A236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BF69638-0FAC-421C-AABB-E80B551BA2D3}"/>
              </a:ext>
            </a:extLst>
          </p:cNvPr>
          <p:cNvSpPr/>
          <p:nvPr/>
        </p:nvSpPr>
        <p:spPr>
          <a:xfrm>
            <a:off x="349869" y="1019605"/>
            <a:ext cx="1814513" cy="10286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solidFill>
                  <a:schemeClr val="tx1"/>
                </a:solidFill>
              </a:rPr>
              <a:t>اختر رقم الإجابة الصحيحة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12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66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2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906000" y="171450"/>
            <a:ext cx="1866900" cy="552450"/>
          </a:xfrm>
          <a:prstGeom prst="rect">
            <a:avLst/>
          </a:prstGeom>
          <a:solidFill>
            <a:srgbClr val="D9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نشاط رقم( 4)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219949" y="713025"/>
            <a:ext cx="2252577" cy="871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4400" b="1" dirty="0">
                <a:ea typeface="Times New Roman"/>
              </a:rPr>
              <a:t>الجبل هو:</a:t>
            </a:r>
            <a:endParaRPr lang="en-US" sz="1100" dirty="0">
              <a:ea typeface="Times New Roman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00150" y="4215847"/>
            <a:ext cx="4486275" cy="19002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أرض منبسطة وَمُرتَفعة </a:t>
            </a:r>
            <a:endParaRPr lang="en-US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تَتَخللها أَودية عميقة.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48550" y="4196800"/>
            <a:ext cx="4476754" cy="19192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أَرضٌ مُرتفِعَةَ جِدًا تُشْرف عَلى ما حَوْلَها مَن سَطْحِ الأَرض.</a:t>
            </a:r>
            <a:endParaRPr lang="en-US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76520" y="3125230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9324754" y="3044262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119687" y="1938338"/>
            <a:ext cx="2243137" cy="5857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إجابة صحيحة</a:t>
            </a:r>
          </a:p>
        </p:txBody>
      </p:sp>
      <p:sp>
        <p:nvSpPr>
          <p:cNvPr id="44" name="Oval 43"/>
          <p:cNvSpPr/>
          <p:nvPr/>
        </p:nvSpPr>
        <p:spPr>
          <a:xfrm>
            <a:off x="5100887" y="1952624"/>
            <a:ext cx="2243137" cy="5857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حاول مرة أُخرى</a:t>
            </a:r>
          </a:p>
        </p:txBody>
      </p:sp>
      <p:pic>
        <p:nvPicPr>
          <p:cNvPr id="5" name="13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0600" y="171450"/>
            <a:ext cx="609600" cy="609600"/>
          </a:xfrm>
          <a:prstGeom prst="rect">
            <a:avLst/>
          </a:prstGeom>
        </p:spPr>
      </p:pic>
      <p:pic>
        <p:nvPicPr>
          <p:cNvPr id="6" name="13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0600" y="1036697"/>
            <a:ext cx="609600" cy="609600"/>
          </a:xfrm>
          <a:prstGeom prst="rect">
            <a:avLst/>
          </a:prstGeom>
        </p:spPr>
      </p:pic>
      <p:pic>
        <p:nvPicPr>
          <p:cNvPr id="7" name="13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0600" y="3431386"/>
            <a:ext cx="609600" cy="609600"/>
          </a:xfrm>
          <a:prstGeom prst="rect">
            <a:avLst/>
          </a:prstGeom>
        </p:spPr>
      </p:pic>
      <p:pic>
        <p:nvPicPr>
          <p:cNvPr id="8" name="13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66775" y="3431386"/>
            <a:ext cx="609600" cy="6096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71AF9D4-A540-484B-A4A2-438CCBDB18BD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25" name="Group 12">
              <a:extLst>
                <a:ext uri="{FF2B5EF4-FFF2-40B4-BE49-F238E27FC236}">
                  <a16:creationId xmlns:a16="http://schemas.microsoft.com/office/drawing/2014/main" xmlns="" id="{CCFF435A-B5E5-468D-B71F-51B5374FBF33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xmlns="" id="{5A67E890-2C6C-4405-AB44-D2033B8769F1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53F15AC6-83CE-430D-88EA-F03EE41AEF1E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5F510B1F-6416-4B31-A8AF-C9FC475E83AD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A61636B-F2FB-43DB-A03D-7194450C8ED6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192FB4C-6705-4FC4-B2E9-3A9E86C94666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2DFD891-5F31-49F7-BA81-095F70AB6773}"/>
              </a:ext>
            </a:extLst>
          </p:cNvPr>
          <p:cNvSpPr/>
          <p:nvPr/>
        </p:nvSpPr>
        <p:spPr>
          <a:xfrm>
            <a:off x="349869" y="1019605"/>
            <a:ext cx="1814513" cy="10286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solidFill>
                  <a:schemeClr val="tx1"/>
                </a:solidFill>
              </a:rPr>
              <a:t>اختر رقم الإجابة الصحيحة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1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1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4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1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906000" y="171450"/>
            <a:ext cx="1866900" cy="552450"/>
          </a:xfrm>
          <a:prstGeom prst="rect">
            <a:avLst/>
          </a:prstGeom>
          <a:solidFill>
            <a:srgbClr val="D9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نشاط رقم( 5)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5400" y="4267395"/>
            <a:ext cx="4391025" cy="19002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مكانٌ مُنخفضٌ مِن الأَرض بين مُرتَفعين.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48550" y="4267394"/>
            <a:ext cx="4476754" cy="19002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أَرض مُنبسطةٌ يَسْهل السَّكن والزِّراعة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فيها،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كما يسهل التنقل عليها.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034470" y="3157728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2542954" y="3210110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119687" y="1938338"/>
            <a:ext cx="2243137" cy="5857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إجابة صحيحة</a:t>
            </a:r>
          </a:p>
        </p:txBody>
      </p:sp>
      <p:sp>
        <p:nvSpPr>
          <p:cNvPr id="44" name="Oval 43"/>
          <p:cNvSpPr/>
          <p:nvPr/>
        </p:nvSpPr>
        <p:spPr>
          <a:xfrm>
            <a:off x="5100887" y="1952624"/>
            <a:ext cx="2243137" cy="5857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حاول مرة أُخرى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19949" y="713025"/>
            <a:ext cx="2252577" cy="8209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4400" b="1" dirty="0">
                <a:ea typeface="Times New Roman"/>
              </a:rPr>
              <a:t>الوادي هو:</a:t>
            </a:r>
            <a:endParaRPr lang="en-US" sz="1100" dirty="0">
              <a:ea typeface="Times New Roman"/>
              <a:cs typeface="Arial"/>
            </a:endParaRPr>
          </a:p>
        </p:txBody>
      </p:sp>
      <p:pic>
        <p:nvPicPr>
          <p:cNvPr id="5" name="1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49175" y="171450"/>
            <a:ext cx="609600" cy="609600"/>
          </a:xfrm>
          <a:prstGeom prst="rect">
            <a:avLst/>
          </a:prstGeom>
        </p:spPr>
      </p:pic>
      <p:pic>
        <p:nvPicPr>
          <p:cNvPr id="6" name="14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49162" y="1119182"/>
            <a:ext cx="609600" cy="609600"/>
          </a:xfrm>
          <a:prstGeom prst="rect">
            <a:avLst/>
          </a:prstGeom>
        </p:spPr>
      </p:pic>
      <p:pic>
        <p:nvPicPr>
          <p:cNvPr id="7" name="14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49175" y="3431386"/>
            <a:ext cx="609600" cy="609600"/>
          </a:xfrm>
          <a:prstGeom prst="rect">
            <a:avLst/>
          </a:prstGeom>
        </p:spPr>
      </p:pic>
      <p:pic>
        <p:nvPicPr>
          <p:cNvPr id="8" name="14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925" y="3412339"/>
            <a:ext cx="609600" cy="6096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0811605-08A4-4C61-B38C-A3C05A7B0E2C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25" name="Group 12">
              <a:extLst>
                <a:ext uri="{FF2B5EF4-FFF2-40B4-BE49-F238E27FC236}">
                  <a16:creationId xmlns:a16="http://schemas.microsoft.com/office/drawing/2014/main" xmlns="" id="{F684749A-88BC-4647-801A-D5F24B860A4F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xmlns="" id="{6AB0A57E-F53F-46A8-B354-69480CC864FD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EBBE221A-D4D6-42F3-9CC0-BF8B21F2947E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981CD552-4F4F-4F49-99EE-6994AEEF47BE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BF727AF-CA90-4CE7-BA5A-C7619842EA09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88443F6-5A5F-4378-8D6C-37478B1CBA89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100F995-0571-44B1-8B54-134C6CA85A66}"/>
              </a:ext>
            </a:extLst>
          </p:cNvPr>
          <p:cNvSpPr/>
          <p:nvPr/>
        </p:nvSpPr>
        <p:spPr>
          <a:xfrm>
            <a:off x="349869" y="1019605"/>
            <a:ext cx="1814513" cy="10286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solidFill>
                  <a:schemeClr val="tx1"/>
                </a:solidFill>
              </a:rPr>
              <a:t>اختر رقم الإجابة الصحيحة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9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7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231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906000" y="171450"/>
            <a:ext cx="1866900" cy="552450"/>
          </a:xfrm>
          <a:prstGeom prst="rect">
            <a:avLst/>
          </a:prstGeom>
          <a:solidFill>
            <a:srgbClr val="D9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نشاط رقم( 6)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14400" y="4233867"/>
            <a:ext cx="4772025" cy="19002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مجموعة من الجبال متصلة مع بعضها.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53279" y="4233866"/>
            <a:ext cx="4772025" cy="19002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أرض منبسطة وَمُرتَفعة تَتَخللها أَودية عميقة.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76520" y="3143250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9324754" y="3062282"/>
            <a:ext cx="1000125" cy="88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119687" y="1938338"/>
            <a:ext cx="2243137" cy="5857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إجابة صحيحة</a:t>
            </a:r>
          </a:p>
        </p:txBody>
      </p:sp>
      <p:sp>
        <p:nvSpPr>
          <p:cNvPr id="44" name="Oval 43"/>
          <p:cNvSpPr/>
          <p:nvPr/>
        </p:nvSpPr>
        <p:spPr>
          <a:xfrm>
            <a:off x="5100887" y="1952624"/>
            <a:ext cx="2243137" cy="5857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حاول مرة أُخرى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77051" y="713025"/>
            <a:ext cx="2595476" cy="8209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4400" b="1" dirty="0">
                <a:ea typeface="Times New Roman"/>
              </a:rPr>
              <a:t>الهَضبة هي:</a:t>
            </a:r>
            <a:endParaRPr lang="en-US" sz="1100" dirty="0">
              <a:ea typeface="Times New Roman"/>
              <a:cs typeface="Arial"/>
            </a:endParaRPr>
          </a:p>
        </p:txBody>
      </p:sp>
      <p:pic>
        <p:nvPicPr>
          <p:cNvPr id="5" name="15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49175" y="171450"/>
            <a:ext cx="609600" cy="609600"/>
          </a:xfrm>
          <a:prstGeom prst="rect">
            <a:avLst/>
          </a:prstGeom>
        </p:spPr>
      </p:pic>
      <p:pic>
        <p:nvPicPr>
          <p:cNvPr id="6" name="15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49175" y="1004882"/>
            <a:ext cx="609600" cy="609600"/>
          </a:xfrm>
          <a:prstGeom prst="rect">
            <a:avLst/>
          </a:prstGeom>
        </p:spPr>
      </p:pic>
      <p:pic>
        <p:nvPicPr>
          <p:cNvPr id="7" name="15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49175" y="3581400"/>
            <a:ext cx="609600" cy="609600"/>
          </a:xfrm>
          <a:prstGeom prst="rect">
            <a:avLst/>
          </a:prstGeom>
        </p:spPr>
      </p:pic>
      <p:pic>
        <p:nvPicPr>
          <p:cNvPr id="8" name="15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52525" y="3431386"/>
            <a:ext cx="609600" cy="6096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BA09AC7-4C13-4B1C-BF89-5544121F15C6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25" name="Group 12">
              <a:extLst>
                <a:ext uri="{FF2B5EF4-FFF2-40B4-BE49-F238E27FC236}">
                  <a16:creationId xmlns:a16="http://schemas.microsoft.com/office/drawing/2014/main" xmlns="" id="{7FCE9A32-25E5-431F-B828-2ED752E339E1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7" name="Group 14">
                <a:extLst>
                  <a:ext uri="{FF2B5EF4-FFF2-40B4-BE49-F238E27FC236}">
                    <a16:creationId xmlns:a16="http://schemas.microsoft.com/office/drawing/2014/main" xmlns="" id="{073FC9D9-A380-462A-A8AA-629B36574437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5BD0D35E-32A5-4873-A0E5-EE9868B05785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9E54584F-6480-4316-AB0A-897CB9315903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A44006F-8E92-4F9C-8A0C-D28976EEC511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9E1B577-7B4A-4FDC-9410-FA43A61E96E8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542A55F-36BA-4B40-97E5-EDD72BCA4162}"/>
              </a:ext>
            </a:extLst>
          </p:cNvPr>
          <p:cNvSpPr/>
          <p:nvPr/>
        </p:nvSpPr>
        <p:spPr>
          <a:xfrm>
            <a:off x="349869" y="1019605"/>
            <a:ext cx="1814513" cy="10286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solidFill>
                  <a:schemeClr val="tx1"/>
                </a:solidFill>
              </a:rPr>
              <a:t>اختر رقم الإجابة الصحيحة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2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96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906000" y="171450"/>
            <a:ext cx="1866900" cy="552450"/>
          </a:xfrm>
          <a:prstGeom prst="rect">
            <a:avLst/>
          </a:prstGeom>
          <a:solidFill>
            <a:srgbClr val="D9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نشاط رقم( 7)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67900" y="3489915"/>
            <a:ext cx="1531623" cy="8278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rgbClr val="FFFF00"/>
                </a:solidFill>
              </a:rPr>
              <a:t>سترة</a:t>
            </a:r>
            <a:endParaRPr lang="ar-BH" b="1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0342" y="3429000"/>
            <a:ext cx="1445622" cy="8311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rgbClr val="FFFF00"/>
                </a:solidFill>
              </a:rPr>
              <a:t>عالي</a:t>
            </a:r>
            <a:endParaRPr lang="ar-BH" b="1" dirty="0">
              <a:solidFill>
                <a:srgbClr val="FFFF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93778" y="3439342"/>
            <a:ext cx="1466308" cy="820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rgbClr val="FFFF00"/>
                </a:solidFill>
              </a:rPr>
              <a:t>البُديع</a:t>
            </a:r>
            <a:endParaRPr lang="ar-BH" b="1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82294" y="1079466"/>
            <a:ext cx="6197437" cy="555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2800" b="1" dirty="0">
                <a:ea typeface="Times New Roman"/>
              </a:rPr>
              <a:t>القَريةُ البحرينية التي تمثل السهل في البحرين هي:</a:t>
            </a:r>
            <a:endParaRPr lang="en-US" sz="800" dirty="0">
              <a:ea typeface="Times New Roman"/>
              <a:cs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00598" y="5301177"/>
            <a:ext cx="2267250" cy="4857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حاول مرة أُخرى</a:t>
            </a:r>
          </a:p>
        </p:txBody>
      </p:sp>
      <p:sp>
        <p:nvSpPr>
          <p:cNvPr id="26" name="Oval 25"/>
          <p:cNvSpPr/>
          <p:nvPr/>
        </p:nvSpPr>
        <p:spPr>
          <a:xfrm>
            <a:off x="4700598" y="5292759"/>
            <a:ext cx="2185967" cy="4857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إجابة صحيحة</a:t>
            </a:r>
          </a:p>
        </p:txBody>
      </p:sp>
      <p:pic>
        <p:nvPicPr>
          <p:cNvPr id="5" name="16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49213" y="114300"/>
            <a:ext cx="609600" cy="609600"/>
          </a:xfrm>
          <a:prstGeom prst="rect">
            <a:avLst/>
          </a:prstGeom>
        </p:spPr>
      </p:pic>
      <p:pic>
        <p:nvPicPr>
          <p:cNvPr id="6" name="16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44413" y="2930021"/>
            <a:ext cx="609600" cy="609600"/>
          </a:xfrm>
          <a:prstGeom prst="rect">
            <a:avLst/>
          </a:prstGeom>
        </p:spPr>
      </p:pic>
      <p:pic>
        <p:nvPicPr>
          <p:cNvPr id="7" name="16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02943" y="2675139"/>
            <a:ext cx="609600" cy="609600"/>
          </a:xfrm>
          <a:prstGeom prst="rect">
            <a:avLst/>
          </a:prstGeom>
        </p:spPr>
      </p:pic>
      <p:pic>
        <p:nvPicPr>
          <p:cNvPr id="8" name="16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38308" y="2689583"/>
            <a:ext cx="609600" cy="609600"/>
          </a:xfrm>
          <a:prstGeom prst="rect">
            <a:avLst/>
          </a:prstGeom>
        </p:spPr>
      </p:pic>
      <p:pic>
        <p:nvPicPr>
          <p:cNvPr id="9" name="16-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576779" y="2725214"/>
            <a:ext cx="609600" cy="6096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F97A2D7-C1AB-4ADF-8BCB-8D2C89A574F5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xmlns="" id="{58D497BB-4EC1-4C75-BD45-DAEDC21D84F0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xmlns="" id="{11049710-8835-43AD-8356-ED7DA0303FD3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B0A95D71-1917-400E-A940-46284EB1071F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31B78103-9F95-4520-A149-8686A59BE34C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F22139B-34C6-4117-9138-90C7FAA1F9D4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33F4EF2-ED39-4C85-8728-B5E6E62839A7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3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17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94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3" grpId="0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0" y="262878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BH" sz="6000" b="1" dirty="0"/>
              <a:t>شكرًا جزيلًا لكم</a:t>
            </a:r>
          </a:p>
          <a:p>
            <a:pPr algn="ctr" rtl="1"/>
            <a:r>
              <a:rPr lang="ar-BH" sz="8000" b="1" dirty="0"/>
              <a:t>انتهى الدرس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C4E9A0F-95C0-4A25-B7FE-1086296FA022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20" name="Group 12">
              <a:extLst>
                <a:ext uri="{FF2B5EF4-FFF2-40B4-BE49-F238E27FC236}">
                  <a16:creationId xmlns:a16="http://schemas.microsoft.com/office/drawing/2014/main" xmlns="" id="{89C33B97-8D6B-4247-AE52-4FC84B8A94A3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2" name="Group 14">
                <a:extLst>
                  <a:ext uri="{FF2B5EF4-FFF2-40B4-BE49-F238E27FC236}">
                    <a16:creationId xmlns:a16="http://schemas.microsoft.com/office/drawing/2014/main" xmlns="" id="{525D36F5-31E5-4945-83DC-8A713B69ED2C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2B4A5131-E6B3-4B11-8BE5-1202CC3E6C3A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9C0F685D-6F30-470F-99D9-E29374C1A599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27F27C5A-EAEA-48A4-B83E-03D056D59A4F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E01543D-FA7C-49E3-A480-AB07CBBE3D57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40A16-4407-4664-97F8-1C90127A0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701" y="3203773"/>
            <a:ext cx="10820400" cy="2832847"/>
          </a:xfrm>
          <a:noFill/>
        </p:spPr>
        <p:txBody>
          <a:bodyPr anchor="ctr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en-US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تسمية </a:t>
            </a:r>
            <a:r>
              <a:rPr lang="ar-BH" sz="3600" b="1" dirty="0" smtClean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أشكال </a:t>
            </a:r>
            <a: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سطح الأرض بشكل سليم.</a:t>
            </a:r>
            <a:b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تحديد أقسام الجبل بشكل سليم.</a:t>
            </a:r>
            <a:b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توضيح مفاهيم أشكال سطح الأرض والسلسلة الجبلية بإتقان. </a:t>
            </a:r>
            <a:b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التمييز </a:t>
            </a:r>
            <a:r>
              <a:rPr lang="en-US" sz="3600" b="1" dirty="0" smtClean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</a:t>
            </a:r>
            <a: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الوادي الجاف والوادي الذي يجري فيه </a:t>
            </a:r>
            <a:r>
              <a:rPr lang="ar-BH" sz="3600" b="1" dirty="0" smtClean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النهر.</a:t>
            </a:r>
            <a: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600" b="1" dirty="0">
              <a:solidFill>
                <a:srgbClr val="0808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5AE252A-BFC5-41E7-B770-1A08F96F3E15}"/>
              </a:ext>
            </a:extLst>
          </p:cNvPr>
          <p:cNvGrpSpPr/>
          <p:nvPr/>
        </p:nvGrpSpPr>
        <p:grpSpPr>
          <a:xfrm>
            <a:off x="1431967" y="1233536"/>
            <a:ext cx="8611841" cy="825389"/>
            <a:chOff x="1431967" y="1233536"/>
            <a:chExt cx="8611841" cy="82538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24C668D-7527-4C28-B7DE-428916E2D7F3}"/>
                </a:ext>
              </a:extLst>
            </p:cNvPr>
            <p:cNvGrpSpPr/>
            <p:nvPr/>
          </p:nvGrpSpPr>
          <p:grpSpPr>
            <a:xfrm>
              <a:off x="1431967" y="1233536"/>
              <a:ext cx="8611841" cy="825389"/>
              <a:chOff x="1431967" y="1233536"/>
              <a:chExt cx="8611841" cy="82538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1C4E9B58-8C08-4F1C-BDAD-2303571A478B}"/>
                  </a:ext>
                </a:extLst>
              </p:cNvPr>
              <p:cNvGrpSpPr/>
              <p:nvPr/>
            </p:nvGrpSpPr>
            <p:grpSpPr>
              <a:xfrm>
                <a:off x="1431967" y="1233537"/>
                <a:ext cx="8611841" cy="825388"/>
                <a:chOff x="1355767" y="973041"/>
                <a:chExt cx="8611841" cy="82538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xmlns="" id="{9DF04E0B-6A9A-4A95-9DAF-71F71358C55E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8253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2000" b="1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D09A4909-38A5-49A6-BC5D-63E695C2D47B}"/>
                    </a:ext>
                  </a:extLst>
                </p:cNvPr>
                <p:cNvSpPr txBox="1"/>
                <p:nvPr/>
              </p:nvSpPr>
              <p:spPr>
                <a:xfrm>
                  <a:off x="1355767" y="974585"/>
                  <a:ext cx="5292683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BH" sz="40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أَشْكال سَطح الأَرض -1- </a:t>
                  </a: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BEEC0E0-B77D-41A2-B030-B6EE749ACFEC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825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FB8175A-6715-4212-952E-6A5ABD94000A}"/>
                </a:ext>
              </a:extLst>
            </p:cNvPr>
            <p:cNvSpPr txBox="1"/>
            <p:nvPr/>
          </p:nvSpPr>
          <p:spPr>
            <a:xfrm>
              <a:off x="7253187" y="1316520"/>
              <a:ext cx="22263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4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الثالث</a:t>
              </a:r>
            </a:p>
          </p:txBody>
        </p:sp>
      </p:grpSp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2038" y="1558246"/>
            <a:ext cx="6096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4A2129-0FEF-4E11-B584-C81ED3D03683}"/>
              </a:ext>
            </a:extLst>
          </p:cNvPr>
          <p:cNvSpPr txBox="1"/>
          <p:nvPr/>
        </p:nvSpPr>
        <p:spPr>
          <a:xfrm>
            <a:off x="4477407" y="2277406"/>
            <a:ext cx="27757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11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39716" y="246547"/>
            <a:ext cx="103991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تمهيد: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355" y="831322"/>
            <a:ext cx="4052047" cy="421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827595" y="982640"/>
            <a:ext cx="5952032" cy="465388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مر معنا سابقًا مفهوم </a:t>
            </a:r>
            <a:r>
              <a:rPr lang="ar-BH" sz="36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اليابسة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والتي تشكل جزءًا من سطح الكرة الأَرضية  ولكن </a:t>
            </a:r>
          </a:p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هل شكل اليابسة على الأرض متشابه أم أن هناك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اختلاف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 الشكل؟ </a:t>
            </a:r>
          </a:p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سنعرف ذلك لاحقًا.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36A0D89-9CD5-49E8-9F43-E1DCA0114CB0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xmlns="" id="{126E0243-29B0-44A8-AD9A-10F79EB5BD55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xmlns="" id="{32DFFCC8-5C63-4274-8355-FB09DEE0321A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F35957FF-27A7-4184-BAAC-907FE53A3737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598076F1-CC33-4E83-90B0-48A3BB4BA072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162601EA-BBB5-4111-AF52-EB0638B801EB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03ADD45-0345-4A34-94FF-305D9F656EB9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0625" y="22288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4650" y="2278529"/>
            <a:ext cx="6705600" cy="32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095750" y="609600"/>
            <a:ext cx="485775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6000" dirty="0">
                <a:latin typeface="Sakkal Majalla" pitchFamily="2" charset="-78"/>
                <a:cs typeface="Sakkal Majalla" pitchFamily="2" charset="-78"/>
              </a:rPr>
              <a:t>عَامِرٌ يَرْسُم</a:t>
            </a:r>
          </a:p>
        </p:txBody>
      </p:sp>
      <p:pic>
        <p:nvPicPr>
          <p:cNvPr id="2" name="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77750" y="457200"/>
            <a:ext cx="609600" cy="609600"/>
          </a:xfrm>
          <a:prstGeom prst="rect">
            <a:avLst/>
          </a:prstGeom>
        </p:spPr>
      </p:pic>
      <p:pic>
        <p:nvPicPr>
          <p:cNvPr id="4" name="4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73000" y="3884845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F95F5AB-3FDB-4F9D-A852-0BEF8F69CA1C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xmlns="" id="{F0F0B237-97D1-4C51-8161-47A0AA9F9BB5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xmlns="" id="{82DD408C-FDBC-447A-AA50-362CB5011727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6E3417E5-DA30-495B-ADB2-E6E0A27C3A46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61C08254-C5FA-414E-A699-A8F4930C50BE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00B39F02-0775-4740-A265-0104284A669E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B399D40-70E8-444C-AD02-3316CE5E2D37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789154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6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529293" y="862852"/>
            <a:ext cx="3729318" cy="7238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أَشكال سَطح الأَرْض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2119313"/>
            <a:ext cx="28384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19625" y="2119314"/>
            <a:ext cx="2952750" cy="367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8077200" y="3657600"/>
            <a:ext cx="3714750" cy="17526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 بلدنا البحرين أراضٍ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سَهليةُ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كتلك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الموجودة في منطقة البُديع.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3850" y="437028"/>
            <a:ext cx="38481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سنتحدث </a:t>
            </a:r>
            <a:r>
              <a:rPr lang="ar-BH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أولًا </a:t>
            </a:r>
            <a:r>
              <a:rPr lang="ar-BH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عَنْ السَّهل 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السَّهلُ هُو: أَرض مُنبسطةٌ يَسْهل السَّكن والزِّراعة 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فيها، 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كما يسهل التنقل عليها.</a:t>
            </a:r>
          </a:p>
        </p:txBody>
      </p:sp>
      <p:pic>
        <p:nvPicPr>
          <p:cNvPr id="2" name="5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77189" y="112773"/>
            <a:ext cx="609600" cy="609600"/>
          </a:xfrm>
          <a:prstGeom prst="rect">
            <a:avLst/>
          </a:prstGeom>
        </p:spPr>
      </p:pic>
      <p:pic>
        <p:nvPicPr>
          <p:cNvPr id="3" name="5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77189" y="1695450"/>
            <a:ext cx="609600" cy="609600"/>
          </a:xfrm>
          <a:prstGeom prst="rect">
            <a:avLst/>
          </a:prstGeom>
        </p:spPr>
      </p:pic>
      <p:pic>
        <p:nvPicPr>
          <p:cNvPr id="11" name="5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9564" y="4533900"/>
            <a:ext cx="609600" cy="609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8C70E79-7790-496B-92F1-D3848222990E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20" name="Group 12">
              <a:extLst>
                <a:ext uri="{FF2B5EF4-FFF2-40B4-BE49-F238E27FC236}">
                  <a16:creationId xmlns:a16="http://schemas.microsoft.com/office/drawing/2014/main" xmlns="" id="{23A91520-0AC2-49D0-8E72-80BCDE05EF1F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2" name="Group 14">
                <a:extLst>
                  <a:ext uri="{FF2B5EF4-FFF2-40B4-BE49-F238E27FC236}">
                    <a16:creationId xmlns:a16="http://schemas.microsoft.com/office/drawing/2014/main" xmlns="" id="{C4774610-DAE0-4C4B-A2FD-A0887D4B7802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2FC88C78-E64D-46BC-9A96-B538C6C5487F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2F1436B7-4E7B-4C06-8838-55F19492B137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7379780-0F80-4742-983A-299CC179FDC4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E34A70B-1D9A-4AC5-994E-7BA996BA4E2B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34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7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857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3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8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44229" y="4408228"/>
            <a:ext cx="4447721" cy="178190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إذا 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اتصلت 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مجموعة من الجبال بَعضها بِبَعض فإنها تُشَكلُ 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سِلسِلة 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جَبلية.</a:t>
            </a:r>
            <a:endParaRPr lang="ar-BH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9128" y="890589"/>
            <a:ext cx="541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2294" y="5027278"/>
            <a:ext cx="3905250" cy="14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Freeform 19"/>
          <p:cNvSpPr/>
          <p:nvPr/>
        </p:nvSpPr>
        <p:spPr>
          <a:xfrm>
            <a:off x="3031441" y="5027278"/>
            <a:ext cx="2093010" cy="382922"/>
          </a:xfrm>
          <a:custGeom>
            <a:avLst/>
            <a:gdLst>
              <a:gd name="connsiteX0" fmla="*/ 1562100 w 1562100"/>
              <a:gd name="connsiteY0" fmla="*/ 484767 h 484767"/>
              <a:gd name="connsiteX1" fmla="*/ 1543050 w 1562100"/>
              <a:gd name="connsiteY1" fmla="*/ 294267 h 484767"/>
              <a:gd name="connsiteX2" fmla="*/ 1466850 w 1562100"/>
              <a:gd name="connsiteY2" fmla="*/ 179967 h 484767"/>
              <a:gd name="connsiteX3" fmla="*/ 1447800 w 1562100"/>
              <a:gd name="connsiteY3" fmla="*/ 122817 h 484767"/>
              <a:gd name="connsiteX4" fmla="*/ 1390650 w 1562100"/>
              <a:gd name="connsiteY4" fmla="*/ 65667 h 484767"/>
              <a:gd name="connsiteX5" fmla="*/ 1352550 w 1562100"/>
              <a:gd name="connsiteY5" fmla="*/ 8517 h 484767"/>
              <a:gd name="connsiteX6" fmla="*/ 1219200 w 1562100"/>
              <a:gd name="connsiteY6" fmla="*/ 27567 h 484767"/>
              <a:gd name="connsiteX7" fmla="*/ 1181100 w 1562100"/>
              <a:gd name="connsiteY7" fmla="*/ 141867 h 484767"/>
              <a:gd name="connsiteX8" fmla="*/ 1162050 w 1562100"/>
              <a:gd name="connsiteY8" fmla="*/ 199017 h 484767"/>
              <a:gd name="connsiteX9" fmla="*/ 1104900 w 1562100"/>
              <a:gd name="connsiteY9" fmla="*/ 237117 h 484767"/>
              <a:gd name="connsiteX10" fmla="*/ 704850 w 1562100"/>
              <a:gd name="connsiteY10" fmla="*/ 218067 h 484767"/>
              <a:gd name="connsiteX11" fmla="*/ 666750 w 1562100"/>
              <a:gd name="connsiteY11" fmla="*/ 160917 h 484767"/>
              <a:gd name="connsiteX12" fmla="*/ 628650 w 1562100"/>
              <a:gd name="connsiteY12" fmla="*/ 46617 h 484767"/>
              <a:gd name="connsiteX13" fmla="*/ 495300 w 1562100"/>
              <a:gd name="connsiteY13" fmla="*/ 8517 h 484767"/>
              <a:gd name="connsiteX14" fmla="*/ 419100 w 1562100"/>
              <a:gd name="connsiteY14" fmla="*/ 27567 h 484767"/>
              <a:gd name="connsiteX15" fmla="*/ 400050 w 1562100"/>
              <a:gd name="connsiteY15" fmla="*/ 84717 h 484767"/>
              <a:gd name="connsiteX16" fmla="*/ 304800 w 1562100"/>
              <a:gd name="connsiteY16" fmla="*/ 179967 h 484767"/>
              <a:gd name="connsiteX17" fmla="*/ 247650 w 1562100"/>
              <a:gd name="connsiteY17" fmla="*/ 294267 h 484767"/>
              <a:gd name="connsiteX18" fmla="*/ 190500 w 1562100"/>
              <a:gd name="connsiteY18" fmla="*/ 332367 h 484767"/>
              <a:gd name="connsiteX19" fmla="*/ 133350 w 1562100"/>
              <a:gd name="connsiteY19" fmla="*/ 389517 h 484767"/>
              <a:gd name="connsiteX20" fmla="*/ 0 w 1562100"/>
              <a:gd name="connsiteY20" fmla="*/ 408567 h 48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62100" h="484767">
                <a:moveTo>
                  <a:pt x="1562100" y="484767"/>
                </a:moveTo>
                <a:cubicBezTo>
                  <a:pt x="1555750" y="421267"/>
                  <a:pt x="1562085" y="355179"/>
                  <a:pt x="1543050" y="294267"/>
                </a:cubicBezTo>
                <a:cubicBezTo>
                  <a:pt x="1529392" y="250561"/>
                  <a:pt x="1481330" y="223408"/>
                  <a:pt x="1466850" y="179967"/>
                </a:cubicBezTo>
                <a:cubicBezTo>
                  <a:pt x="1460500" y="160917"/>
                  <a:pt x="1458939" y="139525"/>
                  <a:pt x="1447800" y="122817"/>
                </a:cubicBezTo>
                <a:cubicBezTo>
                  <a:pt x="1432856" y="100401"/>
                  <a:pt x="1407897" y="86363"/>
                  <a:pt x="1390650" y="65667"/>
                </a:cubicBezTo>
                <a:cubicBezTo>
                  <a:pt x="1375993" y="48078"/>
                  <a:pt x="1365250" y="27567"/>
                  <a:pt x="1352550" y="8517"/>
                </a:cubicBezTo>
                <a:cubicBezTo>
                  <a:pt x="1308100" y="14867"/>
                  <a:pt x="1254643" y="0"/>
                  <a:pt x="1219200" y="27567"/>
                </a:cubicBezTo>
                <a:cubicBezTo>
                  <a:pt x="1187499" y="52223"/>
                  <a:pt x="1193800" y="103767"/>
                  <a:pt x="1181100" y="141867"/>
                </a:cubicBezTo>
                <a:cubicBezTo>
                  <a:pt x="1174750" y="160917"/>
                  <a:pt x="1178758" y="187878"/>
                  <a:pt x="1162050" y="199017"/>
                </a:cubicBezTo>
                <a:lnTo>
                  <a:pt x="1104900" y="237117"/>
                </a:lnTo>
                <a:cubicBezTo>
                  <a:pt x="971550" y="230767"/>
                  <a:pt x="836377" y="240941"/>
                  <a:pt x="704850" y="218067"/>
                </a:cubicBezTo>
                <a:cubicBezTo>
                  <a:pt x="682293" y="214144"/>
                  <a:pt x="676049" y="181839"/>
                  <a:pt x="666750" y="160917"/>
                </a:cubicBezTo>
                <a:cubicBezTo>
                  <a:pt x="650439" y="124217"/>
                  <a:pt x="666750" y="59317"/>
                  <a:pt x="628650" y="46617"/>
                </a:cubicBezTo>
                <a:cubicBezTo>
                  <a:pt x="546662" y="19288"/>
                  <a:pt x="590981" y="32437"/>
                  <a:pt x="495300" y="8517"/>
                </a:cubicBezTo>
                <a:cubicBezTo>
                  <a:pt x="469900" y="14867"/>
                  <a:pt x="439544" y="11211"/>
                  <a:pt x="419100" y="27567"/>
                </a:cubicBezTo>
                <a:cubicBezTo>
                  <a:pt x="403420" y="40111"/>
                  <a:pt x="409030" y="66756"/>
                  <a:pt x="400050" y="84717"/>
                </a:cubicBezTo>
                <a:cubicBezTo>
                  <a:pt x="368300" y="148217"/>
                  <a:pt x="361950" y="141867"/>
                  <a:pt x="304800" y="179967"/>
                </a:cubicBezTo>
                <a:cubicBezTo>
                  <a:pt x="289306" y="226448"/>
                  <a:pt x="284579" y="257338"/>
                  <a:pt x="247650" y="294267"/>
                </a:cubicBezTo>
                <a:cubicBezTo>
                  <a:pt x="231461" y="310456"/>
                  <a:pt x="208089" y="317710"/>
                  <a:pt x="190500" y="332367"/>
                </a:cubicBezTo>
                <a:cubicBezTo>
                  <a:pt x="169804" y="349614"/>
                  <a:pt x="155766" y="374573"/>
                  <a:pt x="133350" y="389517"/>
                </a:cubicBezTo>
                <a:cubicBezTo>
                  <a:pt x="92727" y="416599"/>
                  <a:pt x="44896" y="408567"/>
                  <a:pt x="0" y="40856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TextBox 20"/>
          <p:cNvSpPr txBox="1"/>
          <p:nvPr/>
        </p:nvSpPr>
        <p:spPr>
          <a:xfrm>
            <a:off x="7344229" y="398928"/>
            <a:ext cx="4371521" cy="3662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ثانيًا: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سنتعرف على شكل آخر من أَشكال سطح الأَرض وَهُو </a:t>
            </a:r>
            <a:endParaRPr lang="en-US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الْجَبَل</a:t>
            </a:r>
            <a:endParaRPr lang="ar-BH" sz="3600" b="1" dirty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الْجَبَل هُوَ: أَرضٌ مُرتفِعَةَ جِدًا تُشْرف عَلى ما حَوْلَها مَن سَطْحِ الأَرض.</a:t>
            </a:r>
          </a:p>
        </p:txBody>
      </p:sp>
      <p:pic>
        <p:nvPicPr>
          <p:cNvPr id="2" name="6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77750" y="1524000"/>
            <a:ext cx="609600" cy="609600"/>
          </a:xfrm>
          <a:prstGeom prst="rect">
            <a:avLst/>
          </a:prstGeom>
        </p:spPr>
      </p:pic>
      <p:pic>
        <p:nvPicPr>
          <p:cNvPr id="3" name="6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77750" y="5279229"/>
            <a:ext cx="609600" cy="6096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172D396-4357-49A4-B571-FC808FC70A85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xmlns="" id="{5F16A2DF-419E-49AD-9553-2750E9284190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30" name="Group 14">
                <a:extLst>
                  <a:ext uri="{FF2B5EF4-FFF2-40B4-BE49-F238E27FC236}">
                    <a16:creationId xmlns:a16="http://schemas.microsoft.com/office/drawing/2014/main" xmlns="" id="{89943E3F-C994-40C6-AA9E-391BBCC998C9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3757CD1D-7F22-40AF-BD7E-FFB4D1C16520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F691BF79-DD2F-4344-B3AC-6FA14AF09759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E59B0BFE-3E3C-44D0-A872-1906393737D4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CBF9C24-ED91-4313-8C1E-CB44D0314B2F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72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8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89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28848" y="2114550"/>
            <a:ext cx="4634552" cy="590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يتألف الجبل من ثلاثة أقسام هي: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10550" y="323850"/>
            <a:ext cx="30480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5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أَقْسامُ الْجَبَل: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42625" y="3143250"/>
            <a:ext cx="3925525" cy="495300"/>
          </a:xfrm>
          <a:prstGeom prst="rect">
            <a:avLst/>
          </a:prstGeom>
          <a:solidFill>
            <a:srgbClr val="D9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1-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القمة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وهي رأس الجبل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42625" y="4343400"/>
            <a:ext cx="3982675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2-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السفح</a:t>
            </a:r>
            <a:r>
              <a:rPr lang="ar-BH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أو ( المنحدر 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42625" y="5410200"/>
            <a:ext cx="4039825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3-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قدم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الجبل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 أسفل الجبل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76450" y="1535602"/>
            <a:ext cx="5086350" cy="413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Arrow Connector 37"/>
          <p:cNvCxnSpPr>
            <a:stCxn id="18" idx="1"/>
          </p:cNvCxnSpPr>
          <p:nvPr/>
        </p:nvCxnSpPr>
        <p:spPr>
          <a:xfrm flipH="1" flipV="1">
            <a:off x="4495801" y="2495550"/>
            <a:ext cx="3446824" cy="895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1"/>
          </p:cNvCxnSpPr>
          <p:nvPr/>
        </p:nvCxnSpPr>
        <p:spPr>
          <a:xfrm flipH="1" flipV="1">
            <a:off x="7143750" y="5048250"/>
            <a:ext cx="798875" cy="628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9" idx="1"/>
          </p:cNvCxnSpPr>
          <p:nvPr/>
        </p:nvCxnSpPr>
        <p:spPr>
          <a:xfrm flipH="1" flipV="1">
            <a:off x="5638800" y="3714750"/>
            <a:ext cx="2303825" cy="895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7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92037" y="384999"/>
            <a:ext cx="609600" cy="609600"/>
          </a:xfrm>
          <a:prstGeom prst="rect">
            <a:avLst/>
          </a:prstGeom>
        </p:spPr>
      </p:pic>
      <p:pic>
        <p:nvPicPr>
          <p:cNvPr id="3" name="7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92037" y="2095500"/>
            <a:ext cx="609600" cy="609600"/>
          </a:xfrm>
          <a:prstGeom prst="rect">
            <a:avLst/>
          </a:prstGeom>
        </p:spPr>
      </p:pic>
      <p:pic>
        <p:nvPicPr>
          <p:cNvPr id="4" name="7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92037" y="3143250"/>
            <a:ext cx="609600" cy="609600"/>
          </a:xfrm>
          <a:prstGeom prst="rect">
            <a:avLst/>
          </a:prstGeom>
        </p:spPr>
      </p:pic>
      <p:pic>
        <p:nvPicPr>
          <p:cNvPr id="5" name="7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8700" y="4343400"/>
            <a:ext cx="609600" cy="609600"/>
          </a:xfrm>
          <a:prstGeom prst="rect">
            <a:avLst/>
          </a:prstGeom>
        </p:spPr>
      </p:pic>
      <p:pic>
        <p:nvPicPr>
          <p:cNvPr id="6" name="7-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92037" y="5435974"/>
            <a:ext cx="609600" cy="6096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5D54455-3356-47A0-A1D2-B5693F3898F3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xmlns="" id="{B904543D-0E55-413B-AE1F-0395C4B03126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32" name="Group 14">
                <a:extLst>
                  <a:ext uri="{FF2B5EF4-FFF2-40B4-BE49-F238E27FC236}">
                    <a16:creationId xmlns:a16="http://schemas.microsoft.com/office/drawing/2014/main" xmlns="" id="{FF2A7A5D-8330-41B6-8EAC-AA1E14DE0365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0ADBDC7D-2336-49EA-8776-B6F904D0AD7F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A43384DA-5DF6-4950-AAB7-AC16DF61F57A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6F3560EE-936E-496F-8EBF-93693D0AD982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6AA61F5-41D7-4919-BC14-05E24438D64D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33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29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423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301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909481" y="600804"/>
            <a:ext cx="5882469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ثالثًا: الوادي.</a:t>
            </a:r>
          </a:p>
          <a:p>
            <a:pPr algn="r"/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الوادي هو مكانٌ مُنخفضٌ مِن الأَرض بين مُرتَفعين.</a:t>
            </a:r>
          </a:p>
          <a:p>
            <a:pPr algn="r"/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بَعضُ الأوديةِ فيها أَنهار  وَبَعضها  الآخرُ جافٌ.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20150" y="3086100"/>
            <a:ext cx="299085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وادٍ يَجْري فيهِ نَهْر.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7355" y="936527"/>
            <a:ext cx="4580530" cy="23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355" y="3657600"/>
            <a:ext cx="4614579" cy="23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8820150" y="4400550"/>
            <a:ext cx="302895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وادٍ جاف.</a:t>
            </a: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rot="10800000" flipV="1">
            <a:off x="5810250" y="4857750"/>
            <a:ext cx="3009900" cy="742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753100" y="2505210"/>
            <a:ext cx="3033001" cy="7809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8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77750" y="1317168"/>
            <a:ext cx="609600" cy="609600"/>
          </a:xfrm>
          <a:prstGeom prst="rect">
            <a:avLst/>
          </a:prstGeom>
        </p:spPr>
      </p:pic>
      <p:pic>
        <p:nvPicPr>
          <p:cNvPr id="3" name="8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06337" y="3352800"/>
            <a:ext cx="609600" cy="609600"/>
          </a:xfrm>
          <a:prstGeom prst="rect">
            <a:avLst/>
          </a:prstGeom>
        </p:spPr>
      </p:pic>
      <p:pic>
        <p:nvPicPr>
          <p:cNvPr id="4" name="8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77750" y="4681268"/>
            <a:ext cx="609600" cy="6096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7DD6E2B-0C1C-4B28-B923-34A4C147AA4B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xmlns="" id="{D08F13F2-1F0C-463A-A366-B43A463EF8C4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34" name="Group 14">
                <a:extLst>
                  <a:ext uri="{FF2B5EF4-FFF2-40B4-BE49-F238E27FC236}">
                    <a16:creationId xmlns:a16="http://schemas.microsoft.com/office/drawing/2014/main" xmlns="" id="{A89CA261-A415-4D24-8257-9E4264A1649C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DB574BDC-1DDB-4587-BA5E-F93477415776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CD169812-A46B-4E75-B93B-CC0BF6F3FC70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E4207D55-7994-4AA0-983C-E72A5865E4CF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78F29BB-C4EC-4F69-A043-80B0B68C68FF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75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76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562850" y="3555311"/>
            <a:ext cx="421005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بَعَض الهِضاب تَصْلح للزِراعة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والسَّكن.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2849" y="951378"/>
            <a:ext cx="436529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رابعًا: الهضبةُ.</a:t>
            </a:r>
          </a:p>
          <a:p>
            <a:pPr algn="r"/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الهضبةُ: هي أرض منبسطة وَمُرتَفعة 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/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تَتَخللها أَودية عميقة.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6450" y="1508706"/>
            <a:ext cx="5276850" cy="409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9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2500" y="1705430"/>
            <a:ext cx="609600" cy="609600"/>
          </a:xfrm>
          <a:prstGeom prst="rect">
            <a:avLst/>
          </a:prstGeom>
        </p:spPr>
      </p:pic>
      <p:pic>
        <p:nvPicPr>
          <p:cNvPr id="3" name="9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2500" y="3009900"/>
            <a:ext cx="609600" cy="6096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483C8EC-0DEA-4A5F-83C4-9C9D55897268}"/>
              </a:ext>
            </a:extLst>
          </p:cNvPr>
          <p:cNvGrpSpPr/>
          <p:nvPr/>
        </p:nvGrpSpPr>
        <p:grpSpPr>
          <a:xfrm>
            <a:off x="-331621" y="30070"/>
            <a:ext cx="4565203" cy="370366"/>
            <a:chOff x="725075" y="1233536"/>
            <a:chExt cx="9318733" cy="427345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xmlns="" id="{3A224730-9982-4A45-B269-FB02FAF4331A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6" name="Group 14">
                <a:extLst>
                  <a:ext uri="{FF2B5EF4-FFF2-40B4-BE49-F238E27FC236}">
                    <a16:creationId xmlns:a16="http://schemas.microsoft.com/office/drawing/2014/main" xmlns="" id="{EFF1C016-7A18-41AD-BB4A-E8850649DCFC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BAC7039E-037E-4874-BB72-6040A646EA94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 sz="1400" b="1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BC517B04-BB77-44DE-9BBF-FD798C02BFE0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2" cy="3551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400" b="1" dirty="0"/>
                    <a:t>أشكال سطح الأرض - 1 -</a:t>
                  </a: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E49AA59F-7A1F-477F-B8EF-99F58033FF40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400" b="1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1293DA2-4201-433C-B1FA-F971C777FA82}"/>
                </a:ext>
              </a:extLst>
            </p:cNvPr>
            <p:cNvSpPr txBox="1"/>
            <p:nvPr/>
          </p:nvSpPr>
          <p:spPr>
            <a:xfrm>
              <a:off x="7285488" y="1305754"/>
              <a:ext cx="2004375" cy="355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400" b="1" dirty="0"/>
                <a:t>الدرس الثالث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308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2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15527</TotalTime>
  <Words>625</Words>
  <Application>Microsoft Office PowerPoint</Application>
  <PresentationFormat>Widescreen</PresentationFormat>
  <Paragraphs>173</Paragraphs>
  <Slides>17</Slides>
  <Notes>17</Notes>
  <HiddenSlides>0</HiddenSlides>
  <MMClips>51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  1- تسمية أشكال سطح الأرض بشكل سليم. 2- تحديد أقسام الجبل بشكل سليم. 3- توضيح مفاهيم أشكال سطح الأرض والسلسلة الجبلية بإتقان.  4- التمييز  بين الوادي الجاف والوادي الذي يجري فيه النهر.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الحادي عشر</dc:title>
  <dc:creator>Hassan Al Juffairi</dc:creator>
  <cp:lastModifiedBy>Admin</cp:lastModifiedBy>
  <cp:revision>943</cp:revision>
  <dcterms:created xsi:type="dcterms:W3CDTF">2020-03-05T04:31:42Z</dcterms:created>
  <dcterms:modified xsi:type="dcterms:W3CDTF">2020-11-02T23:45:46Z</dcterms:modified>
</cp:coreProperties>
</file>