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2" r:id="rId1"/>
    <p:sldMasterId id="2147483670" r:id="rId2"/>
  </p:sldMasterIdLst>
  <p:notesMasterIdLst>
    <p:notesMasterId r:id="rId38"/>
  </p:notesMasterIdLst>
  <p:handoutMasterIdLst>
    <p:handoutMasterId r:id="rId39"/>
  </p:handoutMasterIdLst>
  <p:sldIdLst>
    <p:sldId id="257" r:id="rId3"/>
    <p:sldId id="344" r:id="rId4"/>
    <p:sldId id="343" r:id="rId5"/>
    <p:sldId id="345" r:id="rId6"/>
    <p:sldId id="348" r:id="rId7"/>
    <p:sldId id="347" r:id="rId8"/>
    <p:sldId id="351" r:id="rId9"/>
    <p:sldId id="356" r:id="rId10"/>
    <p:sldId id="350" r:id="rId11"/>
    <p:sldId id="353" r:id="rId12"/>
    <p:sldId id="355" r:id="rId13"/>
    <p:sldId id="352" r:id="rId14"/>
    <p:sldId id="357" r:id="rId15"/>
    <p:sldId id="384" r:id="rId16"/>
    <p:sldId id="358" r:id="rId17"/>
    <p:sldId id="382" r:id="rId18"/>
    <p:sldId id="385" r:id="rId19"/>
    <p:sldId id="361" r:id="rId20"/>
    <p:sldId id="362" r:id="rId21"/>
    <p:sldId id="363" r:id="rId22"/>
    <p:sldId id="365" r:id="rId23"/>
    <p:sldId id="366" r:id="rId24"/>
    <p:sldId id="367" r:id="rId25"/>
    <p:sldId id="383" r:id="rId26"/>
    <p:sldId id="369" r:id="rId27"/>
    <p:sldId id="371" r:id="rId28"/>
    <p:sldId id="372" r:id="rId29"/>
    <p:sldId id="386" r:id="rId30"/>
    <p:sldId id="370" r:id="rId31"/>
    <p:sldId id="387" r:id="rId32"/>
    <p:sldId id="376" r:id="rId33"/>
    <p:sldId id="377" r:id="rId34"/>
    <p:sldId id="375" r:id="rId35"/>
    <p:sldId id="378" r:id="rId36"/>
    <p:sldId id="379" r:id="rId37"/>
  </p:sldIdLst>
  <p:sldSz cx="9144000" cy="6858000" type="screen4x3"/>
  <p:notesSz cx="6858000" cy="9144000"/>
  <p:custDataLst>
    <p:tags r:id="rId4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itty wilson" initials="kw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53" autoAdjust="0"/>
    <p:restoredTop sz="86384" autoAdjust="0"/>
  </p:normalViewPr>
  <p:slideViewPr>
    <p:cSldViewPr>
      <p:cViewPr>
        <p:scale>
          <a:sx n="85" d="100"/>
          <a:sy n="85" d="100"/>
        </p:scale>
        <p:origin x="-1404" y="-1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36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42" d="100"/>
          <a:sy n="42" d="100"/>
        </p:scale>
        <p:origin x="-725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tags" Target="tags/tag1.xml"/><Relationship Id="rId45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20697D-9FAB-4B3A-A70A-1D62C906C4DB}" type="datetimeFigureOut">
              <a:rPr lang="en-US" smtClean="0"/>
              <a:pPr/>
              <a:t>8/31/2019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CC7948-574B-4A85-88D7-DE2530B525D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53607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22C16C-0260-4B39-96A8-73E8B504E071}" type="datetimeFigureOut">
              <a:rPr lang="en-US" smtClean="0"/>
              <a:pPr/>
              <a:t>8/31/2019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004E23-57C8-46BF-A38E-3B9709954C7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05039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3D6722-9B4D-4E29-B226-C325925A8118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04100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004E23-57C8-46BF-A38E-3B9709954C77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9250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004E23-57C8-46BF-A38E-3B9709954C77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81548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004E23-57C8-46BF-A38E-3B9709954C77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16093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004E23-57C8-46BF-A38E-3B9709954C77}" type="slidenum">
              <a:rPr lang="en-US" smtClean="0"/>
              <a:pPr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56317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004E23-57C8-46BF-A38E-3B9709954C77}" type="slidenum">
              <a:rPr lang="en-US" smtClean="0"/>
              <a:pPr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12882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pter Ope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 bwMode="white">
          <a:xfrm>
            <a:off x="0" y="0"/>
            <a:ext cx="9144000" cy="13716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457200" y="215372"/>
            <a:ext cx="8229600" cy="622828"/>
          </a:xfrm>
        </p:spPr>
        <p:txBody>
          <a:bodyPr anchor="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816430"/>
            <a:ext cx="8229600" cy="478970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1pPr>
            <a:lvl2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2pPr>
            <a:lvl3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3pPr>
            <a:lvl4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4pPr>
            <a:lvl5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5pPr>
            <a:lvl6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6pPr>
            <a:lvl7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7pPr>
            <a:lvl8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8pPr>
            <a:lvl9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Add edition here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5029200" y="1600201"/>
            <a:ext cx="3657600" cy="1600199"/>
          </a:xfrm>
        </p:spPr>
        <p:txBody>
          <a:bodyPr anchor="b">
            <a:noAutofit/>
          </a:bodyPr>
          <a:lstStyle>
            <a:lvl1pPr marL="0" indent="0">
              <a:spcBef>
                <a:spcPts val="0"/>
              </a:spcBef>
              <a:buNone/>
              <a:defRPr sz="4400" baseline="0"/>
            </a:lvl1pPr>
            <a:lvl2pPr marL="0" indent="0">
              <a:spcBef>
                <a:spcPts val="0"/>
              </a:spcBef>
              <a:buNone/>
              <a:defRPr sz="4400"/>
            </a:lvl2pPr>
            <a:lvl3pPr marL="0" indent="0">
              <a:spcBef>
                <a:spcPts val="0"/>
              </a:spcBef>
              <a:buNone/>
              <a:defRPr sz="4400"/>
            </a:lvl3pPr>
            <a:lvl4pPr marL="0" indent="0">
              <a:spcBef>
                <a:spcPts val="0"/>
              </a:spcBef>
              <a:buNone/>
              <a:defRPr sz="4400"/>
            </a:lvl4pPr>
            <a:lvl5pPr marL="0" indent="0">
              <a:spcBef>
                <a:spcPts val="0"/>
              </a:spcBef>
              <a:buNone/>
              <a:defRPr sz="4400"/>
            </a:lvl5pPr>
            <a:lvl6pPr marL="0" indent="0">
              <a:spcBef>
                <a:spcPts val="0"/>
              </a:spcBef>
              <a:buNone/>
              <a:defRPr sz="4400"/>
            </a:lvl6pPr>
            <a:lvl7pPr marL="0" indent="0">
              <a:spcBef>
                <a:spcPts val="0"/>
              </a:spcBef>
              <a:buNone/>
              <a:defRPr sz="4400"/>
            </a:lvl7pPr>
            <a:lvl8pPr marL="0" indent="0">
              <a:spcBef>
                <a:spcPts val="0"/>
              </a:spcBef>
              <a:buNone/>
              <a:defRPr sz="4400"/>
            </a:lvl8pPr>
            <a:lvl9pPr marL="0" indent="0">
              <a:spcBef>
                <a:spcPts val="0"/>
              </a:spcBef>
              <a:buNone/>
              <a:defRPr sz="4400"/>
            </a:lvl9pPr>
          </a:lstStyle>
          <a:p>
            <a:pPr lvl="0"/>
            <a:r>
              <a:rPr lang="en-US" dirty="0"/>
              <a:t>Chapter ##</a:t>
            </a:r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5029200" y="3200400"/>
            <a:ext cx="3657600" cy="2925763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None/>
              <a:defRPr/>
            </a:lvl1pPr>
            <a:lvl2pPr marL="0" indent="0">
              <a:spcBef>
                <a:spcPts val="0"/>
              </a:spcBef>
              <a:buNone/>
              <a:defRPr/>
            </a:lvl2pPr>
            <a:lvl3pPr marL="0" indent="0">
              <a:spcBef>
                <a:spcPts val="0"/>
              </a:spcBef>
              <a:buNone/>
              <a:defRPr/>
            </a:lvl3pPr>
            <a:lvl4pPr marL="0" indent="0">
              <a:spcBef>
                <a:spcPts val="0"/>
              </a:spcBef>
              <a:buNone/>
              <a:defRPr/>
            </a:lvl4pPr>
            <a:lvl5pPr marL="0" indent="0">
              <a:spcBef>
                <a:spcPts val="0"/>
              </a:spcBef>
              <a:buNone/>
              <a:defRPr/>
            </a:lvl5pPr>
            <a:lvl6pPr marL="0" indent="0">
              <a:spcBef>
                <a:spcPts val="0"/>
              </a:spcBef>
              <a:buNone/>
              <a:defRPr/>
            </a:lvl6pPr>
            <a:lvl7pPr marL="0" indent="0">
              <a:spcBef>
                <a:spcPts val="0"/>
              </a:spcBef>
              <a:buNone/>
              <a:defRPr/>
            </a:lvl7pPr>
            <a:lvl8pPr marL="0" indent="0">
              <a:spcBef>
                <a:spcPts val="0"/>
              </a:spcBef>
              <a:buNone/>
              <a:defRPr/>
            </a:lvl8pPr>
            <a:lvl9pPr marL="0" indent="0">
              <a:spcBef>
                <a:spcPts val="0"/>
              </a:spcBef>
              <a:buNone/>
              <a:defRPr/>
            </a:lvl9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274605" y="6508775"/>
            <a:ext cx="8401308" cy="235463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382000" y="6553200"/>
            <a:ext cx="551783" cy="182880"/>
          </a:xfrm>
          <a:prstGeom prst="rect">
            <a:avLst/>
          </a:prstGeom>
        </p:spPr>
        <p:txBody>
          <a:bodyPr/>
          <a:lstStyle/>
          <a:p>
            <a:fld id="{200B2350-5261-4F5C-9DF5-EF0D264FC8D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 bwMode="white">
          <a:xfrm>
            <a:off x="-7938" y="6435725"/>
            <a:ext cx="9161464" cy="430213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Copyright" descr="Copyright 2015, 2012, 2009"/>
          <p:cNvSpPr txBox="1">
            <a:spLocks noChangeArrowheads="1"/>
          </p:cNvSpPr>
          <p:nvPr/>
        </p:nvSpPr>
        <p:spPr bwMode="auto">
          <a:xfrm>
            <a:off x="1456104" y="6442685"/>
            <a:ext cx="6036469" cy="423862"/>
          </a:xfrm>
          <a:prstGeom prst="rect">
            <a:avLst/>
          </a:prstGeom>
          <a:solidFill>
            <a:srgbClr val="0070C0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en-US" altLang="en-US" sz="1200" b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Copyright © 2017 Pearson Education, Ltd. </a:t>
            </a:r>
          </a:p>
        </p:txBody>
      </p:sp>
      <p:sp>
        <p:nvSpPr>
          <p:cNvPr id="13" name="TextBox 12"/>
          <p:cNvSpPr txBox="1"/>
          <p:nvPr userDrawn="1"/>
        </p:nvSpPr>
        <p:spPr>
          <a:xfrm>
            <a:off x="8341450" y="6515263"/>
            <a:ext cx="6907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bg1"/>
                </a:solidFill>
              </a:rPr>
              <a:t>7-</a:t>
            </a:r>
            <a:fld id="{CCCDB388-9340-4FD2-A520-1C193286466A}" type="slidenum">
              <a:rPr lang="en-US" sz="1100" smtClean="0">
                <a:solidFill>
                  <a:schemeClr val="bg1"/>
                </a:solidFill>
              </a:rPr>
              <a:pPr/>
              <a:t>‹#›</a:t>
            </a:fld>
            <a:endParaRPr lang="en-US" sz="1100" dirty="0">
              <a:solidFill>
                <a:schemeClr val="bg1"/>
              </a:solidFill>
            </a:endParaRPr>
          </a:p>
        </p:txBody>
      </p:sp>
      <p:grpSp>
        <p:nvGrpSpPr>
          <p:cNvPr id="17" name="Group 16"/>
          <p:cNvGrpSpPr/>
          <p:nvPr userDrawn="1"/>
        </p:nvGrpSpPr>
        <p:grpSpPr>
          <a:xfrm>
            <a:off x="0" y="6443895"/>
            <a:ext cx="7740772" cy="422044"/>
            <a:chOff x="-7938" y="6434137"/>
            <a:chExt cx="7740772" cy="431801"/>
          </a:xfrm>
          <a:solidFill>
            <a:srgbClr val="0070C0"/>
          </a:solidFill>
        </p:grpSpPr>
        <p:sp>
          <p:nvSpPr>
            <p:cNvPr id="18" name="Copyright" descr="Pearson: Copyright 2015, 2012, 2009"/>
            <p:cNvSpPr txBox="1">
              <a:spLocks noChangeArrowheads="1"/>
            </p:cNvSpPr>
            <p:nvPr/>
          </p:nvSpPr>
          <p:spPr bwMode="auto">
            <a:xfrm>
              <a:off x="1411165" y="6434137"/>
              <a:ext cx="6321669" cy="42386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defRPr/>
              </a:pPr>
              <a:r>
                <a:rPr lang="en-US" altLang="en-US" sz="1200" b="0" dirty="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Copyright © 2017 Pearson Education, Ltd. </a:t>
              </a:r>
            </a:p>
          </p:txBody>
        </p:sp>
        <p:pic>
          <p:nvPicPr>
            <p:cNvPr id="19" name="Pearson Logo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black">
            <a:xfrm>
              <a:off x="-7938" y="6435725"/>
              <a:ext cx="1441450" cy="4302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943536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arning 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118872" indent="-118872">
              <a:buClr>
                <a:schemeClr val="bg1"/>
              </a:buClr>
              <a:buSzPct val="25000"/>
              <a:defRPr sz="2400"/>
            </a:lvl1pPr>
            <a:lvl2pPr marL="569913" indent="-285750">
              <a:defRPr sz="2000"/>
            </a:lvl2pPr>
            <a:lvl3pPr>
              <a:defRPr sz="2000"/>
            </a:lvl3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</a:t>
            </a:r>
          </a:p>
          <a:p>
            <a:pPr lvl="6"/>
            <a:r>
              <a:rPr lang="en-US" dirty="0"/>
              <a:t>Seventh</a:t>
            </a:r>
          </a:p>
          <a:p>
            <a:pPr lvl="7"/>
            <a:r>
              <a:rPr lang="en-US" dirty="0"/>
              <a:t>Eighth</a:t>
            </a:r>
          </a:p>
          <a:p>
            <a:pPr lvl="8"/>
            <a:r>
              <a:rPr lang="en-US" dirty="0"/>
              <a:t>Ninth</a:t>
            </a:r>
          </a:p>
        </p:txBody>
      </p:sp>
    </p:spTree>
    <p:extLst>
      <p:ext uri="{BB962C8B-B14F-4D97-AF65-F5344CB8AC3E}">
        <p14:creationId xmlns:p14="http://schemas.microsoft.com/office/powerpoint/2010/main" val="2987608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gure +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white">
          <a:xfrm>
            <a:off x="-7938" y="6435725"/>
            <a:ext cx="9161464" cy="430213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sym typeface="Wingdings 3" panose="05040102010807070707" pitchFamily="18" charset="2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>
          <a:xfrm>
            <a:off x="457200" y="228600"/>
            <a:ext cx="8229600" cy="1066800"/>
          </a:xfrm>
        </p:spPr>
        <p:txBody>
          <a:bodyPr anchor="t"/>
          <a:lstStyle>
            <a:lvl1pPr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add figure number and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5368160"/>
            <a:ext cx="8229600" cy="916856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600"/>
            </a:lvl1pPr>
            <a:lvl2pPr marL="0" indent="0">
              <a:spcBef>
                <a:spcPts val="0"/>
              </a:spcBef>
              <a:buNone/>
              <a:defRPr sz="1600"/>
            </a:lvl2pPr>
            <a:lvl3pPr marL="0" indent="0">
              <a:spcBef>
                <a:spcPts val="0"/>
              </a:spcBef>
              <a:buNone/>
              <a:defRPr sz="1600"/>
            </a:lvl3pPr>
            <a:lvl4pPr marL="0" indent="0">
              <a:spcBef>
                <a:spcPts val="0"/>
              </a:spcBef>
              <a:buNone/>
              <a:defRPr sz="1600"/>
            </a:lvl4pPr>
            <a:lvl5pPr marL="0" indent="0">
              <a:spcBef>
                <a:spcPts val="0"/>
              </a:spcBef>
              <a:buNone/>
              <a:defRPr sz="1600"/>
            </a:lvl5pPr>
            <a:lvl6pPr marL="0" indent="0">
              <a:spcBef>
                <a:spcPts val="0"/>
              </a:spcBef>
              <a:buNone/>
              <a:defRPr sz="1600"/>
            </a:lvl6pPr>
            <a:lvl7pPr marL="0" indent="0">
              <a:spcBef>
                <a:spcPts val="0"/>
              </a:spcBef>
              <a:buNone/>
              <a:defRPr sz="1600"/>
            </a:lvl7pPr>
            <a:lvl8pPr marL="0" indent="0">
              <a:spcBef>
                <a:spcPts val="0"/>
              </a:spcBef>
              <a:buNone/>
              <a:defRPr sz="1600"/>
            </a:lvl8pPr>
            <a:lvl9pPr marL="0" indent="0">
              <a:spcBef>
                <a:spcPts val="0"/>
              </a:spcBef>
              <a:buNone/>
              <a:defRPr sz="1600"/>
            </a:lvl9pPr>
          </a:lstStyle>
          <a:p>
            <a:pPr lvl="0"/>
            <a:r>
              <a:rPr lang="en-US" dirty="0"/>
              <a:t>Click to add caption</a:t>
            </a:r>
          </a:p>
        </p:txBody>
      </p:sp>
      <p:sp>
        <p:nvSpPr>
          <p:cNvPr id="11" name="TextBox 10"/>
          <p:cNvSpPr txBox="1"/>
          <p:nvPr userDrawn="1"/>
        </p:nvSpPr>
        <p:spPr>
          <a:xfrm>
            <a:off x="8341450" y="6515263"/>
            <a:ext cx="6907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prstClr val="white"/>
                </a:solidFill>
                <a:sym typeface="Wingdings 3" panose="05040102010807070707" pitchFamily="18" charset="2"/>
              </a:rPr>
              <a:t>7-</a:t>
            </a:r>
            <a:fld id="{CCCDB388-9340-4FD2-A520-1C193286466A}" type="slidenum">
              <a:rPr lang="en-US" sz="1100">
                <a:solidFill>
                  <a:prstClr val="white"/>
                </a:solidFill>
                <a:sym typeface="Wingdings 3" panose="05040102010807070707" pitchFamily="18" charset="2"/>
              </a:rPr>
              <a:pPr/>
              <a:t>‹#›</a:t>
            </a:fld>
            <a:endParaRPr lang="en-US" sz="1100" dirty="0">
              <a:solidFill>
                <a:prstClr val="white"/>
              </a:solidFill>
              <a:sym typeface="Wingdings 3" panose="05040102010807070707" pitchFamily="18" charset="2"/>
            </a:endParaRPr>
          </a:p>
        </p:txBody>
      </p:sp>
      <p:grpSp>
        <p:nvGrpSpPr>
          <p:cNvPr id="12" name="Group 11"/>
          <p:cNvGrpSpPr/>
          <p:nvPr userDrawn="1"/>
        </p:nvGrpSpPr>
        <p:grpSpPr>
          <a:xfrm>
            <a:off x="0" y="6443895"/>
            <a:ext cx="7740772" cy="422044"/>
            <a:chOff x="-7938" y="6434137"/>
            <a:chExt cx="7740772" cy="431801"/>
          </a:xfrm>
          <a:solidFill>
            <a:srgbClr val="0070C0"/>
          </a:solidFill>
        </p:grpSpPr>
        <p:sp>
          <p:nvSpPr>
            <p:cNvPr id="13" name="Copyright" descr="Pearson: Copyright 2015, 2012, 2009"/>
            <p:cNvSpPr txBox="1">
              <a:spLocks noChangeArrowheads="1"/>
            </p:cNvSpPr>
            <p:nvPr/>
          </p:nvSpPr>
          <p:spPr bwMode="auto">
            <a:xfrm>
              <a:off x="1411165" y="6434137"/>
              <a:ext cx="6321669" cy="42386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defRPr/>
              </a:pPr>
              <a:r>
                <a:rPr lang="en-US" altLang="en-US" sz="1200" dirty="0">
                  <a:solidFill>
                    <a:prstClr val="white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  <a:sym typeface="Wingdings 3" panose="05040102010807070707" pitchFamily="18" charset="2"/>
                </a:rPr>
                <a:t>Copyright © 2017 Pearson Education, Ltd. </a:t>
              </a:r>
            </a:p>
          </p:txBody>
        </p:sp>
        <p:pic>
          <p:nvPicPr>
            <p:cNvPr id="14" name="Pearson Logo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black">
            <a:xfrm>
              <a:off x="-7938" y="6435725"/>
              <a:ext cx="1441450" cy="4302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497487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Learning Objectives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215372"/>
            <a:ext cx="8229600" cy="622828"/>
          </a:xfrm>
        </p:spPr>
        <p:txBody>
          <a:bodyPr anchor="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" name="Learning Objectives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816430"/>
            <a:ext cx="8229600" cy="402770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None/>
              <a:defRPr sz="1600">
                <a:solidFill>
                  <a:schemeClr val="bg1"/>
                </a:solidFill>
              </a:defRPr>
            </a:lvl1pPr>
            <a:lvl2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2pPr>
            <a:lvl3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3pPr>
            <a:lvl4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4pPr>
            <a:lvl5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5pPr>
            <a:lvl6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6pPr>
            <a:lvl7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7pPr>
            <a:lvl8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8pPr>
            <a:lvl9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Click to add Learning Objective(s)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4"/>
          </p:nvPr>
        </p:nvSpPr>
        <p:spPr>
          <a:xfrm>
            <a:off x="457200" y="1600200"/>
            <a:ext cx="8229600" cy="4525963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</a:t>
            </a:r>
          </a:p>
          <a:p>
            <a:pPr lvl="6"/>
            <a:r>
              <a:rPr lang="en-US" dirty="0"/>
              <a:t>Seventh</a:t>
            </a:r>
          </a:p>
          <a:p>
            <a:pPr lvl="7"/>
            <a:r>
              <a:rPr lang="en-US" dirty="0"/>
              <a:t>Eighth</a:t>
            </a:r>
          </a:p>
          <a:p>
            <a:pPr lvl="8"/>
            <a:r>
              <a:rPr lang="en-US" dirty="0"/>
              <a:t>Ninth</a:t>
            </a:r>
          </a:p>
        </p:txBody>
      </p:sp>
    </p:spTree>
    <p:extLst>
      <p:ext uri="{BB962C8B-B14F-4D97-AF65-F5344CB8AC3E}">
        <p14:creationId xmlns:p14="http://schemas.microsoft.com/office/powerpoint/2010/main" val="2004957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SzPct val="100000"/>
              <a:defRPr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</a:t>
            </a:r>
          </a:p>
          <a:p>
            <a:pPr lvl="6"/>
            <a:r>
              <a:rPr lang="en-US" dirty="0"/>
              <a:t>Seventh</a:t>
            </a:r>
          </a:p>
          <a:p>
            <a:pPr lvl="7"/>
            <a:r>
              <a:rPr lang="en-US" dirty="0"/>
              <a:t>Eighth</a:t>
            </a:r>
          </a:p>
          <a:p>
            <a:pPr lvl="8"/>
            <a:r>
              <a:rPr lang="en-US" dirty="0"/>
              <a:t>Ninth</a:t>
            </a:r>
          </a:p>
        </p:txBody>
      </p:sp>
    </p:spTree>
    <p:extLst>
      <p:ext uri="{BB962C8B-B14F-4D97-AF65-F5344CB8AC3E}">
        <p14:creationId xmlns:p14="http://schemas.microsoft.com/office/powerpoint/2010/main" val="3762706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arning 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118872" indent="-118872">
              <a:buClr>
                <a:schemeClr val="bg1"/>
              </a:buClr>
              <a:buSzPct val="25000"/>
              <a:defRPr sz="2400"/>
            </a:lvl1pPr>
            <a:lvl2pPr marL="569913" indent="-285750">
              <a:defRPr sz="2000"/>
            </a:lvl2pPr>
            <a:lvl3pPr>
              <a:defRPr sz="2000"/>
            </a:lvl3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</a:t>
            </a:r>
          </a:p>
          <a:p>
            <a:pPr lvl="6"/>
            <a:r>
              <a:rPr lang="en-US" dirty="0"/>
              <a:t>Seventh</a:t>
            </a:r>
          </a:p>
          <a:p>
            <a:pPr lvl="7"/>
            <a:r>
              <a:rPr lang="en-US" dirty="0"/>
              <a:t>Eighth</a:t>
            </a:r>
          </a:p>
          <a:p>
            <a:pPr lvl="8"/>
            <a:r>
              <a:rPr lang="en-US" dirty="0"/>
              <a:t>Ninth</a:t>
            </a:r>
          </a:p>
        </p:txBody>
      </p:sp>
    </p:spTree>
    <p:extLst>
      <p:ext uri="{BB962C8B-B14F-4D97-AF65-F5344CB8AC3E}">
        <p14:creationId xmlns:p14="http://schemas.microsoft.com/office/powerpoint/2010/main" val="1317548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gure +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white">
          <a:xfrm>
            <a:off x="-7938" y="6435725"/>
            <a:ext cx="9161464" cy="430213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>
          <a:xfrm>
            <a:off x="457200" y="228600"/>
            <a:ext cx="8229600" cy="1066800"/>
          </a:xfrm>
        </p:spPr>
        <p:txBody>
          <a:bodyPr anchor="t"/>
          <a:lstStyle>
            <a:lvl1pPr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add figure number and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5368160"/>
            <a:ext cx="8229600" cy="916856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600"/>
            </a:lvl1pPr>
            <a:lvl2pPr marL="0" indent="0">
              <a:spcBef>
                <a:spcPts val="0"/>
              </a:spcBef>
              <a:buNone/>
              <a:defRPr sz="1600"/>
            </a:lvl2pPr>
            <a:lvl3pPr marL="0" indent="0">
              <a:spcBef>
                <a:spcPts val="0"/>
              </a:spcBef>
              <a:buNone/>
              <a:defRPr sz="1600"/>
            </a:lvl3pPr>
            <a:lvl4pPr marL="0" indent="0">
              <a:spcBef>
                <a:spcPts val="0"/>
              </a:spcBef>
              <a:buNone/>
              <a:defRPr sz="1600"/>
            </a:lvl4pPr>
            <a:lvl5pPr marL="0" indent="0">
              <a:spcBef>
                <a:spcPts val="0"/>
              </a:spcBef>
              <a:buNone/>
              <a:defRPr sz="1600"/>
            </a:lvl5pPr>
            <a:lvl6pPr marL="0" indent="0">
              <a:spcBef>
                <a:spcPts val="0"/>
              </a:spcBef>
              <a:buNone/>
              <a:defRPr sz="1600"/>
            </a:lvl6pPr>
            <a:lvl7pPr marL="0" indent="0">
              <a:spcBef>
                <a:spcPts val="0"/>
              </a:spcBef>
              <a:buNone/>
              <a:defRPr sz="1600"/>
            </a:lvl7pPr>
            <a:lvl8pPr marL="0" indent="0">
              <a:spcBef>
                <a:spcPts val="0"/>
              </a:spcBef>
              <a:buNone/>
              <a:defRPr sz="1600"/>
            </a:lvl8pPr>
            <a:lvl9pPr marL="0" indent="0">
              <a:spcBef>
                <a:spcPts val="0"/>
              </a:spcBef>
              <a:buNone/>
              <a:defRPr sz="1600"/>
            </a:lvl9pPr>
          </a:lstStyle>
          <a:p>
            <a:pPr lvl="0"/>
            <a:r>
              <a:rPr lang="en-US" dirty="0"/>
              <a:t>Click to add caption</a:t>
            </a:r>
          </a:p>
        </p:txBody>
      </p:sp>
      <p:sp>
        <p:nvSpPr>
          <p:cNvPr id="11" name="TextBox 10"/>
          <p:cNvSpPr txBox="1"/>
          <p:nvPr userDrawn="1"/>
        </p:nvSpPr>
        <p:spPr>
          <a:xfrm>
            <a:off x="8341450" y="6515263"/>
            <a:ext cx="6907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bg1"/>
                </a:solidFill>
              </a:rPr>
              <a:t>7-</a:t>
            </a:r>
            <a:fld id="{CCCDB388-9340-4FD2-A520-1C193286466A}" type="slidenum">
              <a:rPr lang="en-US" sz="1100" smtClean="0">
                <a:solidFill>
                  <a:schemeClr val="bg1"/>
                </a:solidFill>
              </a:rPr>
              <a:pPr/>
              <a:t>‹#›</a:t>
            </a:fld>
            <a:endParaRPr lang="en-US" sz="1100" dirty="0">
              <a:solidFill>
                <a:schemeClr val="bg1"/>
              </a:solidFill>
            </a:endParaRPr>
          </a:p>
        </p:txBody>
      </p:sp>
      <p:grpSp>
        <p:nvGrpSpPr>
          <p:cNvPr id="12" name="Group 11"/>
          <p:cNvGrpSpPr/>
          <p:nvPr userDrawn="1"/>
        </p:nvGrpSpPr>
        <p:grpSpPr>
          <a:xfrm>
            <a:off x="0" y="6443895"/>
            <a:ext cx="7740772" cy="422044"/>
            <a:chOff x="-7938" y="6434137"/>
            <a:chExt cx="7740772" cy="431801"/>
          </a:xfrm>
          <a:solidFill>
            <a:srgbClr val="0070C0"/>
          </a:solidFill>
        </p:grpSpPr>
        <p:sp>
          <p:nvSpPr>
            <p:cNvPr id="13" name="Copyright" descr="Pearson: Copyright 2015, 2012, 2009"/>
            <p:cNvSpPr txBox="1">
              <a:spLocks noChangeArrowheads="1"/>
            </p:cNvSpPr>
            <p:nvPr/>
          </p:nvSpPr>
          <p:spPr bwMode="auto">
            <a:xfrm>
              <a:off x="1411165" y="6434137"/>
              <a:ext cx="6321669" cy="42386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defRPr/>
              </a:pPr>
              <a:r>
                <a:rPr lang="en-US" altLang="en-US" sz="1200" b="0" dirty="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Copyright © 2017 Pearson Education, Ltd. </a:t>
              </a:r>
            </a:p>
          </p:txBody>
        </p:sp>
        <p:pic>
          <p:nvPicPr>
            <p:cNvPr id="14" name="Pearson Logo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black">
            <a:xfrm>
              <a:off x="-7938" y="6435725"/>
              <a:ext cx="1441450" cy="4302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360343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26057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pter Ope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 bwMode="white">
          <a:xfrm>
            <a:off x="0" y="0"/>
            <a:ext cx="9144000" cy="13716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sym typeface="Wingdings 3" panose="05040102010807070707" pitchFamily="18" charset="2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457200" y="215372"/>
            <a:ext cx="8229600" cy="622828"/>
          </a:xfrm>
        </p:spPr>
        <p:txBody>
          <a:bodyPr anchor="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816430"/>
            <a:ext cx="8229600" cy="478970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1pPr>
            <a:lvl2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2pPr>
            <a:lvl3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3pPr>
            <a:lvl4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4pPr>
            <a:lvl5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5pPr>
            <a:lvl6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6pPr>
            <a:lvl7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7pPr>
            <a:lvl8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8pPr>
            <a:lvl9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Add edition here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5029200" y="1600201"/>
            <a:ext cx="3657600" cy="1600199"/>
          </a:xfrm>
        </p:spPr>
        <p:txBody>
          <a:bodyPr anchor="b">
            <a:noAutofit/>
          </a:bodyPr>
          <a:lstStyle>
            <a:lvl1pPr marL="0" indent="0">
              <a:spcBef>
                <a:spcPts val="0"/>
              </a:spcBef>
              <a:buNone/>
              <a:defRPr sz="4400" baseline="0"/>
            </a:lvl1pPr>
            <a:lvl2pPr marL="0" indent="0">
              <a:spcBef>
                <a:spcPts val="0"/>
              </a:spcBef>
              <a:buNone/>
              <a:defRPr sz="4400"/>
            </a:lvl2pPr>
            <a:lvl3pPr marL="0" indent="0">
              <a:spcBef>
                <a:spcPts val="0"/>
              </a:spcBef>
              <a:buNone/>
              <a:defRPr sz="4400"/>
            </a:lvl3pPr>
            <a:lvl4pPr marL="0" indent="0">
              <a:spcBef>
                <a:spcPts val="0"/>
              </a:spcBef>
              <a:buNone/>
              <a:defRPr sz="4400"/>
            </a:lvl4pPr>
            <a:lvl5pPr marL="0" indent="0">
              <a:spcBef>
                <a:spcPts val="0"/>
              </a:spcBef>
              <a:buNone/>
              <a:defRPr sz="4400"/>
            </a:lvl5pPr>
            <a:lvl6pPr marL="0" indent="0">
              <a:spcBef>
                <a:spcPts val="0"/>
              </a:spcBef>
              <a:buNone/>
              <a:defRPr sz="4400"/>
            </a:lvl6pPr>
            <a:lvl7pPr marL="0" indent="0">
              <a:spcBef>
                <a:spcPts val="0"/>
              </a:spcBef>
              <a:buNone/>
              <a:defRPr sz="4400"/>
            </a:lvl7pPr>
            <a:lvl8pPr marL="0" indent="0">
              <a:spcBef>
                <a:spcPts val="0"/>
              </a:spcBef>
              <a:buNone/>
              <a:defRPr sz="4400"/>
            </a:lvl8pPr>
            <a:lvl9pPr marL="0" indent="0">
              <a:spcBef>
                <a:spcPts val="0"/>
              </a:spcBef>
              <a:buNone/>
              <a:defRPr sz="4400"/>
            </a:lvl9pPr>
          </a:lstStyle>
          <a:p>
            <a:pPr lvl="0"/>
            <a:r>
              <a:rPr lang="en-US" dirty="0"/>
              <a:t>Chapter ##</a:t>
            </a:r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5029200" y="3200400"/>
            <a:ext cx="3657600" cy="2925763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None/>
              <a:defRPr/>
            </a:lvl1pPr>
            <a:lvl2pPr marL="0" indent="0">
              <a:spcBef>
                <a:spcPts val="0"/>
              </a:spcBef>
              <a:buNone/>
              <a:defRPr/>
            </a:lvl2pPr>
            <a:lvl3pPr marL="0" indent="0">
              <a:spcBef>
                <a:spcPts val="0"/>
              </a:spcBef>
              <a:buNone/>
              <a:defRPr/>
            </a:lvl3pPr>
            <a:lvl4pPr marL="0" indent="0">
              <a:spcBef>
                <a:spcPts val="0"/>
              </a:spcBef>
              <a:buNone/>
              <a:defRPr/>
            </a:lvl4pPr>
            <a:lvl5pPr marL="0" indent="0">
              <a:spcBef>
                <a:spcPts val="0"/>
              </a:spcBef>
              <a:buNone/>
              <a:defRPr/>
            </a:lvl5pPr>
            <a:lvl6pPr marL="0" indent="0">
              <a:spcBef>
                <a:spcPts val="0"/>
              </a:spcBef>
              <a:buNone/>
              <a:defRPr/>
            </a:lvl6pPr>
            <a:lvl7pPr marL="0" indent="0">
              <a:spcBef>
                <a:spcPts val="0"/>
              </a:spcBef>
              <a:buNone/>
              <a:defRPr/>
            </a:lvl7pPr>
            <a:lvl8pPr marL="0" indent="0">
              <a:spcBef>
                <a:spcPts val="0"/>
              </a:spcBef>
              <a:buNone/>
              <a:defRPr/>
            </a:lvl8pPr>
            <a:lvl9pPr marL="0" indent="0">
              <a:spcBef>
                <a:spcPts val="0"/>
              </a:spcBef>
              <a:buNone/>
              <a:defRPr/>
            </a:lvl9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274605" y="6508775"/>
            <a:ext cx="8401308" cy="235463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prstClr val="black"/>
              </a:solidFill>
              <a:sym typeface="Wingdings 3" panose="05040102010807070707" pitchFamily="18" charset="2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382000" y="6553200"/>
            <a:ext cx="551783" cy="182880"/>
          </a:xfrm>
          <a:prstGeom prst="rect">
            <a:avLst/>
          </a:prstGeom>
        </p:spPr>
        <p:txBody>
          <a:bodyPr/>
          <a:lstStyle/>
          <a:p>
            <a:fld id="{200B2350-5261-4F5C-9DF5-EF0D264FC8D2}" type="slidenum">
              <a:rPr lang="en-US">
                <a:solidFill>
                  <a:prstClr val="black"/>
                </a:solidFill>
                <a:sym typeface="Wingdings 3" panose="05040102010807070707" pitchFamily="18" charset="2"/>
              </a:rPr>
              <a:pPr/>
              <a:t>‹#›</a:t>
            </a:fld>
            <a:endParaRPr lang="en-US" dirty="0">
              <a:solidFill>
                <a:prstClr val="black"/>
              </a:solidFill>
              <a:sym typeface="Wingdings 3" panose="05040102010807070707" pitchFamily="18" charset="2"/>
            </a:endParaRPr>
          </a:p>
        </p:txBody>
      </p:sp>
      <p:sp>
        <p:nvSpPr>
          <p:cNvPr id="12" name="Rectangle 11"/>
          <p:cNvSpPr/>
          <p:nvPr/>
        </p:nvSpPr>
        <p:spPr bwMode="white">
          <a:xfrm>
            <a:off x="-7938" y="6435725"/>
            <a:ext cx="9161464" cy="430213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sym typeface="Wingdings 3" panose="05040102010807070707" pitchFamily="18" charset="2"/>
            </a:endParaRPr>
          </a:p>
        </p:txBody>
      </p:sp>
      <p:grpSp>
        <p:nvGrpSpPr>
          <p:cNvPr id="2" name="Group 1"/>
          <p:cNvGrpSpPr/>
          <p:nvPr userDrawn="1"/>
        </p:nvGrpSpPr>
        <p:grpSpPr>
          <a:xfrm>
            <a:off x="0" y="6435724"/>
            <a:ext cx="7492573" cy="430823"/>
            <a:chOff x="0" y="6339009"/>
            <a:chExt cx="7492573" cy="430823"/>
          </a:xfrm>
          <a:solidFill>
            <a:srgbClr val="0070C0"/>
          </a:solidFill>
        </p:grpSpPr>
        <p:pic>
          <p:nvPicPr>
            <p:cNvPr id="14" name="Pearson Logo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black">
            <a:xfrm>
              <a:off x="0" y="6339009"/>
              <a:ext cx="1441450" cy="4302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" name="Copyright" descr="Copyright 2015, 2012, 2009"/>
            <p:cNvSpPr txBox="1">
              <a:spLocks noChangeArrowheads="1"/>
            </p:cNvSpPr>
            <p:nvPr/>
          </p:nvSpPr>
          <p:spPr bwMode="auto">
            <a:xfrm>
              <a:off x="1456104" y="6345970"/>
              <a:ext cx="6036469" cy="423862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defRPr/>
              </a:pPr>
              <a:r>
                <a:rPr lang="en-US" altLang="en-US" sz="1200" dirty="0">
                  <a:solidFill>
                    <a:prstClr val="white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  <a:sym typeface="Wingdings 3" panose="05040102010807070707" pitchFamily="18" charset="2"/>
                </a:rPr>
                <a:t>Copyright © 2017 Pearson Education, Ltd. </a:t>
              </a:r>
            </a:p>
          </p:txBody>
        </p:sp>
      </p:grpSp>
      <p:sp>
        <p:nvSpPr>
          <p:cNvPr id="13" name="TextBox 12"/>
          <p:cNvSpPr txBox="1"/>
          <p:nvPr userDrawn="1"/>
        </p:nvSpPr>
        <p:spPr>
          <a:xfrm>
            <a:off x="8341450" y="6515263"/>
            <a:ext cx="6907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prstClr val="white"/>
                </a:solidFill>
                <a:sym typeface="Wingdings 3" panose="05040102010807070707" pitchFamily="18" charset="2"/>
              </a:rPr>
              <a:t>7-</a:t>
            </a:r>
            <a:fld id="{CCCDB388-9340-4FD2-A520-1C193286466A}" type="slidenum">
              <a:rPr lang="en-US" sz="1100">
                <a:solidFill>
                  <a:prstClr val="white"/>
                </a:solidFill>
                <a:sym typeface="Wingdings 3" panose="05040102010807070707" pitchFamily="18" charset="2"/>
              </a:rPr>
              <a:pPr/>
              <a:t>‹#›</a:t>
            </a:fld>
            <a:endParaRPr lang="en-US" sz="1100" dirty="0">
              <a:solidFill>
                <a:prstClr val="white"/>
              </a:solidFill>
              <a:sym typeface="Wingdings 3" panose="050401020108070707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71486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Learning Objectives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215372"/>
            <a:ext cx="8229600" cy="622828"/>
          </a:xfrm>
        </p:spPr>
        <p:txBody>
          <a:bodyPr anchor="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" name="Learning Objectives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816430"/>
            <a:ext cx="8229600" cy="402770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None/>
              <a:defRPr sz="1600">
                <a:solidFill>
                  <a:schemeClr val="bg1"/>
                </a:solidFill>
              </a:defRPr>
            </a:lvl1pPr>
            <a:lvl2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2pPr>
            <a:lvl3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3pPr>
            <a:lvl4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4pPr>
            <a:lvl5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5pPr>
            <a:lvl6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6pPr>
            <a:lvl7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7pPr>
            <a:lvl8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8pPr>
            <a:lvl9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Click to add Learning Objective(s)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4"/>
          </p:nvPr>
        </p:nvSpPr>
        <p:spPr>
          <a:xfrm>
            <a:off x="457200" y="1600200"/>
            <a:ext cx="8229600" cy="4525963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</a:t>
            </a:r>
          </a:p>
          <a:p>
            <a:pPr lvl="6"/>
            <a:r>
              <a:rPr lang="en-US" dirty="0"/>
              <a:t>Seventh</a:t>
            </a:r>
          </a:p>
          <a:p>
            <a:pPr lvl="7"/>
            <a:r>
              <a:rPr lang="en-US" dirty="0"/>
              <a:t>Eighth</a:t>
            </a:r>
          </a:p>
          <a:p>
            <a:pPr lvl="8"/>
            <a:r>
              <a:rPr lang="en-US" dirty="0"/>
              <a:t>Ninth</a:t>
            </a:r>
          </a:p>
        </p:txBody>
      </p:sp>
    </p:spTree>
    <p:extLst>
      <p:ext uri="{BB962C8B-B14F-4D97-AF65-F5344CB8AC3E}">
        <p14:creationId xmlns:p14="http://schemas.microsoft.com/office/powerpoint/2010/main" val="4247576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SzPct val="100000"/>
              <a:defRPr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</a:t>
            </a:r>
          </a:p>
          <a:p>
            <a:pPr lvl="6"/>
            <a:r>
              <a:rPr lang="en-US" dirty="0"/>
              <a:t>Seventh</a:t>
            </a:r>
          </a:p>
          <a:p>
            <a:pPr lvl="7"/>
            <a:r>
              <a:rPr lang="en-US" dirty="0"/>
              <a:t>Eighth</a:t>
            </a:r>
          </a:p>
          <a:p>
            <a:pPr lvl="8"/>
            <a:r>
              <a:rPr lang="en-US" dirty="0"/>
              <a:t>Ninth</a:t>
            </a:r>
          </a:p>
        </p:txBody>
      </p:sp>
    </p:spTree>
    <p:extLst>
      <p:ext uri="{BB962C8B-B14F-4D97-AF65-F5344CB8AC3E}">
        <p14:creationId xmlns:p14="http://schemas.microsoft.com/office/powerpoint/2010/main" val="2573528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7" Type="http://schemas.openxmlformats.org/officeDocument/2006/relationships/image" Target="../media/image1.emf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white">
          <a:xfrm>
            <a:off x="-7938" y="6435725"/>
            <a:ext cx="9161464" cy="430213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8" name="Rectangle 7"/>
          <p:cNvSpPr/>
          <p:nvPr/>
        </p:nvSpPr>
        <p:spPr bwMode="white">
          <a:xfrm>
            <a:off x="0" y="0"/>
            <a:ext cx="9144000" cy="13716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15372"/>
            <a:ext cx="8229600" cy="1097280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/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</a:t>
            </a:r>
          </a:p>
          <a:p>
            <a:pPr lvl="6"/>
            <a:r>
              <a:rPr lang="en-US" dirty="0"/>
              <a:t>Seventh</a:t>
            </a:r>
          </a:p>
          <a:p>
            <a:pPr lvl="7"/>
            <a:r>
              <a:rPr lang="en-US" dirty="0"/>
              <a:t>Eighth</a:t>
            </a:r>
          </a:p>
          <a:p>
            <a:pPr lvl="8"/>
            <a:r>
              <a:rPr lang="en-US" dirty="0"/>
              <a:t>Ninth</a:t>
            </a:r>
          </a:p>
        </p:txBody>
      </p:sp>
      <p:grpSp>
        <p:nvGrpSpPr>
          <p:cNvPr id="7" name="Group 6"/>
          <p:cNvGrpSpPr/>
          <p:nvPr userDrawn="1"/>
        </p:nvGrpSpPr>
        <p:grpSpPr>
          <a:xfrm>
            <a:off x="82550" y="6443895"/>
            <a:ext cx="7658222" cy="422044"/>
            <a:chOff x="74612" y="6434137"/>
            <a:chExt cx="7658222" cy="431801"/>
          </a:xfrm>
          <a:solidFill>
            <a:srgbClr val="0070C0"/>
          </a:solidFill>
        </p:grpSpPr>
        <p:sp>
          <p:nvSpPr>
            <p:cNvPr id="13" name="Copyright" descr="Pearson: Copyright 2015, 2012, 2009"/>
            <p:cNvSpPr txBox="1">
              <a:spLocks noChangeArrowheads="1"/>
            </p:cNvSpPr>
            <p:nvPr/>
          </p:nvSpPr>
          <p:spPr bwMode="auto">
            <a:xfrm>
              <a:off x="1411165" y="6434137"/>
              <a:ext cx="6321669" cy="42386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defRPr/>
              </a:pPr>
              <a:r>
                <a:rPr lang="en-US" altLang="en-US" sz="1200" b="0" dirty="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Copyright © 2017 Pearson Education, Ltd. </a:t>
              </a:r>
            </a:p>
          </p:txBody>
        </p:sp>
        <p:pic>
          <p:nvPicPr>
            <p:cNvPr id="14" name="Pearson Logo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black">
            <a:xfrm>
              <a:off x="74612" y="6435725"/>
              <a:ext cx="1441450" cy="4302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" name="TextBox 3"/>
          <p:cNvSpPr txBox="1"/>
          <p:nvPr userDrawn="1"/>
        </p:nvSpPr>
        <p:spPr>
          <a:xfrm>
            <a:off x="8341450" y="6515263"/>
            <a:ext cx="6907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bg1"/>
                </a:solidFill>
              </a:rPr>
              <a:t>7-</a:t>
            </a:r>
            <a:fld id="{CCCDB388-9340-4FD2-A520-1C193286466A}" type="slidenum">
              <a:rPr lang="en-US" sz="1100" smtClean="0">
                <a:solidFill>
                  <a:schemeClr val="bg1"/>
                </a:solidFill>
              </a:rPr>
              <a:pPr/>
              <a:t>‹#›</a:t>
            </a:fld>
            <a:endParaRPr lang="en-US" sz="11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7889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56032" indent="-256032" algn="l" defTabSz="914400" rtl="0" eaLnBrk="1" latinLnBrk="0" hangingPunct="1">
        <a:spcBef>
          <a:spcPts val="1500"/>
        </a:spcBef>
        <a:buClr>
          <a:srgbClr val="0070C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600"/>
        </a:spcBef>
        <a:buClr>
          <a:srgbClr val="0070C0"/>
        </a:buClr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600"/>
        </a:spcBef>
        <a:buClr>
          <a:srgbClr val="0070C0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600"/>
        </a:spcBef>
        <a:buClr>
          <a:srgbClr val="0070C0"/>
        </a:buClr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600"/>
        </a:spcBef>
        <a:buClr>
          <a:srgbClr val="0070C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ts val="300"/>
        </a:spcBef>
        <a:buClr>
          <a:srgbClr val="0070C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ts val="300"/>
        </a:spcBef>
        <a:buClr>
          <a:srgbClr val="0070C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ts val="300"/>
        </a:spcBef>
        <a:buClr>
          <a:srgbClr val="0070C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ts val="300"/>
        </a:spcBef>
        <a:buClr>
          <a:srgbClr val="0070C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white">
          <a:xfrm>
            <a:off x="-7938" y="6435725"/>
            <a:ext cx="9161464" cy="430213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1B9332">
                  <a:lumMod val="75000"/>
                </a:srgbClr>
              </a:solidFill>
              <a:sym typeface="Wingdings 3" panose="05040102010807070707" pitchFamily="18" charset="2"/>
            </a:endParaRPr>
          </a:p>
        </p:txBody>
      </p:sp>
      <p:sp>
        <p:nvSpPr>
          <p:cNvPr id="8" name="Rectangle 7"/>
          <p:cNvSpPr/>
          <p:nvPr/>
        </p:nvSpPr>
        <p:spPr bwMode="white">
          <a:xfrm>
            <a:off x="0" y="0"/>
            <a:ext cx="9144000" cy="13716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sym typeface="Wingdings 3" panose="05040102010807070707" pitchFamily="18" charset="2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15372"/>
            <a:ext cx="8229600" cy="1097280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/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</a:t>
            </a:r>
          </a:p>
          <a:p>
            <a:pPr lvl="6"/>
            <a:r>
              <a:rPr lang="en-US" dirty="0"/>
              <a:t>Seventh</a:t>
            </a:r>
          </a:p>
          <a:p>
            <a:pPr lvl="7"/>
            <a:r>
              <a:rPr lang="en-US" dirty="0"/>
              <a:t>Eighth</a:t>
            </a:r>
          </a:p>
          <a:p>
            <a:pPr lvl="8"/>
            <a:r>
              <a:rPr lang="en-US" dirty="0"/>
              <a:t>Ninth</a:t>
            </a:r>
          </a:p>
        </p:txBody>
      </p:sp>
      <p:grpSp>
        <p:nvGrpSpPr>
          <p:cNvPr id="7" name="Group 6"/>
          <p:cNvGrpSpPr/>
          <p:nvPr userDrawn="1"/>
        </p:nvGrpSpPr>
        <p:grpSpPr>
          <a:xfrm>
            <a:off x="0" y="6443895"/>
            <a:ext cx="7740772" cy="422044"/>
            <a:chOff x="-7938" y="6434137"/>
            <a:chExt cx="7740772" cy="431801"/>
          </a:xfrm>
          <a:solidFill>
            <a:srgbClr val="0070C0"/>
          </a:solidFill>
        </p:grpSpPr>
        <p:sp>
          <p:nvSpPr>
            <p:cNvPr id="13" name="Copyright" descr="Pearson: Copyright 2015, 2012, 2009"/>
            <p:cNvSpPr txBox="1">
              <a:spLocks noChangeArrowheads="1"/>
            </p:cNvSpPr>
            <p:nvPr/>
          </p:nvSpPr>
          <p:spPr bwMode="auto">
            <a:xfrm>
              <a:off x="1411165" y="6434137"/>
              <a:ext cx="6321669" cy="42386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defRPr/>
              </a:pPr>
              <a:r>
                <a:rPr lang="en-US" altLang="en-US" sz="1200" dirty="0">
                  <a:solidFill>
                    <a:prstClr val="white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  <a:sym typeface="Wingdings 3" panose="05040102010807070707" pitchFamily="18" charset="2"/>
                </a:rPr>
                <a:t>Copyright © 2017 Pearson Education, Ltd. </a:t>
              </a:r>
            </a:p>
          </p:txBody>
        </p:sp>
        <p:pic>
          <p:nvPicPr>
            <p:cNvPr id="14" name="Pearson Logo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black">
            <a:xfrm>
              <a:off x="-7938" y="6435725"/>
              <a:ext cx="1441450" cy="4302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" name="TextBox 3"/>
          <p:cNvSpPr txBox="1"/>
          <p:nvPr userDrawn="1"/>
        </p:nvSpPr>
        <p:spPr>
          <a:xfrm>
            <a:off x="8341450" y="6515263"/>
            <a:ext cx="6907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prstClr val="white"/>
                </a:solidFill>
                <a:sym typeface="Wingdings 3" panose="05040102010807070707" pitchFamily="18" charset="2"/>
              </a:rPr>
              <a:t>7-</a:t>
            </a:r>
            <a:fld id="{CCCDB388-9340-4FD2-A520-1C193286466A}" type="slidenum">
              <a:rPr lang="en-US" sz="1100" smtClean="0">
                <a:solidFill>
                  <a:prstClr val="white"/>
                </a:solidFill>
                <a:sym typeface="Wingdings 3" panose="05040102010807070707" pitchFamily="18" charset="2"/>
              </a:rPr>
              <a:pPr/>
              <a:t>‹#›</a:t>
            </a:fld>
            <a:endParaRPr lang="en-US" sz="1100" dirty="0">
              <a:solidFill>
                <a:prstClr val="white"/>
              </a:solidFill>
              <a:sym typeface="Wingdings 3" panose="050401020108070707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966213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56032" indent="-256032" algn="l" defTabSz="914400" rtl="0" eaLnBrk="1" latinLnBrk="0" hangingPunct="1">
        <a:spcBef>
          <a:spcPts val="1500"/>
        </a:spcBef>
        <a:buClr>
          <a:srgbClr val="0070C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600"/>
        </a:spcBef>
        <a:buClr>
          <a:srgbClr val="0070C0"/>
        </a:buClr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600"/>
        </a:spcBef>
        <a:buClr>
          <a:srgbClr val="0070C0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600"/>
        </a:spcBef>
        <a:buClr>
          <a:srgbClr val="0070C0"/>
        </a:buClr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600"/>
        </a:spcBef>
        <a:buClr>
          <a:srgbClr val="0070C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ts val="300"/>
        </a:spcBef>
        <a:buClr>
          <a:srgbClr val="0070C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ts val="300"/>
        </a:spcBef>
        <a:buClr>
          <a:srgbClr val="0070C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ts val="300"/>
        </a:spcBef>
        <a:buClr>
          <a:srgbClr val="0070C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ts val="300"/>
        </a:spcBef>
        <a:buClr>
          <a:srgbClr val="0070C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9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8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9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23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26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Principles of Microeconomics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Twelfth Edition, Global Edition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Chapter 7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5029200" y="3246437"/>
            <a:ext cx="3657600" cy="1477963"/>
          </a:xfrm>
        </p:spPr>
        <p:txBody>
          <a:bodyPr/>
          <a:lstStyle/>
          <a:p>
            <a:r>
              <a:rPr lang="en-IN" sz="2600" dirty="0"/>
              <a:t>The Production Process: The Behavior of Profit-Maximizing Firms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1000" y="1524000"/>
            <a:ext cx="3763296" cy="4744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22163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The Bases of Decisions: Market Price of Outputs, Available Technology, and Input Prices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  <a:spcBef>
                <a:spcPts val="1800"/>
              </a:spcBef>
              <a:spcAft>
                <a:spcPct val="0"/>
              </a:spcAft>
            </a:pPr>
            <a:r>
              <a:rPr lang="en-US" sz="2400" dirty="0"/>
              <a:t>A firm needs to know three things:</a:t>
            </a:r>
          </a:p>
          <a:p>
            <a:pPr lvl="1">
              <a:lnSpc>
                <a:spcPct val="120000"/>
              </a:lnSpc>
              <a:spcBef>
                <a:spcPts val="1800"/>
              </a:spcBef>
              <a:spcAft>
                <a:spcPct val="0"/>
              </a:spcAft>
            </a:pPr>
            <a:r>
              <a:rPr lang="en-US" dirty="0"/>
              <a:t>	Market price of output: potential revenues</a:t>
            </a:r>
          </a:p>
          <a:p>
            <a:pPr marL="914400" lvl="1" indent="-457200">
              <a:lnSpc>
                <a:spcPct val="120000"/>
              </a:lnSpc>
              <a:spcBef>
                <a:spcPts val="1800"/>
              </a:spcBef>
              <a:spcAft>
                <a:spcPct val="0"/>
              </a:spcAft>
            </a:pPr>
            <a:r>
              <a:rPr lang="en-US" dirty="0"/>
              <a:t>Production techniques that are available: how much input needed</a:t>
            </a:r>
          </a:p>
          <a:p>
            <a:pPr lvl="1">
              <a:lnSpc>
                <a:spcPct val="120000"/>
              </a:lnSpc>
              <a:spcBef>
                <a:spcPts val="1800"/>
              </a:spcBef>
              <a:spcAft>
                <a:spcPct val="0"/>
              </a:spcAft>
            </a:pPr>
            <a:r>
              <a:rPr lang="en-US" dirty="0"/>
              <a:t>  Input prices: costs</a:t>
            </a:r>
            <a:endParaRPr lang="en-US" sz="2400" dirty="0"/>
          </a:p>
          <a:p>
            <a:pPr>
              <a:spcBef>
                <a:spcPts val="1800"/>
              </a:spcBef>
              <a:spcAft>
                <a:spcPct val="0"/>
              </a:spcAft>
            </a:pPr>
            <a:r>
              <a:rPr lang="en-US" sz="2400" b="1" dirty="0"/>
              <a:t>optimal method of production  </a:t>
            </a:r>
            <a:r>
              <a:rPr lang="en-US" sz="2400" dirty="0"/>
              <a:t>The production method that minimizes cost for a given level of output.</a:t>
            </a:r>
          </a:p>
        </p:txBody>
      </p:sp>
    </p:spTree>
    <p:extLst>
      <p:ext uri="{BB962C8B-B14F-4D97-AF65-F5344CB8AC3E}">
        <p14:creationId xmlns:p14="http://schemas.microsoft.com/office/powerpoint/2010/main" val="14194757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b="1" dirty="0"/>
              <a:t>FIGURE 7.2  Determining the Optimal Method of Production</a:t>
            </a:r>
            <a:endParaRPr lang="en-US" b="1" dirty="0"/>
          </a:p>
        </p:txBody>
      </p:sp>
      <p:pic>
        <p:nvPicPr>
          <p:cNvPr id="5" name="Picture 37" descr="A diagram presents determining the optimal method of production&#10;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295400"/>
            <a:ext cx="6473658" cy="3714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647775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Production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895600"/>
          </a:xfrm>
        </p:spPr>
        <p:txBody>
          <a:bodyPr/>
          <a:lstStyle/>
          <a:p>
            <a:r>
              <a:rPr lang="en-US" sz="2400" b="1" dirty="0"/>
              <a:t>production technology  </a:t>
            </a:r>
            <a:r>
              <a:rPr lang="en-US" sz="2400" dirty="0"/>
              <a:t>The quantitative relationship between inputs and outputs.</a:t>
            </a:r>
          </a:p>
          <a:p>
            <a:r>
              <a:rPr lang="en-US" sz="2400" b="1" dirty="0"/>
              <a:t>labor-intensive technology</a:t>
            </a:r>
            <a:r>
              <a:rPr lang="en-US" sz="2400" dirty="0">
                <a:solidFill>
                  <a:srgbClr val="006668"/>
                </a:solidFill>
              </a:rPr>
              <a:t>  </a:t>
            </a:r>
            <a:r>
              <a:rPr lang="en-US" sz="2400" dirty="0"/>
              <a:t>Technology that relies heavily on human labor instead of capital.</a:t>
            </a:r>
          </a:p>
          <a:p>
            <a:r>
              <a:rPr lang="en-US" sz="2400" b="1" dirty="0"/>
              <a:t>capital-intensive technology  </a:t>
            </a:r>
            <a:r>
              <a:rPr lang="en-US" sz="2400" dirty="0"/>
              <a:t>Technology that relies heavily on capital instead of human labor.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29058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097280"/>
          </a:xfrm>
        </p:spPr>
        <p:txBody>
          <a:bodyPr/>
          <a:lstStyle/>
          <a:p>
            <a:r>
              <a:rPr lang="en-US" kern="0" dirty="0">
                <a:sym typeface="Wingdings 3" panose="05040102010807070707" pitchFamily="18" charset="2"/>
              </a:rPr>
              <a:t>Production Functions: Total Product, Marginal Product, and Average Product </a:t>
            </a:r>
            <a:r>
              <a:rPr lang="en-US" sz="2000" i="1" kern="0" dirty="0">
                <a:solidFill>
                  <a:prstClr val="white"/>
                </a:solidFill>
              </a:rPr>
              <a:t>(1 of 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828800"/>
          </a:xfrm>
        </p:spPr>
        <p:txBody>
          <a:bodyPr/>
          <a:lstStyle/>
          <a:p>
            <a:r>
              <a:rPr lang="en-US" sz="2400" b="1" dirty="0">
                <a:solidFill>
                  <a:srgbClr val="000000"/>
                </a:solidFill>
              </a:rPr>
              <a:t>production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b="1" dirty="0">
                <a:solidFill>
                  <a:srgbClr val="000000"/>
                </a:solidFill>
              </a:rPr>
              <a:t>function </a:t>
            </a:r>
            <a:r>
              <a:rPr lang="en-US" sz="2400" dirty="0">
                <a:solidFill>
                  <a:srgbClr val="000000"/>
                </a:solidFill>
              </a:rPr>
              <a:t>or</a:t>
            </a:r>
            <a:r>
              <a:rPr lang="en-US" sz="2400" b="1" dirty="0">
                <a:solidFill>
                  <a:srgbClr val="000000"/>
                </a:solidFill>
              </a:rPr>
              <a:t> total product function  </a:t>
            </a:r>
            <a:r>
              <a:rPr lang="en-US" sz="2400" dirty="0">
                <a:solidFill>
                  <a:srgbClr val="000000"/>
                </a:solidFill>
              </a:rPr>
              <a:t>A numerical or mathematical expression of a relationship between inputs and outputs. It shows units of total product as a function of units of inputs.</a:t>
            </a:r>
          </a:p>
        </p:txBody>
      </p:sp>
    </p:spTree>
    <p:extLst>
      <p:ext uri="{BB962C8B-B14F-4D97-AF65-F5344CB8AC3E}">
        <p14:creationId xmlns:p14="http://schemas.microsoft.com/office/powerpoint/2010/main" val="13718518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457200"/>
          </a:xfrm>
        </p:spPr>
        <p:txBody>
          <a:bodyPr/>
          <a:lstStyle/>
          <a:p>
            <a:pPr lvl="0"/>
            <a:r>
              <a:rPr lang="en-US" sz="2000" b="1" dirty="0">
                <a:cs typeface="Arial" charset="0"/>
              </a:rPr>
              <a:t>TABLE 7.2  </a:t>
            </a:r>
            <a:r>
              <a:rPr lang="en-US" sz="2000" b="1" dirty="0"/>
              <a:t>Production Function</a:t>
            </a:r>
            <a:endParaRPr lang="en-US" sz="2000" dirty="0"/>
          </a:p>
        </p:txBody>
      </p:sp>
      <p:graphicFrame>
        <p:nvGraphicFramePr>
          <p:cNvPr id="4" name="Group 27" descr="A table presents production function for sandwiches&#10;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73273895"/>
              </p:ext>
            </p:extLst>
          </p:nvPr>
        </p:nvGraphicFramePr>
        <p:xfrm>
          <a:off x="471054" y="1676400"/>
          <a:ext cx="8215746" cy="3024009"/>
        </p:xfrm>
        <a:graphic>
          <a:graphicData uri="http://schemas.openxmlformats.org/drawingml/2006/table">
            <a:tbl>
              <a:tblPr firstRow="1"/>
              <a:tblGrid>
                <a:gridCol w="153481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7650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98622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61820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99899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(1)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Labor Units</a:t>
                      </a:r>
                      <a:b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(Employees)</a:t>
                      </a:r>
                    </a:p>
                  </a:txBody>
                  <a:tcPr marR="0" marT="45715" marB="45715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(2)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Total Product</a:t>
                      </a:r>
                      <a:b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(Sandwiches per Hour)</a:t>
                      </a:r>
                    </a:p>
                  </a:txBody>
                  <a:tcPr marR="0"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(3)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Marginal Product</a:t>
                      </a:r>
                      <a:b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of Labor</a:t>
                      </a:r>
                    </a:p>
                  </a:txBody>
                  <a:tcPr marR="0"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(4)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Average Product of Labor</a:t>
                      </a:r>
                      <a:b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(Total Product ÷ Labor Units)</a:t>
                      </a:r>
                      <a:endParaRPr kumimoji="0" lang="en-US" sz="1400" b="1" i="0" u="none" strike="noStrike" cap="none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R="0" marT="45715" marB="45715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02501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</a:t>
                      </a:r>
                      <a:b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  <a:b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</a:t>
                      </a:r>
                      <a:b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</a:t>
                      </a:r>
                      <a:b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</a:t>
                      </a:r>
                      <a:b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</a:t>
                      </a:r>
                      <a:b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R="0" marT="45715" marB="45715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0</a:t>
                      </a:r>
                      <a:b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</a:t>
                      </a:r>
                      <a:b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25</a:t>
                      </a:r>
                      <a:b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35</a:t>
                      </a:r>
                      <a:b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40</a:t>
                      </a:r>
                      <a:b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42</a:t>
                      </a:r>
                      <a:b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42</a:t>
                      </a:r>
                    </a:p>
                  </a:txBody>
                  <a:tcPr marR="0"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—</a:t>
                      </a:r>
                      <a:br>
                        <a:rPr kumimoji="0" lang="pt-B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kumimoji="0" lang="pt-B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</a:t>
                      </a:r>
                      <a:br>
                        <a:rPr kumimoji="0" lang="pt-B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kumimoji="0" lang="pt-B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</a:t>
                      </a:r>
                      <a:br>
                        <a:rPr kumimoji="0" lang="pt-B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kumimoji="0" lang="pt-B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</a:t>
                      </a:r>
                      <a:br>
                        <a:rPr kumimoji="0" lang="pt-B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kumimoji="0" lang="pt-B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5</a:t>
                      </a:r>
                      <a:br>
                        <a:rPr kumimoji="0" lang="pt-B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kumimoji="0" lang="pt-B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2</a:t>
                      </a:r>
                      <a:br>
                        <a:rPr kumimoji="0" lang="pt-B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kumimoji="0" lang="pt-B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0</a:t>
                      </a:r>
                    </a:p>
                  </a:txBody>
                  <a:tcPr marR="0"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—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/>
                      </a:r>
                      <a:b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10.0</a:t>
                      </a:r>
                      <a:b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12.5</a:t>
                      </a:r>
                      <a:b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11.7</a:t>
                      </a:r>
                      <a:b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10.0</a:t>
                      </a:r>
                      <a:b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8.4</a:t>
                      </a:r>
                      <a:b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7.0</a:t>
                      </a:r>
                    </a:p>
                  </a:txBody>
                  <a:tcPr marR="0" marT="45715" marB="45715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36354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325880"/>
          </a:xfrm>
        </p:spPr>
        <p:txBody>
          <a:bodyPr/>
          <a:lstStyle/>
          <a:p>
            <a:r>
              <a:rPr lang="en-US" kern="0" dirty="0">
                <a:sym typeface="Wingdings 3" panose="05040102010807070707" pitchFamily="18" charset="2"/>
              </a:rPr>
              <a:t>Production Functions: Total Product, Marginal Product, and Average Product </a:t>
            </a:r>
            <a:r>
              <a:rPr lang="en-US" sz="2000" i="1" kern="0" dirty="0">
                <a:solidFill>
                  <a:prstClr val="white"/>
                </a:solidFill>
              </a:rPr>
              <a:t>(2 of 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b="1" dirty="0"/>
              <a:t>Marginal Product and the Law of Diminishing Returns</a:t>
            </a:r>
          </a:p>
          <a:p>
            <a:r>
              <a:rPr lang="en-US" sz="2400" b="1" dirty="0"/>
              <a:t>marginal product  </a:t>
            </a:r>
            <a:r>
              <a:rPr lang="en-US" sz="2400" dirty="0"/>
              <a:t>The additional output that can be produced by adding one more unit of a specific input, </a:t>
            </a:r>
            <a:r>
              <a:rPr lang="en-US" sz="2400" i="1" dirty="0"/>
              <a:t>ceteris paribus</a:t>
            </a:r>
            <a:r>
              <a:rPr lang="en-US" sz="2400" dirty="0"/>
              <a:t>.</a:t>
            </a:r>
          </a:p>
          <a:p>
            <a:r>
              <a:rPr lang="en-US" sz="2400" b="1" dirty="0"/>
              <a:t>law of diminishing returns  </a:t>
            </a:r>
            <a:r>
              <a:rPr lang="en-US" sz="2400" dirty="0"/>
              <a:t>When additional units of a variable input are added to fixed inputs, after a certain point, the marginal product of the variable input declines.</a:t>
            </a:r>
          </a:p>
          <a:p>
            <a:r>
              <a:rPr lang="en-US" sz="2400" dirty="0"/>
              <a:t>Every firm faces diminishing returns, which always apply in the short run. </a:t>
            </a:r>
          </a:p>
        </p:txBody>
      </p:sp>
    </p:spTree>
    <p:extLst>
      <p:ext uri="{BB962C8B-B14F-4D97-AF65-F5344CB8AC3E}">
        <p14:creationId xmlns:p14="http://schemas.microsoft.com/office/powerpoint/2010/main" val="3046205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8220"/>
            <a:ext cx="8229600" cy="1066800"/>
          </a:xfrm>
        </p:spPr>
        <p:txBody>
          <a:bodyPr/>
          <a:lstStyle/>
          <a:p>
            <a:r>
              <a:rPr lang="en-US" sz="2000" b="1" dirty="0"/>
              <a:t>FIGURE 7.3  Production Function for Sandwiches</a:t>
            </a:r>
          </a:p>
        </p:txBody>
      </p:sp>
      <p:pic>
        <p:nvPicPr>
          <p:cNvPr id="5" name="Picture 4" descr="Two x-y graphs present production function for sandwiches&#10;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32590" y="1011620"/>
            <a:ext cx="8278820" cy="350520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4648200"/>
            <a:ext cx="8229600" cy="1636816"/>
          </a:xfrm>
        </p:spPr>
        <p:txBody>
          <a:bodyPr/>
          <a:lstStyle/>
          <a:p>
            <a:pPr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A </a:t>
            </a:r>
            <a:r>
              <a:rPr lang="en-US" i="1" dirty="0"/>
              <a:t>production function</a:t>
            </a:r>
            <a:r>
              <a:rPr lang="en-US" dirty="0"/>
              <a:t> is a numerical representation of the relationship between inputs and outputs.</a:t>
            </a:r>
          </a:p>
          <a:p>
            <a:pPr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In panel (a), total product (sandwiches) is graphed as a function of labor inputs.</a:t>
            </a:r>
          </a:p>
          <a:p>
            <a:pPr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The </a:t>
            </a:r>
            <a:r>
              <a:rPr lang="en-US" i="1" dirty="0"/>
              <a:t>marginal product</a:t>
            </a:r>
            <a:r>
              <a:rPr lang="en-US" dirty="0"/>
              <a:t> of labor is the additional output that one additional unit of labor produces. </a:t>
            </a:r>
          </a:p>
          <a:p>
            <a:pPr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Panel (b) shows that the marginal product of the second unit of labor at the sandwich shop is 15 units of output; the marginal product of the fourth unit of labor is 5 units of output. </a:t>
            </a:r>
          </a:p>
        </p:txBody>
      </p:sp>
    </p:spTree>
    <p:extLst>
      <p:ext uri="{BB962C8B-B14F-4D97-AF65-F5344CB8AC3E}">
        <p14:creationId xmlns:p14="http://schemas.microsoft.com/office/powerpoint/2010/main" val="1055811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097280"/>
          </a:xfrm>
        </p:spPr>
        <p:txBody>
          <a:bodyPr/>
          <a:lstStyle/>
          <a:p>
            <a:r>
              <a:rPr lang="en-US" kern="0" dirty="0">
                <a:sym typeface="Wingdings 3" panose="05040102010807070707" pitchFamily="18" charset="2"/>
              </a:rPr>
              <a:t>Production Functions: Total Product, Marginal Product, and Average Product </a:t>
            </a:r>
            <a:r>
              <a:rPr lang="en-US" sz="2000" i="1" kern="0" dirty="0">
                <a:solidFill>
                  <a:prstClr val="white"/>
                </a:solidFill>
              </a:rPr>
              <a:t>(3 of 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spcAft>
                <a:spcPts val="2400"/>
              </a:spcAft>
              <a:buNone/>
            </a:pPr>
            <a:r>
              <a:rPr lang="en-US" sz="2400" b="1" dirty="0"/>
              <a:t>Marginal Product versus Average Product</a:t>
            </a:r>
          </a:p>
          <a:p>
            <a:pPr>
              <a:spcBef>
                <a:spcPts val="0"/>
              </a:spcBef>
              <a:spcAft>
                <a:spcPts val="10800"/>
              </a:spcAft>
            </a:pPr>
            <a:r>
              <a:rPr lang="en-US" sz="2400" b="1" dirty="0"/>
              <a:t>average product  </a:t>
            </a:r>
            <a:r>
              <a:rPr lang="en-US" sz="2400" dirty="0"/>
              <a:t>The average amount produced by each unit of a variable factor of production.</a:t>
            </a:r>
          </a:p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n-US" sz="2400" dirty="0"/>
              <a:t>If marginal product is above average product, the average rises; if marginal product is below average product, the average falls.</a:t>
            </a:r>
          </a:p>
        </p:txBody>
      </p:sp>
      <p:pic>
        <p:nvPicPr>
          <p:cNvPr id="1026" name="Picture 2" descr="Equation: average product of labor equals total product over total units of lab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3276600"/>
            <a:ext cx="6572250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058786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/>
          <a:lstStyle/>
          <a:p>
            <a:r>
              <a:rPr lang="en-US" sz="2000" b="1" dirty="0">
                <a:solidFill>
                  <a:srgbClr val="00723F"/>
                </a:solidFill>
              </a:rPr>
              <a:t>  </a:t>
            </a:r>
            <a:r>
              <a:rPr lang="en-US" sz="2000" b="1" dirty="0"/>
              <a:t>FIGURE 7.4  Total Average and Marginal Product</a:t>
            </a:r>
          </a:p>
        </p:txBody>
      </p:sp>
      <p:pic>
        <p:nvPicPr>
          <p:cNvPr id="5" name="Picture 4" descr="Two x-y graphs present total, average, and marginal product&#10;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" y="762000"/>
            <a:ext cx="3149430" cy="5638800"/>
          </a:xfrm>
          <a:prstGeom prst="rect">
            <a:avLst/>
          </a:prstGeom>
        </p:spPr>
      </p:pic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4876800" y="2286000"/>
            <a:ext cx="3213099" cy="2170216"/>
          </a:xfrm>
        </p:spPr>
        <p:txBody>
          <a:bodyPr/>
          <a:lstStyle/>
          <a:p>
            <a:pPr rtl="0" eaLnBrk="1" latinLnBrk="0" hangingPunct="1">
              <a:spcBef>
                <a:spcPts val="2400"/>
              </a:spcBef>
            </a:pPr>
            <a:r>
              <a:rPr lang="en-US" sz="16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Marginal and average product curves can be derived from total product curves.</a:t>
            </a:r>
            <a:endParaRPr lang="en-US" dirty="0">
              <a:effectLst/>
            </a:endParaRPr>
          </a:p>
          <a:p>
            <a:pPr rtl="0" eaLnBrk="1" latinLnBrk="0" hangingPunct="1">
              <a:spcBef>
                <a:spcPts val="2400"/>
              </a:spcBef>
            </a:pPr>
            <a:r>
              <a:rPr lang="en-US" sz="16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Average product is at its maximum at the point of intersection with marginal product.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63182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097280"/>
          </a:xfrm>
        </p:spPr>
        <p:txBody>
          <a:bodyPr/>
          <a:lstStyle/>
          <a:p>
            <a:r>
              <a:rPr lang="en-US" dirty="0"/>
              <a:t>Production Functions with Two Variable Factors of Production </a:t>
            </a:r>
            <a:r>
              <a:rPr lang="en-US" sz="2000" i="1" kern="0" dirty="0">
                <a:solidFill>
                  <a:prstClr val="white"/>
                </a:solidFill>
              </a:rPr>
              <a:t>(1 of 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Inputs work together in production. Capital and labor are </a:t>
            </a:r>
            <a:r>
              <a:rPr lang="en-US" sz="2400" i="1" dirty="0"/>
              <a:t>complementary inputs</a:t>
            </a:r>
            <a:r>
              <a:rPr lang="en-US" sz="2400" dirty="0"/>
              <a:t>.</a:t>
            </a:r>
          </a:p>
          <a:p>
            <a:r>
              <a:rPr lang="en-US" sz="2400" dirty="0"/>
              <a:t>Additional capital increases the </a:t>
            </a:r>
            <a:r>
              <a:rPr lang="en-US" sz="2400" i="1" dirty="0"/>
              <a:t>productivity</a:t>
            </a:r>
            <a:r>
              <a:rPr lang="en-US" sz="2400" dirty="0"/>
              <a:t> of labor—that is, the amount of output produced per worker per hour.</a:t>
            </a:r>
          </a:p>
          <a:p>
            <a:r>
              <a:rPr lang="en-US" sz="2400" dirty="0"/>
              <a:t>This simple relationship lies at the heart of worries about productivity at the national and international levels. Building new, modern plants and equipment enhances a nation’s productivity.</a:t>
            </a:r>
          </a:p>
        </p:txBody>
      </p:sp>
    </p:spTree>
    <p:extLst>
      <p:ext uri="{BB962C8B-B14F-4D97-AF65-F5344CB8AC3E}">
        <p14:creationId xmlns:p14="http://schemas.microsoft.com/office/powerpoint/2010/main" val="42551505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5372"/>
            <a:ext cx="8458200" cy="1097280"/>
          </a:xfrm>
        </p:spPr>
        <p:txBody>
          <a:bodyPr/>
          <a:lstStyle/>
          <a:p>
            <a:r>
              <a:rPr lang="en-US" dirty="0"/>
              <a:t>Chapter Outline and Learning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b="1" dirty="0">
                <a:solidFill>
                  <a:srgbClr val="0070C0"/>
                </a:solidFill>
              </a:rPr>
              <a:t>7.1</a:t>
            </a:r>
            <a:r>
              <a:rPr lang="en-US" sz="2400" b="1" dirty="0"/>
              <a:t>  The Behavior of Profit-Maximizing Firms</a:t>
            </a:r>
          </a:p>
          <a:p>
            <a:pPr marL="342900" lvl="0" indent="-342900">
              <a:spcBef>
                <a:spcPts val="0"/>
              </a:spcBef>
              <a:buSzTx/>
            </a:pPr>
            <a:r>
              <a:rPr lang="en-US" sz="1800" dirty="0">
                <a:solidFill>
                  <a:prstClr val="black"/>
                </a:solidFill>
              </a:rPr>
              <a:t>Understand the importance of opportunity costs to economic profits and how these profits feed into firm decision making.</a:t>
            </a:r>
            <a:endParaRPr lang="en-IN" sz="1800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en-US" sz="2400" b="1" dirty="0">
                <a:solidFill>
                  <a:srgbClr val="0070C0"/>
                </a:solidFill>
              </a:rPr>
              <a:t>7.2 </a:t>
            </a:r>
            <a:r>
              <a:rPr lang="en-US" sz="2400" b="1" dirty="0"/>
              <a:t> The Production Process</a:t>
            </a:r>
            <a:endParaRPr lang="en-US" sz="2400" b="1" dirty="0">
              <a:solidFill>
                <a:prstClr val="black"/>
              </a:solidFill>
            </a:endParaRPr>
          </a:p>
          <a:p>
            <a:pPr marL="342900" lvl="0" indent="-342900">
              <a:spcBef>
                <a:spcPts val="0"/>
              </a:spcBef>
              <a:buSzTx/>
            </a:pPr>
            <a:r>
              <a:rPr lang="en-US" sz="1800" dirty="0">
                <a:solidFill>
                  <a:prstClr val="black"/>
                </a:solidFill>
              </a:rPr>
              <a:t>Be able to describe how total, marginal, and average products relate to one another.</a:t>
            </a:r>
            <a:endParaRPr lang="en-IN" sz="1800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en-US" sz="2400" b="1" dirty="0">
                <a:solidFill>
                  <a:srgbClr val="0070C0"/>
                </a:solidFill>
              </a:rPr>
              <a:t>7.3</a:t>
            </a:r>
            <a:r>
              <a:rPr lang="en-US" sz="2400" b="1" dirty="0"/>
              <a:t>  Choice of Technology</a:t>
            </a:r>
            <a:endParaRPr lang="en-US" sz="2400" b="1" dirty="0">
              <a:solidFill>
                <a:prstClr val="black"/>
              </a:solidFill>
            </a:endParaRPr>
          </a:p>
          <a:p>
            <a:pPr marL="342900" lvl="0" indent="-342900">
              <a:spcBef>
                <a:spcPts val="0"/>
              </a:spcBef>
              <a:buSzTx/>
            </a:pPr>
            <a:r>
              <a:rPr lang="en-US" sz="1800" dirty="0">
                <a:solidFill>
                  <a:prstClr val="black"/>
                </a:solidFill>
              </a:rPr>
              <a:t>Discuss the factors that firms consider when choosing among production techniques.</a:t>
            </a:r>
            <a:endParaRPr lang="en-IN" sz="1800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en-US" sz="2400" b="1" dirty="0">
                <a:solidFill>
                  <a:srgbClr val="0070C0"/>
                </a:solidFill>
              </a:rPr>
              <a:t>Looking Ahead: Cost and Supply</a:t>
            </a:r>
          </a:p>
          <a:p>
            <a:pPr marL="0" lvl="0" indent="0">
              <a:buNone/>
            </a:pPr>
            <a:r>
              <a:rPr lang="en-US" sz="2400" b="1" dirty="0">
                <a:solidFill>
                  <a:srgbClr val="0070C0"/>
                </a:solidFill>
              </a:rPr>
              <a:t>Appendix: Isoquants and Isocosts</a:t>
            </a:r>
          </a:p>
          <a:p>
            <a:pPr marL="342900" lvl="0" indent="-342900">
              <a:spcBef>
                <a:spcPts val="0"/>
              </a:spcBef>
              <a:buSzTx/>
            </a:pPr>
            <a:r>
              <a:rPr lang="en-US" sz="1800" dirty="0">
                <a:solidFill>
                  <a:prstClr val="black"/>
                </a:solidFill>
              </a:rPr>
              <a:t>Derive a cost curve from isoquants and isocost lines.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1962584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097280"/>
          </a:xfrm>
        </p:spPr>
        <p:txBody>
          <a:bodyPr/>
          <a:lstStyle/>
          <a:p>
            <a:r>
              <a:rPr lang="en-US" dirty="0"/>
              <a:t>Production Functions with Two Variable Factors of Production </a:t>
            </a:r>
            <a:r>
              <a:rPr lang="en-US" sz="2000" i="1" kern="0" dirty="0">
                <a:solidFill>
                  <a:prstClr val="white"/>
                </a:solidFill>
              </a:rPr>
              <a:t>(2 of 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In the past decade, China has accumulated capital (that is, built plants and equipment) at a very high rate. The result has been growth in the average quantity of output per worker in China.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79873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5372"/>
            <a:ext cx="8229600" cy="927628"/>
          </a:xfrm>
        </p:spPr>
        <p:txBody>
          <a:bodyPr/>
          <a:lstStyle/>
          <a:p>
            <a:r>
              <a:rPr lang="pt-BR" sz="3200" dirty="0"/>
              <a:t>ECONOMICS IN PRACTICE</a:t>
            </a:r>
            <a:endParaRPr lang="pt-BR" sz="2400" dirty="0">
              <a:latin typeface="+mn-lt"/>
              <a:ea typeface="+mn-ea"/>
              <a:cs typeface="+mn-cs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400" dirty="0"/>
              <a:t>Learning about Growing Pineapples in Ghana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>
          <a:xfrm>
            <a:off x="457200" y="1485899"/>
            <a:ext cx="4038600" cy="2705102"/>
          </a:xfrm>
        </p:spPr>
        <p:txBody>
          <a:bodyPr/>
          <a:lstStyle/>
          <a:p>
            <a:pPr marL="0" lvl="0" indent="0" fontAlgn="base">
              <a:spcBef>
                <a:spcPct val="50000"/>
              </a:spcBef>
              <a:spcAft>
                <a:spcPct val="0"/>
              </a:spcAft>
              <a:buClrTx/>
              <a:buNone/>
            </a:pP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sym typeface="Wingdings 3" panose="05040102010807070707" pitchFamily="18" charset="2"/>
              </a:rPr>
              <a:t>In the 1990s, an area of Ghana changed from an exclusive reliance on maize as the agricultural crop to the development of pineapple farms.</a:t>
            </a:r>
          </a:p>
          <a:p>
            <a:pPr marL="0" lvl="0" indent="0" fontAlgn="base">
              <a:spcBef>
                <a:spcPct val="50000"/>
              </a:spcBef>
              <a:spcAft>
                <a:spcPct val="0"/>
              </a:spcAft>
              <a:buClrTx/>
              <a:buNone/>
            </a:pP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sym typeface="Wingdings 3" panose="05040102010807070707" pitchFamily="18" charset="2"/>
              </a:rPr>
              <a:t>The choice of how much fertilizer to use was highly dependent on how much fertilizer more successful neighbor farmers used.</a:t>
            </a:r>
          </a:p>
          <a:p>
            <a:pPr marL="0" lvl="0" indent="0" fontAlgn="base">
              <a:spcBef>
                <a:spcPct val="50000"/>
              </a:spcBef>
              <a:spcAft>
                <a:spcPct val="0"/>
              </a:spcAft>
              <a:buClrTx/>
              <a:buNone/>
            </a:pP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sym typeface="Wingdings 3" panose="05040102010807070707" pitchFamily="18" charset="2"/>
              </a:rPr>
              <a:t>Social learning plays a role in the diffusion of technology.</a:t>
            </a:r>
          </a:p>
        </p:txBody>
      </p:sp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6735" y="1676400"/>
            <a:ext cx="3996265" cy="266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4419600"/>
            <a:ext cx="8229600" cy="1752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118872" indent="-118872" algn="l" defTabSz="914400" rtl="0" eaLnBrk="1" latinLnBrk="0" hangingPunct="1">
              <a:spcBef>
                <a:spcPts val="1500"/>
              </a:spcBef>
              <a:buClr>
                <a:schemeClr val="bg1"/>
              </a:buClr>
              <a:buSzPct val="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69913" indent="-285750" algn="l" defTabSz="914400" rtl="0" eaLnBrk="1" latinLnBrk="0" hangingPunct="1">
              <a:spcBef>
                <a:spcPts val="600"/>
              </a:spcBef>
              <a:buClr>
                <a:srgbClr val="0070C0"/>
              </a:buClr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ts val="600"/>
              </a:spcBef>
              <a:buClr>
                <a:srgbClr val="0070C0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ts val="600"/>
              </a:spcBef>
              <a:buClr>
                <a:srgbClr val="0070C0"/>
              </a:buClr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ts val="600"/>
              </a:spcBef>
              <a:buClr>
                <a:srgbClr val="0070C0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ts val="300"/>
              </a:spcBef>
              <a:buClr>
                <a:srgbClr val="0070C0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ts val="300"/>
              </a:spcBef>
              <a:buClr>
                <a:srgbClr val="0070C0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ts val="300"/>
              </a:spcBef>
              <a:buClr>
                <a:srgbClr val="0070C0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ts val="300"/>
              </a:spcBef>
              <a:buClr>
                <a:srgbClr val="0070C0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35000"/>
              </a:spcBef>
              <a:spcAft>
                <a:spcPct val="10000"/>
              </a:spcAft>
              <a:buFont typeface="Arial" panose="020B0604020202020204" pitchFamily="34" charset="0"/>
              <a:buNone/>
              <a:defRPr/>
            </a:pPr>
            <a:endParaRPr lang="en-US" sz="1800" kern="0" dirty="0"/>
          </a:p>
          <a:p>
            <a:pPr marL="0" indent="0">
              <a:buClr>
                <a:srgbClr val="0070C0"/>
              </a:buClr>
              <a:buNone/>
            </a:pPr>
            <a:r>
              <a:rPr lang="en-IN" sz="1600" dirty="0">
                <a:solidFill>
                  <a:prstClr val="black"/>
                </a:solidFill>
              </a:rPr>
              <a:t>THINKING PRACTICALLY</a:t>
            </a:r>
            <a:endParaRPr lang="en-US" sz="1600" dirty="0">
              <a:solidFill>
                <a:prstClr val="black"/>
              </a:solidFill>
            </a:endParaRPr>
          </a:p>
          <a:p>
            <a:r>
              <a:rPr lang="en-IN" sz="1600" dirty="0">
                <a:solidFill>
                  <a:srgbClr val="0070C0"/>
                </a:solidFill>
              </a:rPr>
              <a:t>1. </a:t>
            </a:r>
            <a:r>
              <a:rPr lang="en-US" sz="1600" dirty="0">
                <a:solidFill>
                  <a:prstClr val="black"/>
                </a:solidFill>
              </a:rPr>
              <a:t>In many high-tech firms, executives must sign non-compete agreements, preventing them from working for a competitor after they stop working for their current firm. These agreements are much less common in mature manufacturing firms. Why?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7617202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Choice of Technology</a:t>
            </a:r>
          </a:p>
        </p:txBody>
      </p:sp>
      <p:graphicFrame>
        <p:nvGraphicFramePr>
          <p:cNvPr id="7" name="Group 118" descr="A table presents inputs required to produce 100 diapers using alternative technologies&#10;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63649144"/>
              </p:ext>
            </p:extLst>
          </p:nvPr>
        </p:nvGraphicFramePr>
        <p:xfrm>
          <a:off x="732484" y="1447801"/>
          <a:ext cx="7268519" cy="1828800"/>
        </p:xfrm>
        <a:graphic>
          <a:graphicData uri="http://schemas.openxmlformats.org/drawingml/2006/table">
            <a:tbl>
              <a:tblPr firstRow="1"/>
              <a:tblGrid>
                <a:gridCol w="230746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37236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58868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65888">
                <a:tc gridSpan="3">
                  <a:txBody>
                    <a:bodyPr/>
                    <a:lstStyle/>
                    <a:p>
                      <a:pPr marL="1139825" marR="0" lvl="0" indent="-11398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TABLE 7.3  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Inputs Required to Produce 100 Diapers Using Alternative Technologies</a:t>
                      </a:r>
                    </a:p>
                  </a:txBody>
                  <a:tcPr marT="45688" marB="45688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5219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Technology</a:t>
                      </a:r>
                    </a:p>
                  </a:txBody>
                  <a:tcPr marR="0" marT="45688" marB="45688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Units of Capital (</a:t>
                      </a:r>
                      <a:r>
                        <a:rPr kumimoji="0" lang="en-US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</a:t>
                      </a:r>
                    </a:p>
                  </a:txBody>
                  <a:tcPr marR="0" marT="45688" marB="45688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Units of Labor (</a:t>
                      </a:r>
                      <a:r>
                        <a:rPr kumimoji="0" lang="en-US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</a:t>
                      </a:r>
                    </a:p>
                  </a:txBody>
                  <a:tcPr marR="0" marT="45688" marB="45688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95846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  <a:br>
                        <a:rPr kumimoji="0" lang="en-US" sz="14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14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  <a:br>
                        <a:rPr kumimoji="0" lang="en-US" sz="14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14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  <a:br>
                        <a:rPr kumimoji="0" lang="en-US" sz="14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14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  <a:br>
                        <a:rPr kumimoji="0" lang="en-US" sz="14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14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marR="0" marT="45688" marB="45688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b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b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  <a:b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  <a:b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marR="0" marT="45688" marB="45688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  <a:br>
                        <a:rPr kumimoji="0" lang="pt-B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pt-B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  <a:br>
                        <a:rPr kumimoji="0" lang="pt-B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pt-B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  <a:br>
                        <a:rPr kumimoji="0" lang="pt-B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pt-B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br>
                        <a:rPr kumimoji="0" lang="pt-B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pt-B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R="0" marT="45688" marB="45688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graphicFrame>
        <p:nvGraphicFramePr>
          <p:cNvPr id="6" name="Group 125" descr="A table presents cost-minimizing choice among alternative technologies (100 diapers)&#10;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2902867"/>
              </p:ext>
            </p:extLst>
          </p:nvPr>
        </p:nvGraphicFramePr>
        <p:xfrm>
          <a:off x="825639" y="3276600"/>
          <a:ext cx="7175362" cy="2450616"/>
        </p:xfrm>
        <a:graphic>
          <a:graphicData uri="http://schemas.openxmlformats.org/drawingml/2006/table">
            <a:tbl>
              <a:tblPr firstRow="1"/>
              <a:tblGrid>
                <a:gridCol w="16603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9311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4601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71519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6069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266897">
                <a:tc gridSpan="5">
                  <a:txBody>
                    <a:bodyPr/>
                    <a:lstStyle/>
                    <a:p>
                      <a:pPr marL="971550" marR="0" lvl="0" indent="-9715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TABLE 7.4   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Cost-Minimizing Choice among Alternative Technologies (100 Diapers)</a:t>
                      </a:r>
                    </a:p>
                  </a:txBody>
                  <a:tcPr marL="91432" marR="91432" marT="45724" marB="45724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66897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(1)</a:t>
                      </a:r>
                      <a:b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Technology</a:t>
                      </a:r>
                    </a:p>
                  </a:txBody>
                  <a:tcPr marL="91432" marR="0" marT="45724" marB="45724"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(2)</a:t>
                      </a:r>
                      <a:b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Units of Capital (K)</a:t>
                      </a:r>
                    </a:p>
                  </a:txBody>
                  <a:tcPr marL="91432" marR="0" marT="45724" marB="45724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(3)</a:t>
                      </a:r>
                      <a:b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Units of Labor (L)</a:t>
                      </a:r>
                    </a:p>
                  </a:txBody>
                  <a:tcPr marL="91432" marR="0" marT="45724" marB="45724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Cost = (</a:t>
                      </a:r>
                      <a:r>
                        <a:rPr kumimoji="0" lang="en-US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× </a:t>
                      </a:r>
                      <a:r>
                        <a:rPr kumimoji="0" lang="en-US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1400" b="1" i="1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 + (</a:t>
                      </a:r>
                      <a:r>
                        <a:rPr kumimoji="0" lang="en-US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× </a:t>
                      </a:r>
                      <a:r>
                        <a:rPr kumimoji="0" lang="en-US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1400" b="1" i="1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</a:t>
                      </a:r>
                    </a:p>
                  </a:txBody>
                  <a:tcPr marL="91432" marR="0" marT="45724" marB="45724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8682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(4)</a:t>
                      </a:r>
                    </a:p>
                  </a:txBody>
                  <a:tcPr marL="91432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(5)</a:t>
                      </a:r>
                    </a:p>
                  </a:txBody>
                  <a:tcPr marL="91432" marR="0" marT="0" marB="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1101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1400" b="1" i="1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= $1</a:t>
                      </a:r>
                      <a:b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1400" b="1" i="1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= $1</a:t>
                      </a:r>
                    </a:p>
                  </a:txBody>
                  <a:tcPr marL="91432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1400" b="1" i="1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= $5</a:t>
                      </a:r>
                      <a:b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US" sz="1400" b="1" i="1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= $1</a:t>
                      </a:r>
                    </a:p>
                  </a:txBody>
                  <a:tcPr marL="91432" marR="0" marT="0" marB="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01418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  <a:br>
                        <a:rPr kumimoji="0" lang="en-US" sz="14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14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  <a:br>
                        <a:rPr kumimoji="0" lang="en-US" sz="14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14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  <a:br>
                        <a:rPr kumimoji="0" lang="en-US" sz="14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14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  <a:br>
                        <a:rPr kumimoji="0" lang="en-US" sz="14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14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marL="91432" marR="0" marT="45724" marB="45724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b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b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  <a:b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  <a:b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marL="91432" marR="594310" marT="45724" marB="45724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  <a:br>
                        <a:rPr kumimoji="0" lang="pt-B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pt-B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  <a:br>
                        <a:rPr kumimoji="0" lang="pt-B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pt-B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  <a:br>
                        <a:rPr kumimoji="0" lang="pt-B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pt-B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br>
                        <a:rPr kumimoji="0" lang="pt-B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pt-B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L="91432" marR="502878" marT="45724" marB="45724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$12</a:t>
                      </a:r>
                      <a:b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  <a:b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  <a:b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  <a:b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marL="91432" marR="594310" marT="45724" marB="45724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$52</a:t>
                      </a:r>
                      <a:b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33</a:t>
                      </a:r>
                      <a:b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24</a:t>
                      </a:r>
                      <a:b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21</a:t>
                      </a:r>
                      <a:b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20</a:t>
                      </a:r>
                    </a:p>
                  </a:txBody>
                  <a:tcPr marL="91432" marR="411445" marT="45724" marB="45724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5800" y="5761037"/>
            <a:ext cx="7772400" cy="944563"/>
          </a:xfrm>
        </p:spPr>
        <p:txBody>
          <a:bodyPr/>
          <a:lstStyle/>
          <a:p>
            <a:pPr marL="0" marR="0" indent="0" fontAlgn="auto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rgbClr val="0070C0"/>
              </a:buClr>
              <a:buSzPct val="100000"/>
              <a:buNone/>
              <a:tabLst/>
              <a:defRPr/>
            </a:pPr>
            <a:r>
              <a:rPr lang="en-US" sz="1400" dirty="0"/>
              <a:t>Two things determine the cost of production: (1) technologies that are available and (2) input prices. Profit-maximizing firms choose the technology that minimizes the cost of production, given current market input prices.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264879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139172"/>
            <a:ext cx="8229600" cy="1080028"/>
          </a:xfrm>
        </p:spPr>
        <p:txBody>
          <a:bodyPr/>
          <a:lstStyle/>
          <a:p>
            <a:pPr>
              <a:lnSpc>
                <a:spcPct val="150000"/>
              </a:lnSpc>
              <a:defRPr/>
            </a:pPr>
            <a:r>
              <a:rPr lang="pt-BR" sz="3200" dirty="0"/>
              <a:t>ECONOMICS IN PRACTICE</a:t>
            </a:r>
            <a:br>
              <a:rPr lang="pt-BR" sz="3200" dirty="0"/>
            </a:br>
            <a:r>
              <a:rPr lang="en-US" sz="2400" dirty="0">
                <a:latin typeface="+mn-lt"/>
                <a:ea typeface="+mn-ea"/>
                <a:cs typeface="+mn-cs"/>
              </a:rPr>
              <a:t> How Soon Should Preventive Maintenance Be Employed?</a:t>
            </a:r>
            <a:endParaRPr lang="pt-BR" sz="3200" dirty="0"/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533400" y="1905000"/>
            <a:ext cx="4572000" cy="1066800"/>
          </a:xfrm>
        </p:spPr>
        <p:txBody>
          <a:bodyPr/>
          <a:lstStyle/>
          <a:p>
            <a:pPr>
              <a:spcBef>
                <a:spcPct val="50000"/>
              </a:spcBef>
              <a:spcAft>
                <a:spcPct val="0"/>
              </a:spcAft>
              <a:defRPr/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sym typeface="Wingdings 3" panose="05040102010807070707" pitchFamily="18" charset="2"/>
              </a:rPr>
              <a:t>For a large-scale, plant-based industry the most important aspect is how gains can be realized in a competitive environment. One crucial measure is to have better maintenance practices.</a:t>
            </a:r>
          </a:p>
          <a:p>
            <a:pPr>
              <a:spcBef>
                <a:spcPct val="50000"/>
              </a:spcBef>
              <a:spcAft>
                <a:spcPct val="0"/>
              </a:spcAft>
              <a:defRPr/>
            </a:pPr>
            <a:r>
              <a:rPr lang="en-US" dirty="0">
                <a:solidFill>
                  <a:prstClr val="black"/>
                </a:solidFill>
                <a:sym typeface="Wingdings 3" panose="05040102010807070707" pitchFamily="18" charset="2"/>
              </a:rPr>
              <a:t>With more than one input, the optimal “technology” to use in manufacturing depends on costs and productivity of maintenance services. Modern technology allows a modern manufacturing firm to observe and recognize the benefits of maintenance services within a production department.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81179" y="1768265"/>
            <a:ext cx="3289718" cy="2195682"/>
          </a:xfrm>
          <a:prstGeom prst="rect">
            <a:avLst/>
          </a:prstGeom>
        </p:spPr>
      </p:pic>
      <p:sp>
        <p:nvSpPr>
          <p:cNvPr id="12" name="Content Placeholder 2"/>
          <p:cNvSpPr txBox="1">
            <a:spLocks/>
          </p:cNvSpPr>
          <p:nvPr/>
        </p:nvSpPr>
        <p:spPr>
          <a:xfrm>
            <a:off x="457200" y="4648200"/>
            <a:ext cx="8229600" cy="1752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118872" indent="-118872" algn="l" defTabSz="914400" rtl="0" eaLnBrk="1" latinLnBrk="0" hangingPunct="1">
              <a:spcBef>
                <a:spcPts val="1500"/>
              </a:spcBef>
              <a:buClr>
                <a:schemeClr val="bg1"/>
              </a:buClr>
              <a:buSzPct val="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69913" indent="-285750" algn="l" defTabSz="914400" rtl="0" eaLnBrk="1" latinLnBrk="0" hangingPunct="1">
              <a:spcBef>
                <a:spcPts val="600"/>
              </a:spcBef>
              <a:buClr>
                <a:srgbClr val="0070C0"/>
              </a:buClr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ts val="600"/>
              </a:spcBef>
              <a:buClr>
                <a:srgbClr val="0070C0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ts val="600"/>
              </a:spcBef>
              <a:buClr>
                <a:srgbClr val="0070C0"/>
              </a:buClr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ts val="600"/>
              </a:spcBef>
              <a:buClr>
                <a:srgbClr val="0070C0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ts val="300"/>
              </a:spcBef>
              <a:buClr>
                <a:srgbClr val="0070C0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ts val="300"/>
              </a:spcBef>
              <a:buClr>
                <a:srgbClr val="0070C0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ts val="300"/>
              </a:spcBef>
              <a:buClr>
                <a:srgbClr val="0070C0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ts val="300"/>
              </a:spcBef>
              <a:buClr>
                <a:srgbClr val="0070C0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35000"/>
              </a:spcBef>
              <a:spcAft>
                <a:spcPct val="10000"/>
              </a:spcAft>
              <a:buFont typeface="Arial" panose="020B0604020202020204" pitchFamily="34" charset="0"/>
              <a:buNone/>
              <a:defRPr/>
            </a:pPr>
            <a:endParaRPr lang="en-US" sz="1800" kern="0" dirty="0"/>
          </a:p>
          <a:p>
            <a:pPr marL="0" indent="0">
              <a:spcBef>
                <a:spcPct val="35000"/>
              </a:spcBef>
              <a:spcAft>
                <a:spcPct val="10000"/>
              </a:spcAft>
              <a:buClr>
                <a:srgbClr val="0070C0"/>
              </a:buClr>
              <a:buNone/>
              <a:defRPr/>
            </a:pPr>
            <a:r>
              <a:rPr lang="en-US" sz="1600" dirty="0">
                <a:latin typeface="Arial" panose="020B0604020202020204" pitchFamily="34" charset="0"/>
              </a:rPr>
              <a:t>THINKING PRACTICALLY</a:t>
            </a:r>
          </a:p>
          <a:p>
            <a:r>
              <a:rPr lang="en-IN" sz="1600" dirty="0">
                <a:solidFill>
                  <a:srgbClr val="0070C0"/>
                </a:solidFill>
              </a:rPr>
              <a:t>1. </a:t>
            </a:r>
            <a:r>
              <a:rPr lang="en-US" sz="1600" dirty="0">
                <a:solidFill>
                  <a:prstClr val="black"/>
                </a:solidFill>
              </a:rPr>
              <a:t>Apart from those mentioned in this case, what other inputs and technological decisions do manufacturing firms have to make to minimize its costs and, therefore, maximizes profits?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16988152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 TERMS AND CONCEPTS</a:t>
            </a:r>
          </a:p>
        </p:txBody>
      </p:sp>
      <p:sp>
        <p:nvSpPr>
          <p:cNvPr id="4" name="Text Box 2"/>
          <p:cNvSpPr txBox="1">
            <a:spLocks noGrp="1" noChangeArrowheads="1"/>
          </p:cNvSpPr>
          <p:nvPr>
            <p:ph idx="1"/>
          </p:nvPr>
        </p:nvSpPr>
        <p:spPr bwMode="auto">
          <a:xfrm>
            <a:off x="228600" y="1441133"/>
            <a:ext cx="8458200" cy="5035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2">
            <a:spAutoFit/>
          </a:bodyPr>
          <a:lstStyle>
            <a:lvl1pPr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1pPr>
            <a:lvl2pPr marL="742950" indent="-28575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2pPr>
            <a:lvl3pPr marL="11430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3pPr>
            <a:lvl4pPr marL="16002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4pPr>
            <a:lvl5pPr marL="20574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9pPr>
          </a:lstStyle>
          <a:p>
            <a:pPr>
              <a:lnSpc>
                <a:spcPts val="3000"/>
              </a:lnSpc>
              <a:spcBef>
                <a:spcPts val="600"/>
              </a:spcBef>
              <a:spcAft>
                <a:spcPct val="0"/>
              </a:spcAft>
            </a:pPr>
            <a:r>
              <a:rPr lang="en-US" sz="1800" b="0" dirty="0">
                <a:solidFill>
                  <a:schemeClr val="tx1"/>
                </a:solidFill>
              </a:rPr>
              <a:t>average product</a:t>
            </a:r>
          </a:p>
          <a:p>
            <a:pPr>
              <a:lnSpc>
                <a:spcPts val="3000"/>
              </a:lnSpc>
              <a:spcBef>
                <a:spcPts val="600"/>
              </a:spcBef>
              <a:spcAft>
                <a:spcPct val="0"/>
              </a:spcAft>
            </a:pPr>
            <a:r>
              <a:rPr lang="en-US" sz="1800" b="0" dirty="0">
                <a:solidFill>
                  <a:schemeClr val="tx1"/>
                </a:solidFill>
              </a:rPr>
              <a:t>capital-intensive technology</a:t>
            </a:r>
          </a:p>
          <a:p>
            <a:pPr>
              <a:lnSpc>
                <a:spcPts val="3000"/>
              </a:lnSpc>
              <a:spcBef>
                <a:spcPts val="600"/>
              </a:spcBef>
              <a:spcAft>
                <a:spcPct val="0"/>
              </a:spcAft>
            </a:pPr>
            <a:r>
              <a:rPr lang="en-US" sz="1800" b="0" dirty="0">
                <a:solidFill>
                  <a:schemeClr val="tx1"/>
                </a:solidFill>
              </a:rPr>
              <a:t>economic profit</a:t>
            </a:r>
          </a:p>
          <a:p>
            <a:pPr>
              <a:lnSpc>
                <a:spcPts val="3000"/>
              </a:lnSpc>
              <a:spcBef>
                <a:spcPts val="600"/>
              </a:spcBef>
              <a:spcAft>
                <a:spcPct val="0"/>
              </a:spcAft>
            </a:pPr>
            <a:r>
              <a:rPr lang="en-US" sz="1800" b="0" dirty="0">
                <a:solidFill>
                  <a:schemeClr val="tx1"/>
                </a:solidFill>
              </a:rPr>
              <a:t>firm</a:t>
            </a:r>
          </a:p>
          <a:p>
            <a:pPr>
              <a:lnSpc>
                <a:spcPts val="3000"/>
              </a:lnSpc>
              <a:spcBef>
                <a:spcPts val="600"/>
              </a:spcBef>
              <a:spcAft>
                <a:spcPct val="0"/>
              </a:spcAft>
            </a:pPr>
            <a:r>
              <a:rPr lang="en-US" sz="1800" b="0" dirty="0">
                <a:solidFill>
                  <a:schemeClr val="tx1"/>
                </a:solidFill>
              </a:rPr>
              <a:t>labor-intensive technology</a:t>
            </a:r>
          </a:p>
          <a:p>
            <a:pPr>
              <a:lnSpc>
                <a:spcPts val="3000"/>
              </a:lnSpc>
              <a:spcBef>
                <a:spcPts val="600"/>
              </a:spcBef>
              <a:spcAft>
                <a:spcPct val="0"/>
              </a:spcAft>
            </a:pPr>
            <a:r>
              <a:rPr lang="en-US" sz="1800" b="0" dirty="0">
                <a:solidFill>
                  <a:schemeClr val="tx1"/>
                </a:solidFill>
              </a:rPr>
              <a:t>law of diminishing returns</a:t>
            </a:r>
          </a:p>
          <a:p>
            <a:pPr>
              <a:lnSpc>
                <a:spcPts val="3000"/>
              </a:lnSpc>
              <a:spcBef>
                <a:spcPts val="600"/>
              </a:spcBef>
              <a:spcAft>
                <a:spcPct val="0"/>
              </a:spcAft>
            </a:pPr>
            <a:r>
              <a:rPr lang="en-US" sz="1800" b="0" dirty="0">
                <a:solidFill>
                  <a:schemeClr val="tx1"/>
                </a:solidFill>
              </a:rPr>
              <a:t>long run</a:t>
            </a:r>
          </a:p>
          <a:p>
            <a:pPr>
              <a:lnSpc>
                <a:spcPts val="3000"/>
              </a:lnSpc>
              <a:spcBef>
                <a:spcPts val="600"/>
              </a:spcBef>
              <a:spcAft>
                <a:spcPct val="0"/>
              </a:spcAft>
            </a:pPr>
            <a:r>
              <a:rPr lang="en-US" sz="1800" b="0" dirty="0">
                <a:solidFill>
                  <a:schemeClr val="tx1"/>
                </a:solidFill>
              </a:rPr>
              <a:t>marginal product</a:t>
            </a:r>
          </a:p>
          <a:p>
            <a:pPr>
              <a:lnSpc>
                <a:spcPts val="3000"/>
              </a:lnSpc>
              <a:spcBef>
                <a:spcPts val="600"/>
              </a:spcBef>
              <a:spcAft>
                <a:spcPct val="0"/>
              </a:spcAft>
            </a:pPr>
            <a:r>
              <a:rPr lang="en-US" sz="1800" b="0" dirty="0">
                <a:solidFill>
                  <a:schemeClr val="tx1"/>
                </a:solidFill>
              </a:rPr>
              <a:t>normal rate of return</a:t>
            </a:r>
          </a:p>
          <a:p>
            <a:pPr>
              <a:lnSpc>
                <a:spcPts val="3000"/>
              </a:lnSpc>
              <a:spcBef>
                <a:spcPts val="600"/>
              </a:spcBef>
              <a:spcAft>
                <a:spcPct val="0"/>
              </a:spcAft>
            </a:pPr>
            <a:r>
              <a:rPr lang="en-US" sz="1800" b="0" dirty="0">
                <a:solidFill>
                  <a:schemeClr val="tx1"/>
                </a:solidFill>
              </a:rPr>
              <a:t>optimal method of production</a:t>
            </a:r>
          </a:p>
          <a:p>
            <a:pPr>
              <a:lnSpc>
                <a:spcPts val="3000"/>
              </a:lnSpc>
              <a:spcBef>
                <a:spcPts val="600"/>
              </a:spcBef>
              <a:spcAft>
                <a:spcPct val="0"/>
              </a:spcAft>
            </a:pPr>
            <a:r>
              <a:rPr lang="en-US" sz="1800" b="0" dirty="0">
                <a:solidFill>
                  <a:schemeClr val="tx1"/>
                </a:solidFill>
              </a:rPr>
              <a:t>Production</a:t>
            </a:r>
          </a:p>
          <a:p>
            <a:pPr marL="285750" indent="-285750">
              <a:lnSpc>
                <a:spcPts val="3000"/>
              </a:lnSpc>
              <a:spcBef>
                <a:spcPts val="600"/>
              </a:spcBef>
              <a:spcAft>
                <a:spcPct val="0"/>
              </a:spcAft>
            </a:pPr>
            <a:r>
              <a:rPr lang="en-US" sz="1800" b="0" dirty="0">
                <a:solidFill>
                  <a:schemeClr val="tx1"/>
                </a:solidFill>
              </a:rPr>
              <a:t>production function or total product function</a:t>
            </a:r>
          </a:p>
          <a:p>
            <a:pPr marL="285750" indent="-285750">
              <a:lnSpc>
                <a:spcPts val="3000"/>
              </a:lnSpc>
              <a:spcBef>
                <a:spcPts val="600"/>
              </a:spcBef>
              <a:spcAft>
                <a:spcPct val="0"/>
              </a:spcAft>
            </a:pPr>
            <a:r>
              <a:rPr lang="en-US" sz="1800" b="0" dirty="0">
                <a:solidFill>
                  <a:schemeClr val="tx1"/>
                </a:solidFill>
              </a:rPr>
              <a:t>production technology</a:t>
            </a:r>
          </a:p>
          <a:p>
            <a:pPr marL="285750" indent="-285750">
              <a:lnSpc>
                <a:spcPts val="3000"/>
              </a:lnSpc>
              <a:spcBef>
                <a:spcPts val="600"/>
              </a:spcBef>
              <a:spcAft>
                <a:spcPct val="0"/>
              </a:spcAft>
            </a:pPr>
            <a:r>
              <a:rPr lang="en-US" sz="1800" b="0" dirty="0">
                <a:solidFill>
                  <a:schemeClr val="tx1"/>
                </a:solidFill>
              </a:rPr>
              <a:t>profit </a:t>
            </a:r>
          </a:p>
          <a:p>
            <a:pPr marL="285750" indent="-285750">
              <a:lnSpc>
                <a:spcPts val="3000"/>
              </a:lnSpc>
              <a:spcBef>
                <a:spcPts val="600"/>
              </a:spcBef>
              <a:spcAft>
                <a:spcPct val="0"/>
              </a:spcAft>
            </a:pPr>
            <a:r>
              <a:rPr lang="en-US" sz="1800" b="0" dirty="0">
                <a:solidFill>
                  <a:schemeClr val="tx1"/>
                </a:solidFill>
              </a:rPr>
              <a:t>short run</a:t>
            </a:r>
          </a:p>
          <a:p>
            <a:pPr marL="285750" indent="-285750">
              <a:lnSpc>
                <a:spcPts val="3000"/>
              </a:lnSpc>
              <a:spcBef>
                <a:spcPts val="600"/>
              </a:spcBef>
              <a:spcAft>
                <a:spcPct val="0"/>
              </a:spcAft>
            </a:pPr>
            <a:r>
              <a:rPr lang="en-US" sz="1800" b="0" dirty="0">
                <a:solidFill>
                  <a:schemeClr val="tx1"/>
                </a:solidFill>
              </a:rPr>
              <a:t>total cost (total economic cost)</a:t>
            </a:r>
          </a:p>
          <a:p>
            <a:pPr marL="285750" indent="-285750">
              <a:lnSpc>
                <a:spcPts val="3000"/>
              </a:lnSpc>
              <a:spcBef>
                <a:spcPts val="600"/>
              </a:spcBef>
              <a:spcAft>
                <a:spcPct val="0"/>
              </a:spcAft>
            </a:pPr>
            <a:r>
              <a:rPr lang="en-US" sz="1800" b="0" dirty="0">
                <a:solidFill>
                  <a:schemeClr val="tx1"/>
                </a:solidFill>
              </a:rPr>
              <a:t>total revenue</a:t>
            </a:r>
            <a:endParaRPr lang="en-US" sz="18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ts val="3000"/>
              </a:lnSpc>
              <a:spcBef>
                <a:spcPts val="600"/>
              </a:spcBef>
              <a:spcAft>
                <a:spcPct val="0"/>
              </a:spcAft>
              <a:buNone/>
              <a:tabLst>
                <a:tab pos="228600" algn="l"/>
              </a:tabLst>
            </a:pPr>
            <a:r>
              <a:rPr lang="en-US" sz="1800" b="0" dirty="0">
                <a:solidFill>
                  <a:schemeClr val="tx1"/>
                </a:solidFill>
              </a:rPr>
              <a:t>Equations:</a:t>
            </a:r>
          </a:p>
          <a:p>
            <a:pPr marL="285750" indent="-285750">
              <a:lnSpc>
                <a:spcPts val="3000"/>
              </a:lnSpc>
              <a:spcBef>
                <a:spcPts val="600"/>
              </a:spcBef>
              <a:spcAft>
                <a:spcPct val="0"/>
              </a:spcAft>
              <a:tabLst>
                <a:tab pos="228600" algn="l"/>
              </a:tabLst>
            </a:pPr>
            <a:r>
              <a:rPr lang="en-US" sz="1800" b="0" dirty="0">
                <a:solidFill>
                  <a:schemeClr val="tx1"/>
                </a:solidFill>
              </a:rPr>
              <a:t>profit = total revenue – total cost</a:t>
            </a:r>
          </a:p>
        </p:txBody>
      </p:sp>
    </p:spTree>
    <p:extLst>
      <p:ext uri="{BB962C8B-B14F-4D97-AF65-F5344CB8AC3E}">
        <p14:creationId xmlns:p14="http://schemas.microsoft.com/office/powerpoint/2010/main" val="407414493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CHAPTER 7 APPENDIX: Isoquants and Isocosts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b="1" dirty="0"/>
              <a:t>New Look at Technology: Isoquants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/>
              <a:t>This chapter has shown that the cost structure facing a firm depends on two key pieces of information: (1) input (factor) prices and (2) technology.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/>
              <a:t>This appendix presents a more formal analysis of technology and factor prices and their relationship to cost.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b="1" dirty="0"/>
              <a:t>isoquant </a:t>
            </a:r>
            <a:r>
              <a:rPr lang="en-US" sz="2400" dirty="0"/>
              <a:t> A graph that shows all the combinations of capital and labor that can be used to produce a given amount of output.</a:t>
            </a:r>
            <a:endParaRPr lang="en-US" dirty="0">
              <a:solidFill>
                <a:srgbClr val="5536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924333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85800" y="393700"/>
            <a:ext cx="3830781" cy="1296028"/>
          </a:xfrm>
        </p:spPr>
        <p:txBody>
          <a:bodyPr/>
          <a:lstStyle/>
          <a:p>
            <a:pPr marR="0" indent="0" fontAlgn="auto">
              <a:spcAft>
                <a:spcPts val="0"/>
              </a:spcAft>
              <a:buClrTx/>
              <a:buSzTx/>
              <a:tabLst/>
              <a:defRPr/>
            </a:pPr>
            <a:r>
              <a:rPr lang="en-US" sz="1600" b="1" dirty="0"/>
              <a:t>TABLE 7A.1  Alternative Combinations of Capital (K) and Labor (L) Required to Produce 50, 100, and 150 Units of Output</a:t>
            </a:r>
          </a:p>
        </p:txBody>
      </p:sp>
      <p:graphicFrame>
        <p:nvGraphicFramePr>
          <p:cNvPr id="5" name="Group 80" descr="A table presents alternative combinations of capital (K) and labor (L) required to produce 50, 100, and 150 units of output&#10;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2770026"/>
              </p:ext>
            </p:extLst>
          </p:nvPr>
        </p:nvGraphicFramePr>
        <p:xfrm>
          <a:off x="443948" y="1676400"/>
          <a:ext cx="4051851" cy="2176314"/>
        </p:xfrm>
        <a:graphic>
          <a:graphicData uri="http://schemas.openxmlformats.org/drawingml/2006/table">
            <a:tbl>
              <a:tblPr firstRow="1"/>
              <a:tblGrid>
                <a:gridCol w="77178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7883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7883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7883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482363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578836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482363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2898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0" marT="45727" marB="45727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Q</a:t>
                      </a:r>
                      <a:r>
                        <a:rPr kumimoji="0" lang="en-US" sz="1600" b="1" i="1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= 50</a:t>
                      </a:r>
                    </a:p>
                  </a:txBody>
                  <a:tcPr marR="0" marT="45727" marB="45727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Q</a:t>
                      </a:r>
                      <a:r>
                        <a:rPr kumimoji="0" lang="en-US" sz="1600" b="1" i="1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= 100</a:t>
                      </a:r>
                    </a:p>
                  </a:txBody>
                  <a:tcPr marR="0" marT="45727" marB="45727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Q</a:t>
                      </a:r>
                      <a:r>
                        <a:rPr kumimoji="0" lang="en-US" sz="1600" b="1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= 150</a:t>
                      </a:r>
                    </a:p>
                  </a:txBody>
                  <a:tcPr marR="0" marT="45727" marB="45727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898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0" marT="45727" marB="45727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</a:t>
                      </a:r>
                    </a:p>
                  </a:txBody>
                  <a:tcPr marR="0" marT="45727" marB="45727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</a:t>
                      </a:r>
                    </a:p>
                  </a:txBody>
                  <a:tcPr marR="0" marT="45727" marB="45727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</a:t>
                      </a:r>
                    </a:p>
                  </a:txBody>
                  <a:tcPr marR="0" marT="45727" marB="45727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</a:t>
                      </a:r>
                    </a:p>
                  </a:txBody>
                  <a:tcPr marR="0" marT="45727" marB="45727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</a:t>
                      </a:r>
                    </a:p>
                  </a:txBody>
                  <a:tcPr marR="0" marT="45727" marB="45727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</a:t>
                      </a:r>
                    </a:p>
                  </a:txBody>
                  <a:tcPr marR="0" marT="45727" marB="45727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2175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marR="0" marT="45727" marB="45727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marR="0"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pt-B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0" marT="45727" marB="45727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4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6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marR="0"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6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4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2</a:t>
                      </a:r>
                    </a:p>
                  </a:txBody>
                  <a:tcPr marR="0" marT="45727" marB="45727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4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5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7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marR="0"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7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5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4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3</a:t>
                      </a:r>
                    </a:p>
                  </a:txBody>
                  <a:tcPr marR="0" marT="45727" marB="45727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5052291" y="381000"/>
            <a:ext cx="3830781" cy="1296028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b="1" dirty="0"/>
              <a:t>FIGURE 7A.1  Isoquants Showing All Combinations of Capital and Labor That Can Be Used to Produce 50, 100, 150 Units of Output</a:t>
            </a:r>
          </a:p>
        </p:txBody>
      </p:sp>
      <p:pic>
        <p:nvPicPr>
          <p:cNvPr id="6" name="Picture 5" descr="An x-y graph presents isoquants showing all combinations of capital and labor that can be used to produce 50, 100, and 150 units of output&#10;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828310" y="1884218"/>
            <a:ext cx="3590925" cy="306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938153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b="1" dirty="0"/>
              <a:t>FIGURE 7A.2  The Slope of an Isoquant Is Equal to the Ratio </a:t>
            </a:r>
            <a:br>
              <a:rPr lang="en-US" sz="2000" b="1" dirty="0"/>
            </a:br>
            <a:r>
              <a:rPr lang="en-US" sz="2000" b="1" dirty="0"/>
              <a:t>of </a:t>
            </a:r>
            <a:r>
              <a:rPr lang="en-US" sz="2000" b="1" i="1" dirty="0"/>
              <a:t>MP</a:t>
            </a:r>
            <a:r>
              <a:rPr lang="en-US" sz="2000" b="1" baseline="-25000" dirty="0"/>
              <a:t>L</a:t>
            </a:r>
            <a:r>
              <a:rPr lang="en-US" sz="2000" b="1" dirty="0"/>
              <a:t> to </a:t>
            </a:r>
            <a:r>
              <a:rPr lang="en-US" sz="2000" b="1" i="1" dirty="0"/>
              <a:t>MP</a:t>
            </a:r>
            <a:r>
              <a:rPr lang="en-US" sz="2000" b="1" baseline="-25000" dirty="0"/>
              <a:t>K</a:t>
            </a:r>
            <a:endParaRPr lang="en-US" sz="2000" b="1" dirty="0"/>
          </a:p>
        </p:txBody>
      </p:sp>
      <p:pic>
        <p:nvPicPr>
          <p:cNvPr id="5" name="Picture 4" descr="An x-y graph presents the slope of an isoquant Is equal to the ratio of MPL to MPK&#10;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19200" y="914400"/>
            <a:ext cx="5695887" cy="480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368757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097280"/>
          </a:xfrm>
        </p:spPr>
        <p:txBody>
          <a:bodyPr/>
          <a:lstStyle/>
          <a:p>
            <a:r>
              <a:rPr lang="en-US" dirty="0"/>
              <a:t>New Look at Technology: Isoquants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3000"/>
              </a:spcBef>
            </a:pPr>
            <a:r>
              <a:rPr lang="en-US" sz="2400" dirty="0">
                <a:sym typeface="WP Greek Century" pitchFamily="2" charset="2"/>
              </a:rPr>
              <a:t>For output to remain constant, the loss of output from using less capital must be matched by the added output produced by using more labor.</a:t>
            </a:r>
            <a:endParaRPr lang="en-US" sz="1400" i="1" dirty="0"/>
          </a:p>
          <a:p>
            <a:pPr>
              <a:spcBef>
                <a:spcPts val="16200"/>
              </a:spcBef>
            </a:pPr>
            <a:r>
              <a:rPr lang="en-US" sz="2400" b="1" dirty="0"/>
              <a:t>marginal rate of technical substitution</a:t>
            </a:r>
            <a:r>
              <a:rPr lang="en-US" sz="2400" b="1" dirty="0">
                <a:solidFill>
                  <a:srgbClr val="006668"/>
                </a:solidFill>
              </a:rPr>
              <a:t>  </a:t>
            </a:r>
            <a:r>
              <a:rPr lang="en-US" sz="2400" dirty="0"/>
              <a:t>The rate at which a firm can substitute capital for labor and hold output constant.</a:t>
            </a:r>
            <a:endParaRPr lang="en-US" dirty="0"/>
          </a:p>
        </p:txBody>
      </p:sp>
      <p:pic>
        <p:nvPicPr>
          <p:cNvPr id="2052" name="Picture 4" descr="Equation: delta K times MPk equals minus delta L times MPL&#10;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2895600"/>
            <a:ext cx="3176155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 descr="Slope of isoquant: delta K over delta L equals minus MPL over MPK&#10;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400" y="3429000"/>
            <a:ext cx="4275461" cy="122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4884515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62000"/>
          </a:xfrm>
        </p:spPr>
        <p:txBody>
          <a:bodyPr/>
          <a:lstStyle/>
          <a:p>
            <a:r>
              <a:rPr lang="en-US" sz="2000" b="1" dirty="0"/>
              <a:t>FIGURE 7A.3  Isocost Lines Showing the Combinations of Capital and Labor Available for $5, $6, and $7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28297" y="2438400"/>
            <a:ext cx="2971800" cy="1297856"/>
          </a:xfrm>
        </p:spPr>
        <p:txBody>
          <a:bodyPr/>
          <a:lstStyle/>
          <a:p>
            <a:pPr marL="0" indent="0">
              <a:buNone/>
            </a:pPr>
            <a:r>
              <a:rPr lang="en-US" sz="1600"/>
              <a:t>An </a:t>
            </a:r>
            <a:r>
              <a:rPr lang="en-US" sz="1600" dirty="0"/>
              <a:t>isocost line shows all the combinations of capital and labor that are available for a given total cost.</a:t>
            </a:r>
            <a:endParaRPr lang="en-US" dirty="0"/>
          </a:p>
        </p:txBody>
      </p:sp>
      <p:pic>
        <p:nvPicPr>
          <p:cNvPr id="4" name="Picture 3" descr="An x-y graph presents isocost lines showing the combinations of capital and labor available for $5, $6, and $7&#10;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33956" y="1676400"/>
            <a:ext cx="4852844" cy="4652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68217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Chapter 7  The Production Process: The Behavior of Profit-Maximizing Firms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382000" cy="4800600"/>
          </a:xfrm>
        </p:spPr>
        <p:txBody>
          <a:bodyPr/>
          <a:lstStyle/>
          <a:p>
            <a:r>
              <a:rPr lang="en-US" sz="2400" dirty="0"/>
              <a:t>All firms demand inputs, engage in production, and produce output.</a:t>
            </a:r>
          </a:p>
          <a:p>
            <a:r>
              <a:rPr lang="en-US" sz="2400" dirty="0"/>
              <a:t>Firms also have an incentive to maximize profits and minimize costs.</a:t>
            </a:r>
          </a:p>
          <a:p>
            <a:r>
              <a:rPr lang="en-US" sz="2400" b="1" dirty="0"/>
              <a:t>production </a:t>
            </a:r>
            <a:r>
              <a:rPr lang="en-US" sz="2400" dirty="0"/>
              <a:t> The process by which inputs are combined, transformed, and turned into outputs.</a:t>
            </a:r>
          </a:p>
          <a:p>
            <a:r>
              <a:rPr lang="en-US" sz="2400" b="1" dirty="0"/>
              <a:t>firm</a:t>
            </a:r>
            <a:r>
              <a:rPr lang="en-US" sz="2400" dirty="0"/>
              <a:t>  An organization that comes into being when a person or a group of people decides to produce a good or service to meet a perceived demand.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518787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Factor Prices and Input Combinations: Isocosts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3000"/>
              </a:spcBef>
            </a:pPr>
            <a:r>
              <a:rPr lang="en-US" sz="2400" dirty="0"/>
              <a:t>The equation of the straight line in Figure 7A.3:</a:t>
            </a:r>
          </a:p>
          <a:p>
            <a:pPr>
              <a:spcBef>
                <a:spcPts val="6600"/>
              </a:spcBef>
            </a:pPr>
            <a:r>
              <a:rPr lang="en-US" sz="2400" dirty="0"/>
              <a:t>Substituting our data for the lowest isocost line into this general equation, we get:</a:t>
            </a:r>
            <a:endParaRPr lang="en-US" sz="2400" i="1" dirty="0"/>
          </a:p>
          <a:p>
            <a:pPr>
              <a:spcBef>
                <a:spcPts val="6600"/>
              </a:spcBef>
            </a:pPr>
            <a:r>
              <a:rPr lang="en-US" sz="2400" b="1" dirty="0" err="1"/>
              <a:t>isocost</a:t>
            </a:r>
            <a:r>
              <a:rPr lang="en-US" sz="2400" b="1" dirty="0"/>
              <a:t> line  </a:t>
            </a:r>
            <a:r>
              <a:rPr lang="en-US" sz="2400" dirty="0"/>
              <a:t>A graph that shows all the combinations of capital and labor available for a given total cost.</a:t>
            </a:r>
            <a:endParaRPr lang="en-US" dirty="0"/>
          </a:p>
        </p:txBody>
      </p:sp>
      <p:pic>
        <p:nvPicPr>
          <p:cNvPr id="6146" name="Picture 2" descr="Equation: PK times K whole plus PL times L whole equals TC&#10;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2082800"/>
            <a:ext cx="3352800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 descr="Equation: $1 minus K whole plus $1 minus L equal $5, or K plus L whole equals 5 &#10;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3699400"/>
            <a:ext cx="5105400" cy="41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3642252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b="1" dirty="0"/>
              <a:t>FIGURE 7A.4  Isocost Line Showing All Combinations of Capital and Labor Available for $25  </a:t>
            </a:r>
            <a:endParaRPr lang="en-US" b="1" dirty="0"/>
          </a:p>
        </p:txBody>
      </p:sp>
      <p:pic>
        <p:nvPicPr>
          <p:cNvPr id="5" name="Picture 4" descr="An x-y graph presents an isocost line showing all combinations of capital and labor available for $25&#10;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1295400"/>
            <a:ext cx="4327273" cy="4605282"/>
          </a:xfrm>
          <a:prstGeom prst="rect">
            <a:avLst/>
          </a:prstGeom>
        </p:spPr>
      </p:pic>
      <p:sp>
        <p:nvSpPr>
          <p:cNvPr id="7" name="Rectangle 13"/>
          <p:cNvSpPr>
            <a:spLocks noGrp="1" noChangeArrowheads="1"/>
          </p:cNvSpPr>
          <p:nvPr>
            <p:ph type="body" sz="quarter" idx="13"/>
          </p:nvPr>
        </p:nvSpPr>
        <p:spPr bwMode="auto">
          <a:xfrm>
            <a:off x="4658053" y="1447800"/>
            <a:ext cx="443865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720" rIns="45720"/>
          <a:lstStyle>
            <a:lvl1pPr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1pPr>
            <a:lvl2pPr marL="742950" indent="-28575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2pPr>
            <a:lvl3pPr marL="11430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3pPr>
            <a:lvl4pPr marL="16002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4pPr>
            <a:lvl5pPr marL="20574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9pPr>
          </a:lstStyle>
          <a:p>
            <a:pPr marL="0" indent="0" eaLnBrk="1" hangingPunct="1">
              <a:spcBef>
                <a:spcPts val="3600"/>
              </a:spcBef>
              <a:buNone/>
            </a:pPr>
            <a:r>
              <a:rPr lang="en-US" sz="1800" b="0" dirty="0">
                <a:solidFill>
                  <a:schemeClr val="tx1"/>
                </a:solidFill>
              </a:rPr>
              <a:t>One way to draw an isocost line is to determine the endpoints of that line and draw a line connecting them.</a:t>
            </a:r>
            <a:endParaRPr lang="en-US" sz="2000" b="0" i="1" dirty="0">
              <a:solidFill>
                <a:schemeClr val="tx1"/>
              </a:solidFill>
              <a:latin typeface="Cambria Math"/>
            </a:endParaRPr>
          </a:p>
        </p:txBody>
      </p:sp>
      <p:pic>
        <p:nvPicPr>
          <p:cNvPr id="3074" name="Picture 2" descr="Slope of isocost line: delta K over delta L equals the minus fraction TC divided by PK over TC divided by PL equals the minus fraction PL over PK&#10;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3352800"/>
            <a:ext cx="2857500" cy="116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9033387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the Least-Cost Technology with Isoquants and Isocosts</a:t>
            </a:r>
          </a:p>
        </p:txBody>
      </p:sp>
      <p:pic>
        <p:nvPicPr>
          <p:cNvPr id="4" name="Picture 3" descr="An x-y graph demonstrates finding the least-cost combination of capital and labor to produce 50 units of output&#10;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9161" y="1981200"/>
            <a:ext cx="4083978" cy="4038600"/>
          </a:xfrm>
          <a:prstGeom prst="rect">
            <a:avLst/>
          </a:prstGeom>
        </p:spPr>
      </p:pic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4495800" y="1870075"/>
            <a:ext cx="4108938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720" rIns="45720"/>
          <a:lstStyle>
            <a:lvl1pPr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1pPr>
            <a:lvl2pPr marL="742950" indent="-28575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2pPr>
            <a:lvl3pPr marL="11430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3pPr>
            <a:lvl4pPr marL="16002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4pPr>
            <a:lvl5pPr marL="20574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9pPr>
          </a:lstStyle>
          <a:p>
            <a:pPr eaLnBrk="1" hangingPunct="1"/>
            <a:r>
              <a:rPr lang="en-US" sz="1800" dirty="0">
                <a:solidFill>
                  <a:schemeClr val="tx1"/>
                </a:solidFill>
              </a:rPr>
              <a:t>FIGURE 7A.5  Finding the Least-Cost Combination of Capital and Labor to Produce 50 Units of Output  </a:t>
            </a:r>
          </a:p>
          <a:p>
            <a:pPr eaLnBrk="1" hangingPunct="1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1218" y="2895600"/>
            <a:ext cx="3962400" cy="2971800"/>
          </a:xfrm>
        </p:spPr>
        <p:txBody>
          <a:bodyPr/>
          <a:lstStyle/>
          <a:p>
            <a:pPr marL="0" indent="0">
              <a:lnSpc>
                <a:spcPct val="105000"/>
              </a:lnSpc>
              <a:spcBef>
                <a:spcPts val="1800"/>
              </a:spcBef>
              <a:spcAft>
                <a:spcPct val="0"/>
              </a:spcAft>
              <a:buNone/>
            </a:pPr>
            <a:r>
              <a:rPr lang="en-US" sz="1800" dirty="0"/>
              <a:t>Profit-maximizing firms will minimize costs by producing their chosen level of output with the technology represented by the point at which the isoquant is tangent to an isocost line. </a:t>
            </a:r>
          </a:p>
          <a:p>
            <a:pPr marL="0" indent="0">
              <a:lnSpc>
                <a:spcPct val="105000"/>
              </a:lnSpc>
              <a:spcBef>
                <a:spcPts val="1800"/>
              </a:spcBef>
              <a:spcAft>
                <a:spcPct val="0"/>
              </a:spcAft>
              <a:buNone/>
            </a:pPr>
            <a:r>
              <a:rPr lang="en-US" sz="1800" dirty="0"/>
              <a:t>Here the cost-minimizing technology—3 units of capital and 3 units of labor—is represented by point </a:t>
            </a:r>
            <a:r>
              <a:rPr lang="en-US" sz="1800" i="1" dirty="0"/>
              <a:t>C</a:t>
            </a:r>
            <a:r>
              <a:rPr lang="en-US" sz="1800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510389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3174" y="443162"/>
            <a:ext cx="3733800" cy="1066800"/>
          </a:xfrm>
        </p:spPr>
        <p:txBody>
          <a:bodyPr/>
          <a:lstStyle/>
          <a:p>
            <a:pPr rtl="0" eaLnBrk="1" latinLnBrk="0" hangingPunct="1"/>
            <a:r>
              <a:rPr lang="en-US" sz="1800" b="1" kern="1200" dirty="0">
                <a:solidFill>
                  <a:srgbClr val="000000"/>
                </a:solidFill>
                <a:effectLst/>
                <a:latin typeface="Arial"/>
              </a:rPr>
              <a:t>FIGURE 7A.6  Minimizing Cost of Production for </a:t>
            </a:r>
            <a:r>
              <a:rPr lang="en-US" sz="1800" b="1" i="1" kern="1200" dirty="0" err="1">
                <a:solidFill>
                  <a:srgbClr val="000000"/>
                </a:solidFill>
                <a:effectLst/>
                <a:latin typeface="Arial"/>
              </a:rPr>
              <a:t>q</a:t>
            </a:r>
            <a:r>
              <a:rPr lang="en-US" sz="1800" b="1" i="1" kern="1200" baseline="-25000" dirty="0" err="1">
                <a:solidFill>
                  <a:srgbClr val="000000"/>
                </a:solidFill>
                <a:effectLst/>
                <a:latin typeface="Arial"/>
              </a:rPr>
              <a:t>X</a:t>
            </a:r>
            <a:r>
              <a:rPr lang="en-US" sz="1800" b="1" kern="1200" dirty="0">
                <a:solidFill>
                  <a:srgbClr val="000000"/>
                </a:solidFill>
                <a:effectLst/>
                <a:latin typeface="Arial"/>
              </a:rPr>
              <a:t> = 50, </a:t>
            </a:r>
            <a:r>
              <a:rPr lang="en-US" sz="1800" b="1" i="1" kern="1200" dirty="0" err="1">
                <a:solidFill>
                  <a:srgbClr val="000000"/>
                </a:solidFill>
                <a:effectLst/>
                <a:latin typeface="Arial"/>
              </a:rPr>
              <a:t>q</a:t>
            </a:r>
            <a:r>
              <a:rPr lang="en-US" sz="1800" b="1" i="1" kern="1200" baseline="-25000" dirty="0" err="1">
                <a:solidFill>
                  <a:srgbClr val="000000"/>
                </a:solidFill>
                <a:effectLst/>
                <a:latin typeface="Arial"/>
              </a:rPr>
              <a:t>X</a:t>
            </a:r>
            <a:r>
              <a:rPr lang="en-US" sz="1800" b="1" kern="1200" dirty="0">
                <a:solidFill>
                  <a:srgbClr val="000000"/>
                </a:solidFill>
                <a:effectLst/>
                <a:latin typeface="Arial"/>
              </a:rPr>
              <a:t> = 100, and </a:t>
            </a:r>
            <a:r>
              <a:rPr lang="en-US" sz="1800" b="1" i="1" kern="1200" dirty="0" err="1">
                <a:solidFill>
                  <a:srgbClr val="000000"/>
                </a:solidFill>
                <a:effectLst/>
                <a:latin typeface="Arial"/>
              </a:rPr>
              <a:t>q</a:t>
            </a:r>
            <a:r>
              <a:rPr lang="en-US" sz="1800" b="1" i="1" kern="1200" baseline="-25000" dirty="0" err="1">
                <a:solidFill>
                  <a:srgbClr val="000000"/>
                </a:solidFill>
                <a:effectLst/>
                <a:latin typeface="Arial"/>
              </a:rPr>
              <a:t>X</a:t>
            </a:r>
            <a:r>
              <a:rPr lang="en-US" sz="1800" b="1" kern="1200" dirty="0">
                <a:solidFill>
                  <a:srgbClr val="000000"/>
                </a:solidFill>
                <a:effectLst/>
                <a:latin typeface="Arial"/>
              </a:rPr>
              <a:t> = 150</a:t>
            </a:r>
            <a:endParaRPr lang="en-US" dirty="0"/>
          </a:p>
        </p:txBody>
      </p:sp>
      <p:pic>
        <p:nvPicPr>
          <p:cNvPr id="5" name="Picture 4" descr="An x-y graph demonstrates minimizing cost of production for qx = 50, qx = 100, and qx = 150&#10;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12850" y="1509962"/>
            <a:ext cx="4034449" cy="3842838"/>
          </a:xfrm>
          <a:prstGeom prst="rect">
            <a:avLst/>
          </a:prstGeom>
        </p:spPr>
      </p:pic>
      <p:sp>
        <p:nvSpPr>
          <p:cNvPr id="8" name="Rectangle 37"/>
          <p:cNvSpPr>
            <a:spLocks noChangeArrowheads="1"/>
          </p:cNvSpPr>
          <p:nvPr/>
        </p:nvSpPr>
        <p:spPr bwMode="auto">
          <a:xfrm>
            <a:off x="4544291" y="461962"/>
            <a:ext cx="3886200" cy="833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720" rIns="45720"/>
          <a:lstStyle>
            <a:lvl1pPr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1pPr>
            <a:lvl2pPr marL="742950" indent="-28575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2pPr>
            <a:lvl3pPr marL="11430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3pPr>
            <a:lvl4pPr marL="16002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4pPr>
            <a:lvl5pPr marL="20574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9pPr>
          </a:lstStyle>
          <a:p>
            <a:pPr eaLnBrk="1" hangingPunct="1"/>
            <a:r>
              <a:rPr lang="en-US" sz="1800" dirty="0">
                <a:solidFill>
                  <a:schemeClr val="tx1"/>
                </a:solidFill>
              </a:rPr>
              <a:t>FIGURE 7A.7  A Cost Curve Shows the </a:t>
            </a:r>
            <a:r>
              <a:rPr lang="en-US" sz="1800" i="1" dirty="0">
                <a:solidFill>
                  <a:schemeClr val="tx1"/>
                </a:solidFill>
              </a:rPr>
              <a:t>Minimum </a:t>
            </a:r>
            <a:r>
              <a:rPr lang="en-US" sz="1800" dirty="0">
                <a:solidFill>
                  <a:schemeClr val="tx1"/>
                </a:solidFill>
              </a:rPr>
              <a:t>Cost of Producing Each Level of Output </a:t>
            </a:r>
          </a:p>
        </p:txBody>
      </p:sp>
      <p:pic>
        <p:nvPicPr>
          <p:cNvPr id="6" name="Picture 5" descr="An x-y graph presents a cost curve showing the minimum cost of producing each level of output&#10;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384964" y="1509963"/>
            <a:ext cx="4010891" cy="3842837"/>
          </a:xfrm>
          <a:prstGeom prst="rect">
            <a:avLst/>
          </a:prstGeom>
        </p:spPr>
      </p:pic>
      <p:sp>
        <p:nvSpPr>
          <p:cNvPr id="10" name="Text Box 12"/>
          <p:cNvSpPr txBox="1">
            <a:spLocks noGrp="1" noChangeArrowheads="1"/>
          </p:cNvSpPr>
          <p:nvPr>
            <p:ph type="body" sz="quarter" idx="13"/>
          </p:nvPr>
        </p:nvSpPr>
        <p:spPr bwMode="auto">
          <a:xfrm rot="10800000">
            <a:off x="457200" y="5557296"/>
            <a:ext cx="8445500" cy="8725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wrap="square">
            <a:spAutoFit/>
          </a:bodyPr>
          <a:lstStyle>
            <a:lvl1pPr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1pPr>
            <a:lvl2pPr marL="742950" indent="-28575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2pPr>
            <a:lvl3pPr marL="11430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3pPr>
            <a:lvl4pPr marL="16002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4pPr>
            <a:lvl5pPr marL="20574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9pPr>
          </a:lstStyle>
          <a:p>
            <a:pPr eaLnBrk="1" hangingPunct="1">
              <a:lnSpc>
                <a:spcPct val="10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800" b="0" dirty="0">
                <a:solidFill>
                  <a:schemeClr val="tx1"/>
                </a:solidFill>
              </a:rPr>
              <a:t>Plotting a series of cost-minimizing combinations of inputs—shown in Figure 7A.6 as points </a:t>
            </a:r>
            <a:r>
              <a:rPr lang="en-US" sz="1800" b="0" i="1" dirty="0">
                <a:solidFill>
                  <a:schemeClr val="tx1"/>
                </a:solidFill>
              </a:rPr>
              <a:t>A</a:t>
            </a:r>
            <a:r>
              <a:rPr lang="en-US" sz="1800" b="0" dirty="0">
                <a:solidFill>
                  <a:schemeClr val="tx1"/>
                </a:solidFill>
              </a:rPr>
              <a:t>, </a:t>
            </a:r>
            <a:r>
              <a:rPr lang="en-US" sz="1800" b="0" i="1" dirty="0">
                <a:solidFill>
                  <a:schemeClr val="tx1"/>
                </a:solidFill>
              </a:rPr>
              <a:t>B</a:t>
            </a:r>
            <a:r>
              <a:rPr lang="en-US" sz="1800" b="0" dirty="0">
                <a:solidFill>
                  <a:schemeClr val="tx1"/>
                </a:solidFill>
              </a:rPr>
              <a:t>, and </a:t>
            </a:r>
            <a:r>
              <a:rPr lang="en-US" sz="1800" b="0" i="1" dirty="0">
                <a:solidFill>
                  <a:schemeClr val="tx1"/>
                </a:solidFill>
              </a:rPr>
              <a:t>C</a:t>
            </a:r>
            <a:r>
              <a:rPr lang="en-US" sz="1800" b="0" dirty="0">
                <a:solidFill>
                  <a:schemeClr val="tx1"/>
                </a:solidFill>
              </a:rPr>
              <a:t>—on a separate graph results in a </a:t>
            </a:r>
            <a:r>
              <a:rPr lang="en-US" sz="1800" b="0" i="1" dirty="0">
                <a:solidFill>
                  <a:schemeClr val="tx1"/>
                </a:solidFill>
              </a:rPr>
              <a:t>cost curve</a:t>
            </a:r>
            <a:r>
              <a:rPr lang="en-US" sz="1800" b="0" dirty="0">
                <a:solidFill>
                  <a:schemeClr val="tx1"/>
                </a:solidFill>
              </a:rPr>
              <a:t> like the one shown in Figure 7A.7. </a:t>
            </a:r>
          </a:p>
        </p:txBody>
      </p:sp>
    </p:spTree>
    <p:extLst>
      <p:ext uri="{BB962C8B-B14F-4D97-AF65-F5344CB8AC3E}">
        <p14:creationId xmlns:p14="http://schemas.microsoft.com/office/powerpoint/2010/main" val="258408139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Cost-Minimizing Equilibrium Condition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At the point where a line is just tangent to a curve, the two have the same slope. At each point of tangency, the following must be true:</a:t>
            </a:r>
          </a:p>
          <a:p>
            <a:pPr marL="0" indent="0">
              <a:spcBef>
                <a:spcPts val="6600"/>
              </a:spcBef>
              <a:buNone/>
            </a:pPr>
            <a:r>
              <a:rPr lang="en-US" sz="2400" dirty="0"/>
              <a:t>	</a:t>
            </a:r>
            <a:r>
              <a:rPr lang="en-US" sz="2000" dirty="0"/>
              <a:t>Thus,</a:t>
            </a:r>
          </a:p>
          <a:p>
            <a:pPr marL="285750" marR="0" indent="-285750" fontAlgn="auto">
              <a:lnSpc>
                <a:spcPct val="100000"/>
              </a:lnSpc>
              <a:spcBef>
                <a:spcPts val="6600"/>
              </a:spcBef>
              <a:spcAft>
                <a:spcPct val="0"/>
              </a:spcAft>
              <a:buSzPct val="100000"/>
              <a:tabLst/>
              <a:defRPr/>
            </a:pPr>
            <a:r>
              <a:rPr lang="en-US" sz="2400" dirty="0">
                <a:latin typeface="Arial" panose="020B0604020202020204" pitchFamily="34" charset="0"/>
                <a:sym typeface="Wingdings 3" panose="05040102010807070707" pitchFamily="18" charset="2"/>
              </a:rPr>
              <a:t>We divide both sides by PL and multiply both sides </a:t>
            </a:r>
            <a:br>
              <a:rPr lang="en-US" sz="2400" dirty="0">
                <a:latin typeface="Arial" panose="020B0604020202020204" pitchFamily="34" charset="0"/>
                <a:sym typeface="Wingdings 3" panose="05040102010807070707" pitchFamily="18" charset="2"/>
              </a:rPr>
            </a:br>
            <a:r>
              <a:rPr lang="en-US" sz="2400" dirty="0">
                <a:latin typeface="Arial" panose="020B0604020202020204" pitchFamily="34" charset="0"/>
                <a:sym typeface="Wingdings 3" panose="05040102010807070707" pitchFamily="18" charset="2"/>
              </a:rPr>
              <a:t>by MP</a:t>
            </a:r>
            <a:r>
              <a:rPr lang="en-US" sz="1100" dirty="0">
                <a:latin typeface="Arial" panose="020B0604020202020204" pitchFamily="34" charset="0"/>
                <a:sym typeface="Wingdings 3" panose="05040102010807070707" pitchFamily="18" charset="2"/>
              </a:rPr>
              <a:t>K</a:t>
            </a:r>
            <a:r>
              <a:rPr lang="en-US" sz="2400" dirty="0">
                <a:latin typeface="Arial" panose="020B0604020202020204" pitchFamily="34" charset="0"/>
                <a:sym typeface="Wingdings 3" panose="05040102010807070707" pitchFamily="18" charset="2"/>
              </a:rPr>
              <a:t>:</a:t>
            </a:r>
            <a:endParaRPr lang="en-US" dirty="0"/>
          </a:p>
        </p:txBody>
      </p:sp>
      <p:pic>
        <p:nvPicPr>
          <p:cNvPr id="4098" name="Picture 2" descr="Equation: slope of isoquant = the minus fraction MPL over MPK equals slope of isocost equals the minus fraction PL over PK&#10;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774950"/>
            <a:ext cx="6324600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91" descr="MPL over MPK equals PL over PK&#10;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3886200"/>
            <a:ext cx="1371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92" descr="MPL over PL equals MPK over PK&#10;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5410200"/>
            <a:ext cx="1588168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7643424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Aft>
                <a:spcPct val="0"/>
              </a:spcAft>
              <a:defRPr/>
            </a:pPr>
            <a:r>
              <a:rPr lang="en-US" kern="0" dirty="0"/>
              <a:t>APPENDIX REVIEW TERMS AND CONCEPTS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eaLnBrk="0" hangingPunct="0">
              <a:spcBef>
                <a:spcPct val="50000"/>
              </a:spcBef>
              <a:spcAft>
                <a:spcPct val="0"/>
              </a:spcAft>
            </a:pPr>
            <a:r>
              <a:rPr lang="en-US" sz="1800" dirty="0" err="1">
                <a:latin typeface="Arial" panose="020B0604020202020204" pitchFamily="34" charset="0"/>
                <a:sym typeface="Wingdings 3" panose="05040102010807070707" pitchFamily="18" charset="2"/>
              </a:rPr>
              <a:t>isocost</a:t>
            </a:r>
            <a:r>
              <a:rPr lang="en-US" sz="1800" dirty="0">
                <a:latin typeface="Arial" panose="020B0604020202020204" pitchFamily="34" charset="0"/>
                <a:sym typeface="Wingdings 3" panose="05040102010807070707" pitchFamily="18" charset="2"/>
              </a:rPr>
              <a:t> line</a:t>
            </a:r>
          </a:p>
          <a:p>
            <a:pPr marL="457200" indent="-457200" eaLnBrk="0" hangingPunct="0">
              <a:spcBef>
                <a:spcPct val="50000"/>
              </a:spcBef>
              <a:spcAft>
                <a:spcPct val="0"/>
              </a:spcAft>
            </a:pPr>
            <a:r>
              <a:rPr lang="en-US" sz="1800" dirty="0">
                <a:latin typeface="Arial" panose="020B0604020202020204" pitchFamily="34" charset="0"/>
                <a:sym typeface="Wingdings 3" panose="05040102010807070707" pitchFamily="18" charset="2"/>
              </a:rPr>
              <a:t>isoquant</a:t>
            </a:r>
          </a:p>
          <a:p>
            <a:pPr marL="457200" indent="-457200" eaLnBrk="0" hangingPunct="0">
              <a:spcBef>
                <a:spcPct val="50000"/>
              </a:spcBef>
              <a:spcAft>
                <a:spcPct val="0"/>
              </a:spcAft>
            </a:pPr>
            <a:r>
              <a:rPr lang="en-US" sz="1800" dirty="0">
                <a:latin typeface="Arial" panose="020B0604020202020204" pitchFamily="34" charset="0"/>
                <a:sym typeface="Wingdings 3" panose="05040102010807070707" pitchFamily="18" charset="2"/>
              </a:rPr>
              <a:t>marginal rate of technical substitution</a:t>
            </a:r>
          </a:p>
          <a:p>
            <a:pPr marL="0" indent="0" eaLnBrk="0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sz="1800" dirty="0">
                <a:latin typeface="Arial" panose="020B0604020202020204" pitchFamily="34" charset="0"/>
              </a:rPr>
              <a:t>Equations:</a:t>
            </a:r>
          </a:p>
        </p:txBody>
      </p:sp>
      <p:pic>
        <p:nvPicPr>
          <p:cNvPr id="5122" name="Picture 2" descr="Slope of isoquant: delta K over delta L equals minus MPL over MPK&#10;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238500"/>
            <a:ext cx="2438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64" descr="Slope of isocost line: delta K over delta L equals the minus fraction TC divided by PK over TC divided by PL equals the minus fraction PL over PK&#10;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419600"/>
            <a:ext cx="344099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155149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Behavior of Profit-Maximizing Firms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133600"/>
          </a:xfrm>
        </p:spPr>
        <p:txBody>
          <a:bodyPr/>
          <a:lstStyle/>
          <a:p>
            <a:r>
              <a:rPr lang="en-US" sz="2400" dirty="0"/>
              <a:t>All firms must make several basic decisions to achieve what we assume to be their primary objective—maximum profits.</a:t>
            </a:r>
            <a:r>
              <a:rPr lang="en-US" sz="2000" dirty="0">
                <a:solidFill>
                  <a:srgbClr val="00723F"/>
                </a:solidFill>
              </a:rPr>
              <a:t> 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sz="2000" b="1" dirty="0">
                <a:solidFill>
                  <a:srgbClr val="00723F"/>
                </a:solidFill>
              </a:rPr>
              <a:t>     </a:t>
            </a:r>
            <a:r>
              <a:rPr lang="en-US" sz="2000" b="1" dirty="0"/>
              <a:t>FIGURE 7.1  The Three Decisions That All Firms Must Make</a:t>
            </a:r>
          </a:p>
        </p:txBody>
      </p:sp>
      <p:pic>
        <p:nvPicPr>
          <p:cNvPr id="18434" name="Picture 2" descr="A diagram presents the three decisions that all firms must make&#10;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262" y="4226538"/>
            <a:ext cx="6781800" cy="14884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005414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838200"/>
          </a:xfrm>
        </p:spPr>
        <p:txBody>
          <a:bodyPr/>
          <a:lstStyle/>
          <a:p>
            <a:r>
              <a:rPr lang="en-US" dirty="0"/>
              <a:t>Profits and Economics Costs </a:t>
            </a:r>
            <a:r>
              <a:rPr lang="en-US" sz="2000" i="1" kern="0" dirty="0">
                <a:solidFill>
                  <a:prstClr val="white"/>
                </a:solidFill>
              </a:rPr>
              <a:t>(1 of 3)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sz="2400" b="1" dirty="0"/>
                  <a:t>profit</a:t>
                </a:r>
                <a:r>
                  <a:rPr lang="en-US" sz="2400" dirty="0"/>
                  <a:t>  The difference between total revenue and total cost.</a:t>
                </a:r>
                <a:endParaRPr lang="en-US" sz="2400" dirty="0">
                  <a:sym typeface="Wingdings 3" panose="05040102010807070707" pitchFamily="18" charset="2"/>
                </a:endParaRPr>
              </a:p>
              <a:p>
                <a:pPr marL="0" lvl="3" indent="0" algn="ctr">
                  <a:spcBef>
                    <a:spcPts val="1800"/>
                  </a:spcBef>
                  <a:spcAft>
                    <a:spcPct val="0"/>
                  </a:spcAft>
                  <a:buSzPct val="100000"/>
                  <a:buNone/>
                  <a:defRPr/>
                </a:pPr>
                <a:r>
                  <a:rPr lang="en-US" sz="2400" dirty="0">
                    <a:latin typeface="Arial" panose="020B0604020202020204" pitchFamily="34" charset="0"/>
                    <a:sym typeface="Wingdings 3" panose="05040102010807070707" pitchFamily="18" charset="2"/>
                  </a:rPr>
                  <a:t>profit = total revenue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−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sym typeface="Wingdings 3" panose="05040102010807070707" pitchFamily="18" charset="2"/>
                  </a:rPr>
                  <a:t>total cost</a:t>
                </a:r>
                <a:endParaRPr lang="en-US" sz="2600" dirty="0"/>
              </a:p>
              <a:p>
                <a:pPr>
                  <a:spcBef>
                    <a:spcPts val="1800"/>
                  </a:spcBef>
                </a:pPr>
                <a:r>
                  <a:rPr lang="en-US" sz="2400" b="1" dirty="0"/>
                  <a:t>total revenue  </a:t>
                </a:r>
                <a:r>
                  <a:rPr lang="en-US" sz="2400" dirty="0"/>
                  <a:t>The amount received from the sale of the product (</a:t>
                </a:r>
                <a:r>
                  <a:rPr lang="en-US" sz="2400" i="1" dirty="0"/>
                  <a:t>q</a:t>
                </a:r>
                <a:r>
                  <a:rPr lang="en-US" sz="2400" dirty="0"/>
                  <a:t> × </a:t>
                </a:r>
                <a:r>
                  <a:rPr lang="en-US" sz="2400" i="1" dirty="0"/>
                  <a:t>P</a:t>
                </a:r>
                <a:r>
                  <a:rPr lang="en-US" sz="2400" dirty="0"/>
                  <a:t>).</a:t>
                </a:r>
              </a:p>
              <a:p>
                <a:pPr>
                  <a:spcBef>
                    <a:spcPts val="1800"/>
                  </a:spcBef>
                </a:pPr>
                <a:r>
                  <a:rPr lang="en-US" sz="2400" b="1" dirty="0"/>
                  <a:t>total cost  </a:t>
                </a:r>
                <a:r>
                  <a:rPr lang="en-US" sz="2400" dirty="0"/>
                  <a:t>The total of (1) out-of-pocket costs and </a:t>
                </a:r>
                <a:br>
                  <a:rPr lang="en-US" sz="2400" dirty="0"/>
                </a:br>
                <a:r>
                  <a:rPr lang="en-US" sz="2400" dirty="0"/>
                  <a:t>(2) opportunity cost of all factors of production.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 cstate="print"/>
                <a:stretch>
                  <a:fillRect l="-2074" t="-2022" r="-2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857999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097280"/>
          </a:xfrm>
        </p:spPr>
        <p:txBody>
          <a:bodyPr/>
          <a:lstStyle/>
          <a:p>
            <a:r>
              <a:rPr lang="en-US" dirty="0"/>
              <a:t>Profits and Economics Costs </a:t>
            </a:r>
            <a:r>
              <a:rPr lang="en-US" sz="2000" i="1" kern="0" dirty="0">
                <a:solidFill>
                  <a:prstClr val="white"/>
                </a:solidFill>
              </a:rPr>
              <a:t>(2 of 3)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>
                  <a:spcAft>
                    <a:spcPct val="0"/>
                  </a:spcAft>
                </a:pPr>
                <a:r>
                  <a:rPr lang="en-US" sz="2400" dirty="0"/>
                  <a:t>The term </a:t>
                </a:r>
                <a:r>
                  <a:rPr lang="en-US" sz="2400" i="1" dirty="0"/>
                  <a:t>profit</a:t>
                </a:r>
                <a:r>
                  <a:rPr lang="en-US" sz="2400" dirty="0"/>
                  <a:t> will from here on refer to </a:t>
                </a:r>
                <a:r>
                  <a:rPr lang="en-US" sz="2400" i="1" dirty="0"/>
                  <a:t>economic profit</a:t>
                </a:r>
                <a:r>
                  <a:rPr lang="en-US" sz="2400" dirty="0"/>
                  <a:t>.</a:t>
                </a:r>
              </a:p>
              <a:p>
                <a:pPr>
                  <a:spcAft>
                    <a:spcPct val="0"/>
                  </a:spcAft>
                </a:pPr>
                <a:r>
                  <a:rPr lang="en-US" sz="2400" dirty="0"/>
                  <a:t>So whenever we say profit = total revenue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−</m:t>
                    </m:r>
                  </m:oMath>
                </a14:m>
                <a:r>
                  <a:rPr lang="en-US" sz="2400" dirty="0"/>
                  <a:t> total cost, what we really mean is:</a:t>
                </a:r>
                <a:endParaRPr lang="en-US" sz="2400" dirty="0">
                  <a:latin typeface="Arial" panose="020B0604020202020204" pitchFamily="34" charset="0"/>
                  <a:sym typeface="Wingdings 3" panose="05040102010807070707" pitchFamily="18" charset="2"/>
                </a:endParaRPr>
              </a:p>
              <a:p>
                <a:pPr marL="0" indent="0" algn="ctr">
                  <a:spcBef>
                    <a:spcPts val="2400"/>
                  </a:spcBef>
                  <a:spcAft>
                    <a:spcPct val="0"/>
                  </a:spcAft>
                  <a:buNone/>
                  <a:defRPr/>
                </a:pPr>
                <a:r>
                  <a:rPr lang="en-US" sz="2400" dirty="0">
                    <a:latin typeface="Arial" panose="020B0604020202020204" pitchFamily="34" charset="0"/>
                    <a:sym typeface="Wingdings 3" panose="05040102010807070707" pitchFamily="18" charset="2"/>
                  </a:rPr>
                  <a:t>economic profit = total revenue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−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sym typeface="Wingdings 3" panose="05040102010807070707" pitchFamily="18" charset="2"/>
                  </a:rPr>
                  <a:t> total economic cost</a:t>
                </a:r>
                <a:endParaRPr lang="en-US" sz="2600" b="1" dirty="0"/>
              </a:p>
              <a:p>
                <a:pPr>
                  <a:spcBef>
                    <a:spcPts val="2400"/>
                  </a:spcBef>
                </a:pPr>
                <a:r>
                  <a:rPr lang="en-US" sz="2400" b="1" dirty="0"/>
                  <a:t>economic profit  </a:t>
                </a:r>
                <a:r>
                  <a:rPr lang="en-US" sz="2400" dirty="0"/>
                  <a:t>Profit that accounts for both explicit and opportunity costs.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 cstate="print"/>
                <a:stretch>
                  <a:fillRect l="-2074" t="-2022" r="-10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43740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097280"/>
          </a:xfrm>
        </p:spPr>
        <p:txBody>
          <a:bodyPr/>
          <a:lstStyle/>
          <a:p>
            <a:r>
              <a:rPr lang="en-US" dirty="0"/>
              <a:t>Profits and Economics Costs </a:t>
            </a:r>
            <a:r>
              <a:rPr lang="en-US" sz="2000" i="1" kern="0" dirty="0">
                <a:solidFill>
                  <a:prstClr val="white"/>
                </a:solidFill>
              </a:rPr>
              <a:t>(3 of 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b="1" dirty="0"/>
              <a:t>Normal Rate of Return</a:t>
            </a:r>
          </a:p>
          <a:p>
            <a:r>
              <a:rPr lang="en-US" sz="2400" dirty="0"/>
              <a:t>The way we treat the opportunity cost of capital is to add a </a:t>
            </a:r>
            <a:r>
              <a:rPr lang="en-US" sz="2400" i="1" dirty="0"/>
              <a:t>normal rate of return </a:t>
            </a:r>
            <a:r>
              <a:rPr lang="en-US" sz="2400" dirty="0"/>
              <a:t>to capital as part of economic cost.</a:t>
            </a:r>
          </a:p>
          <a:p>
            <a:r>
              <a:rPr lang="en-US" sz="2400" b="1" dirty="0"/>
              <a:t>normal rate of return  </a:t>
            </a:r>
            <a:r>
              <a:rPr lang="en-US" sz="2400" dirty="0"/>
              <a:t>A rate of return on capital that is just sufficient to keep owners and investors satisfied. For relatively risk-free firms, it should be nearly the same as the interest rate on risk-free government bonds.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43933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2000" b="1" dirty="0">
                <a:cs typeface="Arial" charset="0"/>
              </a:rPr>
              <a:t>TABLE 7.1  </a:t>
            </a:r>
            <a:r>
              <a:rPr lang="en-US" sz="2000" b="1" dirty="0"/>
              <a:t>Calculating Total Revenue, Total Cost, and Profit</a:t>
            </a:r>
            <a:endParaRPr lang="en-US" sz="2000" dirty="0"/>
          </a:p>
        </p:txBody>
      </p:sp>
      <p:graphicFrame>
        <p:nvGraphicFramePr>
          <p:cNvPr id="5" name="Group 49" descr="A table presents calculating total revenue, total cost, and profit&#10;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74212103"/>
              </p:ext>
            </p:extLst>
          </p:nvPr>
        </p:nvGraphicFramePr>
        <p:xfrm>
          <a:off x="609600" y="1219200"/>
          <a:ext cx="8001000" cy="2654853"/>
        </p:xfrm>
        <a:graphic>
          <a:graphicData uri="http://schemas.openxmlformats.org/drawingml/2006/table">
            <a:tbl>
              <a:tblPr firstRow="1"/>
              <a:tblGrid>
                <a:gridCol w="609677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0422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938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Initial Investment: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Market Interest Rate Available:</a:t>
                      </a:r>
                    </a:p>
                  </a:txBody>
                  <a:tcPr marR="0" marT="45725" marB="45725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$20,000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0.10, or 10%</a:t>
                      </a:r>
                    </a:p>
                  </a:txBody>
                  <a:tcPr marR="0" marT="45725" marB="45725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28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Total revenue (3,000 belts × $10 each)</a:t>
                      </a:r>
                    </a:p>
                  </a:txBody>
                  <a:tcPr marR="0" marT="0" marB="45725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$30,000</a:t>
                      </a:r>
                    </a:p>
                  </a:txBody>
                  <a:tcPr marR="457200" marT="0" marB="45725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28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Costs</a:t>
                      </a:r>
                    </a:p>
                  </a:txBody>
                  <a:tcPr marR="0" marT="0" marB="45725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R="457200" marT="0" marB="45725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28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  Belts from Supplier</a:t>
                      </a:r>
                    </a:p>
                  </a:txBody>
                  <a:tcPr marR="0" marT="0" marB="45725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$15,000</a:t>
                      </a:r>
                    </a:p>
                  </a:txBody>
                  <a:tcPr marR="457200" marT="0" marB="45725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28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  Labor cost</a:t>
                      </a:r>
                    </a:p>
                  </a:txBody>
                  <a:tcPr marR="0" marT="0" marB="45725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14,000</a:t>
                      </a:r>
                    </a:p>
                  </a:txBody>
                  <a:tcPr marR="457200" marT="0" marB="45725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28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  Normal return/opportunity cost of capital ($20,000 × 0.10)</a:t>
                      </a:r>
                    </a:p>
                  </a:txBody>
                  <a:tcPr marR="0" marT="0" marB="45725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2,000</a:t>
                      </a:r>
                    </a:p>
                  </a:txBody>
                  <a:tcPr marR="457200" marT="0" marB="45725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28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Total Cost</a:t>
                      </a:r>
                    </a:p>
                  </a:txBody>
                  <a:tcPr marR="0" marT="0" marB="45725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$31,000</a:t>
                      </a:r>
                    </a:p>
                  </a:txBody>
                  <a:tcPr marR="457200" marT="0" marB="45725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28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Profit = total revenue </a:t>
                      </a: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sym typeface="Symbol"/>
                        </a:rPr>
                        <a:t></a:t>
                      </a: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total cost</a:t>
                      </a:r>
                    </a:p>
                  </a:txBody>
                  <a:tcPr marR="0" marT="0" marB="45725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        </a:t>
                      </a: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sym typeface="Symbol"/>
                        </a:rPr>
                        <a:t></a:t>
                      </a: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$1,000</a:t>
                      </a:r>
                      <a:r>
                        <a:rPr kumimoji="0" lang="en-US" sz="16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</a:t>
                      </a:r>
                    </a:p>
                  </a:txBody>
                  <a:tcPr marR="393192" marT="0" marB="45725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sp>
        <p:nvSpPr>
          <p:cNvPr id="11" name="Text Placeholder 4"/>
          <p:cNvSpPr txBox="1">
            <a:spLocks noGrp="1" noChangeArrowheads="1"/>
          </p:cNvSpPr>
          <p:nvPr>
            <p:ph type="body" sz="quarter" idx="13"/>
          </p:nvPr>
        </p:nvSpPr>
        <p:spPr bwMode="auto">
          <a:xfrm>
            <a:off x="609600" y="3886200"/>
            <a:ext cx="8229600" cy="9168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256032" indent="-256032" algn="l" defTabSz="914400" rtl="0" eaLnBrk="0" latinLnBrk="0" hangingPunct="0">
              <a:spcBef>
                <a:spcPts val="1500"/>
              </a:spcBef>
              <a:buClr>
                <a:srgbClr val="0070C0"/>
              </a:buClr>
              <a:buFont typeface="Arial" panose="020B0604020202020204" pitchFamily="34" charset="0"/>
              <a:buChar char="•"/>
              <a:defRPr sz="1200" b="1" kern="1200">
                <a:solidFill>
                  <a:srgbClr val="7D0013"/>
                </a:solidFill>
                <a:latin typeface="Arial" panose="020B0604020202020204" pitchFamily="34" charset="0"/>
                <a:ea typeface="+mn-ea"/>
                <a:cs typeface="+mn-cs"/>
                <a:sym typeface="Wingdings 3" panose="05040102010807070707" pitchFamily="18" charset="2"/>
              </a:defRPr>
            </a:lvl1pPr>
            <a:lvl2pPr marL="742950" indent="-285750" algn="l" defTabSz="914400" rtl="0" eaLnBrk="0" latinLnBrk="0" hangingPunct="0">
              <a:spcBef>
                <a:spcPts val="600"/>
              </a:spcBef>
              <a:buClr>
                <a:srgbClr val="0070C0"/>
              </a:buClr>
              <a:buFont typeface="Arial" panose="020B0604020202020204" pitchFamily="34" charset="0"/>
              <a:buChar char="–"/>
              <a:defRPr sz="1200" b="1" kern="1200">
                <a:solidFill>
                  <a:srgbClr val="7D0013"/>
                </a:solidFill>
                <a:latin typeface="Arial" panose="020B0604020202020204" pitchFamily="34" charset="0"/>
                <a:ea typeface="+mn-ea"/>
                <a:cs typeface="+mn-cs"/>
                <a:sym typeface="Wingdings 3" panose="05040102010807070707" pitchFamily="18" charset="2"/>
              </a:defRPr>
            </a:lvl2pPr>
            <a:lvl3pPr marL="1143000" indent="-228600" algn="l" defTabSz="914400" rtl="0" eaLnBrk="0" latinLnBrk="0" hangingPunct="0">
              <a:spcBef>
                <a:spcPts val="600"/>
              </a:spcBef>
              <a:buClr>
                <a:srgbClr val="0070C0"/>
              </a:buClr>
              <a:buFont typeface="Wingdings" panose="05000000000000000000" pitchFamily="2" charset="2"/>
              <a:buChar char="§"/>
              <a:defRPr sz="1200" b="1" kern="1200">
                <a:solidFill>
                  <a:srgbClr val="7D0013"/>
                </a:solidFill>
                <a:latin typeface="Arial" panose="020B0604020202020204" pitchFamily="34" charset="0"/>
                <a:ea typeface="+mn-ea"/>
                <a:cs typeface="+mn-cs"/>
                <a:sym typeface="Wingdings 3" panose="05040102010807070707" pitchFamily="18" charset="2"/>
              </a:defRPr>
            </a:lvl3pPr>
            <a:lvl4pPr marL="1600200" indent="-228600" algn="l" defTabSz="914400" rtl="0" eaLnBrk="0" latinLnBrk="0" hangingPunct="0">
              <a:spcBef>
                <a:spcPts val="600"/>
              </a:spcBef>
              <a:buClr>
                <a:srgbClr val="0070C0"/>
              </a:buClr>
              <a:buFont typeface="Arial" panose="020B0604020202020204" pitchFamily="34" charset="0"/>
              <a:buChar char="–"/>
              <a:defRPr sz="1200" b="1" kern="1200">
                <a:solidFill>
                  <a:srgbClr val="7D0013"/>
                </a:solidFill>
                <a:latin typeface="Arial" panose="020B0604020202020204" pitchFamily="34" charset="0"/>
                <a:ea typeface="+mn-ea"/>
                <a:cs typeface="+mn-cs"/>
                <a:sym typeface="Wingdings 3" panose="05040102010807070707" pitchFamily="18" charset="2"/>
              </a:defRPr>
            </a:lvl4pPr>
            <a:lvl5pPr marL="2057400" indent="-228600" algn="l" defTabSz="914400" rtl="0" eaLnBrk="0" latinLnBrk="0" hangingPunct="0">
              <a:spcBef>
                <a:spcPts val="600"/>
              </a:spcBef>
              <a:buClr>
                <a:srgbClr val="0070C0"/>
              </a:buClr>
              <a:buFont typeface="Arial" panose="020B0604020202020204" pitchFamily="34" charset="0"/>
              <a:buChar char="•"/>
              <a:defRPr sz="1200" b="1" kern="1200">
                <a:solidFill>
                  <a:srgbClr val="7D0013"/>
                </a:solidFill>
                <a:latin typeface="Arial" panose="020B0604020202020204" pitchFamily="34" charset="0"/>
                <a:ea typeface="+mn-ea"/>
                <a:cs typeface="+mn-cs"/>
                <a:sym typeface="Wingdings 3" panose="05040102010807070707" pitchFamily="18" charset="2"/>
              </a:defRPr>
            </a:lvl5pPr>
            <a:lvl6pPr marL="2514600" indent="-228600" algn="l" defTabSz="914400" rtl="0" eaLnBrk="0" fontAlgn="base" latinLnBrk="0" hangingPunct="0">
              <a:spcBef>
                <a:spcPct val="10000"/>
              </a:spcBef>
              <a:spcAft>
                <a:spcPct val="10000"/>
              </a:spcAft>
              <a:buClr>
                <a:srgbClr val="0070C0"/>
              </a:buClr>
              <a:buFont typeface="Arial" panose="020B0604020202020204" pitchFamily="34" charset="0"/>
              <a:buChar char="•"/>
              <a:defRPr sz="1200" b="1" kern="1200">
                <a:solidFill>
                  <a:srgbClr val="7D0013"/>
                </a:solidFill>
                <a:latin typeface="Arial" panose="020B0604020202020204" pitchFamily="34" charset="0"/>
                <a:ea typeface="+mn-ea"/>
                <a:cs typeface="+mn-cs"/>
                <a:sym typeface="Wingdings 3" panose="05040102010807070707" pitchFamily="18" charset="2"/>
              </a:defRPr>
            </a:lvl6pPr>
            <a:lvl7pPr marL="2971800" indent="-228600" algn="l" defTabSz="914400" rtl="0" eaLnBrk="0" fontAlgn="base" latinLnBrk="0" hangingPunct="0">
              <a:spcBef>
                <a:spcPct val="10000"/>
              </a:spcBef>
              <a:spcAft>
                <a:spcPct val="10000"/>
              </a:spcAft>
              <a:buClr>
                <a:srgbClr val="0070C0"/>
              </a:buClr>
              <a:buFont typeface="Arial" panose="020B0604020202020204" pitchFamily="34" charset="0"/>
              <a:buChar char="•"/>
              <a:defRPr sz="1200" b="1" kern="1200">
                <a:solidFill>
                  <a:srgbClr val="7D0013"/>
                </a:solidFill>
                <a:latin typeface="Arial" panose="020B0604020202020204" pitchFamily="34" charset="0"/>
                <a:ea typeface="+mn-ea"/>
                <a:cs typeface="+mn-cs"/>
                <a:sym typeface="Wingdings 3" panose="05040102010807070707" pitchFamily="18" charset="2"/>
              </a:defRPr>
            </a:lvl7pPr>
            <a:lvl8pPr marL="3429000" indent="-228600" algn="l" defTabSz="914400" rtl="0" eaLnBrk="0" fontAlgn="base" latinLnBrk="0" hangingPunct="0">
              <a:spcBef>
                <a:spcPct val="10000"/>
              </a:spcBef>
              <a:spcAft>
                <a:spcPct val="10000"/>
              </a:spcAft>
              <a:buClr>
                <a:srgbClr val="0070C0"/>
              </a:buClr>
              <a:buFont typeface="Arial" panose="020B0604020202020204" pitchFamily="34" charset="0"/>
              <a:buChar char="•"/>
              <a:defRPr sz="1200" b="1" kern="1200">
                <a:solidFill>
                  <a:srgbClr val="7D0013"/>
                </a:solidFill>
                <a:latin typeface="Arial" panose="020B0604020202020204" pitchFamily="34" charset="0"/>
                <a:ea typeface="+mn-ea"/>
                <a:cs typeface="+mn-cs"/>
                <a:sym typeface="Wingdings 3" panose="05040102010807070707" pitchFamily="18" charset="2"/>
              </a:defRPr>
            </a:lvl8pPr>
            <a:lvl9pPr marL="3886200" indent="-228600" algn="l" defTabSz="914400" rtl="0" eaLnBrk="0" fontAlgn="base" latinLnBrk="0" hangingPunct="0">
              <a:spcBef>
                <a:spcPct val="10000"/>
              </a:spcBef>
              <a:spcAft>
                <a:spcPct val="10000"/>
              </a:spcAft>
              <a:buClr>
                <a:srgbClr val="0070C0"/>
              </a:buClr>
              <a:buFont typeface="Arial" panose="020B0604020202020204" pitchFamily="34" charset="0"/>
              <a:buChar char="•"/>
              <a:defRPr sz="1200" b="1" kern="1200">
                <a:solidFill>
                  <a:srgbClr val="7D0013"/>
                </a:solidFill>
                <a:latin typeface="Arial" panose="020B0604020202020204" pitchFamily="34" charset="0"/>
                <a:ea typeface="+mn-ea"/>
                <a:cs typeface="+mn-cs"/>
                <a:sym typeface="Wingdings 3" panose="05040102010807070707" pitchFamily="18" charset="2"/>
              </a:defRPr>
            </a:lvl9pPr>
          </a:lstStyle>
          <a:p>
            <a:pPr marL="0" lvl="0" indent="0" eaLnBrk="1" hangingPunct="1">
              <a:buNone/>
            </a:pPr>
            <a:r>
              <a:rPr lang="en-US" sz="1600" b="0" baseline="30000" dirty="0">
                <a:solidFill>
                  <a:schemeClr val="tx1"/>
                </a:solidFill>
              </a:rPr>
              <a:t>a </a:t>
            </a:r>
            <a:r>
              <a:rPr lang="en-US" sz="1600" b="0" dirty="0">
                <a:solidFill>
                  <a:schemeClr val="tx1"/>
                </a:solidFill>
              </a:rPr>
              <a:t>There is a loss of $1,000.</a:t>
            </a:r>
          </a:p>
        </p:txBody>
      </p:sp>
    </p:spTree>
    <p:extLst>
      <p:ext uri="{BB962C8B-B14F-4D97-AF65-F5344CB8AC3E}">
        <p14:creationId xmlns:p14="http://schemas.microsoft.com/office/powerpoint/2010/main" val="28651976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Short-Run versus Long-Run Decisions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800"/>
              </a:spcBef>
              <a:spcAft>
                <a:spcPct val="0"/>
              </a:spcAft>
            </a:pPr>
            <a:r>
              <a:rPr lang="en-US" sz="2400" b="1" dirty="0"/>
              <a:t>short run  </a:t>
            </a:r>
            <a:r>
              <a:rPr lang="en-US" sz="2400" dirty="0"/>
              <a:t>The period of time for which two conditions hold: The firm is operating under a fixed scale (fixed factor) of production, and firms can neither enter nor exit an industry. </a:t>
            </a:r>
          </a:p>
          <a:p>
            <a:pPr>
              <a:spcBef>
                <a:spcPts val="1800"/>
              </a:spcBef>
              <a:spcAft>
                <a:spcPct val="0"/>
              </a:spcAft>
            </a:pPr>
            <a:r>
              <a:rPr lang="en-US" sz="2400" b="1" dirty="0"/>
              <a:t>long run  </a:t>
            </a:r>
            <a:r>
              <a:rPr lang="en-US" sz="2400" dirty="0"/>
              <a:t>That period of time for which there are no fixed factors of production: Firms can increase or decrease the scale of operation, and new firms can enter and existing firms can exit the industry. </a:t>
            </a:r>
          </a:p>
        </p:txBody>
      </p:sp>
    </p:spTree>
    <p:extLst>
      <p:ext uri="{BB962C8B-B14F-4D97-AF65-F5344CB8AC3E}">
        <p14:creationId xmlns:p14="http://schemas.microsoft.com/office/powerpoint/2010/main" val="264038638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508 Lectur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EEEEEE"/>
      </a:lt2>
      <a:accent1>
        <a:srgbClr val="3C1581"/>
      </a:accent1>
      <a:accent2>
        <a:srgbClr val="1A6C7C"/>
      </a:accent2>
      <a:accent3>
        <a:srgbClr val="CC730D"/>
      </a:accent3>
      <a:accent4>
        <a:srgbClr val="B2AA00"/>
      </a:accent4>
      <a:accent5>
        <a:srgbClr val="1B9332"/>
      </a:accent5>
      <a:accent6>
        <a:srgbClr val="7F7F7F"/>
      </a:accent6>
      <a:hlink>
        <a:srgbClr val="3C1581"/>
      </a:hlink>
      <a:folHlink>
        <a:srgbClr val="7F7F7F"/>
      </a:folHlink>
    </a:clrScheme>
    <a:fontScheme name="Office Classic 2">
      <a:majorFont>
        <a:latin typeface="Arial"/>
        <a:ea typeface=""/>
        <a:cs typeface=""/>
        <a:font script="Jpan" typeface="Arial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Arial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000" dirty="0" err="1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1_508 Lectur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EEEEEE"/>
      </a:lt2>
      <a:accent1>
        <a:srgbClr val="3C1581"/>
      </a:accent1>
      <a:accent2>
        <a:srgbClr val="1A6C7C"/>
      </a:accent2>
      <a:accent3>
        <a:srgbClr val="CC730D"/>
      </a:accent3>
      <a:accent4>
        <a:srgbClr val="B2AA00"/>
      </a:accent4>
      <a:accent5>
        <a:srgbClr val="1B9332"/>
      </a:accent5>
      <a:accent6>
        <a:srgbClr val="7F7F7F"/>
      </a:accent6>
      <a:hlink>
        <a:srgbClr val="3C1581"/>
      </a:hlink>
      <a:folHlink>
        <a:srgbClr val="7F7F7F"/>
      </a:folHlink>
    </a:clrScheme>
    <a:fontScheme name="Office Classic 2">
      <a:majorFont>
        <a:latin typeface="Arial"/>
        <a:ea typeface=""/>
        <a:cs typeface=""/>
        <a:font script="Jpan" typeface="Arial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Arial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000" dirty="0" err="1" smtClean="0"/>
        </a:defPPr>
      </a:lst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3579</TotalTime>
  <Words>2155</Words>
  <Application>Microsoft Office PowerPoint</Application>
  <PresentationFormat>On-screen Show (4:3)</PresentationFormat>
  <Paragraphs>251</Paragraphs>
  <Slides>35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35</vt:i4>
      </vt:variant>
    </vt:vector>
  </HeadingPairs>
  <TitlesOfParts>
    <vt:vector size="37" baseType="lpstr">
      <vt:lpstr>508 Lecture</vt:lpstr>
      <vt:lpstr>1_508 Lecture</vt:lpstr>
      <vt:lpstr>Principles of Microeconomics</vt:lpstr>
      <vt:lpstr>Chapter Outline and Learning Objectives</vt:lpstr>
      <vt:lpstr>Chapter 7  The Production Process: The Behavior of Profit-Maximizing Firms</vt:lpstr>
      <vt:lpstr>The Behavior of Profit-Maximizing Firms</vt:lpstr>
      <vt:lpstr>Profits and Economics Costs (1 of 3)</vt:lpstr>
      <vt:lpstr>Profits and Economics Costs (2 of 3)</vt:lpstr>
      <vt:lpstr>Profits and Economics Costs (3 of 3)</vt:lpstr>
      <vt:lpstr>TABLE 7.1  Calculating Total Revenue, Total Cost, and Profit</vt:lpstr>
      <vt:lpstr>Short-Run versus Long-Run Decisions</vt:lpstr>
      <vt:lpstr>The Bases of Decisions: Market Price of Outputs, Available Technology, and Input Prices</vt:lpstr>
      <vt:lpstr>FIGURE 7.2  Determining the Optimal Method of Production</vt:lpstr>
      <vt:lpstr>The Production Process</vt:lpstr>
      <vt:lpstr>Production Functions: Total Product, Marginal Product, and Average Product (1 of 3)</vt:lpstr>
      <vt:lpstr>TABLE 7.2  Production Function</vt:lpstr>
      <vt:lpstr>Production Functions: Total Product, Marginal Product, and Average Product (2 of 3)</vt:lpstr>
      <vt:lpstr>FIGURE 7.3  Production Function for Sandwiches</vt:lpstr>
      <vt:lpstr>Production Functions: Total Product, Marginal Product, and Average Product (3 of 3)</vt:lpstr>
      <vt:lpstr>  FIGURE 7.4  Total Average and Marginal Product</vt:lpstr>
      <vt:lpstr>Production Functions with Two Variable Factors of Production (1 of 2)</vt:lpstr>
      <vt:lpstr>Production Functions with Two Variable Factors of Production (2 of 2)</vt:lpstr>
      <vt:lpstr>ECONOMICS IN PRACTICE</vt:lpstr>
      <vt:lpstr>Choice of Technology</vt:lpstr>
      <vt:lpstr>ECONOMICS IN PRACTICE  How Soon Should Preventive Maintenance Be Employed?</vt:lpstr>
      <vt:lpstr>REVIEW TERMS AND CONCEPTS</vt:lpstr>
      <vt:lpstr>CHAPTER 7 APPENDIX: Isoquants and Isocosts</vt:lpstr>
      <vt:lpstr>TABLE 7A.1  Alternative Combinations of Capital (K) and Labor (L) Required to Produce 50, 100, and 150 Units of Output</vt:lpstr>
      <vt:lpstr>FIGURE 7A.2  The Slope of an Isoquant Is Equal to the Ratio  of MPL to MPK</vt:lpstr>
      <vt:lpstr>New Look at Technology: Isoquants</vt:lpstr>
      <vt:lpstr>FIGURE 7A.3  Isocost Lines Showing the Combinations of Capital and Labor Available for $5, $6, and $7</vt:lpstr>
      <vt:lpstr>Factor Prices and Input Combinations: Isocosts</vt:lpstr>
      <vt:lpstr>FIGURE 7A.4  Isocost Line Showing All Combinations of Capital and Labor Available for $25  </vt:lpstr>
      <vt:lpstr>Finding the Least-Cost Technology with Isoquants and Isocosts</vt:lpstr>
      <vt:lpstr>FIGURE 7A.6  Minimizing Cost of Production for qX = 50, qX = 100, and qX = 150</vt:lpstr>
      <vt:lpstr>The Cost-Minimizing Equilibrium Condition</vt:lpstr>
      <vt:lpstr>APPENDIX REVIEW TERMS AND CONCEPTS</vt:lpstr>
    </vt:vector>
  </TitlesOfParts>
  <Company>Pearson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Principles of Economics, Case/Fair/Oster, Eleventh Edition</dc:title>
  <dc:subject>Chapter 2  The Scope and Method of Economics</dc:subject>
  <dc:creator>Jim Lee</dc:creator>
  <cp:keywords>Economics</cp:keywords>
  <cp:lastModifiedBy>owner</cp:lastModifiedBy>
  <cp:revision>503</cp:revision>
  <dcterms:created xsi:type="dcterms:W3CDTF">2014-10-10T17:07:42Z</dcterms:created>
  <dcterms:modified xsi:type="dcterms:W3CDTF">2019-08-31T18:01:03Z</dcterms:modified>
</cp:coreProperties>
</file>