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2" r:id="rId2"/>
  </p:sldMasterIdLst>
  <p:notesMasterIdLst>
    <p:notesMasterId r:id="rId59"/>
  </p:notesMasterIdLst>
  <p:sldIdLst>
    <p:sldId id="491" r:id="rId3"/>
    <p:sldId id="424" r:id="rId4"/>
    <p:sldId id="467" r:id="rId5"/>
    <p:sldId id="468" r:id="rId6"/>
    <p:sldId id="469" r:id="rId7"/>
    <p:sldId id="470" r:id="rId8"/>
    <p:sldId id="471" r:id="rId9"/>
    <p:sldId id="472" r:id="rId10"/>
    <p:sldId id="425" r:id="rId11"/>
    <p:sldId id="426" r:id="rId12"/>
    <p:sldId id="427" r:id="rId13"/>
    <p:sldId id="428" r:id="rId14"/>
    <p:sldId id="430" r:id="rId15"/>
    <p:sldId id="431" r:id="rId16"/>
    <p:sldId id="432" r:id="rId17"/>
    <p:sldId id="433" r:id="rId18"/>
    <p:sldId id="429" r:id="rId19"/>
    <p:sldId id="397" r:id="rId20"/>
    <p:sldId id="398" r:id="rId21"/>
    <p:sldId id="399" r:id="rId22"/>
    <p:sldId id="385" r:id="rId23"/>
    <p:sldId id="386" r:id="rId24"/>
    <p:sldId id="400" r:id="rId25"/>
    <p:sldId id="401" r:id="rId26"/>
    <p:sldId id="402" r:id="rId27"/>
    <p:sldId id="473" r:id="rId28"/>
    <p:sldId id="435" r:id="rId29"/>
    <p:sldId id="434" r:id="rId30"/>
    <p:sldId id="436" r:id="rId31"/>
    <p:sldId id="461" r:id="rId32"/>
    <p:sldId id="462" r:id="rId33"/>
    <p:sldId id="463" r:id="rId34"/>
    <p:sldId id="464" r:id="rId35"/>
    <p:sldId id="465" r:id="rId36"/>
    <p:sldId id="466" r:id="rId37"/>
    <p:sldId id="450" r:id="rId38"/>
    <p:sldId id="490" r:id="rId39"/>
    <p:sldId id="474" r:id="rId40"/>
    <p:sldId id="475" r:id="rId41"/>
    <p:sldId id="476" r:id="rId42"/>
    <p:sldId id="477" r:id="rId43"/>
    <p:sldId id="478" r:id="rId44"/>
    <p:sldId id="479" r:id="rId45"/>
    <p:sldId id="480" r:id="rId46"/>
    <p:sldId id="481" r:id="rId47"/>
    <p:sldId id="482" r:id="rId48"/>
    <p:sldId id="451" r:id="rId49"/>
    <p:sldId id="452" r:id="rId50"/>
    <p:sldId id="453" r:id="rId51"/>
    <p:sldId id="483" r:id="rId52"/>
    <p:sldId id="484" r:id="rId53"/>
    <p:sldId id="485" r:id="rId54"/>
    <p:sldId id="486" r:id="rId55"/>
    <p:sldId id="487" r:id="rId56"/>
    <p:sldId id="488" r:id="rId57"/>
    <p:sldId id="489" r:id="rId5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00"/>
    <a:srgbClr val="9900CC"/>
    <a:srgbClr val="CC0066"/>
    <a:srgbClr val="FF33CC"/>
    <a:srgbClr val="008000"/>
    <a:srgbClr val="0099CC"/>
    <a:srgbClr val="FF00FF"/>
    <a:srgbClr val="CC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12" autoAdjust="0"/>
    <p:restoredTop sz="94660"/>
  </p:normalViewPr>
  <p:slideViewPr>
    <p:cSldViewPr>
      <p:cViewPr varScale="1">
        <p:scale>
          <a:sx n="67" d="100"/>
          <a:sy n="67" d="100"/>
        </p:scale>
        <p:origin x="59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5CEEB559-8BCF-49F1-9CB3-63CDDB4414C6}" type="datetimeFigureOut">
              <a:rPr lang="ar-SA"/>
              <a:pPr>
                <a:defRPr/>
              </a:pPr>
              <a:t>05/08/1437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dirty="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3D7BC6F-7CC3-4769-8EBB-6B9DFA1A7D3A}" type="slidenum">
              <a:rPr lang="ar-SA"/>
              <a:pPr>
                <a:defRPr/>
              </a:pPr>
              <a:t>‹#›</a:t>
            </a:fld>
            <a:endParaRPr lang="ar-SA" dirty="0"/>
          </a:p>
        </p:txBody>
      </p:sp>
    </p:spTree>
    <p:extLst>
      <p:ext uri="{BB962C8B-B14F-4D97-AF65-F5344CB8AC3E}">
        <p14:creationId xmlns:p14="http://schemas.microsoft.com/office/powerpoint/2010/main" val="371477206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760F5BB-4460-46D0-B559-8EFAEA82A910}" type="datetimeFigureOut">
              <a:rPr lang="ar-SA"/>
              <a:pPr>
                <a:defRPr/>
              </a:pPr>
              <a:t>05/08/1437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464FB47D-FBD3-430E-B34F-120848740E19}" type="slidenum">
              <a:rPr lang="ar-SA"/>
              <a:pPr>
                <a:defRPr/>
              </a:pPr>
              <a:t>‹#›</a:t>
            </a:fld>
            <a:endParaRPr lang="ar-SA" dirty="0"/>
          </a:p>
        </p:txBody>
      </p:sp>
    </p:spTree>
    <p:extLst>
      <p:ext uri="{BB962C8B-B14F-4D97-AF65-F5344CB8AC3E}">
        <p14:creationId xmlns:p14="http://schemas.microsoft.com/office/powerpoint/2010/main" val="19547165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D5C97CC9-3BB3-4136-BDB0-A36CEFCF7140}" type="datetimeFigureOut">
              <a:rPr lang="ar-SA"/>
              <a:pPr>
                <a:defRPr/>
              </a:pPr>
              <a:t>05/08/1437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5D6F541-D479-4CEA-81B5-4F443F3AB4D6}" type="slidenum">
              <a:rPr lang="ar-SA"/>
              <a:pPr>
                <a:defRPr/>
              </a:pPr>
              <a:t>‹#›</a:t>
            </a:fld>
            <a:endParaRPr lang="ar-SA" dirty="0"/>
          </a:p>
        </p:txBody>
      </p:sp>
    </p:spTree>
    <p:extLst>
      <p:ext uri="{BB962C8B-B14F-4D97-AF65-F5344CB8AC3E}">
        <p14:creationId xmlns:p14="http://schemas.microsoft.com/office/powerpoint/2010/main" val="3024430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EE3F0D-ED95-4350-B28B-5F8EA5C40C88}" type="datetimeFigureOut">
              <a:rPr lang="ar-SA"/>
              <a:pPr>
                <a:defRPr/>
              </a:pPr>
              <a:t>05/08/1437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B4F7C91E-CEDE-42B2-88BB-00F0B728C1FB}" type="slidenum">
              <a:rPr lang="ar-SA"/>
              <a:pPr>
                <a:defRPr/>
              </a:pPr>
              <a:t>‹#›</a:t>
            </a:fld>
            <a:endParaRPr lang="ar-SA" dirty="0"/>
          </a:p>
        </p:txBody>
      </p:sp>
    </p:spTree>
    <p:extLst>
      <p:ext uri="{BB962C8B-B14F-4D97-AF65-F5344CB8AC3E}">
        <p14:creationId xmlns:p14="http://schemas.microsoft.com/office/powerpoint/2010/main" val="4388529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عنوان ومحتوى">
    <p:spTree>
      <p:nvGrpSpPr>
        <p:cNvPr id="1" name=""/>
        <p:cNvGrpSpPr/>
        <p:nvPr/>
      </p:nvGrpSpPr>
      <p:grpSpPr>
        <a:xfrm>
          <a:off x="0" y="0"/>
          <a:ext cx="0" cy="0"/>
          <a:chOff x="0" y="0"/>
          <a:chExt cx="0" cy="0"/>
        </a:xfrm>
      </p:grpSpPr>
      <p:sp>
        <p:nvSpPr>
          <p:cNvPr id="7" name="Rectangle 11"/>
          <p:cNvSpPr/>
          <p:nvPr userDrawn="1"/>
        </p:nvSpPr>
        <p:spPr>
          <a:xfrm rot="21129326">
            <a:off x="1141651" y="756753"/>
            <a:ext cx="7121067" cy="5090421"/>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pic>
        <p:nvPicPr>
          <p:cNvPr id="8"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1435684">
            <a:off x="1495992" y="5637474"/>
            <a:ext cx="567831" cy="567830"/>
          </a:xfrm>
          <a:prstGeom prst="rect">
            <a:avLst/>
          </a:prstGeom>
          <a:noFill/>
        </p:spPr>
      </p:pic>
      <p:pic>
        <p:nvPicPr>
          <p:cNvPr id="9"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4096196">
            <a:off x="7351661" y="358175"/>
            <a:ext cx="566928" cy="566928"/>
          </a:xfrm>
          <a:prstGeom prst="rect">
            <a:avLst/>
          </a:prstGeom>
          <a:noFill/>
        </p:spPr>
      </p:pic>
    </p:spTree>
    <p:extLst>
      <p:ext uri="{BB962C8B-B14F-4D97-AF65-F5344CB8AC3E}">
        <p14:creationId xmlns:p14="http://schemas.microsoft.com/office/powerpoint/2010/main" val="998162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74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3016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213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5/12/2016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2926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359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184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77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عنوان ومحتوى">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CE5F2F-2FB7-495D-8935-57D92313717B}" type="datetimeFigureOut">
              <a:rPr lang="ar-SA"/>
              <a:pPr>
                <a:defRPr/>
              </a:pPr>
              <a:t>05/08/1437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7C73654-C4B8-47D1-B08D-7E1AF4C81007}" type="slidenum">
              <a:rPr lang="ar-SA"/>
              <a:pPr>
                <a:defRPr/>
              </a:pPr>
              <a:t>‹#›</a:t>
            </a:fld>
            <a:endParaRPr lang="ar-SA" dirty="0"/>
          </a:p>
        </p:txBody>
      </p:sp>
    </p:spTree>
    <p:extLst>
      <p:ext uri="{BB962C8B-B14F-4D97-AF65-F5344CB8AC3E}">
        <p14:creationId xmlns:p14="http://schemas.microsoft.com/office/powerpoint/2010/main" val="3917975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91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94442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766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99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7200" dirty="0">
                <a:solidFill>
                  <a:prstClr val="black"/>
                </a:solidFill>
                <a:latin typeface="Garamond" panose="02020404030301010803"/>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7200" dirty="0">
                <a:solidFill>
                  <a:prstClr val="black"/>
                </a:solidFill>
                <a:latin typeface="Garamond" panose="02020404030301010803"/>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33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95112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8000" dirty="0">
                <a:solidFill>
                  <a:prstClr val="black"/>
                </a:solidFill>
                <a:latin typeface="Garamond" panose="02020404030301010803"/>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8000" dirty="0">
                <a:solidFill>
                  <a:prstClr val="black"/>
                </a:solidFill>
                <a:latin typeface="Garamond" panose="02020404030301010803"/>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53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361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190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5/12/2016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28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FDA1BD3-183D-49C5-88EE-025B99684218}" type="datetimeFigureOut">
              <a:rPr lang="ar-SA"/>
              <a:pPr>
                <a:defRPr/>
              </a:pPr>
              <a:t>05/08/1437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262BBADE-4147-4359-B821-65E238C80738}" type="slidenum">
              <a:rPr lang="ar-SA"/>
              <a:pPr>
                <a:defRPr/>
              </a:pPr>
              <a:t>‹#›</a:t>
            </a:fld>
            <a:endParaRPr lang="ar-SA" dirty="0"/>
          </a:p>
        </p:txBody>
      </p:sp>
    </p:spTree>
    <p:extLst>
      <p:ext uri="{BB962C8B-B14F-4D97-AF65-F5344CB8AC3E}">
        <p14:creationId xmlns:p14="http://schemas.microsoft.com/office/powerpoint/2010/main" val="42047021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DD528B4-F00B-4AB2-8467-F3FAB657BB14}" type="datetimeFigureOut">
              <a:rPr lang="ar-SA"/>
              <a:pPr>
                <a:defRPr/>
              </a:pPr>
              <a:t>05/08/1437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CBB7674-6845-4D2B-A4D1-0EEE60AB6CA4}" type="slidenum">
              <a:rPr lang="ar-SA"/>
              <a:pPr>
                <a:defRPr/>
              </a:pPr>
              <a:t>‹#›</a:t>
            </a:fld>
            <a:endParaRPr lang="ar-SA" dirty="0"/>
          </a:p>
        </p:txBody>
      </p:sp>
    </p:spTree>
    <p:extLst>
      <p:ext uri="{BB962C8B-B14F-4D97-AF65-F5344CB8AC3E}">
        <p14:creationId xmlns:p14="http://schemas.microsoft.com/office/powerpoint/2010/main" val="303632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FDB6510-A473-4939-AA37-4B2856801D07}" type="datetimeFigureOut">
              <a:rPr lang="ar-SA"/>
              <a:pPr>
                <a:defRPr/>
              </a:pPr>
              <a:t>05/08/1437</a:t>
            </a:fld>
            <a:endParaRPr lang="ar-SA" dirty="0"/>
          </a:p>
        </p:txBody>
      </p:sp>
      <p:sp>
        <p:nvSpPr>
          <p:cNvPr id="8"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9"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00F4B426-5DCF-41AC-A6C0-C78CDD482492}" type="slidenum">
              <a:rPr lang="ar-SA"/>
              <a:pPr>
                <a:defRPr/>
              </a:pPr>
              <a:t>‹#›</a:t>
            </a:fld>
            <a:endParaRPr lang="ar-SA" dirty="0"/>
          </a:p>
        </p:txBody>
      </p:sp>
    </p:spTree>
    <p:extLst>
      <p:ext uri="{BB962C8B-B14F-4D97-AF65-F5344CB8AC3E}">
        <p14:creationId xmlns:p14="http://schemas.microsoft.com/office/powerpoint/2010/main" val="2191950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2B3566F-B323-46E7-80CD-B448104C6840}" type="datetimeFigureOut">
              <a:rPr lang="ar-SA"/>
              <a:pPr>
                <a:defRPr/>
              </a:pPr>
              <a:t>05/08/1437</a:t>
            </a:fld>
            <a:endParaRPr lang="ar-SA" dirty="0"/>
          </a:p>
        </p:txBody>
      </p:sp>
      <p:sp>
        <p:nvSpPr>
          <p:cNvPr id="4"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5"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2B7A162-3314-4CDA-A192-74A1CEA7D218}" type="slidenum">
              <a:rPr lang="ar-SA"/>
              <a:pPr>
                <a:defRPr/>
              </a:pPr>
              <a:t>‹#›</a:t>
            </a:fld>
            <a:endParaRPr lang="ar-SA" dirty="0"/>
          </a:p>
        </p:txBody>
      </p:sp>
    </p:spTree>
    <p:extLst>
      <p:ext uri="{BB962C8B-B14F-4D97-AF65-F5344CB8AC3E}">
        <p14:creationId xmlns:p14="http://schemas.microsoft.com/office/powerpoint/2010/main" val="3479609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396FD2E7-4F68-4A65-89E5-8D3BD77A0341}" type="datetimeFigureOut">
              <a:rPr lang="ar-SA"/>
              <a:pPr>
                <a:defRPr/>
              </a:pPr>
              <a:t>05/08/1437</a:t>
            </a:fld>
            <a:endParaRPr lang="ar-SA" dirty="0"/>
          </a:p>
        </p:txBody>
      </p:sp>
      <p:sp>
        <p:nvSpPr>
          <p:cNvPr id="3"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4"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553BA646-9940-4538-8F9E-40C540216808}" type="slidenum">
              <a:rPr lang="ar-SA"/>
              <a:pPr>
                <a:defRPr/>
              </a:pPr>
              <a:t>‹#›</a:t>
            </a:fld>
            <a:endParaRPr lang="ar-SA" dirty="0"/>
          </a:p>
        </p:txBody>
      </p:sp>
    </p:spTree>
    <p:extLst>
      <p:ext uri="{BB962C8B-B14F-4D97-AF65-F5344CB8AC3E}">
        <p14:creationId xmlns:p14="http://schemas.microsoft.com/office/powerpoint/2010/main" val="25063854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38324816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84A0645-C33C-46B5-A5FF-C96F596693AA}" type="datetimeFigureOut">
              <a:rPr lang="ar-SA"/>
              <a:pPr>
                <a:defRPr/>
              </a:pPr>
              <a:t>05/08/1437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9CB43482-4144-4D6F-9974-BB1AF22B959B}" type="slidenum">
              <a:rPr lang="ar-SA"/>
              <a:pPr>
                <a:defRPr/>
              </a:pPr>
              <a:t>‹#›</a:t>
            </a:fld>
            <a:endParaRPr lang="ar-SA" dirty="0"/>
          </a:p>
        </p:txBody>
      </p:sp>
    </p:spTree>
    <p:extLst>
      <p:ext uri="{BB962C8B-B14F-4D97-AF65-F5344CB8AC3E}">
        <p14:creationId xmlns:p14="http://schemas.microsoft.com/office/powerpoint/2010/main" val="4156724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4" name="تمرير أفقي 3"/>
          <p:cNvSpPr/>
          <p:nvPr userDrawn="1"/>
        </p:nvSpPr>
        <p:spPr>
          <a:xfrm>
            <a:off x="1907704" y="0"/>
            <a:ext cx="6336704" cy="1268760"/>
          </a:xfrm>
          <a:prstGeom prst="horizontalScroll">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pic>
        <p:nvPicPr>
          <p:cNvPr id="10" name="صورة 9">
            <a:hlinkClick r:id="" action="ppaction://hlinkshowjump?jump=nextslide"/>
          </p:cNvPr>
          <p:cNvPicPr>
            <a:picLocks noChangeAspect="1"/>
          </p:cNvPicPr>
          <p:nvPr userDrawn="1"/>
        </p:nvPicPr>
        <p:blipFill>
          <a:blip r:embed="rId15" cstate="print">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11" name="صورة 10">
            <a:hlinkClick r:id="" action="ppaction://hlinkshowjump?jump=endshow"/>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B61BEF0D-F0BB-DE4B-95CE-6DB70DBA9567}" type="datetimeFigureOut">
              <a:rPr lang="en-US" smtClean="0">
                <a:solidFill>
                  <a:prstClr val="black"/>
                </a:solidFill>
              </a:rPr>
              <a:pPr defTabSz="457200" rtl="0" fontAlgn="auto">
                <a:spcBef>
                  <a:spcPts val="0"/>
                </a:spcBef>
                <a:spcAft>
                  <a:spcPts val="0"/>
                </a:spcAft>
              </a:pPr>
              <a:t>5/12/2016</a:t>
            </a:fld>
            <a:endParaRPr lang="en-US" dirty="0">
              <a:solidFill>
                <a:prstClr val="black"/>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D57F1E4F-1CFF-5643-939E-217C01CDF565}" type="slidenum">
              <a:rPr lang="en-US" smtClean="0">
                <a:solidFill>
                  <a:prstClr val="black"/>
                </a:solidFill>
              </a:rPr>
              <a:pPr defTabSz="457200" rtl="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26026958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smtClean="0">
                <a:solidFill>
                  <a:schemeClr val="accent4">
                    <a:lumMod val="50000"/>
                  </a:schemeClr>
                </a:solidFill>
              </a:rPr>
              <a:t>مراجعة </a:t>
            </a:r>
            <a:r>
              <a:rPr lang="ar-EG" b="1" dirty="0" smtClean="0">
                <a:solidFill>
                  <a:schemeClr val="accent4">
                    <a:lumMod val="50000"/>
                  </a:schemeClr>
                </a:solidFill>
              </a:rPr>
              <a:t>الفصل الثاني</a:t>
            </a:r>
            <a:endParaRPr lang="en-US" b="1" dirty="0">
              <a:solidFill>
                <a:schemeClr val="accent4">
                  <a:lumMod val="50000"/>
                </a:schemeClr>
              </a:solidFill>
            </a:endParaRPr>
          </a:p>
        </p:txBody>
      </p:sp>
      <p:sp>
        <p:nvSpPr>
          <p:cNvPr id="3" name="Subtitle 2"/>
          <p:cNvSpPr>
            <a:spLocks noGrp="1"/>
          </p:cNvSpPr>
          <p:nvPr>
            <p:ph type="subTitle" idx="1"/>
          </p:nvPr>
        </p:nvSpPr>
        <p:spPr/>
        <p:txBody>
          <a:bodyPr/>
          <a:lstStyle/>
          <a:p>
            <a:endParaRPr lang="ar-EG" dirty="0" smtClean="0"/>
          </a:p>
          <a:p>
            <a:r>
              <a:rPr lang="ar-EG" b="1" smtClean="0">
                <a:solidFill>
                  <a:schemeClr val="accent5">
                    <a:lumMod val="50000"/>
                  </a:schemeClr>
                </a:solidFill>
              </a:rPr>
              <a:t>العلم وعملياته</a:t>
            </a:r>
            <a:endParaRPr lang="en-US" b="1" dirty="0">
              <a:solidFill>
                <a:schemeClr val="accent5">
                  <a:lumMod val="50000"/>
                </a:schemeClr>
              </a:solidFill>
            </a:endParaRPr>
          </a:p>
        </p:txBody>
      </p:sp>
      <p:sp>
        <p:nvSpPr>
          <p:cNvPr id="4" name="Oval 3"/>
          <p:cNvSpPr/>
          <p:nvPr/>
        </p:nvSpPr>
        <p:spPr>
          <a:xfrm>
            <a:off x="2438400" y="16926"/>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نور</a:t>
            </a:r>
            <a:endParaRPr lang="en-US" kern="0" dirty="0" smtClean="0">
              <a:solidFill>
                <a:prstClr val="white"/>
              </a:solidFill>
              <a:latin typeface="Century Gothic" panose="020B0502020202020204"/>
            </a:endParaRPr>
          </a:p>
        </p:txBody>
      </p:sp>
      <p:sp>
        <p:nvSpPr>
          <p:cNvPr id="5" name="Oval 4"/>
          <p:cNvSpPr/>
          <p:nvPr/>
        </p:nvSpPr>
        <p:spPr>
          <a:xfrm>
            <a:off x="2438400" y="5069111"/>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المعلم</a:t>
            </a:r>
            <a:endParaRPr lang="en-US" kern="0" dirty="0" smtClean="0">
              <a:solidFill>
                <a:prstClr val="white"/>
              </a:solidFill>
              <a:latin typeface="Century Gothic" panose="020B0502020202020204"/>
            </a:endParaRPr>
          </a:p>
        </p:txBody>
      </p:sp>
    </p:spTree>
    <p:extLst>
      <p:ext uri="{BB962C8B-B14F-4D97-AF65-F5344CB8AC3E}">
        <p14:creationId xmlns:p14="http://schemas.microsoft.com/office/powerpoint/2010/main" val="2810425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173076" y="1569818"/>
            <a:ext cx="6797847"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41016" y="4221088"/>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جـ9– </a:t>
            </a:r>
            <a:endParaRPr lang="ar-SA" sz="4000" dirty="0">
              <a:solidFill>
                <a:srgbClr val="7030A0"/>
              </a:solidFill>
            </a:endParaRPr>
          </a:p>
        </p:txBody>
      </p:sp>
      <p:sp>
        <p:nvSpPr>
          <p:cNvPr id="8" name="مستطيل 7"/>
          <p:cNvSpPr/>
          <p:nvPr/>
        </p:nvSpPr>
        <p:spPr>
          <a:xfrm>
            <a:off x="1144711" y="2819544"/>
            <a:ext cx="7877952"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9 – أي مما يلي يعد من اكبر أنواع البراكين وذو امتداد واسع وجوانبه قليلة الانحدار</a:t>
            </a:r>
            <a:endParaRPr lang="ar-SA" sz="4000" b="1" spc="50" dirty="0">
              <a:ln w="11430"/>
              <a:solidFill>
                <a:srgbClr val="9900CC"/>
              </a:solidFill>
              <a:latin typeface="Calibri"/>
              <a:cs typeface="Arial"/>
            </a:endParaRPr>
          </a:p>
        </p:txBody>
      </p:sp>
      <p:sp>
        <p:nvSpPr>
          <p:cNvPr id="9" name="مستطيل 8"/>
          <p:cNvSpPr/>
          <p:nvPr/>
        </p:nvSpPr>
        <p:spPr>
          <a:xfrm>
            <a:off x="3146548" y="5085184"/>
            <a:ext cx="2850903"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البراكين الدرعية</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4546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95981"/>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41016" y="3593068"/>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جـ10 – </a:t>
            </a:r>
            <a:endParaRPr lang="ar-SA" sz="4000" dirty="0">
              <a:solidFill>
                <a:srgbClr val="7030A0"/>
              </a:solidFill>
            </a:endParaRPr>
          </a:p>
        </p:txBody>
      </p:sp>
      <p:sp>
        <p:nvSpPr>
          <p:cNvPr id="8" name="مستطيل 7"/>
          <p:cNvSpPr/>
          <p:nvPr/>
        </p:nvSpPr>
        <p:spPr>
          <a:xfrm>
            <a:off x="1940991" y="2406080"/>
            <a:ext cx="6336704" cy="584775"/>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smtClean="0">
                <a:ln w="11430"/>
                <a:solidFill>
                  <a:srgbClr val="9900CC"/>
                </a:solidFill>
                <a:latin typeface="Calibri"/>
                <a:cs typeface="Arial"/>
              </a:rPr>
              <a:t>10 – ما سبب تكون براكين جزر هاواي ؟</a:t>
            </a:r>
            <a:endParaRPr lang="ar-SA" sz="3200" b="1" spc="50" dirty="0">
              <a:ln w="11430"/>
              <a:solidFill>
                <a:srgbClr val="9900CC"/>
              </a:solidFill>
              <a:latin typeface="Calibri"/>
              <a:cs typeface="Arial"/>
            </a:endParaRPr>
          </a:p>
        </p:txBody>
      </p:sp>
      <p:sp>
        <p:nvSpPr>
          <p:cNvPr id="9" name="مستطيل 8"/>
          <p:cNvSpPr/>
          <p:nvPr/>
        </p:nvSpPr>
        <p:spPr>
          <a:xfrm>
            <a:off x="3315613" y="4903167"/>
            <a:ext cx="251277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البقعة الساخنة</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735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403648" y="1353454"/>
            <a:ext cx="6840760"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52401" y="4149080"/>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جـ11– </a:t>
            </a:r>
            <a:endParaRPr lang="ar-SA" sz="4000" dirty="0">
              <a:solidFill>
                <a:srgbClr val="7030A0"/>
              </a:solidFill>
            </a:endParaRPr>
          </a:p>
        </p:txBody>
      </p:sp>
      <p:sp>
        <p:nvSpPr>
          <p:cNvPr id="8" name="مستطيل 7"/>
          <p:cNvSpPr/>
          <p:nvPr/>
        </p:nvSpPr>
        <p:spPr>
          <a:xfrm>
            <a:off x="1952401" y="2750294"/>
            <a:ext cx="6520738"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9900CC"/>
                </a:solidFill>
                <a:latin typeface="Calibri"/>
                <a:cs typeface="Arial"/>
              </a:rPr>
              <a:t>11- أي أنواع اللابة التالية تنساب بسهولة ؟</a:t>
            </a:r>
            <a:endParaRPr lang="ar-SA" sz="3600" b="1" spc="50" dirty="0">
              <a:ln w="11430"/>
              <a:solidFill>
                <a:srgbClr val="9900CC"/>
              </a:solidFill>
              <a:latin typeface="Calibri"/>
              <a:cs typeface="Arial"/>
            </a:endParaRPr>
          </a:p>
        </p:txBody>
      </p:sp>
      <p:sp>
        <p:nvSpPr>
          <p:cNvPr id="9" name="مستطيل 8"/>
          <p:cNvSpPr/>
          <p:nvPr/>
        </p:nvSpPr>
        <p:spPr>
          <a:xfrm>
            <a:off x="3738351" y="5253880"/>
            <a:ext cx="1667298"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البازلتية</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4144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151620" y="1344421"/>
            <a:ext cx="6840760"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41016" y="4005064"/>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جـ12– </a:t>
            </a:r>
            <a:endParaRPr lang="ar-SA" sz="4000" dirty="0">
              <a:solidFill>
                <a:srgbClr val="7030A0"/>
              </a:solidFill>
            </a:endParaRPr>
          </a:p>
        </p:txBody>
      </p:sp>
      <p:sp>
        <p:nvSpPr>
          <p:cNvPr id="8" name="مستطيل 7"/>
          <p:cNvSpPr/>
          <p:nvPr/>
        </p:nvSpPr>
        <p:spPr>
          <a:xfrm>
            <a:off x="1928390" y="2555612"/>
            <a:ext cx="6970084" cy="1077218"/>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smtClean="0">
                <a:ln w="11430"/>
                <a:solidFill>
                  <a:srgbClr val="9900CC"/>
                </a:solidFill>
                <a:latin typeface="Calibri"/>
                <a:cs typeface="Arial"/>
              </a:rPr>
              <a:t>12- أي أنواع البراكين التالية يتكون من تعاقب طفوح من الابة والمقذوفات البركانية ؟</a:t>
            </a:r>
            <a:endParaRPr lang="ar-SA" sz="3200" b="1" spc="50" dirty="0">
              <a:ln w="11430"/>
              <a:solidFill>
                <a:srgbClr val="9900CC"/>
              </a:solidFill>
              <a:latin typeface="Calibri"/>
              <a:cs typeface="Arial"/>
            </a:endParaRPr>
          </a:p>
        </p:txBody>
      </p:sp>
      <p:sp>
        <p:nvSpPr>
          <p:cNvPr id="9" name="مستطيل 8"/>
          <p:cNvSpPr/>
          <p:nvPr/>
        </p:nvSpPr>
        <p:spPr>
          <a:xfrm>
            <a:off x="3855673" y="5085184"/>
            <a:ext cx="143265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المركبة</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5508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219621" y="1387047"/>
            <a:ext cx="6729312"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41016" y="4293096"/>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جـ13– </a:t>
            </a:r>
            <a:endParaRPr lang="ar-SA" sz="4000" dirty="0">
              <a:solidFill>
                <a:srgbClr val="7030A0"/>
              </a:solidFill>
            </a:endParaRPr>
          </a:p>
        </p:txBody>
      </p:sp>
      <p:sp>
        <p:nvSpPr>
          <p:cNvPr id="8" name="مستطيل 7"/>
          <p:cNvSpPr/>
          <p:nvPr/>
        </p:nvSpPr>
        <p:spPr>
          <a:xfrm>
            <a:off x="971600" y="2492896"/>
            <a:ext cx="7362708"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9900CC"/>
                </a:solidFill>
                <a:latin typeface="Calibri"/>
                <a:cs typeface="Arial"/>
              </a:rPr>
              <a:t>13- أي أنواع البراكين التالية صغير الحجم وحوافه شديدة الانحدار ؟</a:t>
            </a:r>
            <a:endParaRPr lang="ar-SA" sz="3600" b="1" spc="50" dirty="0">
              <a:ln w="11430"/>
              <a:solidFill>
                <a:srgbClr val="9900CC"/>
              </a:solidFill>
              <a:latin typeface="Calibri"/>
              <a:cs typeface="Arial"/>
            </a:endParaRPr>
          </a:p>
        </p:txBody>
      </p:sp>
      <p:sp>
        <p:nvSpPr>
          <p:cNvPr id="9" name="مستطيل 8"/>
          <p:cNvSpPr/>
          <p:nvPr/>
        </p:nvSpPr>
        <p:spPr>
          <a:xfrm>
            <a:off x="3566404" y="5276239"/>
            <a:ext cx="201119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المخروطية</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4546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142310" y="1362434"/>
            <a:ext cx="6859380"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41016" y="4221088"/>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جـ14– </a:t>
            </a:r>
            <a:endParaRPr lang="ar-SA" sz="4000" dirty="0">
              <a:solidFill>
                <a:srgbClr val="7030A0"/>
              </a:solidFill>
            </a:endParaRPr>
          </a:p>
        </p:txBody>
      </p:sp>
      <p:sp>
        <p:nvSpPr>
          <p:cNvPr id="8" name="مستطيل 7"/>
          <p:cNvSpPr/>
          <p:nvPr/>
        </p:nvSpPr>
        <p:spPr>
          <a:xfrm>
            <a:off x="1403648" y="3143870"/>
            <a:ext cx="6336704" cy="1077218"/>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smtClean="0">
                <a:ln w="11430"/>
                <a:solidFill>
                  <a:srgbClr val="9900CC"/>
                </a:solidFill>
                <a:latin typeface="Calibri"/>
                <a:cs typeface="Arial"/>
              </a:rPr>
              <a:t>14- أي الموجات الزلزالية الآتية ينتقل في الأرض بسرعة أكبر ؟</a:t>
            </a:r>
            <a:endParaRPr lang="ar-SA" sz="3200" b="1" spc="50" dirty="0">
              <a:ln w="11430"/>
              <a:solidFill>
                <a:srgbClr val="9900CC"/>
              </a:solidFill>
              <a:latin typeface="Calibri"/>
              <a:cs typeface="Arial"/>
            </a:endParaRPr>
          </a:p>
        </p:txBody>
      </p:sp>
      <p:sp>
        <p:nvSpPr>
          <p:cNvPr id="9" name="مستطيل 8"/>
          <p:cNvSpPr/>
          <p:nvPr/>
        </p:nvSpPr>
        <p:spPr>
          <a:xfrm>
            <a:off x="3099589" y="5253880"/>
            <a:ext cx="294482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الموجات الأولية</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735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168176" y="1080869"/>
            <a:ext cx="6840760"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41016" y="3416424"/>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جـ15– </a:t>
            </a:r>
            <a:endParaRPr lang="ar-SA" sz="4000" dirty="0">
              <a:solidFill>
                <a:srgbClr val="7030A0"/>
              </a:solidFill>
            </a:endParaRPr>
          </a:p>
        </p:txBody>
      </p:sp>
      <p:sp>
        <p:nvSpPr>
          <p:cNvPr id="8" name="مستطيل 7"/>
          <p:cNvSpPr/>
          <p:nvPr/>
        </p:nvSpPr>
        <p:spPr>
          <a:xfrm>
            <a:off x="818274" y="2187960"/>
            <a:ext cx="7507451" cy="1077218"/>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smtClean="0">
                <a:ln w="11430"/>
                <a:solidFill>
                  <a:srgbClr val="9900CC"/>
                </a:solidFill>
                <a:latin typeface="Calibri"/>
                <a:cs typeface="Arial"/>
              </a:rPr>
              <a:t>15- أي مما يلي موجات مائية تكونت بفعل حدوث زلزال تحت المحيط ؟</a:t>
            </a:r>
            <a:endParaRPr lang="ar-SA" sz="3200" b="1" spc="50" dirty="0">
              <a:ln w="11430"/>
              <a:solidFill>
                <a:srgbClr val="9900CC"/>
              </a:solidFill>
              <a:latin typeface="Calibri"/>
              <a:cs typeface="Arial"/>
            </a:endParaRPr>
          </a:p>
        </p:txBody>
      </p:sp>
      <p:sp>
        <p:nvSpPr>
          <p:cNvPr id="9" name="مستطيل 8"/>
          <p:cNvSpPr/>
          <p:nvPr/>
        </p:nvSpPr>
        <p:spPr>
          <a:xfrm>
            <a:off x="3423624" y="4922721"/>
            <a:ext cx="2296750"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تسونامي</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4144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890336"/>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07554" y="3453549"/>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جـ16– </a:t>
            </a:r>
            <a:endParaRPr lang="ar-SA" sz="4000" dirty="0">
              <a:solidFill>
                <a:srgbClr val="7030A0"/>
              </a:solidFill>
            </a:endParaRPr>
          </a:p>
        </p:txBody>
      </p:sp>
      <p:sp>
        <p:nvSpPr>
          <p:cNvPr id="8" name="مستطيل 7"/>
          <p:cNvSpPr/>
          <p:nvPr/>
        </p:nvSpPr>
        <p:spPr>
          <a:xfrm>
            <a:off x="1566505" y="1964439"/>
            <a:ext cx="7311133" cy="132343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16- نقطة على سطح الأرض تقع مباشرة فوق بؤرة الزلزال هذه النقطة تسمى ؟</a:t>
            </a:r>
            <a:endParaRPr lang="ar-SA" sz="4000" b="1" spc="50" dirty="0">
              <a:ln w="11430"/>
              <a:solidFill>
                <a:srgbClr val="9900CC"/>
              </a:solidFill>
              <a:latin typeface="Calibri"/>
              <a:cs typeface="Arial"/>
            </a:endParaRPr>
          </a:p>
        </p:txBody>
      </p:sp>
      <p:sp>
        <p:nvSpPr>
          <p:cNvPr id="9" name="مستطيل 8"/>
          <p:cNvSpPr/>
          <p:nvPr/>
        </p:nvSpPr>
        <p:spPr>
          <a:xfrm>
            <a:off x="5428315" y="4714064"/>
            <a:ext cx="2915816"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المركز السطحي</a:t>
            </a:r>
            <a:endParaRPr lang="ar-EG" sz="3600" b="1" spc="50" dirty="0">
              <a:ln w="11430"/>
              <a:solidFill>
                <a:srgbClr val="006600"/>
              </a:solidFill>
              <a:latin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4" y="3429000"/>
            <a:ext cx="3281566" cy="224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Off-page Connector 6"/>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10" name="Action Button: Forward or Next 9">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9933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474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17 – لماذا تثور بعض أنواع البراكين بشكل متفجر ؟</a:t>
            </a:r>
            <a:endParaRPr lang="ar-SA" sz="4000" dirty="0">
              <a:solidFill>
                <a:srgbClr val="FF0000"/>
              </a:solidFill>
            </a:endParaRPr>
          </a:p>
        </p:txBody>
      </p:sp>
      <p:sp>
        <p:nvSpPr>
          <p:cNvPr id="3" name="مستطيل 2"/>
          <p:cNvSpPr>
            <a:spLocks noChangeArrowheads="1"/>
          </p:cNvSpPr>
          <p:nvPr/>
        </p:nvSpPr>
        <p:spPr bwMode="auto">
          <a:xfrm>
            <a:off x="1106306" y="3068960"/>
            <a:ext cx="69313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جـ17 – </a:t>
            </a:r>
            <a:endParaRPr lang="ar-SA" sz="4000" dirty="0">
              <a:solidFill>
                <a:srgbClr val="7030A0"/>
              </a:solidFill>
            </a:endParaRPr>
          </a:p>
          <a:p>
            <a:pPr algn="justLow"/>
            <a:r>
              <a:rPr lang="ar-SA" sz="4000" dirty="0">
                <a:solidFill>
                  <a:srgbClr val="7030A0"/>
                </a:solidFill>
              </a:rPr>
              <a:t>نحوي الصهارة الغنية بالسليكا بخار الماء وغازات أخرى تحت ضغط عال مما يؤدي إلى ثوران انفجاري.</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41470" y="1196752"/>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18 – قارن بين البراكين المركبة والبراكين المخروطية ؟</a:t>
            </a:r>
            <a:endParaRPr lang="ar-SA" sz="4000" dirty="0">
              <a:solidFill>
                <a:srgbClr val="FF0000"/>
              </a:solidFill>
            </a:endParaRPr>
          </a:p>
        </p:txBody>
      </p:sp>
      <p:sp>
        <p:nvSpPr>
          <p:cNvPr id="3" name="مستطيل 2"/>
          <p:cNvSpPr>
            <a:spLocks noChangeArrowheads="1"/>
          </p:cNvSpPr>
          <p:nvPr/>
        </p:nvSpPr>
        <p:spPr bwMode="auto">
          <a:xfrm>
            <a:off x="1148184" y="2996952"/>
            <a:ext cx="69313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جـ18 – </a:t>
            </a:r>
            <a:endParaRPr lang="ar-SA" sz="4000" dirty="0">
              <a:solidFill>
                <a:srgbClr val="7030A0"/>
              </a:solidFill>
            </a:endParaRPr>
          </a:p>
          <a:p>
            <a:pPr algn="justLow"/>
            <a:r>
              <a:rPr lang="ar-SA" sz="4000" dirty="0">
                <a:solidFill>
                  <a:srgbClr val="006600"/>
                </a:solidFill>
              </a:rPr>
              <a:t>تتدفق المقذوفات الصلبة في كلا النوعين , ولكن البراكين المركبة تتناوب فيها المقذوفات مع اللابة.</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36040"/>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ما الفرق بيك كل مصطلحين من المصطلحات الآتية :</a:t>
            </a:r>
            <a:endParaRPr lang="ar-SA" sz="4000" dirty="0">
              <a:solidFill>
                <a:srgbClr val="FF0000"/>
              </a:solidFill>
            </a:endParaRPr>
          </a:p>
        </p:txBody>
      </p:sp>
      <p:sp>
        <p:nvSpPr>
          <p:cNvPr id="3" name="مستطيل 2"/>
          <p:cNvSpPr>
            <a:spLocks noChangeArrowheads="1"/>
          </p:cNvSpPr>
          <p:nvPr/>
        </p:nvSpPr>
        <p:spPr bwMode="auto">
          <a:xfrm>
            <a:off x="1941016" y="2990855"/>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 </a:t>
            </a:r>
            <a:endParaRPr lang="ar-SA" sz="4000" dirty="0">
              <a:solidFill>
                <a:srgbClr val="7030A0"/>
              </a:solidFill>
            </a:endParaRPr>
          </a:p>
        </p:txBody>
      </p:sp>
      <p:sp>
        <p:nvSpPr>
          <p:cNvPr id="8" name="مستطيل 7"/>
          <p:cNvSpPr/>
          <p:nvPr/>
        </p:nvSpPr>
        <p:spPr>
          <a:xfrm>
            <a:off x="4572000" y="2502788"/>
            <a:ext cx="3485248" cy="707886"/>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1- الصدع والزلزال</a:t>
            </a:r>
            <a:endParaRPr lang="ar-SA" sz="4000" b="1" spc="50" dirty="0">
              <a:ln w="11430"/>
              <a:solidFill>
                <a:srgbClr val="9900CC"/>
              </a:solidFill>
              <a:latin typeface="Calibri"/>
              <a:cs typeface="Arial"/>
            </a:endParaRPr>
          </a:p>
        </p:txBody>
      </p:sp>
      <p:sp>
        <p:nvSpPr>
          <p:cNvPr id="9" name="مستطيل 8"/>
          <p:cNvSpPr/>
          <p:nvPr/>
        </p:nvSpPr>
        <p:spPr>
          <a:xfrm>
            <a:off x="1662301" y="3985359"/>
            <a:ext cx="5825142" cy="2862322"/>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الصدع : كسر تتحرك على امتداده الصخور وتنزلق . </a:t>
            </a:r>
          </a:p>
          <a:p>
            <a:pPr algn="justLow" fontAlgn="auto">
              <a:spcBef>
                <a:spcPts val="0"/>
              </a:spcBef>
              <a:spcAft>
                <a:spcPts val="0"/>
              </a:spcAft>
              <a:defRPr/>
            </a:pPr>
            <a:r>
              <a:rPr lang="ar-SA" sz="3600" b="1" spc="50" dirty="0">
                <a:ln w="11430"/>
                <a:solidFill>
                  <a:srgbClr val="006600"/>
                </a:solidFill>
                <a:latin typeface="Calibri"/>
                <a:cs typeface="Arial"/>
              </a:rPr>
              <a:t>الزلزال : اهتزازات تتولد من الحركة على طول الصدع. </a:t>
            </a:r>
          </a:p>
          <a:p>
            <a:pPr algn="justLow" fontAlgn="auto">
              <a:spcBef>
                <a:spcPts val="0"/>
              </a:spcBef>
              <a:spcAft>
                <a:spcPts val="0"/>
              </a:spcAft>
              <a:defRPr/>
            </a:pP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9933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4744"/>
            <a:ext cx="734481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19 – </a:t>
            </a:r>
            <a:r>
              <a:rPr lang="ar-SA" sz="3200" dirty="0" smtClean="0">
                <a:solidFill>
                  <a:srgbClr val="FF0000"/>
                </a:solidFill>
              </a:rPr>
              <a:t>كيف يؤثر تركيب الصهارة في كيفية ثوران البركان </a:t>
            </a:r>
            <a:r>
              <a:rPr lang="ar-SA" sz="3600" dirty="0" smtClean="0">
                <a:solidFill>
                  <a:srgbClr val="FF0000"/>
                </a:solidFill>
              </a:rPr>
              <a:t>؟</a:t>
            </a:r>
            <a:endParaRPr lang="ar-SA" sz="3600" dirty="0">
              <a:solidFill>
                <a:srgbClr val="FF0000"/>
              </a:solidFill>
            </a:endParaRPr>
          </a:p>
        </p:txBody>
      </p:sp>
      <p:sp>
        <p:nvSpPr>
          <p:cNvPr id="3" name="مستطيل 2"/>
          <p:cNvSpPr>
            <a:spLocks noChangeArrowheads="1"/>
          </p:cNvSpPr>
          <p:nvPr/>
        </p:nvSpPr>
        <p:spPr bwMode="auto">
          <a:xfrm>
            <a:off x="1349896" y="2492896"/>
            <a:ext cx="644420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جـ19 – </a:t>
            </a:r>
            <a:endParaRPr lang="ar-SA" sz="3600" dirty="0">
              <a:solidFill>
                <a:srgbClr val="7030A0"/>
              </a:solidFill>
            </a:endParaRPr>
          </a:p>
          <a:p>
            <a:pPr algn="justLow"/>
            <a:r>
              <a:rPr lang="ar-SA" sz="3600" dirty="0">
                <a:solidFill>
                  <a:srgbClr val="9900CC"/>
                </a:solidFill>
              </a:rPr>
              <a:t>تكون الصهارة الغنية بالسليكا لزجة ويمكن ان تحبس الغازات وتراكم ضغطاً . أما الصهارة الغنية بالحديد والماغنسيوم فهي أسخن وتنساب بصورة أسهل وتسمح للغاز بالتسرب بحرية أكثر.</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68760"/>
            <a:ext cx="7344816" cy="1077218"/>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20 – ما العوامل التي تحدد شدة الزلزال على مقياس </a:t>
            </a:r>
            <a:r>
              <a:rPr lang="ar-SA" sz="3200" dirty="0" err="1" smtClean="0">
                <a:solidFill>
                  <a:srgbClr val="FF0000"/>
                </a:solidFill>
              </a:rPr>
              <a:t>ميركالي</a:t>
            </a:r>
            <a:r>
              <a:rPr lang="ar-SA" sz="3200" dirty="0" smtClean="0">
                <a:solidFill>
                  <a:srgbClr val="FF0000"/>
                </a:solidFill>
              </a:rPr>
              <a:t>  ؟ </a:t>
            </a:r>
            <a:endParaRPr lang="ar-SA" sz="3200" dirty="0">
              <a:solidFill>
                <a:srgbClr val="FF0000"/>
              </a:solidFill>
            </a:endParaRPr>
          </a:p>
        </p:txBody>
      </p:sp>
      <p:sp>
        <p:nvSpPr>
          <p:cNvPr id="3" name="مستطيل 2"/>
          <p:cNvSpPr>
            <a:spLocks noChangeArrowheads="1"/>
          </p:cNvSpPr>
          <p:nvPr/>
        </p:nvSpPr>
        <p:spPr bwMode="auto">
          <a:xfrm>
            <a:off x="1861316" y="3789040"/>
            <a:ext cx="54213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جـ20 – </a:t>
            </a:r>
            <a:r>
              <a:rPr lang="ar-SA" sz="3600" dirty="0">
                <a:solidFill>
                  <a:srgbClr val="7030A0"/>
                </a:solidFill>
              </a:rPr>
              <a:t>مقدار التدمير البنائي والجيولوجي.</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9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4744"/>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21 – </a:t>
            </a:r>
            <a:r>
              <a:rPr lang="ar-SA" sz="3600" dirty="0" smtClean="0">
                <a:solidFill>
                  <a:srgbClr val="FF0000"/>
                </a:solidFill>
              </a:rPr>
              <a:t>قارن بين قوة الزلزال وشدته </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1547664" y="2924944"/>
            <a:ext cx="60486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جـ21 -  </a:t>
            </a:r>
            <a:r>
              <a:rPr lang="ar-SA" sz="4000" dirty="0">
                <a:solidFill>
                  <a:srgbClr val="7030A0"/>
                </a:solidFill>
              </a:rPr>
              <a:t>يستعمل كل من القوة والشدة لقياس الزلازل .فالقوة تقيس مقدار الطاقة المتحررة , أما الشدة فتقيس مقدار الدمار </a:t>
            </a:r>
            <a:r>
              <a:rPr lang="ar-SA" sz="4000" dirty="0" smtClean="0">
                <a:solidFill>
                  <a:srgbClr val="7030A0"/>
                </a:solidFill>
              </a:rPr>
              <a:t>الحاصل.</a:t>
            </a:r>
            <a:endParaRPr lang="ar-SA" sz="4000" dirty="0">
              <a:solidFill>
                <a:srgbClr val="7030A0"/>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9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09490" y="989084"/>
            <a:ext cx="7525020" cy="1569660"/>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800" dirty="0" smtClean="0">
                <a:solidFill>
                  <a:srgbClr val="FF0000"/>
                </a:solidFill>
              </a:rPr>
              <a:t>سـ 22 – </a:t>
            </a:r>
            <a:r>
              <a:rPr lang="ar-SA" sz="4400" dirty="0" smtClean="0">
                <a:solidFill>
                  <a:srgbClr val="FF0000"/>
                </a:solidFill>
              </a:rPr>
              <a:t>اختر احد انواع البراكين واعمل نموذجا يحاكيه </a:t>
            </a:r>
            <a:r>
              <a:rPr lang="ar-SA" sz="4800" dirty="0" smtClean="0">
                <a:solidFill>
                  <a:srgbClr val="FF0000"/>
                </a:solidFill>
              </a:rPr>
              <a:t>؟</a:t>
            </a:r>
            <a:endParaRPr lang="ar-SA" sz="4800" dirty="0">
              <a:solidFill>
                <a:srgbClr val="FF0000"/>
              </a:solidFill>
            </a:endParaRPr>
          </a:p>
        </p:txBody>
      </p:sp>
      <p:sp>
        <p:nvSpPr>
          <p:cNvPr id="3" name="مستطيل 2"/>
          <p:cNvSpPr>
            <a:spLocks noChangeArrowheads="1"/>
          </p:cNvSpPr>
          <p:nvPr/>
        </p:nvSpPr>
        <p:spPr bwMode="auto">
          <a:xfrm>
            <a:off x="1349550" y="4077072"/>
            <a:ext cx="64449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جـ22 -  </a:t>
            </a:r>
            <a:r>
              <a:rPr lang="ar-SA" sz="3600" dirty="0">
                <a:solidFill>
                  <a:srgbClr val="7030A0"/>
                </a:solidFill>
              </a:rPr>
              <a:t>ستتنوع النماذج , ولكنها يجب ان تتبع البيانات في النص لكل حالة .</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24744"/>
            <a:ext cx="7344816" cy="255454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23 – افترض أنك تحلق فوق منطقة ضربها زلزال , فلاحظت أن معظم المباني مدمرة وعدة أشياء مبعثرة فما درجة الشدة التي تستنتجها لهذا الزلزال  ؟</a:t>
            </a:r>
            <a:endParaRPr lang="ar-SA" sz="4000" dirty="0">
              <a:solidFill>
                <a:srgbClr val="FF0000"/>
              </a:solidFill>
            </a:endParaRPr>
          </a:p>
        </p:txBody>
      </p:sp>
      <p:sp>
        <p:nvSpPr>
          <p:cNvPr id="3" name="مستطيل 2"/>
          <p:cNvSpPr>
            <a:spLocks noChangeArrowheads="1"/>
          </p:cNvSpPr>
          <p:nvPr/>
        </p:nvSpPr>
        <p:spPr bwMode="auto">
          <a:xfrm>
            <a:off x="690542" y="4797152"/>
            <a:ext cx="77629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جـ23 -  </a:t>
            </a:r>
            <a:r>
              <a:rPr lang="ar-SA" sz="4000" dirty="0">
                <a:solidFill>
                  <a:srgbClr val="7030A0"/>
                </a:solidFill>
              </a:rPr>
              <a:t>أقبل أي إجابة بين </a:t>
            </a:r>
            <a:r>
              <a:rPr lang="en-US" sz="4000" dirty="0">
                <a:solidFill>
                  <a:srgbClr val="7030A0"/>
                </a:solidFill>
              </a:rPr>
              <a:t>XII. ــ   IX</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89084"/>
            <a:ext cx="7363436" cy="64633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24 – اكمل خريطة المفاهيم التالية ؟</a:t>
            </a:r>
            <a:endParaRPr lang="ar-SA" sz="3600"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564904"/>
            <a:ext cx="4968552" cy="369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5915960" y="4005064"/>
            <a:ext cx="1224136" cy="400110"/>
          </a:xfrm>
          <a:prstGeom prst="rect">
            <a:avLst/>
          </a:prstGeom>
          <a:noFill/>
        </p:spPr>
        <p:txBody>
          <a:bodyPr wrap="square" rtlCol="1">
            <a:spAutoFit/>
          </a:bodyPr>
          <a:lstStyle/>
          <a:p>
            <a:pPr algn="ctr"/>
            <a:r>
              <a:rPr lang="ar-SA" sz="2000" b="1" dirty="0" smtClean="0">
                <a:solidFill>
                  <a:srgbClr val="3333FF"/>
                </a:solidFill>
              </a:rPr>
              <a:t>متقاربة </a:t>
            </a:r>
            <a:endParaRPr lang="ar-SA" sz="2000" b="1" dirty="0">
              <a:solidFill>
                <a:srgbClr val="3333FF"/>
              </a:solidFill>
            </a:endParaRPr>
          </a:p>
        </p:txBody>
      </p:sp>
      <p:sp>
        <p:nvSpPr>
          <p:cNvPr id="6" name="مربع نص 5"/>
          <p:cNvSpPr txBox="1"/>
          <p:nvPr/>
        </p:nvSpPr>
        <p:spPr>
          <a:xfrm>
            <a:off x="4211960" y="4044071"/>
            <a:ext cx="1224136" cy="400110"/>
          </a:xfrm>
          <a:prstGeom prst="rect">
            <a:avLst/>
          </a:prstGeom>
          <a:noFill/>
        </p:spPr>
        <p:txBody>
          <a:bodyPr wrap="square" rtlCol="1">
            <a:spAutoFit/>
          </a:bodyPr>
          <a:lstStyle/>
          <a:p>
            <a:pPr algn="ctr"/>
            <a:r>
              <a:rPr lang="ar-SA" sz="2000" b="1" dirty="0" smtClean="0">
                <a:solidFill>
                  <a:srgbClr val="3333FF"/>
                </a:solidFill>
              </a:rPr>
              <a:t>تحويلية </a:t>
            </a:r>
            <a:endParaRPr lang="ar-SA" sz="2000" b="1" dirty="0">
              <a:solidFill>
                <a:srgbClr val="3333FF"/>
              </a:solidFill>
            </a:endParaRPr>
          </a:p>
        </p:txBody>
      </p:sp>
      <p:sp>
        <p:nvSpPr>
          <p:cNvPr id="7" name="مربع نص 6"/>
          <p:cNvSpPr txBox="1"/>
          <p:nvPr/>
        </p:nvSpPr>
        <p:spPr>
          <a:xfrm>
            <a:off x="2515551" y="4056551"/>
            <a:ext cx="1224136" cy="400110"/>
          </a:xfrm>
          <a:prstGeom prst="rect">
            <a:avLst/>
          </a:prstGeom>
          <a:noFill/>
        </p:spPr>
        <p:txBody>
          <a:bodyPr wrap="square" rtlCol="1">
            <a:spAutoFit/>
          </a:bodyPr>
          <a:lstStyle/>
          <a:p>
            <a:pPr algn="ctr"/>
            <a:r>
              <a:rPr lang="ar-SA" sz="2000" b="1" dirty="0" smtClean="0">
                <a:solidFill>
                  <a:srgbClr val="3333FF"/>
                </a:solidFill>
              </a:rPr>
              <a:t>متباعدة</a:t>
            </a:r>
            <a:endParaRPr lang="ar-SA" sz="2000" b="1" dirty="0">
              <a:solidFill>
                <a:srgbClr val="3333FF"/>
              </a:solidFill>
            </a:endParaRPr>
          </a:p>
        </p:txBody>
      </p:sp>
      <p:sp>
        <p:nvSpPr>
          <p:cNvPr id="8" name="مربع نص 7"/>
          <p:cNvSpPr txBox="1"/>
          <p:nvPr/>
        </p:nvSpPr>
        <p:spPr>
          <a:xfrm>
            <a:off x="5865500" y="5373216"/>
            <a:ext cx="1224136" cy="707886"/>
          </a:xfrm>
          <a:prstGeom prst="rect">
            <a:avLst/>
          </a:prstGeom>
          <a:noFill/>
        </p:spPr>
        <p:txBody>
          <a:bodyPr wrap="square" rtlCol="1">
            <a:spAutoFit/>
          </a:bodyPr>
          <a:lstStyle/>
          <a:p>
            <a:pPr algn="ctr"/>
            <a:r>
              <a:rPr lang="ar-SA" sz="2000" b="1" dirty="0" smtClean="0">
                <a:solidFill>
                  <a:srgbClr val="3333FF"/>
                </a:solidFill>
              </a:rPr>
              <a:t>البراكين المركبة</a:t>
            </a:r>
            <a:endParaRPr lang="ar-SA" sz="2000" b="1" dirty="0">
              <a:solidFill>
                <a:srgbClr val="3333FF"/>
              </a:solidFill>
            </a:endParaRPr>
          </a:p>
        </p:txBody>
      </p:sp>
      <p:sp>
        <p:nvSpPr>
          <p:cNvPr id="9" name="مربع نص 8"/>
          <p:cNvSpPr txBox="1"/>
          <p:nvPr/>
        </p:nvSpPr>
        <p:spPr>
          <a:xfrm>
            <a:off x="4226903" y="5229200"/>
            <a:ext cx="1224136" cy="1015663"/>
          </a:xfrm>
          <a:prstGeom prst="rect">
            <a:avLst/>
          </a:prstGeom>
          <a:noFill/>
        </p:spPr>
        <p:txBody>
          <a:bodyPr wrap="square" rtlCol="1">
            <a:spAutoFit/>
          </a:bodyPr>
          <a:lstStyle/>
          <a:p>
            <a:pPr algn="ctr"/>
            <a:r>
              <a:rPr lang="ar-SA" sz="2000" b="1" dirty="0" smtClean="0">
                <a:solidFill>
                  <a:srgbClr val="3333FF"/>
                </a:solidFill>
              </a:rPr>
              <a:t>صدع البحر الميت التحويلي </a:t>
            </a:r>
            <a:endParaRPr lang="ar-SA" sz="2000" b="1" dirty="0">
              <a:solidFill>
                <a:srgbClr val="3333FF"/>
              </a:solidFill>
            </a:endParaRPr>
          </a:p>
        </p:txBody>
      </p:sp>
      <p:sp>
        <p:nvSpPr>
          <p:cNvPr id="10" name="مربع نص 9"/>
          <p:cNvSpPr txBox="1"/>
          <p:nvPr/>
        </p:nvSpPr>
        <p:spPr>
          <a:xfrm>
            <a:off x="2515551" y="5335439"/>
            <a:ext cx="1224136" cy="400110"/>
          </a:xfrm>
          <a:prstGeom prst="rect">
            <a:avLst/>
          </a:prstGeom>
          <a:noFill/>
        </p:spPr>
        <p:txBody>
          <a:bodyPr wrap="square" rtlCol="1">
            <a:spAutoFit/>
          </a:bodyPr>
          <a:lstStyle/>
          <a:p>
            <a:pPr algn="ctr"/>
            <a:r>
              <a:rPr lang="ar-SA" sz="2000" b="1" dirty="0" smtClean="0">
                <a:solidFill>
                  <a:srgbClr val="3333FF"/>
                </a:solidFill>
              </a:rPr>
              <a:t>البحر الميت</a:t>
            </a:r>
            <a:endParaRPr lang="ar-SA" sz="2000" b="1" dirty="0">
              <a:solidFill>
                <a:srgbClr val="3333FF"/>
              </a:solidFill>
            </a:endParaRPr>
          </a:p>
        </p:txBody>
      </p:sp>
      <p:sp>
        <p:nvSpPr>
          <p:cNvPr id="11" name="Flowchart: Off-page Connector 10"/>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77</a:t>
            </a:r>
            <a:endParaRPr lang="en-US" b="1" dirty="0">
              <a:solidFill>
                <a:srgbClr val="006600"/>
              </a:solidFill>
              <a:latin typeface="Calibri"/>
            </a:endParaRPr>
          </a:p>
        </p:txBody>
      </p:sp>
      <p:sp>
        <p:nvSpPr>
          <p:cNvPr id="12" name="Action Button: Forward or Next 11">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Action Button: Home 13">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7"/>
          <p:cNvSpPr/>
          <p:nvPr/>
        </p:nvSpPr>
        <p:spPr>
          <a:xfrm>
            <a:off x="-15875" y="0"/>
            <a:ext cx="971550" cy="685800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defRPr/>
            </a:pPr>
            <a:endParaRPr lang="ar-SA" dirty="0">
              <a:solidFill>
                <a:prstClr val="white"/>
              </a:solidFill>
            </a:endParaRPr>
          </a:p>
        </p:txBody>
      </p:sp>
      <p:sp>
        <p:nvSpPr>
          <p:cNvPr id="14" name="مستطيل 11">
            <a:hlinkClick r:id="" action="ppaction://noaction"/>
          </p:cNvPr>
          <p:cNvSpPr>
            <a:spLocks noChangeArrowheads="1"/>
          </p:cNvSpPr>
          <p:nvPr/>
        </p:nvSpPr>
        <p:spPr bwMode="auto">
          <a:xfrm rot="21079896">
            <a:off x="2485248" y="2274837"/>
            <a:ext cx="4982029" cy="2308324"/>
          </a:xfrm>
          <a:prstGeom prst="rect">
            <a:avLst/>
          </a:prstGeom>
          <a:noFill/>
          <a:ln>
            <a:noFill/>
          </a:ln>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ar-SA" sz="7200" b="1" kern="0" dirty="0" smtClean="0">
                <a:ln w="11430"/>
                <a:solidFill>
                  <a:srgbClr val="FF0000"/>
                </a:solidFill>
                <a:effectLst>
                  <a:outerShdw blurRad="80000" dist="40000" dir="5040000" algn="tl">
                    <a:srgbClr val="000000">
                      <a:alpha val="30000"/>
                    </a:srgbClr>
                  </a:outerShdw>
                </a:effectLst>
                <a:latin typeface="GEFlow-Bold"/>
              </a:rPr>
              <a:t>حل الاختبار المقنن</a:t>
            </a:r>
            <a:endParaRPr lang="ar-SA" sz="7200" b="1" kern="0" dirty="0" smtClean="0">
              <a:ln w="11430"/>
              <a:solidFill>
                <a:srgbClr val="FF0000"/>
              </a:solidFill>
              <a:effectLst>
                <a:outerShdw blurRad="80000" dist="40000" dir="5040000" algn="tl">
                  <a:srgbClr val="000000">
                    <a:alpha val="30000"/>
                  </a:srgbClr>
                </a:outerShdw>
              </a:effectLst>
              <a:latin typeface="Franklin Gothic Book"/>
              <a:cs typeface="Arial"/>
            </a:endParaRPr>
          </a:p>
        </p:txBody>
      </p:sp>
      <p:sp>
        <p:nvSpPr>
          <p:cNvPr id="16" name="شكل بيضاوي 15">
            <a:hlinkClick r:id="" action="ppaction://hlinkshowjump?jump=nextslide"/>
          </p:cNvPr>
          <p:cNvSpPr/>
          <p:nvPr/>
        </p:nvSpPr>
        <p:spPr>
          <a:xfrm>
            <a:off x="5868144" y="4797152"/>
            <a:ext cx="2278948" cy="1224136"/>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r>
              <a:rPr lang="ar-SA" sz="4400" b="1" kern="0" dirty="0" smtClean="0">
                <a:solidFill>
                  <a:srgbClr val="FF0000"/>
                </a:solidFill>
                <a:effectLst>
                  <a:outerShdw blurRad="38100" dist="38100" dir="2700000" algn="tl">
                    <a:srgbClr val="000000">
                      <a:alpha val="43137"/>
                    </a:srgbClr>
                  </a:outerShdw>
                </a:effectLst>
                <a:latin typeface="Franklin Gothic Book"/>
              </a:rPr>
              <a:t>دخول</a:t>
            </a: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9900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93673"/>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1 – ما الخطوة الأولى التي يجب ان يقوم بها الباحث قبل البدء باستقصائه حول مشكلة ما ؟</a:t>
            </a:r>
            <a:endParaRPr lang="ar-SA" sz="3600" dirty="0">
              <a:solidFill>
                <a:srgbClr val="FF0000"/>
              </a:solidFill>
            </a:endParaRPr>
          </a:p>
        </p:txBody>
      </p:sp>
      <p:sp>
        <p:nvSpPr>
          <p:cNvPr id="3" name="مستطيل 2"/>
          <p:cNvSpPr>
            <a:spLocks noChangeArrowheads="1"/>
          </p:cNvSpPr>
          <p:nvPr/>
        </p:nvSpPr>
        <p:spPr bwMode="auto">
          <a:xfrm>
            <a:off x="2120145" y="2736380"/>
            <a:ext cx="679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جـ1 -  </a:t>
            </a:r>
            <a:r>
              <a:rPr lang="ar-SA" sz="3600" dirty="0" smtClean="0">
                <a:solidFill>
                  <a:srgbClr val="9900CC"/>
                </a:solidFill>
              </a:rPr>
              <a:t>التحكم بالمتغيرات.</a:t>
            </a:r>
            <a:endParaRPr lang="ar-SA" sz="3600" dirty="0">
              <a:solidFill>
                <a:srgbClr val="9900CC"/>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2377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24744"/>
            <a:ext cx="7363436" cy="1200329"/>
          </a:xfrm>
          <a:prstGeom prst="rect">
            <a:avLst/>
          </a:prstGeom>
          <a:no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 – أي مما يلي يعد مصدرا جيدا للمعلومات عن مرض بكتيري حدث محليا قبل مئات السنين ؟</a:t>
            </a:r>
            <a:endParaRPr lang="ar-SA" sz="3600" dirty="0">
              <a:solidFill>
                <a:srgbClr val="FF0000"/>
              </a:solidFill>
            </a:endParaRPr>
          </a:p>
        </p:txBody>
      </p:sp>
      <p:sp>
        <p:nvSpPr>
          <p:cNvPr id="3" name="مستطيل 2"/>
          <p:cNvSpPr>
            <a:spLocks noChangeArrowheads="1"/>
          </p:cNvSpPr>
          <p:nvPr/>
        </p:nvSpPr>
        <p:spPr bwMode="auto">
          <a:xfrm>
            <a:off x="2699792" y="3717032"/>
            <a:ext cx="5782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9900CC"/>
                </a:solidFill>
              </a:rPr>
              <a:t>جـ2 -  </a:t>
            </a:r>
            <a:r>
              <a:rPr lang="ar-SA" sz="3600" dirty="0" smtClean="0">
                <a:solidFill>
                  <a:srgbClr val="9900CC"/>
                </a:solidFill>
              </a:rPr>
              <a:t>الصحف</a:t>
            </a:r>
            <a:endParaRPr lang="ar-SA" sz="3600" dirty="0">
              <a:solidFill>
                <a:srgbClr val="9900CC"/>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2377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683568" y="1124744"/>
            <a:ext cx="7776864" cy="64633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 – العامل الذي يتم قياسه خلال التجربة هو : ؟</a:t>
            </a:r>
            <a:endParaRPr lang="ar-SA" sz="3600" dirty="0">
              <a:solidFill>
                <a:srgbClr val="FF0000"/>
              </a:solidFill>
            </a:endParaRPr>
          </a:p>
        </p:txBody>
      </p:sp>
      <p:sp>
        <p:nvSpPr>
          <p:cNvPr id="3" name="مستطيل 2"/>
          <p:cNvSpPr>
            <a:spLocks noChangeArrowheads="1"/>
          </p:cNvSpPr>
          <p:nvPr/>
        </p:nvSpPr>
        <p:spPr bwMode="auto">
          <a:xfrm>
            <a:off x="1832113" y="2736380"/>
            <a:ext cx="679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جـ3 -  </a:t>
            </a:r>
            <a:r>
              <a:rPr lang="ar-SA" sz="3600" dirty="0" smtClean="0">
                <a:solidFill>
                  <a:srgbClr val="9900CC"/>
                </a:solidFill>
              </a:rPr>
              <a:t>المتغير المستقل</a:t>
            </a:r>
            <a:endParaRPr lang="ar-SA" sz="3600" dirty="0">
              <a:solidFill>
                <a:srgbClr val="9900CC"/>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2377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8399"/>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ما الفرق بيك كل مصطلحين من المصطلحات الآتية :</a:t>
            </a:r>
            <a:endParaRPr lang="ar-SA" sz="4000" dirty="0">
              <a:solidFill>
                <a:srgbClr val="FF0000"/>
              </a:solidFill>
            </a:endParaRPr>
          </a:p>
        </p:txBody>
      </p:sp>
      <p:sp>
        <p:nvSpPr>
          <p:cNvPr id="3" name="مستطيل 2"/>
          <p:cNvSpPr>
            <a:spLocks noChangeArrowheads="1"/>
          </p:cNvSpPr>
          <p:nvPr/>
        </p:nvSpPr>
        <p:spPr bwMode="auto">
          <a:xfrm>
            <a:off x="1941016" y="3200782"/>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 </a:t>
            </a:r>
            <a:endParaRPr lang="ar-SA" sz="4000" dirty="0">
              <a:solidFill>
                <a:srgbClr val="7030A0"/>
              </a:solidFill>
            </a:endParaRPr>
          </a:p>
        </p:txBody>
      </p:sp>
      <p:sp>
        <p:nvSpPr>
          <p:cNvPr id="8" name="مستطيل 7"/>
          <p:cNvSpPr/>
          <p:nvPr/>
        </p:nvSpPr>
        <p:spPr>
          <a:xfrm>
            <a:off x="1941016" y="2492896"/>
            <a:ext cx="6724918" cy="707886"/>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2- البراكين الدرعية والبراكين المركبة</a:t>
            </a:r>
            <a:endParaRPr lang="ar-SA" sz="4000" b="1" spc="50" dirty="0">
              <a:ln w="11430"/>
              <a:solidFill>
                <a:srgbClr val="9900CC"/>
              </a:solidFill>
              <a:latin typeface="Calibri"/>
              <a:cs typeface="Arial"/>
            </a:endParaRPr>
          </a:p>
        </p:txBody>
      </p:sp>
      <p:sp>
        <p:nvSpPr>
          <p:cNvPr id="9" name="مستطيل 8"/>
          <p:cNvSpPr/>
          <p:nvPr/>
        </p:nvSpPr>
        <p:spPr>
          <a:xfrm>
            <a:off x="467544" y="3698741"/>
            <a:ext cx="8054374" cy="2862322"/>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البركان الدرعي : أكبر أنواع البراكين يتكون من اللابة البازلتية .</a:t>
            </a:r>
          </a:p>
          <a:p>
            <a:pPr algn="justLow" fontAlgn="auto">
              <a:spcBef>
                <a:spcPts val="0"/>
              </a:spcBef>
              <a:spcAft>
                <a:spcPts val="0"/>
              </a:spcAft>
              <a:defRPr/>
            </a:pPr>
            <a:r>
              <a:rPr lang="ar-SA" sz="3600" b="1" spc="50" dirty="0">
                <a:ln w="11430"/>
                <a:solidFill>
                  <a:srgbClr val="006600"/>
                </a:solidFill>
                <a:latin typeface="Calibri"/>
                <a:cs typeface="Arial"/>
              </a:rPr>
              <a:t>البركان المركب : بركان متوسط الحجم مكون من تتابع طفوح اللابة و المقذوفات الصلبة. </a:t>
            </a:r>
          </a:p>
          <a:p>
            <a:pPr algn="justLow" fontAlgn="auto">
              <a:spcBef>
                <a:spcPts val="0"/>
              </a:spcBef>
              <a:spcAft>
                <a:spcPts val="0"/>
              </a:spcAft>
              <a:defRPr/>
            </a:pP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085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57960"/>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4 – ما الاسم الذي يطلق على البحث العلمي والذي يعتمد على الملاحظة للإجابة عن الأسئلة ؟</a:t>
            </a:r>
            <a:endParaRPr lang="ar-SA" sz="4000" dirty="0">
              <a:solidFill>
                <a:srgbClr val="FF0000"/>
              </a:solidFill>
            </a:endParaRPr>
          </a:p>
        </p:txBody>
      </p:sp>
      <p:sp>
        <p:nvSpPr>
          <p:cNvPr id="3" name="مستطيل 2"/>
          <p:cNvSpPr>
            <a:spLocks noChangeArrowheads="1"/>
          </p:cNvSpPr>
          <p:nvPr/>
        </p:nvSpPr>
        <p:spPr bwMode="auto">
          <a:xfrm>
            <a:off x="1148184" y="3861048"/>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جـ4 – </a:t>
            </a:r>
            <a:endParaRPr lang="ar-SA" sz="4000" dirty="0">
              <a:solidFill>
                <a:srgbClr val="7030A0"/>
              </a:solidFill>
            </a:endParaRPr>
          </a:p>
          <a:p>
            <a:pPr algn="ctr"/>
            <a:r>
              <a:rPr lang="ar-SA" sz="4000" dirty="0" smtClean="0">
                <a:solidFill>
                  <a:srgbClr val="7030A0"/>
                </a:solidFill>
              </a:rPr>
              <a:t>البحث الوصفي</a:t>
            </a:r>
            <a:endParaRPr lang="ar-SA" sz="4000" dirty="0">
              <a:solidFill>
                <a:srgbClr val="7030A0"/>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833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40768"/>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5 – ما نوع البحث الذي يجيب عن الأسئلة العلمية باختبار الفرضية  ؟</a:t>
            </a:r>
            <a:endParaRPr lang="ar-SA" sz="4000" dirty="0">
              <a:solidFill>
                <a:srgbClr val="FF0000"/>
              </a:solidFill>
            </a:endParaRPr>
          </a:p>
        </p:txBody>
      </p:sp>
      <p:sp>
        <p:nvSpPr>
          <p:cNvPr id="3" name="مستطيل 2"/>
          <p:cNvSpPr>
            <a:spLocks noChangeArrowheads="1"/>
          </p:cNvSpPr>
          <p:nvPr/>
        </p:nvSpPr>
        <p:spPr bwMode="auto">
          <a:xfrm>
            <a:off x="1148184" y="3933056"/>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جـ5 – </a:t>
            </a:r>
            <a:endParaRPr lang="ar-SA" sz="4000" dirty="0">
              <a:solidFill>
                <a:srgbClr val="7030A0"/>
              </a:solidFill>
            </a:endParaRPr>
          </a:p>
          <a:p>
            <a:pPr algn="ctr"/>
            <a:r>
              <a:rPr lang="ar-SA" sz="4000" dirty="0" smtClean="0">
                <a:solidFill>
                  <a:srgbClr val="006600"/>
                </a:solidFill>
              </a:rPr>
              <a:t>البحث التجريبي </a:t>
            </a:r>
            <a:endParaRPr lang="ar-SA" sz="4000" dirty="0">
              <a:solidFill>
                <a:srgbClr val="006600"/>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71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484784"/>
            <a:ext cx="7344816" cy="169277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6– </a:t>
            </a:r>
            <a:r>
              <a:rPr lang="ar-SA" sz="3200" dirty="0" smtClean="0">
                <a:solidFill>
                  <a:srgbClr val="FF0000"/>
                </a:solidFill>
              </a:rPr>
              <a:t>تتكون البراكين المركبة عند حدود التقارب . أي الصفائح الآتية يكون معظم البراكين التي تحيط بها براكين مركبة  </a:t>
            </a:r>
            <a:r>
              <a:rPr lang="ar-SA" sz="3600" dirty="0" smtClean="0">
                <a:solidFill>
                  <a:srgbClr val="FF0000"/>
                </a:solidFill>
              </a:rPr>
              <a:t>؟</a:t>
            </a:r>
            <a:endParaRPr lang="ar-SA" sz="3600" dirty="0">
              <a:solidFill>
                <a:srgbClr val="FF0000"/>
              </a:solidFill>
            </a:endParaRPr>
          </a:p>
        </p:txBody>
      </p:sp>
      <p:sp>
        <p:nvSpPr>
          <p:cNvPr id="3" name="مستطيل 2"/>
          <p:cNvSpPr>
            <a:spLocks noChangeArrowheads="1"/>
          </p:cNvSpPr>
          <p:nvPr/>
        </p:nvSpPr>
        <p:spPr bwMode="auto">
          <a:xfrm>
            <a:off x="1169876" y="4077072"/>
            <a:ext cx="68042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جـ6 – </a:t>
            </a:r>
            <a:endParaRPr lang="ar-SA" sz="4000" dirty="0">
              <a:solidFill>
                <a:srgbClr val="7030A0"/>
              </a:solidFill>
            </a:endParaRPr>
          </a:p>
          <a:p>
            <a:pPr algn="ctr"/>
            <a:r>
              <a:rPr lang="ar-SA" sz="4000" dirty="0" smtClean="0">
                <a:solidFill>
                  <a:srgbClr val="9900CC"/>
                </a:solidFill>
              </a:rPr>
              <a:t>الهادي</a:t>
            </a:r>
            <a:endParaRPr lang="ar-SA" sz="4000" dirty="0">
              <a:solidFill>
                <a:srgbClr val="9900CC"/>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084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1" y="1484784"/>
            <a:ext cx="7344816" cy="76944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400" dirty="0" smtClean="0">
                <a:solidFill>
                  <a:srgbClr val="FF0000"/>
                </a:solidFill>
              </a:rPr>
              <a:t>سـ 7– أي مما يلي يصف الصدع ؟ </a:t>
            </a:r>
            <a:endParaRPr lang="ar-SA" sz="4400" dirty="0">
              <a:solidFill>
                <a:srgbClr val="FF0000"/>
              </a:solidFill>
            </a:endParaRPr>
          </a:p>
        </p:txBody>
      </p:sp>
      <p:sp>
        <p:nvSpPr>
          <p:cNvPr id="3" name="مستطيل 2"/>
          <p:cNvSpPr>
            <a:spLocks noChangeArrowheads="1"/>
          </p:cNvSpPr>
          <p:nvPr/>
        </p:nvSpPr>
        <p:spPr bwMode="auto">
          <a:xfrm>
            <a:off x="1357260" y="4077072"/>
            <a:ext cx="64294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جـ7  – سطح تنكسر عليه الصخور وتحدث على امتداده إزاحة</a:t>
            </a:r>
            <a:endParaRPr lang="ar-SA" sz="3600" dirty="0">
              <a:solidFill>
                <a:srgbClr val="7030A0"/>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732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40768"/>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8 - تسمى الموجات التي يولدها الزلزال وتمر بباطن الأرض وعلى السطح ........</a:t>
            </a:r>
            <a:r>
              <a:rPr lang="ar-SA" sz="3600" dirty="0" smtClean="0">
                <a:solidFill>
                  <a:srgbClr val="FF0000"/>
                </a:solidFill>
              </a:rPr>
              <a:t> </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1542248" y="4005064"/>
            <a:ext cx="60486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جـ8 -  موجات زلزالية</a:t>
            </a:r>
            <a:endParaRPr lang="ar-SA" sz="4000" dirty="0">
              <a:solidFill>
                <a:srgbClr val="7030A0"/>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985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09490" y="1268760"/>
            <a:ext cx="7525020"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9 – </a:t>
            </a:r>
            <a:r>
              <a:rPr lang="ar-SA" sz="3600" dirty="0" smtClean="0">
                <a:solidFill>
                  <a:srgbClr val="FF0000"/>
                </a:solidFill>
              </a:rPr>
              <a:t>ترافق البراكين جميع المناطق التالية عدا : .............</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1349550" y="4077072"/>
            <a:ext cx="6444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جـ9 -          </a:t>
            </a:r>
            <a:r>
              <a:rPr lang="ar-SA" sz="2800" dirty="0" smtClean="0">
                <a:solidFill>
                  <a:srgbClr val="7030A0"/>
                </a:solidFill>
              </a:rPr>
              <a:t>المراكز السطحية</a:t>
            </a:r>
            <a:endParaRPr lang="ar-SA" sz="2800" dirty="0">
              <a:solidFill>
                <a:srgbClr val="7030A0"/>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7651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034297" y="1122946"/>
            <a:ext cx="7075404"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10 – من الشكل التالي في أي اتجاه تتحرك صفيحة المحيط الهادي ؟</a:t>
            </a:r>
            <a:endParaRPr lang="ar-SA" sz="4000" dirty="0">
              <a:solidFill>
                <a:srgbClr val="FF0000"/>
              </a:solidFill>
            </a:endParaRPr>
          </a:p>
        </p:txBody>
      </p:sp>
      <p:sp>
        <p:nvSpPr>
          <p:cNvPr id="3" name="مستطيل 2"/>
          <p:cNvSpPr>
            <a:spLocks noChangeArrowheads="1"/>
          </p:cNvSpPr>
          <p:nvPr/>
        </p:nvSpPr>
        <p:spPr bwMode="auto">
          <a:xfrm>
            <a:off x="1868284" y="5077935"/>
            <a:ext cx="621167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جـ10 – </a:t>
            </a:r>
            <a:endParaRPr lang="ar-SA" sz="3600" dirty="0">
              <a:solidFill>
                <a:srgbClr val="7030A0"/>
              </a:solidFill>
            </a:endParaRPr>
          </a:p>
          <a:p>
            <a:pPr algn="ctr"/>
            <a:r>
              <a:rPr lang="ar-SA" sz="3200" dirty="0" smtClean="0">
                <a:solidFill>
                  <a:srgbClr val="7030A0"/>
                </a:solidFill>
              </a:rPr>
              <a:t>شمال – شمال غرب</a:t>
            </a:r>
            <a:endParaRPr lang="ar-SA" sz="3200" dirty="0">
              <a:solidFill>
                <a:srgbClr val="7030A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567" y="2944335"/>
            <a:ext cx="408086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78</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833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96752"/>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11 – أي الجزر التالية أقدم  ؟</a:t>
            </a:r>
            <a:endParaRPr lang="ar-SA" sz="4000" dirty="0">
              <a:solidFill>
                <a:srgbClr val="FF0000"/>
              </a:solidFill>
            </a:endParaRPr>
          </a:p>
        </p:txBody>
      </p:sp>
      <p:sp>
        <p:nvSpPr>
          <p:cNvPr id="3" name="مستطيل 2"/>
          <p:cNvSpPr>
            <a:spLocks noChangeArrowheads="1"/>
          </p:cNvSpPr>
          <p:nvPr/>
        </p:nvSpPr>
        <p:spPr bwMode="auto">
          <a:xfrm>
            <a:off x="1106306" y="3212976"/>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جـ11 – </a:t>
            </a:r>
            <a:endParaRPr lang="ar-SA" sz="4000" dirty="0">
              <a:solidFill>
                <a:srgbClr val="7030A0"/>
              </a:solidFill>
            </a:endParaRPr>
          </a:p>
          <a:p>
            <a:pPr algn="justLow"/>
            <a:r>
              <a:rPr lang="ar-SA" sz="4000" dirty="0" err="1" smtClean="0">
                <a:solidFill>
                  <a:srgbClr val="006600"/>
                </a:solidFill>
              </a:rPr>
              <a:t>كايو</a:t>
            </a:r>
            <a:endParaRPr lang="ar-SA" sz="4000" dirty="0">
              <a:solidFill>
                <a:srgbClr val="006600"/>
              </a:solidFill>
            </a:endParaRP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241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08531"/>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12 – وضح الخطوات الاساسية التي تتبعها عند حل مشكلة علمية ؟</a:t>
            </a:r>
            <a:endParaRPr lang="ar-SA" sz="4000" dirty="0">
              <a:solidFill>
                <a:srgbClr val="FF0000"/>
              </a:solidFill>
            </a:endParaRPr>
          </a:p>
        </p:txBody>
      </p:sp>
      <p:sp>
        <p:nvSpPr>
          <p:cNvPr id="3" name="مستطيل 2"/>
          <p:cNvSpPr>
            <a:spLocks noChangeArrowheads="1"/>
          </p:cNvSpPr>
          <p:nvPr/>
        </p:nvSpPr>
        <p:spPr bwMode="auto">
          <a:xfrm>
            <a:off x="1148729" y="3573016"/>
            <a:ext cx="6931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جـ12 – </a:t>
            </a:r>
            <a:endParaRPr lang="ar-SA" sz="4000" dirty="0">
              <a:solidFill>
                <a:srgbClr val="7030A0"/>
              </a:solidFill>
            </a:endParaRPr>
          </a:p>
          <a:p>
            <a:pPr algn="justLow"/>
            <a:r>
              <a:rPr lang="ar-SA" sz="4000" dirty="0">
                <a:solidFill>
                  <a:srgbClr val="006600"/>
                </a:solidFill>
              </a:rPr>
              <a:t>حدد المشكلة وكون الفرضية ثم اختبرها وحلل بياناتك ثم استخلص النتائج.</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8631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68760"/>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13– </a:t>
            </a:r>
            <a:r>
              <a:rPr lang="ar-SA" sz="3600" dirty="0" smtClean="0">
                <a:solidFill>
                  <a:srgbClr val="FF0000"/>
                </a:solidFill>
              </a:rPr>
              <a:t>ما أهمية تكرار التجربة أكثر من مرة </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1148184" y="2996952"/>
            <a:ext cx="68042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جـ13 – </a:t>
            </a:r>
            <a:endParaRPr lang="ar-SA" sz="4000" dirty="0">
              <a:solidFill>
                <a:srgbClr val="7030A0"/>
              </a:solidFill>
            </a:endParaRPr>
          </a:p>
          <a:p>
            <a:pPr algn="justLow"/>
            <a:r>
              <a:rPr lang="ar-SA" sz="4000" dirty="0">
                <a:solidFill>
                  <a:srgbClr val="9900CC"/>
                </a:solidFill>
              </a:rPr>
              <a:t>يجب أن تعيد التجربة نفسها لتثبيت صحة نتائجك.</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3243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09101"/>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ما الفرق بيك كل مصطلحين من المصطلحات الآتية :</a:t>
            </a:r>
            <a:endParaRPr lang="ar-SA" sz="4000" dirty="0">
              <a:solidFill>
                <a:srgbClr val="FF0000"/>
              </a:solidFill>
            </a:endParaRPr>
          </a:p>
        </p:txBody>
      </p:sp>
      <p:sp>
        <p:nvSpPr>
          <p:cNvPr id="3" name="مستطيل 2"/>
          <p:cNvSpPr>
            <a:spLocks noChangeArrowheads="1"/>
          </p:cNvSpPr>
          <p:nvPr/>
        </p:nvSpPr>
        <p:spPr bwMode="auto">
          <a:xfrm>
            <a:off x="1941016" y="3657218"/>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جـ3– </a:t>
            </a:r>
            <a:endParaRPr lang="ar-SA" sz="4000" dirty="0">
              <a:solidFill>
                <a:srgbClr val="7030A0"/>
              </a:solidFill>
            </a:endParaRPr>
          </a:p>
        </p:txBody>
      </p:sp>
      <p:sp>
        <p:nvSpPr>
          <p:cNvPr id="8" name="مستطيل 7"/>
          <p:cNvSpPr/>
          <p:nvPr/>
        </p:nvSpPr>
        <p:spPr>
          <a:xfrm>
            <a:off x="2461144" y="2741508"/>
            <a:ext cx="5929828" cy="707886"/>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3- بؤرة الزلزال ومركزه السطحي</a:t>
            </a:r>
            <a:endParaRPr lang="ar-SA" sz="4000" b="1" spc="50" dirty="0">
              <a:ln w="11430"/>
              <a:solidFill>
                <a:srgbClr val="9900CC"/>
              </a:solidFill>
              <a:latin typeface="Calibri"/>
              <a:cs typeface="Arial"/>
            </a:endParaRPr>
          </a:p>
        </p:txBody>
      </p:sp>
      <p:sp>
        <p:nvSpPr>
          <p:cNvPr id="9" name="مستطيل 8"/>
          <p:cNvSpPr/>
          <p:nvPr/>
        </p:nvSpPr>
        <p:spPr>
          <a:xfrm>
            <a:off x="1835696" y="4365104"/>
            <a:ext cx="5825142" cy="2308324"/>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البؤرة مكان تولد الزلزال , المركز السطحي للزلزال : نقطة على سطح الأرض فوق البؤرة مباشرة . </a:t>
            </a:r>
          </a:p>
          <a:p>
            <a:pPr algn="justLow" fontAlgn="auto">
              <a:spcBef>
                <a:spcPts val="0"/>
              </a:spcBef>
              <a:spcAft>
                <a:spcPts val="0"/>
              </a:spcAft>
              <a:defRPr/>
            </a:pP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085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76944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400" dirty="0" smtClean="0">
                <a:solidFill>
                  <a:srgbClr val="FF0000"/>
                </a:solidFill>
              </a:rPr>
              <a:t>سـ 14– ما العيمة الضابطة ؟ </a:t>
            </a:r>
            <a:endParaRPr lang="ar-SA" sz="4400" dirty="0">
              <a:solidFill>
                <a:srgbClr val="FF0000"/>
              </a:solidFill>
            </a:endParaRPr>
          </a:p>
        </p:txBody>
      </p:sp>
      <p:sp>
        <p:nvSpPr>
          <p:cNvPr id="3" name="مستطيل 2"/>
          <p:cNvSpPr>
            <a:spLocks noChangeArrowheads="1"/>
          </p:cNvSpPr>
          <p:nvPr/>
        </p:nvSpPr>
        <p:spPr bwMode="auto">
          <a:xfrm>
            <a:off x="1357260" y="3068960"/>
            <a:ext cx="642947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جـ14  – </a:t>
            </a:r>
            <a:r>
              <a:rPr lang="ar-SA" sz="3600" dirty="0">
                <a:solidFill>
                  <a:srgbClr val="7030A0"/>
                </a:solidFill>
              </a:rPr>
              <a:t>العينة الضابط هي العينة التي تعامل مثل باقي مجموعات التجربة ما عدا المتغير المستقل حيث لا يطبق عليها وتستخدم غالباً لتوضيح ما يحدث عندما لا تغير فيها شيئا.</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2547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15- ما اهمية الحواسيب في النشاط العلمي ؟ صف ثلاثة استخدامات للحاسوب في العلم ؟</a:t>
            </a:r>
            <a:endParaRPr lang="ar-SA" sz="4000" dirty="0">
              <a:solidFill>
                <a:srgbClr val="FF0000"/>
              </a:solidFill>
            </a:endParaRPr>
          </a:p>
        </p:txBody>
      </p:sp>
      <p:sp>
        <p:nvSpPr>
          <p:cNvPr id="3" name="مستطيل 2"/>
          <p:cNvSpPr>
            <a:spLocks noChangeArrowheads="1"/>
          </p:cNvSpPr>
          <p:nvPr/>
        </p:nvSpPr>
        <p:spPr bwMode="auto">
          <a:xfrm>
            <a:off x="1547664" y="3140968"/>
            <a:ext cx="60486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جـ15 -  </a:t>
            </a:r>
            <a:r>
              <a:rPr lang="ar-SA" sz="4000" dirty="0">
                <a:solidFill>
                  <a:srgbClr val="7030A0"/>
                </a:solidFill>
              </a:rPr>
              <a:t>يمكن ان تستعمل الحواسيب لتخزين المعلومات وعرضها و التواصل بين العلماء و تحليل البيانات و مراجعة البحوث الحالية و كتابة التقارير من أجل النشر. </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572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09490" y="1196752"/>
            <a:ext cx="7525020" cy="2985433"/>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16 – </a:t>
            </a:r>
            <a:r>
              <a:rPr lang="ar-SA" sz="3600" dirty="0" smtClean="0">
                <a:solidFill>
                  <a:srgbClr val="FF0000"/>
                </a:solidFill>
              </a:rPr>
              <a:t>قتل مرض الطاعون الأسود آلاف الناس في القرون الوسطى . وضح كيف يمكنك الحصول على معلومات عن هذا المرض ؟ وكيف انتشر ؟ وهل ما زال موجودا إلى الآن ؟ وإذا كان كذلك فكيف يعالج </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1349550" y="4653136"/>
            <a:ext cx="6444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200" dirty="0" smtClean="0">
                <a:solidFill>
                  <a:srgbClr val="7030A0"/>
                </a:solidFill>
              </a:rPr>
              <a:t>جـ16 -  </a:t>
            </a:r>
            <a:r>
              <a:rPr lang="ar-SA" sz="2800" dirty="0">
                <a:solidFill>
                  <a:srgbClr val="7030A0"/>
                </a:solidFill>
              </a:rPr>
              <a:t>استعمل الحاسوب لتبحث عن كتب ومجلات وفيديو ومواقع إلكترونية تحتوي معلومات عن الطاعون الأسود في أثناء العصور المظلمة.</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9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034298" y="989084"/>
            <a:ext cx="7075404"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17 – كيف يمكنك أن تخبر العالم بملاحظات قمت بها حول دول فيها جفاف ومجاعات ؟</a:t>
            </a:r>
            <a:endParaRPr lang="ar-SA" sz="4000" dirty="0">
              <a:solidFill>
                <a:srgbClr val="FF0000"/>
              </a:solidFill>
            </a:endParaRPr>
          </a:p>
        </p:txBody>
      </p:sp>
      <p:sp>
        <p:nvSpPr>
          <p:cNvPr id="3" name="مستطيل 2"/>
          <p:cNvSpPr>
            <a:spLocks noChangeArrowheads="1"/>
          </p:cNvSpPr>
          <p:nvPr/>
        </p:nvSpPr>
        <p:spPr bwMode="auto">
          <a:xfrm>
            <a:off x="590376" y="3068960"/>
            <a:ext cx="781665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جـ17 – </a:t>
            </a:r>
            <a:endParaRPr lang="ar-SA" sz="3600" dirty="0">
              <a:solidFill>
                <a:srgbClr val="7030A0"/>
              </a:solidFill>
            </a:endParaRPr>
          </a:p>
          <a:p>
            <a:pPr algn="justLow"/>
            <a:r>
              <a:rPr lang="ar-SA" sz="3200" dirty="0">
                <a:solidFill>
                  <a:srgbClr val="7030A0"/>
                </a:solidFill>
              </a:rPr>
              <a:t>يمكنك كتابة تقرير عن فرضيتك وملاحظاتك واستنتاجاتك ونشر في مجلة علمية او أعطه علماء آخرين أو قدم عرضاً بشأنه للعلماء الاخرين او للمؤسسات الحكومية او المصانع الخاصة أو للناس أو اعمل مقابلة او نسخة من وبذلك يمكنهم الحصول على المعلومات وتقديمها للناس.</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069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80401"/>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18 – حدد نوع الصدع الذي يبينه الشكل التالي ؟</a:t>
            </a:r>
            <a:endParaRPr lang="ar-SA" sz="4000" dirty="0">
              <a:solidFill>
                <a:srgbClr val="FF0000"/>
              </a:solidFill>
            </a:endParaRPr>
          </a:p>
        </p:txBody>
      </p:sp>
      <p:sp>
        <p:nvSpPr>
          <p:cNvPr id="3" name="مستطيل 2"/>
          <p:cNvSpPr>
            <a:spLocks noChangeArrowheads="1"/>
          </p:cNvSpPr>
          <p:nvPr/>
        </p:nvSpPr>
        <p:spPr bwMode="auto">
          <a:xfrm>
            <a:off x="2123728" y="4659138"/>
            <a:ext cx="56298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جـ18 – </a:t>
            </a:r>
            <a:endParaRPr lang="ar-SA" sz="4000" dirty="0">
              <a:solidFill>
                <a:srgbClr val="7030A0"/>
              </a:solidFill>
            </a:endParaRPr>
          </a:p>
          <a:p>
            <a:pPr algn="justLow"/>
            <a:r>
              <a:rPr lang="ar-SA" sz="4000" dirty="0">
                <a:solidFill>
                  <a:srgbClr val="006600"/>
                </a:solidFill>
              </a:rPr>
              <a:t>الصدع الانزلاقي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95158"/>
            <a:ext cx="31829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13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19 – </a:t>
            </a:r>
            <a:r>
              <a:rPr lang="ar-SA" sz="3200" dirty="0" smtClean="0">
                <a:solidFill>
                  <a:srgbClr val="FF0000"/>
                </a:solidFill>
              </a:rPr>
              <a:t>اشرح كيف تكون هذا الصدع في الشكل التالي </a:t>
            </a:r>
            <a:r>
              <a:rPr lang="ar-SA" sz="3600" dirty="0" smtClean="0">
                <a:solidFill>
                  <a:srgbClr val="FF0000"/>
                </a:solidFill>
              </a:rPr>
              <a:t>؟</a:t>
            </a:r>
            <a:endParaRPr lang="ar-SA" sz="3600" dirty="0">
              <a:solidFill>
                <a:srgbClr val="FF0000"/>
              </a:solidFill>
            </a:endParaRPr>
          </a:p>
        </p:txBody>
      </p:sp>
      <p:sp>
        <p:nvSpPr>
          <p:cNvPr id="3" name="مستطيل 2"/>
          <p:cNvSpPr>
            <a:spLocks noChangeArrowheads="1"/>
          </p:cNvSpPr>
          <p:nvPr/>
        </p:nvSpPr>
        <p:spPr bwMode="auto">
          <a:xfrm>
            <a:off x="601561" y="4149080"/>
            <a:ext cx="794087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2800" dirty="0" smtClean="0">
                <a:solidFill>
                  <a:srgbClr val="7030A0"/>
                </a:solidFill>
              </a:rPr>
              <a:t>جـ19 – </a:t>
            </a:r>
            <a:endParaRPr lang="ar-SA" sz="2800" dirty="0">
              <a:solidFill>
                <a:srgbClr val="7030A0"/>
              </a:solidFill>
            </a:endParaRPr>
          </a:p>
          <a:p>
            <a:pPr algn="justLow"/>
            <a:r>
              <a:rPr lang="ar-SA" sz="2800" dirty="0">
                <a:solidFill>
                  <a:srgbClr val="9900CC"/>
                </a:solidFill>
              </a:rPr>
              <a:t>يمكن ان تتكسر الصخور المعرضة لقوى القص مكونة صدوعاً انزلاقية تتسبب القوى على جانبي الصدع حركة الصخور بجانب بعض وفي الاتجاهين المتعاكسين وعلى طول سطح الأرض.</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16150"/>
            <a:ext cx="31829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631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412776"/>
            <a:ext cx="7344816" cy="1077218"/>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20– ما التسونامي ؟ وما الذي يحدث عندما يدخل التسونامي مياها ضحلة ؟ </a:t>
            </a:r>
            <a:endParaRPr lang="ar-SA" sz="3200" dirty="0">
              <a:solidFill>
                <a:srgbClr val="FF0000"/>
              </a:solidFill>
            </a:endParaRPr>
          </a:p>
        </p:txBody>
      </p:sp>
      <p:sp>
        <p:nvSpPr>
          <p:cNvPr id="3" name="مستطيل 2"/>
          <p:cNvSpPr>
            <a:spLocks noChangeArrowheads="1"/>
          </p:cNvSpPr>
          <p:nvPr/>
        </p:nvSpPr>
        <p:spPr bwMode="auto">
          <a:xfrm>
            <a:off x="2690482" y="4293096"/>
            <a:ext cx="3763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جـ20 – </a:t>
            </a:r>
            <a:r>
              <a:rPr lang="ar-SA" sz="2800" dirty="0">
                <a:solidFill>
                  <a:srgbClr val="7030A0"/>
                </a:solidFill>
              </a:rPr>
              <a:t>الصدع الانزلاقي .</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186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214318" y="841936"/>
            <a:ext cx="6715364"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21 – ما المقصود بالارتداد المرن ؟ وكيف يرتبط مع كل من الاجهادات والزلازل ؟</a:t>
            </a:r>
            <a:endParaRPr lang="ar-SA" sz="4000" dirty="0">
              <a:solidFill>
                <a:srgbClr val="FF0000"/>
              </a:solidFill>
            </a:endParaRPr>
          </a:p>
        </p:txBody>
      </p:sp>
      <p:sp>
        <p:nvSpPr>
          <p:cNvPr id="3" name="مستطيل 2"/>
          <p:cNvSpPr>
            <a:spLocks noChangeArrowheads="1"/>
          </p:cNvSpPr>
          <p:nvPr/>
        </p:nvSpPr>
        <p:spPr bwMode="auto">
          <a:xfrm>
            <a:off x="1757059" y="2780928"/>
            <a:ext cx="562988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جـ21 – </a:t>
            </a:r>
            <a:endParaRPr lang="ar-SA" sz="4000" dirty="0">
              <a:solidFill>
                <a:srgbClr val="7030A0"/>
              </a:solidFill>
            </a:endParaRPr>
          </a:p>
          <a:p>
            <a:pPr algn="justLow"/>
            <a:r>
              <a:rPr lang="ar-SA" sz="4000" dirty="0">
                <a:solidFill>
                  <a:srgbClr val="006600"/>
                </a:solidFill>
              </a:rPr>
              <a:t>يحدث الارتداد المرن عندما تجهد الصخور ثم تتكسر يمكن للحركة بالتي تحدث بعد التكسر ان تحرر طاقة الاجهاد ونشعر بالاهتزازات التي تحصل بعد ذلك كزلازل.</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71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40768"/>
            <a:ext cx="7344816" cy="64633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22 – </a:t>
            </a:r>
            <a:r>
              <a:rPr lang="ar-SA" sz="3200" dirty="0" smtClean="0">
                <a:solidFill>
                  <a:srgbClr val="FF0000"/>
                </a:solidFill>
              </a:rPr>
              <a:t>صف فوهة البركان . أين تقع ؟ وما شكلها </a:t>
            </a:r>
            <a:r>
              <a:rPr lang="ar-SA" sz="3600" dirty="0" smtClean="0">
                <a:solidFill>
                  <a:srgbClr val="FF0000"/>
                </a:solidFill>
              </a:rPr>
              <a:t>؟</a:t>
            </a:r>
            <a:endParaRPr lang="ar-SA" sz="3600" dirty="0">
              <a:solidFill>
                <a:srgbClr val="FF0000"/>
              </a:solidFill>
            </a:endParaRPr>
          </a:p>
        </p:txBody>
      </p:sp>
      <p:sp>
        <p:nvSpPr>
          <p:cNvPr id="3" name="مستطيل 2"/>
          <p:cNvSpPr>
            <a:spLocks noChangeArrowheads="1"/>
          </p:cNvSpPr>
          <p:nvPr/>
        </p:nvSpPr>
        <p:spPr bwMode="auto">
          <a:xfrm>
            <a:off x="1277888" y="3284984"/>
            <a:ext cx="65882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جـ22 – </a:t>
            </a:r>
            <a:endParaRPr lang="ar-SA" sz="4000" dirty="0">
              <a:solidFill>
                <a:srgbClr val="7030A0"/>
              </a:solidFill>
            </a:endParaRPr>
          </a:p>
          <a:p>
            <a:pPr algn="justLow"/>
            <a:r>
              <a:rPr lang="ar-SA" sz="4000" dirty="0">
                <a:solidFill>
                  <a:srgbClr val="9900CC"/>
                </a:solidFill>
              </a:rPr>
              <a:t>فوهة البركان عبارة عن فتحة دائرة تقع بالقرب من قمة البركان</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084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06618"/>
            <a:ext cx="7344816" cy="58477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23 – ما </a:t>
            </a:r>
            <a:r>
              <a:rPr lang="ar-SA" sz="3200" dirty="0" err="1" smtClean="0">
                <a:solidFill>
                  <a:srgbClr val="FF0000"/>
                </a:solidFill>
              </a:rPr>
              <a:t>السيزموجراف</a:t>
            </a:r>
            <a:r>
              <a:rPr lang="ar-SA" sz="3200" dirty="0" smtClean="0">
                <a:solidFill>
                  <a:srgbClr val="FF0000"/>
                </a:solidFill>
              </a:rPr>
              <a:t> وكيف يعمل ؟ </a:t>
            </a:r>
            <a:endParaRPr lang="ar-SA" sz="3200" dirty="0">
              <a:solidFill>
                <a:srgbClr val="FF0000"/>
              </a:solidFill>
            </a:endParaRPr>
          </a:p>
        </p:txBody>
      </p:sp>
      <p:sp>
        <p:nvSpPr>
          <p:cNvPr id="3" name="مستطيل 2"/>
          <p:cNvSpPr>
            <a:spLocks noChangeArrowheads="1"/>
          </p:cNvSpPr>
          <p:nvPr/>
        </p:nvSpPr>
        <p:spPr bwMode="auto">
          <a:xfrm>
            <a:off x="1375354" y="2492896"/>
            <a:ext cx="639329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جـ23 – </a:t>
            </a:r>
            <a:r>
              <a:rPr lang="ar-SA" sz="2800" dirty="0">
                <a:solidFill>
                  <a:srgbClr val="7030A0"/>
                </a:solidFill>
              </a:rPr>
              <a:t>يسجل </a:t>
            </a:r>
            <a:r>
              <a:rPr lang="ar-SA" sz="2800" dirty="0" err="1">
                <a:solidFill>
                  <a:srgbClr val="7030A0"/>
                </a:solidFill>
              </a:rPr>
              <a:t>السيزموجراف</a:t>
            </a:r>
            <a:r>
              <a:rPr lang="ar-SA" sz="2800" dirty="0">
                <a:solidFill>
                  <a:srgbClr val="7030A0"/>
                </a:solidFill>
              </a:rPr>
              <a:t> الموجات الزلزالية يتكون احد أشكال </a:t>
            </a:r>
            <a:r>
              <a:rPr lang="ar-SA" sz="2800" dirty="0" err="1">
                <a:solidFill>
                  <a:srgbClr val="7030A0"/>
                </a:solidFill>
              </a:rPr>
              <a:t>السيزموجراف</a:t>
            </a:r>
            <a:r>
              <a:rPr lang="ar-SA" sz="2800" dirty="0">
                <a:solidFill>
                  <a:srgbClr val="7030A0"/>
                </a:solidFill>
              </a:rPr>
              <a:t> من اسطوانة يحمل لفة من الورق في إطار مثبت في هيكل ويتدلى من الهيكل بندول مربوطة به قلم حبر .</a:t>
            </a:r>
          </a:p>
          <a:p>
            <a:pPr algn="justLow"/>
            <a:r>
              <a:rPr lang="ar-SA" sz="2800" dirty="0">
                <a:solidFill>
                  <a:srgbClr val="7030A0"/>
                </a:solidFill>
              </a:rPr>
              <a:t>عند وصول موجة زلزالية إلى المحطة تهتز الاسطوانة ولكن يبقى البندول على حالة . فيسجل القلم الاهتزازات على الورق </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732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60453"/>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ما الفرق بيك كل مصطلحين من المصطلحات الآتية :</a:t>
            </a:r>
            <a:endParaRPr lang="ar-SA" sz="4000" dirty="0">
              <a:solidFill>
                <a:srgbClr val="FF0000"/>
              </a:solidFill>
            </a:endParaRPr>
          </a:p>
        </p:txBody>
      </p:sp>
      <p:sp>
        <p:nvSpPr>
          <p:cNvPr id="3" name="مستطيل 2"/>
          <p:cNvSpPr>
            <a:spLocks noChangeArrowheads="1"/>
          </p:cNvSpPr>
          <p:nvPr/>
        </p:nvSpPr>
        <p:spPr bwMode="auto">
          <a:xfrm>
            <a:off x="1941016" y="3545721"/>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جـ4– </a:t>
            </a:r>
            <a:endParaRPr lang="ar-SA" sz="4000" dirty="0">
              <a:solidFill>
                <a:srgbClr val="7030A0"/>
              </a:solidFill>
            </a:endParaRPr>
          </a:p>
        </p:txBody>
      </p:sp>
      <p:sp>
        <p:nvSpPr>
          <p:cNvPr id="8" name="مستطيل 7"/>
          <p:cNvSpPr/>
          <p:nvPr/>
        </p:nvSpPr>
        <p:spPr>
          <a:xfrm>
            <a:off x="1242839" y="2785572"/>
            <a:ext cx="7813357" cy="707886"/>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4- الموجات الزلزالية وجهاز الرصد الزلزالي</a:t>
            </a:r>
            <a:endParaRPr lang="ar-SA" sz="4000" b="1" spc="50" dirty="0">
              <a:ln w="11430"/>
              <a:solidFill>
                <a:srgbClr val="9900CC"/>
              </a:solidFill>
              <a:latin typeface="Calibri"/>
              <a:cs typeface="Arial"/>
            </a:endParaRPr>
          </a:p>
        </p:txBody>
      </p:sp>
      <p:sp>
        <p:nvSpPr>
          <p:cNvPr id="9" name="مستطيل 8"/>
          <p:cNvSpPr/>
          <p:nvPr/>
        </p:nvSpPr>
        <p:spPr>
          <a:xfrm>
            <a:off x="1659429" y="4149080"/>
            <a:ext cx="5825142" cy="2308324"/>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الموجة الزلزالية : موجة ناتجة عن الزلزال . جهاز رصد الزلزال  : أداة تستعمل لتسجيل الموجات الزلزالية.</a:t>
            </a:r>
          </a:p>
          <a:p>
            <a:pPr algn="justLow" fontAlgn="auto">
              <a:spcBef>
                <a:spcPts val="0"/>
              </a:spcBef>
              <a:spcAft>
                <a:spcPts val="0"/>
              </a:spcAft>
              <a:defRPr/>
            </a:pP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085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96752"/>
            <a:ext cx="7344816" cy="2062103"/>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24 – بعض الناس ينتجون غذاء بينما يستهلكه آخرون . ما فرضيتك لما يحدث إذا قرر جميع المزارعين التوقف عن إنتاج الخضراوات ؟ وهل هناك طريقة لتختبر فرضيتك ؟ </a:t>
            </a:r>
            <a:endParaRPr lang="ar-SA" sz="3200" dirty="0">
              <a:solidFill>
                <a:srgbClr val="FF0000"/>
              </a:solidFill>
            </a:endParaRPr>
          </a:p>
        </p:txBody>
      </p:sp>
      <p:sp>
        <p:nvSpPr>
          <p:cNvPr id="3" name="مستطيل 2"/>
          <p:cNvSpPr>
            <a:spLocks noChangeArrowheads="1"/>
          </p:cNvSpPr>
          <p:nvPr/>
        </p:nvSpPr>
        <p:spPr bwMode="auto">
          <a:xfrm>
            <a:off x="1466346" y="3861048"/>
            <a:ext cx="621130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جـ24 – </a:t>
            </a:r>
            <a:r>
              <a:rPr lang="ar-SA" sz="3200" dirty="0">
                <a:solidFill>
                  <a:srgbClr val="7030A0"/>
                </a:solidFill>
              </a:rPr>
              <a:t>يتم تسخين مواد الستار الموجودة في عمق الارض من حرارة لب الأرض فهذه المواد الساخنة وذات الكثافة المنخفضة , تصعد إلى سطح الأرض.</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09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24450" y="1268760"/>
            <a:ext cx="7344816" cy="1077218"/>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25 – وضح العلاقة بين تيارات الحمل والصفائح الأرضية ؟ </a:t>
            </a:r>
            <a:endParaRPr lang="ar-SA" sz="3200" dirty="0">
              <a:solidFill>
                <a:srgbClr val="FF0000"/>
              </a:solidFill>
            </a:endParaRPr>
          </a:p>
        </p:txBody>
      </p:sp>
      <p:sp>
        <p:nvSpPr>
          <p:cNvPr id="3" name="مستطيل 2"/>
          <p:cNvSpPr>
            <a:spLocks noChangeArrowheads="1"/>
          </p:cNvSpPr>
          <p:nvPr/>
        </p:nvSpPr>
        <p:spPr bwMode="auto">
          <a:xfrm>
            <a:off x="1148184" y="3068960"/>
            <a:ext cx="68973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جـ25 – </a:t>
            </a:r>
            <a:r>
              <a:rPr lang="ar-SA" sz="4000" dirty="0">
                <a:solidFill>
                  <a:srgbClr val="7030A0"/>
                </a:solidFill>
              </a:rPr>
              <a:t>يتم تسخين مواد الستار الموجودة في عمق الارض من حرارة لب الأرض فهذه المواد الساخنة وذات الكثافة المنخفضة , تصعد إلى سطح الأرض.</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09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96752"/>
            <a:ext cx="7344816" cy="1077218"/>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26 – قارن بين حدود الصفائح المتقاربة وحدود الصفائح المتباعدة ؟ </a:t>
            </a:r>
            <a:endParaRPr lang="ar-SA" sz="3200" dirty="0">
              <a:solidFill>
                <a:srgbClr val="FF0000"/>
              </a:solidFill>
            </a:endParaRPr>
          </a:p>
        </p:txBody>
      </p:sp>
      <p:sp>
        <p:nvSpPr>
          <p:cNvPr id="3" name="مستطيل 2"/>
          <p:cNvSpPr>
            <a:spLocks noChangeArrowheads="1"/>
          </p:cNvSpPr>
          <p:nvPr/>
        </p:nvSpPr>
        <p:spPr bwMode="auto">
          <a:xfrm>
            <a:off x="1303346" y="3284984"/>
            <a:ext cx="653730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جـ26 – </a:t>
            </a:r>
            <a:r>
              <a:rPr lang="ar-SA" sz="3200" dirty="0">
                <a:solidFill>
                  <a:srgbClr val="7030A0"/>
                </a:solidFill>
              </a:rPr>
              <a:t>ينتج كلا النوعين عن حركة الصفائح الأرضية وتتكون الحدود و </a:t>
            </a:r>
            <a:r>
              <a:rPr lang="ar-SA" sz="3200" dirty="0" err="1">
                <a:solidFill>
                  <a:srgbClr val="7030A0"/>
                </a:solidFill>
              </a:rPr>
              <a:t>التباعدية</a:t>
            </a:r>
            <a:r>
              <a:rPr lang="ar-SA" sz="3200" dirty="0">
                <a:solidFill>
                  <a:srgbClr val="7030A0"/>
                </a:solidFill>
              </a:rPr>
              <a:t> عندما تتحرك الصفائح متباعدا ً بعضها عن بعض مولدة الصدع . وتتكون الحدود التقاربية عندما تغوص إحدى الصفائح تحت الأخرى.</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09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16200"/>
            <a:ext cx="7344816" cy="1569660"/>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27 – ما نوع البركان الظاهر في الشكل التالي ؟ وضح كيف عرفت ذلك ؟ وأين يتكون هذا النوع من البراكين ؟ </a:t>
            </a:r>
            <a:endParaRPr lang="ar-SA" sz="3200" dirty="0">
              <a:solidFill>
                <a:srgbClr val="FF0000"/>
              </a:solidFill>
            </a:endParaRPr>
          </a:p>
        </p:txBody>
      </p:sp>
      <p:sp>
        <p:nvSpPr>
          <p:cNvPr id="3" name="مستطيل 2"/>
          <p:cNvSpPr>
            <a:spLocks noChangeArrowheads="1"/>
          </p:cNvSpPr>
          <p:nvPr/>
        </p:nvSpPr>
        <p:spPr bwMode="auto">
          <a:xfrm>
            <a:off x="4067944" y="3609606"/>
            <a:ext cx="37630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جـ27 – </a:t>
            </a:r>
            <a:r>
              <a:rPr lang="ar-SA" sz="2800" dirty="0">
                <a:solidFill>
                  <a:srgbClr val="7030A0"/>
                </a:solidFill>
              </a:rPr>
              <a:t>البركان المبين هو البركان المركب , له منحدرات حادة وتناوبات من الحمم واللابة.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34"/>
          <a:stretch/>
        </p:blipFill>
        <p:spPr bwMode="auto">
          <a:xfrm>
            <a:off x="395536" y="3212976"/>
            <a:ext cx="3792537" cy="200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09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03396"/>
            <a:ext cx="7344816" cy="58477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28 – وضح العلاقة بين الصدوع والزلازل ؟ </a:t>
            </a:r>
            <a:endParaRPr lang="ar-SA" sz="3200" dirty="0">
              <a:solidFill>
                <a:srgbClr val="FF0000"/>
              </a:solidFill>
            </a:endParaRPr>
          </a:p>
        </p:txBody>
      </p:sp>
      <p:sp>
        <p:nvSpPr>
          <p:cNvPr id="3" name="مستطيل 2"/>
          <p:cNvSpPr>
            <a:spLocks noChangeArrowheads="1"/>
          </p:cNvSpPr>
          <p:nvPr/>
        </p:nvSpPr>
        <p:spPr bwMode="auto">
          <a:xfrm>
            <a:off x="1087322" y="2420888"/>
            <a:ext cx="696935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جـ28 – </a:t>
            </a:r>
            <a:r>
              <a:rPr lang="ar-SA" sz="2800" dirty="0">
                <a:solidFill>
                  <a:srgbClr val="7030A0"/>
                </a:solidFill>
              </a:rPr>
              <a:t>تتكون الصدوع عندما يتغير شكل الصخور بالتكسر وتحرر الحركة على طول الصدع طاقة الاجهاد وعندما تتحرر هذه الطاقة الكامنة فإنها تنتشر من الصدع على شكل موجات زلزالية , وتسمى النقطة داخل الأرض التي تحصل عندها الحركة وتتحرر وعندها الطاقة بؤرة الزلزال.</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09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66809"/>
            <a:ext cx="7344816" cy="2062103"/>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29 – بعض الموجات السطحية تهتز من جانب إلى آخر أو تتمايل بحركة موازية لسطح الأرض . لماذا يكون هذا النمط من الحركة هو الأكثر تدميرا للمنشآت والمباني ؟ </a:t>
            </a:r>
            <a:endParaRPr lang="ar-SA" sz="3200" dirty="0">
              <a:solidFill>
                <a:srgbClr val="FF0000"/>
              </a:solidFill>
            </a:endParaRPr>
          </a:p>
        </p:txBody>
      </p:sp>
      <p:sp>
        <p:nvSpPr>
          <p:cNvPr id="3" name="مستطيل 2"/>
          <p:cNvSpPr>
            <a:spLocks noChangeArrowheads="1"/>
          </p:cNvSpPr>
          <p:nvPr/>
        </p:nvSpPr>
        <p:spPr bwMode="auto">
          <a:xfrm>
            <a:off x="1673060" y="3429000"/>
            <a:ext cx="579788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جـ29 – </a:t>
            </a:r>
            <a:r>
              <a:rPr lang="ar-SA" sz="2800" dirty="0">
                <a:solidFill>
                  <a:srgbClr val="7030A0"/>
                </a:solidFill>
              </a:rPr>
              <a:t>تجمع الموجات السطحية آثار الموجات الأولية و الثانوية مولدة حركة دحرجة إلى الخلف وإلى الأمام . وجانبياً كحركة الأرجوحة .</a:t>
            </a:r>
          </a:p>
          <a:p>
            <a:pPr algn="justLow"/>
            <a:r>
              <a:rPr lang="ar-SA" sz="2800" dirty="0">
                <a:solidFill>
                  <a:srgbClr val="7030A0"/>
                </a:solidFill>
              </a:rPr>
              <a:t>وسعة الموجات السطحية أكبر من سعة الموجات الأولية و الثانوية بحيث لا تستطيع المواد المكونة للمنشآت و المباني الصمود أمام هذه الحركة.</a:t>
            </a:r>
          </a:p>
        </p:txBody>
      </p:sp>
      <p:sp>
        <p:nvSpPr>
          <p:cNvPr id="4" name="Flowchart: Off-page Connector 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09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536710" y="608373"/>
            <a:ext cx="4106796" cy="58477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30 – أكمل الجدول التالي ؟ </a:t>
            </a:r>
            <a:endParaRPr lang="ar-SA" sz="32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430" y="1193148"/>
            <a:ext cx="180416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جدول 3"/>
          <p:cNvGraphicFramePr>
            <a:graphicFrameLocks noGrp="1"/>
          </p:cNvGraphicFramePr>
          <p:nvPr>
            <p:extLst>
              <p:ext uri="{D42A27DB-BD31-4B8C-83A1-F6EECF244321}">
                <p14:modId xmlns:p14="http://schemas.microsoft.com/office/powerpoint/2010/main" val="2100290271"/>
              </p:ext>
            </p:extLst>
          </p:nvPr>
        </p:nvGraphicFramePr>
        <p:xfrm>
          <a:off x="934599" y="1560396"/>
          <a:ext cx="4704184" cy="3737208"/>
        </p:xfrm>
        <a:graphic>
          <a:graphicData uri="http://schemas.openxmlformats.org/drawingml/2006/table">
            <a:tbl>
              <a:tblPr rtl="1" firstRow="1" bandRow="1">
                <a:tableStyleId>{F5AB1C69-6EDB-4FF4-983F-18BD219EF322}</a:tableStyleId>
              </a:tblPr>
              <a:tblGrid>
                <a:gridCol w="1176046"/>
                <a:gridCol w="1176046"/>
                <a:gridCol w="1176046"/>
                <a:gridCol w="1176046"/>
              </a:tblGrid>
              <a:tr h="788757">
                <a:tc>
                  <a:txBody>
                    <a:bodyPr/>
                    <a:lstStyle/>
                    <a:p>
                      <a:pPr algn="justLow" rtl="1"/>
                      <a:r>
                        <a:rPr lang="ar-SA" dirty="0" smtClean="0"/>
                        <a:t>الخصائص</a:t>
                      </a:r>
                      <a:endParaRPr lang="ar-SA" dirty="0"/>
                    </a:p>
                  </a:txBody>
                  <a:tcPr/>
                </a:tc>
                <a:tc>
                  <a:txBody>
                    <a:bodyPr/>
                    <a:lstStyle/>
                    <a:p>
                      <a:pPr algn="justLow" rtl="1"/>
                      <a:r>
                        <a:rPr lang="ar-SA" dirty="0" smtClean="0"/>
                        <a:t>البركان الدرعي</a:t>
                      </a:r>
                      <a:endParaRPr lang="ar-SA" dirty="0"/>
                    </a:p>
                  </a:txBody>
                  <a:tcPr/>
                </a:tc>
                <a:tc>
                  <a:txBody>
                    <a:bodyPr/>
                    <a:lstStyle/>
                    <a:p>
                      <a:pPr algn="justLow" rtl="1"/>
                      <a:r>
                        <a:rPr lang="ar-SA" dirty="0" smtClean="0"/>
                        <a:t>البركان المخروطي</a:t>
                      </a:r>
                      <a:endParaRPr lang="ar-SA" dirty="0"/>
                    </a:p>
                  </a:txBody>
                  <a:tcPr/>
                </a:tc>
                <a:tc>
                  <a:txBody>
                    <a:bodyPr/>
                    <a:lstStyle/>
                    <a:p>
                      <a:pPr algn="justLow" rtl="1"/>
                      <a:r>
                        <a:rPr lang="ar-SA" dirty="0" smtClean="0"/>
                        <a:t>البركان المركب</a:t>
                      </a:r>
                      <a:endParaRPr lang="ar-SA" dirty="0"/>
                    </a:p>
                  </a:txBody>
                  <a:tcPr/>
                </a:tc>
              </a:tr>
              <a:tr h="456979">
                <a:tc>
                  <a:txBody>
                    <a:bodyPr/>
                    <a:lstStyle/>
                    <a:p>
                      <a:pPr algn="ctr" rtl="1"/>
                      <a:r>
                        <a:rPr lang="ar-SA" b="1" dirty="0" smtClean="0">
                          <a:solidFill>
                            <a:srgbClr val="0070C0"/>
                          </a:solidFill>
                        </a:rPr>
                        <a:t>الحجم النسبي</a:t>
                      </a:r>
                      <a:endParaRPr lang="ar-SA" b="1" dirty="0">
                        <a:solidFill>
                          <a:srgbClr val="0070C0"/>
                        </a:solidFill>
                      </a:endParaRPr>
                    </a:p>
                  </a:txBody>
                  <a:tcPr/>
                </a:tc>
                <a:tc>
                  <a:txBody>
                    <a:bodyPr/>
                    <a:lstStyle/>
                    <a:p>
                      <a:pPr algn="ctr" rtl="1"/>
                      <a:r>
                        <a:rPr lang="ar-SA" b="1" dirty="0" smtClean="0">
                          <a:solidFill>
                            <a:srgbClr val="0070C0"/>
                          </a:solidFill>
                        </a:rPr>
                        <a:t>كبير</a:t>
                      </a:r>
                      <a:endParaRPr lang="ar-SA" b="1" dirty="0">
                        <a:solidFill>
                          <a:srgbClr val="0070C0"/>
                        </a:solidFill>
                      </a:endParaRPr>
                    </a:p>
                  </a:txBody>
                  <a:tcPr/>
                </a:tc>
                <a:tc>
                  <a:txBody>
                    <a:bodyPr/>
                    <a:lstStyle/>
                    <a:p>
                      <a:pPr algn="ctr" rtl="1"/>
                      <a:endParaRPr lang="ar-SA" b="1" dirty="0">
                        <a:solidFill>
                          <a:srgbClr val="0070C0"/>
                        </a:solidFill>
                      </a:endParaRPr>
                    </a:p>
                  </a:txBody>
                  <a:tcPr/>
                </a:tc>
                <a:tc>
                  <a:txBody>
                    <a:bodyPr/>
                    <a:lstStyle/>
                    <a:p>
                      <a:pPr algn="ctr" rtl="1"/>
                      <a:endParaRPr lang="ar-SA" b="1" dirty="0">
                        <a:solidFill>
                          <a:srgbClr val="0070C0"/>
                        </a:solidFill>
                      </a:endParaRPr>
                    </a:p>
                  </a:txBody>
                  <a:tcPr/>
                </a:tc>
              </a:tr>
              <a:tr h="788757">
                <a:tc>
                  <a:txBody>
                    <a:bodyPr/>
                    <a:lstStyle/>
                    <a:p>
                      <a:pPr algn="ctr" rtl="1"/>
                      <a:r>
                        <a:rPr lang="ar-SA" b="1" dirty="0" smtClean="0">
                          <a:solidFill>
                            <a:srgbClr val="0070C0"/>
                          </a:solidFill>
                        </a:rPr>
                        <a:t>طبيعة التوازن</a:t>
                      </a:r>
                      <a:endParaRPr lang="ar-SA" b="1" dirty="0">
                        <a:solidFill>
                          <a:srgbClr val="0070C0"/>
                        </a:solidFill>
                      </a:endParaRPr>
                    </a:p>
                  </a:txBody>
                  <a:tcPr/>
                </a:tc>
                <a:tc>
                  <a:txBody>
                    <a:bodyPr/>
                    <a:lstStyle/>
                    <a:p>
                      <a:pPr algn="ctr" rtl="1"/>
                      <a:endParaRPr lang="ar-SA" b="1" dirty="0">
                        <a:solidFill>
                          <a:srgbClr val="0070C0"/>
                        </a:solidFill>
                      </a:endParaRPr>
                    </a:p>
                  </a:txBody>
                  <a:tcPr/>
                </a:tc>
                <a:tc>
                  <a:txBody>
                    <a:bodyPr/>
                    <a:lstStyle/>
                    <a:p>
                      <a:pPr algn="ctr" rtl="1"/>
                      <a:endParaRPr lang="ar-SA" b="1" dirty="0">
                        <a:solidFill>
                          <a:srgbClr val="0070C0"/>
                        </a:solidFill>
                      </a:endParaRPr>
                    </a:p>
                  </a:txBody>
                  <a:tcPr/>
                </a:tc>
                <a:tc>
                  <a:txBody>
                    <a:bodyPr/>
                    <a:lstStyle/>
                    <a:p>
                      <a:pPr algn="ctr" rtl="1"/>
                      <a:r>
                        <a:rPr lang="ar-SA" b="1" dirty="0" smtClean="0">
                          <a:solidFill>
                            <a:srgbClr val="0070C0"/>
                          </a:solidFill>
                        </a:rPr>
                        <a:t>متوسط إلى مرتفع</a:t>
                      </a:r>
                      <a:endParaRPr lang="ar-SA" b="1" dirty="0">
                        <a:solidFill>
                          <a:srgbClr val="0070C0"/>
                        </a:solidFill>
                      </a:endParaRPr>
                    </a:p>
                  </a:txBody>
                  <a:tcPr/>
                </a:tc>
              </a:tr>
              <a:tr h="788757">
                <a:tc>
                  <a:txBody>
                    <a:bodyPr/>
                    <a:lstStyle/>
                    <a:p>
                      <a:pPr algn="ctr" rtl="1"/>
                      <a:r>
                        <a:rPr lang="ar-SA" b="1" dirty="0" smtClean="0">
                          <a:solidFill>
                            <a:srgbClr val="0070C0"/>
                          </a:solidFill>
                        </a:rPr>
                        <a:t>المواد المنبعثة</a:t>
                      </a:r>
                      <a:endParaRPr lang="ar-SA" b="1" dirty="0">
                        <a:solidFill>
                          <a:srgbClr val="0070C0"/>
                        </a:solidFill>
                      </a:endParaRPr>
                    </a:p>
                  </a:txBody>
                  <a:tcPr/>
                </a:tc>
                <a:tc>
                  <a:txBody>
                    <a:bodyPr/>
                    <a:lstStyle/>
                    <a:p>
                      <a:pPr algn="ctr" rtl="1"/>
                      <a:r>
                        <a:rPr lang="ar-SA" b="1" dirty="0" smtClean="0">
                          <a:solidFill>
                            <a:srgbClr val="0070C0"/>
                          </a:solidFill>
                        </a:rPr>
                        <a:t>لابة , غاز</a:t>
                      </a:r>
                      <a:endParaRPr lang="ar-SA" b="1" dirty="0">
                        <a:solidFill>
                          <a:srgbClr val="0070C0"/>
                        </a:solidFill>
                      </a:endParaRPr>
                    </a:p>
                  </a:txBody>
                  <a:tcPr/>
                </a:tc>
                <a:tc>
                  <a:txBody>
                    <a:bodyPr/>
                    <a:lstStyle/>
                    <a:p>
                      <a:pPr algn="ctr" rtl="1"/>
                      <a:r>
                        <a:rPr lang="ar-SA" b="1" dirty="0" smtClean="0">
                          <a:solidFill>
                            <a:srgbClr val="0070C0"/>
                          </a:solidFill>
                        </a:rPr>
                        <a:t>حمم , غاز</a:t>
                      </a:r>
                      <a:endParaRPr lang="ar-SA" b="1" dirty="0">
                        <a:solidFill>
                          <a:srgbClr val="0070C0"/>
                        </a:solidFill>
                      </a:endParaRPr>
                    </a:p>
                  </a:txBody>
                  <a:tcPr/>
                </a:tc>
                <a:tc>
                  <a:txBody>
                    <a:bodyPr/>
                    <a:lstStyle/>
                    <a:p>
                      <a:pPr algn="ctr" rtl="1"/>
                      <a:endParaRPr lang="ar-SA" b="1" dirty="0">
                        <a:solidFill>
                          <a:srgbClr val="0070C0"/>
                        </a:solidFill>
                      </a:endParaRPr>
                    </a:p>
                  </a:txBody>
                  <a:tcPr/>
                </a:tc>
              </a:tr>
              <a:tr h="456979">
                <a:tc>
                  <a:txBody>
                    <a:bodyPr/>
                    <a:lstStyle/>
                    <a:p>
                      <a:pPr algn="ctr" rtl="1"/>
                      <a:r>
                        <a:rPr lang="ar-SA" b="1" dirty="0" smtClean="0">
                          <a:solidFill>
                            <a:srgbClr val="0070C0"/>
                          </a:solidFill>
                        </a:rPr>
                        <a:t>تركيب اللابة</a:t>
                      </a:r>
                      <a:endParaRPr lang="ar-SA" b="1" dirty="0">
                        <a:solidFill>
                          <a:srgbClr val="0070C0"/>
                        </a:solidFill>
                      </a:endParaRPr>
                    </a:p>
                  </a:txBody>
                  <a:tcPr/>
                </a:tc>
                <a:tc>
                  <a:txBody>
                    <a:bodyPr/>
                    <a:lstStyle/>
                    <a:p>
                      <a:pPr algn="ctr" rtl="1"/>
                      <a:endParaRPr lang="ar-SA" b="1" dirty="0">
                        <a:solidFill>
                          <a:srgbClr val="0070C0"/>
                        </a:solidFill>
                      </a:endParaRPr>
                    </a:p>
                  </a:txBody>
                  <a:tcPr/>
                </a:tc>
                <a:tc>
                  <a:txBody>
                    <a:bodyPr/>
                    <a:lstStyle/>
                    <a:p>
                      <a:pPr algn="ctr" rtl="1"/>
                      <a:endParaRPr lang="ar-SA" b="1" dirty="0">
                        <a:solidFill>
                          <a:srgbClr val="0070C0"/>
                        </a:solidFill>
                      </a:endParaRPr>
                    </a:p>
                  </a:txBody>
                  <a:tcPr/>
                </a:tc>
                <a:tc>
                  <a:txBody>
                    <a:bodyPr/>
                    <a:lstStyle/>
                    <a:p>
                      <a:pPr algn="ctr" rtl="1"/>
                      <a:r>
                        <a:rPr lang="ar-SA" b="1" dirty="0" smtClean="0">
                          <a:solidFill>
                            <a:srgbClr val="0070C0"/>
                          </a:solidFill>
                        </a:rPr>
                        <a:t>سليكا مرتفعة</a:t>
                      </a:r>
                      <a:endParaRPr lang="ar-SA" b="1" dirty="0">
                        <a:solidFill>
                          <a:srgbClr val="0070C0"/>
                        </a:solidFill>
                      </a:endParaRPr>
                    </a:p>
                  </a:txBody>
                  <a:tcPr/>
                </a:tc>
              </a:tr>
              <a:tr h="456979">
                <a:tc>
                  <a:txBody>
                    <a:bodyPr/>
                    <a:lstStyle/>
                    <a:p>
                      <a:pPr algn="ctr" rtl="1"/>
                      <a:r>
                        <a:rPr lang="ar-SA" b="1" dirty="0" smtClean="0">
                          <a:solidFill>
                            <a:srgbClr val="0070C0"/>
                          </a:solidFill>
                        </a:rPr>
                        <a:t>انسياب اللابة</a:t>
                      </a:r>
                      <a:endParaRPr lang="ar-SA" b="1" dirty="0">
                        <a:solidFill>
                          <a:srgbClr val="0070C0"/>
                        </a:solidFill>
                      </a:endParaRPr>
                    </a:p>
                  </a:txBody>
                  <a:tcPr/>
                </a:tc>
                <a:tc>
                  <a:txBody>
                    <a:bodyPr/>
                    <a:lstStyle/>
                    <a:p>
                      <a:pPr algn="ctr" rtl="1"/>
                      <a:endParaRPr lang="ar-SA" b="1" dirty="0">
                        <a:solidFill>
                          <a:srgbClr val="0070C0"/>
                        </a:solidFill>
                      </a:endParaRPr>
                    </a:p>
                  </a:txBody>
                  <a:tcPr/>
                </a:tc>
                <a:tc>
                  <a:txBody>
                    <a:bodyPr/>
                    <a:lstStyle/>
                    <a:p>
                      <a:pPr algn="ctr" rtl="1"/>
                      <a:r>
                        <a:rPr lang="ar-SA" b="1" dirty="0" smtClean="0">
                          <a:solidFill>
                            <a:srgbClr val="0070C0"/>
                          </a:solidFill>
                        </a:rPr>
                        <a:t>منخفضة</a:t>
                      </a:r>
                      <a:endParaRPr lang="ar-SA" b="1" dirty="0">
                        <a:solidFill>
                          <a:srgbClr val="0070C0"/>
                        </a:solidFill>
                      </a:endParaRPr>
                    </a:p>
                  </a:txBody>
                  <a:tcPr/>
                </a:tc>
                <a:tc>
                  <a:txBody>
                    <a:bodyPr/>
                    <a:lstStyle/>
                    <a:p>
                      <a:pPr algn="ctr" rtl="1"/>
                      <a:r>
                        <a:rPr lang="ar-SA" b="1" dirty="0" smtClean="0">
                          <a:solidFill>
                            <a:srgbClr val="0070C0"/>
                          </a:solidFill>
                        </a:rPr>
                        <a:t>متغيرة </a:t>
                      </a:r>
                      <a:endParaRPr lang="ar-SA" b="1" dirty="0">
                        <a:solidFill>
                          <a:srgbClr val="0070C0"/>
                        </a:solidFill>
                      </a:endParaRPr>
                    </a:p>
                  </a:txBody>
                  <a:tcPr/>
                </a:tc>
              </a:tr>
            </a:tbl>
          </a:graphicData>
        </a:graphic>
      </p:graphicFrame>
      <p:sp>
        <p:nvSpPr>
          <p:cNvPr id="6" name="مستطيل 5"/>
          <p:cNvSpPr/>
          <p:nvPr/>
        </p:nvSpPr>
        <p:spPr>
          <a:xfrm>
            <a:off x="3577440" y="2845342"/>
            <a:ext cx="816250"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منخفض</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7" name="مستطيل 6"/>
          <p:cNvSpPr/>
          <p:nvPr/>
        </p:nvSpPr>
        <p:spPr>
          <a:xfrm>
            <a:off x="3179244" y="4424216"/>
            <a:ext cx="1350050"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err="1">
                <a:ln w="11430"/>
                <a:gradFill>
                  <a:gsLst>
                    <a:gs pos="25000">
                      <a:schemeClr val="accent2">
                        <a:satMod val="155000"/>
                      </a:schemeClr>
                    </a:gs>
                    <a:gs pos="100000">
                      <a:schemeClr val="accent2">
                        <a:shade val="45000"/>
                        <a:satMod val="165000"/>
                      </a:schemeClr>
                    </a:gs>
                  </a:gsLst>
                  <a:lin ang="5400000"/>
                </a:gradFill>
                <a:latin typeface="+mn-lt"/>
                <a:cs typeface="+mn-cs"/>
              </a:rPr>
              <a:t>سليكا</a:t>
            </a: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 منخفضة</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8" name="مستطيل 7"/>
          <p:cNvSpPr/>
          <p:nvPr/>
        </p:nvSpPr>
        <p:spPr>
          <a:xfrm>
            <a:off x="3536434" y="4928272"/>
            <a:ext cx="736099"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مرتفعة</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9" name="مستطيل 8"/>
          <p:cNvSpPr/>
          <p:nvPr/>
        </p:nvSpPr>
        <p:spPr>
          <a:xfrm>
            <a:off x="2464864" y="2345276"/>
            <a:ext cx="633508"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صغير</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10" name="مستطيل 9"/>
          <p:cNvSpPr/>
          <p:nvPr/>
        </p:nvSpPr>
        <p:spPr>
          <a:xfrm>
            <a:off x="2393426" y="2904638"/>
            <a:ext cx="659156"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مرتفع</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11" name="مستطيل 10"/>
          <p:cNvSpPr/>
          <p:nvPr/>
        </p:nvSpPr>
        <p:spPr>
          <a:xfrm>
            <a:off x="2362994" y="4424216"/>
            <a:ext cx="705642"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متغيرة</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12" name="مستطيل 11"/>
          <p:cNvSpPr/>
          <p:nvPr/>
        </p:nvSpPr>
        <p:spPr>
          <a:xfrm>
            <a:off x="1107542" y="2345276"/>
            <a:ext cx="740908" cy="369332"/>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متوسط</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13" name="مستطيل 12"/>
          <p:cNvSpPr/>
          <p:nvPr/>
        </p:nvSpPr>
        <p:spPr>
          <a:xfrm>
            <a:off x="928894" y="3704136"/>
            <a:ext cx="1157569"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fontAlgn="auto">
              <a:spcBef>
                <a:spcPts val="0"/>
              </a:spcBef>
              <a:spcAft>
                <a:spcPts val="0"/>
              </a:spcAft>
              <a:defRPr/>
            </a:pPr>
            <a:r>
              <a:rPr lang="ar-EG" b="1" spc="50" dirty="0" err="1">
                <a:ln w="11430"/>
                <a:gradFill>
                  <a:gsLst>
                    <a:gs pos="25000">
                      <a:schemeClr val="accent2">
                        <a:satMod val="155000"/>
                      </a:schemeClr>
                    </a:gs>
                    <a:gs pos="100000">
                      <a:schemeClr val="accent2">
                        <a:shade val="45000"/>
                        <a:satMod val="165000"/>
                      </a:schemeClr>
                    </a:gs>
                  </a:gsLst>
                  <a:lin ang="5400000"/>
                </a:gradFill>
                <a:latin typeface="+mn-lt"/>
                <a:cs typeface="+mn-cs"/>
              </a:rPr>
              <a:t>لابا</a:t>
            </a:r>
            <a:r>
              <a:rPr lang="ar-EG" b="1" spc="50" dirty="0">
                <a:ln w="11430"/>
                <a:gradFill>
                  <a:gsLst>
                    <a:gs pos="25000">
                      <a:schemeClr val="accent2">
                        <a:satMod val="155000"/>
                      </a:schemeClr>
                    </a:gs>
                    <a:gs pos="100000">
                      <a:schemeClr val="accent2">
                        <a:shade val="45000"/>
                        <a:satMod val="165000"/>
                      </a:schemeClr>
                    </a:gs>
                  </a:gsLst>
                  <a:lin ang="5400000"/>
                </a:gradFill>
                <a:latin typeface="+mn-lt"/>
                <a:cs typeface="+mn-cs"/>
              </a:rPr>
              <a:t> – رماد - غاز</a:t>
            </a:r>
            <a:endParaRPr lang="ar-SA" b="1" spc="50" dirty="0">
              <a:ln w="11430"/>
              <a:gradFill>
                <a:gsLst>
                  <a:gs pos="25000">
                    <a:schemeClr val="accent2">
                      <a:satMod val="155000"/>
                    </a:schemeClr>
                  </a:gs>
                  <a:gs pos="100000">
                    <a:schemeClr val="accent2">
                      <a:shade val="45000"/>
                      <a:satMod val="165000"/>
                    </a:schemeClr>
                  </a:gs>
                </a:gsLst>
                <a:lin ang="5400000"/>
              </a:gradFill>
              <a:latin typeface="+mn-lt"/>
              <a:cs typeface="+mn-cs"/>
            </a:endParaRPr>
          </a:p>
        </p:txBody>
      </p:sp>
      <p:sp>
        <p:nvSpPr>
          <p:cNvPr id="14" name="Flowchart: Off-page Connector 13"/>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79</a:t>
            </a:r>
            <a:endParaRPr lang="en-US" b="1" dirty="0">
              <a:solidFill>
                <a:srgbClr val="006600"/>
              </a:solidFill>
              <a:latin typeface="Calibri"/>
            </a:endParaRPr>
          </a:p>
        </p:txBody>
      </p:sp>
      <p:sp>
        <p:nvSpPr>
          <p:cNvPr id="15" name="Action Button: Forward or Next 1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Action Button: Home 1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09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4)">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4)">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4)">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4)">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heel(4)">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4)">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heel(4)">
                                      <p:cBhvr>
                                        <p:cTn id="6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11530"/>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ما الفرق بيك كل مصطلحين من المصطلحات الآتية :</a:t>
            </a:r>
            <a:endParaRPr lang="ar-SA" sz="4000" dirty="0">
              <a:solidFill>
                <a:srgbClr val="FF0000"/>
              </a:solidFill>
            </a:endParaRPr>
          </a:p>
        </p:txBody>
      </p:sp>
      <p:sp>
        <p:nvSpPr>
          <p:cNvPr id="3" name="مستطيل 2"/>
          <p:cNvSpPr>
            <a:spLocks noChangeArrowheads="1"/>
          </p:cNvSpPr>
          <p:nvPr/>
        </p:nvSpPr>
        <p:spPr bwMode="auto">
          <a:xfrm>
            <a:off x="1941016" y="3651121"/>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جـ5– </a:t>
            </a:r>
            <a:endParaRPr lang="ar-SA" sz="4000" dirty="0">
              <a:solidFill>
                <a:srgbClr val="7030A0"/>
              </a:solidFill>
            </a:endParaRPr>
          </a:p>
        </p:txBody>
      </p:sp>
      <p:sp>
        <p:nvSpPr>
          <p:cNvPr id="8" name="مستطيل 7"/>
          <p:cNvSpPr/>
          <p:nvPr/>
        </p:nvSpPr>
        <p:spPr>
          <a:xfrm>
            <a:off x="1615745" y="2939241"/>
            <a:ext cx="7245894" cy="707886"/>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5- موجات التسونامي والموجات الزلزالية</a:t>
            </a:r>
            <a:endParaRPr lang="ar-SA" sz="4000" b="1" spc="50" dirty="0">
              <a:ln w="11430"/>
              <a:solidFill>
                <a:srgbClr val="9900CC"/>
              </a:solidFill>
              <a:latin typeface="Calibri"/>
              <a:cs typeface="Arial"/>
            </a:endParaRPr>
          </a:p>
        </p:txBody>
      </p:sp>
      <p:sp>
        <p:nvSpPr>
          <p:cNvPr id="9" name="مستطيل 8"/>
          <p:cNvSpPr/>
          <p:nvPr/>
        </p:nvSpPr>
        <p:spPr>
          <a:xfrm>
            <a:off x="1659429" y="4005064"/>
            <a:ext cx="5825142" cy="2308324"/>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التسونامي : موجات بحرية زلزالية الموجة الزلزالية : موجة تتحرك خلال صخور الأرض ناتجة عن الزلزال.</a:t>
            </a: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085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8908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ما الفرق بيك كل مصطلحين من المصطلحات الآتية :</a:t>
            </a:r>
            <a:endParaRPr lang="ar-SA" sz="4000" dirty="0">
              <a:solidFill>
                <a:srgbClr val="FF0000"/>
              </a:solidFill>
            </a:endParaRPr>
          </a:p>
        </p:txBody>
      </p:sp>
      <p:sp>
        <p:nvSpPr>
          <p:cNvPr id="3" name="مستطيل 2"/>
          <p:cNvSpPr>
            <a:spLocks noChangeArrowheads="1"/>
          </p:cNvSpPr>
          <p:nvPr/>
        </p:nvSpPr>
        <p:spPr bwMode="auto">
          <a:xfrm>
            <a:off x="1941016" y="3431282"/>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جـ6– </a:t>
            </a:r>
            <a:endParaRPr lang="ar-SA" sz="4000" dirty="0">
              <a:solidFill>
                <a:srgbClr val="7030A0"/>
              </a:solidFill>
            </a:endParaRPr>
          </a:p>
        </p:txBody>
      </p:sp>
      <p:sp>
        <p:nvSpPr>
          <p:cNvPr id="8" name="مستطيل 7"/>
          <p:cNvSpPr/>
          <p:nvPr/>
        </p:nvSpPr>
        <p:spPr>
          <a:xfrm>
            <a:off x="4067944" y="2623384"/>
            <a:ext cx="4567276" cy="707886"/>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6- مركز الزلزال والزلزال</a:t>
            </a:r>
            <a:endParaRPr lang="ar-SA" sz="4000" b="1" spc="50" dirty="0">
              <a:ln w="11430"/>
              <a:solidFill>
                <a:srgbClr val="9900CC"/>
              </a:solidFill>
              <a:latin typeface="Calibri"/>
              <a:cs typeface="Arial"/>
            </a:endParaRPr>
          </a:p>
        </p:txBody>
      </p:sp>
      <p:sp>
        <p:nvSpPr>
          <p:cNvPr id="9" name="مستطيل 8"/>
          <p:cNvSpPr/>
          <p:nvPr/>
        </p:nvSpPr>
        <p:spPr>
          <a:xfrm>
            <a:off x="1659429" y="3939143"/>
            <a:ext cx="5825142" cy="2308324"/>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المركز السطحي للزلزال : نقطة على سطح فوق البؤرة مباشرة .</a:t>
            </a:r>
          </a:p>
          <a:p>
            <a:pPr algn="justLow" fontAlgn="auto">
              <a:spcBef>
                <a:spcPts val="0"/>
              </a:spcBef>
              <a:spcAft>
                <a:spcPts val="0"/>
              </a:spcAft>
              <a:defRPr/>
            </a:pPr>
            <a:r>
              <a:rPr lang="ar-SA" sz="3600" b="1" spc="50" dirty="0">
                <a:ln w="11430"/>
                <a:solidFill>
                  <a:srgbClr val="006600"/>
                </a:solidFill>
                <a:latin typeface="Calibri"/>
                <a:cs typeface="Arial"/>
              </a:rPr>
              <a:t>الزلزال : اهتزازات تتولد عن الحركة على طول الصدع.</a:t>
            </a: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085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90623"/>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ما الفرق بيك كل مصطلحين من المصطلحات الآتية :</a:t>
            </a:r>
            <a:endParaRPr lang="ar-SA" sz="4000" dirty="0">
              <a:solidFill>
                <a:srgbClr val="FF0000"/>
              </a:solidFill>
            </a:endParaRPr>
          </a:p>
        </p:txBody>
      </p:sp>
      <p:sp>
        <p:nvSpPr>
          <p:cNvPr id="3" name="مستطيل 2"/>
          <p:cNvSpPr>
            <a:spLocks noChangeArrowheads="1"/>
          </p:cNvSpPr>
          <p:nvPr/>
        </p:nvSpPr>
        <p:spPr bwMode="auto">
          <a:xfrm>
            <a:off x="1912391" y="3645024"/>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جـ7– </a:t>
            </a:r>
            <a:endParaRPr lang="ar-SA" sz="4000" dirty="0">
              <a:solidFill>
                <a:srgbClr val="7030A0"/>
              </a:solidFill>
            </a:endParaRPr>
          </a:p>
        </p:txBody>
      </p:sp>
      <p:sp>
        <p:nvSpPr>
          <p:cNvPr id="8" name="مستطيل 7"/>
          <p:cNvSpPr/>
          <p:nvPr/>
        </p:nvSpPr>
        <p:spPr>
          <a:xfrm>
            <a:off x="1564448" y="2675600"/>
            <a:ext cx="7348487" cy="707886"/>
          </a:xfrm>
          <a:prstGeom prst="rect">
            <a:avLst/>
          </a:prstGeom>
          <a:noFill/>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Calibri"/>
                <a:cs typeface="Arial"/>
              </a:rPr>
              <a:t>7- البراكين المخروطية والبراكين الدرعية</a:t>
            </a:r>
            <a:endParaRPr lang="ar-SA" sz="4000" b="1" spc="50" dirty="0">
              <a:ln w="11430"/>
              <a:solidFill>
                <a:srgbClr val="9900CC"/>
              </a:solidFill>
              <a:latin typeface="Calibri"/>
              <a:cs typeface="Arial"/>
            </a:endParaRPr>
          </a:p>
        </p:txBody>
      </p:sp>
      <p:sp>
        <p:nvSpPr>
          <p:cNvPr id="9" name="مستطيل 8"/>
          <p:cNvSpPr/>
          <p:nvPr/>
        </p:nvSpPr>
        <p:spPr>
          <a:xfrm>
            <a:off x="1659429" y="3470665"/>
            <a:ext cx="5825142" cy="2862322"/>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Calibri"/>
                <a:cs typeface="Arial"/>
              </a:rPr>
              <a:t>البركان المخروطي : أصغر بركان مكون من المقذوفات الصخرية .</a:t>
            </a:r>
          </a:p>
          <a:p>
            <a:pPr algn="justLow" fontAlgn="auto">
              <a:spcBef>
                <a:spcPts val="0"/>
              </a:spcBef>
              <a:spcAft>
                <a:spcPts val="0"/>
              </a:spcAft>
              <a:defRPr/>
            </a:pPr>
            <a:r>
              <a:rPr lang="ar-SA" sz="3600" b="1" spc="50" dirty="0">
                <a:ln w="11430"/>
                <a:solidFill>
                  <a:srgbClr val="006600"/>
                </a:solidFill>
                <a:latin typeface="Calibri"/>
                <a:cs typeface="Arial"/>
              </a:rPr>
              <a:t>البركان الدرعي : أكبر انواع البراكين وهو مكون من اللابة البازلتية.</a:t>
            </a: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085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42333"/>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اختر الإجابة الصحيحة في كل مما يلي :</a:t>
            </a:r>
            <a:endParaRPr lang="ar-SA" sz="4000" dirty="0">
              <a:solidFill>
                <a:srgbClr val="FF0000"/>
              </a:solidFill>
            </a:endParaRPr>
          </a:p>
        </p:txBody>
      </p:sp>
      <p:sp>
        <p:nvSpPr>
          <p:cNvPr id="3" name="مستطيل 2"/>
          <p:cNvSpPr>
            <a:spLocks noChangeArrowheads="1"/>
          </p:cNvSpPr>
          <p:nvPr/>
        </p:nvSpPr>
        <p:spPr bwMode="auto">
          <a:xfrm>
            <a:off x="1941016" y="4089266"/>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جـ8 – </a:t>
            </a:r>
            <a:endParaRPr lang="ar-SA" sz="4000" dirty="0">
              <a:solidFill>
                <a:srgbClr val="7030A0"/>
              </a:solidFill>
            </a:endParaRPr>
          </a:p>
        </p:txBody>
      </p:sp>
      <p:sp>
        <p:nvSpPr>
          <p:cNvPr id="8" name="مستطيل 7"/>
          <p:cNvSpPr/>
          <p:nvPr/>
        </p:nvSpPr>
        <p:spPr>
          <a:xfrm>
            <a:off x="1172145" y="2658105"/>
            <a:ext cx="7332591" cy="1077218"/>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200" b="1" spc="50" dirty="0" smtClean="0">
                <a:ln w="11430"/>
                <a:solidFill>
                  <a:srgbClr val="9900CC"/>
                </a:solidFill>
                <a:latin typeface="Calibri"/>
                <a:cs typeface="Arial"/>
              </a:rPr>
              <a:t>8 - أي أنواع حركات حدود الصفائح التالية كونت براكين حرة ثنيان ؟</a:t>
            </a:r>
            <a:endParaRPr lang="ar-SA" sz="3200" b="1" spc="50" dirty="0">
              <a:ln w="11430"/>
              <a:solidFill>
                <a:srgbClr val="9900CC"/>
              </a:solidFill>
              <a:latin typeface="Calibri"/>
              <a:cs typeface="Arial"/>
            </a:endParaRPr>
          </a:p>
        </p:txBody>
      </p:sp>
      <p:sp>
        <p:nvSpPr>
          <p:cNvPr id="9" name="مستطيل 8"/>
          <p:cNvSpPr/>
          <p:nvPr/>
        </p:nvSpPr>
        <p:spPr>
          <a:xfrm>
            <a:off x="3633364" y="4797152"/>
            <a:ext cx="1792694"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المتقاربة</a:t>
            </a:r>
            <a:endParaRPr lang="ar-EG" sz="3600" b="1" spc="50" dirty="0">
              <a:ln w="11430"/>
              <a:solidFill>
                <a:srgbClr val="006600"/>
              </a:solidFill>
              <a:latin typeface="Calibri"/>
              <a:cs typeface="Arial"/>
            </a:endParaRPr>
          </a:p>
        </p:txBody>
      </p:sp>
      <p:sp>
        <p:nvSpPr>
          <p:cNvPr id="6" name="Flowchart: Off-page Connector 5"/>
          <p:cNvSpPr/>
          <p:nvPr/>
        </p:nvSpPr>
        <p:spPr>
          <a:xfrm>
            <a:off x="32568" y="0"/>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76</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5508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14195</TotalTime>
  <Words>1947</Words>
  <Application>Microsoft Office PowerPoint</Application>
  <PresentationFormat>On-screen Show (4:3)</PresentationFormat>
  <Paragraphs>250</Paragraphs>
  <Slides>56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Calibri</vt:lpstr>
      <vt:lpstr>Century Gothic</vt:lpstr>
      <vt:lpstr>Franklin Gothic Book</vt:lpstr>
      <vt:lpstr>Garamond</vt:lpstr>
      <vt:lpstr>GEFlow-Bold</vt:lpstr>
      <vt:lpstr>Tahoma</vt:lpstr>
      <vt:lpstr>Times New Roman</vt:lpstr>
      <vt:lpstr>سمة Office</vt:lpstr>
      <vt:lpstr>Organic</vt:lpstr>
      <vt:lpstr>مراجعة الفصل الثاني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waleed</cp:lastModifiedBy>
  <cp:revision>1251</cp:revision>
  <dcterms:modified xsi:type="dcterms:W3CDTF">2016-05-12T18:26:48Z</dcterms:modified>
</cp:coreProperties>
</file>