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2" name="Shape 3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8" name="Shape 3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0" name="Shape 3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8" name="Shape 3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6" name="Shape 3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4" name="Shape 3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1" name="Shape 4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9" name="Shape 4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7" name="Shape 4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5" name="Shape 4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1" name="Shape 4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9" name="Shape 4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7" name="Shape 4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6" name="Shape 4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6" name="Shape 4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2.jpg"/><Relationship Id="rId4"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04.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04.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0.png"/><Relationship Id="rId4" Type="http://schemas.openxmlformats.org/officeDocument/2006/relationships/image" Target="../media/image31.gif"/><Relationship Id="rId5" Type="http://schemas.openxmlformats.org/officeDocument/2006/relationships/hyperlink" Target="http://kenanaonline.com/sahermakl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2.jpg"/><Relationship Id="rId4"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grpSp>
        <p:nvGrpSpPr>
          <p:cNvPr id="84" name="Shape 84"/>
          <p:cNvGrpSpPr/>
          <p:nvPr/>
        </p:nvGrpSpPr>
        <p:grpSpPr>
          <a:xfrm>
            <a:off x="1259631" y="1124744"/>
            <a:ext cx="6768751" cy="3960440"/>
            <a:chOff x="785200" y="2273869"/>
            <a:chExt cx="7813995" cy="1983307"/>
          </a:xfrm>
        </p:grpSpPr>
        <p:sp>
          <p:nvSpPr>
            <p:cNvPr id="85" name="Shape 85"/>
            <p:cNvSpPr/>
            <p:nvPr/>
          </p:nvSpPr>
          <p:spPr>
            <a:xfrm>
              <a:off x="929120" y="2356150"/>
              <a:ext cx="7414881" cy="1571690"/>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0_672a8_10559990_L.png" id="86" name="Shape 86"/>
            <p:cNvPicPr preferRelativeResize="0"/>
            <p:nvPr/>
          </p:nvPicPr>
          <p:blipFill rotWithShape="1">
            <a:blip r:embed="rId3">
              <a:alphaModFix/>
            </a:blip>
            <a:srcRect b="0" l="0" r="0" t="0"/>
            <a:stretch/>
          </p:blipFill>
          <p:spPr>
            <a:xfrm>
              <a:off x="785200" y="2273869"/>
              <a:ext cx="7813995" cy="1983307"/>
            </a:xfrm>
            <a:prstGeom prst="rect">
              <a:avLst/>
            </a:prstGeom>
            <a:noFill/>
            <a:ln>
              <a:noFill/>
            </a:ln>
          </p:spPr>
        </p:pic>
      </p:grpSp>
      <p:sp>
        <p:nvSpPr>
          <p:cNvPr id="87" name="Shape 87"/>
          <p:cNvSpPr/>
          <p:nvPr/>
        </p:nvSpPr>
        <p:spPr>
          <a:xfrm>
            <a:off x="1475655" y="2060848"/>
            <a:ext cx="6410350" cy="144655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8800" u="none" cap="none" strike="noStrike">
                <a:solidFill>
                  <a:srgbClr val="008000"/>
                </a:solidFill>
                <a:latin typeface="Arial"/>
                <a:ea typeface="Arial"/>
                <a:cs typeface="Arial"/>
                <a:sym typeface="Arial"/>
              </a:rPr>
              <a:t> الوحدة الأولى</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descr="boxes_frame_orange.png" id="160" name="Shape 160"/>
          <p:cNvPicPr preferRelativeResize="0"/>
          <p:nvPr/>
        </p:nvPicPr>
        <p:blipFill rotWithShape="1">
          <a:blip r:embed="rId3">
            <a:alphaModFix/>
          </a:blip>
          <a:srcRect b="0" l="0" r="0" t="0"/>
          <a:stretch/>
        </p:blipFill>
        <p:spPr>
          <a:xfrm>
            <a:off x="323528" y="2564903"/>
            <a:ext cx="8568951" cy="1939081"/>
          </a:xfrm>
          <a:prstGeom prst="rect">
            <a:avLst/>
          </a:prstGeom>
          <a:noFill/>
          <a:ln>
            <a:noFill/>
          </a:ln>
        </p:spPr>
      </p:pic>
      <p:sp>
        <p:nvSpPr>
          <p:cNvPr id="161" name="Shape 161"/>
          <p:cNvSpPr/>
          <p:nvPr/>
        </p:nvSpPr>
        <p:spPr>
          <a:xfrm>
            <a:off x="1403648" y="3078303"/>
            <a:ext cx="6553348"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 تمثل لبعض المهارات الاجتماعية.</a:t>
            </a:r>
          </a:p>
        </p:txBody>
      </p:sp>
      <p:pic>
        <p:nvPicPr>
          <p:cNvPr descr="boxes_frame_orange.png" id="162" name="Shape 162"/>
          <p:cNvPicPr preferRelativeResize="0"/>
          <p:nvPr/>
        </p:nvPicPr>
        <p:blipFill rotWithShape="1">
          <a:blip r:embed="rId3">
            <a:alphaModFix/>
          </a:blip>
          <a:srcRect b="0" l="0" r="0" t="0"/>
          <a:stretch/>
        </p:blipFill>
        <p:spPr>
          <a:xfrm>
            <a:off x="323528" y="4658271"/>
            <a:ext cx="8568951" cy="1939081"/>
          </a:xfrm>
          <a:prstGeom prst="rect">
            <a:avLst/>
          </a:prstGeom>
          <a:noFill/>
          <a:ln>
            <a:noFill/>
          </a:ln>
        </p:spPr>
      </p:pic>
      <p:sp>
        <p:nvSpPr>
          <p:cNvPr id="163" name="Shape 163"/>
          <p:cNvSpPr/>
          <p:nvPr/>
        </p:nvSpPr>
        <p:spPr>
          <a:xfrm>
            <a:off x="1403648" y="5248944"/>
            <a:ext cx="6553348"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تتفهم أهمية مهارة توكيد الذات.</a:t>
            </a:r>
          </a:p>
        </p:txBody>
      </p:sp>
      <p:pic>
        <p:nvPicPr>
          <p:cNvPr descr="img_1355588848_831.png" id="164" name="Shape 164"/>
          <p:cNvPicPr preferRelativeResize="0"/>
          <p:nvPr/>
        </p:nvPicPr>
        <p:blipFill rotWithShape="1">
          <a:blip r:embed="rId4">
            <a:alphaModFix/>
          </a:blip>
          <a:srcRect b="0" l="0" r="0" t="0"/>
          <a:stretch/>
        </p:blipFill>
        <p:spPr>
          <a:xfrm>
            <a:off x="395536" y="404663"/>
            <a:ext cx="8352928" cy="1584175"/>
          </a:xfrm>
          <a:prstGeom prst="rect">
            <a:avLst/>
          </a:prstGeom>
          <a:noFill/>
          <a:ln>
            <a:noFill/>
          </a:ln>
        </p:spPr>
      </p:pic>
      <p:sp>
        <p:nvSpPr>
          <p:cNvPr id="165" name="Shape 165"/>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F4F0E2"/>
                </a:solidFill>
                <a:latin typeface="Arial"/>
                <a:ea typeface="Arial"/>
                <a:cs typeface="Arial"/>
                <a:sym typeface="Arial"/>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descr="boxes_frame_orange.png" id="170" name="Shape 170"/>
          <p:cNvPicPr preferRelativeResize="0"/>
          <p:nvPr/>
        </p:nvPicPr>
        <p:blipFill rotWithShape="1">
          <a:blip r:embed="rId3">
            <a:alphaModFix/>
          </a:blip>
          <a:srcRect b="0" l="0" r="0" t="0"/>
          <a:stretch/>
        </p:blipFill>
        <p:spPr>
          <a:xfrm>
            <a:off x="323528" y="2564903"/>
            <a:ext cx="8568951" cy="1939081"/>
          </a:xfrm>
          <a:prstGeom prst="rect">
            <a:avLst/>
          </a:prstGeom>
          <a:noFill/>
          <a:ln>
            <a:noFill/>
          </a:ln>
        </p:spPr>
      </p:pic>
      <p:sp>
        <p:nvSpPr>
          <p:cNvPr id="171" name="Shape 171"/>
          <p:cNvSpPr/>
          <p:nvPr/>
        </p:nvSpPr>
        <p:spPr>
          <a:xfrm>
            <a:off x="1187004" y="3139858"/>
            <a:ext cx="6841379"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3600" u="none" cap="none" strike="noStrike">
                <a:solidFill>
                  <a:schemeClr val="dk1"/>
                </a:solidFill>
                <a:latin typeface="Arial"/>
                <a:ea typeface="Arial"/>
                <a:cs typeface="Arial"/>
                <a:sym typeface="Arial"/>
              </a:rPr>
              <a:t>تكتسب مهارات تفيدك في حياتك.</a:t>
            </a:r>
          </a:p>
        </p:txBody>
      </p:sp>
      <p:pic>
        <p:nvPicPr>
          <p:cNvPr descr="img_1355588848_831.png" id="172" name="Shape 172"/>
          <p:cNvPicPr preferRelativeResize="0"/>
          <p:nvPr/>
        </p:nvPicPr>
        <p:blipFill rotWithShape="1">
          <a:blip r:embed="rId4">
            <a:alphaModFix/>
          </a:blip>
          <a:srcRect b="0" l="0" r="0" t="0"/>
          <a:stretch/>
        </p:blipFill>
        <p:spPr>
          <a:xfrm>
            <a:off x="395536" y="404663"/>
            <a:ext cx="8352928" cy="1584175"/>
          </a:xfrm>
          <a:prstGeom prst="rect">
            <a:avLst/>
          </a:prstGeom>
          <a:noFill/>
          <a:ln>
            <a:noFill/>
          </a:ln>
        </p:spPr>
      </p:pic>
      <p:sp>
        <p:nvSpPr>
          <p:cNvPr id="173" name="Shape 173"/>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F4F0E2"/>
                </a:solidFill>
                <a:latin typeface="Arial"/>
                <a:ea typeface="Arial"/>
                <a:cs typeface="Arial"/>
                <a:sym typeface="Arial"/>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pic>
        <p:nvPicPr>
          <p:cNvPr descr="g.gif" id="178" name="Shape 178"/>
          <p:cNvPicPr preferRelativeResize="0"/>
          <p:nvPr/>
        </p:nvPicPr>
        <p:blipFill rotWithShape="1">
          <a:blip r:embed="rId3">
            <a:alphaModFix/>
          </a:blip>
          <a:srcRect b="0" l="0" r="0" t="0"/>
          <a:stretch/>
        </p:blipFill>
        <p:spPr>
          <a:xfrm>
            <a:off x="1691680" y="152400"/>
            <a:ext cx="6192687" cy="1447800"/>
          </a:xfrm>
          <a:prstGeom prst="rect">
            <a:avLst/>
          </a:prstGeom>
          <a:noFill/>
          <a:ln>
            <a:noFill/>
          </a:ln>
        </p:spPr>
      </p:pic>
      <p:sp>
        <p:nvSpPr>
          <p:cNvPr id="179" name="Shape 179"/>
          <p:cNvSpPr/>
          <p:nvPr/>
        </p:nvSpPr>
        <p:spPr>
          <a:xfrm>
            <a:off x="1907703" y="325687"/>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F4F0E2"/>
                </a:solidFill>
                <a:latin typeface="Arial"/>
                <a:ea typeface="Arial"/>
                <a:cs typeface="Arial"/>
                <a:sym typeface="Arial"/>
              </a:rPr>
              <a:t>موضوعات الوحدة</a:t>
            </a:r>
          </a:p>
        </p:txBody>
      </p:sp>
      <p:pic>
        <p:nvPicPr>
          <p:cNvPr descr="E:\شغل نجلاء\خلفيات وبراويز وصور\New folder\البراويز\البراويز\0151.bmp" id="180" name="Shape 180"/>
          <p:cNvPicPr preferRelativeResize="0"/>
          <p:nvPr/>
        </p:nvPicPr>
        <p:blipFill rotWithShape="1">
          <a:blip r:embed="rId4">
            <a:alphaModFix/>
          </a:blip>
          <a:srcRect b="0" l="0" r="0" t="0"/>
          <a:stretch/>
        </p:blipFill>
        <p:spPr>
          <a:xfrm>
            <a:off x="0" y="1916832"/>
            <a:ext cx="9601200" cy="5328591"/>
          </a:xfrm>
          <a:prstGeom prst="rect">
            <a:avLst/>
          </a:prstGeom>
          <a:noFill/>
          <a:ln>
            <a:noFill/>
          </a:ln>
        </p:spPr>
      </p:pic>
      <p:sp>
        <p:nvSpPr>
          <p:cNvPr id="181" name="Shape 181"/>
          <p:cNvSpPr/>
          <p:nvPr/>
        </p:nvSpPr>
        <p:spPr>
          <a:xfrm>
            <a:off x="971600" y="2564903"/>
            <a:ext cx="7422976" cy="280076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Clr>
                <a:srgbClr val="FFFF00"/>
              </a:buClr>
              <a:buSzPct val="100000"/>
              <a:buFont typeface="Arial"/>
              <a:buChar char="•"/>
            </a:pPr>
            <a:r>
              <a:rPr b="1" i="0" lang="ar-EG" sz="4400" u="none" cap="none" strike="noStrike">
                <a:solidFill>
                  <a:srgbClr val="FFFF00"/>
                </a:solidFill>
                <a:latin typeface="Arial"/>
                <a:ea typeface="Arial"/>
                <a:cs typeface="Arial"/>
                <a:sym typeface="Arial"/>
              </a:rPr>
              <a:t> ماهية المهارات وأنواعها.</a:t>
            </a:r>
          </a:p>
          <a:p>
            <a:pPr indent="0" lvl="0" marL="0" marR="0" rtl="1" algn="r">
              <a:spcBef>
                <a:spcPts val="0"/>
              </a:spcBef>
              <a:spcAft>
                <a:spcPts val="0"/>
              </a:spcAft>
              <a:buClr>
                <a:srgbClr val="FFFF00"/>
              </a:buClr>
              <a:buSzPct val="100000"/>
              <a:buFont typeface="Arial"/>
              <a:buChar char="•"/>
            </a:pPr>
            <a:r>
              <a:rPr b="1" i="0" lang="ar-EG" sz="4400" u="none" cap="none" strike="noStrike">
                <a:solidFill>
                  <a:srgbClr val="FFFF00"/>
                </a:solidFill>
                <a:latin typeface="Arial"/>
                <a:ea typeface="Arial"/>
                <a:cs typeface="Arial"/>
                <a:sym typeface="Arial"/>
              </a:rPr>
              <a:t> تعريف المهارات الاجتماعية.</a:t>
            </a:r>
          </a:p>
          <a:p>
            <a:pPr indent="0" lvl="0" marL="0" marR="0" rtl="1" algn="r">
              <a:spcBef>
                <a:spcPts val="0"/>
              </a:spcBef>
              <a:spcAft>
                <a:spcPts val="0"/>
              </a:spcAft>
              <a:buClr>
                <a:srgbClr val="FFFF00"/>
              </a:buClr>
              <a:buSzPct val="100000"/>
              <a:buFont typeface="Arial"/>
              <a:buChar char="•"/>
            </a:pPr>
            <a:r>
              <a:rPr b="1" i="0" lang="ar-EG" sz="4400" u="none" cap="none" strike="noStrike">
                <a:solidFill>
                  <a:srgbClr val="FFFF00"/>
                </a:solidFill>
                <a:latin typeface="Arial"/>
                <a:ea typeface="Arial"/>
                <a:cs typeface="Arial"/>
                <a:sym typeface="Arial"/>
              </a:rPr>
              <a:t> محددات المهارات الاجتماعية.</a:t>
            </a:r>
          </a:p>
          <a:p>
            <a:pPr indent="0" lvl="0" marL="0" marR="0" rtl="1" algn="r">
              <a:spcBef>
                <a:spcPts val="0"/>
              </a:spcBef>
              <a:spcAft>
                <a:spcPts val="0"/>
              </a:spcAft>
              <a:buClr>
                <a:srgbClr val="FFFF00"/>
              </a:buClr>
              <a:buSzPct val="100000"/>
              <a:buFont typeface="Arial"/>
              <a:buChar char="•"/>
            </a:pPr>
            <a:r>
              <a:rPr b="1" i="0" lang="ar-EG" sz="4400" u="none" cap="none" strike="noStrike">
                <a:solidFill>
                  <a:srgbClr val="FFFF00"/>
                </a:solidFill>
                <a:latin typeface="Arial"/>
                <a:ea typeface="Arial"/>
                <a:cs typeface="Arial"/>
                <a:sym typeface="Arial"/>
              </a:rPr>
              <a:t> تصنيف المهارات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3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3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pic>
        <p:nvPicPr>
          <p:cNvPr descr="g.gif" id="186" name="Shape 186"/>
          <p:cNvPicPr preferRelativeResize="0"/>
          <p:nvPr/>
        </p:nvPicPr>
        <p:blipFill rotWithShape="1">
          <a:blip r:embed="rId3">
            <a:alphaModFix/>
          </a:blip>
          <a:srcRect b="0" l="0" r="0" t="0"/>
          <a:stretch/>
        </p:blipFill>
        <p:spPr>
          <a:xfrm>
            <a:off x="1691680" y="152400"/>
            <a:ext cx="6192687" cy="1447800"/>
          </a:xfrm>
          <a:prstGeom prst="rect">
            <a:avLst/>
          </a:prstGeom>
          <a:noFill/>
          <a:ln>
            <a:noFill/>
          </a:ln>
        </p:spPr>
      </p:pic>
      <p:sp>
        <p:nvSpPr>
          <p:cNvPr id="187" name="Shape 187"/>
          <p:cNvSpPr/>
          <p:nvPr/>
        </p:nvSpPr>
        <p:spPr>
          <a:xfrm>
            <a:off x="1907703" y="325687"/>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F4F0E2"/>
                </a:solidFill>
                <a:latin typeface="Arial"/>
                <a:ea typeface="Arial"/>
                <a:cs typeface="Arial"/>
                <a:sym typeface="Arial"/>
              </a:rPr>
              <a:t>موضوعات الوحدة</a:t>
            </a:r>
          </a:p>
        </p:txBody>
      </p:sp>
      <p:pic>
        <p:nvPicPr>
          <p:cNvPr descr="E:\شغل نجلاء\خلفيات وبراويز وصور\New folder\البراويز\البراويز\0151.bmp" id="188" name="Shape 188"/>
          <p:cNvPicPr preferRelativeResize="0"/>
          <p:nvPr/>
        </p:nvPicPr>
        <p:blipFill rotWithShape="1">
          <a:blip r:embed="rId4">
            <a:alphaModFix/>
          </a:blip>
          <a:srcRect b="0" l="0" r="0" t="0"/>
          <a:stretch/>
        </p:blipFill>
        <p:spPr>
          <a:xfrm>
            <a:off x="0" y="1916832"/>
            <a:ext cx="9601200" cy="5328591"/>
          </a:xfrm>
          <a:prstGeom prst="rect">
            <a:avLst/>
          </a:prstGeom>
          <a:noFill/>
          <a:ln>
            <a:noFill/>
          </a:ln>
        </p:spPr>
      </p:pic>
      <p:sp>
        <p:nvSpPr>
          <p:cNvPr id="189" name="Shape 189"/>
          <p:cNvSpPr/>
          <p:nvPr/>
        </p:nvSpPr>
        <p:spPr>
          <a:xfrm>
            <a:off x="571472" y="2429430"/>
            <a:ext cx="7823103" cy="378565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Clr>
                <a:srgbClr val="FFFF00"/>
              </a:buClr>
              <a:buSzPct val="100000"/>
              <a:buFont typeface="Arial"/>
              <a:buChar char="•"/>
            </a:pPr>
            <a:r>
              <a:rPr b="1" i="0" lang="ar-EG" sz="4000" u="none" cap="none" strike="noStrike">
                <a:solidFill>
                  <a:srgbClr val="FFFF00"/>
                </a:solidFill>
                <a:latin typeface="Arial"/>
                <a:ea typeface="Arial"/>
                <a:cs typeface="Arial"/>
                <a:sym typeface="Arial"/>
              </a:rPr>
              <a:t> الركائز التي يقوم عليها اكتساب المهارات الاجتماعية.</a:t>
            </a:r>
          </a:p>
          <a:p>
            <a:pPr indent="0" lvl="0" marL="0" marR="0" rtl="1" algn="r">
              <a:spcBef>
                <a:spcPts val="0"/>
              </a:spcBef>
              <a:spcAft>
                <a:spcPts val="0"/>
              </a:spcAft>
              <a:buClr>
                <a:srgbClr val="FFFF00"/>
              </a:buClr>
              <a:buSzPct val="100000"/>
              <a:buFont typeface="Arial"/>
              <a:buChar char="•"/>
            </a:pPr>
            <a:r>
              <a:rPr b="1" i="0" lang="ar-EG" sz="4000" u="none" cap="none" strike="noStrike">
                <a:solidFill>
                  <a:srgbClr val="FFFF00"/>
                </a:solidFill>
                <a:latin typeface="Arial"/>
                <a:ea typeface="Arial"/>
                <a:cs typeface="Arial"/>
                <a:sym typeface="Arial"/>
              </a:rPr>
              <a:t> أهمية المهارات الاجتماعية للفرد والمجتمع.</a:t>
            </a:r>
          </a:p>
          <a:p>
            <a:pPr indent="0" lvl="0" marL="0" marR="0" rtl="1" algn="r">
              <a:spcBef>
                <a:spcPts val="0"/>
              </a:spcBef>
              <a:spcAft>
                <a:spcPts val="0"/>
              </a:spcAft>
              <a:buClr>
                <a:srgbClr val="FFFF00"/>
              </a:buClr>
              <a:buSzPct val="100000"/>
              <a:buFont typeface="Arial"/>
              <a:buChar char="•"/>
            </a:pPr>
            <a:r>
              <a:rPr b="1" i="0" lang="ar-EG" sz="4000" u="none" cap="none" strike="noStrike">
                <a:solidFill>
                  <a:srgbClr val="FFFF00"/>
                </a:solidFill>
                <a:latin typeface="Arial"/>
                <a:ea typeface="Arial"/>
                <a:cs typeface="Arial"/>
                <a:sym typeface="Arial"/>
              </a:rPr>
              <a:t> التدريب على المهارات الاجتماعية.</a:t>
            </a:r>
          </a:p>
          <a:p>
            <a:pPr indent="0" lvl="0" marL="0" marR="0" rtl="1" algn="r">
              <a:spcBef>
                <a:spcPts val="0"/>
              </a:spcBef>
              <a:spcAft>
                <a:spcPts val="0"/>
              </a:spcAft>
              <a:buClr>
                <a:srgbClr val="FFFF00"/>
              </a:buClr>
              <a:buSzPct val="100000"/>
              <a:buFont typeface="Arial"/>
              <a:buChar char="•"/>
            </a:pPr>
            <a:r>
              <a:rPr b="1" i="0" lang="ar-EG" sz="4000" u="none" cap="none" strike="noStrike">
                <a:solidFill>
                  <a:srgbClr val="FFFF00"/>
                </a:solidFill>
                <a:latin typeface="Arial"/>
                <a:ea typeface="Arial"/>
                <a:cs typeface="Arial"/>
                <a:sym typeface="Arial"/>
              </a:rPr>
              <a:t> نماذج للمهارات الاجتماعية: القيادة، التعاون، توكيد الذات.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500"/>
                                        <p:tgtEl>
                                          <p:spTgt spid="1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pic>
        <p:nvPicPr>
          <p:cNvPr descr="1095597730629615321.png" id="194" name="Shape 194"/>
          <p:cNvPicPr preferRelativeResize="0"/>
          <p:nvPr/>
        </p:nvPicPr>
        <p:blipFill rotWithShape="1">
          <a:blip r:embed="rId3">
            <a:alphaModFix/>
          </a:blip>
          <a:srcRect b="0" l="0" r="0" t="0"/>
          <a:stretch/>
        </p:blipFill>
        <p:spPr>
          <a:xfrm>
            <a:off x="2915816" y="404664"/>
            <a:ext cx="5962435" cy="1152128"/>
          </a:xfrm>
          <a:prstGeom prst="rect">
            <a:avLst/>
          </a:prstGeom>
          <a:noFill/>
          <a:ln>
            <a:noFill/>
          </a:ln>
        </p:spPr>
      </p:pic>
      <p:sp>
        <p:nvSpPr>
          <p:cNvPr id="195" name="Shape 195"/>
          <p:cNvSpPr/>
          <p:nvPr/>
        </p:nvSpPr>
        <p:spPr>
          <a:xfrm>
            <a:off x="3821042" y="417437"/>
            <a:ext cx="353494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chemeClr val="lt1"/>
                </a:solidFill>
                <a:latin typeface="Arial"/>
                <a:ea typeface="Arial"/>
                <a:cs typeface="Arial"/>
                <a:sym typeface="Arial"/>
              </a:rPr>
              <a:t>مشروع الوحدة</a:t>
            </a:r>
          </a:p>
        </p:txBody>
      </p:sp>
      <p:pic>
        <p:nvPicPr>
          <p:cNvPr descr="frame0804.png" id="196" name="Shape 196"/>
          <p:cNvPicPr preferRelativeResize="0"/>
          <p:nvPr/>
        </p:nvPicPr>
        <p:blipFill rotWithShape="1">
          <a:blip r:embed="rId4">
            <a:alphaModFix/>
          </a:blip>
          <a:srcRect b="0" l="0" r="0" t="0"/>
          <a:stretch/>
        </p:blipFill>
        <p:spPr>
          <a:xfrm>
            <a:off x="201488" y="2000240"/>
            <a:ext cx="8763000" cy="4764791"/>
          </a:xfrm>
          <a:prstGeom prst="rect">
            <a:avLst/>
          </a:prstGeom>
          <a:solidFill>
            <a:schemeClr val="lt1"/>
          </a:solidFill>
          <a:ln>
            <a:noFill/>
          </a:ln>
        </p:spPr>
      </p:pic>
      <p:sp>
        <p:nvSpPr>
          <p:cNvPr id="197" name="Shape 197"/>
          <p:cNvSpPr/>
          <p:nvPr/>
        </p:nvSpPr>
        <p:spPr>
          <a:xfrm>
            <a:off x="467543" y="2354041"/>
            <a:ext cx="8064896"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0033CC"/>
                </a:solidFill>
                <a:latin typeface="Arial"/>
                <a:ea typeface="Arial"/>
                <a:cs typeface="Arial"/>
                <a:sym typeface="Arial"/>
              </a:rPr>
              <a:t>تنوع التأثير الإيجابي على الآخرين.</a:t>
            </a:r>
          </a:p>
        </p:txBody>
      </p:sp>
      <p:sp>
        <p:nvSpPr>
          <p:cNvPr id="198" name="Shape 198"/>
          <p:cNvSpPr/>
          <p:nvPr/>
        </p:nvSpPr>
        <p:spPr>
          <a:xfrm>
            <a:off x="428595" y="3143248"/>
            <a:ext cx="8064896" cy="286232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3600" u="none" cap="none" strike="noStrike">
                <a:solidFill>
                  <a:schemeClr val="dk1"/>
                </a:solidFill>
                <a:latin typeface="Arial"/>
                <a:ea typeface="Arial"/>
                <a:cs typeface="Arial"/>
                <a:sym typeface="Arial"/>
              </a:rPr>
              <a:t> استبيان موضوعه (</a:t>
            </a:r>
            <a:r>
              <a:rPr b="1" i="0" lang="ar-EG" sz="3600" u="none" cap="none" strike="noStrike">
                <a:solidFill>
                  <a:srgbClr val="FF0000"/>
                </a:solidFill>
                <a:latin typeface="Arial"/>
                <a:ea typeface="Arial"/>
                <a:cs typeface="Arial"/>
                <a:sym typeface="Arial"/>
              </a:rPr>
              <a:t>أثر الآخرين في حياتنا</a:t>
            </a:r>
            <a:r>
              <a:rPr b="1" i="0" lang="ar-EG" sz="3600" u="none" cap="none" strike="noStrike">
                <a:solidFill>
                  <a:schemeClr val="dk1"/>
                </a:solidFill>
                <a:latin typeface="Arial"/>
                <a:ea typeface="Arial"/>
                <a:cs typeface="Arial"/>
                <a:sym typeface="Arial"/>
              </a:rPr>
              <a:t>) وينص على السؤال التالي: من خلال مسيرتك الحياتية صادفت أناس لهم أثر إيجابي في حياتك (</a:t>
            </a:r>
            <a:r>
              <a:rPr b="1" i="0" lang="ar-EG" sz="3600" u="none" cap="none" strike="noStrike">
                <a:solidFill>
                  <a:srgbClr val="FF0000"/>
                </a:solidFill>
                <a:latin typeface="Arial"/>
                <a:ea typeface="Arial"/>
                <a:cs typeface="Arial"/>
                <a:sym typeface="Arial"/>
              </a:rPr>
              <a:t>شخصيتك، تعليمك، مستقبلك</a:t>
            </a:r>
            <a:r>
              <a:rPr b="1" i="0" lang="ar-EG" sz="3600" u="none" cap="none" strike="noStrike">
                <a:solidFill>
                  <a:schemeClr val="dk1"/>
                </a:solidFill>
                <a:latin typeface="Arial"/>
                <a:ea typeface="Arial"/>
                <a:cs typeface="Arial"/>
                <a:sym typeface="Arial"/>
              </a:rPr>
              <a:t>) قم بتوزيعه على زملائك في المدرسة أو أقاربك.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descr="1095597730629615321.png" id="203" name="Shape 203"/>
          <p:cNvPicPr preferRelativeResize="0"/>
          <p:nvPr/>
        </p:nvPicPr>
        <p:blipFill rotWithShape="1">
          <a:blip r:embed="rId3">
            <a:alphaModFix/>
          </a:blip>
          <a:srcRect b="0" l="0" r="0" t="0"/>
          <a:stretch/>
        </p:blipFill>
        <p:spPr>
          <a:xfrm>
            <a:off x="2915816" y="404664"/>
            <a:ext cx="5962435" cy="1152128"/>
          </a:xfrm>
          <a:prstGeom prst="rect">
            <a:avLst/>
          </a:prstGeom>
          <a:noFill/>
          <a:ln>
            <a:noFill/>
          </a:ln>
        </p:spPr>
      </p:pic>
      <p:sp>
        <p:nvSpPr>
          <p:cNvPr id="204" name="Shape 204"/>
          <p:cNvSpPr/>
          <p:nvPr/>
        </p:nvSpPr>
        <p:spPr>
          <a:xfrm>
            <a:off x="3821042" y="417437"/>
            <a:ext cx="353494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chemeClr val="lt1"/>
                </a:solidFill>
                <a:latin typeface="Arial"/>
                <a:ea typeface="Arial"/>
                <a:cs typeface="Arial"/>
                <a:sym typeface="Arial"/>
              </a:rPr>
              <a:t>مشروع الوحدة</a:t>
            </a:r>
          </a:p>
        </p:txBody>
      </p:sp>
      <p:pic>
        <p:nvPicPr>
          <p:cNvPr descr="frame0804.png" id="205" name="Shape 205"/>
          <p:cNvPicPr preferRelativeResize="0"/>
          <p:nvPr/>
        </p:nvPicPr>
        <p:blipFill rotWithShape="1">
          <a:blip r:embed="rId4">
            <a:alphaModFix/>
          </a:blip>
          <a:srcRect b="0" l="0" r="0" t="0"/>
          <a:stretch/>
        </p:blipFill>
        <p:spPr>
          <a:xfrm>
            <a:off x="201488" y="2000240"/>
            <a:ext cx="8763000" cy="4764791"/>
          </a:xfrm>
          <a:prstGeom prst="rect">
            <a:avLst/>
          </a:prstGeom>
          <a:solidFill>
            <a:schemeClr val="lt1"/>
          </a:solidFill>
          <a:ln>
            <a:noFill/>
          </a:ln>
        </p:spPr>
      </p:pic>
      <p:sp>
        <p:nvSpPr>
          <p:cNvPr id="206" name="Shape 206"/>
          <p:cNvSpPr/>
          <p:nvPr/>
        </p:nvSpPr>
        <p:spPr>
          <a:xfrm>
            <a:off x="467543" y="2354041"/>
            <a:ext cx="8064896"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0033CC"/>
                </a:solidFill>
                <a:latin typeface="Arial"/>
                <a:ea typeface="Arial"/>
                <a:cs typeface="Arial"/>
                <a:sym typeface="Arial"/>
              </a:rPr>
              <a:t>تنوع التأثير الإيجابي على الآخرين.</a:t>
            </a:r>
          </a:p>
        </p:txBody>
      </p:sp>
      <p:sp>
        <p:nvSpPr>
          <p:cNvPr id="207" name="Shape 207"/>
          <p:cNvSpPr/>
          <p:nvPr/>
        </p:nvSpPr>
        <p:spPr>
          <a:xfrm>
            <a:off x="285719" y="2857496"/>
            <a:ext cx="8350647" cy="4031872"/>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3200" u="none" cap="none" strike="noStrike">
                <a:solidFill>
                  <a:schemeClr val="dk1"/>
                </a:solidFill>
                <a:latin typeface="Arial"/>
                <a:ea typeface="Arial"/>
                <a:cs typeface="Arial"/>
                <a:sym typeface="Arial"/>
              </a:rPr>
              <a:t> اسمك</a:t>
            </a:r>
          </a:p>
          <a:p>
            <a:pPr indent="0" lvl="0" marL="0" marR="0" rtl="1" algn="r">
              <a:spcBef>
                <a:spcPts val="0"/>
              </a:spcBef>
              <a:spcAft>
                <a:spcPts val="0"/>
              </a:spcAft>
              <a:buClr>
                <a:schemeClr val="dk1"/>
              </a:buClr>
              <a:buSzPct val="100000"/>
              <a:buFont typeface="Arial"/>
              <a:buChar char="•"/>
            </a:pPr>
            <a:r>
              <a:rPr b="1" i="0" lang="ar-EG" sz="3200" u="none" cap="none" strike="noStrike">
                <a:solidFill>
                  <a:schemeClr val="dk1"/>
                </a:solidFill>
                <a:latin typeface="Arial"/>
                <a:ea typeface="Arial"/>
                <a:cs typeface="Arial"/>
                <a:sym typeface="Arial"/>
              </a:rPr>
              <a:t> الشخص المؤثر </a:t>
            </a:r>
          </a:p>
          <a:p>
            <a:pPr indent="0" lvl="0" marL="0" marR="0" rtl="1" algn="r">
              <a:spcBef>
                <a:spcPts val="0"/>
              </a:spcBef>
              <a:spcAft>
                <a:spcPts val="0"/>
              </a:spcAft>
              <a:buClr>
                <a:schemeClr val="dk1"/>
              </a:buClr>
              <a:buSzPct val="100000"/>
              <a:buFont typeface="Arial"/>
              <a:buChar char="•"/>
            </a:pPr>
            <a:r>
              <a:rPr b="1" i="0" lang="ar-EG" sz="3200" u="none" cap="none" strike="noStrike">
                <a:solidFill>
                  <a:schemeClr val="dk1"/>
                </a:solidFill>
                <a:latin typeface="Arial"/>
                <a:ea typeface="Arial"/>
                <a:cs typeface="Arial"/>
                <a:sym typeface="Arial"/>
              </a:rPr>
              <a:t> صلته بك</a:t>
            </a:r>
          </a:p>
          <a:p>
            <a:pPr indent="0" lvl="0" marL="0" marR="0" rtl="1" algn="r">
              <a:spcBef>
                <a:spcPts val="0"/>
              </a:spcBef>
              <a:spcAft>
                <a:spcPts val="0"/>
              </a:spcAft>
              <a:buClr>
                <a:schemeClr val="dk1"/>
              </a:buClr>
              <a:buSzPct val="100000"/>
              <a:buFont typeface="Arial"/>
              <a:buChar char="•"/>
            </a:pPr>
            <a:r>
              <a:rPr b="1" i="0" lang="ar-EG" sz="3200" u="none" cap="none" strike="noStrike">
                <a:solidFill>
                  <a:schemeClr val="dk1"/>
                </a:solidFill>
                <a:latin typeface="Arial"/>
                <a:ea typeface="Arial"/>
                <a:cs typeface="Arial"/>
                <a:sym typeface="Arial"/>
              </a:rPr>
              <a:t> نوع التأثير ديني، علمي، شخصي.</a:t>
            </a:r>
          </a:p>
          <a:p>
            <a:pPr indent="0" lvl="0" marL="0" marR="0" rtl="1" algn="r">
              <a:spcBef>
                <a:spcPts val="0"/>
              </a:spcBef>
              <a:spcAft>
                <a:spcPts val="0"/>
              </a:spcAft>
              <a:buClr>
                <a:schemeClr val="dk1"/>
              </a:buClr>
              <a:buSzPct val="100000"/>
              <a:buFont typeface="Arial"/>
              <a:buChar char="•"/>
            </a:pPr>
            <a:r>
              <a:rPr b="0" i="0" lang="ar-EG" sz="3200" u="none" cap="none" strike="noStrike">
                <a:solidFill>
                  <a:schemeClr val="dk1"/>
                </a:solidFill>
                <a:latin typeface="Arial"/>
                <a:ea typeface="Arial"/>
                <a:cs typeface="Arial"/>
                <a:sym typeface="Arial"/>
              </a:rPr>
              <a:t> </a:t>
            </a:r>
            <a:r>
              <a:rPr b="1" i="0" lang="ar-EG" sz="3200" u="none" cap="none" strike="noStrike">
                <a:solidFill>
                  <a:schemeClr val="dk1"/>
                </a:solidFill>
                <a:latin typeface="Arial"/>
                <a:ea typeface="Arial"/>
                <a:cs typeface="Arial"/>
                <a:sym typeface="Arial"/>
              </a:rPr>
              <a:t>نسبة التأثير</a:t>
            </a:r>
          </a:p>
          <a:p>
            <a:pPr indent="0" lvl="0" marL="0" marR="0" rtl="1" algn="r">
              <a:spcBef>
                <a:spcPts val="0"/>
              </a:spcBef>
              <a:spcAft>
                <a:spcPts val="0"/>
              </a:spcAft>
              <a:buSzPct val="25000"/>
              <a:buNone/>
            </a:pPr>
            <a:r>
              <a:rPr b="1" i="0" lang="ar-EG" sz="3200" u="none" cap="none" strike="noStrike">
                <a:solidFill>
                  <a:schemeClr val="dk1"/>
                </a:solidFill>
                <a:latin typeface="Arial"/>
                <a:ea typeface="Arial"/>
                <a:cs typeface="Arial"/>
                <a:sym typeface="Arial"/>
              </a:rPr>
              <a:t>بعدد الانتهاء من جمع الاستبيان يتم مناقشة تنوع التأثير الإيجابي على الآخرين.</a:t>
            </a:r>
          </a:p>
          <a:p>
            <a:pPr indent="0" lvl="0" marL="0" marR="0" rtl="1" algn="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500"/>
                                        <p:tgtEl>
                                          <p:spTgt spid="20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500"/>
                                        <p:tgtEl>
                                          <p:spTgt spid="20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500"/>
                                        <p:tgtEl>
                                          <p:spTgt spid="20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500"/>
                                        <p:tgtEl>
                                          <p:spTgt spid="20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Effect filter="fade" transition="in">
                                      <p:cBhvr>
                                        <p:cTn dur="500"/>
                                        <p:tgtEl>
                                          <p:spTgt spid="20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animEffect filter="fade" transition="in">
                                      <p:cBhvr>
                                        <p:cTn dur="500"/>
                                        <p:tgtEl>
                                          <p:spTgt spid="20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animEffect filter="fade" transition="in">
                                      <p:cBhvr>
                                        <p:cTn dur="500"/>
                                        <p:tgtEl>
                                          <p:spTgt spid="20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descr="img_1355588188_340.png" id="212" name="Shape 212"/>
          <p:cNvPicPr preferRelativeResize="0"/>
          <p:nvPr/>
        </p:nvPicPr>
        <p:blipFill rotWithShape="1">
          <a:blip r:embed="rId3">
            <a:alphaModFix/>
          </a:blip>
          <a:srcRect b="0" l="0" r="0" t="0"/>
          <a:stretch/>
        </p:blipFill>
        <p:spPr>
          <a:xfrm>
            <a:off x="1259632" y="2402781"/>
            <a:ext cx="7884367" cy="2178346"/>
          </a:xfrm>
          <a:prstGeom prst="rect">
            <a:avLst/>
          </a:prstGeom>
          <a:noFill/>
          <a:ln>
            <a:noFill/>
          </a:ln>
        </p:spPr>
      </p:pic>
      <p:sp>
        <p:nvSpPr>
          <p:cNvPr id="213" name="Shape 213"/>
          <p:cNvSpPr/>
          <p:nvPr/>
        </p:nvSpPr>
        <p:spPr>
          <a:xfrm>
            <a:off x="3571867" y="2786058"/>
            <a:ext cx="5173745"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Arial"/>
                <a:ea typeface="Arial"/>
                <a:cs typeface="Arial"/>
                <a:sym typeface="Arial"/>
              </a:rPr>
              <a:t>الدرس الأول1-1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p:nvPr/>
        </p:nvSpPr>
        <p:spPr>
          <a:xfrm>
            <a:off x="467543" y="2924943"/>
            <a:ext cx="8147553" cy="1368151"/>
          </a:xfrm>
          <a:prstGeom prst="roundRect">
            <a:avLst>
              <a:gd fmla="val 16667" name="adj"/>
            </a:avLst>
          </a:prstGeom>
          <a:solidFill>
            <a:srgbClr val="0070C0"/>
          </a:solidFill>
          <a:ln cap="flat" cmpd="sng" w="38100">
            <a:solidFill>
              <a:schemeClr val="lt1"/>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9" name="Shape 219"/>
          <p:cNvSpPr/>
          <p:nvPr/>
        </p:nvSpPr>
        <p:spPr>
          <a:xfrm>
            <a:off x="642910" y="3041083"/>
            <a:ext cx="7786741" cy="110799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FF00"/>
                </a:solidFill>
                <a:latin typeface="Arial"/>
                <a:ea typeface="Arial"/>
                <a:cs typeface="Arial"/>
                <a:sym typeface="Arial"/>
              </a:rPr>
              <a:t>أولا: </a:t>
            </a:r>
            <a:r>
              <a:rPr b="1" i="0" lang="ar-EG" sz="6600" u="none" cap="none" strike="noStrike">
                <a:solidFill>
                  <a:schemeClr val="lt1"/>
                </a:solidFill>
                <a:latin typeface="Arial"/>
                <a:ea typeface="Arial"/>
                <a:cs typeface="Arial"/>
                <a:sym typeface="Arial"/>
              </a:rPr>
              <a:t>المهارات الاجتماعية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pic>
        <p:nvPicPr>
          <p:cNvPr descr="00085.WMF" id="224" name="Shape 224"/>
          <p:cNvPicPr preferRelativeResize="0"/>
          <p:nvPr/>
        </p:nvPicPr>
        <p:blipFill rotWithShape="1">
          <a:blip r:embed="rId3">
            <a:alphaModFix/>
          </a:blip>
          <a:srcRect b="0" l="0" r="0" t="0"/>
          <a:stretch/>
        </p:blipFill>
        <p:spPr>
          <a:xfrm rot="-5400000">
            <a:off x="4437675" y="-2105927"/>
            <a:ext cx="2016224" cy="6605358"/>
          </a:xfrm>
          <a:prstGeom prst="rect">
            <a:avLst/>
          </a:prstGeom>
          <a:noFill/>
          <a:ln>
            <a:noFill/>
          </a:ln>
          <a:effectLst>
            <a:outerShdw blurRad="225425" algn="ctr" dir="5220000" dist="50800">
              <a:srgbClr val="000000">
                <a:alpha val="32941"/>
              </a:srgbClr>
            </a:outerShdw>
          </a:effectLst>
        </p:spPr>
      </p:pic>
      <p:sp>
        <p:nvSpPr>
          <p:cNvPr id="225" name="Shape 225"/>
          <p:cNvSpPr/>
          <p:nvPr/>
        </p:nvSpPr>
        <p:spPr>
          <a:xfrm>
            <a:off x="2928925" y="188640"/>
            <a:ext cx="531548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Arial"/>
                <a:ea typeface="Arial"/>
                <a:cs typeface="Arial"/>
                <a:sym typeface="Arial"/>
              </a:rPr>
              <a:t>ماذا سنتعلم؟</a:t>
            </a:r>
          </a:p>
        </p:txBody>
      </p:sp>
      <p:pic>
        <p:nvPicPr>
          <p:cNvPr descr="Bulletpoint_Bullet_Listicon_Shape_Bulletfont_Glyph_Typography_Bullet_Point_Customshape_Wingding_Custom_Smooth_Square-512.png" id="226" name="Shape 226"/>
          <p:cNvPicPr preferRelativeResize="0"/>
          <p:nvPr/>
        </p:nvPicPr>
        <p:blipFill rotWithShape="1">
          <a:blip r:embed="rId4">
            <a:alphaModFix/>
          </a:blip>
          <a:srcRect b="0" l="0" r="0" t="0"/>
          <a:stretch/>
        </p:blipFill>
        <p:spPr>
          <a:xfrm>
            <a:off x="357158" y="2428867"/>
            <a:ext cx="8501121" cy="4214841"/>
          </a:xfrm>
          <a:prstGeom prst="rect">
            <a:avLst/>
          </a:prstGeom>
          <a:noFill/>
          <a:ln>
            <a:noFill/>
          </a:ln>
        </p:spPr>
      </p:pic>
      <p:sp>
        <p:nvSpPr>
          <p:cNvPr id="227" name="Shape 227"/>
          <p:cNvSpPr/>
          <p:nvPr/>
        </p:nvSpPr>
        <p:spPr>
          <a:xfrm>
            <a:off x="1000100" y="2857496"/>
            <a:ext cx="7422976" cy="280076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ماهية المهارات وأنواعها.</a:t>
            </a:r>
          </a:p>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تعريف المهارات الاجتماعية.</a:t>
            </a:r>
          </a:p>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محددات المهارات الاجتماعية.</a:t>
            </a:r>
          </a:p>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تصنيف المهارات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500"/>
                                        <p:tgtEl>
                                          <p:spTgt spid="22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pic>
        <p:nvPicPr>
          <p:cNvPr descr="00085.WMF" id="232" name="Shape 232"/>
          <p:cNvPicPr preferRelativeResize="0"/>
          <p:nvPr/>
        </p:nvPicPr>
        <p:blipFill rotWithShape="1">
          <a:blip r:embed="rId3">
            <a:alphaModFix/>
          </a:blip>
          <a:srcRect b="0" l="0" r="0" t="0"/>
          <a:stretch/>
        </p:blipFill>
        <p:spPr>
          <a:xfrm rot="-5400000">
            <a:off x="4437675" y="-2105927"/>
            <a:ext cx="2016224" cy="6605358"/>
          </a:xfrm>
          <a:prstGeom prst="rect">
            <a:avLst/>
          </a:prstGeom>
          <a:noFill/>
          <a:ln>
            <a:noFill/>
          </a:ln>
          <a:effectLst>
            <a:outerShdw blurRad="225425" algn="ctr" dir="5220000" dist="50800">
              <a:srgbClr val="000000">
                <a:alpha val="32941"/>
              </a:srgbClr>
            </a:outerShdw>
          </a:effectLst>
        </p:spPr>
      </p:pic>
      <p:sp>
        <p:nvSpPr>
          <p:cNvPr id="233" name="Shape 233"/>
          <p:cNvSpPr/>
          <p:nvPr/>
        </p:nvSpPr>
        <p:spPr>
          <a:xfrm>
            <a:off x="2928925" y="188640"/>
            <a:ext cx="531548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Arial"/>
                <a:ea typeface="Arial"/>
                <a:cs typeface="Arial"/>
                <a:sym typeface="Arial"/>
              </a:rPr>
              <a:t>ماذا سنتعلم؟</a:t>
            </a:r>
          </a:p>
        </p:txBody>
      </p:sp>
      <p:pic>
        <p:nvPicPr>
          <p:cNvPr descr="Bulletpoint_Bullet_Listicon_Shape_Bulletfont_Glyph_Typography_Bullet_Point_Customshape_Wingding_Custom_Smooth_Square-512.png" id="234" name="Shape 234"/>
          <p:cNvPicPr preferRelativeResize="0"/>
          <p:nvPr/>
        </p:nvPicPr>
        <p:blipFill rotWithShape="1">
          <a:blip r:embed="rId4">
            <a:alphaModFix/>
          </a:blip>
          <a:srcRect b="0" l="0" r="0" t="0"/>
          <a:stretch/>
        </p:blipFill>
        <p:spPr>
          <a:xfrm>
            <a:off x="357158" y="2428867"/>
            <a:ext cx="8501121" cy="4214841"/>
          </a:xfrm>
          <a:prstGeom prst="rect">
            <a:avLst/>
          </a:prstGeom>
          <a:noFill/>
          <a:ln>
            <a:noFill/>
          </a:ln>
        </p:spPr>
      </p:pic>
      <p:sp>
        <p:nvSpPr>
          <p:cNvPr id="235" name="Shape 235"/>
          <p:cNvSpPr/>
          <p:nvPr/>
        </p:nvSpPr>
        <p:spPr>
          <a:xfrm>
            <a:off x="1000100" y="2857496"/>
            <a:ext cx="7422976" cy="3477874"/>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الركائز التي يقوم عليها اكتساب المهارات الاجتماعية.</a:t>
            </a:r>
          </a:p>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أهمية المهارات الاجتماعية للفرد والمجتمع.</a:t>
            </a:r>
          </a:p>
          <a:p>
            <a:pPr indent="0" lvl="0" marL="0" marR="0" rtl="1" algn="r">
              <a:spcBef>
                <a:spcPts val="0"/>
              </a:spcBef>
              <a:spcAft>
                <a:spcPts val="0"/>
              </a:spcAft>
              <a:buClr>
                <a:schemeClr val="dk1"/>
              </a:buClr>
              <a:buSzPct val="100000"/>
              <a:buFont typeface="Arial"/>
              <a:buChar char="•"/>
            </a:pPr>
            <a:r>
              <a:rPr b="1" i="0" lang="ar-EG" sz="4400" u="none" cap="none" strike="noStrike">
                <a:solidFill>
                  <a:schemeClr val="dk1"/>
                </a:solidFill>
                <a:latin typeface="Arial"/>
                <a:ea typeface="Arial"/>
                <a:cs typeface="Arial"/>
                <a:sym typeface="Arial"/>
              </a:rPr>
              <a:t> التدريب على المهارات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500"/>
                                        <p:tgtEl>
                                          <p:spTgt spid="23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500"/>
                                        <p:tgtEl>
                                          <p:spTgt spid="23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500"/>
                                        <p:tgtEl>
                                          <p:spTgt spid="2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grpSp>
        <p:nvGrpSpPr>
          <p:cNvPr id="92" name="Shape 92"/>
          <p:cNvGrpSpPr/>
          <p:nvPr/>
        </p:nvGrpSpPr>
        <p:grpSpPr>
          <a:xfrm>
            <a:off x="1763689" y="1484783"/>
            <a:ext cx="6048672" cy="3808349"/>
            <a:chOff x="2120475" y="1831941"/>
            <a:chExt cx="4741243" cy="2625589"/>
          </a:xfrm>
        </p:grpSpPr>
        <p:sp>
          <p:nvSpPr>
            <p:cNvPr id="93" name="Shape 93"/>
            <p:cNvSpPr/>
            <p:nvPr/>
          </p:nvSpPr>
          <p:spPr>
            <a:xfrm>
              <a:off x="2234698" y="2008076"/>
              <a:ext cx="4066710" cy="2298022"/>
            </a:xfrm>
            <a:prstGeom prst="roundRect">
              <a:avLst>
                <a:gd fmla="val 0" name="adj"/>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الغلغف.gif" id="94" name="Shape 94"/>
            <p:cNvPicPr preferRelativeResize="0"/>
            <p:nvPr/>
          </p:nvPicPr>
          <p:blipFill rotWithShape="1">
            <a:blip r:embed="rId3">
              <a:alphaModFix/>
            </a:blip>
            <a:srcRect b="0" l="0" r="0" t="0"/>
            <a:stretch/>
          </p:blipFill>
          <p:spPr>
            <a:xfrm>
              <a:off x="2120475" y="1831941"/>
              <a:ext cx="4741243" cy="2625589"/>
            </a:xfrm>
            <a:prstGeom prst="rect">
              <a:avLst/>
            </a:prstGeom>
            <a:noFill/>
            <a:ln>
              <a:noFill/>
            </a:ln>
          </p:spPr>
        </p:pic>
      </p:grpSp>
      <p:sp>
        <p:nvSpPr>
          <p:cNvPr id="95" name="Shape 95"/>
          <p:cNvSpPr/>
          <p:nvPr/>
        </p:nvSpPr>
        <p:spPr>
          <a:xfrm>
            <a:off x="2055709" y="2132856"/>
            <a:ext cx="4802306" cy="2123657"/>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dk1"/>
                </a:solidFill>
                <a:latin typeface="Arial"/>
                <a:ea typeface="Arial"/>
                <a:cs typeface="Arial"/>
                <a:sym typeface="Arial"/>
              </a:rPr>
              <a:t>ماهية المهارات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pic>
        <p:nvPicPr>
          <p:cNvPr descr="diamond-clip-art-images-purple-diamond-md.png" id="240" name="Shape 240"/>
          <p:cNvPicPr preferRelativeResize="0"/>
          <p:nvPr/>
        </p:nvPicPr>
        <p:blipFill rotWithShape="1">
          <a:blip r:embed="rId3">
            <a:alphaModFix/>
          </a:blip>
          <a:srcRect b="0" l="0" r="0" t="0"/>
          <a:stretch/>
        </p:blipFill>
        <p:spPr>
          <a:xfrm>
            <a:off x="0" y="764704"/>
            <a:ext cx="9144000" cy="4752527"/>
          </a:xfrm>
          <a:prstGeom prst="rect">
            <a:avLst/>
          </a:prstGeom>
          <a:noFill/>
          <a:ln>
            <a:noFill/>
          </a:ln>
        </p:spPr>
      </p:pic>
      <p:sp>
        <p:nvSpPr>
          <p:cNvPr id="241" name="Shape 241"/>
          <p:cNvSpPr/>
          <p:nvPr/>
        </p:nvSpPr>
        <p:spPr>
          <a:xfrm>
            <a:off x="1571604" y="2636911"/>
            <a:ext cx="6128600" cy="144655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800" u="none" cap="none" strike="noStrike">
                <a:solidFill>
                  <a:srgbClr val="F4F0E2"/>
                </a:solidFill>
                <a:latin typeface="Arial"/>
                <a:ea typeface="Arial"/>
                <a:cs typeface="Arial"/>
                <a:sym typeface="Arial"/>
              </a:rPr>
              <a:t>ماهية المهارات: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descr="00085.WMF" id="246" name="Shape 246"/>
          <p:cNvPicPr preferRelativeResize="0"/>
          <p:nvPr/>
        </p:nvPicPr>
        <p:blipFill rotWithShape="1">
          <a:blip r:embed="rId3">
            <a:alphaModFix/>
          </a:blip>
          <a:srcRect b="0" l="0" r="0" t="0"/>
          <a:stretch/>
        </p:blipFill>
        <p:spPr>
          <a:xfrm>
            <a:off x="3995935" y="-214337"/>
            <a:ext cx="4790534" cy="2636912"/>
          </a:xfrm>
          <a:prstGeom prst="rect">
            <a:avLst/>
          </a:prstGeom>
          <a:noFill/>
          <a:ln>
            <a:noFill/>
          </a:ln>
          <a:effectLst>
            <a:outerShdw blurRad="225425" algn="ctr" dir="5220000" dist="50800">
              <a:srgbClr val="000000">
                <a:alpha val="32941"/>
              </a:srgbClr>
            </a:outerShdw>
          </a:effectLst>
        </p:spPr>
      </p:pic>
      <p:sp>
        <p:nvSpPr>
          <p:cNvPr id="247" name="Shape 247"/>
          <p:cNvSpPr/>
          <p:nvPr/>
        </p:nvSpPr>
        <p:spPr>
          <a:xfrm>
            <a:off x="4355976" y="73694"/>
            <a:ext cx="388843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FF0000"/>
                </a:solidFill>
                <a:latin typeface="Arial"/>
                <a:ea typeface="Arial"/>
                <a:cs typeface="Arial"/>
                <a:sym typeface="Arial"/>
              </a:rPr>
              <a:t>تمهيد</a:t>
            </a:r>
          </a:p>
        </p:txBody>
      </p:sp>
      <p:pic>
        <p:nvPicPr>
          <p:cNvPr descr="Bulletpoint_Bullet_Listicon_Shape_Bulletfont_Glyph_Typography_Bullet_Point_Customshape_Wingding_Custom_Smooth_Square-512.png" id="248" name="Shape 248"/>
          <p:cNvPicPr preferRelativeResize="0"/>
          <p:nvPr/>
        </p:nvPicPr>
        <p:blipFill rotWithShape="1">
          <a:blip r:embed="rId4">
            <a:alphaModFix/>
          </a:blip>
          <a:srcRect b="0" l="0" r="0" t="0"/>
          <a:stretch/>
        </p:blipFill>
        <p:spPr>
          <a:xfrm>
            <a:off x="285719" y="2000240"/>
            <a:ext cx="8858279" cy="4857759"/>
          </a:xfrm>
          <a:prstGeom prst="rect">
            <a:avLst/>
          </a:prstGeom>
          <a:noFill/>
          <a:ln>
            <a:noFill/>
          </a:ln>
        </p:spPr>
      </p:pic>
      <p:sp>
        <p:nvSpPr>
          <p:cNvPr id="249" name="Shape 249"/>
          <p:cNvSpPr/>
          <p:nvPr/>
        </p:nvSpPr>
        <p:spPr>
          <a:xfrm>
            <a:off x="571472" y="2530516"/>
            <a:ext cx="7572428" cy="3970318"/>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3600" u="none" cap="none" strike="noStrike">
                <a:solidFill>
                  <a:schemeClr val="dk1"/>
                </a:solidFill>
                <a:latin typeface="Arial"/>
                <a:ea typeface="Arial"/>
                <a:cs typeface="Arial"/>
                <a:sym typeface="Arial"/>
              </a:rPr>
              <a:t>إن اكتساب المهارات الاجتماعية يتطلب فهم ومعرفة ودراية وتدريب النفس على الأساليب والطرق والوسائل اللازمة لاكتسابها، لتفهم توجهاتنا وتلبية احتياجاتنا المنطقية لتسهل التواصل والتفاعل مع الآخرين.</a:t>
            </a:r>
          </a:p>
          <a:p>
            <a:pPr indent="0" lvl="0" marL="0" marR="0" rtl="1" algn="r">
              <a:spcBef>
                <a:spcPts val="0"/>
              </a:spcBef>
              <a:spcAft>
                <a:spcPts val="0"/>
              </a:spcAft>
              <a:buSzPct val="25000"/>
              <a:buNone/>
            </a:pPr>
            <a:r>
              <a:rPr b="1" i="0" lang="ar-EG" sz="3600" u="none" cap="none" strike="noStrike">
                <a:solidFill>
                  <a:schemeClr val="dk1"/>
                </a:solidFill>
                <a:latin typeface="Arial"/>
                <a:ea typeface="Arial"/>
                <a:cs typeface="Arial"/>
                <a:sym typeface="Arial"/>
              </a:rPr>
              <a:t>اختلف العلماء في كافة الأزمنة على تعريف واحد للمهارة.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grpSp>
        <p:nvGrpSpPr>
          <p:cNvPr id="254" name="Shape 254"/>
          <p:cNvGrpSpPr/>
          <p:nvPr/>
        </p:nvGrpSpPr>
        <p:grpSpPr>
          <a:xfrm>
            <a:off x="3419873" y="0"/>
            <a:ext cx="5528215" cy="1700990"/>
            <a:chOff x="4777737" y="4086810"/>
            <a:chExt cx="757538" cy="1221645"/>
          </a:xfrm>
        </p:grpSpPr>
        <p:sp>
          <p:nvSpPr>
            <p:cNvPr id="255" name="Shape 255"/>
            <p:cNvSpPr/>
            <p:nvPr/>
          </p:nvSpPr>
          <p:spPr>
            <a:xfrm>
              <a:off x="5002439" y="4405578"/>
              <a:ext cx="430886" cy="4654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26d59c7e.png" id="256" name="Shape 256"/>
            <p:cNvPicPr preferRelativeResize="0"/>
            <p:nvPr/>
          </p:nvPicPr>
          <p:blipFill rotWithShape="1">
            <a:blip r:embed="rId3">
              <a:alphaModFix/>
            </a:blip>
            <a:srcRect b="0" l="0" r="0" t="0"/>
            <a:stretch/>
          </p:blipFill>
          <p:spPr>
            <a:xfrm>
              <a:off x="4777737" y="4086810"/>
              <a:ext cx="757538" cy="1221645"/>
            </a:xfrm>
            <a:prstGeom prst="rect">
              <a:avLst/>
            </a:prstGeom>
            <a:noFill/>
            <a:ln>
              <a:noFill/>
            </a:ln>
          </p:spPr>
        </p:pic>
      </p:grpSp>
      <p:sp>
        <p:nvSpPr>
          <p:cNvPr id="257" name="Shape 257"/>
          <p:cNvSpPr/>
          <p:nvPr/>
        </p:nvSpPr>
        <p:spPr>
          <a:xfrm>
            <a:off x="3779912" y="332656"/>
            <a:ext cx="5184575" cy="92332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FFFF00"/>
                </a:solidFill>
                <a:latin typeface="Arial"/>
                <a:ea typeface="Arial"/>
                <a:cs typeface="Arial"/>
                <a:sym typeface="Arial"/>
              </a:rPr>
              <a:t>مفاهيم ومصطلحات؟</a:t>
            </a:r>
          </a:p>
        </p:txBody>
      </p:sp>
      <p:grpSp>
        <p:nvGrpSpPr>
          <p:cNvPr id="258" name="Shape 258"/>
          <p:cNvGrpSpPr/>
          <p:nvPr/>
        </p:nvGrpSpPr>
        <p:grpSpPr>
          <a:xfrm>
            <a:off x="683568" y="2996952"/>
            <a:ext cx="7799783" cy="3024336"/>
            <a:chOff x="2495506" y="3529985"/>
            <a:chExt cx="3266356" cy="2584428"/>
          </a:xfrm>
        </p:grpSpPr>
        <p:sp>
          <p:nvSpPr>
            <p:cNvPr id="259" name="Shape 259"/>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001BOR-C.gif" id="260" name="Shape 260"/>
            <p:cNvPicPr preferRelativeResize="0"/>
            <p:nvPr/>
          </p:nvPicPr>
          <p:blipFill rotWithShape="1">
            <a:blip r:embed="rId4">
              <a:alphaModFix/>
            </a:blip>
            <a:srcRect b="0" l="0" r="0" t="0"/>
            <a:stretch/>
          </p:blipFill>
          <p:spPr>
            <a:xfrm>
              <a:off x="2495506" y="3529985"/>
              <a:ext cx="3266356" cy="2584428"/>
            </a:xfrm>
            <a:prstGeom prst="rect">
              <a:avLst/>
            </a:prstGeom>
            <a:solidFill>
              <a:schemeClr val="lt1"/>
            </a:solidFill>
            <a:ln>
              <a:noFill/>
            </a:ln>
          </p:spPr>
        </p:pic>
      </p:grpSp>
      <p:sp>
        <p:nvSpPr>
          <p:cNvPr id="261" name="Shape 261"/>
          <p:cNvSpPr/>
          <p:nvPr/>
        </p:nvSpPr>
        <p:spPr>
          <a:xfrm>
            <a:off x="1285851" y="3583469"/>
            <a:ext cx="6670523"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0033CC"/>
                </a:solidFill>
                <a:latin typeface="Arial"/>
                <a:ea typeface="Arial"/>
                <a:cs typeface="Arial"/>
                <a:sym typeface="Arial"/>
              </a:rPr>
              <a:t>المهارة: </a:t>
            </a:r>
            <a:r>
              <a:rPr b="1" i="0" lang="ar-EG" sz="4400" u="none" cap="none" strike="noStrike">
                <a:solidFill>
                  <a:schemeClr val="dk1"/>
                </a:solidFill>
                <a:latin typeface="Arial"/>
                <a:ea typeface="Arial"/>
                <a:cs typeface="Arial"/>
                <a:sym typeface="Arial"/>
              </a:rPr>
              <a:t>هي التمكن من إنجاز مهمة بكيفية محددة ودقة متناهية.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500"/>
                                        <p:tgtEl>
                                          <p:spTgt spid="2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p:nvPr/>
        </p:nvSpPr>
        <p:spPr>
          <a:xfrm>
            <a:off x="5143503" y="332656"/>
            <a:ext cx="3583256" cy="914400"/>
          </a:xfrm>
          <a:prstGeom prst="round2DiagRect">
            <a:avLst>
              <a:gd fmla="val 16667" name="adj1"/>
              <a:gd fmla="val 0" name="adj2"/>
            </a:avLst>
          </a:prstGeom>
          <a:solidFill>
            <a:srgbClr val="0066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7" name="Shape 267"/>
          <p:cNvSpPr/>
          <p:nvPr/>
        </p:nvSpPr>
        <p:spPr>
          <a:xfrm>
            <a:off x="5143503" y="404663"/>
            <a:ext cx="3741175"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FF00"/>
                </a:solidFill>
                <a:latin typeface="Arial"/>
                <a:ea typeface="Arial"/>
                <a:cs typeface="Arial"/>
                <a:sym typeface="Arial"/>
              </a:rPr>
              <a:t>أنواع المهارات</a:t>
            </a:r>
          </a:p>
        </p:txBody>
      </p:sp>
      <p:pic>
        <p:nvPicPr>
          <p:cNvPr descr="ddd.jpg" id="268" name="Shape 268"/>
          <p:cNvPicPr preferRelativeResize="0"/>
          <p:nvPr/>
        </p:nvPicPr>
        <p:blipFill rotWithShape="1">
          <a:blip r:embed="rId3">
            <a:alphaModFix/>
          </a:blip>
          <a:srcRect b="0" l="0" r="0" t="0"/>
          <a:stretch/>
        </p:blipFill>
        <p:spPr>
          <a:xfrm>
            <a:off x="0" y="1556791"/>
            <a:ext cx="9144000" cy="5301208"/>
          </a:xfrm>
          <a:prstGeom prst="rect">
            <a:avLst/>
          </a:prstGeom>
          <a:noFill/>
          <a:ln>
            <a:noFill/>
          </a:ln>
        </p:spPr>
      </p:pic>
      <p:sp>
        <p:nvSpPr>
          <p:cNvPr id="269" name="Shape 269"/>
          <p:cNvSpPr txBox="1"/>
          <p:nvPr/>
        </p:nvSpPr>
        <p:spPr>
          <a:xfrm>
            <a:off x="285719" y="1714488"/>
            <a:ext cx="8572560" cy="2512995"/>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Clr>
                <a:srgbClr val="FF0000"/>
              </a:buClr>
              <a:buSzPct val="100000"/>
              <a:buFont typeface="Noto Sans Symbols"/>
              <a:buChar char="▪"/>
            </a:pPr>
            <a:r>
              <a:rPr b="1" i="0" lang="ar-EG" sz="3600" u="none" cap="none" strike="noStrike">
                <a:solidFill>
                  <a:srgbClr val="FF0000"/>
                </a:solidFill>
                <a:latin typeface="Arial"/>
                <a:ea typeface="Arial"/>
                <a:cs typeface="Arial"/>
                <a:sym typeface="Arial"/>
              </a:rPr>
              <a:t>المهارات المعرفية: </a:t>
            </a:r>
            <a:r>
              <a:rPr b="1" i="0" lang="ar-EG" sz="3600" u="none" cap="none" strike="noStrike">
                <a:solidFill>
                  <a:schemeClr val="dk1"/>
                </a:solidFill>
                <a:latin typeface="Arial"/>
                <a:ea typeface="Arial"/>
                <a:cs typeface="Arial"/>
                <a:sym typeface="Arial"/>
              </a:rPr>
              <a:t>كمهارات القراءة والحساب.</a:t>
            </a:r>
          </a:p>
          <a:p>
            <a:pPr indent="0" lvl="0" marL="0" marR="0" rtl="1" algn="r">
              <a:spcBef>
                <a:spcPts val="0"/>
              </a:spcBef>
              <a:spcAft>
                <a:spcPts val="0"/>
              </a:spcAft>
              <a:buClr>
                <a:srgbClr val="FF0000"/>
              </a:buClr>
              <a:buSzPct val="100000"/>
              <a:buFont typeface="Noto Sans Symbols"/>
              <a:buChar char="▪"/>
            </a:pPr>
            <a:r>
              <a:rPr b="1" i="0" lang="ar-EG" sz="3600" u="none" cap="none" strike="noStrike">
                <a:solidFill>
                  <a:srgbClr val="FF0000"/>
                </a:solidFill>
                <a:latin typeface="Arial"/>
                <a:ea typeface="Arial"/>
                <a:cs typeface="Arial"/>
                <a:sym typeface="Arial"/>
              </a:rPr>
              <a:t>المهارات الوجدانية: </a:t>
            </a:r>
            <a:r>
              <a:rPr b="1" i="0" lang="ar-EG" sz="3600" u="none" cap="none" strike="noStrike">
                <a:solidFill>
                  <a:schemeClr val="dk1"/>
                </a:solidFill>
                <a:latin typeface="Arial"/>
                <a:ea typeface="Arial"/>
                <a:cs typeface="Arial"/>
                <a:sym typeface="Arial"/>
              </a:rPr>
              <a:t>مثل الاهتمام بقضايا البيئية.</a:t>
            </a:r>
          </a:p>
          <a:p>
            <a:pPr indent="0" lvl="0" marL="0" marR="0" rtl="1" algn="r">
              <a:spcBef>
                <a:spcPts val="0"/>
              </a:spcBef>
              <a:spcAft>
                <a:spcPts val="0"/>
              </a:spcAft>
              <a:buClr>
                <a:srgbClr val="FF0000"/>
              </a:buClr>
              <a:buSzPct val="100000"/>
              <a:buFont typeface="Noto Sans Symbols"/>
              <a:buChar char="▪"/>
            </a:pPr>
            <a:r>
              <a:rPr b="1" i="0" lang="ar-EG" sz="3600" u="none" cap="none" strike="noStrike">
                <a:solidFill>
                  <a:srgbClr val="FF0000"/>
                </a:solidFill>
                <a:latin typeface="Arial"/>
                <a:ea typeface="Arial"/>
                <a:cs typeface="Arial"/>
                <a:sym typeface="Arial"/>
              </a:rPr>
              <a:t>المهارات السلوكية الحركية: </a:t>
            </a:r>
            <a:r>
              <a:rPr b="1" i="0" lang="ar-EG" sz="3600" u="none" cap="none" strike="noStrike">
                <a:solidFill>
                  <a:schemeClr val="dk1"/>
                </a:solidFill>
                <a:latin typeface="Arial"/>
                <a:ea typeface="Arial"/>
                <a:cs typeface="Arial"/>
                <a:sym typeface="Arial"/>
              </a:rPr>
              <a:t>كمهارة المشي والرسم.</a:t>
            </a:r>
          </a:p>
          <a:p>
            <a:pPr indent="-342900" lvl="0" marL="342900" marR="0" rtl="1" algn="r">
              <a:lnSpc>
                <a:spcPct val="115000"/>
              </a:lnSpc>
              <a:spcBef>
                <a:spcPts val="300"/>
              </a:spcBef>
              <a:spcAft>
                <a:spcPts val="0"/>
              </a:spcAft>
              <a:buClr>
                <a:schemeClr val="dk1"/>
              </a:buClr>
              <a:buFont typeface="Noto Sans Symbols"/>
              <a:buNone/>
            </a:pPr>
            <a:r>
              <a:t/>
            </a:r>
            <a:endParaRPr b="1" i="0" sz="3600" u="none" cap="none" strike="noStrike">
              <a:solidFill>
                <a:srgbClr val="0000CC"/>
              </a:solidFill>
              <a:latin typeface="Arial"/>
              <a:ea typeface="Arial"/>
              <a:cs typeface="Arial"/>
              <a:sym typeface="Arial"/>
            </a:endParaRPr>
          </a:p>
        </p:txBody>
      </p:sp>
      <p:pic>
        <p:nvPicPr>
          <p:cNvPr id="270" name="Shape 270"/>
          <p:cNvPicPr preferRelativeResize="0"/>
          <p:nvPr/>
        </p:nvPicPr>
        <p:blipFill rotWithShape="1">
          <a:blip r:embed="rId4">
            <a:alphaModFix/>
          </a:blip>
          <a:srcRect b="0" l="0" r="0" t="0"/>
          <a:stretch/>
        </p:blipFill>
        <p:spPr>
          <a:xfrm>
            <a:off x="1714480" y="3786189"/>
            <a:ext cx="6572296" cy="2757492"/>
          </a:xfrm>
          <a:prstGeom prst="roundRect">
            <a:avLst>
              <a:gd fmla="val 16667" name="adj"/>
            </a:avLst>
          </a:prstGeom>
          <a:noFill/>
          <a:ln cap="flat" cmpd="sng" w="57150">
            <a:solidFill>
              <a:srgbClr val="008000"/>
            </a:solidFill>
            <a:prstDash val="solid"/>
            <a:miter/>
            <a:headEnd len="med" w="med" type="none"/>
            <a:tailEnd len="med" w="med" type="none"/>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456"/>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456"/>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500"/>
                                        <p:tgtEl>
                                          <p:spTgt spid="26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500"/>
                                        <p:tgtEl>
                                          <p:spTgt spid="26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animEffect filter="fade" transition="in">
                                      <p:cBhvr>
                                        <p:cTn dur="500"/>
                                        <p:tgtEl>
                                          <p:spTgt spid="2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ppt_w</p:attrName>
                                        </p:attrNameLst>
                                      </p:cBhvr>
                                      <p:tavLst>
                                        <p:tav fmla="" tm="0">
                                          <p:val>
                                            <p:strVal val="0"/>
                                          </p:val>
                                        </p:tav>
                                        <p:tav fmla="" tm="100000">
                                          <p:val>
                                            <p:strVal val="#ppt_w"/>
                                          </p:val>
                                        </p:tav>
                                      </p:tavLst>
                                    </p:anim>
                                    <p:anim calcmode="lin" valueType="num">
                                      <p:cBhvr additive="base">
                                        <p:cTn dur="500"/>
                                        <p:tgtEl>
                                          <p:spTgt spid="2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p:nvPr/>
        </p:nvSpPr>
        <p:spPr>
          <a:xfrm>
            <a:off x="5143503" y="332656"/>
            <a:ext cx="3583256" cy="914400"/>
          </a:xfrm>
          <a:prstGeom prst="round2DiagRect">
            <a:avLst>
              <a:gd fmla="val 16667" name="adj1"/>
              <a:gd fmla="val 0" name="adj2"/>
            </a:avLst>
          </a:prstGeom>
          <a:solidFill>
            <a:srgbClr val="0066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6" name="Shape 276"/>
          <p:cNvSpPr/>
          <p:nvPr/>
        </p:nvSpPr>
        <p:spPr>
          <a:xfrm>
            <a:off x="5143503" y="404663"/>
            <a:ext cx="3741175"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FF00"/>
                </a:solidFill>
                <a:latin typeface="Arial"/>
                <a:ea typeface="Arial"/>
                <a:cs typeface="Arial"/>
                <a:sym typeface="Arial"/>
              </a:rPr>
              <a:t>أنواع المهارات</a:t>
            </a:r>
          </a:p>
        </p:txBody>
      </p:sp>
      <p:pic>
        <p:nvPicPr>
          <p:cNvPr descr="ddd.jpg" id="277" name="Shape 277"/>
          <p:cNvPicPr preferRelativeResize="0"/>
          <p:nvPr/>
        </p:nvPicPr>
        <p:blipFill rotWithShape="1">
          <a:blip r:embed="rId3">
            <a:alphaModFix/>
          </a:blip>
          <a:srcRect b="0" l="0" r="0" t="0"/>
          <a:stretch/>
        </p:blipFill>
        <p:spPr>
          <a:xfrm>
            <a:off x="0" y="1556791"/>
            <a:ext cx="9144000" cy="5301208"/>
          </a:xfrm>
          <a:prstGeom prst="rect">
            <a:avLst/>
          </a:prstGeom>
          <a:noFill/>
          <a:ln>
            <a:noFill/>
          </a:ln>
        </p:spPr>
      </p:pic>
      <p:sp>
        <p:nvSpPr>
          <p:cNvPr id="278" name="Shape 278"/>
          <p:cNvSpPr txBox="1"/>
          <p:nvPr/>
        </p:nvSpPr>
        <p:spPr>
          <a:xfrm>
            <a:off x="285719" y="1714488"/>
            <a:ext cx="8572560" cy="1829732"/>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Clr>
                <a:srgbClr val="FF0000"/>
              </a:buClr>
              <a:buSzPct val="100000"/>
              <a:buFont typeface="Noto Sans Symbols"/>
              <a:buChar char="▪"/>
            </a:pPr>
            <a:r>
              <a:rPr b="1" i="0" lang="ar-EG" sz="3200" u="none" cap="none" strike="noStrike">
                <a:solidFill>
                  <a:srgbClr val="FF0000"/>
                </a:solidFill>
                <a:latin typeface="Arial"/>
                <a:ea typeface="Arial"/>
                <a:cs typeface="Arial"/>
                <a:sym typeface="Arial"/>
              </a:rPr>
              <a:t>المهارات الحياتية: </a:t>
            </a:r>
            <a:r>
              <a:rPr b="1" i="0" lang="ar-EG" sz="3200" u="none" cap="none" strike="noStrike">
                <a:solidFill>
                  <a:schemeClr val="dk1"/>
                </a:solidFill>
                <a:latin typeface="Arial"/>
                <a:ea typeface="Arial"/>
                <a:cs typeface="Arial"/>
                <a:sym typeface="Arial"/>
              </a:rPr>
              <a:t>كمهارة صنع القرار ومهارة حل المشكلات.</a:t>
            </a:r>
          </a:p>
          <a:p>
            <a:pPr indent="0" lvl="0" marL="0" marR="0" rtl="1" algn="r">
              <a:lnSpc>
                <a:spcPct val="115000"/>
              </a:lnSpc>
              <a:spcBef>
                <a:spcPts val="300"/>
              </a:spcBef>
              <a:spcAft>
                <a:spcPts val="0"/>
              </a:spcAft>
              <a:buClr>
                <a:srgbClr val="FF0000"/>
              </a:buClr>
              <a:buSzPct val="100000"/>
              <a:buFont typeface="Noto Sans Symbols"/>
              <a:buChar char="▪"/>
            </a:pPr>
            <a:r>
              <a:rPr b="1" i="0" lang="ar-EG" sz="3200" u="none" cap="none" strike="noStrike">
                <a:solidFill>
                  <a:srgbClr val="FF0000"/>
                </a:solidFill>
                <a:latin typeface="Arial"/>
                <a:ea typeface="Arial"/>
                <a:cs typeface="Arial"/>
                <a:sym typeface="Arial"/>
              </a:rPr>
              <a:t> المهارات الاجتماعية: </a:t>
            </a:r>
            <a:r>
              <a:rPr b="1" i="0" lang="ar-EG" sz="3200" u="none" cap="none" strike="noStrike">
                <a:solidFill>
                  <a:schemeClr val="dk1"/>
                </a:solidFill>
                <a:latin typeface="Arial"/>
                <a:ea typeface="Arial"/>
                <a:cs typeface="Arial"/>
                <a:sym typeface="Arial"/>
              </a:rPr>
              <a:t>كمهارات التواصل اللفظي وغير اللفظي والتعاون المشاركة والتأييد والمساندة.</a:t>
            </a:r>
          </a:p>
        </p:txBody>
      </p:sp>
      <p:pic>
        <p:nvPicPr>
          <p:cNvPr id="279" name="Shape 279"/>
          <p:cNvPicPr preferRelativeResize="0"/>
          <p:nvPr/>
        </p:nvPicPr>
        <p:blipFill rotWithShape="1">
          <a:blip r:embed="rId4">
            <a:alphaModFix/>
          </a:blip>
          <a:srcRect b="0" l="0" r="0" t="0"/>
          <a:stretch/>
        </p:blipFill>
        <p:spPr>
          <a:xfrm>
            <a:off x="1714480" y="3786189"/>
            <a:ext cx="6572296" cy="2757492"/>
          </a:xfrm>
          <a:prstGeom prst="roundRect">
            <a:avLst>
              <a:gd fmla="val 16667" name="adj"/>
            </a:avLst>
          </a:prstGeom>
          <a:noFill/>
          <a:ln cap="flat" cmpd="sng" w="57150">
            <a:solidFill>
              <a:srgbClr val="008000"/>
            </a:solidFill>
            <a:prstDash val="solid"/>
            <a:miter/>
            <a:headEnd len="med" w="med" type="none"/>
            <a:tailEnd len="med" w="med" type="none"/>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500"/>
                                        <p:tgtEl>
                                          <p:spTgt spid="2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grpSp>
        <p:nvGrpSpPr>
          <p:cNvPr id="284" name="Shape 284"/>
          <p:cNvGrpSpPr/>
          <p:nvPr/>
        </p:nvGrpSpPr>
        <p:grpSpPr>
          <a:xfrm>
            <a:off x="3419873" y="0"/>
            <a:ext cx="5528215" cy="1700990"/>
            <a:chOff x="4777737" y="4086810"/>
            <a:chExt cx="757538" cy="1221645"/>
          </a:xfrm>
        </p:grpSpPr>
        <p:sp>
          <p:nvSpPr>
            <p:cNvPr id="285" name="Shape 285"/>
            <p:cNvSpPr/>
            <p:nvPr/>
          </p:nvSpPr>
          <p:spPr>
            <a:xfrm>
              <a:off x="5002439" y="4405578"/>
              <a:ext cx="430886" cy="4654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26d59c7e.png" id="286" name="Shape 286"/>
            <p:cNvPicPr preferRelativeResize="0"/>
            <p:nvPr/>
          </p:nvPicPr>
          <p:blipFill rotWithShape="1">
            <a:blip r:embed="rId3">
              <a:alphaModFix/>
            </a:blip>
            <a:srcRect b="0" l="0" r="0" t="0"/>
            <a:stretch/>
          </p:blipFill>
          <p:spPr>
            <a:xfrm>
              <a:off x="4777737" y="4086810"/>
              <a:ext cx="757538" cy="1221645"/>
            </a:xfrm>
            <a:prstGeom prst="rect">
              <a:avLst/>
            </a:prstGeom>
            <a:noFill/>
            <a:ln>
              <a:noFill/>
            </a:ln>
          </p:spPr>
        </p:pic>
      </p:grpSp>
      <p:sp>
        <p:nvSpPr>
          <p:cNvPr id="287" name="Shape 287"/>
          <p:cNvSpPr/>
          <p:nvPr/>
        </p:nvSpPr>
        <p:spPr>
          <a:xfrm>
            <a:off x="3779912" y="332656"/>
            <a:ext cx="5184575" cy="92332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FFFF00"/>
                </a:solidFill>
                <a:latin typeface="Arial"/>
                <a:ea typeface="Arial"/>
                <a:cs typeface="Arial"/>
                <a:sym typeface="Arial"/>
              </a:rPr>
              <a:t>مفاهيم ومصطلحات؟</a:t>
            </a:r>
          </a:p>
        </p:txBody>
      </p:sp>
      <p:grpSp>
        <p:nvGrpSpPr>
          <p:cNvPr id="288" name="Shape 288"/>
          <p:cNvGrpSpPr/>
          <p:nvPr/>
        </p:nvGrpSpPr>
        <p:grpSpPr>
          <a:xfrm>
            <a:off x="683568" y="1857363"/>
            <a:ext cx="7799783" cy="4163924"/>
            <a:chOff x="2495506" y="3529985"/>
            <a:chExt cx="3266356" cy="2584428"/>
          </a:xfrm>
        </p:grpSpPr>
        <p:sp>
          <p:nvSpPr>
            <p:cNvPr id="289" name="Shape 289"/>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001BOR-C.gif" id="290" name="Shape 290"/>
            <p:cNvPicPr preferRelativeResize="0"/>
            <p:nvPr/>
          </p:nvPicPr>
          <p:blipFill rotWithShape="1">
            <a:blip r:embed="rId4">
              <a:alphaModFix/>
            </a:blip>
            <a:srcRect b="0" l="0" r="0" t="0"/>
            <a:stretch/>
          </p:blipFill>
          <p:spPr>
            <a:xfrm>
              <a:off x="2495506" y="3529985"/>
              <a:ext cx="3266356" cy="2584428"/>
            </a:xfrm>
            <a:prstGeom prst="rect">
              <a:avLst/>
            </a:prstGeom>
            <a:solidFill>
              <a:schemeClr val="lt1"/>
            </a:solidFill>
            <a:ln>
              <a:noFill/>
            </a:ln>
          </p:spPr>
        </p:pic>
      </p:grpSp>
      <p:sp>
        <p:nvSpPr>
          <p:cNvPr id="291" name="Shape 291"/>
          <p:cNvSpPr/>
          <p:nvPr/>
        </p:nvSpPr>
        <p:spPr>
          <a:xfrm>
            <a:off x="1214413" y="2285991"/>
            <a:ext cx="6670523" cy="3170098"/>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00B050"/>
                </a:solidFill>
                <a:latin typeface="Arial"/>
                <a:ea typeface="Arial"/>
                <a:cs typeface="Arial"/>
                <a:sym typeface="Arial"/>
              </a:rPr>
              <a:t>المهارات الاجتماعية: </a:t>
            </a:r>
            <a:r>
              <a:rPr b="1" i="0" lang="ar-EG" sz="4000" u="none" cap="none" strike="noStrike">
                <a:solidFill>
                  <a:schemeClr val="dk1"/>
                </a:solidFill>
                <a:latin typeface="Arial"/>
                <a:ea typeface="Arial"/>
                <a:cs typeface="Arial"/>
                <a:sym typeface="Arial"/>
              </a:rPr>
              <a:t>أنماط سلوكية يجب توافرها لدى الفرد ليستطيع التفاعل الاجتماعي مع الآخرين بالوسائل اللفظية وغير اللفظية وفقا لمعايير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pic>
        <p:nvPicPr>
          <p:cNvPr descr="button.png" id="296" name="Shape 296"/>
          <p:cNvPicPr preferRelativeResize="0"/>
          <p:nvPr/>
        </p:nvPicPr>
        <p:blipFill rotWithShape="1">
          <a:blip r:embed="rId3">
            <a:alphaModFix/>
          </a:blip>
          <a:srcRect b="0" l="0" r="0" t="0"/>
          <a:stretch/>
        </p:blipFill>
        <p:spPr>
          <a:xfrm>
            <a:off x="0" y="332657"/>
            <a:ext cx="9108504" cy="1512167"/>
          </a:xfrm>
          <a:prstGeom prst="rect">
            <a:avLst/>
          </a:prstGeom>
          <a:noFill/>
          <a:ln>
            <a:noFill/>
          </a:ln>
        </p:spPr>
      </p:pic>
      <p:sp>
        <p:nvSpPr>
          <p:cNvPr id="297" name="Shape 297"/>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chemeClr val="dk1"/>
                </a:solidFill>
                <a:latin typeface="Arial"/>
                <a:ea typeface="Arial"/>
                <a:cs typeface="Arial"/>
                <a:sym typeface="Arial"/>
              </a:rPr>
              <a:t>المحددات الأساسية للمهارات الاجتماعية:</a:t>
            </a:r>
          </a:p>
        </p:txBody>
      </p:sp>
      <p:pic>
        <p:nvPicPr>
          <p:cNvPr descr="marco-43.png" id="298" name="Shape 298"/>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299" name="Shape 299"/>
          <p:cNvSpPr/>
          <p:nvPr/>
        </p:nvSpPr>
        <p:spPr>
          <a:xfrm>
            <a:off x="928662" y="2214553"/>
            <a:ext cx="7724847" cy="3416319"/>
          </a:xfrm>
          <a:prstGeom prst="rect">
            <a:avLst/>
          </a:prstGeom>
          <a:noFill/>
          <a:ln>
            <a:noFill/>
          </a:ln>
        </p:spPr>
        <p:txBody>
          <a:bodyPr anchorCtr="0" anchor="ctr" bIns="45700" lIns="91425" rIns="91425" tIns="45700">
            <a:noAutofit/>
          </a:bodyPr>
          <a:lstStyle/>
          <a:p>
            <a:pPr indent="-742950" lvl="0" marL="742950" marR="0" rtl="1" algn="r">
              <a:spcBef>
                <a:spcPts val="0"/>
              </a:spcBef>
              <a:spcAft>
                <a:spcPts val="0"/>
              </a:spcAft>
              <a:buClr>
                <a:srgbClr val="006600"/>
              </a:buClr>
              <a:buSzPct val="100000"/>
              <a:buFont typeface="Calibri"/>
              <a:buAutoNum type="arabicPeriod"/>
            </a:pPr>
            <a:r>
              <a:rPr b="1" i="0" lang="ar-EG" sz="3600" u="none" cap="none" strike="noStrike">
                <a:solidFill>
                  <a:srgbClr val="006600"/>
                </a:solidFill>
                <a:latin typeface="Times New Roman"/>
                <a:ea typeface="Times New Roman"/>
                <a:cs typeface="Times New Roman"/>
                <a:sym typeface="Times New Roman"/>
              </a:rPr>
              <a:t> </a:t>
            </a:r>
            <a:r>
              <a:rPr b="1" i="0" lang="ar-EG" sz="3600" u="none" cap="none" strike="noStrike">
                <a:solidFill>
                  <a:srgbClr val="FF0000"/>
                </a:solidFill>
                <a:latin typeface="Times New Roman"/>
                <a:ea typeface="Times New Roman"/>
                <a:cs typeface="Times New Roman"/>
                <a:sym typeface="Times New Roman"/>
              </a:rPr>
              <a:t>التوكيد: </a:t>
            </a:r>
            <a:r>
              <a:rPr b="1" i="0" lang="ar-EG" sz="3600" u="none" cap="none" strike="noStrike">
                <a:solidFill>
                  <a:srgbClr val="006600"/>
                </a:solidFill>
                <a:latin typeface="Times New Roman"/>
                <a:ea typeface="Times New Roman"/>
                <a:cs typeface="Times New Roman"/>
                <a:sym typeface="Times New Roman"/>
              </a:rPr>
              <a:t>ويتضمن قدرة الفرد على التأثير والتحكم بالآخرين دون إنكار حقوقهم وهو نقيض للعدوانية وللسلبية.</a:t>
            </a:r>
          </a:p>
          <a:p>
            <a:pPr indent="-742950" lvl="0" marL="742950" marR="0" rtl="1" algn="r">
              <a:spcBef>
                <a:spcPts val="0"/>
              </a:spcBef>
              <a:spcAft>
                <a:spcPts val="0"/>
              </a:spcAft>
              <a:buClr>
                <a:srgbClr val="FF0000"/>
              </a:buClr>
              <a:buSzPct val="100000"/>
              <a:buFont typeface="Calibri"/>
              <a:buAutoNum type="arabicPeriod"/>
            </a:pPr>
            <a:r>
              <a:rPr b="1" i="0" lang="ar-EG" sz="3600" u="none" cap="none" strike="noStrike">
                <a:solidFill>
                  <a:srgbClr val="FF0000"/>
                </a:solidFill>
                <a:latin typeface="Times New Roman"/>
                <a:ea typeface="Times New Roman"/>
                <a:cs typeface="Times New Roman"/>
                <a:sym typeface="Times New Roman"/>
              </a:rPr>
              <a:t> الإثابة والتعزيز: </a:t>
            </a:r>
            <a:r>
              <a:rPr b="1" i="0" lang="ar-EG" sz="3600" u="none" cap="none" strike="noStrike">
                <a:solidFill>
                  <a:srgbClr val="006600"/>
                </a:solidFill>
                <a:latin typeface="Times New Roman"/>
                <a:ea typeface="Times New Roman"/>
                <a:cs typeface="Times New Roman"/>
                <a:sym typeface="Times New Roman"/>
              </a:rPr>
              <a:t>يتضمن مكافأة الآخرين بالثناء والتشجيع والتعاطف (بالألفاظ أو غيرها) لجذبهم والاحتفاظ بالعلاقات معهم.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pic>
        <p:nvPicPr>
          <p:cNvPr descr="button.png" id="304" name="Shape 304"/>
          <p:cNvPicPr preferRelativeResize="0"/>
          <p:nvPr/>
        </p:nvPicPr>
        <p:blipFill rotWithShape="1">
          <a:blip r:embed="rId3">
            <a:alphaModFix/>
          </a:blip>
          <a:srcRect b="0" l="0" r="0" t="0"/>
          <a:stretch/>
        </p:blipFill>
        <p:spPr>
          <a:xfrm>
            <a:off x="0" y="332657"/>
            <a:ext cx="9108504" cy="1512167"/>
          </a:xfrm>
          <a:prstGeom prst="rect">
            <a:avLst/>
          </a:prstGeom>
          <a:noFill/>
          <a:ln>
            <a:noFill/>
          </a:ln>
        </p:spPr>
      </p:pic>
      <p:sp>
        <p:nvSpPr>
          <p:cNvPr id="305" name="Shape 305"/>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chemeClr val="dk1"/>
                </a:solidFill>
                <a:latin typeface="Arial"/>
                <a:ea typeface="Arial"/>
                <a:cs typeface="Arial"/>
                <a:sym typeface="Arial"/>
              </a:rPr>
              <a:t>المحددات الأساسية للمهارات الاجتماعية:</a:t>
            </a:r>
          </a:p>
        </p:txBody>
      </p:sp>
      <p:pic>
        <p:nvPicPr>
          <p:cNvPr descr="marco-43.png" id="306" name="Shape 306"/>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307" name="Shape 307"/>
          <p:cNvSpPr/>
          <p:nvPr/>
        </p:nvSpPr>
        <p:spPr>
          <a:xfrm>
            <a:off x="928662" y="2214553"/>
            <a:ext cx="7724847" cy="2862322"/>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FF0000"/>
                </a:solidFill>
                <a:latin typeface="Times New Roman"/>
                <a:ea typeface="Times New Roman"/>
                <a:cs typeface="Times New Roman"/>
                <a:sym typeface="Times New Roman"/>
              </a:rPr>
              <a:t>3. </a:t>
            </a:r>
            <a:r>
              <a:rPr b="1" i="0" lang="ar-EG" sz="3600" u="none" cap="none" strike="noStrike">
                <a:solidFill>
                  <a:srgbClr val="FF0000"/>
                </a:solidFill>
                <a:latin typeface="Arial"/>
                <a:ea typeface="Arial"/>
                <a:cs typeface="Arial"/>
                <a:sym typeface="Arial"/>
              </a:rPr>
              <a:t>التواصل: ويتضمن نوعين هما:</a:t>
            </a:r>
          </a:p>
          <a:p>
            <a:pPr indent="0" lvl="0" marL="0" marR="0" rtl="1" algn="r">
              <a:spcBef>
                <a:spcPts val="0"/>
              </a:spcBef>
              <a:spcAft>
                <a:spcPts val="0"/>
              </a:spcAft>
              <a:buClr>
                <a:srgbClr val="006600"/>
              </a:buClr>
              <a:buSzPct val="100000"/>
              <a:buFont typeface="Times New Roman"/>
              <a:buChar char="•"/>
            </a:pPr>
            <a:r>
              <a:rPr b="1" i="0" lang="ar-EG" sz="3600" u="none" cap="none" strike="noStrike">
                <a:solidFill>
                  <a:srgbClr val="006600"/>
                </a:solidFill>
                <a:latin typeface="Times New Roman"/>
                <a:ea typeface="Times New Roman"/>
                <a:cs typeface="Times New Roman"/>
                <a:sym typeface="Times New Roman"/>
              </a:rPr>
              <a:t> </a:t>
            </a:r>
            <a:r>
              <a:rPr b="1" i="0" lang="ar-EG" sz="3600" u="none" cap="none" strike="noStrike">
                <a:solidFill>
                  <a:srgbClr val="00B0F0"/>
                </a:solidFill>
                <a:latin typeface="Times New Roman"/>
                <a:ea typeface="Times New Roman"/>
                <a:cs typeface="Times New Roman"/>
                <a:sym typeface="Times New Roman"/>
              </a:rPr>
              <a:t>التواصل اللفظي: </a:t>
            </a:r>
            <a:r>
              <a:rPr b="1" i="0" lang="ar-EG" sz="3600" u="none" cap="none" strike="noStrike">
                <a:solidFill>
                  <a:srgbClr val="006600"/>
                </a:solidFill>
                <a:latin typeface="Times New Roman"/>
                <a:ea typeface="Times New Roman"/>
                <a:cs typeface="Times New Roman"/>
                <a:sym typeface="Times New Roman"/>
              </a:rPr>
              <a:t>ويتضمن استخدام الألفاظ     والإشارات والرموز ذات الدلالة والمعنى.</a:t>
            </a:r>
          </a:p>
          <a:p>
            <a:pPr indent="0" lvl="0" marL="0" marR="0" rtl="1" algn="r">
              <a:spcBef>
                <a:spcPts val="0"/>
              </a:spcBef>
              <a:spcAft>
                <a:spcPts val="0"/>
              </a:spcAft>
              <a:buClr>
                <a:srgbClr val="00B0F0"/>
              </a:buClr>
              <a:buSzPct val="100000"/>
              <a:buFont typeface="Times New Roman"/>
              <a:buChar char="•"/>
            </a:pPr>
            <a:r>
              <a:rPr b="1" i="0" lang="ar-EG" sz="3600" u="none" cap="none" strike="noStrike">
                <a:solidFill>
                  <a:srgbClr val="00B0F0"/>
                </a:solidFill>
                <a:latin typeface="Times New Roman"/>
                <a:ea typeface="Times New Roman"/>
                <a:cs typeface="Times New Roman"/>
                <a:sym typeface="Times New Roman"/>
              </a:rPr>
              <a:t>التواصل غير اللفظي: </a:t>
            </a:r>
            <a:r>
              <a:rPr b="1" i="0" lang="ar-EG" sz="3600" u="none" cap="none" strike="noStrike">
                <a:solidFill>
                  <a:srgbClr val="006600"/>
                </a:solidFill>
                <a:latin typeface="Times New Roman"/>
                <a:ea typeface="Times New Roman"/>
                <a:cs typeface="Times New Roman"/>
                <a:sym typeface="Times New Roman"/>
              </a:rPr>
              <a:t>من ذلك تعبيرات الوجه وخصائص الصوت وإيماءات الجسم.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500"/>
                                        <p:tgtEl>
                                          <p:spTgt spid="30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500"/>
                                        <p:tgtEl>
                                          <p:spTgt spid="30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500"/>
                                        <p:tgtEl>
                                          <p:spTgt spid="30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pic>
        <p:nvPicPr>
          <p:cNvPr descr="button.png" id="312" name="Shape 312"/>
          <p:cNvPicPr preferRelativeResize="0"/>
          <p:nvPr/>
        </p:nvPicPr>
        <p:blipFill rotWithShape="1">
          <a:blip r:embed="rId3">
            <a:alphaModFix/>
          </a:blip>
          <a:srcRect b="0" l="0" r="0" t="0"/>
          <a:stretch/>
        </p:blipFill>
        <p:spPr>
          <a:xfrm>
            <a:off x="0" y="332657"/>
            <a:ext cx="9108504" cy="1512167"/>
          </a:xfrm>
          <a:prstGeom prst="rect">
            <a:avLst/>
          </a:prstGeom>
          <a:noFill/>
          <a:ln>
            <a:noFill/>
          </a:ln>
        </p:spPr>
      </p:pic>
      <p:sp>
        <p:nvSpPr>
          <p:cNvPr id="313" name="Shape 313"/>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chemeClr val="dk1"/>
                </a:solidFill>
                <a:latin typeface="Arial"/>
                <a:ea typeface="Arial"/>
                <a:cs typeface="Arial"/>
                <a:sym typeface="Arial"/>
              </a:rPr>
              <a:t>المحددات الأساسية للمهارات الاجتماعية:</a:t>
            </a:r>
          </a:p>
        </p:txBody>
      </p:sp>
      <p:pic>
        <p:nvPicPr>
          <p:cNvPr descr="marco-43.png" id="314" name="Shape 314"/>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315" name="Shape 315"/>
          <p:cNvSpPr/>
          <p:nvPr/>
        </p:nvSpPr>
        <p:spPr>
          <a:xfrm>
            <a:off x="928662" y="2214553"/>
            <a:ext cx="7724847" cy="341631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006600"/>
                </a:solidFill>
                <a:latin typeface="Times New Roman"/>
                <a:ea typeface="Times New Roman"/>
                <a:cs typeface="Times New Roman"/>
                <a:sym typeface="Times New Roman"/>
              </a:rPr>
              <a:t>4.  </a:t>
            </a:r>
            <a:r>
              <a:rPr b="1" i="0" lang="ar-EG" sz="3600" u="none" cap="none" strike="noStrike">
                <a:solidFill>
                  <a:srgbClr val="FF0000"/>
                </a:solidFill>
                <a:latin typeface="Times New Roman"/>
                <a:ea typeface="Times New Roman"/>
                <a:cs typeface="Times New Roman"/>
                <a:sym typeface="Times New Roman"/>
              </a:rPr>
              <a:t>التعاطف: </a:t>
            </a:r>
            <a:r>
              <a:rPr b="1" i="0" lang="ar-EG" sz="3600" u="none" cap="none" strike="noStrike">
                <a:solidFill>
                  <a:srgbClr val="006600"/>
                </a:solidFill>
                <a:latin typeface="Times New Roman"/>
                <a:ea typeface="Times New Roman"/>
                <a:cs typeface="Times New Roman"/>
                <a:sym typeface="Times New Roman"/>
              </a:rPr>
              <a:t>ويعني المشاركة الوجدانية المتمثلة في القدرة على مشاركة الأخر مشاعره وانفعالاته وتفهم وجهة نظره.</a:t>
            </a:r>
          </a:p>
          <a:p>
            <a:pPr indent="0" lvl="0" marL="0" marR="0" rtl="1" algn="r">
              <a:spcBef>
                <a:spcPts val="0"/>
              </a:spcBef>
              <a:spcAft>
                <a:spcPts val="0"/>
              </a:spcAft>
              <a:buSzPct val="25000"/>
              <a:buNone/>
            </a:pPr>
            <a:r>
              <a:rPr b="1" i="0" lang="ar-EG" sz="3600" u="none" cap="none" strike="noStrike">
                <a:solidFill>
                  <a:srgbClr val="006600"/>
                </a:solidFill>
                <a:latin typeface="Times New Roman"/>
                <a:ea typeface="Times New Roman"/>
                <a:cs typeface="Times New Roman"/>
                <a:sym typeface="Times New Roman"/>
              </a:rPr>
              <a:t>5.  </a:t>
            </a:r>
            <a:r>
              <a:rPr b="1" i="0" lang="ar-EG" sz="3600" u="none" cap="none" strike="noStrike">
                <a:solidFill>
                  <a:srgbClr val="FF0000"/>
                </a:solidFill>
                <a:latin typeface="Times New Roman"/>
                <a:ea typeface="Times New Roman"/>
                <a:cs typeface="Times New Roman"/>
                <a:sym typeface="Times New Roman"/>
              </a:rPr>
              <a:t>المعرفة الاجتماعية: </a:t>
            </a:r>
            <a:r>
              <a:rPr b="1" i="0" lang="ar-EG" sz="3600" u="none" cap="none" strike="noStrike">
                <a:solidFill>
                  <a:srgbClr val="006600"/>
                </a:solidFill>
                <a:latin typeface="Times New Roman"/>
                <a:ea typeface="Times New Roman"/>
                <a:cs typeface="Times New Roman"/>
                <a:sym typeface="Times New Roman"/>
              </a:rPr>
              <a:t>وتتضمن التدريب على أداء المهارة مع الالتزام بالقواعد غير الرسمية لممارستها.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500"/>
                                        <p:tgtEl>
                                          <p:spTgt spid="3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500"/>
                                        <p:tgtEl>
                                          <p:spTgt spid="3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pic>
        <p:nvPicPr>
          <p:cNvPr descr="button.png" id="320" name="Shape 320"/>
          <p:cNvPicPr preferRelativeResize="0"/>
          <p:nvPr/>
        </p:nvPicPr>
        <p:blipFill rotWithShape="1">
          <a:blip r:embed="rId3">
            <a:alphaModFix/>
          </a:blip>
          <a:srcRect b="0" l="0" r="0" t="0"/>
          <a:stretch/>
        </p:blipFill>
        <p:spPr>
          <a:xfrm>
            <a:off x="0" y="332657"/>
            <a:ext cx="9108504" cy="1512167"/>
          </a:xfrm>
          <a:prstGeom prst="rect">
            <a:avLst/>
          </a:prstGeom>
          <a:noFill/>
          <a:ln>
            <a:noFill/>
          </a:ln>
        </p:spPr>
      </p:pic>
      <p:sp>
        <p:nvSpPr>
          <p:cNvPr id="321" name="Shape 321"/>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chemeClr val="dk1"/>
                </a:solidFill>
                <a:latin typeface="Arial"/>
                <a:ea typeface="Arial"/>
                <a:cs typeface="Arial"/>
                <a:sym typeface="Arial"/>
              </a:rPr>
              <a:t>المحددات الأساسية للمهارات الاجتماعية:</a:t>
            </a:r>
          </a:p>
        </p:txBody>
      </p:sp>
      <p:pic>
        <p:nvPicPr>
          <p:cNvPr descr="marco-43.png" id="322" name="Shape 322"/>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323" name="Shape 323"/>
          <p:cNvSpPr/>
          <p:nvPr/>
        </p:nvSpPr>
        <p:spPr>
          <a:xfrm>
            <a:off x="928662" y="2214553"/>
            <a:ext cx="7724847" cy="1754325"/>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006600"/>
                </a:solidFill>
                <a:latin typeface="Times New Roman"/>
                <a:ea typeface="Times New Roman"/>
                <a:cs typeface="Times New Roman"/>
                <a:sym typeface="Times New Roman"/>
              </a:rPr>
              <a:t>6. </a:t>
            </a:r>
            <a:r>
              <a:rPr b="1" i="0" lang="ar-EG" sz="3600" u="none" cap="none" strike="noStrike">
                <a:solidFill>
                  <a:srgbClr val="FF0000"/>
                </a:solidFill>
                <a:latin typeface="Times New Roman"/>
                <a:ea typeface="Times New Roman"/>
                <a:cs typeface="Times New Roman"/>
                <a:sym typeface="Times New Roman"/>
              </a:rPr>
              <a:t>عرض وتقديم الذات: </a:t>
            </a:r>
            <a:r>
              <a:rPr b="1" i="0" lang="ar-EG" sz="3600" u="none" cap="none" strike="noStrike">
                <a:solidFill>
                  <a:srgbClr val="006600"/>
                </a:solidFill>
                <a:latin typeface="Times New Roman"/>
                <a:ea typeface="Times New Roman"/>
                <a:cs typeface="Times New Roman"/>
                <a:sym typeface="Times New Roman"/>
              </a:rPr>
              <a:t>ويتضمن إدارة انفعالات الفرد وكيف يعطى صورة واضحة عن ذاته للآخرين.</a:t>
            </a:r>
          </a:p>
          <a:p>
            <a:pPr indent="0" lvl="0" marL="0" marR="0" rtl="1" algn="r">
              <a:spcBef>
                <a:spcPts val="0"/>
              </a:spcBef>
              <a:spcAft>
                <a:spcPts val="0"/>
              </a:spcAft>
              <a:buNone/>
            </a:pPr>
            <a:r>
              <a:t/>
            </a:r>
            <a:endParaRPr b="1" i="0" sz="3600" u="none" cap="none" strike="noStrike">
              <a:solidFill>
                <a:srgbClr val="006600"/>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500"/>
                                        <p:tgtEl>
                                          <p:spTgt spid="32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500"/>
                                        <p:tgtEl>
                                          <p:spTgt spid="3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grpSp>
        <p:nvGrpSpPr>
          <p:cNvPr id="100" name="Shape 100"/>
          <p:cNvGrpSpPr/>
          <p:nvPr/>
        </p:nvGrpSpPr>
        <p:grpSpPr>
          <a:xfrm>
            <a:off x="1331640" y="1628799"/>
            <a:ext cx="6768751" cy="3096343"/>
            <a:chOff x="2194533" y="2746183"/>
            <a:chExt cx="3861819" cy="3802379"/>
          </a:xfrm>
        </p:grpSpPr>
        <p:sp>
          <p:nvSpPr>
            <p:cNvPr id="101" name="Shape 101"/>
            <p:cNvSpPr/>
            <p:nvPr/>
          </p:nvSpPr>
          <p:spPr>
            <a:xfrm>
              <a:off x="2674891" y="3241491"/>
              <a:ext cx="2893299" cy="2819567"/>
            </a:xfrm>
            <a:prstGeom prst="round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54521de7b.png" id="102" name="Shape 102"/>
            <p:cNvPicPr preferRelativeResize="0"/>
            <p:nvPr/>
          </p:nvPicPr>
          <p:blipFill rotWithShape="1">
            <a:blip r:embed="rId3">
              <a:alphaModFix/>
            </a:blip>
            <a:srcRect b="0" l="0" r="0" t="0"/>
            <a:stretch/>
          </p:blipFill>
          <p:spPr>
            <a:xfrm>
              <a:off x="2194533" y="2746183"/>
              <a:ext cx="3861819" cy="3802379"/>
            </a:xfrm>
            <a:prstGeom prst="rect">
              <a:avLst/>
            </a:prstGeom>
            <a:noFill/>
            <a:ln>
              <a:noFill/>
            </a:ln>
          </p:spPr>
        </p:pic>
      </p:grpSp>
      <p:sp>
        <p:nvSpPr>
          <p:cNvPr id="103" name="Shape 103"/>
          <p:cNvSpPr/>
          <p:nvPr/>
        </p:nvSpPr>
        <p:spPr>
          <a:xfrm>
            <a:off x="2411759" y="2420888"/>
            <a:ext cx="4413387"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0033CC"/>
                </a:solidFill>
                <a:latin typeface="Arial"/>
                <a:ea typeface="Arial"/>
                <a:cs typeface="Arial"/>
                <a:sym typeface="Arial"/>
              </a:rPr>
              <a:t>مدخل الوحدة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pic>
        <p:nvPicPr>
          <p:cNvPr descr="button.png" id="328" name="Shape 328"/>
          <p:cNvPicPr preferRelativeResize="0"/>
          <p:nvPr/>
        </p:nvPicPr>
        <p:blipFill rotWithShape="1">
          <a:blip r:embed="rId3">
            <a:alphaModFix/>
          </a:blip>
          <a:srcRect b="0" l="0" r="0" t="0"/>
          <a:stretch/>
        </p:blipFill>
        <p:spPr>
          <a:xfrm>
            <a:off x="3286116" y="260647"/>
            <a:ext cx="5822388" cy="1804011"/>
          </a:xfrm>
          <a:prstGeom prst="rect">
            <a:avLst/>
          </a:prstGeom>
          <a:noFill/>
          <a:ln>
            <a:noFill/>
          </a:ln>
        </p:spPr>
      </p:pic>
      <p:sp>
        <p:nvSpPr>
          <p:cNvPr id="329" name="Shape 329"/>
          <p:cNvSpPr/>
          <p:nvPr/>
        </p:nvSpPr>
        <p:spPr>
          <a:xfrm>
            <a:off x="3857619" y="624499"/>
            <a:ext cx="4692310"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00FFFF"/>
                </a:solidFill>
                <a:latin typeface="Arial"/>
                <a:ea typeface="Arial"/>
                <a:cs typeface="Arial"/>
                <a:sym typeface="Arial"/>
              </a:rPr>
              <a:t>مفاهيم ومصطلحات؟</a:t>
            </a:r>
          </a:p>
        </p:txBody>
      </p:sp>
      <p:pic>
        <p:nvPicPr>
          <p:cNvPr descr="picture-frame-682797_960_720.jpg" id="330" name="Shape 330"/>
          <p:cNvPicPr preferRelativeResize="0"/>
          <p:nvPr/>
        </p:nvPicPr>
        <p:blipFill rotWithShape="1">
          <a:blip r:embed="rId4">
            <a:alphaModFix/>
          </a:blip>
          <a:srcRect b="0" l="0" r="0" t="0"/>
          <a:stretch/>
        </p:blipFill>
        <p:spPr>
          <a:xfrm>
            <a:off x="179511" y="2420888"/>
            <a:ext cx="8748463" cy="4221088"/>
          </a:xfrm>
          <a:prstGeom prst="rect">
            <a:avLst/>
          </a:prstGeom>
          <a:solidFill>
            <a:schemeClr val="lt1"/>
          </a:solidFill>
          <a:ln>
            <a:noFill/>
          </a:ln>
        </p:spPr>
      </p:pic>
      <p:sp>
        <p:nvSpPr>
          <p:cNvPr id="331" name="Shape 331"/>
          <p:cNvSpPr/>
          <p:nvPr/>
        </p:nvSpPr>
        <p:spPr>
          <a:xfrm>
            <a:off x="214282" y="2928933"/>
            <a:ext cx="8208912" cy="280076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4400" u="none" cap="none" strike="noStrike">
                <a:solidFill>
                  <a:srgbClr val="FF0000"/>
                </a:solidFill>
                <a:latin typeface="Arial"/>
                <a:ea typeface="Arial"/>
                <a:cs typeface="Arial"/>
                <a:sym typeface="Arial"/>
              </a:rPr>
              <a:t>التواصل: </a:t>
            </a:r>
            <a:r>
              <a:rPr b="1" i="0" lang="ar-EG" sz="4400" u="none" cap="none" strike="noStrike">
                <a:solidFill>
                  <a:schemeClr val="dk1"/>
                </a:solidFill>
                <a:latin typeface="Arial"/>
                <a:ea typeface="Arial"/>
                <a:cs typeface="Arial"/>
                <a:sym typeface="Arial"/>
              </a:rPr>
              <a:t>عملية تبادل لفظي عن طريق الكلام واللغة وغير لفظي عن طريق حركات الجسم وتعبيرات الوجه بين شخصين أو أكثر.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p:nvPr/>
        </p:nvSpPr>
        <p:spPr>
          <a:xfrm>
            <a:off x="3357553" y="282352"/>
            <a:ext cx="5390910" cy="914400"/>
          </a:xfrm>
          <a:prstGeom prst="hexagon">
            <a:avLst>
              <a:gd fmla="val 25000" name="adj"/>
              <a:gd fmla="val 115470" name="vf"/>
            </a:avLst>
          </a:prstGeom>
          <a:solidFill>
            <a:srgbClr val="FFFF00"/>
          </a:solidFill>
          <a:ln cap="flat" cmpd="sng" w="25400">
            <a:solidFill>
              <a:srgbClr val="00FF00"/>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7" name="Shape 337"/>
          <p:cNvSpPr/>
          <p:nvPr/>
        </p:nvSpPr>
        <p:spPr>
          <a:xfrm>
            <a:off x="3539389" y="332656"/>
            <a:ext cx="4867038"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00"/>
                </a:solidFill>
                <a:latin typeface="Arial"/>
                <a:ea typeface="Arial"/>
                <a:cs typeface="Arial"/>
                <a:sym typeface="Arial"/>
              </a:rPr>
              <a:t>تصنيف المهارات الاجتماعية</a:t>
            </a:r>
          </a:p>
        </p:txBody>
      </p:sp>
      <p:pic>
        <p:nvPicPr>
          <p:cNvPr descr="469_po.png" id="338" name="Shape 338"/>
          <p:cNvPicPr preferRelativeResize="0"/>
          <p:nvPr/>
        </p:nvPicPr>
        <p:blipFill rotWithShape="1">
          <a:blip r:embed="rId3">
            <a:alphaModFix/>
          </a:blip>
          <a:srcRect b="0" l="0" r="0" t="0"/>
          <a:stretch/>
        </p:blipFill>
        <p:spPr>
          <a:xfrm>
            <a:off x="323528" y="2276872"/>
            <a:ext cx="8496944" cy="3672407"/>
          </a:xfrm>
          <a:prstGeom prst="rect">
            <a:avLst/>
          </a:prstGeom>
          <a:solidFill>
            <a:schemeClr val="lt1"/>
          </a:solidFill>
          <a:ln>
            <a:noFill/>
          </a:ln>
          <a:effectLst>
            <a:outerShdw blurRad="44450" algn="ctr" dir="5400000" dist="27939">
              <a:srgbClr val="000000">
                <a:alpha val="31764"/>
              </a:srgbClr>
            </a:outerShdw>
          </a:effectLst>
        </p:spPr>
      </p:pic>
      <p:sp>
        <p:nvSpPr>
          <p:cNvPr id="339" name="Shape 339"/>
          <p:cNvSpPr/>
          <p:nvPr/>
        </p:nvSpPr>
        <p:spPr>
          <a:xfrm>
            <a:off x="395536" y="2890678"/>
            <a:ext cx="8424935"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0033CC"/>
                </a:solidFill>
                <a:latin typeface="Times New Roman"/>
                <a:ea typeface="Times New Roman"/>
                <a:cs typeface="Times New Roman"/>
                <a:sym typeface="Times New Roman"/>
              </a:rPr>
              <a:t>1 </a:t>
            </a:r>
            <a:r>
              <a:rPr b="1" i="0" lang="ar-EG" sz="4000" u="none" cap="none" strike="noStrike">
                <a:solidFill>
                  <a:srgbClr val="0033CC"/>
                </a:solidFill>
                <a:latin typeface="Arial"/>
                <a:ea typeface="Arial"/>
                <a:cs typeface="Arial"/>
                <a:sym typeface="Arial"/>
              </a:rPr>
              <a:t>- مهارات الوعي بالذات</a:t>
            </a:r>
            <a:r>
              <a:rPr b="1" i="0" lang="ar-EG" sz="4000" u="none" cap="none" strike="noStrike">
                <a:solidFill>
                  <a:schemeClr val="dk1"/>
                </a:solidFill>
                <a:latin typeface="Arial"/>
                <a:ea typeface="Arial"/>
                <a:cs typeface="Arial"/>
                <a:sym typeface="Arial"/>
              </a:rPr>
              <a:t>: تتضمن محاولات التعرف على أوجه القصور والكمال في ذات الفرد وهي مفيدة في حل المشكلات الشخصية.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3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3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p:nvPr/>
        </p:nvSpPr>
        <p:spPr>
          <a:xfrm>
            <a:off x="3357553" y="282352"/>
            <a:ext cx="5390910" cy="914400"/>
          </a:xfrm>
          <a:prstGeom prst="hexagon">
            <a:avLst>
              <a:gd fmla="val 25000" name="adj"/>
              <a:gd fmla="val 115470" name="vf"/>
            </a:avLst>
          </a:prstGeom>
          <a:solidFill>
            <a:srgbClr val="FFFF00"/>
          </a:solidFill>
          <a:ln cap="flat" cmpd="sng" w="25400">
            <a:solidFill>
              <a:srgbClr val="00FF00"/>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5" name="Shape 345"/>
          <p:cNvSpPr/>
          <p:nvPr/>
        </p:nvSpPr>
        <p:spPr>
          <a:xfrm>
            <a:off x="3539389" y="332656"/>
            <a:ext cx="4867038"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00"/>
                </a:solidFill>
                <a:latin typeface="Arial"/>
                <a:ea typeface="Arial"/>
                <a:cs typeface="Arial"/>
                <a:sym typeface="Arial"/>
              </a:rPr>
              <a:t>تصنيف المهارات الاجتماعية</a:t>
            </a:r>
          </a:p>
        </p:txBody>
      </p:sp>
      <p:pic>
        <p:nvPicPr>
          <p:cNvPr descr="469_po.png" id="346" name="Shape 346"/>
          <p:cNvPicPr preferRelativeResize="0"/>
          <p:nvPr/>
        </p:nvPicPr>
        <p:blipFill rotWithShape="1">
          <a:blip r:embed="rId3">
            <a:alphaModFix/>
          </a:blip>
          <a:srcRect b="0" l="0" r="0" t="0"/>
          <a:stretch/>
        </p:blipFill>
        <p:spPr>
          <a:xfrm>
            <a:off x="323528" y="2276872"/>
            <a:ext cx="8496944" cy="3672407"/>
          </a:xfrm>
          <a:prstGeom prst="rect">
            <a:avLst/>
          </a:prstGeom>
          <a:solidFill>
            <a:schemeClr val="lt1"/>
          </a:solidFill>
          <a:ln>
            <a:noFill/>
          </a:ln>
          <a:effectLst>
            <a:outerShdw blurRad="44450" algn="ctr" dir="5400000" dist="27939">
              <a:srgbClr val="000000">
                <a:alpha val="31764"/>
              </a:srgbClr>
            </a:outerShdw>
          </a:effectLst>
        </p:spPr>
      </p:pic>
      <p:sp>
        <p:nvSpPr>
          <p:cNvPr id="347" name="Shape 347"/>
          <p:cNvSpPr/>
          <p:nvPr/>
        </p:nvSpPr>
        <p:spPr>
          <a:xfrm>
            <a:off x="395536" y="2890678"/>
            <a:ext cx="8424935" cy="193899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4000" u="none" cap="none" strike="noStrike">
                <a:solidFill>
                  <a:srgbClr val="0033CC"/>
                </a:solidFill>
                <a:latin typeface="Times New Roman"/>
                <a:ea typeface="Times New Roman"/>
                <a:cs typeface="Times New Roman"/>
                <a:sym typeface="Times New Roman"/>
              </a:rPr>
              <a:t>2 </a:t>
            </a:r>
            <a:r>
              <a:rPr b="1" i="0" lang="ar-EG" sz="4000" u="none" cap="none" strike="noStrike">
                <a:solidFill>
                  <a:srgbClr val="0033CC"/>
                </a:solidFill>
                <a:latin typeface="Arial"/>
                <a:ea typeface="Arial"/>
                <a:cs typeface="Arial"/>
                <a:sym typeface="Arial"/>
              </a:rPr>
              <a:t>- المهارات التفاعلية: </a:t>
            </a:r>
            <a:r>
              <a:rPr b="1" i="0" lang="ar-EG" sz="4000" u="none" cap="none" strike="noStrike">
                <a:solidFill>
                  <a:schemeClr val="dk1"/>
                </a:solidFill>
                <a:latin typeface="Arial"/>
                <a:ea typeface="Arial"/>
                <a:cs typeface="Arial"/>
                <a:sym typeface="Arial"/>
              </a:rPr>
              <a:t>ترتبط بالتعامل مع الآخرين مثل مهارات التعبير عن الذات والاتصال والتواصل والاستماع وتوكيد الذات والتعاطف.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3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p:nvPr/>
        </p:nvSpPr>
        <p:spPr>
          <a:xfrm>
            <a:off x="3357553" y="282352"/>
            <a:ext cx="5390910" cy="914400"/>
          </a:xfrm>
          <a:prstGeom prst="hexagon">
            <a:avLst>
              <a:gd fmla="val 25000" name="adj"/>
              <a:gd fmla="val 115470" name="vf"/>
            </a:avLst>
          </a:prstGeom>
          <a:solidFill>
            <a:srgbClr val="FFFF00"/>
          </a:solidFill>
          <a:ln cap="flat" cmpd="sng" w="25400">
            <a:solidFill>
              <a:srgbClr val="00FF00"/>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3" name="Shape 353"/>
          <p:cNvSpPr/>
          <p:nvPr/>
        </p:nvSpPr>
        <p:spPr>
          <a:xfrm>
            <a:off x="3539389" y="332656"/>
            <a:ext cx="4867038" cy="70788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00"/>
                </a:solidFill>
                <a:latin typeface="Arial"/>
                <a:ea typeface="Arial"/>
                <a:cs typeface="Arial"/>
                <a:sym typeface="Arial"/>
              </a:rPr>
              <a:t>تصنيف المهارات الاجتماعية</a:t>
            </a:r>
          </a:p>
        </p:txBody>
      </p:sp>
      <p:pic>
        <p:nvPicPr>
          <p:cNvPr descr="469_po.png" id="354" name="Shape 354"/>
          <p:cNvPicPr preferRelativeResize="0"/>
          <p:nvPr/>
        </p:nvPicPr>
        <p:blipFill rotWithShape="1">
          <a:blip r:embed="rId3">
            <a:alphaModFix/>
          </a:blip>
          <a:srcRect b="0" l="0" r="0" t="0"/>
          <a:stretch/>
        </p:blipFill>
        <p:spPr>
          <a:xfrm>
            <a:off x="323528" y="2276872"/>
            <a:ext cx="8496944" cy="3672407"/>
          </a:xfrm>
          <a:prstGeom prst="rect">
            <a:avLst/>
          </a:prstGeom>
          <a:solidFill>
            <a:schemeClr val="lt1"/>
          </a:solidFill>
          <a:ln>
            <a:noFill/>
          </a:ln>
          <a:effectLst>
            <a:outerShdw blurRad="44450" algn="ctr" dir="5400000" dist="27939">
              <a:srgbClr val="000000">
                <a:alpha val="31764"/>
              </a:srgbClr>
            </a:outerShdw>
          </a:effectLst>
        </p:spPr>
      </p:pic>
      <p:sp>
        <p:nvSpPr>
          <p:cNvPr id="355" name="Shape 355"/>
          <p:cNvSpPr/>
          <p:nvPr/>
        </p:nvSpPr>
        <p:spPr>
          <a:xfrm>
            <a:off x="395536" y="2890678"/>
            <a:ext cx="8424935" cy="132343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4000" u="none" cap="none" strike="noStrike">
                <a:solidFill>
                  <a:srgbClr val="0033CC"/>
                </a:solidFill>
                <a:latin typeface="Times New Roman"/>
                <a:ea typeface="Times New Roman"/>
                <a:cs typeface="Times New Roman"/>
                <a:sym typeface="Times New Roman"/>
              </a:rPr>
              <a:t>3 </a:t>
            </a:r>
            <a:r>
              <a:rPr b="1" i="0" lang="ar-EG" sz="4000" u="none" cap="none" strike="noStrike">
                <a:solidFill>
                  <a:srgbClr val="0033CC"/>
                </a:solidFill>
                <a:latin typeface="Arial"/>
                <a:ea typeface="Arial"/>
                <a:cs typeface="Arial"/>
                <a:sym typeface="Arial"/>
              </a:rPr>
              <a:t>- مهارات حل المشكلات: </a:t>
            </a:r>
            <a:r>
              <a:rPr b="1" i="0" lang="ar-EG" sz="4000" u="none" cap="none" strike="noStrike">
                <a:solidFill>
                  <a:schemeClr val="dk1"/>
                </a:solidFill>
                <a:latin typeface="Arial"/>
                <a:ea typeface="Arial"/>
                <a:cs typeface="Arial"/>
                <a:sym typeface="Arial"/>
              </a:rPr>
              <a:t>من أمثلتها مهارات البحث وإدارة الصراع واتخاذ القرار والتخطيط.</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3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p:nvPr/>
        </p:nvSpPr>
        <p:spPr>
          <a:xfrm>
            <a:off x="571472" y="332656"/>
            <a:ext cx="8011271" cy="756664"/>
          </a:xfrm>
          <a:prstGeom prst="flowChartManualOperation">
            <a:avLst/>
          </a:prstGeom>
          <a:solidFill>
            <a:srgbClr val="00FFFF"/>
          </a:solidFill>
          <a:ln cap="flat" cmpd="sng" w="25400">
            <a:solidFill>
              <a:srgbClr val="006600"/>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1" name="Shape 361"/>
          <p:cNvSpPr/>
          <p:nvPr/>
        </p:nvSpPr>
        <p:spPr>
          <a:xfrm>
            <a:off x="1619671" y="416858"/>
            <a:ext cx="5881286" cy="70788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00"/>
                </a:solidFill>
                <a:latin typeface="Arial"/>
                <a:ea typeface="Arial"/>
                <a:cs typeface="Arial"/>
                <a:sym typeface="Arial"/>
              </a:rPr>
              <a:t>أهمية المهارات الاجتماعية:</a:t>
            </a:r>
          </a:p>
        </p:txBody>
      </p:sp>
      <p:pic>
        <p:nvPicPr>
          <p:cNvPr descr="67488.png" id="362" name="Shape 362"/>
          <p:cNvPicPr preferRelativeResize="0"/>
          <p:nvPr/>
        </p:nvPicPr>
        <p:blipFill rotWithShape="1">
          <a:blip r:embed="rId3">
            <a:alphaModFix/>
          </a:blip>
          <a:srcRect b="0" l="0" r="0" t="0"/>
          <a:stretch/>
        </p:blipFill>
        <p:spPr>
          <a:xfrm>
            <a:off x="0" y="1700807"/>
            <a:ext cx="9144000" cy="4896544"/>
          </a:xfrm>
          <a:prstGeom prst="rect">
            <a:avLst/>
          </a:prstGeom>
          <a:solidFill>
            <a:schemeClr val="lt1"/>
          </a:solidFill>
          <a:ln>
            <a:noFill/>
          </a:ln>
        </p:spPr>
      </p:pic>
      <p:sp>
        <p:nvSpPr>
          <p:cNvPr id="363" name="Shape 363"/>
          <p:cNvSpPr/>
          <p:nvPr/>
        </p:nvSpPr>
        <p:spPr>
          <a:xfrm>
            <a:off x="827583" y="2348880"/>
            <a:ext cx="7380311" cy="341631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3600" u="none" cap="none" strike="noStrike">
                <a:solidFill>
                  <a:schemeClr val="dk1"/>
                </a:solidFill>
                <a:latin typeface="Arial"/>
                <a:ea typeface="Arial"/>
                <a:cs typeface="Arial"/>
                <a:sym typeface="Arial"/>
              </a:rPr>
              <a:t>يلعب التفاعل الاجتماعي دورا مهما في عملية النمو الاجتماعي فهو يزود الأفراد بخبرات تعلمية عديدة تساعدهم على تعلم المهارات الاجتماعية والمهارات اللغوية والحركية وطرق التعبير عن المشاعر والعواطف وتعرفهم بالقيم الأخلاقية وقبول الفرد في المجتمع والاندماج فيه.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ppt_w</p:attrName>
                                        </p:attrNameLst>
                                      </p:cBhvr>
                                      <p:tavLst>
                                        <p:tav fmla="" tm="0">
                                          <p:val>
                                            <p:strVal val="0"/>
                                          </p:val>
                                        </p:tav>
                                        <p:tav fmla="" tm="100000">
                                          <p:val>
                                            <p:strVal val="#ppt_w"/>
                                          </p:val>
                                        </p:tav>
                                      </p:tavLst>
                                    </p:anim>
                                    <p:anim calcmode="lin" valueType="num">
                                      <p:cBhvr additive="base">
                                        <p:cTn dur="500"/>
                                        <p:tgtEl>
                                          <p:spTgt spid="3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p:nvPr/>
        </p:nvSpPr>
        <p:spPr>
          <a:xfrm>
            <a:off x="571472" y="332656"/>
            <a:ext cx="8011271" cy="756664"/>
          </a:xfrm>
          <a:prstGeom prst="flowChartManualOperation">
            <a:avLst/>
          </a:prstGeom>
          <a:solidFill>
            <a:srgbClr val="00FFFF"/>
          </a:solidFill>
          <a:ln cap="flat" cmpd="sng" w="25400">
            <a:solidFill>
              <a:srgbClr val="006600"/>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9" name="Shape 369"/>
          <p:cNvSpPr/>
          <p:nvPr/>
        </p:nvSpPr>
        <p:spPr>
          <a:xfrm>
            <a:off x="1571604" y="357165"/>
            <a:ext cx="5881286" cy="70788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00"/>
                </a:solidFill>
                <a:latin typeface="Arial"/>
                <a:ea typeface="Arial"/>
                <a:cs typeface="Arial"/>
                <a:sym typeface="Arial"/>
              </a:rPr>
              <a:t>أهمية المهارات الاجتماعية:</a:t>
            </a:r>
          </a:p>
        </p:txBody>
      </p:sp>
      <p:pic>
        <p:nvPicPr>
          <p:cNvPr descr="67488.png" id="370" name="Shape 370"/>
          <p:cNvPicPr preferRelativeResize="0"/>
          <p:nvPr/>
        </p:nvPicPr>
        <p:blipFill rotWithShape="1">
          <a:blip r:embed="rId3">
            <a:alphaModFix/>
          </a:blip>
          <a:srcRect b="0" l="0" r="0" t="0"/>
          <a:stretch/>
        </p:blipFill>
        <p:spPr>
          <a:xfrm>
            <a:off x="0" y="1700807"/>
            <a:ext cx="9144000" cy="4896544"/>
          </a:xfrm>
          <a:prstGeom prst="rect">
            <a:avLst/>
          </a:prstGeom>
          <a:solidFill>
            <a:schemeClr val="lt1"/>
          </a:solidFill>
          <a:ln>
            <a:noFill/>
          </a:ln>
        </p:spPr>
      </p:pic>
      <p:sp>
        <p:nvSpPr>
          <p:cNvPr id="371" name="Shape 371"/>
          <p:cNvSpPr/>
          <p:nvPr/>
        </p:nvSpPr>
        <p:spPr>
          <a:xfrm>
            <a:off x="827583" y="2348880"/>
            <a:ext cx="7380311" cy="353943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3200" u="none" cap="none" strike="noStrike">
                <a:solidFill>
                  <a:schemeClr val="dk1"/>
                </a:solidFill>
                <a:latin typeface="Arial"/>
                <a:ea typeface="Arial"/>
                <a:cs typeface="Arial"/>
                <a:sym typeface="Arial"/>
              </a:rPr>
              <a:t>يعتقد الكثير منا أن المعارف والمهارات التي يكتسبها المتعلم داخل الفصل منحصرة في المواد الأساسية التي يتم تدريسها كاللغات والعلوم، لكن هناك أيضا بعض المهارات الاجتماعية المهمة التي أصبحت بالفعل مفتاحاً للنجاح الدراسي والمهني، وأحياناً يؤدي الافتقار إليها إلى فشل العديد من المتفوقين دراسيا. لذلك لابد أن تسترعي منا اهتماما كبيرا.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pic>
        <p:nvPicPr>
          <p:cNvPr descr="herseyimm_23.png" id="376" name="Shape 376"/>
          <p:cNvPicPr preferRelativeResize="0"/>
          <p:nvPr/>
        </p:nvPicPr>
        <p:blipFill rotWithShape="1">
          <a:blip r:embed="rId3">
            <a:alphaModFix/>
          </a:blip>
          <a:srcRect b="0" l="0" r="0" t="0"/>
          <a:stretch/>
        </p:blipFill>
        <p:spPr>
          <a:xfrm>
            <a:off x="0" y="1772816"/>
            <a:ext cx="9144000" cy="5085183"/>
          </a:xfrm>
          <a:prstGeom prst="rect">
            <a:avLst/>
          </a:prstGeom>
          <a:solidFill>
            <a:schemeClr val="lt1"/>
          </a:solidFill>
          <a:ln>
            <a:noFill/>
          </a:ln>
        </p:spPr>
      </p:pic>
      <p:sp>
        <p:nvSpPr>
          <p:cNvPr id="377" name="Shape 377"/>
          <p:cNvSpPr/>
          <p:nvPr/>
        </p:nvSpPr>
        <p:spPr>
          <a:xfrm>
            <a:off x="714347" y="142852"/>
            <a:ext cx="7796387" cy="1357322"/>
          </a:xfrm>
          <a:prstGeom prst="plaque">
            <a:avLst>
              <a:gd fmla="val 16667" name="adj"/>
            </a:avLst>
          </a:prstGeom>
          <a:solidFill>
            <a:srgbClr val="FFC000"/>
          </a:soli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8" name="Shape 378"/>
          <p:cNvSpPr/>
          <p:nvPr/>
        </p:nvSpPr>
        <p:spPr>
          <a:xfrm>
            <a:off x="714347" y="142852"/>
            <a:ext cx="7572428"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FF0000"/>
                </a:solidFill>
                <a:latin typeface="Arial"/>
                <a:ea typeface="Arial"/>
                <a:cs typeface="Arial"/>
                <a:sym typeface="Arial"/>
              </a:rPr>
              <a:t>الركائز التي يقوم عليها اكتساب المهارات الاجتماعية:</a:t>
            </a:r>
          </a:p>
        </p:txBody>
      </p:sp>
      <p:sp>
        <p:nvSpPr>
          <p:cNvPr id="379" name="Shape 379"/>
          <p:cNvSpPr/>
          <p:nvPr/>
        </p:nvSpPr>
        <p:spPr>
          <a:xfrm>
            <a:off x="214282" y="1857364"/>
            <a:ext cx="8749636"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FF"/>
                </a:solidFill>
                <a:latin typeface="Arial"/>
                <a:ea typeface="Arial"/>
                <a:cs typeface="Arial"/>
                <a:sym typeface="Arial"/>
              </a:rPr>
              <a:t>تشمل عملية التربية بمفهومها الواسع حياة الفرد من الطفولة إلى مرحلة الرشد، وتعتمد على ثلاثة ركائز أساسية هي الأسرة والمدرسة وجماعة الرفاق:</a:t>
            </a:r>
          </a:p>
        </p:txBody>
      </p:sp>
      <p:sp>
        <p:nvSpPr>
          <p:cNvPr id="380" name="Shape 380"/>
          <p:cNvSpPr/>
          <p:nvPr/>
        </p:nvSpPr>
        <p:spPr>
          <a:xfrm>
            <a:off x="214282" y="3929066"/>
            <a:ext cx="8676456" cy="2862322"/>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600" u="none" cap="none" strike="noStrike">
                <a:solidFill>
                  <a:srgbClr val="FF0000"/>
                </a:solidFill>
                <a:latin typeface="Arial"/>
                <a:ea typeface="Arial"/>
                <a:cs typeface="Arial"/>
                <a:sym typeface="Arial"/>
              </a:rPr>
              <a:t>1) الأسرة:</a:t>
            </a:r>
          </a:p>
          <a:p>
            <a:pPr indent="0" lvl="0" marL="0" marR="0" rtl="1" algn="r">
              <a:spcBef>
                <a:spcPts val="0"/>
              </a:spcBef>
              <a:spcAft>
                <a:spcPts val="0"/>
              </a:spcAft>
              <a:buSzPct val="25000"/>
              <a:buNone/>
            </a:pPr>
            <a:r>
              <a:rPr b="1" i="0" lang="ar-EG" sz="3600" u="none" cap="none" strike="noStrike">
                <a:solidFill>
                  <a:schemeClr val="dk1"/>
                </a:solidFill>
                <a:latin typeface="Arial"/>
                <a:ea typeface="Arial"/>
                <a:cs typeface="Arial"/>
                <a:sym typeface="Arial"/>
              </a:rPr>
              <a:t>تعد الأسرة العامل الأول المسئول عن صيغ السلوك الإنساني للفرد بصيغة اجتماعية، فمن خلال عملية تفاعل الطفل مع أسرته يتعلم الطفل القيم والمهارات الاجتماعية الأساسية.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pic>
        <p:nvPicPr>
          <p:cNvPr descr="herseyimm_23.png" id="385" name="Shape 385"/>
          <p:cNvPicPr preferRelativeResize="0"/>
          <p:nvPr/>
        </p:nvPicPr>
        <p:blipFill rotWithShape="1">
          <a:blip r:embed="rId3">
            <a:alphaModFix/>
          </a:blip>
          <a:srcRect b="0" l="0" r="0" t="0"/>
          <a:stretch/>
        </p:blipFill>
        <p:spPr>
          <a:xfrm>
            <a:off x="0" y="1772816"/>
            <a:ext cx="9144000" cy="5085183"/>
          </a:xfrm>
          <a:prstGeom prst="rect">
            <a:avLst/>
          </a:prstGeom>
          <a:solidFill>
            <a:schemeClr val="lt1"/>
          </a:solidFill>
          <a:ln>
            <a:noFill/>
          </a:ln>
        </p:spPr>
      </p:pic>
      <p:sp>
        <p:nvSpPr>
          <p:cNvPr id="386" name="Shape 386"/>
          <p:cNvSpPr/>
          <p:nvPr/>
        </p:nvSpPr>
        <p:spPr>
          <a:xfrm>
            <a:off x="714347" y="142852"/>
            <a:ext cx="7796387" cy="1357322"/>
          </a:xfrm>
          <a:prstGeom prst="plaque">
            <a:avLst>
              <a:gd fmla="val 16667" name="adj"/>
            </a:avLst>
          </a:prstGeom>
          <a:solidFill>
            <a:srgbClr val="FFC000"/>
          </a:soli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7" name="Shape 387"/>
          <p:cNvSpPr/>
          <p:nvPr/>
        </p:nvSpPr>
        <p:spPr>
          <a:xfrm>
            <a:off x="714347" y="142852"/>
            <a:ext cx="7572428"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FF0000"/>
                </a:solidFill>
                <a:latin typeface="Arial"/>
                <a:ea typeface="Arial"/>
                <a:cs typeface="Arial"/>
                <a:sym typeface="Arial"/>
              </a:rPr>
              <a:t>الركائز التي يقوم عليها اكتساب المهارات الاجتماعية:</a:t>
            </a:r>
          </a:p>
        </p:txBody>
      </p:sp>
      <p:sp>
        <p:nvSpPr>
          <p:cNvPr id="388" name="Shape 388"/>
          <p:cNvSpPr/>
          <p:nvPr/>
        </p:nvSpPr>
        <p:spPr>
          <a:xfrm>
            <a:off x="214282" y="1857364"/>
            <a:ext cx="8749636"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FF"/>
                </a:solidFill>
                <a:latin typeface="Arial"/>
                <a:ea typeface="Arial"/>
                <a:cs typeface="Arial"/>
                <a:sym typeface="Arial"/>
              </a:rPr>
              <a:t>تشمل عملية التربية بمفهومها الواسع حياة الفرد من الطفولة إلى مرحلة الرشد، وتعتمد على ثلاثة ركائز أساسية هي الأسرة والمدرسة وجماعة الرفاق:</a:t>
            </a:r>
          </a:p>
        </p:txBody>
      </p:sp>
      <p:sp>
        <p:nvSpPr>
          <p:cNvPr id="389" name="Shape 389"/>
          <p:cNvSpPr/>
          <p:nvPr/>
        </p:nvSpPr>
        <p:spPr>
          <a:xfrm>
            <a:off x="214282" y="3714751"/>
            <a:ext cx="8676456" cy="3046988"/>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200" u="none" cap="none" strike="noStrike">
                <a:solidFill>
                  <a:srgbClr val="FF0000"/>
                </a:solidFill>
                <a:latin typeface="Arial"/>
                <a:ea typeface="Arial"/>
                <a:cs typeface="Arial"/>
                <a:sym typeface="Arial"/>
              </a:rPr>
              <a:t>2) المدرسة:</a:t>
            </a:r>
          </a:p>
          <a:p>
            <a:pPr indent="0" lvl="0" marL="0" marR="0" rtl="1" algn="r">
              <a:spcBef>
                <a:spcPts val="0"/>
              </a:spcBef>
              <a:spcAft>
                <a:spcPts val="0"/>
              </a:spcAft>
              <a:buSzPct val="25000"/>
              <a:buNone/>
            </a:pPr>
            <a:r>
              <a:rPr b="1" i="0" lang="ar-EG" sz="3200" u="none" cap="none" strike="noStrike">
                <a:solidFill>
                  <a:schemeClr val="dk1"/>
                </a:solidFill>
                <a:latin typeface="Arial"/>
                <a:ea typeface="Arial"/>
                <a:cs typeface="Arial"/>
                <a:sym typeface="Arial"/>
              </a:rPr>
              <a:t>المدرسة تعتبر حلقة وصل بين المنزل والمجتمع الكبير، ومن ثم فعليها تهيئة البيئة المناسبة للنمو من خلال توفير الحياة الاجتماعية التي قد لا توفرها الأسرة، كما يجب عليها توفير الأنشطة اللازمة والمعدة وفقا لبرنامج تربوي مخصص لها الغرض مقابلة احتياجات التلاميذ وتنميتها.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descr="herseyimm_23.png" id="394" name="Shape 394"/>
          <p:cNvPicPr preferRelativeResize="0"/>
          <p:nvPr/>
        </p:nvPicPr>
        <p:blipFill rotWithShape="1">
          <a:blip r:embed="rId3">
            <a:alphaModFix/>
          </a:blip>
          <a:srcRect b="0" l="0" r="0" t="0"/>
          <a:stretch/>
        </p:blipFill>
        <p:spPr>
          <a:xfrm>
            <a:off x="0" y="1772816"/>
            <a:ext cx="9144000" cy="5085183"/>
          </a:xfrm>
          <a:prstGeom prst="rect">
            <a:avLst/>
          </a:prstGeom>
          <a:solidFill>
            <a:schemeClr val="lt1"/>
          </a:solidFill>
          <a:ln>
            <a:noFill/>
          </a:ln>
        </p:spPr>
      </p:pic>
      <p:sp>
        <p:nvSpPr>
          <p:cNvPr id="395" name="Shape 395"/>
          <p:cNvSpPr/>
          <p:nvPr/>
        </p:nvSpPr>
        <p:spPr>
          <a:xfrm>
            <a:off x="714347" y="142852"/>
            <a:ext cx="7796387" cy="1357322"/>
          </a:xfrm>
          <a:prstGeom prst="plaque">
            <a:avLst>
              <a:gd fmla="val 16667" name="adj"/>
            </a:avLst>
          </a:prstGeom>
          <a:solidFill>
            <a:srgbClr val="FFC000"/>
          </a:soli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6" name="Shape 396"/>
          <p:cNvSpPr/>
          <p:nvPr/>
        </p:nvSpPr>
        <p:spPr>
          <a:xfrm>
            <a:off x="714347" y="142852"/>
            <a:ext cx="7572428"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FF0000"/>
                </a:solidFill>
                <a:latin typeface="Arial"/>
                <a:ea typeface="Arial"/>
                <a:cs typeface="Arial"/>
                <a:sym typeface="Arial"/>
              </a:rPr>
              <a:t>الركائز التي يقوم عليها اكتساب المهارات الاجتماعية:</a:t>
            </a:r>
          </a:p>
        </p:txBody>
      </p:sp>
      <p:sp>
        <p:nvSpPr>
          <p:cNvPr id="397" name="Shape 397"/>
          <p:cNvSpPr/>
          <p:nvPr/>
        </p:nvSpPr>
        <p:spPr>
          <a:xfrm>
            <a:off x="214282" y="1857364"/>
            <a:ext cx="8749636"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FF00FF"/>
                </a:solidFill>
                <a:latin typeface="Arial"/>
                <a:ea typeface="Arial"/>
                <a:cs typeface="Arial"/>
                <a:sym typeface="Arial"/>
              </a:rPr>
              <a:t>تشمل عملية التربية بمفهومها الواسع حياة الفرد من الطفولة إلى مرحلة الرشد، وتعتمد على ثلاثة ركائز أساسية هي الأسرة والمدرسة وجماعة الرفاق:</a:t>
            </a:r>
          </a:p>
        </p:txBody>
      </p:sp>
      <p:sp>
        <p:nvSpPr>
          <p:cNvPr id="398" name="Shape 398"/>
          <p:cNvSpPr/>
          <p:nvPr/>
        </p:nvSpPr>
        <p:spPr>
          <a:xfrm>
            <a:off x="214282" y="3714751"/>
            <a:ext cx="8676456" cy="3046988"/>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3200" u="none" cap="none" strike="noStrike">
                <a:solidFill>
                  <a:srgbClr val="FF0000"/>
                </a:solidFill>
                <a:latin typeface="Arial"/>
                <a:ea typeface="Arial"/>
                <a:cs typeface="Arial"/>
                <a:sym typeface="Arial"/>
              </a:rPr>
              <a:t>3) جماعة الرفاق:</a:t>
            </a:r>
          </a:p>
          <a:p>
            <a:pPr indent="0" lvl="0" marL="0" marR="0" rtl="1" algn="r">
              <a:spcBef>
                <a:spcPts val="0"/>
              </a:spcBef>
              <a:spcAft>
                <a:spcPts val="0"/>
              </a:spcAft>
              <a:buSzPct val="25000"/>
              <a:buNone/>
            </a:pPr>
            <a:r>
              <a:rPr b="1" i="0" lang="ar-EG" sz="3200" u="none" cap="none" strike="noStrike">
                <a:solidFill>
                  <a:schemeClr val="dk1"/>
                </a:solidFill>
                <a:latin typeface="Arial"/>
                <a:ea typeface="Arial"/>
                <a:cs typeface="Arial"/>
                <a:sym typeface="Arial"/>
              </a:rPr>
              <a:t>وترجع أهمية جماعة الرفاق إلى أنها تهيئ الفرصة للتفاعلات الاجتماعية مع الغير، وتنمي في الفرد المعايير والقيم والتقاليد، وتنقله مع مجتمع الصغار إلى العالم الخارجي الكبير، كما أن جماعة الرفاق لا تسهم في تنمية السلوك الإيجابي فحسب بل قد تسهم في تنمية السلوك السلبي كالسلوك العدواني.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pic>
        <p:nvPicPr>
          <p:cNvPr descr="button.png" id="403" name="Shape 403"/>
          <p:cNvPicPr preferRelativeResize="0"/>
          <p:nvPr/>
        </p:nvPicPr>
        <p:blipFill rotWithShape="1">
          <a:blip r:embed="rId3">
            <a:alphaModFix/>
          </a:blip>
          <a:srcRect b="0" l="0" r="0" t="0"/>
          <a:stretch/>
        </p:blipFill>
        <p:spPr>
          <a:xfrm>
            <a:off x="3286116" y="260647"/>
            <a:ext cx="5822388" cy="1804011"/>
          </a:xfrm>
          <a:prstGeom prst="rect">
            <a:avLst/>
          </a:prstGeom>
          <a:noFill/>
          <a:ln>
            <a:noFill/>
          </a:ln>
        </p:spPr>
      </p:pic>
      <p:sp>
        <p:nvSpPr>
          <p:cNvPr id="404" name="Shape 404"/>
          <p:cNvSpPr/>
          <p:nvPr/>
        </p:nvSpPr>
        <p:spPr>
          <a:xfrm>
            <a:off x="3857619" y="624499"/>
            <a:ext cx="4692310"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00FFFF"/>
                </a:solidFill>
                <a:latin typeface="Arial"/>
                <a:ea typeface="Arial"/>
                <a:cs typeface="Arial"/>
                <a:sym typeface="Arial"/>
              </a:rPr>
              <a:t>مفاهيم ومصطلحات؟</a:t>
            </a:r>
          </a:p>
        </p:txBody>
      </p:sp>
      <p:pic>
        <p:nvPicPr>
          <p:cNvPr descr="picture-frame-682797_960_720.jpg" id="405" name="Shape 405"/>
          <p:cNvPicPr preferRelativeResize="0"/>
          <p:nvPr/>
        </p:nvPicPr>
        <p:blipFill rotWithShape="1">
          <a:blip r:embed="rId4">
            <a:alphaModFix/>
          </a:blip>
          <a:srcRect b="0" l="0" r="0" t="0"/>
          <a:stretch/>
        </p:blipFill>
        <p:spPr>
          <a:xfrm>
            <a:off x="179511" y="2420888"/>
            <a:ext cx="8748463" cy="4221088"/>
          </a:xfrm>
          <a:prstGeom prst="rect">
            <a:avLst/>
          </a:prstGeom>
          <a:solidFill>
            <a:schemeClr val="lt1"/>
          </a:solidFill>
          <a:ln>
            <a:noFill/>
          </a:ln>
        </p:spPr>
      </p:pic>
      <p:sp>
        <p:nvSpPr>
          <p:cNvPr id="406" name="Shape 406"/>
          <p:cNvSpPr/>
          <p:nvPr/>
        </p:nvSpPr>
        <p:spPr>
          <a:xfrm>
            <a:off x="214282" y="2928933"/>
            <a:ext cx="8208912" cy="2123657"/>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i="0" lang="ar-EG" sz="4400" u="none" cap="none" strike="noStrike">
                <a:solidFill>
                  <a:srgbClr val="FF0000"/>
                </a:solidFill>
                <a:latin typeface="Arial"/>
                <a:ea typeface="Arial"/>
                <a:cs typeface="Arial"/>
                <a:sym typeface="Arial"/>
              </a:rPr>
              <a:t>جماعة الرفاق (الشلة): </a:t>
            </a:r>
            <a:r>
              <a:rPr b="1" i="0" lang="ar-EG" sz="4400" u="none" cap="none" strike="noStrike">
                <a:solidFill>
                  <a:schemeClr val="dk1"/>
                </a:solidFill>
                <a:latin typeface="Arial"/>
                <a:ea typeface="Arial"/>
                <a:cs typeface="Arial"/>
                <a:sym typeface="Arial"/>
              </a:rPr>
              <a:t>هي جماعة تتكون من أفراد متقاربين في العمار والميول والاتجاهات.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descr="certificate-border-1.gif" id="108" name="Shape 108"/>
          <p:cNvPicPr preferRelativeResize="0"/>
          <p:nvPr/>
        </p:nvPicPr>
        <p:blipFill rotWithShape="1">
          <a:blip r:embed="rId3">
            <a:alphaModFix/>
          </a:blip>
          <a:srcRect b="0" l="0" r="0" t="0"/>
          <a:stretch/>
        </p:blipFill>
        <p:spPr>
          <a:xfrm>
            <a:off x="539552" y="906779"/>
            <a:ext cx="8064896" cy="5044440"/>
          </a:xfrm>
          <a:prstGeom prst="rect">
            <a:avLst/>
          </a:prstGeom>
          <a:solidFill>
            <a:schemeClr val="lt1"/>
          </a:solidFill>
          <a:ln>
            <a:noFill/>
          </a:ln>
        </p:spPr>
      </p:pic>
      <p:sp>
        <p:nvSpPr>
          <p:cNvPr id="109" name="Shape 109"/>
          <p:cNvSpPr/>
          <p:nvPr/>
        </p:nvSpPr>
        <p:spPr>
          <a:xfrm>
            <a:off x="1214413" y="1785925"/>
            <a:ext cx="6822504" cy="3046988"/>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dk1"/>
                </a:solidFill>
                <a:latin typeface="Arial"/>
                <a:ea typeface="Arial"/>
                <a:cs typeface="Arial"/>
                <a:sym typeface="Arial"/>
              </a:rPr>
              <a:t>المهارات الاجتماعية تسهم في تحقيق الأهداف الفردية والمجتمعية ويظهر ذلك في تطبيقاتها في أوجه الحياة.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 calcmode="lin" valueType="num">
                                      <p:cBhvr additive="base">
                                        <p:cTn dur="500"/>
                                        <p:tgtEl>
                                          <p:spTgt spid="10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p:nvPr/>
        </p:nvSpPr>
        <p:spPr>
          <a:xfrm>
            <a:off x="5357817" y="138335"/>
            <a:ext cx="3642165" cy="914400"/>
          </a:xfrm>
          <a:prstGeom prst="round2DiagRect">
            <a:avLst>
              <a:gd fmla="val 16667" name="adj1"/>
              <a:gd fmla="val 0" name="adj2"/>
            </a:avLst>
          </a:prstGeom>
          <a:solidFill>
            <a:srgbClr val="974806"/>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rgbClr val="FF0000"/>
              </a:solidFill>
              <a:latin typeface="Arial"/>
              <a:ea typeface="Arial"/>
              <a:cs typeface="Arial"/>
              <a:sym typeface="Arial"/>
            </a:endParaRPr>
          </a:p>
        </p:txBody>
      </p:sp>
      <p:sp>
        <p:nvSpPr>
          <p:cNvPr id="412" name="Shape 412"/>
          <p:cNvSpPr/>
          <p:nvPr/>
        </p:nvSpPr>
        <p:spPr>
          <a:xfrm>
            <a:off x="5643569" y="214289"/>
            <a:ext cx="3413113"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ar-EG" sz="5400" u="none" cap="none" strike="noStrike">
                <a:solidFill>
                  <a:srgbClr val="00FFFF"/>
                </a:solidFill>
                <a:latin typeface="Arial"/>
                <a:ea typeface="Arial"/>
                <a:cs typeface="Arial"/>
                <a:sym typeface="Arial"/>
              </a:rPr>
              <a:t>مهارات حياتية</a:t>
            </a:r>
          </a:p>
        </p:txBody>
      </p:sp>
      <p:pic>
        <p:nvPicPr>
          <p:cNvPr descr="gggggggggggggggg.gif" id="413" name="Shape 413"/>
          <p:cNvPicPr preferRelativeResize="0"/>
          <p:nvPr/>
        </p:nvPicPr>
        <p:blipFill rotWithShape="1">
          <a:blip r:embed="rId3">
            <a:alphaModFix/>
          </a:blip>
          <a:srcRect b="0" l="0" r="0" t="0"/>
          <a:stretch/>
        </p:blipFill>
        <p:spPr>
          <a:xfrm>
            <a:off x="248947" y="1722118"/>
            <a:ext cx="8643532" cy="3564268"/>
          </a:xfrm>
          <a:prstGeom prst="rect">
            <a:avLst/>
          </a:prstGeom>
          <a:noFill/>
          <a:ln>
            <a:noFill/>
          </a:ln>
        </p:spPr>
      </p:pic>
      <p:sp>
        <p:nvSpPr>
          <p:cNvPr id="414" name="Shape 414"/>
          <p:cNvSpPr/>
          <p:nvPr/>
        </p:nvSpPr>
        <p:spPr>
          <a:xfrm>
            <a:off x="827583" y="2204864"/>
            <a:ext cx="7488831" cy="2308323"/>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800">
                <a:solidFill>
                  <a:schemeClr val="dk1"/>
                </a:solidFill>
                <a:latin typeface="Arial"/>
                <a:ea typeface="Arial"/>
                <a:cs typeface="Arial"/>
                <a:sym typeface="Arial"/>
              </a:rPr>
              <a:t>التواصل الفعال يحد من المشكلات التي تقع بسبب سوء الفهم من احد الأطراف.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p:nvPr/>
        </p:nvSpPr>
        <p:spPr>
          <a:xfrm rot="10800000">
            <a:off x="1214414" y="188637"/>
            <a:ext cx="7534049" cy="936103"/>
          </a:xfrm>
          <a:prstGeom prst="homePlate">
            <a:avLst>
              <a:gd fmla="val 50000" name="adj"/>
            </a:avLst>
          </a:prstGeom>
          <a:solidFill>
            <a:srgbClr val="000099"/>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0" name="Shape 420"/>
          <p:cNvSpPr/>
          <p:nvPr/>
        </p:nvSpPr>
        <p:spPr>
          <a:xfrm>
            <a:off x="1285851" y="332656"/>
            <a:ext cx="7408629" cy="70788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FFFF00"/>
                </a:solidFill>
                <a:latin typeface="Arial"/>
                <a:ea typeface="Arial"/>
                <a:cs typeface="Arial"/>
                <a:sym typeface="Arial"/>
              </a:rPr>
              <a:t>أهمية اكتساب وتنمية المهارات الاجتماعية:</a:t>
            </a:r>
          </a:p>
        </p:txBody>
      </p:sp>
      <p:pic>
        <p:nvPicPr>
          <p:cNvPr descr="E:\شغل نجلاء\خلفيات وبراويز وصور\New folder\البراويز\البراويز\0151.bmp" id="421" name="Shape 421"/>
          <p:cNvPicPr preferRelativeResize="0"/>
          <p:nvPr/>
        </p:nvPicPr>
        <p:blipFill rotWithShape="1">
          <a:blip r:embed="rId3">
            <a:alphaModFix/>
          </a:blip>
          <a:srcRect b="0" l="0" r="0" t="0"/>
          <a:stretch/>
        </p:blipFill>
        <p:spPr>
          <a:xfrm>
            <a:off x="0" y="1916832"/>
            <a:ext cx="9601200" cy="5328591"/>
          </a:xfrm>
          <a:prstGeom prst="rect">
            <a:avLst/>
          </a:prstGeom>
          <a:noFill/>
          <a:ln>
            <a:noFill/>
          </a:ln>
        </p:spPr>
      </p:pic>
      <p:sp>
        <p:nvSpPr>
          <p:cNvPr id="422" name="Shape 422"/>
          <p:cNvSpPr/>
          <p:nvPr/>
        </p:nvSpPr>
        <p:spPr>
          <a:xfrm>
            <a:off x="971600" y="2876977"/>
            <a:ext cx="7422976" cy="2308323"/>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Clr>
                <a:srgbClr val="F2F2F2"/>
              </a:buClr>
              <a:buSzPct val="100000"/>
              <a:buFont typeface="Arial"/>
              <a:buChar char="•"/>
            </a:pPr>
            <a:r>
              <a:rPr b="1" lang="ar-EG" sz="4800">
                <a:solidFill>
                  <a:srgbClr val="F2F2F2"/>
                </a:solidFill>
                <a:latin typeface="Arial"/>
                <a:ea typeface="Arial"/>
                <a:cs typeface="Arial"/>
                <a:sym typeface="Arial"/>
              </a:rPr>
              <a:t> اكتساب مهارات التواصل.</a:t>
            </a:r>
          </a:p>
          <a:p>
            <a:pPr indent="0" lvl="0" marL="0" marR="0" rtl="1" algn="r">
              <a:spcBef>
                <a:spcPts val="0"/>
              </a:spcBef>
              <a:spcAft>
                <a:spcPts val="0"/>
              </a:spcAft>
              <a:buClr>
                <a:srgbClr val="F2F2F2"/>
              </a:buClr>
              <a:buSzPct val="100000"/>
              <a:buFont typeface="Arial"/>
              <a:buChar char="•"/>
            </a:pPr>
            <a:r>
              <a:rPr b="1" lang="ar-EG" sz="4800">
                <a:solidFill>
                  <a:srgbClr val="F2F2F2"/>
                </a:solidFill>
                <a:latin typeface="Arial"/>
                <a:ea typeface="Arial"/>
                <a:cs typeface="Arial"/>
                <a:sym typeface="Arial"/>
              </a:rPr>
              <a:t> نمو الوعي بحقوق الآخرين.</a:t>
            </a:r>
          </a:p>
          <a:p>
            <a:pPr indent="0" lvl="0" marL="0" marR="0" rtl="1" algn="r">
              <a:spcBef>
                <a:spcPts val="0"/>
              </a:spcBef>
              <a:spcAft>
                <a:spcPts val="0"/>
              </a:spcAft>
              <a:buClr>
                <a:srgbClr val="F2F2F2"/>
              </a:buClr>
              <a:buSzPct val="100000"/>
              <a:buFont typeface="Arial"/>
              <a:buChar char="•"/>
            </a:pPr>
            <a:r>
              <a:rPr b="1" lang="ar-EG" sz="4800">
                <a:solidFill>
                  <a:srgbClr val="F2F2F2"/>
                </a:solidFill>
                <a:latin typeface="Arial"/>
                <a:ea typeface="Arial"/>
                <a:cs typeface="Arial"/>
                <a:sym typeface="Arial"/>
              </a:rPr>
              <a:t> التوافق الاجتماعي مع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500"/>
                                        <p:tgtEl>
                                          <p:spTgt spid="42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500"/>
                                        <p:tgtEl>
                                          <p:spTgt spid="4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descr="diamond-clip-art-images-purple-diamond-md.png" id="427" name="Shape 427"/>
          <p:cNvPicPr preferRelativeResize="0"/>
          <p:nvPr/>
        </p:nvPicPr>
        <p:blipFill rotWithShape="1">
          <a:blip r:embed="rId3">
            <a:alphaModFix/>
          </a:blip>
          <a:srcRect b="0" l="0" r="0" t="0"/>
          <a:stretch/>
        </p:blipFill>
        <p:spPr>
          <a:xfrm>
            <a:off x="251519" y="764704"/>
            <a:ext cx="8892479" cy="4752527"/>
          </a:xfrm>
          <a:prstGeom prst="rect">
            <a:avLst/>
          </a:prstGeom>
          <a:noFill/>
          <a:ln>
            <a:noFill/>
          </a:ln>
        </p:spPr>
      </p:pic>
      <p:sp>
        <p:nvSpPr>
          <p:cNvPr id="428" name="Shape 428"/>
          <p:cNvSpPr/>
          <p:nvPr/>
        </p:nvSpPr>
        <p:spPr>
          <a:xfrm>
            <a:off x="1918306" y="2636911"/>
            <a:ext cx="5011147" cy="1569660"/>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9600">
                <a:solidFill>
                  <a:srgbClr val="F4F0E2"/>
                </a:solidFill>
                <a:latin typeface="Arial"/>
                <a:ea typeface="Arial"/>
                <a:cs typeface="Arial"/>
                <a:sym typeface="Arial"/>
              </a:rPr>
              <a:t>نشاط 1-1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descr="gf.gif" id="433" name="Shape 433"/>
          <p:cNvPicPr preferRelativeResize="0"/>
          <p:nvPr/>
        </p:nvPicPr>
        <p:blipFill rotWithShape="1">
          <a:blip r:embed="rId3">
            <a:alphaModFix/>
          </a:blip>
          <a:srcRect b="0" l="0" r="0" t="0"/>
          <a:stretch/>
        </p:blipFill>
        <p:spPr>
          <a:xfrm>
            <a:off x="571472" y="714356"/>
            <a:ext cx="8015808" cy="5625129"/>
          </a:xfrm>
          <a:prstGeom prst="rect">
            <a:avLst/>
          </a:prstGeom>
          <a:solidFill>
            <a:schemeClr val="lt1"/>
          </a:solidFill>
          <a:ln>
            <a:noFill/>
          </a:ln>
        </p:spPr>
      </p:pic>
      <p:sp>
        <p:nvSpPr>
          <p:cNvPr id="434" name="Shape 434"/>
          <p:cNvSpPr/>
          <p:nvPr/>
        </p:nvSpPr>
        <p:spPr>
          <a:xfrm>
            <a:off x="948679" y="1188246"/>
            <a:ext cx="7391399"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FF00FF"/>
                </a:solidFill>
                <a:latin typeface="Arial"/>
                <a:ea typeface="Arial"/>
                <a:cs typeface="Arial"/>
                <a:sym typeface="Arial"/>
              </a:rPr>
              <a:t>  تخيل ثم اكتب كيف ستتصرف:</a:t>
            </a:r>
          </a:p>
        </p:txBody>
      </p:sp>
      <p:sp>
        <p:nvSpPr>
          <p:cNvPr id="435" name="Shape 435"/>
          <p:cNvSpPr/>
          <p:nvPr/>
        </p:nvSpPr>
        <p:spPr>
          <a:xfrm>
            <a:off x="1357290" y="2071677"/>
            <a:ext cx="6858000"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3600">
                <a:solidFill>
                  <a:srgbClr val="0033CC"/>
                </a:solidFill>
                <a:latin typeface="Arial"/>
                <a:ea typeface="Arial"/>
                <a:cs typeface="Arial"/>
                <a:sym typeface="Arial"/>
              </a:rPr>
              <a:t>1- أن شجارا وقع بين أخوتك.</a:t>
            </a:r>
          </a:p>
        </p:txBody>
      </p:sp>
      <p:sp>
        <p:nvSpPr>
          <p:cNvPr id="436" name="Shape 436"/>
          <p:cNvSpPr/>
          <p:nvPr/>
        </p:nvSpPr>
        <p:spPr>
          <a:xfrm>
            <a:off x="1071537" y="2894483"/>
            <a:ext cx="7131236" cy="3046988"/>
          </a:xfrm>
          <a:prstGeom prst="rect">
            <a:avLst/>
          </a:prstGeom>
          <a:noFill/>
          <a:ln>
            <a:noFill/>
          </a:ln>
        </p:spPr>
        <p:txBody>
          <a:bodyPr anchorCtr="0" anchor="ctr" bIns="45700" lIns="91425" rIns="91425" tIns="45700">
            <a:noAutofit/>
          </a:bodyPr>
          <a:lstStyle/>
          <a:p>
            <a:pPr indent="0" lvl="0" marL="0" marR="0" rtl="1" algn="just">
              <a:spcBef>
                <a:spcPts val="0"/>
              </a:spcBef>
              <a:spcAft>
                <a:spcPts val="0"/>
              </a:spcAft>
              <a:buSzPct val="25000"/>
              <a:buNone/>
            </a:pPr>
            <a:r>
              <a:rPr b="1" lang="ar-EG" sz="3200">
                <a:solidFill>
                  <a:schemeClr val="dk1"/>
                </a:solidFill>
                <a:latin typeface="Arial"/>
                <a:ea typeface="Arial"/>
                <a:cs typeface="Arial"/>
                <a:sym typeface="Arial"/>
              </a:rPr>
              <a:t>يجب علي التواصل الفعال بين أخواتي لكي أحد من المشكلة الواقعة بينهم أوضح لهم أنني لست ضدهم أساعدهم علي فض الخلاف بأنفسهم، وأخبرهم أنه يمكنهم أن يتوصلوا إلى اتفاق، وقد يحتاج الأمر إلى إرسال كل منهم إلى مكان أو غرفة لفترة قصيرة، أحاول ألا انحاز مع أحد أخواتي ضد الآخر.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animEffect filter="fade" transition="in">
                                      <p:cBhvr>
                                        <p:cTn dur="500"/>
                                        <p:tgtEl>
                                          <p:spTgt spid="4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 calcmode="lin" valueType="num">
                                      <p:cBhvr additive="base">
                                        <p:cTn dur="500"/>
                                        <p:tgtEl>
                                          <p:spTgt spid="4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pic>
        <p:nvPicPr>
          <p:cNvPr descr="gf.gif" id="441" name="Shape 441"/>
          <p:cNvPicPr preferRelativeResize="0"/>
          <p:nvPr/>
        </p:nvPicPr>
        <p:blipFill rotWithShape="1">
          <a:blip r:embed="rId3">
            <a:alphaModFix/>
          </a:blip>
          <a:srcRect b="0" l="0" r="0" t="0"/>
          <a:stretch/>
        </p:blipFill>
        <p:spPr>
          <a:xfrm>
            <a:off x="571472" y="714356"/>
            <a:ext cx="8015808" cy="5625129"/>
          </a:xfrm>
          <a:prstGeom prst="rect">
            <a:avLst/>
          </a:prstGeom>
          <a:solidFill>
            <a:schemeClr val="lt1"/>
          </a:solidFill>
          <a:ln>
            <a:noFill/>
          </a:ln>
        </p:spPr>
      </p:pic>
      <p:sp>
        <p:nvSpPr>
          <p:cNvPr id="442" name="Shape 442"/>
          <p:cNvSpPr/>
          <p:nvPr/>
        </p:nvSpPr>
        <p:spPr>
          <a:xfrm>
            <a:off x="948679" y="1188246"/>
            <a:ext cx="7391399"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FF00FF"/>
                </a:solidFill>
                <a:latin typeface="Arial"/>
                <a:ea typeface="Arial"/>
                <a:cs typeface="Arial"/>
                <a:sym typeface="Arial"/>
              </a:rPr>
              <a:t>  تخيل ثم اكتب كيف ستتصرف:</a:t>
            </a:r>
          </a:p>
        </p:txBody>
      </p:sp>
      <p:sp>
        <p:nvSpPr>
          <p:cNvPr id="443" name="Shape 443"/>
          <p:cNvSpPr/>
          <p:nvPr/>
        </p:nvSpPr>
        <p:spPr>
          <a:xfrm>
            <a:off x="1357290" y="2071677"/>
            <a:ext cx="6858000"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3600">
                <a:solidFill>
                  <a:srgbClr val="0033CC"/>
                </a:solidFill>
                <a:latin typeface="Arial"/>
                <a:ea typeface="Arial"/>
                <a:cs typeface="Arial"/>
                <a:sym typeface="Arial"/>
              </a:rPr>
              <a:t>2- أخطأت على زميلك في المدرسة.</a:t>
            </a:r>
          </a:p>
        </p:txBody>
      </p:sp>
      <p:sp>
        <p:nvSpPr>
          <p:cNvPr id="444" name="Shape 444"/>
          <p:cNvSpPr/>
          <p:nvPr/>
        </p:nvSpPr>
        <p:spPr>
          <a:xfrm>
            <a:off x="2643174" y="3643314"/>
            <a:ext cx="5202410" cy="5847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3200">
                <a:solidFill>
                  <a:schemeClr val="dk1"/>
                </a:solidFill>
                <a:latin typeface="Arial"/>
                <a:ea typeface="Arial"/>
                <a:cs typeface="Arial"/>
                <a:sym typeface="Arial"/>
              </a:rPr>
              <a:t>أذهب إليه وأعتذر له على الفور.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500"/>
                                        <p:tgtEl>
                                          <p:spTgt spid="4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4">
                                            <p:txEl>
                                              <p:pRg end="0" st="0"/>
                                            </p:txEl>
                                          </p:spTgt>
                                        </p:tgtEl>
                                        <p:attrNameLst>
                                          <p:attrName>style.visibility</p:attrName>
                                        </p:attrNameLst>
                                      </p:cBhvr>
                                      <p:to>
                                        <p:strVal val="visible"/>
                                      </p:to>
                                    </p:set>
                                    <p:anim calcmode="lin" valueType="num">
                                      <p:cBhvr additive="base">
                                        <p:cTn dur="500"/>
                                        <p:tgtEl>
                                          <p:spTgt spid="4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pic>
        <p:nvPicPr>
          <p:cNvPr descr="img_1355588848_831.png" id="449" name="Shape 449"/>
          <p:cNvPicPr preferRelativeResize="0"/>
          <p:nvPr/>
        </p:nvPicPr>
        <p:blipFill rotWithShape="1">
          <a:blip r:embed="rId3">
            <a:alphaModFix/>
          </a:blip>
          <a:srcRect b="0" l="0" r="0" t="0"/>
          <a:stretch/>
        </p:blipFill>
        <p:spPr>
          <a:xfrm>
            <a:off x="395536" y="404663"/>
            <a:ext cx="8352928" cy="1095510"/>
          </a:xfrm>
          <a:prstGeom prst="rect">
            <a:avLst/>
          </a:prstGeom>
          <a:noFill/>
          <a:ln>
            <a:noFill/>
          </a:ln>
        </p:spPr>
      </p:pic>
      <p:sp>
        <p:nvSpPr>
          <p:cNvPr id="450" name="Shape 450"/>
          <p:cNvSpPr txBox="1"/>
          <p:nvPr/>
        </p:nvSpPr>
        <p:spPr>
          <a:xfrm>
            <a:off x="755575" y="526300"/>
            <a:ext cx="7416824"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rgbClr val="F4F0E2"/>
                </a:solidFill>
                <a:latin typeface="Arial"/>
                <a:ea typeface="Arial"/>
                <a:cs typeface="Arial"/>
                <a:sym typeface="Arial"/>
              </a:rPr>
              <a:t>التدريب على المهارات الاجتماعية</a:t>
            </a:r>
          </a:p>
        </p:txBody>
      </p:sp>
      <p:pic>
        <p:nvPicPr>
          <p:cNvPr descr="frame0804.png" id="451" name="Shape 451"/>
          <p:cNvPicPr preferRelativeResize="0"/>
          <p:nvPr/>
        </p:nvPicPr>
        <p:blipFill rotWithShape="1">
          <a:blip r:embed="rId4">
            <a:alphaModFix/>
          </a:blip>
          <a:srcRect b="0" l="0" r="0" t="0"/>
          <a:stretch/>
        </p:blipFill>
        <p:spPr>
          <a:xfrm>
            <a:off x="201488" y="2000240"/>
            <a:ext cx="8763000" cy="4764791"/>
          </a:xfrm>
          <a:prstGeom prst="rect">
            <a:avLst/>
          </a:prstGeom>
          <a:solidFill>
            <a:schemeClr val="lt1"/>
          </a:solidFill>
          <a:ln>
            <a:noFill/>
          </a:ln>
        </p:spPr>
      </p:pic>
      <p:sp>
        <p:nvSpPr>
          <p:cNvPr id="452" name="Shape 452"/>
          <p:cNvSpPr/>
          <p:nvPr/>
        </p:nvSpPr>
        <p:spPr>
          <a:xfrm>
            <a:off x="467543" y="2354041"/>
            <a:ext cx="8064896"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3600">
                <a:solidFill>
                  <a:srgbClr val="FF0000"/>
                </a:solidFill>
                <a:latin typeface="Arial"/>
                <a:ea typeface="Arial"/>
                <a:cs typeface="Arial"/>
                <a:sym typeface="Arial"/>
              </a:rPr>
              <a:t>من طرق التدريب على اكتساب المهارة:</a:t>
            </a:r>
          </a:p>
        </p:txBody>
      </p:sp>
      <p:sp>
        <p:nvSpPr>
          <p:cNvPr id="453" name="Shape 453"/>
          <p:cNvSpPr/>
          <p:nvPr/>
        </p:nvSpPr>
        <p:spPr>
          <a:xfrm>
            <a:off x="428595" y="3143248"/>
            <a:ext cx="8064896" cy="175432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dk1"/>
                </a:solidFill>
                <a:latin typeface="Arial"/>
                <a:ea typeface="Arial"/>
                <a:cs typeface="Arial"/>
                <a:sym typeface="Arial"/>
              </a:rPr>
              <a:t> رواية القصص والسير الذاتية- المناقشات الجماعية- النمذجة والاقتداء- لعب الأدوار- الحوار البناء- التعلم التعاوني.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500"/>
                                        <p:tgtEl>
                                          <p:spTgt spid="4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pic>
        <p:nvPicPr>
          <p:cNvPr descr="img_1355588848_831.png" id="458" name="Shape 458"/>
          <p:cNvPicPr preferRelativeResize="0"/>
          <p:nvPr/>
        </p:nvPicPr>
        <p:blipFill rotWithShape="1">
          <a:blip r:embed="rId3">
            <a:alphaModFix/>
          </a:blip>
          <a:srcRect b="0" l="0" r="0" t="0"/>
          <a:stretch/>
        </p:blipFill>
        <p:spPr>
          <a:xfrm>
            <a:off x="395536" y="404663"/>
            <a:ext cx="8352928" cy="1095510"/>
          </a:xfrm>
          <a:prstGeom prst="rect">
            <a:avLst/>
          </a:prstGeom>
          <a:noFill/>
          <a:ln>
            <a:noFill/>
          </a:ln>
        </p:spPr>
      </p:pic>
      <p:sp>
        <p:nvSpPr>
          <p:cNvPr id="459" name="Shape 459"/>
          <p:cNvSpPr txBox="1"/>
          <p:nvPr/>
        </p:nvSpPr>
        <p:spPr>
          <a:xfrm>
            <a:off x="755575" y="526300"/>
            <a:ext cx="7416824"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rgbClr val="F4F0E2"/>
                </a:solidFill>
                <a:latin typeface="Arial"/>
                <a:ea typeface="Arial"/>
                <a:cs typeface="Arial"/>
                <a:sym typeface="Arial"/>
              </a:rPr>
              <a:t>التدريب على المهارات الاجتماعية</a:t>
            </a:r>
          </a:p>
        </p:txBody>
      </p:sp>
      <p:pic>
        <p:nvPicPr>
          <p:cNvPr descr="frame0804.png" id="460" name="Shape 460"/>
          <p:cNvPicPr preferRelativeResize="0"/>
          <p:nvPr/>
        </p:nvPicPr>
        <p:blipFill rotWithShape="1">
          <a:blip r:embed="rId4">
            <a:alphaModFix/>
          </a:blip>
          <a:srcRect b="0" l="0" r="0" t="0"/>
          <a:stretch/>
        </p:blipFill>
        <p:spPr>
          <a:xfrm>
            <a:off x="201488" y="2000240"/>
            <a:ext cx="8763000" cy="4764791"/>
          </a:xfrm>
          <a:prstGeom prst="rect">
            <a:avLst/>
          </a:prstGeom>
          <a:solidFill>
            <a:schemeClr val="lt1"/>
          </a:solidFill>
          <a:ln>
            <a:noFill/>
          </a:ln>
        </p:spPr>
      </p:pic>
      <p:sp>
        <p:nvSpPr>
          <p:cNvPr id="461" name="Shape 461"/>
          <p:cNvSpPr/>
          <p:nvPr/>
        </p:nvSpPr>
        <p:spPr>
          <a:xfrm>
            <a:off x="467543" y="2354041"/>
            <a:ext cx="8064896"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3600">
                <a:solidFill>
                  <a:srgbClr val="FF0000"/>
                </a:solidFill>
                <a:latin typeface="Arial"/>
                <a:ea typeface="Arial"/>
                <a:cs typeface="Arial"/>
                <a:sym typeface="Arial"/>
              </a:rPr>
              <a:t>نموذج للتدريب على بعض المهارات:</a:t>
            </a:r>
          </a:p>
        </p:txBody>
      </p:sp>
      <p:sp>
        <p:nvSpPr>
          <p:cNvPr id="462" name="Shape 462"/>
          <p:cNvSpPr/>
          <p:nvPr/>
        </p:nvSpPr>
        <p:spPr>
          <a:xfrm>
            <a:off x="539552" y="3591014"/>
            <a:ext cx="8064896" cy="286232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dk1"/>
                </a:solidFill>
                <a:latin typeface="Arial"/>
                <a:ea typeface="Arial"/>
                <a:cs typeface="Arial"/>
                <a:sym typeface="Arial"/>
              </a:rPr>
              <a:t>إن الطريقة الفعالة في مساعدة الفرد على ممارسة التواصل مع الآخرين بكل ثقة تكمن في منحه الفرصة للحديث معهم وتشجيعه التشجيع المناسب للقيام بذلك ومساعدته على التغلب على ما قد يواجه من صعوبات في التحدث للآخرين.</a:t>
            </a:r>
          </a:p>
        </p:txBody>
      </p:sp>
      <p:sp>
        <p:nvSpPr>
          <p:cNvPr id="463" name="Shape 463"/>
          <p:cNvSpPr/>
          <p:nvPr/>
        </p:nvSpPr>
        <p:spPr>
          <a:xfrm>
            <a:off x="3707903" y="3000372"/>
            <a:ext cx="4560629"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3600">
                <a:solidFill>
                  <a:srgbClr val="FF00FF"/>
                </a:solidFill>
                <a:latin typeface="Arial"/>
                <a:ea typeface="Arial"/>
                <a:cs typeface="Arial"/>
                <a:sym typeface="Arial"/>
              </a:rPr>
              <a:t>مهارة التحدث والمحادثة: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500"/>
                                        <p:tgtEl>
                                          <p:spTgt spid="46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pic>
        <p:nvPicPr>
          <p:cNvPr descr="صورة1.png" id="468" name="Shape 468"/>
          <p:cNvPicPr preferRelativeResize="0"/>
          <p:nvPr/>
        </p:nvPicPr>
        <p:blipFill rotWithShape="1">
          <a:blip r:embed="rId3">
            <a:alphaModFix/>
          </a:blip>
          <a:srcRect b="0" l="0" r="0" t="0"/>
          <a:stretch/>
        </p:blipFill>
        <p:spPr>
          <a:xfrm>
            <a:off x="5940151" y="260647"/>
            <a:ext cx="2915816" cy="1440160"/>
          </a:xfrm>
          <a:prstGeom prst="rect">
            <a:avLst/>
          </a:prstGeom>
          <a:noFill/>
          <a:ln>
            <a:noFill/>
          </a:ln>
        </p:spPr>
      </p:pic>
      <p:sp>
        <p:nvSpPr>
          <p:cNvPr id="469" name="Shape 469"/>
          <p:cNvSpPr/>
          <p:nvPr/>
        </p:nvSpPr>
        <p:spPr>
          <a:xfrm>
            <a:off x="6221655" y="476672"/>
            <a:ext cx="2238776"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6000">
                <a:solidFill>
                  <a:srgbClr val="000099"/>
                </a:solidFill>
                <a:latin typeface="Arial"/>
                <a:ea typeface="Arial"/>
                <a:cs typeface="Arial"/>
                <a:sym typeface="Arial"/>
              </a:rPr>
              <a:t>روابط</a:t>
            </a:r>
          </a:p>
        </p:txBody>
      </p:sp>
      <p:pic>
        <p:nvPicPr>
          <p:cNvPr descr="frames48.gif" id="470" name="Shape 470"/>
          <p:cNvPicPr preferRelativeResize="0"/>
          <p:nvPr/>
        </p:nvPicPr>
        <p:blipFill rotWithShape="1">
          <a:blip r:embed="rId4">
            <a:alphaModFix/>
          </a:blip>
          <a:srcRect b="0" l="0" r="0" t="0"/>
          <a:stretch/>
        </p:blipFill>
        <p:spPr>
          <a:xfrm>
            <a:off x="0" y="1916832"/>
            <a:ext cx="9144000" cy="4392488"/>
          </a:xfrm>
          <a:prstGeom prst="rect">
            <a:avLst/>
          </a:prstGeom>
          <a:solidFill>
            <a:schemeClr val="lt1"/>
          </a:solidFill>
          <a:ln>
            <a:noFill/>
          </a:ln>
        </p:spPr>
      </p:pic>
      <p:sp>
        <p:nvSpPr>
          <p:cNvPr id="471" name="Shape 471"/>
          <p:cNvSpPr/>
          <p:nvPr/>
        </p:nvSpPr>
        <p:spPr>
          <a:xfrm>
            <a:off x="755575" y="2941780"/>
            <a:ext cx="7560839" cy="120032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chemeClr val="dk1"/>
                </a:solidFill>
                <a:latin typeface="Arial"/>
                <a:ea typeface="Arial"/>
                <a:cs typeface="Arial"/>
                <a:sym typeface="Arial"/>
              </a:rPr>
              <a:t>موقع كنانة اونلاين</a:t>
            </a:r>
          </a:p>
          <a:p>
            <a:pPr indent="0" lvl="0" marL="0" marR="0" rtl="1" algn="ctr">
              <a:spcBef>
                <a:spcPts val="0"/>
              </a:spcBef>
              <a:spcAft>
                <a:spcPts val="0"/>
              </a:spcAft>
              <a:buSzPct val="25000"/>
              <a:buNone/>
            </a:pPr>
            <a:r>
              <a:rPr b="1" lang="ar-EG" sz="3200" u="sng">
                <a:solidFill>
                  <a:schemeClr val="hlink"/>
                </a:solidFill>
                <a:latin typeface="Arial"/>
                <a:ea typeface="Arial"/>
                <a:cs typeface="Arial"/>
                <a:sym typeface="Arial"/>
                <a:hlinkClick r:id="rId5"/>
              </a:rPr>
              <a:t>http://kenanaonline.com/sahermaklad</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descr="0043.WMF" id="114" name="Shape 114"/>
          <p:cNvPicPr preferRelativeResize="0"/>
          <p:nvPr/>
        </p:nvPicPr>
        <p:blipFill rotWithShape="1">
          <a:blip r:embed="rId3">
            <a:alphaModFix/>
          </a:blip>
          <a:srcRect b="0" l="0" r="0" t="0"/>
          <a:stretch/>
        </p:blipFill>
        <p:spPr>
          <a:xfrm>
            <a:off x="1619671" y="274775"/>
            <a:ext cx="7128792" cy="2341270"/>
          </a:xfrm>
          <a:prstGeom prst="rect">
            <a:avLst/>
          </a:prstGeom>
          <a:noFill/>
          <a:ln>
            <a:noFill/>
          </a:ln>
          <a:effectLst>
            <a:outerShdw blurRad="190500" algn="ctr" dir="2700000" dist="228600">
              <a:srgbClr val="000000">
                <a:alpha val="29803"/>
              </a:srgbClr>
            </a:outerShdw>
          </a:effectLst>
        </p:spPr>
      </p:pic>
      <p:sp>
        <p:nvSpPr>
          <p:cNvPr id="115" name="Shape 115"/>
          <p:cNvSpPr/>
          <p:nvPr/>
        </p:nvSpPr>
        <p:spPr>
          <a:xfrm rot="302623">
            <a:off x="2176279" y="615722"/>
            <a:ext cx="5926615" cy="101566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F4F0E2"/>
                </a:solidFill>
                <a:latin typeface="Arial"/>
                <a:ea typeface="Arial"/>
                <a:cs typeface="Arial"/>
                <a:sym typeface="Arial"/>
              </a:rPr>
              <a:t>مدة التنفيذ</a:t>
            </a:r>
          </a:p>
        </p:txBody>
      </p:sp>
      <p:sp>
        <p:nvSpPr>
          <p:cNvPr id="116" name="Shape 116"/>
          <p:cNvSpPr/>
          <p:nvPr/>
        </p:nvSpPr>
        <p:spPr>
          <a:xfrm>
            <a:off x="2699147" y="2996505"/>
            <a:ext cx="6048374" cy="1368425"/>
          </a:xfrm>
          <a:prstGeom prst="roundRect">
            <a:avLst>
              <a:gd fmla="val 16667" name="adj"/>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7" name="Shape 117"/>
          <p:cNvSpPr txBox="1"/>
          <p:nvPr/>
        </p:nvSpPr>
        <p:spPr>
          <a:xfrm>
            <a:off x="3419871" y="3140967"/>
            <a:ext cx="5040313" cy="1015662"/>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6000" u="none" cap="none" strike="noStrike">
                <a:solidFill>
                  <a:schemeClr val="dk1"/>
                </a:solidFill>
                <a:latin typeface="Arial"/>
                <a:ea typeface="Arial"/>
                <a:cs typeface="Arial"/>
                <a:sym typeface="Arial"/>
              </a:rPr>
              <a:t>عدد الحصص</a:t>
            </a:r>
          </a:p>
        </p:txBody>
      </p:sp>
      <p:sp>
        <p:nvSpPr>
          <p:cNvPr id="118" name="Shape 118"/>
          <p:cNvSpPr/>
          <p:nvPr/>
        </p:nvSpPr>
        <p:spPr>
          <a:xfrm>
            <a:off x="3275856" y="3140967"/>
            <a:ext cx="1224135" cy="1008112"/>
          </a:xfrm>
          <a:prstGeom prst="ellipse">
            <a:avLst/>
          </a:prstGeom>
          <a:gradFill>
            <a:gsLst>
              <a:gs pos="0">
                <a:srgbClr val="29859E"/>
              </a:gs>
              <a:gs pos="80000">
                <a:srgbClr val="36B0D0"/>
              </a:gs>
              <a:gs pos="100000">
                <a:srgbClr val="33B3D5"/>
              </a:gs>
            </a:gsLst>
            <a:lin ang="16200000" scaled="0"/>
          </a:gradFill>
          <a:ln cap="flat" cmpd="sng" w="9525">
            <a:solidFill>
              <a:srgbClr val="45A9C4"/>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Shape 119"/>
          <p:cNvSpPr txBox="1"/>
          <p:nvPr/>
        </p:nvSpPr>
        <p:spPr>
          <a:xfrm>
            <a:off x="3203848" y="3205088"/>
            <a:ext cx="1295897" cy="101600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Arial"/>
                <a:ea typeface="Arial"/>
                <a:cs typeface="Arial"/>
                <a:sym typeface="Arial"/>
              </a:rPr>
              <a:t>7</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descr="1095597730629615321.png" id="124" name="Shape 124"/>
          <p:cNvPicPr preferRelativeResize="0"/>
          <p:nvPr/>
        </p:nvPicPr>
        <p:blipFill rotWithShape="1">
          <a:blip r:embed="rId3">
            <a:alphaModFix/>
          </a:blip>
          <a:srcRect b="0" l="0" r="0" t="0"/>
          <a:stretch/>
        </p:blipFill>
        <p:spPr>
          <a:xfrm>
            <a:off x="1116012" y="1773238"/>
            <a:ext cx="7127875" cy="3240087"/>
          </a:xfrm>
          <a:prstGeom prst="rect">
            <a:avLst/>
          </a:prstGeom>
          <a:noFill/>
          <a:ln>
            <a:noFill/>
          </a:ln>
        </p:spPr>
      </p:pic>
      <p:sp>
        <p:nvSpPr>
          <p:cNvPr id="125" name="Shape 125"/>
          <p:cNvSpPr/>
          <p:nvPr/>
        </p:nvSpPr>
        <p:spPr>
          <a:xfrm>
            <a:off x="2699791" y="2852935"/>
            <a:ext cx="3900426"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4F0E2"/>
                </a:solidFill>
                <a:latin typeface="Arial"/>
                <a:ea typeface="Arial"/>
                <a:cs typeface="Arial"/>
                <a:sym typeface="Arial"/>
              </a:rPr>
              <a:t>أهداف الوحدة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pic>
        <p:nvPicPr>
          <p:cNvPr descr="img_1355588848_831.png" id="130" name="Shape 130"/>
          <p:cNvPicPr preferRelativeResize="0"/>
          <p:nvPr/>
        </p:nvPicPr>
        <p:blipFill rotWithShape="1">
          <a:blip r:embed="rId3">
            <a:alphaModFix/>
          </a:blip>
          <a:srcRect b="0" l="0" r="0" t="0"/>
          <a:stretch/>
        </p:blipFill>
        <p:spPr>
          <a:xfrm>
            <a:off x="395536" y="404663"/>
            <a:ext cx="8352928" cy="1584175"/>
          </a:xfrm>
          <a:prstGeom prst="rect">
            <a:avLst/>
          </a:prstGeom>
          <a:noFill/>
          <a:ln>
            <a:noFill/>
          </a:ln>
        </p:spPr>
      </p:pic>
      <p:sp>
        <p:nvSpPr>
          <p:cNvPr id="131" name="Shape 131"/>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F4F0E2"/>
                </a:solidFill>
                <a:latin typeface="Arial"/>
                <a:ea typeface="Arial"/>
                <a:cs typeface="Arial"/>
                <a:sym typeface="Arial"/>
              </a:rPr>
              <a:t>يتوقع منك أخي الطالب بعد دراسة هذه الوحدة أن تكون قادرًا على أن:</a:t>
            </a:r>
          </a:p>
        </p:txBody>
      </p:sp>
      <p:pic>
        <p:nvPicPr>
          <p:cNvPr descr="boxes_frame_orange.png" id="132" name="Shape 132"/>
          <p:cNvPicPr preferRelativeResize="0"/>
          <p:nvPr/>
        </p:nvPicPr>
        <p:blipFill rotWithShape="1">
          <a:blip r:embed="rId4">
            <a:alphaModFix/>
          </a:blip>
          <a:srcRect b="0" l="0" r="0" t="0"/>
          <a:stretch/>
        </p:blipFill>
        <p:spPr>
          <a:xfrm>
            <a:off x="323528" y="2564903"/>
            <a:ext cx="8568951" cy="1939081"/>
          </a:xfrm>
          <a:prstGeom prst="rect">
            <a:avLst/>
          </a:prstGeom>
          <a:noFill/>
          <a:ln>
            <a:noFill/>
          </a:ln>
        </p:spPr>
      </p:pic>
      <p:sp>
        <p:nvSpPr>
          <p:cNvPr id="133" name="Shape 133"/>
          <p:cNvSpPr/>
          <p:nvPr/>
        </p:nvSpPr>
        <p:spPr>
          <a:xfrm>
            <a:off x="1187004" y="3145124"/>
            <a:ext cx="6553348"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تحدد معنى المهارة وأنواعها.</a:t>
            </a:r>
          </a:p>
        </p:txBody>
      </p:sp>
      <p:pic>
        <p:nvPicPr>
          <p:cNvPr descr="boxes_frame_orange.png" id="134" name="Shape 134"/>
          <p:cNvPicPr preferRelativeResize="0"/>
          <p:nvPr/>
        </p:nvPicPr>
        <p:blipFill rotWithShape="1">
          <a:blip r:embed="rId4">
            <a:alphaModFix/>
          </a:blip>
          <a:srcRect b="0" l="0" r="0" t="0"/>
          <a:stretch/>
        </p:blipFill>
        <p:spPr>
          <a:xfrm>
            <a:off x="323528" y="4658271"/>
            <a:ext cx="8568951" cy="1939081"/>
          </a:xfrm>
          <a:prstGeom prst="rect">
            <a:avLst/>
          </a:prstGeom>
          <a:noFill/>
          <a:ln>
            <a:noFill/>
          </a:ln>
        </p:spPr>
      </p:pic>
      <p:sp>
        <p:nvSpPr>
          <p:cNvPr id="135" name="Shape 135"/>
          <p:cNvSpPr/>
          <p:nvPr/>
        </p:nvSpPr>
        <p:spPr>
          <a:xfrm>
            <a:off x="1187004" y="4930714"/>
            <a:ext cx="6553348" cy="132343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تعرف المقصود بالمهارات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descr="boxes_frame_orange.png" id="140" name="Shape 140"/>
          <p:cNvPicPr preferRelativeResize="0"/>
          <p:nvPr/>
        </p:nvPicPr>
        <p:blipFill rotWithShape="1">
          <a:blip r:embed="rId3">
            <a:alphaModFix/>
          </a:blip>
          <a:srcRect b="0" l="0" r="0" t="0"/>
          <a:stretch/>
        </p:blipFill>
        <p:spPr>
          <a:xfrm>
            <a:off x="323528" y="2564903"/>
            <a:ext cx="8568951" cy="1939081"/>
          </a:xfrm>
          <a:prstGeom prst="rect">
            <a:avLst/>
          </a:prstGeom>
          <a:noFill/>
          <a:ln>
            <a:noFill/>
          </a:ln>
        </p:spPr>
      </p:pic>
      <p:sp>
        <p:nvSpPr>
          <p:cNvPr id="141" name="Shape 141"/>
          <p:cNvSpPr/>
          <p:nvPr/>
        </p:nvSpPr>
        <p:spPr>
          <a:xfrm>
            <a:off x="1403648" y="2852935"/>
            <a:ext cx="6553348" cy="132343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تستنتج ركائز تنمية المهارات الاجتماعية.</a:t>
            </a:r>
          </a:p>
        </p:txBody>
      </p:sp>
      <p:pic>
        <p:nvPicPr>
          <p:cNvPr descr="boxes_frame_orange.png" id="142" name="Shape 142"/>
          <p:cNvPicPr preferRelativeResize="0"/>
          <p:nvPr/>
        </p:nvPicPr>
        <p:blipFill rotWithShape="1">
          <a:blip r:embed="rId3">
            <a:alphaModFix/>
          </a:blip>
          <a:srcRect b="0" l="0" r="0" t="0"/>
          <a:stretch/>
        </p:blipFill>
        <p:spPr>
          <a:xfrm>
            <a:off x="323528" y="4658271"/>
            <a:ext cx="8568951" cy="1939081"/>
          </a:xfrm>
          <a:prstGeom prst="rect">
            <a:avLst/>
          </a:prstGeom>
          <a:noFill/>
          <a:ln>
            <a:noFill/>
          </a:ln>
        </p:spPr>
      </p:pic>
      <p:sp>
        <p:nvSpPr>
          <p:cNvPr id="143" name="Shape 143"/>
          <p:cNvSpPr/>
          <p:nvPr/>
        </p:nvSpPr>
        <p:spPr>
          <a:xfrm>
            <a:off x="1403648" y="5248944"/>
            <a:ext cx="6553348" cy="707886"/>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تستنتج محددات المهارات الاجتماعية</a:t>
            </a:r>
          </a:p>
        </p:txBody>
      </p:sp>
      <p:pic>
        <p:nvPicPr>
          <p:cNvPr descr="img_1355588848_831.png" id="144" name="Shape 144"/>
          <p:cNvPicPr preferRelativeResize="0"/>
          <p:nvPr/>
        </p:nvPicPr>
        <p:blipFill rotWithShape="1">
          <a:blip r:embed="rId4">
            <a:alphaModFix/>
          </a:blip>
          <a:srcRect b="0" l="0" r="0" t="0"/>
          <a:stretch/>
        </p:blipFill>
        <p:spPr>
          <a:xfrm>
            <a:off x="395536" y="404663"/>
            <a:ext cx="8352928" cy="1584175"/>
          </a:xfrm>
          <a:prstGeom prst="rect">
            <a:avLst/>
          </a:prstGeom>
          <a:noFill/>
          <a:ln>
            <a:noFill/>
          </a:ln>
        </p:spPr>
      </p:pic>
      <p:sp>
        <p:nvSpPr>
          <p:cNvPr id="145" name="Shape 145"/>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F4F0E2"/>
                </a:solidFill>
                <a:latin typeface="Arial"/>
                <a:ea typeface="Arial"/>
                <a:cs typeface="Arial"/>
                <a:sym typeface="Arial"/>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descr="boxes_frame_orange.png" id="150" name="Shape 150"/>
          <p:cNvPicPr preferRelativeResize="0"/>
          <p:nvPr/>
        </p:nvPicPr>
        <p:blipFill rotWithShape="1">
          <a:blip r:embed="rId3">
            <a:alphaModFix/>
          </a:blip>
          <a:srcRect b="0" l="0" r="0" t="0"/>
          <a:stretch/>
        </p:blipFill>
        <p:spPr>
          <a:xfrm>
            <a:off x="323528" y="2564903"/>
            <a:ext cx="8568951" cy="1939081"/>
          </a:xfrm>
          <a:prstGeom prst="rect">
            <a:avLst/>
          </a:prstGeom>
          <a:noFill/>
          <a:ln>
            <a:noFill/>
          </a:ln>
        </p:spPr>
      </p:pic>
      <p:sp>
        <p:nvSpPr>
          <p:cNvPr id="151" name="Shape 151"/>
          <p:cNvSpPr/>
          <p:nvPr/>
        </p:nvSpPr>
        <p:spPr>
          <a:xfrm>
            <a:off x="1403648" y="2928933"/>
            <a:ext cx="6553348" cy="132343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تستنتج أهمية المهارات الاجتماعية للفرد.</a:t>
            </a:r>
          </a:p>
        </p:txBody>
      </p:sp>
      <p:pic>
        <p:nvPicPr>
          <p:cNvPr descr="boxes_frame_orange.png" id="152" name="Shape 152"/>
          <p:cNvPicPr preferRelativeResize="0"/>
          <p:nvPr/>
        </p:nvPicPr>
        <p:blipFill rotWithShape="1">
          <a:blip r:embed="rId3">
            <a:alphaModFix/>
          </a:blip>
          <a:srcRect b="0" l="0" r="0" t="0"/>
          <a:stretch/>
        </p:blipFill>
        <p:spPr>
          <a:xfrm>
            <a:off x="323528" y="4658271"/>
            <a:ext cx="8568951" cy="1939081"/>
          </a:xfrm>
          <a:prstGeom prst="rect">
            <a:avLst/>
          </a:prstGeom>
          <a:noFill/>
          <a:ln>
            <a:noFill/>
          </a:ln>
        </p:spPr>
      </p:pic>
      <p:sp>
        <p:nvSpPr>
          <p:cNvPr id="153" name="Shape 153"/>
          <p:cNvSpPr/>
          <p:nvPr/>
        </p:nvSpPr>
        <p:spPr>
          <a:xfrm>
            <a:off x="1403648" y="5000635"/>
            <a:ext cx="6553348" cy="1323439"/>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chemeClr val="dk1"/>
              </a:buClr>
              <a:buSzPct val="100000"/>
              <a:buFont typeface="Arial"/>
              <a:buChar char="•"/>
            </a:pPr>
            <a:r>
              <a:rPr b="1" i="0" lang="ar-EG" sz="4000" u="none" cap="none" strike="noStrike">
                <a:solidFill>
                  <a:schemeClr val="dk1"/>
                </a:solidFill>
                <a:latin typeface="Arial"/>
                <a:ea typeface="Arial"/>
                <a:cs typeface="Arial"/>
                <a:sym typeface="Arial"/>
              </a:rPr>
              <a:t>تمثل لأهمية بعض المهارات الاجتماعية على الفرد والمجتمع.</a:t>
            </a:r>
          </a:p>
        </p:txBody>
      </p:sp>
      <p:pic>
        <p:nvPicPr>
          <p:cNvPr descr="img_1355588848_831.png" id="154" name="Shape 154"/>
          <p:cNvPicPr preferRelativeResize="0"/>
          <p:nvPr/>
        </p:nvPicPr>
        <p:blipFill rotWithShape="1">
          <a:blip r:embed="rId4">
            <a:alphaModFix/>
          </a:blip>
          <a:srcRect b="0" l="0" r="0" t="0"/>
          <a:stretch/>
        </p:blipFill>
        <p:spPr>
          <a:xfrm>
            <a:off x="395536" y="404663"/>
            <a:ext cx="8352928" cy="1584175"/>
          </a:xfrm>
          <a:prstGeom prst="rect">
            <a:avLst/>
          </a:prstGeom>
          <a:noFill/>
          <a:ln>
            <a:noFill/>
          </a:ln>
        </p:spPr>
      </p:pic>
      <p:sp>
        <p:nvSpPr>
          <p:cNvPr id="155" name="Shape 155"/>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F4F0E2"/>
                </a:solidFill>
                <a:latin typeface="Arial"/>
                <a:ea typeface="Arial"/>
                <a:cs typeface="Arial"/>
                <a:sym typeface="Arial"/>
              </a:rPr>
              <a:t>يتوقع منك أخي الطالب بعد دراسة هذه الوحدة أن تكون قادرًا على أن: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