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331" r:id="rId3"/>
    <p:sldId id="346" r:id="rId4"/>
    <p:sldId id="347" r:id="rId5"/>
    <p:sldId id="278" r:id="rId6"/>
    <p:sldId id="329" r:id="rId7"/>
    <p:sldId id="349" r:id="rId8"/>
    <p:sldId id="351" r:id="rId9"/>
    <p:sldId id="35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D5EA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نمط فاتح 2 - تميي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4" autoAdjust="0"/>
    <p:restoredTop sz="94660"/>
  </p:normalViewPr>
  <p:slideViewPr>
    <p:cSldViewPr snapToGrid="0">
      <p:cViewPr varScale="1">
        <p:scale>
          <a:sx n="70" d="100"/>
          <a:sy n="70" d="100"/>
        </p:scale>
        <p:origin x="57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6295D6-2EFE-4AFC-BA9B-2E0D1C1638BD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098529-C437-4C10-BCF2-601D3101E1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561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53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245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1389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305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676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128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120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183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72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261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248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966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903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id="{640D4C09-C6A8-468D-9990-58CB036772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0234" y="3124630"/>
            <a:ext cx="10359131" cy="932971"/>
          </a:xfrm>
        </p:spPr>
        <p:txBody>
          <a:bodyPr>
            <a:normAutofit fontScale="90000"/>
          </a:bodyPr>
          <a:lstStyle/>
          <a:p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8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53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التَّاءُ المَفْتوحَةُ </a:t>
            </a:r>
            <a:r>
              <a:rPr lang="ar-BH" sz="5300" b="1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في آخرِ </a:t>
            </a:r>
            <a:r>
              <a:rPr lang="ar-BH" sz="53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جَمْعِ المُؤنَّثِ السَّالِمِ</a:t>
            </a:r>
            <a:endParaRPr lang="ar-BH" sz="4800" b="1" dirty="0">
              <a:solidFill>
                <a:schemeClr val="tx1">
                  <a:lumMod val="95000"/>
                  <a:lumOff val="5000"/>
                </a:schemeClr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3DA23345-9E84-4C4A-968F-A6AE0C85268B}"/>
              </a:ext>
            </a:extLst>
          </p:cNvPr>
          <p:cNvSpPr txBox="1">
            <a:spLocks/>
          </p:cNvSpPr>
          <p:nvPr/>
        </p:nvSpPr>
        <p:spPr>
          <a:xfrm>
            <a:off x="2614295" y="1618190"/>
            <a:ext cx="6811010" cy="118221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BH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درس في مادّة</a:t>
            </a:r>
            <a:r>
              <a:rPr lang="ar-SA" sz="3600" b="1" dirty="0">
                <a:solidFill>
                  <a:srgbClr val="7030A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اللّغة العربيّة</a:t>
            </a:r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/>
            </a:r>
            <a:b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</a:br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القواعدُ الإملائيّةُ</a:t>
            </a:r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-</a:t>
            </a:r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الفصل الدراسي الأوّل </a:t>
            </a:r>
            <a:endParaRPr lang="ar-BH" sz="3600" b="1" dirty="0">
              <a:solidFill>
                <a:schemeClr val="tx1">
                  <a:lumMod val="95000"/>
                  <a:lumOff val="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2ADB81A8-A8B1-4B40-BA54-1EFDA42380A0}"/>
              </a:ext>
            </a:extLst>
          </p:cNvPr>
          <p:cNvSpPr txBox="1">
            <a:spLocks/>
          </p:cNvSpPr>
          <p:nvPr/>
        </p:nvSpPr>
        <p:spPr>
          <a:xfrm>
            <a:off x="3432022" y="4322484"/>
            <a:ext cx="5175554" cy="12965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الصّفّ </a:t>
            </a:r>
            <a:r>
              <a:rPr lang="ar-BH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الرّابع </a:t>
            </a:r>
            <a:r>
              <a:rPr lang="ar-SA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الابتدائيّ</a:t>
            </a:r>
            <a:endParaRPr lang="ar-BH" sz="3600" b="1" dirty="0">
              <a:solidFill>
                <a:schemeClr val="tx1">
                  <a:lumMod val="95000"/>
                  <a:lumOff val="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C6FFC3F-B80E-4629-BC63-F1F9933D5B3B}"/>
              </a:ext>
            </a:extLst>
          </p:cNvPr>
          <p:cNvSpPr/>
          <p:nvPr/>
        </p:nvSpPr>
        <p:spPr>
          <a:xfrm>
            <a:off x="371064" y="2760494"/>
            <a:ext cx="11361772" cy="841027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 تمييزُ التاءِ المفتوحةِ في آخرِ جَمْعِ المؤنَّثِ السَّالِم من خلال الأمثلة المعروضة</a:t>
            </a:r>
            <a:r>
              <a:rPr lang="ar-BH" sz="32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5F0BFDC-230F-412E-B90F-C57409A305F9}"/>
              </a:ext>
            </a:extLst>
          </p:cNvPr>
          <p:cNvSpPr/>
          <p:nvPr/>
        </p:nvSpPr>
        <p:spPr>
          <a:xfrm>
            <a:off x="371064" y="3879060"/>
            <a:ext cx="11392935" cy="806296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استنتاجُ قاعدةِ الدّرسِ من خلالِ الأمثلةِ المعروضةِ.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79669" y="1109953"/>
            <a:ext cx="4105935" cy="81161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4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أهْدافُ الدَّرْسِ</a:t>
            </a:r>
            <a:endParaRPr lang="en-US" sz="48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F0BFDC-230F-412E-B90F-C57409A305F9}"/>
              </a:ext>
            </a:extLst>
          </p:cNvPr>
          <p:cNvSpPr/>
          <p:nvPr/>
        </p:nvSpPr>
        <p:spPr>
          <a:xfrm>
            <a:off x="371064" y="4933160"/>
            <a:ext cx="11361772" cy="806296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3- توظيفُ قاعدةِ الدّرسِ توظيفًا صحيحًا في سياقاتٍ تعبيريَّةٍ مُتنوِّعَةٍ.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C5FBED0A-58B9-4467-B42F-F9F870DBB3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6840" y="134238"/>
            <a:ext cx="1646183" cy="1268068"/>
          </a:xfrm>
          <a:prstGeom prst="rect">
            <a:avLst/>
          </a:prstGeom>
        </p:spPr>
      </p:pic>
      <p:sp>
        <p:nvSpPr>
          <p:cNvPr id="8" name="مستطيل 4">
            <a:extLst>
              <a:ext uri="{FF2B5EF4-FFF2-40B4-BE49-F238E27FC236}">
                <a16:creationId xmlns:a16="http://schemas.microsoft.com/office/drawing/2014/main" id="{A90A23A1-D496-4137-B68A-BD1106544C9D}"/>
              </a:ext>
            </a:extLst>
          </p:cNvPr>
          <p:cNvSpPr/>
          <p:nvPr/>
        </p:nvSpPr>
        <p:spPr>
          <a:xfrm>
            <a:off x="188256" y="160216"/>
            <a:ext cx="5092504" cy="36079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/>
            <a:r>
              <a:rPr lang="ar-BH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التَّاءُ المَفْتوحَةُ في آخر جَمْعِ المُؤنَّثِ السَّالِم</a:t>
            </a:r>
            <a:r>
              <a:rPr lang="ar-BH" dirty="0">
                <a:solidFill>
                  <a:schemeClr val="bg1"/>
                </a:solidFill>
              </a:rPr>
              <a:t> 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 </a:t>
            </a:r>
            <a:endParaRPr lang="ar-BH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51195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3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FD8A2EA4-E80F-4C35-88C4-5FB5E33F85D3}"/>
              </a:ext>
            </a:extLst>
          </p:cNvPr>
          <p:cNvSpPr txBox="1">
            <a:spLocks/>
          </p:cNvSpPr>
          <p:nvPr/>
        </p:nvSpPr>
        <p:spPr>
          <a:xfrm>
            <a:off x="10477885" y="-39756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060368" y="299230"/>
            <a:ext cx="6633411" cy="909920"/>
          </a:xfrm>
        </p:spPr>
        <p:txBody>
          <a:bodyPr>
            <a:normAutofit/>
          </a:bodyPr>
          <a:lstStyle/>
          <a:p>
            <a:pPr marL="457200" indent="-457200" algn="r" defTabSz="457200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buFontTx/>
              <a:buChar char="-"/>
            </a:pP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أَقرَأُ الفِقرَةَ الآتيَةَ، ثُمَّ أجيبُ عمّا يليها: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84693" y="991945"/>
            <a:ext cx="9702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لدى أمينةَ </a:t>
            </a:r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صَديقةٌ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لطيفةٌ تُدعَى شَيخة. </a:t>
            </a:r>
          </a:p>
          <a:p>
            <a:pPr algn="r" rtl="1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اصطَحَبتها ذات يومٍ إلى بيتِ </a:t>
            </a:r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الجدّةِ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القريبِ من حيّهم. عندما دخلتا البيْت سَمِعتا صوْتَ </a:t>
            </a:r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بقرة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، خافتْ شيخةُ مِن الصَّوْتِ، ولكنَّ أمينة ضَحِكتْ وقالتْ: إنّهُ صوْت بقرة جدّتي، فهي عندها أيضًا </a:t>
            </a:r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دجاجة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، وخروف. ردّتْ شيخةُ: لكنّني أخاف مِن الحيواناتِ. قالتْ أمينةُ: حَسنًا، فلنذهب لنلعب </a:t>
            </a:r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بالدَّراجةِ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أو</a:t>
            </a:r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الكرةِ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تحتَ </a:t>
            </a:r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الشّجرةِ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  <a:r>
              <a:rPr lang="ar-BH" sz="1600" dirty="0"/>
              <a:t> </a:t>
            </a:r>
            <a:endParaRPr lang="en-US" sz="1600" dirty="0"/>
          </a:p>
        </p:txBody>
      </p:sp>
      <p:sp>
        <p:nvSpPr>
          <p:cNvPr id="7" name="Rectangle 6"/>
          <p:cNvSpPr/>
          <p:nvPr/>
        </p:nvSpPr>
        <p:spPr>
          <a:xfrm>
            <a:off x="838200" y="3224735"/>
            <a:ext cx="10553699" cy="325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r" defTabSz="457200" rtl="1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buFontTx/>
              <a:buChar char="-"/>
            </a:pP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أُلاحِظُ الكَلِماتِ المكتوبةَ باللَّوْنِ الأحمرِ، ثُمّ أُجيبُ: </a:t>
            </a:r>
          </a:p>
          <a:p>
            <a:pPr marL="457200" lvl="0" indent="-457200" algn="r" defTabSz="457200" rtl="1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buFontTx/>
              <a:buChar char="-"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 نوعُ هذه الكلماتِ؟                           أ. فعل.            ب. اسم. </a:t>
            </a:r>
          </a:p>
          <a:p>
            <a:pPr marL="457200" lvl="0" indent="-457200" algn="r" defTabSz="457200" rtl="1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buFontTx/>
              <a:buChar char="-"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علام يدلُّ عددُها؟                               أ. مفرد.              ب. جمع. </a:t>
            </a:r>
          </a:p>
          <a:p>
            <a:pPr marL="457200" indent="-457200" algn="r" defTabSz="457200" rtl="1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buFontTx/>
              <a:buChar char="-"/>
            </a:pPr>
            <a:r>
              <a:rPr lang="ar-BH" sz="2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هل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تدلُّ على مذكّرٍ أم مؤنّثٍ؟                    أ. مذكر.               ب. مؤنّث.</a:t>
            </a:r>
          </a:p>
          <a:p>
            <a:pPr lvl="0" algn="r" defTabSz="457200" rtl="1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ar-BH" sz="2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-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 الحرف الأخير الذي اتصل بها؟             أ. تاء مفتوحة.   ب. تاء مربوطة. </a:t>
            </a:r>
          </a:p>
        </p:txBody>
      </p:sp>
      <p:sp>
        <p:nvSpPr>
          <p:cNvPr id="10" name="Oval 9"/>
          <p:cNvSpPr/>
          <p:nvPr/>
        </p:nvSpPr>
        <p:spPr>
          <a:xfrm>
            <a:off x="4050979" y="3781220"/>
            <a:ext cx="1356282" cy="71909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مستطيل 4">
            <a:extLst>
              <a:ext uri="{FF2B5EF4-FFF2-40B4-BE49-F238E27FC236}">
                <a16:creationId xmlns:a16="http://schemas.microsoft.com/office/drawing/2014/main" id="{E25350CA-B39E-4615-AA50-F3281A17C9F7}"/>
              </a:ext>
            </a:extLst>
          </p:cNvPr>
          <p:cNvSpPr/>
          <p:nvPr/>
        </p:nvSpPr>
        <p:spPr>
          <a:xfrm>
            <a:off x="188256" y="120460"/>
            <a:ext cx="5092504" cy="36079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/>
            <a:r>
              <a:rPr lang="ar-BH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التَّاءُ المَفْتوحَةُ في آخر جَمْعِ المُؤنَّثِ السَّالِم</a:t>
            </a:r>
            <a:r>
              <a:rPr lang="ar-BH" dirty="0">
                <a:solidFill>
                  <a:schemeClr val="bg1"/>
                </a:solidFill>
              </a:rPr>
              <a:t> 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 </a:t>
            </a:r>
            <a:endParaRPr lang="ar-BH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7" name="Oval 9">
            <a:extLst>
              <a:ext uri="{FF2B5EF4-FFF2-40B4-BE49-F238E27FC236}">
                <a16:creationId xmlns:a16="http://schemas.microsoft.com/office/drawing/2014/main" id="{1FC471F0-889D-4C8C-9BCA-AAB809BAC7D9}"/>
              </a:ext>
            </a:extLst>
          </p:cNvPr>
          <p:cNvSpPr/>
          <p:nvPr/>
        </p:nvSpPr>
        <p:spPr>
          <a:xfrm>
            <a:off x="5660768" y="4480941"/>
            <a:ext cx="1356282" cy="71909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9">
            <a:extLst>
              <a:ext uri="{FF2B5EF4-FFF2-40B4-BE49-F238E27FC236}">
                <a16:creationId xmlns:a16="http://schemas.microsoft.com/office/drawing/2014/main" id="{E2BEAA47-F419-41F4-AE01-4B27CDDC672A}"/>
              </a:ext>
            </a:extLst>
          </p:cNvPr>
          <p:cNvSpPr/>
          <p:nvPr/>
        </p:nvSpPr>
        <p:spPr>
          <a:xfrm>
            <a:off x="3225048" y="5223880"/>
            <a:ext cx="1356282" cy="51565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9">
            <a:extLst>
              <a:ext uri="{FF2B5EF4-FFF2-40B4-BE49-F238E27FC236}">
                <a16:creationId xmlns:a16="http://schemas.microsoft.com/office/drawing/2014/main" id="{BEE08CAC-F926-4CDD-AFFA-3343B7E4C1E7}"/>
              </a:ext>
            </a:extLst>
          </p:cNvPr>
          <p:cNvSpPr/>
          <p:nvPr/>
        </p:nvSpPr>
        <p:spPr>
          <a:xfrm>
            <a:off x="2300350" y="5904357"/>
            <a:ext cx="2573202" cy="51565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534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7" grpId="0" animBg="1"/>
      <p:bldP spid="18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FD8A2EA4-E80F-4C35-88C4-5FB5E33F85D3}"/>
              </a:ext>
            </a:extLst>
          </p:cNvPr>
          <p:cNvSpPr txBox="1">
            <a:spLocks/>
          </p:cNvSpPr>
          <p:nvPr/>
        </p:nvSpPr>
        <p:spPr>
          <a:xfrm>
            <a:off x="10477885" y="0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65400" y="1"/>
            <a:ext cx="7950200" cy="909920"/>
          </a:xfrm>
        </p:spPr>
        <p:txBody>
          <a:bodyPr/>
          <a:lstStyle/>
          <a:p>
            <a:pPr algn="r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أحوِّلُ الكَلِماتِ السابقةَ إلى جمعٍ.</a:t>
            </a:r>
            <a:r>
              <a:rPr lang="ar-BH" dirty="0"/>
              <a:t> </a:t>
            </a:r>
            <a:endParaRPr lang="en-US" dirty="0"/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796070"/>
              </p:ext>
            </p:extLst>
          </p:nvPr>
        </p:nvGraphicFramePr>
        <p:xfrm>
          <a:off x="2032000" y="910166"/>
          <a:ext cx="8128000" cy="42672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ar-BH" sz="36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الجمع</a:t>
                      </a:r>
                      <a:endParaRPr lang="en-US" sz="36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الكلمة </a:t>
                      </a:r>
                      <a:endParaRPr lang="en-US" sz="36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صدِيقة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جدّة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بقرة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دجاجة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دّراجة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كرة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شجرة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3581400" y="5118837"/>
            <a:ext cx="83439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أُلاحظُ التغييرَ:</a:t>
            </a:r>
          </a:p>
          <a:p>
            <a:pPr algn="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 التغيير الذي طرأ على الكلمة عند الجمع؟   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2750" y="5541546"/>
            <a:ext cx="6337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لم </a:t>
            </a:r>
            <a:r>
              <a:rPr lang="ar-BH" sz="28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تتغيّر 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حروف الكلمة، ولكن زدناها </a:t>
            </a:r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ألِفًا وتاءً مفتوحةً 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 نهاية الكلمة (ات).</a:t>
            </a:r>
            <a:r>
              <a:rPr lang="ar-BH" dirty="0">
                <a:solidFill>
                  <a:srgbClr val="00B050"/>
                </a:solidFill>
              </a:rPr>
              <a:t>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46450" y="1574800"/>
            <a:ext cx="1307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صَدِيقات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38500" y="2029480"/>
            <a:ext cx="1307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جدّات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38500" y="2552700"/>
            <a:ext cx="1307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بقرات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38500" y="3075920"/>
            <a:ext cx="1307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دجاجات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238500" y="3556000"/>
            <a:ext cx="1307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درّاجات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38500" y="4178300"/>
            <a:ext cx="1307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كرات 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321050" y="4701520"/>
            <a:ext cx="1307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شجرات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3" name="مستطيل 4">
            <a:extLst>
              <a:ext uri="{FF2B5EF4-FFF2-40B4-BE49-F238E27FC236}">
                <a16:creationId xmlns:a16="http://schemas.microsoft.com/office/drawing/2014/main" id="{816663FB-85CC-4043-AA6C-3ADD1CE8ABAE}"/>
              </a:ext>
            </a:extLst>
          </p:cNvPr>
          <p:cNvSpPr/>
          <p:nvPr/>
        </p:nvSpPr>
        <p:spPr>
          <a:xfrm>
            <a:off x="188256" y="160216"/>
            <a:ext cx="5092504" cy="36079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/>
            <a:r>
              <a:rPr lang="ar-BH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التَّاءُ المَفْتوحَةُ في آخر جَمْعِ المُؤنَّثِ السَّالِم</a:t>
            </a:r>
            <a:r>
              <a:rPr lang="ar-BH" dirty="0">
                <a:solidFill>
                  <a:schemeClr val="bg1"/>
                </a:solidFill>
              </a:rPr>
              <a:t> 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 </a:t>
            </a:r>
            <a:endParaRPr lang="ar-BH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24435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عنوان 1">
            <a:extLst>
              <a:ext uri="{FF2B5EF4-FFF2-40B4-BE49-F238E27FC236}">
                <a16:creationId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8766513" y="550569"/>
            <a:ext cx="3042088" cy="99835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defTabSz="914400" rtl="0"/>
            <a:r>
              <a:rPr lang="ar-SA" sz="60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أَسْتَنْتِج</a:t>
            </a:r>
            <a:r>
              <a:rPr lang="ar-BH" sz="60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ُ:</a:t>
            </a:r>
            <a:endParaRPr lang="en-US" sz="6000" b="1" dirty="0">
              <a:solidFill>
                <a:srgbClr val="FF0000"/>
              </a:solidFill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4" name="Round Diagonal Corner Rectangle 3"/>
          <p:cNvSpPr/>
          <p:nvPr/>
        </p:nvSpPr>
        <p:spPr>
          <a:xfrm>
            <a:off x="546100" y="2311400"/>
            <a:ext cx="11417300" cy="2603500"/>
          </a:xfrm>
          <a:prstGeom prst="round2Diag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ar-BH" sz="6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BH" sz="4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تُكْتَبُ التَّاءُ مَفْتوحَةً في نِهايَةِ الاسْمِ الّذي يَدُلُّ على جَمْعٍ مُؤنَّثٍ سالِم</a:t>
            </a:r>
            <a:r>
              <a:rPr lang="ar-BH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  <a:endParaRPr lang="en-US" sz="60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مستطيل 4">
            <a:extLst>
              <a:ext uri="{FF2B5EF4-FFF2-40B4-BE49-F238E27FC236}">
                <a16:creationId xmlns:a16="http://schemas.microsoft.com/office/drawing/2014/main" id="{3ED83B8E-A457-4432-A74C-49897CD035E2}"/>
              </a:ext>
            </a:extLst>
          </p:cNvPr>
          <p:cNvSpPr/>
          <p:nvPr/>
        </p:nvSpPr>
        <p:spPr>
          <a:xfrm>
            <a:off x="188256" y="160216"/>
            <a:ext cx="5092504" cy="36079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/>
            <a:r>
              <a:rPr lang="ar-BH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التَّاءُ المَفْتوحَةُ في آخر جَمْعِ المُؤنَّثِ السَّالِم</a:t>
            </a:r>
            <a:r>
              <a:rPr lang="ar-BH" dirty="0">
                <a:solidFill>
                  <a:schemeClr val="bg1"/>
                </a:solidFill>
              </a:rPr>
              <a:t> 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 </a:t>
            </a:r>
            <a:endParaRPr lang="ar-BH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2740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>
            <a:extLst>
              <a:ext uri="{FF2B5EF4-FFF2-40B4-BE49-F238E27FC236}">
                <a16:creationId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29499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8914500" y="99636"/>
            <a:ext cx="153760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0200" y="1028700"/>
            <a:ext cx="11620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أُكمِلُ الفراغَ في كلِّ كلمَةٍ ممّا يأتي بما يُناسِبُ ( ة/ات): (3 دقائق)</a:t>
            </a:r>
            <a:endParaRPr lang="en-US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095500"/>
            <a:ext cx="12090400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1- في المركزِ الصحِّيِّ ممرِّضــــــ ....... متعاونــــ ....... </a:t>
            </a:r>
            <a:endParaRPr lang="ar-BH" dirty="0"/>
          </a:p>
          <a:p>
            <a:pPr algn="r">
              <a:lnSpc>
                <a:spcPct val="150000"/>
              </a:lnSpc>
            </a:pPr>
            <a:endParaRPr lang="ar-BH" dirty="0"/>
          </a:p>
          <a:p>
            <a:pPr algn="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تشرحُ المعلِّمـــــــــ ... الدرسَ وهي مبتسمــــــ ..  للطالبـــــــ........</a:t>
            </a:r>
          </a:p>
          <a:p>
            <a:pPr algn="r"/>
            <a:endParaRPr lang="ar-BH" dirty="0"/>
          </a:p>
          <a:p>
            <a:pPr algn="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3-  الأمّهــــــــ.........هنَّ أوّلُ مدرســــــ ... في حيا... الإنسانِ.</a:t>
            </a:r>
          </a:p>
          <a:p>
            <a:pPr algn="r"/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4- المرأ .... البحرينيَّـــ ... قدو ...؛ لأنّها تمثِّل وطنَها خيرَ تمثيلٍ في جميعِ المناسبـــ....... .</a:t>
            </a:r>
            <a:endParaRPr lang="ar-BH" sz="2000" dirty="0"/>
          </a:p>
          <a:p>
            <a:pPr algn="r"/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658350" y="3158116"/>
            <a:ext cx="723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ــــةُ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21570" y="4905869"/>
            <a:ext cx="723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ةٌ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32304" y="2230934"/>
            <a:ext cx="723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ــاتٌ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30853" y="3169746"/>
            <a:ext cx="723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ــــةٌ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278426" y="4938134"/>
            <a:ext cx="723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ــــةُ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130124" y="3919881"/>
            <a:ext cx="723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ــــةٍ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33296" y="2229413"/>
            <a:ext cx="723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ــاتٌ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769600" y="4912029"/>
            <a:ext cx="723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ةُ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27298" y="3915603"/>
            <a:ext cx="723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ةِ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82388" y="3156098"/>
            <a:ext cx="723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ــاتِ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993598" y="4938134"/>
            <a:ext cx="723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ــاتِ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336852" y="3919881"/>
            <a:ext cx="723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ــاتُ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0" name="مستطيل 4">
            <a:extLst>
              <a:ext uri="{FF2B5EF4-FFF2-40B4-BE49-F238E27FC236}">
                <a16:creationId xmlns:a16="http://schemas.microsoft.com/office/drawing/2014/main" id="{2B67ADCD-A17D-4130-9F9A-D278C474B435}"/>
              </a:ext>
            </a:extLst>
          </p:cNvPr>
          <p:cNvSpPr/>
          <p:nvPr/>
        </p:nvSpPr>
        <p:spPr>
          <a:xfrm>
            <a:off x="188256" y="160216"/>
            <a:ext cx="5092504" cy="36079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/>
            <a:r>
              <a:rPr lang="ar-BH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التَّاءُ المَفْتوحَةُ في آخر جَمْعِ المُؤنَّثِ السَّالِم</a:t>
            </a:r>
            <a:r>
              <a:rPr lang="ar-BH" dirty="0">
                <a:solidFill>
                  <a:schemeClr val="bg1"/>
                </a:solidFill>
              </a:rPr>
              <a:t> 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 </a:t>
            </a:r>
            <a:endParaRPr lang="ar-BH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3EED9F8E-9E3E-4776-A932-ADB7AC48ECD0}"/>
              </a:ext>
            </a:extLst>
          </p:cNvPr>
          <p:cNvSpPr/>
          <p:nvPr/>
        </p:nvSpPr>
        <p:spPr>
          <a:xfrm>
            <a:off x="188256" y="643552"/>
            <a:ext cx="1616148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sz="14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96061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1">
            <a:extLst>
              <a:ext uri="{FF2B5EF4-FFF2-40B4-BE49-F238E27FC236}">
                <a16:creationId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29499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000" y="808037"/>
            <a:ext cx="11582400" cy="1325563"/>
          </a:xfrm>
        </p:spPr>
        <p:txBody>
          <a:bodyPr>
            <a:normAutofit/>
          </a:bodyPr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1: أحَوِّلُ الأسماءَ الّتي تَحتَها خَطٌّ في الجُمْلةِ الآتيةِ إلى صيغَةِ الجَمْعِ مع تَغْييرِ ما يلزَمُ: (دقيقتان)</a:t>
            </a:r>
            <a:endParaRPr lang="ar-BH" sz="32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035600" y="9576"/>
            <a:ext cx="153760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16000" y="2133600"/>
            <a:ext cx="11023600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أ- صفّتْ </a:t>
            </a:r>
            <a:r>
              <a:rPr lang="ar-BH" sz="2800" b="1" u="sng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المعلّمةُ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800" b="1" u="sng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الطاولةَ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أمامَ </a:t>
            </a:r>
            <a:r>
              <a:rPr lang="ar-BH" sz="2800" b="1" u="sng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السّبّورَةِ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. </a:t>
            </a:r>
          </a:p>
          <a:p>
            <a:pPr algn="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 صَفَّت </a:t>
            </a:r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المعلّماتُ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الطاولاتِ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أمامَ </a:t>
            </a:r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السّبّوراتِ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 </a:t>
            </a:r>
          </a:p>
          <a:p>
            <a:pPr algn="r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3487737"/>
            <a:ext cx="11582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1: أحَوِّلُ الأسماءَ الّتي تَحتَها خَطٌّ في الجُمْلةِ الآتيةِ إلى صيغَةِ المُفردِ مع تَغْييرِ 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 يلزَمُ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: 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(دقيقتان)</a:t>
            </a:r>
            <a:endParaRPr lang="ar-BH" sz="32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65438" y="4891107"/>
            <a:ext cx="11023600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أ- اشتركتْ </a:t>
            </a:r>
            <a:r>
              <a:rPr lang="ar-BH" sz="2800" b="1" u="sng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الطالباتُ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في ال</a:t>
            </a:r>
            <a:r>
              <a:rPr lang="ar-BH" sz="2800" b="1" u="sng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مسابقاتِ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الرياضيّةِ. </a:t>
            </a:r>
          </a:p>
          <a:p>
            <a:pPr algn="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   اشتركت </a:t>
            </a:r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الطالبةُ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في </a:t>
            </a:r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المسابَقةِ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الرياضيّةِ.  </a:t>
            </a:r>
          </a:p>
        </p:txBody>
      </p:sp>
      <p:sp>
        <p:nvSpPr>
          <p:cNvPr id="10" name="مستطيل 4">
            <a:extLst>
              <a:ext uri="{FF2B5EF4-FFF2-40B4-BE49-F238E27FC236}">
                <a16:creationId xmlns:a16="http://schemas.microsoft.com/office/drawing/2014/main" id="{3E8DA057-FF9A-4B3D-9C0E-58F6B04BC27A}"/>
              </a:ext>
            </a:extLst>
          </p:cNvPr>
          <p:cNvSpPr/>
          <p:nvPr/>
        </p:nvSpPr>
        <p:spPr>
          <a:xfrm>
            <a:off x="188256" y="160216"/>
            <a:ext cx="5092504" cy="36079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/>
            <a:r>
              <a:rPr lang="ar-BH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التَّاءُ المَفْتوحَةُ في آخر جَمْعِ المُؤنَّثِ السَّالِم</a:t>
            </a:r>
            <a:r>
              <a:rPr lang="ar-BH" dirty="0">
                <a:solidFill>
                  <a:schemeClr val="bg1"/>
                </a:solidFill>
              </a:rPr>
              <a:t> 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 </a:t>
            </a:r>
            <a:endParaRPr lang="ar-BH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799C5CE0-9EA7-49D1-9EA3-F13C2790BBFE}"/>
              </a:ext>
            </a:extLst>
          </p:cNvPr>
          <p:cNvSpPr/>
          <p:nvPr/>
        </p:nvSpPr>
        <p:spPr>
          <a:xfrm>
            <a:off x="188256" y="643552"/>
            <a:ext cx="1616148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sz="14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22646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عنوان 1">
            <a:extLst>
              <a:ext uri="{FF2B5EF4-FFF2-40B4-BE49-F238E27FC236}">
                <a16:creationId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509250" y="29499"/>
            <a:ext cx="1682750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70000" lnSpcReduction="20000"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 rtl="1"/>
            <a:r>
              <a:rPr lang="ar-BH" dirty="0">
                <a:solidFill>
                  <a:prstClr val="white"/>
                </a:solidFill>
              </a:rPr>
              <a:t>نشاط ختامي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381603" y="912891"/>
            <a:ext cx="8515473" cy="8540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امْلأُ الفَراغَ في الجُملِ الآتيةِ بِجَمْعِ مُؤنَّثٍ سالِمٍ مُناسِبٍ: (3 دقائق) </a:t>
            </a:r>
            <a:endParaRPr lang="ar-SA" sz="36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654600" y="353224"/>
            <a:ext cx="153760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2701" y="1889508"/>
            <a:ext cx="1036343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 النخلاتُ ............ . </a:t>
            </a:r>
          </a:p>
          <a:p>
            <a:pPr algn="r" rtl="1">
              <a:lnSpc>
                <a:spcPct val="150000"/>
              </a:lnSpc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أيّد الله الرّسُلَ والأنبياءَ بـــــــ .............. . </a:t>
            </a:r>
          </a:p>
          <a:p>
            <a:pPr algn="r" rtl="1">
              <a:lnSpc>
                <a:spcPct val="150000"/>
              </a:lnSpc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3- أهدتْ فاطِمَةُ لمعلّماتها............... فائِحاتٍ. </a:t>
            </a:r>
          </a:p>
          <a:p>
            <a:pPr algn="r" rtl="1">
              <a:lnSpc>
                <a:spcPct val="150000"/>
              </a:lnSpc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4- أثنتْ المعلِّمةُ على الطّالِبَاتِ ................. في الحصَّةِ. 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53068" y="2091227"/>
            <a:ext cx="13365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عالياتٌ</a:t>
            </a:r>
            <a:r>
              <a:rPr lang="ar-BH" dirty="0"/>
              <a:t> 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234748" y="2886376"/>
            <a:ext cx="2129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ــالمعجزاتِ 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654800" y="3698344"/>
            <a:ext cx="2171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زَهْرَاتٍ 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884987" y="4528783"/>
            <a:ext cx="2171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المجتهداتِ </a:t>
            </a:r>
            <a:endParaRPr lang="en-US" dirty="0"/>
          </a:p>
        </p:txBody>
      </p:sp>
      <p:sp>
        <p:nvSpPr>
          <p:cNvPr id="14" name="مستطيل 4">
            <a:extLst>
              <a:ext uri="{FF2B5EF4-FFF2-40B4-BE49-F238E27FC236}">
                <a16:creationId xmlns:a16="http://schemas.microsoft.com/office/drawing/2014/main" id="{0EEE32D7-2DC8-48BE-B58B-F9CADB69229B}"/>
              </a:ext>
            </a:extLst>
          </p:cNvPr>
          <p:cNvSpPr/>
          <p:nvPr/>
        </p:nvSpPr>
        <p:spPr>
          <a:xfrm>
            <a:off x="188256" y="160216"/>
            <a:ext cx="5092504" cy="36079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/>
            <a:r>
              <a:rPr lang="ar-BH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التَّاءُ المَفْتوحَةُ في آخر جَمْعِ المُؤنَّثِ السَّالِم</a:t>
            </a:r>
            <a:r>
              <a:rPr lang="ar-BH" dirty="0">
                <a:solidFill>
                  <a:schemeClr val="bg1"/>
                </a:solidFill>
              </a:rPr>
              <a:t> 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 </a:t>
            </a:r>
            <a:endParaRPr lang="ar-BH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2B4A669B-A156-46C8-BEA4-17AEC2DF8BAE}"/>
              </a:ext>
            </a:extLst>
          </p:cNvPr>
          <p:cNvSpPr/>
          <p:nvPr/>
        </p:nvSpPr>
        <p:spPr>
          <a:xfrm>
            <a:off x="188256" y="643552"/>
            <a:ext cx="1616148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sz="14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97224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11" grpId="0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>
            <a:extLst>
              <a:ext uri="{FF2B5EF4-FFF2-40B4-BE49-F238E27FC236}">
                <a16:creationId xmlns:a16="http://schemas.microsoft.com/office/drawing/2014/main" id="{97CC3879-3E1E-4F0D-B1DB-6923CE5968C9}"/>
              </a:ext>
            </a:extLst>
          </p:cNvPr>
          <p:cNvSpPr txBox="1">
            <a:spLocks/>
          </p:cNvSpPr>
          <p:nvPr/>
        </p:nvSpPr>
        <p:spPr>
          <a:xfrm>
            <a:off x="838200" y="2756508"/>
            <a:ext cx="10515600" cy="13449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>
            <a:sp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BH" sz="8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انتهى الدّرسُ</a:t>
            </a:r>
            <a:endParaRPr lang="en-US" sz="88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مستطيل 4">
            <a:extLst>
              <a:ext uri="{FF2B5EF4-FFF2-40B4-BE49-F238E27FC236}">
                <a16:creationId xmlns:a16="http://schemas.microsoft.com/office/drawing/2014/main" id="{DA2400F2-E7B5-4BE9-89D1-6B85F368C369}"/>
              </a:ext>
            </a:extLst>
          </p:cNvPr>
          <p:cNvSpPr/>
          <p:nvPr/>
        </p:nvSpPr>
        <p:spPr>
          <a:xfrm>
            <a:off x="188256" y="160216"/>
            <a:ext cx="5092504" cy="36079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/>
            <a:r>
              <a:rPr lang="ar-BH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التَّاءُ المَفْتوحَةُ في آخر جَمْعِ المُؤنَّثِ السَّالِم</a:t>
            </a:r>
            <a:r>
              <a:rPr lang="ar-BH" dirty="0">
                <a:solidFill>
                  <a:schemeClr val="bg1"/>
                </a:solidFill>
              </a:rPr>
              <a:t> 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 </a:t>
            </a:r>
            <a:endParaRPr lang="ar-BH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93895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1865</TotalTime>
  <Words>584</Words>
  <Application>Microsoft Office PowerPoint</Application>
  <PresentationFormat>Widescreen</PresentationFormat>
  <Paragraphs>94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Sakkal Majalla</vt:lpstr>
      <vt:lpstr>Times New Roman</vt:lpstr>
      <vt:lpstr>Traditional Arabic</vt:lpstr>
      <vt:lpstr>قالب الدروس</vt:lpstr>
      <vt:lpstr>         التَّاءُ المَفْتوحَةُ في آخرِ جَمْعِ المُؤنَّثِ السَّالِمِ</vt:lpstr>
      <vt:lpstr>PowerPoint Presentation</vt:lpstr>
      <vt:lpstr>أَقرَأُ الفِقرَةَ الآتيَةَ، ثُمَّ أجيبُ عمّا يليها:</vt:lpstr>
      <vt:lpstr>أحوِّلُ الكَلِماتِ السابقةَ إلى جمعٍ. </vt:lpstr>
      <vt:lpstr>PowerPoint Presentation</vt:lpstr>
      <vt:lpstr>PowerPoint Presentation</vt:lpstr>
      <vt:lpstr>1: أحَوِّلُ الأسماءَ الّتي تَحتَها خَطٌّ في الجُمْلةِ الآتيةِ إلى صيغَةِ الجَمْعِ مع تَغْييرِ ما يلزَمُ: (دقيقتان)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درس في مادّة اللّغة العربيّة الإملاء  الهمزة الـمتوسِّطَةُ الـمَكْسُورَةُ</dc:title>
  <dc:creator>Tufik Ben Saleh Aldaaji</dc:creator>
  <cp:lastModifiedBy>user</cp:lastModifiedBy>
  <cp:revision>168</cp:revision>
  <dcterms:created xsi:type="dcterms:W3CDTF">2020-03-04T09:59:30Z</dcterms:created>
  <dcterms:modified xsi:type="dcterms:W3CDTF">2020-11-02T06:06:49Z</dcterms:modified>
</cp:coreProperties>
</file>