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25" r:id="rId3"/>
    <p:sldId id="357" r:id="rId4"/>
    <p:sldId id="366" r:id="rId5"/>
    <p:sldId id="311" r:id="rId6"/>
    <p:sldId id="347" r:id="rId7"/>
    <p:sldId id="367" r:id="rId8"/>
    <p:sldId id="368" r:id="rId9"/>
    <p:sldId id="369" r:id="rId10"/>
    <p:sldId id="372" r:id="rId11"/>
    <p:sldId id="3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31" autoAdjust="0"/>
    <p:restoredTop sz="94660"/>
  </p:normalViewPr>
  <p:slideViewPr>
    <p:cSldViewPr snapToGrid="0">
      <p:cViewPr>
        <p:scale>
          <a:sx n="77" d="100"/>
          <a:sy n="77" d="100"/>
        </p:scale>
        <p:origin x="12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DF867A2C-93C7-458C-8EDB-94CB365715D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95E7EEB7-7186-499B-A38B-1AAFFAA2C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5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9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3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5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8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8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3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8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6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6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514600" y="306445"/>
            <a:ext cx="7162800" cy="1182210"/>
          </a:xfrm>
          <a:prstGeom prst="rect">
            <a:avLst/>
          </a:prstGeom>
        </p:spPr>
      </p:pic>
      <p:sp>
        <p:nvSpPr>
          <p:cNvPr id="7" name="Subtitle 4">
            <a:extLst>
              <a:ext uri="{FF2B5EF4-FFF2-40B4-BE49-F238E27FC236}">
                <a16:creationId xmlns:a16="http://schemas.microsoft.com/office/drawing/2014/main" id="{48024BBA-7773-4B10-B6BC-A451E95D5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8727" y="5817870"/>
            <a:ext cx="6990735" cy="2080259"/>
          </a:xfrm>
        </p:spPr>
        <p:txBody>
          <a:bodyPr>
            <a:normAutofit/>
          </a:bodyPr>
          <a:lstStyle/>
          <a:p>
            <a:pPr algn="ct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الرّابع الابتدائي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BA305D1-C304-46EB-B4B1-426C2825E1C4}"/>
              </a:ext>
            </a:extLst>
          </p:cNvPr>
          <p:cNvSpPr txBox="1"/>
          <p:nvPr/>
        </p:nvSpPr>
        <p:spPr>
          <a:xfrm>
            <a:off x="423084" y="1672515"/>
            <a:ext cx="113458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</a:t>
            </a:r>
            <a:r>
              <a:rPr lang="ar-JO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ماد</a:t>
            </a:r>
            <a:r>
              <a:rPr lang="ar-SA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JO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الل</a:t>
            </a:r>
            <a:r>
              <a:rPr lang="ar-SA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غة</a:t>
            </a:r>
            <a:r>
              <a:rPr lang="ar-JO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العربية</a:t>
            </a:r>
            <a:r>
              <a:rPr lang="ar-JO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endParaRPr lang="ar-BH" sz="36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</a:t>
            </a:r>
            <a:r>
              <a:rPr lang="ar-JO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الن</a:t>
            </a:r>
            <a:r>
              <a:rPr lang="ar-JO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JO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ويّة</a:t>
            </a:r>
            <a:r>
              <a:rPr lang="ar-JO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- </a:t>
            </a:r>
            <a:r>
              <a:rPr lang="ar-JO" sz="3600" b="1" dirty="0">
                <a:solidFill>
                  <a:srgbClr val="7030A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الفصلُ الدراسيُّ الأو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JO" sz="3600" b="1" dirty="0">
                <a:solidFill>
                  <a:srgbClr val="7030A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endParaRPr lang="ar-BH" sz="36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endParaRPr lang="ar-BH" sz="6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أقْسامُ الكَلامِ</a:t>
            </a:r>
          </a:p>
          <a:p>
            <a:pPr algn="ctr" rtl="1"/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الاسْم</a:t>
            </a:r>
            <a:r>
              <a:rPr lang="ar-JO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والفِعْل</a:t>
            </a:r>
            <a:r>
              <a:rPr lang="ar-JO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والحَرْف</a:t>
            </a:r>
            <a:r>
              <a:rPr lang="ar-JO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ar-BH" sz="6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527384" y="1658249"/>
            <a:ext cx="10656276" cy="3918472"/>
            <a:chOff x="386708" y="1663454"/>
            <a:chExt cx="10656276" cy="4376397"/>
          </a:xfrm>
        </p:grpSpPr>
        <p:sp>
          <p:nvSpPr>
            <p:cNvPr id="19" name="Freeform 18"/>
            <p:cNvSpPr/>
            <p:nvPr/>
          </p:nvSpPr>
          <p:spPr>
            <a:xfrm>
              <a:off x="386708" y="1804561"/>
              <a:ext cx="6729985" cy="1128842"/>
            </a:xfrm>
            <a:custGeom>
              <a:avLst/>
              <a:gdLst>
                <a:gd name="connsiteX0" fmla="*/ 188144 w 1128841"/>
                <a:gd name="connsiteY0" fmla="*/ 0 h 6729984"/>
                <a:gd name="connsiteX1" fmla="*/ 940697 w 1128841"/>
                <a:gd name="connsiteY1" fmla="*/ 0 h 6729984"/>
                <a:gd name="connsiteX2" fmla="*/ 1128841 w 1128841"/>
                <a:gd name="connsiteY2" fmla="*/ 188144 h 6729984"/>
                <a:gd name="connsiteX3" fmla="*/ 1128841 w 1128841"/>
                <a:gd name="connsiteY3" fmla="*/ 6729984 h 6729984"/>
                <a:gd name="connsiteX4" fmla="*/ 1128841 w 1128841"/>
                <a:gd name="connsiteY4" fmla="*/ 6729984 h 6729984"/>
                <a:gd name="connsiteX5" fmla="*/ 0 w 1128841"/>
                <a:gd name="connsiteY5" fmla="*/ 6729984 h 6729984"/>
                <a:gd name="connsiteX6" fmla="*/ 0 w 1128841"/>
                <a:gd name="connsiteY6" fmla="*/ 6729984 h 6729984"/>
                <a:gd name="connsiteX7" fmla="*/ 0 w 1128841"/>
                <a:gd name="connsiteY7" fmla="*/ 188144 h 6729984"/>
                <a:gd name="connsiteX8" fmla="*/ 188144 w 1128841"/>
                <a:gd name="connsiteY8" fmla="*/ 0 h 672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8841" h="6729984">
                  <a:moveTo>
                    <a:pt x="0" y="5608295"/>
                  </a:moveTo>
                  <a:lnTo>
                    <a:pt x="0" y="1121689"/>
                  </a:lnTo>
                  <a:cubicBezTo>
                    <a:pt x="0" y="502199"/>
                    <a:pt x="14129" y="3"/>
                    <a:pt x="31558" y="3"/>
                  </a:cubicBezTo>
                  <a:lnTo>
                    <a:pt x="1128841" y="3"/>
                  </a:lnTo>
                  <a:lnTo>
                    <a:pt x="1128841" y="3"/>
                  </a:lnTo>
                  <a:lnTo>
                    <a:pt x="1128841" y="6729981"/>
                  </a:lnTo>
                  <a:lnTo>
                    <a:pt x="1128841" y="6729981"/>
                  </a:lnTo>
                  <a:lnTo>
                    <a:pt x="31558" y="6729981"/>
                  </a:lnTo>
                  <a:cubicBezTo>
                    <a:pt x="14129" y="6729981"/>
                    <a:pt x="0" y="6227785"/>
                    <a:pt x="0" y="5608295"/>
                  </a:cubicBez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2276" tIns="163690" rIns="217170" bIns="163691" numCol="1" spcCol="1270" anchor="ctr" anchorCtr="0">
              <a:noAutofit/>
            </a:bodyPr>
            <a:lstStyle/>
            <a:p>
              <a:pPr marL="0" lvl="1" algn="r" defTabSz="25336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57368" y="1663454"/>
              <a:ext cx="3785616" cy="1411051"/>
            </a:xfrm>
            <a:custGeom>
              <a:avLst/>
              <a:gdLst>
                <a:gd name="connsiteX0" fmla="*/ 0 w 3785616"/>
                <a:gd name="connsiteY0" fmla="*/ 235180 h 1411051"/>
                <a:gd name="connsiteX1" fmla="*/ 235180 w 3785616"/>
                <a:gd name="connsiteY1" fmla="*/ 0 h 1411051"/>
                <a:gd name="connsiteX2" fmla="*/ 3550436 w 3785616"/>
                <a:gd name="connsiteY2" fmla="*/ 0 h 1411051"/>
                <a:gd name="connsiteX3" fmla="*/ 3785616 w 3785616"/>
                <a:gd name="connsiteY3" fmla="*/ 235180 h 1411051"/>
                <a:gd name="connsiteX4" fmla="*/ 3785616 w 3785616"/>
                <a:gd name="connsiteY4" fmla="*/ 1175871 h 1411051"/>
                <a:gd name="connsiteX5" fmla="*/ 3550436 w 3785616"/>
                <a:gd name="connsiteY5" fmla="*/ 1411051 h 1411051"/>
                <a:gd name="connsiteX6" fmla="*/ 235180 w 3785616"/>
                <a:gd name="connsiteY6" fmla="*/ 1411051 h 1411051"/>
                <a:gd name="connsiteX7" fmla="*/ 0 w 3785616"/>
                <a:gd name="connsiteY7" fmla="*/ 1175871 h 1411051"/>
                <a:gd name="connsiteX8" fmla="*/ 0 w 3785616"/>
                <a:gd name="connsiteY8" fmla="*/ 235180 h 141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85616" h="1411051">
                  <a:moveTo>
                    <a:pt x="0" y="235180"/>
                  </a:moveTo>
                  <a:cubicBezTo>
                    <a:pt x="0" y="105294"/>
                    <a:pt x="105294" y="0"/>
                    <a:pt x="235180" y="0"/>
                  </a:cubicBezTo>
                  <a:lnTo>
                    <a:pt x="3550436" y="0"/>
                  </a:lnTo>
                  <a:cubicBezTo>
                    <a:pt x="3680322" y="0"/>
                    <a:pt x="3785616" y="105294"/>
                    <a:pt x="3785616" y="235180"/>
                  </a:cubicBezTo>
                  <a:lnTo>
                    <a:pt x="3785616" y="1175871"/>
                  </a:lnTo>
                  <a:cubicBezTo>
                    <a:pt x="3785616" y="1305757"/>
                    <a:pt x="3680322" y="1411051"/>
                    <a:pt x="3550436" y="1411051"/>
                  </a:cubicBezTo>
                  <a:lnTo>
                    <a:pt x="235180" y="1411051"/>
                  </a:lnTo>
                  <a:cubicBezTo>
                    <a:pt x="105294" y="1411051"/>
                    <a:pt x="0" y="1305757"/>
                    <a:pt x="0" y="1175871"/>
                  </a:cubicBezTo>
                  <a:lnTo>
                    <a:pt x="0" y="2351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16532" tIns="192707" rIns="316532" bIns="192707" numCol="1" spcCol="1270" anchor="ctr" anchorCtr="0">
              <a:noAutofit/>
            </a:bodyPr>
            <a:lstStyle/>
            <a:p>
              <a:pPr lvl="0" algn="ctr" defTabSz="28892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BH" sz="3600" b="1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كِتابٌ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426465" y="3300683"/>
              <a:ext cx="6729985" cy="1128842"/>
            </a:xfrm>
            <a:custGeom>
              <a:avLst/>
              <a:gdLst>
                <a:gd name="connsiteX0" fmla="*/ 188144 w 1128841"/>
                <a:gd name="connsiteY0" fmla="*/ 0 h 6729984"/>
                <a:gd name="connsiteX1" fmla="*/ 940697 w 1128841"/>
                <a:gd name="connsiteY1" fmla="*/ 0 h 6729984"/>
                <a:gd name="connsiteX2" fmla="*/ 1128841 w 1128841"/>
                <a:gd name="connsiteY2" fmla="*/ 188144 h 6729984"/>
                <a:gd name="connsiteX3" fmla="*/ 1128841 w 1128841"/>
                <a:gd name="connsiteY3" fmla="*/ 6729984 h 6729984"/>
                <a:gd name="connsiteX4" fmla="*/ 1128841 w 1128841"/>
                <a:gd name="connsiteY4" fmla="*/ 6729984 h 6729984"/>
                <a:gd name="connsiteX5" fmla="*/ 0 w 1128841"/>
                <a:gd name="connsiteY5" fmla="*/ 6729984 h 6729984"/>
                <a:gd name="connsiteX6" fmla="*/ 0 w 1128841"/>
                <a:gd name="connsiteY6" fmla="*/ 6729984 h 6729984"/>
                <a:gd name="connsiteX7" fmla="*/ 0 w 1128841"/>
                <a:gd name="connsiteY7" fmla="*/ 188144 h 6729984"/>
                <a:gd name="connsiteX8" fmla="*/ 188144 w 1128841"/>
                <a:gd name="connsiteY8" fmla="*/ 0 h 672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8841" h="6729984">
                  <a:moveTo>
                    <a:pt x="0" y="5608295"/>
                  </a:moveTo>
                  <a:lnTo>
                    <a:pt x="0" y="1121689"/>
                  </a:lnTo>
                  <a:cubicBezTo>
                    <a:pt x="0" y="502199"/>
                    <a:pt x="14129" y="3"/>
                    <a:pt x="31558" y="3"/>
                  </a:cubicBezTo>
                  <a:lnTo>
                    <a:pt x="1128841" y="3"/>
                  </a:lnTo>
                  <a:lnTo>
                    <a:pt x="1128841" y="3"/>
                  </a:lnTo>
                  <a:lnTo>
                    <a:pt x="1128841" y="6729981"/>
                  </a:lnTo>
                  <a:lnTo>
                    <a:pt x="1128841" y="6729981"/>
                  </a:lnTo>
                  <a:lnTo>
                    <a:pt x="31558" y="6729981"/>
                  </a:lnTo>
                  <a:cubicBezTo>
                    <a:pt x="14129" y="6729981"/>
                    <a:pt x="0" y="6227785"/>
                    <a:pt x="0" y="5608295"/>
                  </a:cubicBez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2276" tIns="163690" rIns="217170" bIns="163691" numCol="1" spcCol="1270" anchor="ctr" anchorCtr="0">
              <a:noAutofit/>
            </a:bodyPr>
            <a:lstStyle/>
            <a:p>
              <a:pPr marL="0" lvl="1" algn="r" defTabSz="25336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2" name="Freeform 21"/>
            <p:cNvSpPr/>
            <p:nvPr/>
          </p:nvSpPr>
          <p:spPr>
            <a:xfrm>
              <a:off x="7257368" y="3145058"/>
              <a:ext cx="3785616" cy="1411051"/>
            </a:xfrm>
            <a:custGeom>
              <a:avLst/>
              <a:gdLst>
                <a:gd name="connsiteX0" fmla="*/ 0 w 3785616"/>
                <a:gd name="connsiteY0" fmla="*/ 235180 h 1411051"/>
                <a:gd name="connsiteX1" fmla="*/ 235180 w 3785616"/>
                <a:gd name="connsiteY1" fmla="*/ 0 h 1411051"/>
                <a:gd name="connsiteX2" fmla="*/ 3550436 w 3785616"/>
                <a:gd name="connsiteY2" fmla="*/ 0 h 1411051"/>
                <a:gd name="connsiteX3" fmla="*/ 3785616 w 3785616"/>
                <a:gd name="connsiteY3" fmla="*/ 235180 h 1411051"/>
                <a:gd name="connsiteX4" fmla="*/ 3785616 w 3785616"/>
                <a:gd name="connsiteY4" fmla="*/ 1175871 h 1411051"/>
                <a:gd name="connsiteX5" fmla="*/ 3550436 w 3785616"/>
                <a:gd name="connsiteY5" fmla="*/ 1411051 h 1411051"/>
                <a:gd name="connsiteX6" fmla="*/ 235180 w 3785616"/>
                <a:gd name="connsiteY6" fmla="*/ 1411051 h 1411051"/>
                <a:gd name="connsiteX7" fmla="*/ 0 w 3785616"/>
                <a:gd name="connsiteY7" fmla="*/ 1175871 h 1411051"/>
                <a:gd name="connsiteX8" fmla="*/ 0 w 3785616"/>
                <a:gd name="connsiteY8" fmla="*/ 235180 h 141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85616" h="1411051">
                  <a:moveTo>
                    <a:pt x="0" y="235180"/>
                  </a:moveTo>
                  <a:cubicBezTo>
                    <a:pt x="0" y="105294"/>
                    <a:pt x="105294" y="0"/>
                    <a:pt x="235180" y="0"/>
                  </a:cubicBezTo>
                  <a:lnTo>
                    <a:pt x="3550436" y="0"/>
                  </a:lnTo>
                  <a:cubicBezTo>
                    <a:pt x="3680322" y="0"/>
                    <a:pt x="3785616" y="105294"/>
                    <a:pt x="3785616" y="235180"/>
                  </a:cubicBezTo>
                  <a:lnTo>
                    <a:pt x="3785616" y="1175871"/>
                  </a:lnTo>
                  <a:cubicBezTo>
                    <a:pt x="3785616" y="1305757"/>
                    <a:pt x="3680322" y="1411051"/>
                    <a:pt x="3550436" y="1411051"/>
                  </a:cubicBezTo>
                  <a:lnTo>
                    <a:pt x="235180" y="1411051"/>
                  </a:lnTo>
                  <a:cubicBezTo>
                    <a:pt x="105294" y="1411051"/>
                    <a:pt x="0" y="1305757"/>
                    <a:pt x="0" y="1175871"/>
                  </a:cubicBezTo>
                  <a:lnTo>
                    <a:pt x="0" y="2351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16532" tIns="192707" rIns="316532" bIns="192707" numCol="1" spcCol="1270" anchor="ctr" anchorCtr="0">
              <a:noAutofit/>
            </a:bodyPr>
            <a:lstStyle/>
            <a:p>
              <a:pPr algn="ctr" defTabSz="28892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BH" sz="3600" b="1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يَبْنِي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408115" y="4767767"/>
              <a:ext cx="6729985" cy="1128842"/>
            </a:xfrm>
            <a:custGeom>
              <a:avLst/>
              <a:gdLst>
                <a:gd name="connsiteX0" fmla="*/ 188144 w 1128841"/>
                <a:gd name="connsiteY0" fmla="*/ 0 h 6729984"/>
                <a:gd name="connsiteX1" fmla="*/ 940697 w 1128841"/>
                <a:gd name="connsiteY1" fmla="*/ 0 h 6729984"/>
                <a:gd name="connsiteX2" fmla="*/ 1128841 w 1128841"/>
                <a:gd name="connsiteY2" fmla="*/ 188144 h 6729984"/>
                <a:gd name="connsiteX3" fmla="*/ 1128841 w 1128841"/>
                <a:gd name="connsiteY3" fmla="*/ 6729984 h 6729984"/>
                <a:gd name="connsiteX4" fmla="*/ 1128841 w 1128841"/>
                <a:gd name="connsiteY4" fmla="*/ 6729984 h 6729984"/>
                <a:gd name="connsiteX5" fmla="*/ 0 w 1128841"/>
                <a:gd name="connsiteY5" fmla="*/ 6729984 h 6729984"/>
                <a:gd name="connsiteX6" fmla="*/ 0 w 1128841"/>
                <a:gd name="connsiteY6" fmla="*/ 6729984 h 6729984"/>
                <a:gd name="connsiteX7" fmla="*/ 0 w 1128841"/>
                <a:gd name="connsiteY7" fmla="*/ 188144 h 6729984"/>
                <a:gd name="connsiteX8" fmla="*/ 188144 w 1128841"/>
                <a:gd name="connsiteY8" fmla="*/ 0 h 672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28841" h="6729984">
                  <a:moveTo>
                    <a:pt x="0" y="5608295"/>
                  </a:moveTo>
                  <a:lnTo>
                    <a:pt x="0" y="1121689"/>
                  </a:lnTo>
                  <a:cubicBezTo>
                    <a:pt x="0" y="502199"/>
                    <a:pt x="14129" y="3"/>
                    <a:pt x="31558" y="3"/>
                  </a:cubicBezTo>
                  <a:lnTo>
                    <a:pt x="1128841" y="3"/>
                  </a:lnTo>
                  <a:lnTo>
                    <a:pt x="1128841" y="3"/>
                  </a:lnTo>
                  <a:lnTo>
                    <a:pt x="1128841" y="6729981"/>
                  </a:lnTo>
                  <a:lnTo>
                    <a:pt x="1128841" y="6729981"/>
                  </a:lnTo>
                  <a:lnTo>
                    <a:pt x="31558" y="6729981"/>
                  </a:lnTo>
                  <a:cubicBezTo>
                    <a:pt x="14129" y="6729981"/>
                    <a:pt x="0" y="6227785"/>
                    <a:pt x="0" y="5608295"/>
                  </a:cubicBez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2276" tIns="163691" rIns="217170" bIns="163690" numCol="1" spcCol="1270" anchor="ctr" anchorCtr="0">
              <a:noAutofit/>
            </a:bodyPr>
            <a:lstStyle/>
            <a:p>
              <a:pPr marL="0" lvl="1" algn="r" defTabSz="2533650" rtl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4" name="Freeform 23"/>
            <p:cNvSpPr/>
            <p:nvPr/>
          </p:nvSpPr>
          <p:spPr>
            <a:xfrm>
              <a:off x="7257368" y="4628800"/>
              <a:ext cx="3785616" cy="1411051"/>
            </a:xfrm>
            <a:custGeom>
              <a:avLst/>
              <a:gdLst>
                <a:gd name="connsiteX0" fmla="*/ 0 w 3785616"/>
                <a:gd name="connsiteY0" fmla="*/ 235180 h 1411051"/>
                <a:gd name="connsiteX1" fmla="*/ 235180 w 3785616"/>
                <a:gd name="connsiteY1" fmla="*/ 0 h 1411051"/>
                <a:gd name="connsiteX2" fmla="*/ 3550436 w 3785616"/>
                <a:gd name="connsiteY2" fmla="*/ 0 h 1411051"/>
                <a:gd name="connsiteX3" fmla="*/ 3785616 w 3785616"/>
                <a:gd name="connsiteY3" fmla="*/ 235180 h 1411051"/>
                <a:gd name="connsiteX4" fmla="*/ 3785616 w 3785616"/>
                <a:gd name="connsiteY4" fmla="*/ 1175871 h 1411051"/>
                <a:gd name="connsiteX5" fmla="*/ 3550436 w 3785616"/>
                <a:gd name="connsiteY5" fmla="*/ 1411051 h 1411051"/>
                <a:gd name="connsiteX6" fmla="*/ 235180 w 3785616"/>
                <a:gd name="connsiteY6" fmla="*/ 1411051 h 1411051"/>
                <a:gd name="connsiteX7" fmla="*/ 0 w 3785616"/>
                <a:gd name="connsiteY7" fmla="*/ 1175871 h 1411051"/>
                <a:gd name="connsiteX8" fmla="*/ 0 w 3785616"/>
                <a:gd name="connsiteY8" fmla="*/ 235180 h 141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85616" h="1411051">
                  <a:moveTo>
                    <a:pt x="0" y="235180"/>
                  </a:moveTo>
                  <a:cubicBezTo>
                    <a:pt x="0" y="105294"/>
                    <a:pt x="105294" y="0"/>
                    <a:pt x="235180" y="0"/>
                  </a:cubicBezTo>
                  <a:lnTo>
                    <a:pt x="3550436" y="0"/>
                  </a:lnTo>
                  <a:cubicBezTo>
                    <a:pt x="3680322" y="0"/>
                    <a:pt x="3785616" y="105294"/>
                    <a:pt x="3785616" y="235180"/>
                  </a:cubicBezTo>
                  <a:lnTo>
                    <a:pt x="3785616" y="1175871"/>
                  </a:lnTo>
                  <a:cubicBezTo>
                    <a:pt x="3785616" y="1305757"/>
                    <a:pt x="3680322" y="1411051"/>
                    <a:pt x="3550436" y="1411051"/>
                  </a:cubicBezTo>
                  <a:lnTo>
                    <a:pt x="235180" y="1411051"/>
                  </a:lnTo>
                  <a:cubicBezTo>
                    <a:pt x="105294" y="1411051"/>
                    <a:pt x="0" y="1305757"/>
                    <a:pt x="0" y="1175871"/>
                  </a:cubicBezTo>
                  <a:lnTo>
                    <a:pt x="0" y="23518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16532" tIns="192707" rIns="316532" bIns="192707" numCol="1" spcCol="1270" anchor="ctr" anchorCtr="0">
              <a:noAutofit/>
            </a:bodyPr>
            <a:lstStyle/>
            <a:p>
              <a:pPr lvl="0" algn="ctr" defTabSz="288925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BH" sz="3600" b="1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ثُمَّ</a:t>
              </a:r>
            </a:p>
          </p:txBody>
        </p:sp>
      </p:grp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664765" y="873249"/>
            <a:ext cx="6513230" cy="754397"/>
          </a:xfrm>
        </p:spPr>
        <p:txBody>
          <a:bodyPr>
            <a:normAutofit/>
          </a:bodyPr>
          <a:lstStyle/>
          <a:p>
            <a:pPr algn="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أَجعلُ كلَّ كلمةٍ مِمَّا يَأتِي فِي جملةٍ مفيدةٍ: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940592" y="176109"/>
            <a:ext cx="2028009" cy="660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(4)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عنوان 1">
            <a:extLst>
              <a:ext uri="{FF2B5EF4-FFF2-40B4-BE49-F238E27FC236}">
                <a16:creationId xmlns:a16="http://schemas.microsoft.com/office/drawing/2014/main" id="{AD95B03A-B072-4E32-87AD-5217245072A1}"/>
              </a:ext>
            </a:extLst>
          </p:cNvPr>
          <p:cNvSpPr txBox="1">
            <a:spLocks/>
          </p:cNvSpPr>
          <p:nvPr/>
        </p:nvSpPr>
        <p:spPr>
          <a:xfrm>
            <a:off x="10163991" y="0"/>
            <a:ext cx="2028009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85000" lnSpcReduction="1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dirty="0"/>
              <a:t>نشاط ختاميّ</a:t>
            </a:r>
            <a:endParaRPr lang="en-US" dirty="0"/>
          </a:p>
        </p:txBody>
      </p:sp>
      <p:sp>
        <p:nvSpPr>
          <p:cNvPr id="17" name="مستطيل 4">
            <a:extLst>
              <a:ext uri="{FF2B5EF4-FFF2-40B4-BE49-F238E27FC236}">
                <a16:creationId xmlns:a16="http://schemas.microsoft.com/office/drawing/2014/main" id="{AB617A6D-91B1-4B74-AB0B-72B03F42DF55}"/>
              </a:ext>
            </a:extLst>
          </p:cNvPr>
          <p:cNvSpPr/>
          <p:nvPr/>
        </p:nvSpPr>
        <p:spPr>
          <a:xfrm>
            <a:off x="72007" y="98036"/>
            <a:ext cx="4345236" cy="4389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أقسام الكلام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الصفّ 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5310B1B2-93AA-4D04-8D3E-6E7A8F2B3501}"/>
              </a:ext>
            </a:extLst>
          </p:cNvPr>
          <p:cNvSpPr txBox="1"/>
          <p:nvPr/>
        </p:nvSpPr>
        <p:spPr>
          <a:xfrm>
            <a:off x="2244625" y="2006560"/>
            <a:ext cx="4744278" cy="54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r" defTabSz="2533650" rtl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الكِتَابُ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خيرُ أنيسٍ للإنسانِ في وحدَتِهِ.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2D3283EF-055F-468A-B788-E25FD8B0494D}"/>
              </a:ext>
            </a:extLst>
          </p:cNvPr>
          <p:cNvSpPr txBox="1"/>
          <p:nvPr/>
        </p:nvSpPr>
        <p:spPr>
          <a:xfrm>
            <a:off x="2244625" y="4669183"/>
            <a:ext cx="4744278" cy="54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r" defTabSz="2533650" rtl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يُرْفَعُ الأذَانُ،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ثُم</a:t>
            </a:r>
            <a:r>
              <a:rPr lang="ar-JO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تُقَامُ الصّلاةُ. 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0144E8DB-AB7A-4E15-B9AF-A1D381F77357}"/>
              </a:ext>
            </a:extLst>
          </p:cNvPr>
          <p:cNvSpPr txBox="1"/>
          <p:nvPr/>
        </p:nvSpPr>
        <p:spPr>
          <a:xfrm>
            <a:off x="2244625" y="3319164"/>
            <a:ext cx="4744278" cy="54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r" defTabSz="2533650" rtl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يبني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الإنسان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وطن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بالع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لم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والعمل</a:t>
            </a:r>
            <a:r>
              <a:rPr lang="ar-JO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77954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29189"/>
            <a:ext cx="10515600" cy="188498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ar-JO" sz="66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انْتهى الدَّرْسُ</a:t>
            </a:r>
            <a:endParaRPr lang="en-US" sz="66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4">
            <a:extLst>
              <a:ext uri="{FF2B5EF4-FFF2-40B4-BE49-F238E27FC236}">
                <a16:creationId xmlns:a16="http://schemas.microsoft.com/office/drawing/2014/main" id="{37D9BB65-64F9-4AA2-BE6E-78C4FD52D06A}"/>
              </a:ext>
            </a:extLst>
          </p:cNvPr>
          <p:cNvSpPr/>
          <p:nvPr/>
        </p:nvSpPr>
        <p:spPr>
          <a:xfrm>
            <a:off x="72007" y="98036"/>
            <a:ext cx="4345236" cy="4389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أقسام الكلام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الصفّ 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5415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C6FFC3F-B80E-4629-BC63-F1F9933D5B3B}"/>
              </a:ext>
            </a:extLst>
          </p:cNvPr>
          <p:cNvSpPr/>
          <p:nvPr/>
        </p:nvSpPr>
        <p:spPr>
          <a:xfrm>
            <a:off x="832337" y="2518089"/>
            <a:ext cx="10680787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الهدفُ الأوَّل: 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تمييز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أقسام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الكلام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بشكل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سليم</a:t>
            </a:r>
            <a:r>
              <a:rPr lang="ar-JO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من خلالِ أمثِلةٍ مُتنوِّعَةٍ.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832338" y="3667027"/>
            <a:ext cx="10680788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الثّاني: 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استنتاج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قاعدة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الدرس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من خلال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فه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الأمثلة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المعروضةِ.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691074" y="1001584"/>
            <a:ext cx="3294530" cy="9199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أهْداف</a:t>
            </a:r>
            <a:r>
              <a:rPr lang="ar-JO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الدَّرْس</a:t>
            </a:r>
            <a:r>
              <a:rPr lang="ar-JO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endParaRPr lang="en-US" sz="48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832337" y="4738060"/>
            <a:ext cx="10680789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الثالث: 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توظيف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مختلِفِ أقسامِ الكلامِ توظيفًا صحيحًا في الإنتاج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الك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تاب</a:t>
            </a:r>
            <a:r>
              <a:rPr lang="ar-JO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ي. </a:t>
            </a:r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ECC5474F-D208-482E-B4AF-FEC8D5003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561" y="160216"/>
            <a:ext cx="1646183" cy="1268068"/>
          </a:xfrm>
          <a:prstGeom prst="rect">
            <a:avLst/>
          </a:prstGeom>
        </p:spPr>
      </p:pic>
      <p:sp>
        <p:nvSpPr>
          <p:cNvPr id="12" name="مستطيل 4">
            <a:extLst>
              <a:ext uri="{FF2B5EF4-FFF2-40B4-BE49-F238E27FC236}">
                <a16:creationId xmlns:a16="http://schemas.microsoft.com/office/drawing/2014/main" id="{5C520CC5-0EBD-4EEA-9C9C-8DA3D2CF978F}"/>
              </a:ext>
            </a:extLst>
          </p:cNvPr>
          <p:cNvSpPr/>
          <p:nvPr/>
        </p:nvSpPr>
        <p:spPr>
          <a:xfrm>
            <a:off x="29816" y="120460"/>
            <a:ext cx="4345236" cy="4389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أقسام الكلام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الصفّ 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494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9987" y="1688623"/>
            <a:ext cx="11201400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ذَهبتْ فاطمةُ إِلى بيْتِ جدَّتِها لِتَقضي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عُطلة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الرّبيعِ مَعَهَا.  في أوّلِ يومٍ استَيْقظَتْ فاطمةُ لِترى الجدّة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تع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نُ العجين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لِتخبز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فسارعتْ فاطمةُ لمساعدةِ جدّتِها في صنعِ الخُبزِ اللّذيذِ ذ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الرّائحةِ الزّكيّةِ.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وبعْدَ ذلك صاحبتْ فاطمةُ جدَّت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ها إلى بيتِ الجيرانِ، وهُناكَ شاهدتْ أُمّ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 وهي تح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لُبُ البَقَرة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اليومِ الثاني بعْدَ الغداءِ، جَلَستْ فاطمةُ في حديقةِ المنزلِ وسَمِعتْ صوْتَ الدَّجاجةِ فذَهَبتْ إليها، فإذا بالدَّجاجةِ تبيضُ، فَرِحتْ فاطمةُ وأخبرت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جدَّت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ها، فوَعَدَت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ها جدَتّ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ها بأنّها سَتَطْهُو لها بيضًا لذيذًا في الع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شاءِ.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كانتْ فاطمةُ تقضي وقت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ها 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مَّا في حَدِيقَةِ منزلِ جدَّتِها المليئةِ بالمزروعاتِ والزُّهورِ، و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مَّا في اللّعبِ مع أبناءِ الجيرانِ في السَّاحةِ الأماميةِ الواسعةِ أمامَ البيوتِ.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كانتْ عطلة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ممتِعة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وسعيدة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تعل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تْ فيها فاطمةُ مهارةَ الطبخِ مع جدَّتِها، وتعرّف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تْ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على أصدقاء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جُدُد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marL="0" lvl="1" algn="r" rtl="1"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ودّعتْ فاطمةُ جدَّت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ها التي قالت لها: مرحبًا بكِ يا غاليَتي في كُلّ عطلة</a:t>
            </a:r>
            <a:r>
              <a:rPr lang="ar-JO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1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1" indent="-457200" algn="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endParaRPr lang="ar-BH" sz="2800" b="1" dirty="0">
              <a:solidFill>
                <a:srgbClr val="FF0000"/>
              </a:solidFill>
              <a:latin typeface="Traditional Arabic" panose="02020603050405020304" pitchFamily="18" charset="-78"/>
              <a:ea typeface="+mj-ea"/>
              <a:cs typeface="Traditional Arabic" panose="02020603050405020304" pitchFamily="18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2563766" y="980487"/>
            <a:ext cx="87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STXingkai" panose="020B0503020204020204" pitchFamily="2" charset="-122"/>
                <a:cs typeface="Sakkal Majalla" panose="02000000000000000000" pitchFamily="2" charset="-78"/>
              </a:rPr>
              <a:t>أَقْرَأُ النَّصَّ الآتِيَ بِتَمعّنٍ، وأُجِيبُ عَمَّا يلِيه: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ea typeface="STXingkai" panose="020B0503020204020204" pitchFamily="2" charset="-122"/>
              <a:cs typeface="Sakkal Majalla" panose="02000000000000000000" pitchFamily="2" charset="-78"/>
            </a:endParaRPr>
          </a:p>
        </p:txBody>
      </p:sp>
      <p:sp>
        <p:nvSpPr>
          <p:cNvPr id="7" name="مستطيل 4">
            <a:extLst>
              <a:ext uri="{FF2B5EF4-FFF2-40B4-BE49-F238E27FC236}">
                <a16:creationId xmlns:a16="http://schemas.microsoft.com/office/drawing/2014/main" id="{9CC225FF-0C93-411E-8D6A-36E3532E7F0E}"/>
              </a:ext>
            </a:extLst>
          </p:cNvPr>
          <p:cNvSpPr/>
          <p:nvPr/>
        </p:nvSpPr>
        <p:spPr>
          <a:xfrm>
            <a:off x="29816" y="120460"/>
            <a:ext cx="4345236" cy="4389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أقسام الكلام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الصفّ 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812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6650" y="2392875"/>
            <a:ext cx="99187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ما الخبرات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التي اكتسبت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ها فاطمة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مِن زيارةِ بيتِ جدّتِهَا 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عطلة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الرّبيع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</a:p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أ. تعلّمت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الطهو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ب. تعرّفت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على أصدقاء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ج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دُد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ما الوع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الذي وَعدت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الجدّة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لفاطمة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بعدَما أخبرت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ها عن بيض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الد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جاج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</a:p>
          <a:p>
            <a:pPr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وعَدَتْها الجدَّة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بِأنْ تطهوَ لها طب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قًا من البيض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اللّذيذ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الع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شاء</a:t>
            </a:r>
            <a:r>
              <a:rPr lang="ar-JO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7400" y="1439576"/>
            <a:ext cx="37401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أُجيبُ عن الأسئلةِ الآتيَةِ: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4">
            <a:extLst>
              <a:ext uri="{FF2B5EF4-FFF2-40B4-BE49-F238E27FC236}">
                <a16:creationId xmlns:a16="http://schemas.microsoft.com/office/drawing/2014/main" id="{051FFFF1-3E80-4068-8700-6D87CFDA029F}"/>
              </a:ext>
            </a:extLst>
          </p:cNvPr>
          <p:cNvSpPr/>
          <p:nvPr/>
        </p:nvSpPr>
        <p:spPr>
          <a:xfrm>
            <a:off x="29816" y="120460"/>
            <a:ext cx="4345236" cy="4389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أقسام الكلام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الصفّ 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32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69A42E-2F99-476D-90FA-C289343FCA5A}"/>
              </a:ext>
            </a:extLst>
          </p:cNvPr>
          <p:cNvSpPr txBox="1">
            <a:spLocks/>
          </p:cNvSpPr>
          <p:nvPr/>
        </p:nvSpPr>
        <p:spPr>
          <a:xfrm>
            <a:off x="10494280" y="72256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54637" y="2661117"/>
            <a:ext cx="5330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r"/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047879" y="1612058"/>
            <a:ext cx="3247293" cy="14805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55005" y="1027283"/>
            <a:ext cx="72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(أ)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61038" y="1612279"/>
            <a:ext cx="3247293" cy="148054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69113" y="2091532"/>
            <a:ext cx="9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تعجِن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0257680" y="1755956"/>
            <a:ext cx="880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فاطِمَةُ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335064" y="1767384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الخُبْزُ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222510" y="2401534"/>
            <a:ext cx="915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رائِحَةٌ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335064" y="2457062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لذِيذٌ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278787" y="2081308"/>
            <a:ext cx="785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بَقَرَةٌ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336771" y="2560140"/>
            <a:ext cx="1157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شاهدَتْ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486517" y="1699048"/>
            <a:ext cx="9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ذَهَبَتْ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621364" y="1009402"/>
            <a:ext cx="72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(ب)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3097" y="1604544"/>
            <a:ext cx="3247293" cy="148054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778391" y="1851214"/>
            <a:ext cx="9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78391" y="2518332"/>
            <a:ext cx="9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على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219222" y="1897228"/>
            <a:ext cx="9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219222" y="2504172"/>
            <a:ext cx="9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لـِـــــ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34267" y="2242130"/>
            <a:ext cx="99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إلى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984684" y="3261921"/>
            <a:ext cx="5330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علام تدلُّ الكَلِماتُ في الصّندوقِ (أ) ؟ </a:t>
            </a:r>
          </a:p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ماذا نُسَمّي هذه الكلمات ؟  </a:t>
            </a:r>
          </a:p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علام تدلُّ الكَلِماتُ في الصّندوقِ (ب) ؟ </a:t>
            </a:r>
          </a:p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ماذا نُسَمّي هذه الكلمات ؟</a:t>
            </a:r>
          </a:p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هل  ما جاء في الصّندوق (ج) أسماء؟ </a:t>
            </a:r>
          </a:p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هل ما جاء في الصّندوق (ج) أفعالٌ؟ 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ماذا نُسَمّي ما جاء في الصّندوق (ج) ؟ </a:t>
            </a:r>
          </a:p>
          <a:p>
            <a:pPr algn="r" rtl="1"/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8143" y="3293564"/>
            <a:ext cx="6592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تدلُّ على إنسان، أو حيوانٍ، أو نباتٍ، أو جمادٍ، أو صِفَةٍ. 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68857" y="3663435"/>
            <a:ext cx="3038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هذه الكلماتُ أسماءٌ.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88269" y="4032083"/>
            <a:ext cx="5330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تدلُّ على عمل أو فعل نقوم به في زمنٍ مُعيَّنٍ.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31715" y="4475067"/>
            <a:ext cx="2685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هذه الكلماتُ أفعالٌ.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27509" y="4935551"/>
            <a:ext cx="1653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لا.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223629" y="5377846"/>
            <a:ext cx="1653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لا.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278571" y="5789784"/>
            <a:ext cx="1653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نُسمّيها حروفًا.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069114" y="1009401"/>
            <a:ext cx="72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(ج)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3" name="مستطيل 4">
            <a:extLst>
              <a:ext uri="{FF2B5EF4-FFF2-40B4-BE49-F238E27FC236}">
                <a16:creationId xmlns:a16="http://schemas.microsoft.com/office/drawing/2014/main" id="{64EBD2B9-DBC1-4F87-B513-AD2C42E4578B}"/>
              </a:ext>
            </a:extLst>
          </p:cNvPr>
          <p:cNvSpPr/>
          <p:nvPr/>
        </p:nvSpPr>
        <p:spPr>
          <a:xfrm>
            <a:off x="72007" y="84784"/>
            <a:ext cx="4345236" cy="4389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أقسام الكلام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الصفّ 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0F32236-F4CD-4D41-AA66-753C8E498DC5}"/>
              </a:ext>
            </a:extLst>
          </p:cNvPr>
          <p:cNvSpPr txBox="1"/>
          <p:nvPr/>
        </p:nvSpPr>
        <p:spPr>
          <a:xfrm>
            <a:off x="4606479" y="449160"/>
            <a:ext cx="5634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ألاحِظُ الكلماتِ الواردةَ في كلِّ صُندوقٍ ممّا يأتي:</a:t>
            </a:r>
            <a:endParaRPr lang="en-US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401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640417" y="1696001"/>
            <a:ext cx="1698828" cy="795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SA" sz="48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</a:t>
            </a:r>
            <a:r>
              <a:rPr lang="ar-BH" sz="48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</a:t>
            </a:r>
            <a:endParaRPr lang="en-US" sz="48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635391" y="2694353"/>
            <a:ext cx="9519139" cy="295617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BH" sz="36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الكَلامُ ثَلاثَةُ أقْسامٍ: 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اسْمٌ : كَلِمَةٌ يُسَمَّى بها: إِنْسانٌ، أو حَيَوانٌ، أو نَباتٌ، أو جَمادٌ، أو صفَةٌ. 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فِعْلٌ : كَلِمَةٌ تدُلُّ على عَمَلٍ يَحْدُثُ في زَمنٍ ما. 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حَرْفٌ : كَلِمَةٌ تَرْبُطُ كَلِماتِ الجُمْلةِ وتَصِلُ بينها ولا يَظْهَرُ معناها إلّا مَعَ غَيرِها من الكَلِماتِ</a:t>
            </a: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 </a:t>
            </a:r>
            <a:endParaRPr lang="en-US" sz="36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en-US" sz="36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FD33590-E8FD-4880-B4F2-14C86B686D52}"/>
              </a:ext>
            </a:extLst>
          </p:cNvPr>
          <p:cNvSpPr/>
          <p:nvPr/>
        </p:nvSpPr>
        <p:spPr>
          <a:xfrm>
            <a:off x="29816" y="120460"/>
            <a:ext cx="4345236" cy="4389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أقسام الكلام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الصفّ 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49ED1E5-E375-47DC-B11B-DCD83601BAAF}"/>
              </a:ext>
            </a:extLst>
          </p:cNvPr>
          <p:cNvSpPr txBox="1">
            <a:spLocks/>
          </p:cNvSpPr>
          <p:nvPr/>
        </p:nvSpPr>
        <p:spPr>
          <a:xfrm>
            <a:off x="10435681" y="56272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137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9854" y="232477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(1)</a:t>
            </a:r>
            <a:endParaRPr lang="en-GB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198" y="946175"/>
            <a:ext cx="10900610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أكتبُ كُلَّ كَلِمةٍ من الكَلِماتِ في مَكانِها المُناسِبِ مِن الجَدْولِ.  </a:t>
            </a:r>
          </a:p>
          <a:p>
            <a:pPr marL="0" indent="0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613265"/>
              </p:ext>
            </p:extLst>
          </p:nvPr>
        </p:nvGraphicFramePr>
        <p:xfrm>
          <a:off x="2035909" y="2601218"/>
          <a:ext cx="8127999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حرف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فعل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اسم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400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4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80492" y="1524000"/>
            <a:ext cx="79834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مرآةٌ  /  عَنْ  /  يَرْفَعُ  /  شَرِبَ  /  بـــــــِ  /  أَنْ  /  بَابٌ  /   جَاسِمٌ  /  مِقَصٌّ  /  دُبٌّ  /  بَيْتٌ  /  ثُمَّ  /  حَلِيبٌ  /  انْظُرْ</a:t>
            </a:r>
            <a:r>
              <a:rPr lang="ar-BH" sz="3200" dirty="0"/>
              <a:t>  </a:t>
            </a:r>
            <a:endParaRPr lang="en-US" sz="3200" dirty="0"/>
          </a:p>
        </p:txBody>
      </p:sp>
      <p:sp>
        <p:nvSpPr>
          <p:cNvPr id="9" name="مستطيل 4">
            <a:extLst>
              <a:ext uri="{FF2B5EF4-FFF2-40B4-BE49-F238E27FC236}">
                <a16:creationId xmlns:a16="http://schemas.microsoft.com/office/drawing/2014/main" id="{40B9F7A7-2915-405B-BC74-5C7BCB004E17}"/>
              </a:ext>
            </a:extLst>
          </p:cNvPr>
          <p:cNvSpPr/>
          <p:nvPr/>
        </p:nvSpPr>
        <p:spPr>
          <a:xfrm>
            <a:off x="72007" y="98036"/>
            <a:ext cx="4345236" cy="4389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أقسام الكلام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الصفّ 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0B42F2-041E-4883-8578-ADD2BB580F3D}"/>
              </a:ext>
            </a:extLst>
          </p:cNvPr>
          <p:cNvSpPr txBox="1"/>
          <p:nvPr/>
        </p:nvSpPr>
        <p:spPr>
          <a:xfrm>
            <a:off x="8312728" y="3179043"/>
            <a:ext cx="7855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مرآة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668809-2CA0-4788-8C38-B1F8BE508A84}"/>
              </a:ext>
            </a:extLst>
          </p:cNvPr>
          <p:cNvSpPr txBox="1"/>
          <p:nvPr/>
        </p:nvSpPr>
        <p:spPr>
          <a:xfrm>
            <a:off x="3171306" y="3133323"/>
            <a:ext cx="49460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عن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D35846-DF4C-4731-A478-D78897E1DA0B}"/>
              </a:ext>
            </a:extLst>
          </p:cNvPr>
          <p:cNvSpPr txBox="1"/>
          <p:nvPr/>
        </p:nvSpPr>
        <p:spPr>
          <a:xfrm>
            <a:off x="5427311" y="3133322"/>
            <a:ext cx="13373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يرفع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0D1F01-D0E7-4961-8C1E-27C4F90708D0}"/>
              </a:ext>
            </a:extLst>
          </p:cNvPr>
          <p:cNvSpPr txBox="1"/>
          <p:nvPr/>
        </p:nvSpPr>
        <p:spPr>
          <a:xfrm>
            <a:off x="5752406" y="3610032"/>
            <a:ext cx="10848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شرب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6C188BE-04E7-44D3-9980-5157EF7D5200}"/>
              </a:ext>
            </a:extLst>
          </p:cNvPr>
          <p:cNvSpPr txBox="1"/>
          <p:nvPr/>
        </p:nvSpPr>
        <p:spPr>
          <a:xfrm>
            <a:off x="3059084" y="3594987"/>
            <a:ext cx="7190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بـــــــــ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55EC01-5F0D-4CBE-8FB9-2B8432B12B82}"/>
              </a:ext>
            </a:extLst>
          </p:cNvPr>
          <p:cNvSpPr txBox="1"/>
          <p:nvPr/>
        </p:nvSpPr>
        <p:spPr>
          <a:xfrm>
            <a:off x="2987042" y="4080855"/>
            <a:ext cx="7994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أن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3AADF0-0A23-4482-A66B-B41B0584B30D}"/>
              </a:ext>
            </a:extLst>
          </p:cNvPr>
          <p:cNvSpPr txBox="1"/>
          <p:nvPr/>
        </p:nvSpPr>
        <p:spPr>
          <a:xfrm>
            <a:off x="8310647" y="3657654"/>
            <a:ext cx="10016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باب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50E6737-C5D4-4303-9F8C-983A616444BA}"/>
              </a:ext>
            </a:extLst>
          </p:cNvPr>
          <p:cNvSpPr txBox="1"/>
          <p:nvPr/>
        </p:nvSpPr>
        <p:spPr>
          <a:xfrm>
            <a:off x="8231675" y="4056652"/>
            <a:ext cx="11596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جاسم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62CFC32-F970-41CD-9C8C-82B48FE1AD7D}"/>
              </a:ext>
            </a:extLst>
          </p:cNvPr>
          <p:cNvSpPr txBox="1"/>
          <p:nvPr/>
        </p:nvSpPr>
        <p:spPr>
          <a:xfrm>
            <a:off x="8191714" y="4518048"/>
            <a:ext cx="12395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مقصّ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D850115-F059-4CEF-A95E-E18442CD6C88}"/>
              </a:ext>
            </a:extLst>
          </p:cNvPr>
          <p:cNvSpPr txBox="1"/>
          <p:nvPr/>
        </p:nvSpPr>
        <p:spPr>
          <a:xfrm>
            <a:off x="8310647" y="4991646"/>
            <a:ext cx="9019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دبّ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9CBE75-2D1C-4ECB-9976-434AB3EEB82E}"/>
              </a:ext>
            </a:extLst>
          </p:cNvPr>
          <p:cNvSpPr txBox="1"/>
          <p:nvPr/>
        </p:nvSpPr>
        <p:spPr>
          <a:xfrm>
            <a:off x="8521016" y="5450160"/>
            <a:ext cx="9102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بيت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24236FE-4A8D-4AE8-98AD-A6E744B3F5E2}"/>
              </a:ext>
            </a:extLst>
          </p:cNvPr>
          <p:cNvSpPr txBox="1"/>
          <p:nvPr/>
        </p:nvSpPr>
        <p:spPr>
          <a:xfrm>
            <a:off x="3171306" y="4521003"/>
            <a:ext cx="7065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ثمّ</a:t>
            </a:r>
            <a:endParaRPr lang="en-US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85CD2A2-3668-4580-8D78-C5078E123C49}"/>
              </a:ext>
            </a:extLst>
          </p:cNvPr>
          <p:cNvSpPr txBox="1"/>
          <p:nvPr/>
        </p:nvSpPr>
        <p:spPr>
          <a:xfrm>
            <a:off x="8478507" y="5911825"/>
            <a:ext cx="12395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حليب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C46CA50-1073-4F87-905F-11054A476568}"/>
              </a:ext>
            </a:extLst>
          </p:cNvPr>
          <p:cNvSpPr txBox="1"/>
          <p:nvPr/>
        </p:nvSpPr>
        <p:spPr>
          <a:xfrm>
            <a:off x="5768553" y="4084744"/>
            <a:ext cx="8853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انظر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35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6" grpId="0"/>
      <p:bldP spid="18" grpId="0"/>
      <p:bldP spid="20" grpId="0"/>
      <p:bldP spid="22" grpId="0"/>
      <p:bldP spid="24" grpId="0"/>
      <p:bldP spid="26" grpId="0"/>
      <p:bldP spid="28" grpId="0"/>
      <p:bldP spid="30" grpId="0"/>
      <p:bldP spid="32" grpId="0"/>
      <p:bldP spid="34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8954" y="136054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(2)</a:t>
            </a:r>
            <a:endParaRPr lang="en-GB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670" y="1770884"/>
            <a:ext cx="10900610" cy="488347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أ.                      المسلم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خمس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صلوات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في اليوم والليلة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    ( فعل 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ب. يتوضَّأ المصلّي قبلَ                  .                                   ( اسم 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ج. يذهب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الرّجال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للصّلاة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المسجد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                      ( حرف)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د. يبدأ المصلّي الصلاة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تكبيرة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الإحرام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                 ( حرف)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ه . قبل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التّسليم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يقرأ المصلّي                .                    ( اسم ) </a:t>
            </a:r>
          </a:p>
          <a:p>
            <a:pPr marL="0" indent="0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و. المصلّي               الله</a:t>
            </a:r>
            <a:r>
              <a:rPr lang="ar-JO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                                                       ( فعل ) </a:t>
            </a: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9" name="مستطيل 4">
            <a:extLst>
              <a:ext uri="{FF2B5EF4-FFF2-40B4-BE49-F238E27FC236}">
                <a16:creationId xmlns:a16="http://schemas.microsoft.com/office/drawing/2014/main" id="{1F029652-5547-448A-8F69-68BB981E595D}"/>
              </a:ext>
            </a:extLst>
          </p:cNvPr>
          <p:cNvSpPr/>
          <p:nvPr/>
        </p:nvSpPr>
        <p:spPr>
          <a:xfrm>
            <a:off x="72007" y="98036"/>
            <a:ext cx="4345236" cy="4389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أقسام الكلام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الصفّ 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24328887-2C29-4B58-9327-76F1540470B8}"/>
              </a:ext>
            </a:extLst>
          </p:cNvPr>
          <p:cNvSpPr/>
          <p:nvPr/>
        </p:nvSpPr>
        <p:spPr>
          <a:xfrm>
            <a:off x="1431022" y="956401"/>
            <a:ext cx="94660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أملأُ الفراغاتِ في الجُمَلِ الآتيَةِ بالكلماتِ المناسِبَةِ وفقًا للمطلوبِ:          (3 دقائق)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C9CC45-3B84-46AD-B259-B739F25CF6B6}"/>
              </a:ext>
            </a:extLst>
          </p:cNvPr>
          <p:cNvSpPr txBox="1"/>
          <p:nvPr/>
        </p:nvSpPr>
        <p:spPr>
          <a:xfrm>
            <a:off x="9595413" y="1949262"/>
            <a:ext cx="8796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يُصَلّي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DEDBF7-3578-4C0F-A3AC-16F5EFF47A1B}"/>
              </a:ext>
            </a:extLst>
          </p:cNvPr>
          <p:cNvSpPr txBox="1"/>
          <p:nvPr/>
        </p:nvSpPr>
        <p:spPr>
          <a:xfrm>
            <a:off x="7873973" y="2775096"/>
            <a:ext cx="11111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الصَّلاةِ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A5D25B-49E6-4398-BA2B-FCC127D67FAA}"/>
              </a:ext>
            </a:extLst>
          </p:cNvPr>
          <p:cNvSpPr txBox="1"/>
          <p:nvPr/>
        </p:nvSpPr>
        <p:spPr>
          <a:xfrm>
            <a:off x="8071318" y="3513385"/>
            <a:ext cx="3935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في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E175EF-8A53-4428-8C51-271EFC5401EC}"/>
              </a:ext>
            </a:extLst>
          </p:cNvPr>
          <p:cNvSpPr txBox="1"/>
          <p:nvPr/>
        </p:nvSpPr>
        <p:spPr>
          <a:xfrm>
            <a:off x="8417572" y="4310841"/>
            <a:ext cx="3935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بـــــــ</a:t>
            </a:r>
            <a:r>
              <a:rPr kumimoji="0" lang="ar-B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ِ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4033CD-8993-460F-AC75-594140147D5F}"/>
              </a:ext>
            </a:extLst>
          </p:cNvPr>
          <p:cNvSpPr txBox="1"/>
          <p:nvPr/>
        </p:nvSpPr>
        <p:spPr>
          <a:xfrm>
            <a:off x="7184760" y="5083873"/>
            <a:ext cx="10108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الت</a:t>
            </a: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َّ</a:t>
            </a:r>
            <a:r>
              <a:rPr kumimoji="0" lang="ar-BH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ش</a:t>
            </a: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َ</a:t>
            </a:r>
            <a:r>
              <a:rPr kumimoji="0" lang="ar-BH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ه</a:t>
            </a: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ُّ</a:t>
            </a:r>
            <a:r>
              <a:rPr kumimoji="0" lang="ar-BH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د</a:t>
            </a:r>
            <a:r>
              <a:rPr kumimoji="0" lang="ar-JO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َ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1F3C38-A651-4C1C-BF6F-BB23F49942ED}"/>
              </a:ext>
            </a:extLst>
          </p:cNvPr>
          <p:cNvSpPr txBox="1"/>
          <p:nvPr/>
        </p:nvSpPr>
        <p:spPr>
          <a:xfrm>
            <a:off x="9456032" y="5620101"/>
            <a:ext cx="914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ar-BH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يَدعو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39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5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0074" y="179178"/>
            <a:ext cx="2028009" cy="660400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(3)</a:t>
            </a:r>
            <a:endParaRPr lang="en-GB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769" y="1342640"/>
            <a:ext cx="10900610" cy="505766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إلى أين ذهبتْ فاطمةُ في العطلة؟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ذهبتْ فاطمةُ </a:t>
            </a:r>
            <a:r>
              <a:rPr lang="ar-JO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إلى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  جدّتهَا.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(اسم)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ماذا كانت الجدّةُ تفعلُ حينَ استيقظتْ فاطِمَةُ في اليومِ الأوّلِ؟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كانت الجدَّةُ .......... الخبزَ.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(فعل)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أينَ كانت فاطمَةُ تقضّي وقتَها؟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كانت فاطِمَةُ تُقضّي وقْتَهَا ....... حديقةِ المنزِلِ، أو ...... ساحةِ الحيِّ.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(حرف) </a:t>
            </a:r>
          </a:p>
          <a:p>
            <a:pPr marL="0" indent="0">
              <a:lnSpc>
                <a:spcPct val="150000"/>
              </a:lnSpc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lnSpc>
                <a:spcPct val="150000"/>
              </a:lnSpc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lnSpc>
                <a:spcPct val="150000"/>
              </a:lnSpc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9" name="مستطيل 4">
            <a:extLst>
              <a:ext uri="{FF2B5EF4-FFF2-40B4-BE49-F238E27FC236}">
                <a16:creationId xmlns:a16="http://schemas.microsoft.com/office/drawing/2014/main" id="{54CFCD5C-E636-4F43-AC51-BB6525655AE0}"/>
              </a:ext>
            </a:extLst>
          </p:cNvPr>
          <p:cNvSpPr/>
          <p:nvPr/>
        </p:nvSpPr>
        <p:spPr>
          <a:xfrm>
            <a:off x="72007" y="98036"/>
            <a:ext cx="4345236" cy="4389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أقسام الكلام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 الصفّ الرابع الابتدائي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2AC7F9B-7695-4183-A08F-228B794E3122}"/>
              </a:ext>
            </a:extLst>
          </p:cNvPr>
          <p:cNvSpPr txBox="1">
            <a:spLocks/>
          </p:cNvSpPr>
          <p:nvPr/>
        </p:nvSpPr>
        <p:spPr>
          <a:xfrm>
            <a:off x="4383846" y="856705"/>
            <a:ext cx="6513230" cy="7543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أُجيب عن الأسئلةِ الآتيَةِ بما يُناسِبُ وِفقًا للمطلوبِ: 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AA94B59-01D3-4404-9F12-2ADA5A7FBEE0}"/>
              </a:ext>
            </a:extLst>
          </p:cNvPr>
          <p:cNvSpPr txBox="1"/>
          <p:nvPr/>
        </p:nvSpPr>
        <p:spPr>
          <a:xfrm>
            <a:off x="8030817" y="2250963"/>
            <a:ext cx="1152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بيت</a:t>
            </a:r>
            <a:r>
              <a:rPr lang="ar-JO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B78C7F7-512F-41F7-986A-9FA043B6DF4E}"/>
              </a:ext>
            </a:extLst>
          </p:cNvPr>
          <p:cNvSpPr txBox="1"/>
          <p:nvPr/>
        </p:nvSpPr>
        <p:spPr>
          <a:xfrm>
            <a:off x="6957390" y="5513988"/>
            <a:ext cx="1152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67BB9A88-3508-4CAD-B568-369541178F09}"/>
              </a:ext>
            </a:extLst>
          </p:cNvPr>
          <p:cNvSpPr txBox="1"/>
          <p:nvPr/>
        </p:nvSpPr>
        <p:spPr>
          <a:xfrm>
            <a:off x="8503140" y="3716222"/>
            <a:ext cx="1152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تعْجِنُ 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D040EFF4-43D5-492E-8D1B-3C83BAE3DC28}"/>
              </a:ext>
            </a:extLst>
          </p:cNvPr>
          <p:cNvSpPr txBox="1"/>
          <p:nvPr/>
        </p:nvSpPr>
        <p:spPr>
          <a:xfrm>
            <a:off x="4234068" y="5513987"/>
            <a:ext cx="1152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</a:t>
            </a:r>
            <a:endParaRPr lang="en-US" sz="36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282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2951</TotalTime>
  <Words>1028</Words>
  <Application>Microsoft Office PowerPoint</Application>
  <PresentationFormat>Widescreen</PresentationFormat>
  <Paragraphs>148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نشاط (1)</vt:lpstr>
      <vt:lpstr>نشاط (2)</vt:lpstr>
      <vt:lpstr>نشاط (3)</vt:lpstr>
      <vt:lpstr>أَجعلُ كلَّ كلمةٍ مِمَّا يَأتِي فِي جملةٍ مفيدةٍ: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بِيئتُنَا...حَيَاتُنَا (للحفظ 1-6)</dc:title>
  <dc:creator>Hatem bin Saleh Darwish</dc:creator>
  <cp:lastModifiedBy>Hassan Mohamed Alayadhi</cp:lastModifiedBy>
  <cp:revision>274</cp:revision>
  <dcterms:created xsi:type="dcterms:W3CDTF">2020-03-04T09:54:10Z</dcterms:created>
  <dcterms:modified xsi:type="dcterms:W3CDTF">2020-09-17T08:29:52Z</dcterms:modified>
</cp:coreProperties>
</file>