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2</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5" name="عنصر نائب لرقم الشريحة 4"/>
          <p:cNvSpPr>
            <a:spLocks noGrp="1"/>
          </p:cNvSpPr>
          <p:nvPr>
            <p:ph type="sldNum" sz="quarter" idx="12"/>
          </p:nvPr>
        </p:nvSpPr>
        <p:spPr/>
        <p:txBody>
          <a:bodyPr/>
          <a:lstStyle/>
          <a:p>
            <a:pPr>
              <a:defRPr/>
            </a:pPr>
            <a:fld id="{9436381B-36D6-4A1C-BD67-AE0CC8212CC9}"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461963" y="1557338"/>
            <a:ext cx="8220075" cy="4525962"/>
          </a:xfrm>
        </p:spPr>
        <p:txBody>
          <a:bodyPr/>
          <a:lstStyle/>
          <a:p>
            <a:pPr marL="0" indent="0" algn="just" rtl="1">
              <a:lnSpc>
                <a:spcPct val="150000"/>
              </a:lnSpc>
              <a:buFont typeface="Arial" pitchFamily="34" charset="0"/>
              <a:buNone/>
            </a:pPr>
            <a:r>
              <a:rPr lang="ar-EG" sz="2000" b="1" smtClean="0">
                <a:solidFill>
                  <a:srgbClr val="C00000"/>
                </a:solidFill>
              </a:rPr>
              <a:t>الإجراءات: </a:t>
            </a:r>
            <a:endParaRPr lang="en-US" sz="2000" b="1" smtClean="0">
              <a:solidFill>
                <a:srgbClr val="C00000"/>
              </a:solidFill>
            </a:endParaRPr>
          </a:p>
          <a:p>
            <a:pPr marL="0" indent="0" algn="just" rtl="1">
              <a:lnSpc>
                <a:spcPct val="150000"/>
              </a:lnSpc>
              <a:buFont typeface="Arial" pitchFamily="34" charset="0"/>
              <a:buNone/>
            </a:pPr>
            <a:r>
              <a:rPr lang="ar-EG" sz="2000" smtClean="0"/>
              <a:t>  تخدم الإجراءات المتعلقة بالموارد البشرية بتطبيق أو تنفيذ السياسات من خلال تحديدها الخطوات الوظيفية الواجب إتباعها لتنفيذ تلك السياسات إجراءات اختبار العاملين ويجب أن يكون معلوماً أن الإجراءات ما هى إلا أدوات أو وسائل يتم التعامل بها لتحقيق غايات معينة مثلها مثل السياسات، وكلاهما لا يعتبر غايات في حد ذاتهما، كما يجب ألا يغيب عن الذهن أن المغالاة في الإجراءات قد يولد مزيداً من البيروقراطية، في التنظيم مما قد يؤدى إلى إعاقة اتخاذ قرارات الموارد البشرية. </a:t>
            </a:r>
            <a:endParaRPr lang="en-US" sz="2000" smtClean="0"/>
          </a:p>
          <a:p>
            <a:pPr marL="0" indent="0" algn="just" rtl="1">
              <a:lnSpc>
                <a:spcPct val="150000"/>
              </a:lnSpc>
              <a:buFont typeface="Arial" pitchFamily="34" charset="0"/>
              <a:buNone/>
            </a:pPr>
            <a:r>
              <a:rPr lang="ar-EG" sz="2000" smtClean="0"/>
              <a:t>وإذا ما زادت تفصيلات الإجراءات أكثر من الضروري فإن ذلك يؤدى إلى تشويش العمل وإعاقته ولن تكون هناك مزايا أو عوائد تفيد التنظيم، ولكي نتفادى كل هذا فإنه ينبغي إعادة النظر في الإجراءات من خلال تقييمها بصفة مستمرة وتعديلها للتناسب مع أية تغيرات. </a:t>
            </a:r>
            <a:endParaRPr lang="en-US" sz="200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4" name="مستطيل 3"/>
          <p:cNvSpPr/>
          <p:nvPr/>
        </p:nvSpPr>
        <p:spPr>
          <a:xfrm>
            <a:off x="0" y="555625"/>
            <a:ext cx="8066088" cy="508000"/>
          </a:xfrm>
          <a:prstGeom prst="rect">
            <a:avLst/>
          </a:prstGeom>
        </p:spPr>
        <p:txBody>
          <a:bodyPr>
            <a:spAutoFit/>
          </a:bodyPr>
          <a:lstStyle/>
          <a:p>
            <a:pPr algn="r" rtl="1">
              <a:lnSpc>
                <a:spcPct val="150000"/>
              </a:lnSpc>
              <a:defRPr/>
            </a:pPr>
            <a:r>
              <a:rPr lang="ar-SA" sz="1800" b="1" dirty="0">
                <a:solidFill>
                  <a:schemeClr val="bg1">
                    <a:lumMod val="50000"/>
                  </a:schemeClr>
                </a:solidFill>
                <a:latin typeface="Arial" charset="0"/>
                <a:cs typeface="Arial" charset="0"/>
              </a:rPr>
              <a:t>يتبع - </a:t>
            </a:r>
            <a:r>
              <a:rPr lang="ar-EG" sz="1800" b="1" dirty="0">
                <a:solidFill>
                  <a:schemeClr val="bg1">
                    <a:lumMod val="50000"/>
                  </a:schemeClr>
                </a:solidFill>
                <a:latin typeface="Arial" charset="0"/>
                <a:cs typeface="Arial" charset="0"/>
              </a:rPr>
              <a:t>برنامج إدارة الموارد البشرية (الأهداف ـ السياسات ـ الإجراءات ـ الموازنة):ـ </a:t>
            </a:r>
            <a:endParaRPr lang="en-US" sz="1800" b="1" dirty="0">
              <a:solidFill>
                <a:schemeClr val="bg1">
                  <a:lumMod val="50000"/>
                </a:schemeClr>
              </a:solidFill>
              <a:latin typeface="Arial" charset="0"/>
              <a:cs typeface="Arial" charset="0"/>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2D106112-123B-451E-865E-7CC0B41AC024}" type="slidenum">
              <a:rPr lang="en-US" smtClean="0"/>
              <a:pPr>
                <a:defRPr/>
              </a:pPr>
              <a:t>10</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461963" y="1268413"/>
            <a:ext cx="8220075" cy="4525962"/>
          </a:xfrm>
        </p:spPr>
        <p:txBody>
          <a:bodyPr>
            <a:normAutofit lnSpcReduction="10000"/>
          </a:bodyPr>
          <a:lstStyle/>
          <a:p>
            <a:pPr marL="0" indent="0" algn="just" rtl="1">
              <a:buFont typeface="Arial" pitchFamily="34" charset="0"/>
              <a:buNone/>
            </a:pPr>
            <a:r>
              <a:rPr lang="ar-EG" sz="2000" b="1" smtClean="0">
                <a:solidFill>
                  <a:srgbClr val="C00000"/>
                </a:solidFill>
              </a:rPr>
              <a:t>الموازنة: </a:t>
            </a:r>
            <a:endParaRPr lang="en-US" sz="2000" b="1" smtClean="0">
              <a:solidFill>
                <a:srgbClr val="C00000"/>
              </a:solidFill>
            </a:endParaRPr>
          </a:p>
          <a:p>
            <a:pPr marL="0" indent="0" algn="just" rtl="1">
              <a:buFont typeface="Arial" pitchFamily="34" charset="0"/>
              <a:buNone/>
            </a:pPr>
            <a:r>
              <a:rPr lang="ar-EG" sz="2000" smtClean="0"/>
              <a:t>القوائم المتعلقة بالأهداف والسياسات والإجراءات أو برنامج الموارد البشرية المتكامل يكون ذات مغزى في حالة وحيدة فقط وهى حالة تدعيمه بالجانب المالي ومن خلال تقدير أو تحديد الميزانية، وتمثل موازنة الموارد البشرية جانبين أساسيين وهما أنهما خطة مالية وأداة رقابية للنفقات الضرورية من الأموال لتدعيم برنامج الموارد البشرية، إذ أنها تقدم لنا مؤشرات ممتازة لاتجاهات الإدارة الحقيقية تجاه البرنامج. </a:t>
            </a:r>
            <a:endParaRPr lang="en-US" sz="2000" smtClean="0"/>
          </a:p>
          <a:p>
            <a:pPr marL="0" indent="0" algn="just" rtl="1">
              <a:buFont typeface="Arial" pitchFamily="34" charset="0"/>
              <a:buNone/>
            </a:pPr>
            <a:r>
              <a:rPr lang="ar-EG" sz="2000" smtClean="0"/>
              <a:t>وهكذا فإن اختبار التنظيم لأحدى السياسات ينبغي أن يتسم بدرجة كبيرة من القابلية للتنفيذ، علما بأن درجة هذه القابلية تتوقف أساساً على النفقات المالية الكافية لتنفيذ تلك السياسات بدرجة كبيرة من الدقة، فمثلاً سياسة الأجر العادل يمكن تحقيقها فقط في حالة إذا ما تم تأسيس هيكل أجر عادل مع وجود موارد مالية كافية تغطي ذلك الهيكل الأجرى. </a:t>
            </a:r>
            <a:endParaRPr lang="en-US" sz="2000" smtClean="0"/>
          </a:p>
          <a:p>
            <a:pPr marL="0" indent="0" algn="just" rtl="1">
              <a:buFont typeface="Arial" pitchFamily="34" charset="0"/>
              <a:buNone/>
            </a:pPr>
            <a:r>
              <a:rPr lang="ar-EG" sz="2000" smtClean="0"/>
              <a:t>وينبغي الإشارة إلى أن توفير الأموال الكافية لبرنامج الموارد البشرية يتطلب أن يقوم العاملين بإدارة الموارد البشرية بإقناع الإدارة العليا بأهمية ذلك من خلال أبراز النتائج المتوقعة والفاعلية المتوقعة في ضوء التكاليف المنفقة. </a:t>
            </a:r>
            <a:endParaRPr lang="en-US" sz="2000" smtClean="0"/>
          </a:p>
          <a:p>
            <a:pPr marL="0" indent="0" algn="just" rtl="1">
              <a:buFont typeface="Arial" pitchFamily="34" charset="0"/>
              <a:buNone/>
            </a:pPr>
            <a:r>
              <a:rPr lang="ar-EG" sz="2000" smtClean="0"/>
              <a:t>أخيراً تجدر ألإشارة إلى نتائج أحدى الدراسات والتي أبرزت أن متوسط تكلفة تشغيل مصروفات تشغيل "قسم الموارد البشرية في 1985  في حدود 658 دولار لكل عامل. </a:t>
            </a:r>
            <a:endParaRPr lang="en-US" sz="200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4" name="مستطيل 3"/>
          <p:cNvSpPr/>
          <p:nvPr/>
        </p:nvSpPr>
        <p:spPr>
          <a:xfrm>
            <a:off x="0" y="555625"/>
            <a:ext cx="8066088" cy="508000"/>
          </a:xfrm>
          <a:prstGeom prst="rect">
            <a:avLst/>
          </a:prstGeom>
        </p:spPr>
        <p:txBody>
          <a:bodyPr>
            <a:spAutoFit/>
          </a:bodyPr>
          <a:lstStyle/>
          <a:p>
            <a:pPr algn="r" rtl="1">
              <a:lnSpc>
                <a:spcPct val="150000"/>
              </a:lnSpc>
              <a:defRPr/>
            </a:pPr>
            <a:r>
              <a:rPr lang="ar-SA" sz="1800" b="1" dirty="0">
                <a:solidFill>
                  <a:schemeClr val="bg1">
                    <a:lumMod val="50000"/>
                  </a:schemeClr>
                </a:solidFill>
                <a:latin typeface="Arial" charset="0"/>
                <a:cs typeface="Arial" charset="0"/>
              </a:rPr>
              <a:t>يتبع - </a:t>
            </a:r>
            <a:r>
              <a:rPr lang="ar-EG" sz="1800" b="1" dirty="0">
                <a:solidFill>
                  <a:schemeClr val="bg1">
                    <a:lumMod val="50000"/>
                  </a:schemeClr>
                </a:solidFill>
                <a:latin typeface="Arial" charset="0"/>
                <a:cs typeface="Arial" charset="0"/>
              </a:rPr>
              <a:t>برنامج إدارة الموارد البشرية (الأهداف ـ السياسات ـ الإجراءات ـ الموازنة):ـ </a:t>
            </a:r>
            <a:endParaRPr lang="en-US" sz="1800" b="1" dirty="0">
              <a:solidFill>
                <a:schemeClr val="bg1">
                  <a:lumMod val="50000"/>
                </a:schemeClr>
              </a:solidFill>
              <a:latin typeface="Arial" charset="0"/>
              <a:cs typeface="Arial" charset="0"/>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31D6ECA-9A95-44BE-8100-D7148C88E5E9}" type="slidenum">
              <a:rPr lang="en-US" smtClean="0"/>
              <a:pPr>
                <a:defRPr/>
              </a:pPr>
              <a:t>11</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55C6C09-64E4-4963-A199-DA35BB7BA86B}" type="slidenum">
              <a:rPr lang="en-US"/>
              <a:pPr>
                <a:defRPr/>
              </a:pPr>
              <a:t>12</a:t>
            </a:fld>
            <a:endParaRPr lang="en-US" dirty="0"/>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pic>
        <p:nvPicPr>
          <p:cNvPr id="34820" name="Picture 2"/>
          <p:cNvPicPr>
            <a:picLocks noChangeAspect="1" noChangeArrowheads="1"/>
          </p:cNvPicPr>
          <p:nvPr/>
        </p:nvPicPr>
        <p:blipFill>
          <a:blip r:embed="rId2">
            <a:lum bright="-66000" contrast="90000"/>
          </a:blip>
          <a:srcRect t="7161"/>
          <a:stretch>
            <a:fillRect/>
          </a:stretch>
        </p:blipFill>
        <p:spPr bwMode="auto">
          <a:xfrm>
            <a:off x="0" y="0"/>
            <a:ext cx="9144000" cy="6858000"/>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مربع نص 5"/>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065338"/>
            <a:ext cx="6807200" cy="2246312"/>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3200" b="1" dirty="0" smtClean="0">
                <a:solidFill>
                  <a:srgbClr val="FF0000"/>
                </a:solidFill>
                <a:cs typeface="PT Bold Heading" pitchFamily="2" charset="-78"/>
              </a:rPr>
              <a:t>2</a:t>
            </a:r>
            <a:endParaRPr lang="en-US" sz="1800" b="1" dirty="0" smtClean="0">
              <a:solidFill>
                <a:srgbClr val="FF0000"/>
              </a:solidFill>
              <a:cs typeface="PT Bold Heading" pitchFamily="2" charset="-78"/>
            </a:endParaRPr>
          </a:p>
          <a:p>
            <a:pPr algn="ctr" eaLnBrk="1" hangingPunct="1">
              <a:defRPr/>
            </a:pPr>
            <a:r>
              <a:rPr lang="ar-SA" sz="4400" b="1" dirty="0" smtClean="0">
                <a:solidFill>
                  <a:schemeClr val="accent3">
                    <a:lumMod val="75000"/>
                  </a:schemeClr>
                </a:solidFill>
                <a:cs typeface="PT Bold Heading" pitchFamily="2" charset="-78"/>
              </a:rPr>
              <a:t>الدور الاستراتيجي </a:t>
            </a:r>
          </a:p>
          <a:p>
            <a:pPr algn="ctr" eaLnBrk="1" hangingPunct="1">
              <a:defRPr/>
            </a:pPr>
            <a:r>
              <a:rPr lang="ar-SA" sz="4400" b="1" dirty="0" smtClean="0">
                <a:solidFill>
                  <a:schemeClr val="accent3">
                    <a:lumMod val="75000"/>
                  </a:schemeClr>
                </a:solidFill>
                <a:cs typeface="PT Bold Heading" pitchFamily="2" charset="-78"/>
              </a:rPr>
              <a:t>لإدارة الموارد البشرية </a:t>
            </a:r>
            <a:endParaRPr lang="en-US" sz="4400" b="1" dirty="0" smtClean="0">
              <a:solidFill>
                <a:schemeClr val="accent3">
                  <a:lumMod val="75000"/>
                </a:schemeClr>
              </a:solidFill>
              <a:cs typeface="PT Bold Heading" pitchFamily="2" charset="-78"/>
            </a:endParaRPr>
          </a:p>
          <a:p>
            <a:pPr algn="ctr" eaLnBrk="1" hangingPunct="1">
              <a:defRPr/>
            </a:pPr>
            <a:endParaRPr lang="en-US" sz="20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4581" name="مربع نص 5"/>
          <p:cNvSpPr txBox="1">
            <a:spLocks noChangeArrowheads="1"/>
          </p:cNvSpPr>
          <p:nvPr/>
        </p:nvSpPr>
        <p:spPr bwMode="auto">
          <a:xfrm>
            <a:off x="3509963" y="1071563"/>
            <a:ext cx="2278062" cy="708025"/>
          </a:xfrm>
          <a:prstGeom prst="rect">
            <a:avLst/>
          </a:prstGeom>
          <a:noFill/>
          <a:ln w="9525">
            <a:noFill/>
            <a:miter lim="800000"/>
            <a:headEnd/>
            <a:tailEnd/>
          </a:ln>
        </p:spPr>
        <p:txBody>
          <a:bodyPr wrap="none">
            <a:spAutoFit/>
          </a:bodyPr>
          <a:lstStyle/>
          <a:p>
            <a:r>
              <a:rPr lang="ar-SA" sz="4000" b="1">
                <a:solidFill>
                  <a:srgbClr val="FF0000"/>
                </a:solidFill>
              </a:rPr>
              <a:t>الفصل الثاني</a:t>
            </a:r>
            <a:endParaRPr lang="en-US" sz="4000" b="1">
              <a:solidFill>
                <a:srgbClr val="FF0000"/>
              </a:solidFill>
            </a:endParaRPr>
          </a:p>
        </p:txBody>
      </p:sp>
      <p:pic>
        <p:nvPicPr>
          <p:cNvPr id="24582" name="صورة 8"/>
          <p:cNvPicPr>
            <a:picLocks noChangeAspect="1"/>
          </p:cNvPicPr>
          <p:nvPr/>
        </p:nvPicPr>
        <p:blipFill>
          <a:blip r:embed="rId3">
            <a:clrChange>
              <a:clrFrom>
                <a:srgbClr val="FEFEFE"/>
              </a:clrFrom>
              <a:clrTo>
                <a:srgbClr val="FEFEFE">
                  <a:alpha val="0"/>
                </a:srgbClr>
              </a:clrTo>
            </a:clrChange>
          </a:blip>
          <a:srcRect/>
          <a:stretch>
            <a:fillRect/>
          </a:stretch>
        </p:blipFill>
        <p:spPr bwMode="auto">
          <a:xfrm>
            <a:off x="3167063" y="4065588"/>
            <a:ext cx="3032125" cy="2273300"/>
          </a:xfrm>
          <a:prstGeom prst="rect">
            <a:avLst/>
          </a:prstGeom>
          <a:noFill/>
          <a:ln w="9525">
            <a:noFill/>
            <a:miter lim="800000"/>
            <a:headEnd/>
            <a:tailEnd/>
          </a:ln>
        </p:spPr>
      </p:pic>
      <p:pic>
        <p:nvPicPr>
          <p:cNvPr id="24583" name="صورة 7"/>
          <p:cNvPicPr>
            <a:picLocks noChangeAspect="1"/>
          </p:cNvPicPr>
          <p:nvPr/>
        </p:nvPicPr>
        <p:blipFill>
          <a:blip r:embed="rId4">
            <a:clrChange>
              <a:clrFrom>
                <a:srgbClr val="FFFFFF"/>
              </a:clrFrom>
              <a:clrTo>
                <a:srgbClr val="FFFFFF">
                  <a:alpha val="0"/>
                </a:srgbClr>
              </a:clrTo>
            </a:clrChange>
          </a:blip>
          <a:srcRect/>
          <a:stretch>
            <a:fillRect/>
          </a:stretch>
        </p:blipFill>
        <p:spPr bwMode="auto">
          <a:xfrm>
            <a:off x="644525" y="696913"/>
            <a:ext cx="1368425" cy="1368425"/>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5" name="عنصر نائب لرقم الشريحة 4"/>
          <p:cNvSpPr>
            <a:spLocks noGrp="1"/>
          </p:cNvSpPr>
          <p:nvPr>
            <p:ph type="sldNum" sz="quarter" idx="12"/>
          </p:nvPr>
        </p:nvSpPr>
        <p:spPr/>
        <p:txBody>
          <a:bodyPr/>
          <a:lstStyle/>
          <a:p>
            <a:pPr>
              <a:defRPr/>
            </a:pPr>
            <a:fld id="{85A0198B-01D8-424A-8A6B-5D6F8A619273}"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539750" y="692150"/>
            <a:ext cx="8229600" cy="4525963"/>
          </a:xfrm>
        </p:spPr>
        <p:txBody>
          <a:bodyPr>
            <a:normAutofit fontScale="92500" lnSpcReduction="10000"/>
          </a:bodyPr>
          <a:lstStyle/>
          <a:p>
            <a:pPr marL="0" indent="0" algn="ctr" rtl="1">
              <a:lnSpc>
                <a:spcPct val="150000"/>
              </a:lnSpc>
              <a:buFont typeface="Arial" pitchFamily="34" charset="0"/>
              <a:buNone/>
            </a:pPr>
            <a:r>
              <a:rPr lang="ar-EG" sz="2000" b="1" smtClean="0">
                <a:solidFill>
                  <a:srgbClr val="C00000"/>
                </a:solidFill>
              </a:rPr>
              <a:t>الإطار العام لإدارة الموارد البشرية</a:t>
            </a:r>
            <a:endParaRPr lang="en-US" sz="2000" b="1" smtClean="0">
              <a:solidFill>
                <a:srgbClr val="C00000"/>
              </a:solidFill>
            </a:endParaRPr>
          </a:p>
          <a:p>
            <a:pPr marL="0" indent="0" algn="just" rtl="1">
              <a:lnSpc>
                <a:spcPct val="150000"/>
              </a:lnSpc>
              <a:buFont typeface="Arial" pitchFamily="34" charset="0"/>
              <a:buNone/>
            </a:pPr>
            <a:endParaRPr lang="ar-SA" sz="2000" b="1" smtClean="0">
              <a:solidFill>
                <a:srgbClr val="0000FF"/>
              </a:solidFill>
            </a:endParaRPr>
          </a:p>
          <a:p>
            <a:pPr marL="0" indent="0" algn="just" rtl="1">
              <a:lnSpc>
                <a:spcPct val="150000"/>
              </a:lnSpc>
              <a:buFont typeface="Arial" pitchFamily="34" charset="0"/>
              <a:buNone/>
            </a:pPr>
            <a:r>
              <a:rPr lang="ar-EG" sz="2000" b="1" smtClean="0">
                <a:solidFill>
                  <a:srgbClr val="0000FF"/>
                </a:solidFill>
              </a:rPr>
              <a:t>مفهوم وأهمية إدارة الموارد البشرية: </a:t>
            </a:r>
            <a:endParaRPr lang="en-US" sz="2000" b="1" smtClean="0">
              <a:solidFill>
                <a:srgbClr val="0000FF"/>
              </a:solidFill>
            </a:endParaRPr>
          </a:p>
          <a:p>
            <a:pPr marL="0" indent="0" algn="just" rtl="1">
              <a:lnSpc>
                <a:spcPct val="150000"/>
              </a:lnSpc>
              <a:buFont typeface="Arial" pitchFamily="34" charset="0"/>
              <a:buNone/>
            </a:pPr>
            <a:r>
              <a:rPr lang="ar-EG" sz="2000" smtClean="0"/>
              <a:t>	تعتبر الموارد البشرية من الموارد في العصر الحديث، سواء كان ذلك بالنسبة للدول المتقدمة أو النامية على حد سواء غير أن الأمر يزداد أهمية بالنسبة للدول النامية، تلك الدول التي تسعى جاهدة نحو تحقيق معدلات نمو عالية ومرتفعة، وذلك رغبة منها في القضاء على المشكلات الاقتصادية والاجتماعية التي تواجهها، </a:t>
            </a:r>
            <a:endParaRPr lang="ar-SA" sz="2000" smtClean="0"/>
          </a:p>
          <a:p>
            <a:pPr marL="0" indent="0" algn="just" rtl="1">
              <a:lnSpc>
                <a:spcPct val="150000"/>
              </a:lnSpc>
              <a:buFont typeface="Arial" pitchFamily="34" charset="0"/>
              <a:buNone/>
            </a:pPr>
            <a:r>
              <a:rPr lang="ar-EG" sz="2000" smtClean="0"/>
              <a:t>والذي لا شك فيه أن الاستخدام الأمثل والفعال للآلات والمعدات والمواد والأموال، إنما يتوقف على قدرة ورغبة العنصر البشري. فإذا استشعر هذا العنصر بالرضا عن عمله نتيجة تحقيق رغباته، فإن ذلك سيؤثر بالإيجاب على رفع معدلات ومستويات الأداء الخاصة بتنظيمات العمل المعاصرة.</a:t>
            </a:r>
            <a:r>
              <a:rPr lang="ar-EG" sz="2000" baseline="30000" smtClean="0"/>
              <a:t> </a:t>
            </a:r>
            <a:endParaRPr lang="en-US" sz="2000" smtClean="0"/>
          </a:p>
          <a:p>
            <a:pPr marL="0" indent="0" algn="just" rtl="1">
              <a:lnSpc>
                <a:spcPct val="150000"/>
              </a:lnSpc>
              <a:buFont typeface="Arial" pitchFamily="34" charset="0"/>
              <a:buNone/>
            </a:pPr>
            <a:endParaRPr lang="en-US" sz="200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628DFC7-4A02-4FAF-BBA8-6947D318EDA2}" type="slidenum">
              <a:rPr lang="en-US" smtClean="0"/>
              <a:pPr>
                <a:defRPr/>
              </a:pPr>
              <a:t>3</a:t>
            </a:fld>
            <a:endParaRPr lang="en-US"/>
          </a:p>
        </p:txBody>
      </p:sp>
      <p:sp>
        <p:nvSpPr>
          <p:cNvPr id="6" name="مربع نص 5"/>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57200" y="620713"/>
            <a:ext cx="8229600" cy="4525962"/>
          </a:xfrm>
        </p:spPr>
        <p:txBody>
          <a:bodyPr>
            <a:normAutofit fontScale="85000" lnSpcReduction="10000"/>
          </a:bodyPr>
          <a:lstStyle/>
          <a:p>
            <a:pPr marL="0" indent="0" algn="r" rtl="1">
              <a:lnSpc>
                <a:spcPct val="150000"/>
              </a:lnSpc>
              <a:buFont typeface="Arial" charset="0"/>
              <a:buNone/>
              <a:defRPr/>
            </a:pPr>
            <a:r>
              <a:rPr lang="ar-SA" sz="1800" b="1" u="sng" dirty="0" smtClean="0">
                <a:solidFill>
                  <a:srgbClr val="C00000"/>
                </a:solidFill>
              </a:rPr>
              <a:t>تهدف </a:t>
            </a:r>
            <a:r>
              <a:rPr lang="ar-EG" sz="1800" b="1" u="sng" dirty="0" smtClean="0">
                <a:solidFill>
                  <a:srgbClr val="C00000"/>
                </a:solidFill>
              </a:rPr>
              <a:t>الموارد </a:t>
            </a:r>
            <a:r>
              <a:rPr lang="ar-EG" sz="1800" b="1" u="sng" dirty="0">
                <a:solidFill>
                  <a:srgbClr val="C00000"/>
                </a:solidFill>
              </a:rPr>
              <a:t>البشرية  </a:t>
            </a:r>
            <a:r>
              <a:rPr lang="ar-EG" sz="1800" b="1" u="sng" dirty="0" smtClean="0">
                <a:solidFill>
                  <a:srgbClr val="C00000"/>
                </a:solidFill>
              </a:rPr>
              <a:t>بصفة </a:t>
            </a:r>
            <a:r>
              <a:rPr lang="ar-EG" sz="1800" b="1" u="sng" dirty="0">
                <a:solidFill>
                  <a:srgbClr val="C00000"/>
                </a:solidFill>
              </a:rPr>
              <a:t>عامة إلى تحقيق ما يلى: </a:t>
            </a:r>
            <a:endParaRPr lang="en-US" sz="1800" dirty="0">
              <a:solidFill>
                <a:srgbClr val="C00000"/>
              </a:solidFill>
            </a:endParaRPr>
          </a:p>
          <a:p>
            <a:pPr algn="r" rtl="1">
              <a:lnSpc>
                <a:spcPct val="150000"/>
              </a:lnSpc>
              <a:buFont typeface="+mj-lt"/>
              <a:buAutoNum type="arabicPeriod"/>
              <a:defRPr/>
            </a:pPr>
            <a:r>
              <a:rPr lang="ar-EG" sz="1800" dirty="0"/>
              <a:t>توفير العدد المناسب من العنصري البشري لشغل الوظائف المختلفة بالمنظمة، بصفة دائمة، ووضع الشخص المناسب في المكان المناسب. </a:t>
            </a:r>
            <a:endParaRPr lang="en-US" sz="1800" dirty="0"/>
          </a:p>
          <a:p>
            <a:pPr algn="r" rtl="1">
              <a:lnSpc>
                <a:spcPct val="150000"/>
              </a:lnSpc>
              <a:buFont typeface="+mj-lt"/>
              <a:buAutoNum type="arabicPeriod"/>
              <a:defRPr/>
            </a:pPr>
            <a:r>
              <a:rPr lang="ar-EG" sz="1800" dirty="0"/>
              <a:t>توجيه وإرشاد الموظفين الجدد. </a:t>
            </a:r>
            <a:endParaRPr lang="en-US" sz="1800" dirty="0"/>
          </a:p>
          <a:p>
            <a:pPr algn="r" rtl="1">
              <a:lnSpc>
                <a:spcPct val="150000"/>
              </a:lnSpc>
              <a:buFont typeface="+mj-lt"/>
              <a:buAutoNum type="arabicPeriod"/>
              <a:defRPr/>
            </a:pPr>
            <a:r>
              <a:rPr lang="ar-EG" sz="1800" dirty="0"/>
              <a:t>تدريب الموظفين على أعمال الوظائف التي قد تبدو جديدة بالنسبة لهم. </a:t>
            </a:r>
            <a:endParaRPr lang="en-US" sz="1800" dirty="0"/>
          </a:p>
          <a:p>
            <a:pPr algn="r" rtl="1">
              <a:lnSpc>
                <a:spcPct val="150000"/>
              </a:lnSpc>
              <a:buFont typeface="+mj-lt"/>
              <a:buAutoNum type="arabicPeriod"/>
              <a:defRPr/>
            </a:pPr>
            <a:r>
              <a:rPr lang="ar-EG" sz="1800" dirty="0"/>
              <a:t>تحسين وتنمية المهارات الإدارية والفنية للعاملين بما يساهم في زيادة الإنتاجية. </a:t>
            </a:r>
            <a:endParaRPr lang="en-US" sz="1800" dirty="0"/>
          </a:p>
          <a:p>
            <a:pPr algn="r" rtl="1">
              <a:lnSpc>
                <a:spcPct val="150000"/>
              </a:lnSpc>
              <a:buFont typeface="+mj-lt"/>
              <a:buAutoNum type="arabicPeriod"/>
              <a:defRPr/>
            </a:pPr>
            <a:r>
              <a:rPr lang="ar-EG" sz="1800" dirty="0"/>
              <a:t>التأكيد على تحقيق نوع من التعاون الخلاق وتحسين علاقات العمل بين العاملين، وتحقيق الرضا بين العاملين والعمل. </a:t>
            </a:r>
            <a:endParaRPr lang="en-US" sz="1800" dirty="0"/>
          </a:p>
          <a:p>
            <a:pPr algn="r" rtl="1">
              <a:lnSpc>
                <a:spcPct val="150000"/>
              </a:lnSpc>
              <a:buFont typeface="+mj-lt"/>
              <a:buAutoNum type="arabicPeriod"/>
              <a:defRPr/>
            </a:pPr>
            <a:r>
              <a:rPr lang="ar-EG" sz="1800" dirty="0"/>
              <a:t>شرح وتوضيح وتفسير سياسات وإجراءات المنظمة للعاملين. </a:t>
            </a:r>
            <a:endParaRPr lang="en-US" sz="1800" dirty="0"/>
          </a:p>
          <a:p>
            <a:pPr algn="r" rtl="1">
              <a:lnSpc>
                <a:spcPct val="150000"/>
              </a:lnSpc>
              <a:buFont typeface="+mj-lt"/>
              <a:buAutoNum type="arabicPeriod"/>
              <a:defRPr/>
            </a:pPr>
            <a:r>
              <a:rPr lang="ar-EG" sz="1800" dirty="0"/>
              <a:t>الرقابة على تكلفة عنصر العمل. </a:t>
            </a:r>
            <a:endParaRPr lang="en-US" sz="1800" dirty="0"/>
          </a:p>
          <a:p>
            <a:pPr algn="r" rtl="1">
              <a:lnSpc>
                <a:spcPct val="150000"/>
              </a:lnSpc>
              <a:buFont typeface="+mj-lt"/>
              <a:buAutoNum type="arabicPeriod"/>
              <a:defRPr/>
            </a:pPr>
            <a:r>
              <a:rPr lang="ar-EG" sz="1800" dirty="0"/>
              <a:t>محاولة إزالة أسباب المنازعات بين الإدارة والعاملين والمحافظة على استقرار القوى العاملة في المنظمة، وذلك بتحسين الروح المعنوية السائدة بينهم في المنظمة. </a:t>
            </a:r>
            <a:endParaRPr lang="en-US" sz="1800" dirty="0"/>
          </a:p>
          <a:p>
            <a:pPr algn="r" rtl="1">
              <a:lnSpc>
                <a:spcPct val="150000"/>
              </a:lnSpc>
              <a:buFont typeface="+mj-lt"/>
              <a:buAutoNum type="arabicPeriod"/>
              <a:defRPr/>
            </a:pPr>
            <a:r>
              <a:rPr lang="ar-EG" sz="1800" dirty="0"/>
              <a:t>المحافظة على أمن وسلامة العاملين بالمنظمة. </a:t>
            </a:r>
            <a:endParaRPr lang="en-US" sz="1800" dirty="0"/>
          </a:p>
          <a:p>
            <a:pPr marL="0" indent="0" algn="r" rtl="1">
              <a:lnSpc>
                <a:spcPct val="150000"/>
              </a:lnSpc>
              <a:buFont typeface="Arial" charset="0"/>
              <a:buNone/>
              <a:defRPr/>
            </a:pPr>
            <a:endParaRPr lang="en-US" sz="1800" dirty="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F68070AD-711F-464D-BBD8-13EC9FE02FDD}" type="slidenum">
              <a:rPr lang="en-US" smtClean="0"/>
              <a:pPr>
                <a:defRPr/>
              </a:pPr>
              <a:t>4</a:t>
            </a:fld>
            <a:endParaRPr lang="en-US"/>
          </a:p>
        </p:txBody>
      </p:sp>
      <p:sp>
        <p:nvSpPr>
          <p:cNvPr id="6" name="مربع نص 5"/>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68313" y="620713"/>
            <a:ext cx="8218487" cy="4525962"/>
          </a:xfrm>
        </p:spPr>
        <p:txBody>
          <a:bodyPr>
            <a:normAutofit fontScale="92500" lnSpcReduction="10000"/>
          </a:bodyPr>
          <a:lstStyle/>
          <a:p>
            <a:pPr marL="0" indent="0" algn="just" rtl="1">
              <a:lnSpc>
                <a:spcPct val="150000"/>
              </a:lnSpc>
              <a:buFont typeface="Arial" charset="0"/>
              <a:buNone/>
              <a:defRPr/>
            </a:pPr>
            <a:r>
              <a:rPr lang="ar-EG" sz="2000" b="1" dirty="0">
                <a:solidFill>
                  <a:srgbClr val="C00000"/>
                </a:solidFill>
              </a:rPr>
              <a:t>تطور إدارة الموارد البشرية : </a:t>
            </a:r>
            <a:endParaRPr lang="en-US" sz="2000" b="1" dirty="0">
              <a:solidFill>
                <a:srgbClr val="C00000"/>
              </a:solidFill>
            </a:endParaRPr>
          </a:p>
          <a:p>
            <a:pPr marL="0" indent="0" algn="just" rtl="1">
              <a:lnSpc>
                <a:spcPct val="150000"/>
              </a:lnSpc>
              <a:buFont typeface="Arial" charset="0"/>
              <a:buNone/>
              <a:defRPr/>
            </a:pPr>
            <a:r>
              <a:rPr lang="ar-EG" sz="2000" dirty="0" smtClean="0"/>
              <a:t>كلما </a:t>
            </a:r>
            <a:r>
              <a:rPr lang="ar-EG" sz="2000" dirty="0"/>
              <a:t>نما التعاون  بين البشر، وتعددت أشكاله ، كلما زادت العلاقات تداخلاً وتعقيداً، وفى </a:t>
            </a:r>
            <a:r>
              <a:rPr lang="ar-EG" sz="2000" dirty="0" smtClean="0"/>
              <a:t>ك</a:t>
            </a:r>
            <a:r>
              <a:rPr lang="ar-SA" sz="2000" dirty="0" smtClean="0"/>
              <a:t>ل</a:t>
            </a:r>
            <a:r>
              <a:rPr lang="ar-EG" sz="2000" dirty="0" smtClean="0"/>
              <a:t> </a:t>
            </a:r>
            <a:r>
              <a:rPr lang="ar-EG" sz="2000" dirty="0"/>
              <a:t>الأحوال كانت هذه العلاقات تحتاج إلى نوع من التنظيم والتحديد، بغرض ترتيب هذه العلاقات وتوجيهها وتنظيم الآثار المترتبة عليها. </a:t>
            </a:r>
            <a:endParaRPr lang="en-US" sz="2000" dirty="0"/>
          </a:p>
          <a:p>
            <a:pPr marL="0" indent="0" algn="just" rtl="1">
              <a:lnSpc>
                <a:spcPct val="150000"/>
              </a:lnSpc>
              <a:buFont typeface="Arial" charset="0"/>
              <a:buNone/>
              <a:defRPr/>
            </a:pPr>
            <a:r>
              <a:rPr lang="ar-EG" sz="2000" b="1" dirty="0">
                <a:solidFill>
                  <a:srgbClr val="0066CC"/>
                </a:solidFill>
              </a:rPr>
              <a:t> </a:t>
            </a:r>
            <a:r>
              <a:rPr lang="ar-EG" sz="2000" b="1" dirty="0" smtClean="0">
                <a:solidFill>
                  <a:srgbClr val="0066CC"/>
                </a:solidFill>
              </a:rPr>
              <a:t>ولقد </a:t>
            </a:r>
            <a:r>
              <a:rPr lang="ar-EG" sz="2000" b="1" dirty="0">
                <a:solidFill>
                  <a:srgbClr val="0066CC"/>
                </a:solidFill>
              </a:rPr>
              <a:t>مرت وظيفة التعامل مع الأفراد وترتيب العلاقات فيما بينهم تنظيمياً بأربعة مراحل ، تعد كل مرحلة منها نموذجاً تنظيمياً محدداً يتلاءم مع ظروف المرحلة وطبيعتها، وتتمثل تلك المراحل في النماذج الآتية: </a:t>
            </a:r>
            <a:endParaRPr lang="ar-SA" sz="2000" b="1" baseline="30000" dirty="0">
              <a:solidFill>
                <a:srgbClr val="0066CC"/>
              </a:solidFill>
            </a:endParaRPr>
          </a:p>
          <a:p>
            <a:pPr algn="just" rtl="1">
              <a:lnSpc>
                <a:spcPct val="150000"/>
              </a:lnSpc>
              <a:buFont typeface="+mj-lt"/>
              <a:buAutoNum type="arabicPeriod"/>
              <a:defRPr/>
            </a:pPr>
            <a:r>
              <a:rPr lang="ar-EG" sz="2000" b="1" dirty="0" smtClean="0"/>
              <a:t>نموذج </a:t>
            </a:r>
            <a:r>
              <a:rPr lang="ar-EG" sz="2000" b="1" dirty="0"/>
              <a:t>الرئيس الواحد. </a:t>
            </a:r>
            <a:endParaRPr lang="en-US" sz="2000" b="1" dirty="0"/>
          </a:p>
          <a:p>
            <a:pPr algn="just" rtl="1">
              <a:lnSpc>
                <a:spcPct val="150000"/>
              </a:lnSpc>
              <a:buFont typeface="+mj-lt"/>
              <a:buAutoNum type="arabicPeriod"/>
              <a:defRPr/>
            </a:pPr>
            <a:r>
              <a:rPr lang="ar-EG" sz="2000" b="1" dirty="0"/>
              <a:t>نموذج الإدارة الوسطى "الرؤساء المباشرين". </a:t>
            </a:r>
            <a:endParaRPr lang="en-US" sz="2000" b="1" dirty="0"/>
          </a:p>
          <a:p>
            <a:pPr algn="just" rtl="1">
              <a:lnSpc>
                <a:spcPct val="150000"/>
              </a:lnSpc>
              <a:buFont typeface="+mj-lt"/>
              <a:buAutoNum type="arabicPeriod"/>
              <a:defRPr/>
            </a:pPr>
            <a:r>
              <a:rPr lang="ar-EG" sz="2000" b="1" dirty="0"/>
              <a:t>نموذج التخصص وتقسيم العمل "فردريك تايلور". </a:t>
            </a:r>
            <a:endParaRPr lang="en-US" sz="2000" b="1" dirty="0"/>
          </a:p>
          <a:p>
            <a:pPr algn="just" rtl="1">
              <a:lnSpc>
                <a:spcPct val="150000"/>
              </a:lnSpc>
              <a:buFont typeface="+mj-lt"/>
              <a:buAutoNum type="arabicPeriod"/>
              <a:defRPr/>
            </a:pPr>
            <a:r>
              <a:rPr lang="ar-EG" sz="2000" b="1" dirty="0"/>
              <a:t>نموذج إدارة الأفراد كجهاز استشاري متخصص. </a:t>
            </a:r>
            <a:endParaRPr lang="en-US" sz="2000" b="1" dirty="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2DB3CFC-5307-45D4-9299-3C3712ED5CF9}" type="slidenum">
              <a:rPr lang="en-US" smtClean="0"/>
              <a:pPr>
                <a:defRPr/>
              </a:pPr>
              <a:t>5</a:t>
            </a:fld>
            <a:endParaRPr lang="en-US"/>
          </a:p>
        </p:txBody>
      </p:sp>
      <p:sp>
        <p:nvSpPr>
          <p:cNvPr id="6" name="مربع نص 5"/>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461963" y="981075"/>
            <a:ext cx="8220075" cy="5184775"/>
          </a:xfrm>
        </p:spPr>
        <p:txBody>
          <a:bodyPr/>
          <a:lstStyle/>
          <a:p>
            <a:pPr marL="0" indent="0" algn="r" rtl="1">
              <a:lnSpc>
                <a:spcPct val="150000"/>
              </a:lnSpc>
              <a:buFont typeface="Arial" pitchFamily="34" charset="0"/>
              <a:buNone/>
            </a:pPr>
            <a:r>
              <a:rPr lang="ar-EG" sz="2400" b="1" dirty="0" smtClean="0">
                <a:solidFill>
                  <a:srgbClr val="C00000"/>
                </a:solidFill>
              </a:rPr>
              <a:t>برنامج إدارة الموارد البشرية (الأهداف ـ السياسات ـ الإجراءات ـ الموازنة):ـ </a:t>
            </a:r>
            <a:endParaRPr lang="en-US" sz="2400" b="1" dirty="0" smtClean="0">
              <a:solidFill>
                <a:srgbClr val="C00000"/>
              </a:solidFill>
            </a:endParaRPr>
          </a:p>
          <a:p>
            <a:pPr marL="0" indent="0" algn="r">
              <a:lnSpc>
                <a:spcPct val="150000"/>
              </a:lnSpc>
              <a:buFont typeface="Arial" pitchFamily="34" charset="0"/>
              <a:buNone/>
            </a:pPr>
            <a:endParaRPr lang="ar-SA" sz="2400" dirty="0" smtClean="0"/>
          </a:p>
          <a:p>
            <a:pPr marL="0" indent="0" algn="just" rtl="1">
              <a:lnSpc>
                <a:spcPct val="150000"/>
              </a:lnSpc>
              <a:buFont typeface="Arial" pitchFamily="34" charset="0"/>
              <a:buNone/>
            </a:pPr>
            <a:r>
              <a:rPr lang="ar-EG" sz="2400" dirty="0" smtClean="0"/>
              <a:t>ينبغي أن نفرق بين وظيفة الأفراد باعتبارها وظيفة </a:t>
            </a:r>
            <a:r>
              <a:rPr lang="ar-EG" sz="2400" dirty="0" smtClean="0">
                <a:solidFill>
                  <a:srgbClr val="FF0000"/>
                </a:solidFill>
              </a:rPr>
              <a:t>إدارية</a:t>
            </a:r>
            <a:r>
              <a:rPr lang="ar-EG" sz="2400" dirty="0" smtClean="0"/>
              <a:t> مثلها مثل باقي وظائف المشروع على اعتبار إنها إدارة تقوم بأعمال معينة تتصل بالعاملين فوظيفة الأفراد أساساً من اختصاص الإدارة التنفيذية، فهي مسئولية المديرين في تخطيط وتنظيم ورقابة المرؤوسين بمعنى أنها وظيفة تنفيذية وبين إدارة الأفراد </a:t>
            </a:r>
            <a:r>
              <a:rPr lang="ar-EG" sz="2400" dirty="0" smtClean="0">
                <a:solidFill>
                  <a:srgbClr val="FF0000"/>
                </a:solidFill>
              </a:rPr>
              <a:t>استشارية</a:t>
            </a:r>
            <a:r>
              <a:rPr lang="ar-EG" sz="2400" dirty="0" smtClean="0"/>
              <a:t> تنصح وتعلم وتفتش خدمات للمديرين والمشرفين لمساعدتهم في القيام بأعباء وظيفة الأفراد ويعتمد المدخل الأول على التحليل بينما يعتمد المدخل الثاني على الوصف أي وصف الأعمال التي تستند إلى إدارات الأفراد في المنظمات . </a:t>
            </a:r>
            <a:endParaRPr lang="en-US" sz="2400" b="1" dirty="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E4EDC17A-78F6-48DA-868B-B936C0195DC5}" type="slidenum">
              <a:rPr lang="en-US" smtClean="0"/>
              <a:pPr>
                <a:defRPr/>
              </a:pPr>
              <a:t>6</a:t>
            </a:fld>
            <a:endParaRPr lang="en-US"/>
          </a:p>
        </p:txBody>
      </p:sp>
      <p:sp>
        <p:nvSpPr>
          <p:cNvPr id="6" name="مربع نص 5"/>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461963" y="1412875"/>
            <a:ext cx="8220075" cy="4525963"/>
          </a:xfrm>
        </p:spPr>
        <p:txBody>
          <a:bodyPr/>
          <a:lstStyle/>
          <a:p>
            <a:pPr marL="0" indent="0" algn="just" rtl="1">
              <a:lnSpc>
                <a:spcPct val="150000"/>
              </a:lnSpc>
              <a:buFont typeface="Arial" pitchFamily="34" charset="0"/>
              <a:buNone/>
            </a:pPr>
            <a:r>
              <a:rPr lang="ar-EG" sz="2400" b="1" smtClean="0">
                <a:solidFill>
                  <a:srgbClr val="C00000"/>
                </a:solidFill>
              </a:rPr>
              <a:t>برنامج إدارة الموارد البشرية: </a:t>
            </a:r>
            <a:endParaRPr lang="en-US" sz="2400" b="1" smtClean="0">
              <a:solidFill>
                <a:srgbClr val="C00000"/>
              </a:solidFill>
            </a:endParaRPr>
          </a:p>
          <a:p>
            <a:pPr marL="0" indent="0" algn="just" rtl="1">
              <a:lnSpc>
                <a:spcPct val="150000"/>
              </a:lnSpc>
              <a:buFont typeface="Arial" pitchFamily="34" charset="0"/>
              <a:buNone/>
            </a:pPr>
            <a:r>
              <a:rPr lang="ar-EG" sz="2400" smtClean="0"/>
              <a:t>ويوضح برنامج الموارد البشرية الخطة الشاملة لإدارة الموارد البشرية، كما أنه يعتبر مرشد للمديرين والمشرفين عن اتخاذ القرارات المتعلقة بمرؤوسهم ويحدد برنامج الموارد البشرية الأهداف والسياسات والإجراءات وموازنة التدريب على وظائف الموارد البشرية، والتي ينبغي أن تؤدى وبالرغم من أن مدير الموارد البشرية مسئولاً عن تنسيق وتدعيم السياسات المتعلقة بوظائف الموارد البشرية، فإن جميع المديرين والمشرفين من خلال التنظيم يعتبروا مسئولين عن أداء تلك الوظائف. </a:t>
            </a:r>
            <a:endParaRPr lang="en-US" sz="240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0" y="555625"/>
            <a:ext cx="8066088" cy="508000"/>
          </a:xfrm>
          <a:prstGeom prst="rect">
            <a:avLst/>
          </a:prstGeom>
        </p:spPr>
        <p:txBody>
          <a:bodyPr>
            <a:spAutoFit/>
          </a:bodyPr>
          <a:lstStyle/>
          <a:p>
            <a:pPr algn="r" rtl="1">
              <a:lnSpc>
                <a:spcPct val="150000"/>
              </a:lnSpc>
              <a:defRPr/>
            </a:pPr>
            <a:r>
              <a:rPr lang="ar-SA" sz="1800" b="1" dirty="0">
                <a:solidFill>
                  <a:schemeClr val="bg1">
                    <a:lumMod val="50000"/>
                  </a:schemeClr>
                </a:solidFill>
                <a:latin typeface="Arial" charset="0"/>
                <a:cs typeface="Arial" charset="0"/>
              </a:rPr>
              <a:t>يتبع - </a:t>
            </a:r>
            <a:r>
              <a:rPr lang="ar-EG" sz="1800" b="1" dirty="0">
                <a:solidFill>
                  <a:schemeClr val="bg1">
                    <a:lumMod val="50000"/>
                  </a:schemeClr>
                </a:solidFill>
                <a:latin typeface="Arial" charset="0"/>
                <a:cs typeface="Arial" charset="0"/>
              </a:rPr>
              <a:t>برنامج إدارة الموارد البشرية (الأهداف ـ السياسات ـ الإجراءات ـ الموازنة):ـ </a:t>
            </a:r>
            <a:endParaRPr lang="en-US" sz="1800" b="1" dirty="0">
              <a:solidFill>
                <a:schemeClr val="bg1">
                  <a:lumMod val="50000"/>
                </a:schemeClr>
              </a:solidFill>
              <a:latin typeface="Arial" charset="0"/>
              <a:cs typeface="Arial" charset="0"/>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AFCE33D4-AE77-4A5B-B148-D9F2ECC33032}" type="slidenum">
              <a:rPr lang="en-US" smtClean="0"/>
              <a:pPr>
                <a:defRPr/>
              </a:pPr>
              <a:t>7</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461963" y="1557338"/>
            <a:ext cx="8220075" cy="4525962"/>
          </a:xfrm>
        </p:spPr>
        <p:txBody>
          <a:bodyPr/>
          <a:lstStyle/>
          <a:p>
            <a:pPr marL="0" indent="0" algn="just" rtl="1">
              <a:lnSpc>
                <a:spcPct val="150000"/>
              </a:lnSpc>
              <a:buFont typeface="Arial" charset="0"/>
              <a:buNone/>
              <a:defRPr/>
            </a:pPr>
            <a:r>
              <a:rPr lang="ar-EG" sz="2400" b="1" dirty="0">
                <a:solidFill>
                  <a:srgbClr val="C00000"/>
                </a:solidFill>
                <a:cs typeface="+mj-cs"/>
              </a:rPr>
              <a:t>الأهداف: </a:t>
            </a:r>
            <a:endParaRPr lang="en-US" sz="2400" b="1" dirty="0">
              <a:solidFill>
                <a:srgbClr val="C00000"/>
              </a:solidFill>
              <a:cs typeface="+mj-cs"/>
            </a:endParaRPr>
          </a:p>
          <a:p>
            <a:pPr marL="0" indent="0" algn="just" rtl="1">
              <a:lnSpc>
                <a:spcPct val="150000"/>
              </a:lnSpc>
              <a:buFont typeface="Arial" charset="0"/>
              <a:buNone/>
              <a:defRPr/>
            </a:pPr>
            <a:r>
              <a:rPr lang="ar-EG" sz="2400" dirty="0">
                <a:cs typeface="+mj-cs"/>
              </a:rPr>
              <a:t>تحدد أهداف الموارد البشرية من خلال أهداف التنظيم الأساسية، وتتأثر أهداف الموارد البشرية بصفة أساسية بالمسئوليات الاجتماعية للتنظيم، وهذه المسئوليات الاجتماعية لا تتجه فقط نحو العملاء والعاملين والملاك والمقترضين، بل تمتد لتتجه وتغطى المجتمع بأكمله، ويعتبر إيجاد فرص حقيقية للعمل، والتأمين المالي أمثلة جيدة للمسئوليات الاجتماعية التي تتبناها إدارة الموارد البشرية بتكلفة منخفضة. </a:t>
            </a:r>
            <a:endParaRPr lang="en-US" sz="2400" dirty="0">
              <a:cs typeface="+mj-cs"/>
            </a:endParaRPr>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4" name="مستطيل 3"/>
          <p:cNvSpPr/>
          <p:nvPr/>
        </p:nvSpPr>
        <p:spPr>
          <a:xfrm>
            <a:off x="0" y="555625"/>
            <a:ext cx="8066088" cy="508000"/>
          </a:xfrm>
          <a:prstGeom prst="rect">
            <a:avLst/>
          </a:prstGeom>
        </p:spPr>
        <p:txBody>
          <a:bodyPr>
            <a:spAutoFit/>
          </a:bodyPr>
          <a:lstStyle/>
          <a:p>
            <a:pPr algn="r" rtl="1">
              <a:lnSpc>
                <a:spcPct val="150000"/>
              </a:lnSpc>
              <a:defRPr/>
            </a:pPr>
            <a:r>
              <a:rPr lang="ar-SA" sz="1800" b="1" dirty="0">
                <a:solidFill>
                  <a:schemeClr val="bg1">
                    <a:lumMod val="50000"/>
                  </a:schemeClr>
                </a:solidFill>
                <a:latin typeface="Arial" charset="0"/>
                <a:cs typeface="Arial" charset="0"/>
              </a:rPr>
              <a:t>يتبع - </a:t>
            </a:r>
            <a:r>
              <a:rPr lang="ar-EG" sz="1800" b="1" dirty="0">
                <a:solidFill>
                  <a:schemeClr val="bg1">
                    <a:lumMod val="50000"/>
                  </a:schemeClr>
                </a:solidFill>
                <a:latin typeface="Arial" charset="0"/>
                <a:cs typeface="Arial" charset="0"/>
              </a:rPr>
              <a:t>برنامج إدارة الموارد البشرية (الأهداف ـ السياسات ـ الإجراءات ـ الموازنة):ـ </a:t>
            </a:r>
            <a:endParaRPr lang="en-US" sz="1800" b="1" dirty="0">
              <a:solidFill>
                <a:schemeClr val="bg1">
                  <a:lumMod val="50000"/>
                </a:schemeClr>
              </a:solidFill>
              <a:latin typeface="Arial" charset="0"/>
              <a:cs typeface="Arial" charset="0"/>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722ED60-EADD-4B23-AD84-7CC8DB865364}" type="slidenum">
              <a:rPr lang="en-US" smtClean="0"/>
              <a:pPr>
                <a:defRPr/>
              </a:pPr>
              <a:t>8</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461963" y="1557338"/>
            <a:ext cx="8220075" cy="4525962"/>
          </a:xfrm>
        </p:spPr>
        <p:txBody>
          <a:bodyPr>
            <a:normAutofit lnSpcReduction="10000"/>
          </a:bodyPr>
          <a:lstStyle/>
          <a:p>
            <a:pPr marL="0" indent="0" algn="just" rtl="1">
              <a:lnSpc>
                <a:spcPct val="150000"/>
              </a:lnSpc>
              <a:buFont typeface="Arial" pitchFamily="34" charset="0"/>
              <a:buNone/>
            </a:pPr>
            <a:r>
              <a:rPr lang="ar-SA" sz="2400" b="1" dirty="0" smtClean="0">
                <a:solidFill>
                  <a:srgbClr val="C00000"/>
                </a:solidFill>
              </a:rPr>
              <a:t>السياسات:</a:t>
            </a:r>
          </a:p>
          <a:p>
            <a:pPr marL="0" indent="0" algn="just" rtl="1">
              <a:lnSpc>
                <a:spcPct val="150000"/>
              </a:lnSpc>
              <a:buFont typeface="Arial" pitchFamily="34" charset="0"/>
              <a:buNone/>
            </a:pPr>
            <a:r>
              <a:rPr lang="ar-EG" sz="2400" dirty="0" smtClean="0"/>
              <a:t>تشتق سياسات إدارة الموارد البشرية من </a:t>
            </a:r>
            <a:r>
              <a:rPr lang="ar-EG" sz="2400" dirty="0" smtClean="0">
                <a:solidFill>
                  <a:srgbClr val="FF0000"/>
                </a:solidFill>
              </a:rPr>
              <a:t>أهدافها</a:t>
            </a:r>
            <a:r>
              <a:rPr lang="ar-EG" sz="2400" dirty="0" smtClean="0"/>
              <a:t>، تلك السياسات التي تعتبر مرشد عند اتخاذ القرارات أو عند التنفيذ، وتهدف هذه السياسات إلى تحقيق الأهداف، وتعتبر السياسات أدوات لتنفيذ وتطبيق مراحل العملية الإدارية، وهى أداة تساعد في اتخاذ القرارات وتنفيذها. </a:t>
            </a:r>
            <a:endParaRPr lang="en-US" sz="2400" dirty="0" smtClean="0"/>
          </a:p>
          <a:p>
            <a:pPr marL="0" indent="0" algn="just" rtl="1">
              <a:lnSpc>
                <a:spcPct val="150000"/>
              </a:lnSpc>
              <a:buFont typeface="Arial" pitchFamily="34" charset="0"/>
              <a:buNone/>
            </a:pPr>
            <a:r>
              <a:rPr lang="ar-EG" sz="2400" dirty="0" smtClean="0"/>
              <a:t>والسياسات مثلها مثل الأهداف ربما تكون مثالية أو نموذجية أو واقعية "فعلية" وربما تكون مرنة أو غير مرنة، وصفية أو كمية، شاملة أو محدودة، وإذا كان الهدف يحدد ما لواجب عمله فإن السياسة تشرح كيفية أداء هذا العمل ؟ </a:t>
            </a:r>
            <a:endParaRPr lang="en-US" sz="2400" dirty="0" smtClean="0"/>
          </a:p>
        </p:txBody>
      </p:sp>
      <p:sp>
        <p:nvSpPr>
          <p:cNvPr id="5" name="Rectangle 4"/>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4" name="مستطيل 3"/>
          <p:cNvSpPr/>
          <p:nvPr/>
        </p:nvSpPr>
        <p:spPr>
          <a:xfrm>
            <a:off x="0" y="555625"/>
            <a:ext cx="8066088" cy="508000"/>
          </a:xfrm>
          <a:prstGeom prst="rect">
            <a:avLst/>
          </a:prstGeom>
        </p:spPr>
        <p:txBody>
          <a:bodyPr>
            <a:spAutoFit/>
          </a:bodyPr>
          <a:lstStyle/>
          <a:p>
            <a:pPr algn="r" rtl="1">
              <a:lnSpc>
                <a:spcPct val="150000"/>
              </a:lnSpc>
              <a:defRPr/>
            </a:pPr>
            <a:r>
              <a:rPr lang="ar-SA" sz="1800" b="1" dirty="0">
                <a:solidFill>
                  <a:schemeClr val="bg1">
                    <a:lumMod val="50000"/>
                  </a:schemeClr>
                </a:solidFill>
                <a:latin typeface="Arial" charset="0"/>
                <a:cs typeface="Arial" charset="0"/>
              </a:rPr>
              <a:t>يتبع - </a:t>
            </a:r>
            <a:r>
              <a:rPr lang="ar-EG" sz="1800" b="1" dirty="0">
                <a:solidFill>
                  <a:schemeClr val="bg1">
                    <a:lumMod val="50000"/>
                  </a:schemeClr>
                </a:solidFill>
                <a:latin typeface="Arial" charset="0"/>
                <a:cs typeface="Arial" charset="0"/>
              </a:rPr>
              <a:t>برنامج إدارة الموارد البشرية (الأهداف ـ السياسات ـ الإجراءات ـ الموازنة):ـ </a:t>
            </a:r>
            <a:endParaRPr lang="en-US" sz="1800" b="1" dirty="0">
              <a:solidFill>
                <a:schemeClr val="bg1">
                  <a:lumMod val="50000"/>
                </a:schemeClr>
              </a:solidFill>
              <a:latin typeface="Arial" charset="0"/>
              <a:cs typeface="Arial" charset="0"/>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98B537B-5F11-407B-9CE7-FE67BF12F9CC}" type="slidenum">
              <a:rPr lang="en-US" smtClean="0"/>
              <a:pPr>
                <a:defRPr/>
              </a:pPr>
              <a:t>9</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2</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1057</Words>
  <Application>Microsoft Office PowerPoint</Application>
  <PresentationFormat>On-screen Show (4:3)</PresentationFormat>
  <Paragraphs>85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3</cp:revision>
  <dcterms:created xsi:type="dcterms:W3CDTF">2006-08-16T00:00:00Z</dcterms:created>
  <dcterms:modified xsi:type="dcterms:W3CDTF">2016-10-10T15:26:12Z</dcterms:modified>
</cp:coreProperties>
</file>