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76" r:id="rId4"/>
    <p:sldId id="290" r:id="rId5"/>
    <p:sldId id="288" r:id="rId6"/>
    <p:sldId id="265" r:id="rId7"/>
    <p:sldId id="260" r:id="rId8"/>
    <p:sldId id="287" r:id="rId9"/>
    <p:sldId id="289" r:id="rId10"/>
    <p:sldId id="274" r:id="rId11"/>
    <p:sldId id="28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3517" autoAdjust="0"/>
  </p:normalViewPr>
  <p:slideViewPr>
    <p:cSldViewPr snapToGrid="0">
      <p:cViewPr>
        <p:scale>
          <a:sx n="73" d="100"/>
          <a:sy n="73" d="100"/>
        </p:scale>
        <p:origin x="54"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BH"/>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9FD68A2-BA2E-4D5C-9903-9C3B10DC701F}" type="datetimeFigureOut">
              <a:rPr lang="ar-BH" smtClean="0"/>
              <a:t>18/07/1442</a:t>
            </a:fld>
            <a:endParaRPr lang="ar-BH"/>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BH"/>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BH"/>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7C41BD9-E14E-4EEE-9B0D-BFBECC967B37}" type="slidenum">
              <a:rPr lang="ar-BH" smtClean="0"/>
              <a:t>‹#›</a:t>
            </a:fld>
            <a:endParaRPr lang="ar-BH"/>
          </a:p>
        </p:txBody>
      </p:sp>
    </p:spTree>
    <p:extLst>
      <p:ext uri="{BB962C8B-B14F-4D97-AF65-F5344CB8AC3E}">
        <p14:creationId xmlns:p14="http://schemas.microsoft.com/office/powerpoint/2010/main" val="35876080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pPr>
            <a:fld id="{38D25FB3-E7ED-415D-BD34-0010385FB2A4}" type="slidenum">
              <a:rPr lang="en-US">
                <a:latin typeface="Calibri" pitchFamily="34" charset="0"/>
              </a:rPr>
              <a:pPr fontAlgn="base">
                <a:spcBef>
                  <a:spcPct val="0"/>
                </a:spcBef>
                <a:spcAft>
                  <a:spcPct val="0"/>
                </a:spcAft>
              </a:pPr>
              <a:t>4</a:t>
            </a:fld>
            <a:endParaRPr lang="en-US">
              <a:latin typeface="Calibri" pitchFamily="34" charset="0"/>
            </a:endParaRPr>
          </a:p>
        </p:txBody>
      </p:sp>
    </p:spTree>
    <p:extLst>
      <p:ext uri="{BB962C8B-B14F-4D97-AF65-F5344CB8AC3E}">
        <p14:creationId xmlns:p14="http://schemas.microsoft.com/office/powerpoint/2010/main" val="90789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pPr>
            <a:fld id="{38D25FB3-E7ED-415D-BD34-0010385FB2A4}" type="slidenum">
              <a:rPr lang="en-US">
                <a:latin typeface="Calibri" pitchFamily="34" charset="0"/>
              </a:rPr>
              <a:pPr fontAlgn="base">
                <a:spcBef>
                  <a:spcPct val="0"/>
                </a:spcBef>
                <a:spcAft>
                  <a:spcPct val="0"/>
                </a:spcAft>
              </a:pPr>
              <a:t>5</a:t>
            </a:fld>
            <a:endParaRPr lang="en-US">
              <a:latin typeface="Calibri" pitchFamily="34" charset="0"/>
            </a:endParaRPr>
          </a:p>
        </p:txBody>
      </p:sp>
    </p:spTree>
    <p:extLst>
      <p:ext uri="{BB962C8B-B14F-4D97-AF65-F5344CB8AC3E}">
        <p14:creationId xmlns:p14="http://schemas.microsoft.com/office/powerpoint/2010/main" val="312706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pPr>
            <a:fld id="{38D25FB3-E7ED-415D-BD34-0010385FB2A4}" type="slidenum">
              <a:rPr lang="en-US">
                <a:latin typeface="Calibri" pitchFamily="34" charset="0"/>
              </a:rPr>
              <a:pPr fontAlgn="base">
                <a:spcBef>
                  <a:spcPct val="0"/>
                </a:spcBef>
                <a:spcAft>
                  <a:spcPct val="0"/>
                </a:spcAft>
              </a:pPr>
              <a:t>10</a:t>
            </a:fld>
            <a:endParaRPr lang="en-US">
              <a:latin typeface="Calibri" pitchFamily="34" charset="0"/>
            </a:endParaRPr>
          </a:p>
        </p:txBody>
      </p:sp>
    </p:spTree>
    <p:extLst>
      <p:ext uri="{BB962C8B-B14F-4D97-AF65-F5344CB8AC3E}">
        <p14:creationId xmlns:p14="http://schemas.microsoft.com/office/powerpoint/2010/main" val="2977636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pPr>
            <a:fld id="{38D25FB3-E7ED-415D-BD34-0010385FB2A4}" type="slidenum">
              <a:rPr lang="en-US">
                <a:latin typeface="Calibri" pitchFamily="34" charset="0"/>
              </a:rPr>
              <a:pPr fontAlgn="base">
                <a:spcBef>
                  <a:spcPct val="0"/>
                </a:spcBef>
                <a:spcAft>
                  <a:spcPct val="0"/>
                </a:spcAft>
              </a:pPr>
              <a:t>11</a:t>
            </a:fld>
            <a:endParaRPr lang="en-US">
              <a:latin typeface="Calibri" pitchFamily="34" charset="0"/>
            </a:endParaRPr>
          </a:p>
        </p:txBody>
      </p:sp>
    </p:spTree>
    <p:extLst>
      <p:ext uri="{BB962C8B-B14F-4D97-AF65-F5344CB8AC3E}">
        <p14:creationId xmlns:p14="http://schemas.microsoft.com/office/powerpoint/2010/main" val="3043755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2866-A006-48FE-9190-69207BBE1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EAFD99-DA8D-45B3-B3EA-E37350F93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AEACEA-D1E0-4DCD-9F4D-43B5DA0EA267}"/>
              </a:ext>
            </a:extLst>
          </p:cNvPr>
          <p:cNvSpPr>
            <a:spLocks noGrp="1"/>
          </p:cNvSpPr>
          <p:nvPr>
            <p:ph type="dt" sz="half" idx="10"/>
          </p:nvPr>
        </p:nvSpPr>
        <p:spPr/>
        <p:txBody>
          <a:bodyPr/>
          <a:lstStyle/>
          <a:p>
            <a:fld id="{9945CF5F-3501-4D57-B73B-65096119FBCC}" type="datetimeFigureOut">
              <a:rPr lang="en-US" smtClean="0"/>
              <a:t>3/1/2021</a:t>
            </a:fld>
            <a:endParaRPr lang="en-US"/>
          </a:p>
        </p:txBody>
      </p:sp>
      <p:sp>
        <p:nvSpPr>
          <p:cNvPr id="5" name="Footer Placeholder 4">
            <a:extLst>
              <a:ext uri="{FF2B5EF4-FFF2-40B4-BE49-F238E27FC236}">
                <a16:creationId xmlns:a16="http://schemas.microsoft.com/office/drawing/2014/main" id="{0737853F-BF5C-4368-B7F9-52973F7C3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BDB07-3ACF-4AAB-8849-429BF86897B8}"/>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35912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DC61-567A-4A5A-AED5-E6478620D6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663B5C-1051-4DAE-B2F1-6DFF8CA97E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56DDF-03DC-42AB-8039-EFB9B0161BA7}"/>
              </a:ext>
            </a:extLst>
          </p:cNvPr>
          <p:cNvSpPr>
            <a:spLocks noGrp="1"/>
          </p:cNvSpPr>
          <p:nvPr>
            <p:ph type="dt" sz="half" idx="10"/>
          </p:nvPr>
        </p:nvSpPr>
        <p:spPr/>
        <p:txBody>
          <a:bodyPr/>
          <a:lstStyle/>
          <a:p>
            <a:fld id="{9945CF5F-3501-4D57-B73B-65096119FBCC}" type="datetimeFigureOut">
              <a:rPr lang="en-US" smtClean="0"/>
              <a:t>3/1/2021</a:t>
            </a:fld>
            <a:endParaRPr lang="en-US"/>
          </a:p>
        </p:txBody>
      </p:sp>
      <p:sp>
        <p:nvSpPr>
          <p:cNvPr id="5" name="Footer Placeholder 4">
            <a:extLst>
              <a:ext uri="{FF2B5EF4-FFF2-40B4-BE49-F238E27FC236}">
                <a16:creationId xmlns:a16="http://schemas.microsoft.com/office/drawing/2014/main" id="{3EA8AC8B-A49C-4885-B6F3-D3581E797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D4EE2-B5C6-45DF-9E0D-8C21E42E3BE7}"/>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300788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739C42-A724-4269-B446-B7E7A08DF8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3BB90C-BAD3-46B0-A4E4-80D1E2000D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86F84-4A62-4507-8AC1-B310F5B207E8}"/>
              </a:ext>
            </a:extLst>
          </p:cNvPr>
          <p:cNvSpPr>
            <a:spLocks noGrp="1"/>
          </p:cNvSpPr>
          <p:nvPr>
            <p:ph type="dt" sz="half" idx="10"/>
          </p:nvPr>
        </p:nvSpPr>
        <p:spPr/>
        <p:txBody>
          <a:bodyPr/>
          <a:lstStyle/>
          <a:p>
            <a:fld id="{9945CF5F-3501-4D57-B73B-65096119FBCC}" type="datetimeFigureOut">
              <a:rPr lang="en-US" smtClean="0"/>
              <a:t>3/1/2021</a:t>
            </a:fld>
            <a:endParaRPr lang="en-US"/>
          </a:p>
        </p:txBody>
      </p:sp>
      <p:sp>
        <p:nvSpPr>
          <p:cNvPr id="5" name="Footer Placeholder 4">
            <a:extLst>
              <a:ext uri="{FF2B5EF4-FFF2-40B4-BE49-F238E27FC236}">
                <a16:creationId xmlns:a16="http://schemas.microsoft.com/office/drawing/2014/main" id="{7AF359D5-08A4-4E27-BFAC-6D1F96C09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610A86-1FFF-45AD-BC37-BCE10938AD69}"/>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2260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D8860-7BA9-4371-8BB2-BB0823DB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F20D85-08A1-414B-A923-82A63F999E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F3D043-895B-4277-A220-3640CD268ED9}"/>
              </a:ext>
            </a:extLst>
          </p:cNvPr>
          <p:cNvSpPr>
            <a:spLocks noGrp="1"/>
          </p:cNvSpPr>
          <p:nvPr>
            <p:ph type="dt" sz="half" idx="10"/>
          </p:nvPr>
        </p:nvSpPr>
        <p:spPr/>
        <p:txBody>
          <a:bodyPr/>
          <a:lstStyle/>
          <a:p>
            <a:fld id="{9945CF5F-3501-4D57-B73B-65096119FBCC}" type="datetimeFigureOut">
              <a:rPr lang="en-US" smtClean="0"/>
              <a:t>3/1/2021</a:t>
            </a:fld>
            <a:endParaRPr lang="en-US"/>
          </a:p>
        </p:txBody>
      </p:sp>
      <p:sp>
        <p:nvSpPr>
          <p:cNvPr id="5" name="Footer Placeholder 4">
            <a:extLst>
              <a:ext uri="{FF2B5EF4-FFF2-40B4-BE49-F238E27FC236}">
                <a16:creationId xmlns:a16="http://schemas.microsoft.com/office/drawing/2014/main" id="{143F5785-2941-4888-9970-2B3B6881C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42490-2BAC-4793-8582-F105B287FA5F}"/>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7902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BDE1-EBB8-462D-99BE-ED36FB2AB8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D361C2-08C3-46BA-8F49-D9A3A8F278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DA3A18-D448-46EF-9476-43E5D076F39B}"/>
              </a:ext>
            </a:extLst>
          </p:cNvPr>
          <p:cNvSpPr>
            <a:spLocks noGrp="1"/>
          </p:cNvSpPr>
          <p:nvPr>
            <p:ph type="dt" sz="half" idx="10"/>
          </p:nvPr>
        </p:nvSpPr>
        <p:spPr/>
        <p:txBody>
          <a:bodyPr/>
          <a:lstStyle/>
          <a:p>
            <a:fld id="{9945CF5F-3501-4D57-B73B-65096119FBCC}" type="datetimeFigureOut">
              <a:rPr lang="en-US" smtClean="0"/>
              <a:t>3/1/2021</a:t>
            </a:fld>
            <a:endParaRPr lang="en-US"/>
          </a:p>
        </p:txBody>
      </p:sp>
      <p:sp>
        <p:nvSpPr>
          <p:cNvPr id="5" name="Footer Placeholder 4">
            <a:extLst>
              <a:ext uri="{FF2B5EF4-FFF2-40B4-BE49-F238E27FC236}">
                <a16:creationId xmlns:a16="http://schemas.microsoft.com/office/drawing/2014/main" id="{7BE5451F-A659-4BBE-96C5-3B5C7918D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F3FE0-6678-4EF3-AE55-9DE32067C623}"/>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415804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C6203-8588-4F82-8A0F-0EA76B3ECC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AC9E67-5052-4531-B23F-30BE7B8493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F16815-68E8-4925-931B-397A128900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DA8FC5-E9A1-44AA-B529-5DB8CEC1AA83}"/>
              </a:ext>
            </a:extLst>
          </p:cNvPr>
          <p:cNvSpPr>
            <a:spLocks noGrp="1"/>
          </p:cNvSpPr>
          <p:nvPr>
            <p:ph type="dt" sz="half" idx="10"/>
          </p:nvPr>
        </p:nvSpPr>
        <p:spPr/>
        <p:txBody>
          <a:bodyPr/>
          <a:lstStyle/>
          <a:p>
            <a:fld id="{9945CF5F-3501-4D57-B73B-65096119FBCC}" type="datetimeFigureOut">
              <a:rPr lang="en-US" smtClean="0"/>
              <a:t>3/1/2021</a:t>
            </a:fld>
            <a:endParaRPr lang="en-US"/>
          </a:p>
        </p:txBody>
      </p:sp>
      <p:sp>
        <p:nvSpPr>
          <p:cNvPr id="6" name="Footer Placeholder 5">
            <a:extLst>
              <a:ext uri="{FF2B5EF4-FFF2-40B4-BE49-F238E27FC236}">
                <a16:creationId xmlns:a16="http://schemas.microsoft.com/office/drawing/2014/main" id="{A333E088-ED4F-4A94-8DE1-E89600134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EFEC1C-C6B2-4432-B029-7EAAD59CDAF0}"/>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42161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37FB-2D18-43A5-B2A9-E1178E09C2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317A06-FBFF-4699-8C94-A475A7386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741A0E-B393-4124-A727-9D7C2EBEA6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FA747B-3969-4DEF-A56D-FADB894C2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83DDC0-165D-4788-8C5C-1AD12A198A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D4050D-6157-43DD-9F3D-8ED24B3C67F3}"/>
              </a:ext>
            </a:extLst>
          </p:cNvPr>
          <p:cNvSpPr>
            <a:spLocks noGrp="1"/>
          </p:cNvSpPr>
          <p:nvPr>
            <p:ph type="dt" sz="half" idx="10"/>
          </p:nvPr>
        </p:nvSpPr>
        <p:spPr/>
        <p:txBody>
          <a:bodyPr/>
          <a:lstStyle/>
          <a:p>
            <a:fld id="{9945CF5F-3501-4D57-B73B-65096119FBCC}" type="datetimeFigureOut">
              <a:rPr lang="en-US" smtClean="0"/>
              <a:t>3/1/2021</a:t>
            </a:fld>
            <a:endParaRPr lang="en-US"/>
          </a:p>
        </p:txBody>
      </p:sp>
      <p:sp>
        <p:nvSpPr>
          <p:cNvPr id="8" name="Footer Placeholder 7">
            <a:extLst>
              <a:ext uri="{FF2B5EF4-FFF2-40B4-BE49-F238E27FC236}">
                <a16:creationId xmlns:a16="http://schemas.microsoft.com/office/drawing/2014/main" id="{304EEDF2-AB9D-45FF-8BB5-FC3FE6526B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AE0320-2EB9-49FF-8B03-45B08A1EB267}"/>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224064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C0D1C-9E81-466A-ACFA-F530301422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E13816-254E-4EBD-A822-1F5ABA23C2A6}"/>
              </a:ext>
            </a:extLst>
          </p:cNvPr>
          <p:cNvSpPr>
            <a:spLocks noGrp="1"/>
          </p:cNvSpPr>
          <p:nvPr>
            <p:ph type="dt" sz="half" idx="10"/>
          </p:nvPr>
        </p:nvSpPr>
        <p:spPr/>
        <p:txBody>
          <a:bodyPr/>
          <a:lstStyle/>
          <a:p>
            <a:fld id="{9945CF5F-3501-4D57-B73B-65096119FBCC}" type="datetimeFigureOut">
              <a:rPr lang="en-US" smtClean="0"/>
              <a:t>3/1/2021</a:t>
            </a:fld>
            <a:endParaRPr lang="en-US"/>
          </a:p>
        </p:txBody>
      </p:sp>
      <p:sp>
        <p:nvSpPr>
          <p:cNvPr id="4" name="Footer Placeholder 3">
            <a:extLst>
              <a:ext uri="{FF2B5EF4-FFF2-40B4-BE49-F238E27FC236}">
                <a16:creationId xmlns:a16="http://schemas.microsoft.com/office/drawing/2014/main" id="{42D0DA8A-79DB-4D2E-884B-4B7E9CDC8E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18D806-B5AA-499A-89AA-41B8BE83F84E}"/>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23501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382DDB-D360-4AD8-8D2E-77985024E029}"/>
              </a:ext>
            </a:extLst>
          </p:cNvPr>
          <p:cNvSpPr>
            <a:spLocks noGrp="1"/>
          </p:cNvSpPr>
          <p:nvPr>
            <p:ph type="dt" sz="half" idx="10"/>
          </p:nvPr>
        </p:nvSpPr>
        <p:spPr/>
        <p:txBody>
          <a:bodyPr/>
          <a:lstStyle/>
          <a:p>
            <a:fld id="{9945CF5F-3501-4D57-B73B-65096119FBCC}" type="datetimeFigureOut">
              <a:rPr lang="en-US" smtClean="0"/>
              <a:t>3/1/2021</a:t>
            </a:fld>
            <a:endParaRPr lang="en-US"/>
          </a:p>
        </p:txBody>
      </p:sp>
      <p:sp>
        <p:nvSpPr>
          <p:cNvPr id="3" name="Footer Placeholder 2">
            <a:extLst>
              <a:ext uri="{FF2B5EF4-FFF2-40B4-BE49-F238E27FC236}">
                <a16:creationId xmlns:a16="http://schemas.microsoft.com/office/drawing/2014/main" id="{625DAAF5-1B65-48A9-A5EF-D1B7D9DC75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9D7381-B7C9-4E5F-B754-0A4F5272A1CD}"/>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238958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0D0A-A893-48A1-A0B4-93673A8B9B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F3EC8C-9046-48BA-9D73-CA215B601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791389-1159-4406-8A75-6CD800CFE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4153B2-ACE5-42D2-93F7-29FAF6EDA6C1}"/>
              </a:ext>
            </a:extLst>
          </p:cNvPr>
          <p:cNvSpPr>
            <a:spLocks noGrp="1"/>
          </p:cNvSpPr>
          <p:nvPr>
            <p:ph type="dt" sz="half" idx="10"/>
          </p:nvPr>
        </p:nvSpPr>
        <p:spPr/>
        <p:txBody>
          <a:bodyPr/>
          <a:lstStyle/>
          <a:p>
            <a:fld id="{9945CF5F-3501-4D57-B73B-65096119FBCC}" type="datetimeFigureOut">
              <a:rPr lang="en-US" smtClean="0"/>
              <a:t>3/1/2021</a:t>
            </a:fld>
            <a:endParaRPr lang="en-US"/>
          </a:p>
        </p:txBody>
      </p:sp>
      <p:sp>
        <p:nvSpPr>
          <p:cNvPr id="6" name="Footer Placeholder 5">
            <a:extLst>
              <a:ext uri="{FF2B5EF4-FFF2-40B4-BE49-F238E27FC236}">
                <a16:creationId xmlns:a16="http://schemas.microsoft.com/office/drawing/2014/main" id="{54BF5D6A-5DBD-4D28-8223-169F1B107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8AEE26-D199-4784-A75C-6A0DD3FB44B4}"/>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40891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D5F6-C85A-4B3A-9C26-464329BCC4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6CCD14-5891-4194-AE6B-D4AE498535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EA9BED-BFF0-427D-8CC0-37EA3DF31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AC850-2883-45E8-AE7B-DECBA2D17A01}"/>
              </a:ext>
            </a:extLst>
          </p:cNvPr>
          <p:cNvSpPr>
            <a:spLocks noGrp="1"/>
          </p:cNvSpPr>
          <p:nvPr>
            <p:ph type="dt" sz="half" idx="10"/>
          </p:nvPr>
        </p:nvSpPr>
        <p:spPr/>
        <p:txBody>
          <a:bodyPr/>
          <a:lstStyle/>
          <a:p>
            <a:fld id="{9945CF5F-3501-4D57-B73B-65096119FBCC}" type="datetimeFigureOut">
              <a:rPr lang="en-US" smtClean="0"/>
              <a:t>3/1/2021</a:t>
            </a:fld>
            <a:endParaRPr lang="en-US"/>
          </a:p>
        </p:txBody>
      </p:sp>
      <p:sp>
        <p:nvSpPr>
          <p:cNvPr id="6" name="Footer Placeholder 5">
            <a:extLst>
              <a:ext uri="{FF2B5EF4-FFF2-40B4-BE49-F238E27FC236}">
                <a16:creationId xmlns:a16="http://schemas.microsoft.com/office/drawing/2014/main" id="{FA925697-F55F-4A37-B3C6-570298D77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497FC9-1DBD-4944-9127-FFE1E50DF81F}"/>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340328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731C2A-92B3-408B-99C0-969B485C5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89E799-E122-4B28-A3BA-CB0C39B818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2938E-C8D9-4345-B628-2BC50AB4E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5CF5F-3501-4D57-B73B-65096119FBCC}" type="datetimeFigureOut">
              <a:rPr lang="en-US" smtClean="0"/>
              <a:t>3/1/2021</a:t>
            </a:fld>
            <a:endParaRPr lang="en-US"/>
          </a:p>
        </p:txBody>
      </p:sp>
      <p:sp>
        <p:nvSpPr>
          <p:cNvPr id="5" name="Footer Placeholder 4">
            <a:extLst>
              <a:ext uri="{FF2B5EF4-FFF2-40B4-BE49-F238E27FC236}">
                <a16:creationId xmlns:a16="http://schemas.microsoft.com/office/drawing/2014/main" id="{4BA162DF-610F-4DE2-978A-2B4FD7CFB5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81759E-7DCB-4F53-8255-088FD9E55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94421-D528-49DD-8A8F-7F0971C18E3A}" type="slidenum">
              <a:rPr lang="en-US" smtClean="0"/>
              <a:t>‹#›</a:t>
            </a:fld>
            <a:endParaRPr lang="en-US"/>
          </a:p>
        </p:txBody>
      </p:sp>
    </p:spTree>
    <p:extLst>
      <p:ext uri="{BB962C8B-B14F-4D97-AF65-F5344CB8AC3E}">
        <p14:creationId xmlns:p14="http://schemas.microsoft.com/office/powerpoint/2010/main" val="1939896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C2841B-BFE1-466A-A82E-6A17E2F0CC18}"/>
              </a:ext>
            </a:extLst>
          </p:cNvPr>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514600" y="204019"/>
            <a:ext cx="7162800" cy="1182210"/>
          </a:xfrm>
          <a:prstGeom prst="rect">
            <a:avLst/>
          </a:prstGeom>
        </p:spPr>
      </p:pic>
      <p:sp>
        <p:nvSpPr>
          <p:cNvPr id="6" name="Rectangle 5">
            <a:extLst>
              <a:ext uri="{FF2B5EF4-FFF2-40B4-BE49-F238E27FC236}">
                <a16:creationId xmlns:a16="http://schemas.microsoft.com/office/drawing/2014/main" id="{717A7844-5C42-4F69-A544-CCD6670B3E3C}"/>
              </a:ext>
            </a:extLst>
          </p:cNvPr>
          <p:cNvSpPr/>
          <p:nvPr/>
        </p:nvSpPr>
        <p:spPr>
          <a:xfrm>
            <a:off x="4284108" y="2870077"/>
            <a:ext cx="3767377" cy="900246"/>
          </a:xfrm>
          <a:prstGeom prst="rect">
            <a:avLst/>
          </a:prstGeom>
          <a:noFill/>
          <a:ln>
            <a:noFill/>
          </a:ln>
        </p:spPr>
        <p:txBody>
          <a:bodyPr wrap="none" lIns="91440" tIns="45720" rIns="91440" bIns="45720">
            <a:spAutoFit/>
          </a:bodyPr>
          <a:lstStyle/>
          <a:p>
            <a:pPr algn="ctr" rtl="1">
              <a:lnSpc>
                <a:spcPct val="50000"/>
              </a:lnSpc>
            </a:pPr>
            <a:r>
              <a:rPr lang="ar-BH" sz="80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برُّ الوالدين</a:t>
            </a:r>
          </a:p>
          <a:p>
            <a:pPr algn="ctr" rtl="1">
              <a:lnSpc>
                <a:spcPct val="50000"/>
              </a:lnSpc>
            </a:pPr>
            <a:r>
              <a:rPr lang="ar-BH" sz="20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 </a:t>
            </a:r>
            <a:endParaRPr lang="en-US" sz="3600" b="1" dirty="0">
              <a:ln w="0"/>
              <a:solidFill>
                <a:srgbClr val="FF000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7" name="Rectangle 6">
            <a:extLst>
              <a:ext uri="{FF2B5EF4-FFF2-40B4-BE49-F238E27FC236}">
                <a16:creationId xmlns:a16="http://schemas.microsoft.com/office/drawing/2014/main" id="{521FC120-807C-42B3-9DB1-83839AC44EB8}"/>
              </a:ext>
            </a:extLst>
          </p:cNvPr>
          <p:cNvSpPr/>
          <p:nvPr/>
        </p:nvSpPr>
        <p:spPr>
          <a:xfrm>
            <a:off x="2514600" y="3950752"/>
            <a:ext cx="7228164" cy="1508105"/>
          </a:xfrm>
          <a:prstGeom prst="rect">
            <a:avLst/>
          </a:prstGeom>
          <a:noFill/>
          <a:ln>
            <a:noFill/>
          </a:ln>
        </p:spPr>
        <p:txBody>
          <a:bodyPr wrap="square" lIns="91440" tIns="45720" rIns="91440" bIns="45720">
            <a:spAutoFit/>
          </a:bodyPr>
          <a:lstStyle/>
          <a:p>
            <a:pPr algn="ctr" rtl="1"/>
            <a:r>
              <a:rPr lang="ar-BH" sz="2800" b="1" dirty="0">
                <a:ln w="0"/>
                <a:solidFill>
                  <a:srgbClr val="00B050"/>
                </a:solidFill>
                <a:effectLst>
                  <a:outerShdw blurRad="38100" dist="19050" dir="2700000" algn="tl" rotWithShape="0">
                    <a:schemeClr val="dk1">
                      <a:alpha val="40000"/>
                    </a:schemeClr>
                  </a:outerShdw>
                </a:effectLst>
                <a:latin typeface="Frutiger LT Arabic 55 Roman" panose="01000000000000000000" pitchFamily="2" charset="-78"/>
              </a:rPr>
              <a:t>( صفحة 60 – 61)</a:t>
            </a:r>
          </a:p>
          <a:p>
            <a:pPr algn="ctr" rtl="1"/>
            <a:r>
              <a:rPr lang="ar-BH" sz="3200" b="1" dirty="0">
                <a:ln w="0"/>
                <a:solidFill>
                  <a:srgbClr val="00B050"/>
                </a:solidFill>
                <a:effectLst>
                  <a:outerShdw blurRad="38100" dist="19050" dir="2700000" algn="tl" rotWithShape="0">
                    <a:schemeClr val="dk1">
                      <a:alpha val="40000"/>
                    </a:schemeClr>
                  </a:outerShdw>
                </a:effectLst>
                <a:latin typeface="Frutiger LT Arabic 55 Roman" panose="01000000000000000000" pitchFamily="2" charset="-78"/>
              </a:rPr>
              <a:t>التربية الإسلامية</a:t>
            </a:r>
            <a:r>
              <a:rPr lang="en-US" sz="3200" b="1" dirty="0">
                <a:ln w="0"/>
                <a:solidFill>
                  <a:srgbClr val="00B050"/>
                </a:solidFill>
                <a:effectLst>
                  <a:outerShdw blurRad="38100" dist="19050" dir="2700000" algn="tl" rotWithShape="0">
                    <a:schemeClr val="dk1">
                      <a:alpha val="40000"/>
                    </a:schemeClr>
                  </a:outerShdw>
                </a:effectLst>
                <a:latin typeface="Frutiger LT Arabic 55 Roman" panose="01000000000000000000" pitchFamily="2" charset="-78"/>
              </a:rPr>
              <a:t> - </a:t>
            </a:r>
            <a:r>
              <a:rPr lang="ar-BH" sz="3200" b="1" dirty="0">
                <a:ln w="0"/>
                <a:solidFill>
                  <a:srgbClr val="00B050"/>
                </a:solidFill>
                <a:effectLst>
                  <a:outerShdw blurRad="38100" dist="19050" dir="2700000" algn="tl" rotWithShape="0">
                    <a:schemeClr val="dk1">
                      <a:alpha val="40000"/>
                    </a:schemeClr>
                  </a:outerShdw>
                </a:effectLst>
                <a:latin typeface="Frutiger LT Arabic 55 Roman" panose="01000000000000000000" pitchFamily="2" charset="-78"/>
              </a:rPr>
              <a:t>الجزء الثاني</a:t>
            </a:r>
            <a:endParaRPr lang="en-US" sz="3200" b="1" dirty="0">
              <a:ln w="0"/>
              <a:solidFill>
                <a:srgbClr val="00B050"/>
              </a:solidFill>
              <a:effectLst>
                <a:outerShdw blurRad="38100" dist="19050" dir="2700000" algn="tl" rotWithShape="0">
                  <a:schemeClr val="dk1">
                    <a:alpha val="40000"/>
                  </a:schemeClr>
                </a:outerShdw>
              </a:effectLst>
              <a:latin typeface="Frutiger LT Arabic 55 Roman" panose="01000000000000000000" pitchFamily="2" charset="-78"/>
            </a:endParaRPr>
          </a:p>
          <a:p>
            <a:pPr algn="ctr" rtl="1"/>
            <a:r>
              <a:rPr lang="en-US" sz="3200" b="1" dirty="0">
                <a:ln w="0"/>
                <a:solidFill>
                  <a:srgbClr val="00B050"/>
                </a:solidFill>
                <a:effectLst>
                  <a:outerShdw blurRad="38100" dist="19050" dir="2700000" algn="tl" rotWithShape="0">
                    <a:schemeClr val="dk1">
                      <a:alpha val="40000"/>
                    </a:schemeClr>
                  </a:outerShdw>
                </a:effectLst>
                <a:latin typeface="Frutiger LT Arabic 55 Roman" panose="01000000000000000000" pitchFamily="2" charset="-78"/>
              </a:rPr>
              <a:t> </a:t>
            </a:r>
            <a:r>
              <a:rPr lang="ar-SA" sz="3200" b="1" dirty="0">
                <a:ln w="0"/>
                <a:solidFill>
                  <a:srgbClr val="C00000"/>
                </a:solidFill>
                <a:effectLst>
                  <a:outerShdw blurRad="38100" dist="19050" dir="2700000" algn="tl" rotWithShape="0">
                    <a:schemeClr val="dk1">
                      <a:alpha val="40000"/>
                    </a:schemeClr>
                  </a:outerShdw>
                </a:effectLst>
                <a:latin typeface="Frutiger LT Arabic 55 Roman" panose="01000000000000000000" pitchFamily="2" charset="-78"/>
              </a:rPr>
              <a:t>ا</a:t>
            </a:r>
            <a:r>
              <a:rPr lang="ar-BH" sz="3200" b="1" dirty="0">
                <a:ln w="0"/>
                <a:solidFill>
                  <a:srgbClr val="C00000"/>
                </a:solidFill>
                <a:effectLst>
                  <a:outerShdw blurRad="38100" dist="19050" dir="2700000" algn="tl" rotWithShape="0">
                    <a:schemeClr val="dk1">
                      <a:alpha val="40000"/>
                    </a:schemeClr>
                  </a:outerShdw>
                </a:effectLst>
                <a:latin typeface="Frutiger LT Arabic 55 Roman" panose="01000000000000000000" pitchFamily="2" charset="-78"/>
              </a:rPr>
              <a:t>لصف الرابع الابتدائي</a:t>
            </a:r>
          </a:p>
        </p:txBody>
      </p:sp>
      <p:sp>
        <p:nvSpPr>
          <p:cNvPr id="9" name="Rectangle 6">
            <a:extLst>
              <a:ext uri="{FF2B5EF4-FFF2-40B4-BE49-F238E27FC236}">
                <a16:creationId xmlns:a16="http://schemas.microsoft.com/office/drawing/2014/main" id="{2CCEEAF8-5CA4-475B-BF4A-AB67CE699101}"/>
              </a:ext>
            </a:extLst>
          </p:cNvPr>
          <p:cNvSpPr/>
          <p:nvPr/>
        </p:nvSpPr>
        <p:spPr>
          <a:xfrm>
            <a:off x="4652854" y="5458857"/>
            <a:ext cx="2799164" cy="523220"/>
          </a:xfrm>
          <a:prstGeom prst="rect">
            <a:avLst/>
          </a:prstGeom>
          <a:noFill/>
          <a:ln>
            <a:noFill/>
          </a:ln>
        </p:spPr>
        <p:txBody>
          <a:bodyPr wrap="none" lIns="91440" tIns="45720" rIns="91440" bIns="45720">
            <a:spAutoFit/>
          </a:bodyPr>
          <a:lstStyle/>
          <a:p>
            <a:pPr algn="ctr"/>
            <a:r>
              <a:rPr lang="ar-BH" sz="2800" b="1" dirty="0">
                <a:ln w="0"/>
                <a:solidFill>
                  <a:srgbClr val="002060"/>
                </a:solidFill>
                <a:effectLst>
                  <a:outerShdw blurRad="38100" dist="19050" dir="2700000" algn="tl" rotWithShape="0">
                    <a:schemeClr val="dk1">
                      <a:alpha val="40000"/>
                    </a:schemeClr>
                  </a:outerShdw>
                </a:effectLst>
                <a:latin typeface="Frutiger LT Arabic 55 Roman" panose="01000000000000000000" pitchFamily="2" charset="-78"/>
              </a:rPr>
              <a:t>الفصل الدراسي الثاني </a:t>
            </a:r>
          </a:p>
        </p:txBody>
      </p:sp>
    </p:spTree>
    <p:extLst>
      <p:ext uri="{BB962C8B-B14F-4D97-AF65-F5344CB8AC3E}">
        <p14:creationId xmlns:p14="http://schemas.microsoft.com/office/powerpoint/2010/main" val="104129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2250"/>
                                        <p:tgtEl>
                                          <p:spTgt spid="6"/>
                                        </p:tgtEl>
                                      </p:cBhvr>
                                    </p:animEffect>
                                  </p:childTnLst>
                                </p:cTn>
                              </p:par>
                            </p:childTnLst>
                          </p:cTn>
                        </p:par>
                        <p:par>
                          <p:cTn id="8" fill="hold">
                            <p:stCondLst>
                              <p:cond delay="22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مستطيل: زوايا قطرية مستديرة 22">
            <a:extLst>
              <a:ext uri="{FF2B5EF4-FFF2-40B4-BE49-F238E27FC236}">
                <a16:creationId xmlns:a16="http://schemas.microsoft.com/office/drawing/2014/main" id="{79736D76-4FB2-43ED-9A05-113CFA64C8CE}"/>
              </a:ext>
            </a:extLst>
          </p:cNvPr>
          <p:cNvSpPr/>
          <p:nvPr/>
        </p:nvSpPr>
        <p:spPr>
          <a:xfrm>
            <a:off x="685800" y="1327350"/>
            <a:ext cx="10180963" cy="891417"/>
          </a:xfrm>
          <a:prstGeom prst="round2DiagRect">
            <a:avLst/>
          </a:prstGeom>
          <a:noFill/>
          <a:ln w="19050">
            <a:solidFill>
              <a:srgbClr val="92D050"/>
            </a:solidFill>
            <a:prstDash val="lgDashDotDot"/>
            <a:extLst>
              <a:ext uri="{C807C97D-BFC1-408E-A445-0C87EB9F89A2}">
                <ask:lineSketchStyleProps xmlns:ask="http://schemas.microsoft.com/office/drawing/2018/sketchyshapes" sd="3040545050">
                  <a:custGeom>
                    <a:avLst/>
                    <a:gdLst>
                      <a:gd name="connsiteX0" fmla="*/ 701078 w 7908915"/>
                      <a:gd name="connsiteY0" fmla="*/ 0 h 4206384"/>
                      <a:gd name="connsiteX1" fmla="*/ 1399684 w 7908915"/>
                      <a:gd name="connsiteY1" fmla="*/ 0 h 4206384"/>
                      <a:gd name="connsiteX2" fmla="*/ 1954133 w 7908915"/>
                      <a:gd name="connsiteY2" fmla="*/ 0 h 4206384"/>
                      <a:gd name="connsiteX3" fmla="*/ 2508582 w 7908915"/>
                      <a:gd name="connsiteY3" fmla="*/ 0 h 4206384"/>
                      <a:gd name="connsiteX4" fmla="*/ 3207187 w 7908915"/>
                      <a:gd name="connsiteY4" fmla="*/ 0 h 4206384"/>
                      <a:gd name="connsiteX5" fmla="*/ 3761636 w 7908915"/>
                      <a:gd name="connsiteY5" fmla="*/ 0 h 4206384"/>
                      <a:gd name="connsiteX6" fmla="*/ 4316085 w 7908915"/>
                      <a:gd name="connsiteY6" fmla="*/ 0 h 4206384"/>
                      <a:gd name="connsiteX7" fmla="*/ 4654299 w 7908915"/>
                      <a:gd name="connsiteY7" fmla="*/ 0 h 4206384"/>
                      <a:gd name="connsiteX8" fmla="*/ 5352905 w 7908915"/>
                      <a:gd name="connsiteY8" fmla="*/ 0 h 4206384"/>
                      <a:gd name="connsiteX9" fmla="*/ 5979432 w 7908915"/>
                      <a:gd name="connsiteY9" fmla="*/ 0 h 4206384"/>
                      <a:gd name="connsiteX10" fmla="*/ 6605960 w 7908915"/>
                      <a:gd name="connsiteY10" fmla="*/ 0 h 4206384"/>
                      <a:gd name="connsiteX11" fmla="*/ 7232487 w 7908915"/>
                      <a:gd name="connsiteY11" fmla="*/ 0 h 4206384"/>
                      <a:gd name="connsiteX12" fmla="*/ 7908915 w 7908915"/>
                      <a:gd name="connsiteY12" fmla="*/ 0 h 4206384"/>
                      <a:gd name="connsiteX13" fmla="*/ 7908915 w 7908915"/>
                      <a:gd name="connsiteY13" fmla="*/ 0 h 4206384"/>
                      <a:gd name="connsiteX14" fmla="*/ 7908915 w 7908915"/>
                      <a:gd name="connsiteY14" fmla="*/ 584218 h 4206384"/>
                      <a:gd name="connsiteX15" fmla="*/ 7908915 w 7908915"/>
                      <a:gd name="connsiteY15" fmla="*/ 1133382 h 4206384"/>
                      <a:gd name="connsiteX16" fmla="*/ 7908915 w 7908915"/>
                      <a:gd name="connsiteY16" fmla="*/ 1787706 h 4206384"/>
                      <a:gd name="connsiteX17" fmla="*/ 7908915 w 7908915"/>
                      <a:gd name="connsiteY17" fmla="*/ 2301818 h 4206384"/>
                      <a:gd name="connsiteX18" fmla="*/ 7908915 w 7908915"/>
                      <a:gd name="connsiteY18" fmla="*/ 2850982 h 4206384"/>
                      <a:gd name="connsiteX19" fmla="*/ 7908915 w 7908915"/>
                      <a:gd name="connsiteY19" fmla="*/ 3505306 h 4206384"/>
                      <a:gd name="connsiteX20" fmla="*/ 7207837 w 7908915"/>
                      <a:gd name="connsiteY20" fmla="*/ 4206384 h 4206384"/>
                      <a:gd name="connsiteX21" fmla="*/ 6869623 w 7908915"/>
                      <a:gd name="connsiteY21" fmla="*/ 4206384 h 4206384"/>
                      <a:gd name="connsiteX22" fmla="*/ 6387252 w 7908915"/>
                      <a:gd name="connsiteY22" fmla="*/ 4206384 h 4206384"/>
                      <a:gd name="connsiteX23" fmla="*/ 5760725 w 7908915"/>
                      <a:gd name="connsiteY23" fmla="*/ 4206384 h 4206384"/>
                      <a:gd name="connsiteX24" fmla="*/ 5422511 w 7908915"/>
                      <a:gd name="connsiteY24" fmla="*/ 4206384 h 4206384"/>
                      <a:gd name="connsiteX25" fmla="*/ 4868062 w 7908915"/>
                      <a:gd name="connsiteY25" fmla="*/ 4206384 h 4206384"/>
                      <a:gd name="connsiteX26" fmla="*/ 4529848 w 7908915"/>
                      <a:gd name="connsiteY26" fmla="*/ 4206384 h 4206384"/>
                      <a:gd name="connsiteX27" fmla="*/ 3903321 w 7908915"/>
                      <a:gd name="connsiteY27" fmla="*/ 4206384 h 4206384"/>
                      <a:gd name="connsiteX28" fmla="*/ 3420950 w 7908915"/>
                      <a:gd name="connsiteY28" fmla="*/ 4206384 h 4206384"/>
                      <a:gd name="connsiteX29" fmla="*/ 3082736 w 7908915"/>
                      <a:gd name="connsiteY29" fmla="*/ 4206384 h 4206384"/>
                      <a:gd name="connsiteX30" fmla="*/ 2744523 w 7908915"/>
                      <a:gd name="connsiteY30" fmla="*/ 4206384 h 4206384"/>
                      <a:gd name="connsiteX31" fmla="*/ 2117995 w 7908915"/>
                      <a:gd name="connsiteY31" fmla="*/ 4206384 h 4206384"/>
                      <a:gd name="connsiteX32" fmla="*/ 1779781 w 7908915"/>
                      <a:gd name="connsiteY32" fmla="*/ 4206384 h 4206384"/>
                      <a:gd name="connsiteX33" fmla="*/ 1081176 w 7908915"/>
                      <a:gd name="connsiteY33" fmla="*/ 4206384 h 4206384"/>
                      <a:gd name="connsiteX34" fmla="*/ 598805 w 7908915"/>
                      <a:gd name="connsiteY34" fmla="*/ 4206384 h 4206384"/>
                      <a:gd name="connsiteX35" fmla="*/ 0 w 7908915"/>
                      <a:gd name="connsiteY35" fmla="*/ 4206384 h 4206384"/>
                      <a:gd name="connsiteX36" fmla="*/ 0 w 7908915"/>
                      <a:gd name="connsiteY36" fmla="*/ 4206384 h 4206384"/>
                      <a:gd name="connsiteX37" fmla="*/ 0 w 7908915"/>
                      <a:gd name="connsiteY37" fmla="*/ 3727326 h 4206384"/>
                      <a:gd name="connsiteX38" fmla="*/ 0 w 7908915"/>
                      <a:gd name="connsiteY38" fmla="*/ 3213214 h 4206384"/>
                      <a:gd name="connsiteX39" fmla="*/ 0 w 7908915"/>
                      <a:gd name="connsiteY39" fmla="*/ 2699102 h 4206384"/>
                      <a:gd name="connsiteX40" fmla="*/ 0 w 7908915"/>
                      <a:gd name="connsiteY40" fmla="*/ 2184991 h 4206384"/>
                      <a:gd name="connsiteX41" fmla="*/ 0 w 7908915"/>
                      <a:gd name="connsiteY41" fmla="*/ 1635826 h 4206384"/>
                      <a:gd name="connsiteX42" fmla="*/ 0 w 7908915"/>
                      <a:gd name="connsiteY42" fmla="*/ 701078 h 4206384"/>
                      <a:gd name="connsiteX43" fmla="*/ 701078 w 7908915"/>
                      <a:gd name="connsiteY43" fmla="*/ 0 h 420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08915" h="4206384" extrusionOk="0">
                        <a:moveTo>
                          <a:pt x="701078" y="0"/>
                        </a:moveTo>
                        <a:cubicBezTo>
                          <a:pt x="996894" y="-5534"/>
                          <a:pt x="1258734" y="3784"/>
                          <a:pt x="1399684" y="0"/>
                        </a:cubicBezTo>
                        <a:cubicBezTo>
                          <a:pt x="1540634" y="-3784"/>
                          <a:pt x="1816744" y="51023"/>
                          <a:pt x="1954133" y="0"/>
                        </a:cubicBezTo>
                        <a:cubicBezTo>
                          <a:pt x="2091522" y="-51023"/>
                          <a:pt x="2316584" y="46215"/>
                          <a:pt x="2508582" y="0"/>
                        </a:cubicBezTo>
                        <a:cubicBezTo>
                          <a:pt x="2700580" y="-46215"/>
                          <a:pt x="2867691" y="70562"/>
                          <a:pt x="3207187" y="0"/>
                        </a:cubicBezTo>
                        <a:cubicBezTo>
                          <a:pt x="3546683" y="-70562"/>
                          <a:pt x="3648124" y="13097"/>
                          <a:pt x="3761636" y="0"/>
                        </a:cubicBezTo>
                        <a:cubicBezTo>
                          <a:pt x="3875148" y="-13097"/>
                          <a:pt x="4041213" y="13831"/>
                          <a:pt x="4316085" y="0"/>
                        </a:cubicBezTo>
                        <a:cubicBezTo>
                          <a:pt x="4590957" y="-13831"/>
                          <a:pt x="4578060" y="33022"/>
                          <a:pt x="4654299" y="0"/>
                        </a:cubicBezTo>
                        <a:cubicBezTo>
                          <a:pt x="4730538" y="-33022"/>
                          <a:pt x="5119276" y="32484"/>
                          <a:pt x="5352905" y="0"/>
                        </a:cubicBezTo>
                        <a:cubicBezTo>
                          <a:pt x="5586534" y="-32484"/>
                          <a:pt x="5852047" y="56033"/>
                          <a:pt x="5979432" y="0"/>
                        </a:cubicBezTo>
                        <a:cubicBezTo>
                          <a:pt x="6106817" y="-56033"/>
                          <a:pt x="6479142" y="176"/>
                          <a:pt x="6605960" y="0"/>
                        </a:cubicBezTo>
                        <a:cubicBezTo>
                          <a:pt x="6732778" y="-176"/>
                          <a:pt x="7017457" y="34377"/>
                          <a:pt x="7232487" y="0"/>
                        </a:cubicBezTo>
                        <a:cubicBezTo>
                          <a:pt x="7447517" y="-34377"/>
                          <a:pt x="7676981" y="26120"/>
                          <a:pt x="7908915" y="0"/>
                        </a:cubicBezTo>
                        <a:lnTo>
                          <a:pt x="7908915" y="0"/>
                        </a:lnTo>
                        <a:cubicBezTo>
                          <a:pt x="7934942" y="285731"/>
                          <a:pt x="7880800" y="437048"/>
                          <a:pt x="7908915" y="584218"/>
                        </a:cubicBezTo>
                        <a:cubicBezTo>
                          <a:pt x="7937030" y="731388"/>
                          <a:pt x="7847834" y="991509"/>
                          <a:pt x="7908915" y="1133382"/>
                        </a:cubicBezTo>
                        <a:cubicBezTo>
                          <a:pt x="7969996" y="1275255"/>
                          <a:pt x="7889604" y="1570006"/>
                          <a:pt x="7908915" y="1787706"/>
                        </a:cubicBezTo>
                        <a:cubicBezTo>
                          <a:pt x="7928226" y="2005406"/>
                          <a:pt x="7857848" y="2108575"/>
                          <a:pt x="7908915" y="2301818"/>
                        </a:cubicBezTo>
                        <a:cubicBezTo>
                          <a:pt x="7959982" y="2495061"/>
                          <a:pt x="7859916" y="2722733"/>
                          <a:pt x="7908915" y="2850982"/>
                        </a:cubicBezTo>
                        <a:cubicBezTo>
                          <a:pt x="7957914" y="2979231"/>
                          <a:pt x="7882128" y="3265016"/>
                          <a:pt x="7908915" y="3505306"/>
                        </a:cubicBezTo>
                        <a:cubicBezTo>
                          <a:pt x="7999661" y="3904013"/>
                          <a:pt x="7565215" y="4196065"/>
                          <a:pt x="7207837" y="4206384"/>
                        </a:cubicBezTo>
                        <a:cubicBezTo>
                          <a:pt x="7085752" y="4217878"/>
                          <a:pt x="7034960" y="4206285"/>
                          <a:pt x="6869623" y="4206384"/>
                        </a:cubicBezTo>
                        <a:cubicBezTo>
                          <a:pt x="6704286" y="4206483"/>
                          <a:pt x="6616526" y="4150485"/>
                          <a:pt x="6387252" y="4206384"/>
                        </a:cubicBezTo>
                        <a:cubicBezTo>
                          <a:pt x="6157978" y="4262283"/>
                          <a:pt x="6018731" y="4167196"/>
                          <a:pt x="5760725" y="4206384"/>
                        </a:cubicBezTo>
                        <a:cubicBezTo>
                          <a:pt x="5502719" y="4245572"/>
                          <a:pt x="5509310" y="4166293"/>
                          <a:pt x="5422511" y="4206384"/>
                        </a:cubicBezTo>
                        <a:cubicBezTo>
                          <a:pt x="5335712" y="4246475"/>
                          <a:pt x="5013014" y="4140243"/>
                          <a:pt x="4868062" y="4206384"/>
                        </a:cubicBezTo>
                        <a:cubicBezTo>
                          <a:pt x="4723110" y="4272525"/>
                          <a:pt x="4694922" y="4172773"/>
                          <a:pt x="4529848" y="4206384"/>
                        </a:cubicBezTo>
                        <a:cubicBezTo>
                          <a:pt x="4364774" y="4239995"/>
                          <a:pt x="4134432" y="4195002"/>
                          <a:pt x="3903321" y="4206384"/>
                        </a:cubicBezTo>
                        <a:cubicBezTo>
                          <a:pt x="3672210" y="4217766"/>
                          <a:pt x="3593287" y="4149713"/>
                          <a:pt x="3420950" y="4206384"/>
                        </a:cubicBezTo>
                        <a:cubicBezTo>
                          <a:pt x="3248613" y="4263055"/>
                          <a:pt x="3152479" y="4186402"/>
                          <a:pt x="3082736" y="4206384"/>
                        </a:cubicBezTo>
                        <a:cubicBezTo>
                          <a:pt x="3012993" y="4226366"/>
                          <a:pt x="2821091" y="4184241"/>
                          <a:pt x="2744523" y="4206384"/>
                        </a:cubicBezTo>
                        <a:cubicBezTo>
                          <a:pt x="2667955" y="4228527"/>
                          <a:pt x="2331767" y="4184609"/>
                          <a:pt x="2117995" y="4206384"/>
                        </a:cubicBezTo>
                        <a:cubicBezTo>
                          <a:pt x="1904223" y="4228159"/>
                          <a:pt x="1936487" y="4203224"/>
                          <a:pt x="1779781" y="4206384"/>
                        </a:cubicBezTo>
                        <a:cubicBezTo>
                          <a:pt x="1623075" y="4209544"/>
                          <a:pt x="1351193" y="4195276"/>
                          <a:pt x="1081176" y="4206384"/>
                        </a:cubicBezTo>
                        <a:cubicBezTo>
                          <a:pt x="811160" y="4217492"/>
                          <a:pt x="724920" y="4178486"/>
                          <a:pt x="598805" y="4206384"/>
                        </a:cubicBezTo>
                        <a:cubicBezTo>
                          <a:pt x="472690" y="4234282"/>
                          <a:pt x="254383" y="4194085"/>
                          <a:pt x="0" y="4206384"/>
                        </a:cubicBezTo>
                        <a:lnTo>
                          <a:pt x="0" y="4206384"/>
                        </a:lnTo>
                        <a:cubicBezTo>
                          <a:pt x="-23161" y="3969262"/>
                          <a:pt x="25715" y="3856288"/>
                          <a:pt x="0" y="3727326"/>
                        </a:cubicBezTo>
                        <a:cubicBezTo>
                          <a:pt x="-25715" y="3598364"/>
                          <a:pt x="33719" y="3461008"/>
                          <a:pt x="0" y="3213214"/>
                        </a:cubicBezTo>
                        <a:cubicBezTo>
                          <a:pt x="-33719" y="2965420"/>
                          <a:pt x="57835" y="2810542"/>
                          <a:pt x="0" y="2699102"/>
                        </a:cubicBezTo>
                        <a:cubicBezTo>
                          <a:pt x="-57835" y="2587662"/>
                          <a:pt x="16998" y="2389550"/>
                          <a:pt x="0" y="2184991"/>
                        </a:cubicBezTo>
                        <a:cubicBezTo>
                          <a:pt x="-16998" y="1980432"/>
                          <a:pt x="51483" y="1780701"/>
                          <a:pt x="0" y="1635826"/>
                        </a:cubicBezTo>
                        <a:cubicBezTo>
                          <a:pt x="-51483" y="1490951"/>
                          <a:pt x="7065" y="1107874"/>
                          <a:pt x="0" y="701078"/>
                        </a:cubicBezTo>
                        <a:cubicBezTo>
                          <a:pt x="7011" y="271667"/>
                          <a:pt x="287934" y="-1887"/>
                          <a:pt x="701078"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مستطيل 23">
            <a:extLst>
              <a:ext uri="{FF2B5EF4-FFF2-40B4-BE49-F238E27FC236}">
                <a16:creationId xmlns:a16="http://schemas.microsoft.com/office/drawing/2014/main" id="{568736C1-9F08-476C-BD13-3A2AA3365937}"/>
              </a:ext>
            </a:extLst>
          </p:cNvPr>
          <p:cNvSpPr/>
          <p:nvPr/>
        </p:nvSpPr>
        <p:spPr>
          <a:xfrm>
            <a:off x="590225" y="1641157"/>
            <a:ext cx="9772975" cy="492443"/>
          </a:xfrm>
          <a:prstGeom prst="rect">
            <a:avLst/>
          </a:prstGeom>
        </p:spPr>
        <p:txBody>
          <a:bodyPr wrap="square">
            <a:spAutoFit/>
          </a:bodyPr>
          <a:lstStyle/>
          <a:p>
            <a:pPr algn="r" rtl="1"/>
            <a:r>
              <a:rPr lang="ar-SA" sz="2600" b="1" dirty="0">
                <a:solidFill>
                  <a:srgbClr val="FF0000"/>
                </a:solidFill>
              </a:rPr>
              <a:t>أضع علامة (</a:t>
            </a:r>
            <a:r>
              <a:rPr lang="ar-SA" sz="2600" b="1" dirty="0">
                <a:solidFill>
                  <a:srgbClr val="FF0000"/>
                </a:solidFill>
                <a:latin typeface="FreesiaUPC" panose="020B0502040204020203" pitchFamily="34" charset="-34"/>
              </a:rPr>
              <a:t>√</a:t>
            </a:r>
            <a:r>
              <a:rPr lang="ar-SA" sz="2600" b="1" dirty="0">
                <a:solidFill>
                  <a:srgbClr val="FF0000"/>
                </a:solidFill>
              </a:rPr>
              <a:t>) أمام العبارة الصحيحة</a:t>
            </a:r>
            <a:r>
              <a:rPr lang="ar-BH" sz="2600" b="1" dirty="0">
                <a:solidFill>
                  <a:srgbClr val="FF0000"/>
                </a:solidFill>
              </a:rPr>
              <a:t>،</a:t>
            </a:r>
            <a:r>
              <a:rPr lang="ar-SA" sz="2600" b="1" dirty="0">
                <a:solidFill>
                  <a:srgbClr val="FF0000"/>
                </a:solidFill>
              </a:rPr>
              <a:t> وعلامة (×) أمام العبارة غير الصحيحة فيما يأتي:</a:t>
            </a:r>
            <a:endParaRPr lang="en-GB" sz="2600" dirty="0">
              <a:solidFill>
                <a:srgbClr val="FF0000"/>
              </a:solidFill>
            </a:endParaRPr>
          </a:p>
        </p:txBody>
      </p:sp>
      <p:grpSp>
        <p:nvGrpSpPr>
          <p:cNvPr id="13" name="مجموعة 12">
            <a:extLst>
              <a:ext uri="{FF2B5EF4-FFF2-40B4-BE49-F238E27FC236}">
                <a16:creationId xmlns:a16="http://schemas.microsoft.com/office/drawing/2014/main" id="{C4AB99F4-B227-4B8F-8A8E-995AE1493B2C}"/>
              </a:ext>
            </a:extLst>
          </p:cNvPr>
          <p:cNvGrpSpPr/>
          <p:nvPr/>
        </p:nvGrpSpPr>
        <p:grpSpPr>
          <a:xfrm>
            <a:off x="685800" y="2424099"/>
            <a:ext cx="10820400" cy="599077"/>
            <a:chOff x="685800" y="2999452"/>
            <a:chExt cx="10820400" cy="599077"/>
          </a:xfrm>
        </p:grpSpPr>
        <p:grpSp>
          <p:nvGrpSpPr>
            <p:cNvPr id="6" name="مجموعة 5">
              <a:extLst>
                <a:ext uri="{FF2B5EF4-FFF2-40B4-BE49-F238E27FC236}">
                  <a16:creationId xmlns:a16="http://schemas.microsoft.com/office/drawing/2014/main" id="{E2934D20-B865-48F6-84AF-78A7C194D565}"/>
                </a:ext>
              </a:extLst>
            </p:cNvPr>
            <p:cNvGrpSpPr/>
            <p:nvPr/>
          </p:nvGrpSpPr>
          <p:grpSpPr>
            <a:xfrm>
              <a:off x="685800" y="2999454"/>
              <a:ext cx="9653585" cy="599075"/>
              <a:chOff x="914400" y="2503917"/>
              <a:chExt cx="9653585" cy="803638"/>
            </a:xfrm>
          </p:grpSpPr>
          <p:sp>
            <p:nvSpPr>
              <p:cNvPr id="26" name="مستطيل: زوايا قطرية مستديرة 25">
                <a:extLst>
                  <a:ext uri="{FF2B5EF4-FFF2-40B4-BE49-F238E27FC236}">
                    <a16:creationId xmlns:a16="http://schemas.microsoft.com/office/drawing/2014/main" id="{77F4F6BC-353B-4CEA-8B27-27711FC4557D}"/>
                  </a:ext>
                </a:extLst>
              </p:cNvPr>
              <p:cNvSpPr/>
              <p:nvPr/>
            </p:nvSpPr>
            <p:spPr>
              <a:xfrm>
                <a:off x="914400" y="2503917"/>
                <a:ext cx="9653585" cy="772683"/>
              </a:xfrm>
              <a:prstGeom prst="round2DiagRect">
                <a:avLst/>
              </a:prstGeom>
              <a:noFill/>
              <a:ln w="19050">
                <a:solidFill>
                  <a:srgbClr val="FFC000"/>
                </a:solidFill>
                <a:prstDash val="sysDash"/>
                <a:extLst>
                  <a:ext uri="{C807C97D-BFC1-408E-A445-0C87EB9F89A2}">
                    <ask:lineSketchStyleProps xmlns:ask="http://schemas.microsoft.com/office/drawing/2018/sketchyshapes" sd="3040545050">
                      <a:custGeom>
                        <a:avLst/>
                        <a:gdLst>
                          <a:gd name="connsiteX0" fmla="*/ 701078 w 7908915"/>
                          <a:gd name="connsiteY0" fmla="*/ 0 h 4206384"/>
                          <a:gd name="connsiteX1" fmla="*/ 1399684 w 7908915"/>
                          <a:gd name="connsiteY1" fmla="*/ 0 h 4206384"/>
                          <a:gd name="connsiteX2" fmla="*/ 1954133 w 7908915"/>
                          <a:gd name="connsiteY2" fmla="*/ 0 h 4206384"/>
                          <a:gd name="connsiteX3" fmla="*/ 2508582 w 7908915"/>
                          <a:gd name="connsiteY3" fmla="*/ 0 h 4206384"/>
                          <a:gd name="connsiteX4" fmla="*/ 3207187 w 7908915"/>
                          <a:gd name="connsiteY4" fmla="*/ 0 h 4206384"/>
                          <a:gd name="connsiteX5" fmla="*/ 3761636 w 7908915"/>
                          <a:gd name="connsiteY5" fmla="*/ 0 h 4206384"/>
                          <a:gd name="connsiteX6" fmla="*/ 4316085 w 7908915"/>
                          <a:gd name="connsiteY6" fmla="*/ 0 h 4206384"/>
                          <a:gd name="connsiteX7" fmla="*/ 4654299 w 7908915"/>
                          <a:gd name="connsiteY7" fmla="*/ 0 h 4206384"/>
                          <a:gd name="connsiteX8" fmla="*/ 5352905 w 7908915"/>
                          <a:gd name="connsiteY8" fmla="*/ 0 h 4206384"/>
                          <a:gd name="connsiteX9" fmla="*/ 5979432 w 7908915"/>
                          <a:gd name="connsiteY9" fmla="*/ 0 h 4206384"/>
                          <a:gd name="connsiteX10" fmla="*/ 6605960 w 7908915"/>
                          <a:gd name="connsiteY10" fmla="*/ 0 h 4206384"/>
                          <a:gd name="connsiteX11" fmla="*/ 7232487 w 7908915"/>
                          <a:gd name="connsiteY11" fmla="*/ 0 h 4206384"/>
                          <a:gd name="connsiteX12" fmla="*/ 7908915 w 7908915"/>
                          <a:gd name="connsiteY12" fmla="*/ 0 h 4206384"/>
                          <a:gd name="connsiteX13" fmla="*/ 7908915 w 7908915"/>
                          <a:gd name="connsiteY13" fmla="*/ 0 h 4206384"/>
                          <a:gd name="connsiteX14" fmla="*/ 7908915 w 7908915"/>
                          <a:gd name="connsiteY14" fmla="*/ 584218 h 4206384"/>
                          <a:gd name="connsiteX15" fmla="*/ 7908915 w 7908915"/>
                          <a:gd name="connsiteY15" fmla="*/ 1133382 h 4206384"/>
                          <a:gd name="connsiteX16" fmla="*/ 7908915 w 7908915"/>
                          <a:gd name="connsiteY16" fmla="*/ 1787706 h 4206384"/>
                          <a:gd name="connsiteX17" fmla="*/ 7908915 w 7908915"/>
                          <a:gd name="connsiteY17" fmla="*/ 2301818 h 4206384"/>
                          <a:gd name="connsiteX18" fmla="*/ 7908915 w 7908915"/>
                          <a:gd name="connsiteY18" fmla="*/ 2850982 h 4206384"/>
                          <a:gd name="connsiteX19" fmla="*/ 7908915 w 7908915"/>
                          <a:gd name="connsiteY19" fmla="*/ 3505306 h 4206384"/>
                          <a:gd name="connsiteX20" fmla="*/ 7207837 w 7908915"/>
                          <a:gd name="connsiteY20" fmla="*/ 4206384 h 4206384"/>
                          <a:gd name="connsiteX21" fmla="*/ 6869623 w 7908915"/>
                          <a:gd name="connsiteY21" fmla="*/ 4206384 h 4206384"/>
                          <a:gd name="connsiteX22" fmla="*/ 6387252 w 7908915"/>
                          <a:gd name="connsiteY22" fmla="*/ 4206384 h 4206384"/>
                          <a:gd name="connsiteX23" fmla="*/ 5760725 w 7908915"/>
                          <a:gd name="connsiteY23" fmla="*/ 4206384 h 4206384"/>
                          <a:gd name="connsiteX24" fmla="*/ 5422511 w 7908915"/>
                          <a:gd name="connsiteY24" fmla="*/ 4206384 h 4206384"/>
                          <a:gd name="connsiteX25" fmla="*/ 4868062 w 7908915"/>
                          <a:gd name="connsiteY25" fmla="*/ 4206384 h 4206384"/>
                          <a:gd name="connsiteX26" fmla="*/ 4529848 w 7908915"/>
                          <a:gd name="connsiteY26" fmla="*/ 4206384 h 4206384"/>
                          <a:gd name="connsiteX27" fmla="*/ 3903321 w 7908915"/>
                          <a:gd name="connsiteY27" fmla="*/ 4206384 h 4206384"/>
                          <a:gd name="connsiteX28" fmla="*/ 3420950 w 7908915"/>
                          <a:gd name="connsiteY28" fmla="*/ 4206384 h 4206384"/>
                          <a:gd name="connsiteX29" fmla="*/ 3082736 w 7908915"/>
                          <a:gd name="connsiteY29" fmla="*/ 4206384 h 4206384"/>
                          <a:gd name="connsiteX30" fmla="*/ 2744523 w 7908915"/>
                          <a:gd name="connsiteY30" fmla="*/ 4206384 h 4206384"/>
                          <a:gd name="connsiteX31" fmla="*/ 2117995 w 7908915"/>
                          <a:gd name="connsiteY31" fmla="*/ 4206384 h 4206384"/>
                          <a:gd name="connsiteX32" fmla="*/ 1779781 w 7908915"/>
                          <a:gd name="connsiteY32" fmla="*/ 4206384 h 4206384"/>
                          <a:gd name="connsiteX33" fmla="*/ 1081176 w 7908915"/>
                          <a:gd name="connsiteY33" fmla="*/ 4206384 h 4206384"/>
                          <a:gd name="connsiteX34" fmla="*/ 598805 w 7908915"/>
                          <a:gd name="connsiteY34" fmla="*/ 4206384 h 4206384"/>
                          <a:gd name="connsiteX35" fmla="*/ 0 w 7908915"/>
                          <a:gd name="connsiteY35" fmla="*/ 4206384 h 4206384"/>
                          <a:gd name="connsiteX36" fmla="*/ 0 w 7908915"/>
                          <a:gd name="connsiteY36" fmla="*/ 4206384 h 4206384"/>
                          <a:gd name="connsiteX37" fmla="*/ 0 w 7908915"/>
                          <a:gd name="connsiteY37" fmla="*/ 3727326 h 4206384"/>
                          <a:gd name="connsiteX38" fmla="*/ 0 w 7908915"/>
                          <a:gd name="connsiteY38" fmla="*/ 3213214 h 4206384"/>
                          <a:gd name="connsiteX39" fmla="*/ 0 w 7908915"/>
                          <a:gd name="connsiteY39" fmla="*/ 2699102 h 4206384"/>
                          <a:gd name="connsiteX40" fmla="*/ 0 w 7908915"/>
                          <a:gd name="connsiteY40" fmla="*/ 2184991 h 4206384"/>
                          <a:gd name="connsiteX41" fmla="*/ 0 w 7908915"/>
                          <a:gd name="connsiteY41" fmla="*/ 1635826 h 4206384"/>
                          <a:gd name="connsiteX42" fmla="*/ 0 w 7908915"/>
                          <a:gd name="connsiteY42" fmla="*/ 701078 h 4206384"/>
                          <a:gd name="connsiteX43" fmla="*/ 701078 w 7908915"/>
                          <a:gd name="connsiteY43" fmla="*/ 0 h 420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08915" h="4206384" extrusionOk="0">
                            <a:moveTo>
                              <a:pt x="701078" y="0"/>
                            </a:moveTo>
                            <a:cubicBezTo>
                              <a:pt x="996894" y="-5534"/>
                              <a:pt x="1258734" y="3784"/>
                              <a:pt x="1399684" y="0"/>
                            </a:cubicBezTo>
                            <a:cubicBezTo>
                              <a:pt x="1540634" y="-3784"/>
                              <a:pt x="1816744" y="51023"/>
                              <a:pt x="1954133" y="0"/>
                            </a:cubicBezTo>
                            <a:cubicBezTo>
                              <a:pt x="2091522" y="-51023"/>
                              <a:pt x="2316584" y="46215"/>
                              <a:pt x="2508582" y="0"/>
                            </a:cubicBezTo>
                            <a:cubicBezTo>
                              <a:pt x="2700580" y="-46215"/>
                              <a:pt x="2867691" y="70562"/>
                              <a:pt x="3207187" y="0"/>
                            </a:cubicBezTo>
                            <a:cubicBezTo>
                              <a:pt x="3546683" y="-70562"/>
                              <a:pt x="3648124" y="13097"/>
                              <a:pt x="3761636" y="0"/>
                            </a:cubicBezTo>
                            <a:cubicBezTo>
                              <a:pt x="3875148" y="-13097"/>
                              <a:pt x="4041213" y="13831"/>
                              <a:pt x="4316085" y="0"/>
                            </a:cubicBezTo>
                            <a:cubicBezTo>
                              <a:pt x="4590957" y="-13831"/>
                              <a:pt x="4578060" y="33022"/>
                              <a:pt x="4654299" y="0"/>
                            </a:cubicBezTo>
                            <a:cubicBezTo>
                              <a:pt x="4730538" y="-33022"/>
                              <a:pt x="5119276" y="32484"/>
                              <a:pt x="5352905" y="0"/>
                            </a:cubicBezTo>
                            <a:cubicBezTo>
                              <a:pt x="5586534" y="-32484"/>
                              <a:pt x="5852047" y="56033"/>
                              <a:pt x="5979432" y="0"/>
                            </a:cubicBezTo>
                            <a:cubicBezTo>
                              <a:pt x="6106817" y="-56033"/>
                              <a:pt x="6479142" y="176"/>
                              <a:pt x="6605960" y="0"/>
                            </a:cubicBezTo>
                            <a:cubicBezTo>
                              <a:pt x="6732778" y="-176"/>
                              <a:pt x="7017457" y="34377"/>
                              <a:pt x="7232487" y="0"/>
                            </a:cubicBezTo>
                            <a:cubicBezTo>
                              <a:pt x="7447517" y="-34377"/>
                              <a:pt x="7676981" y="26120"/>
                              <a:pt x="7908915" y="0"/>
                            </a:cubicBezTo>
                            <a:lnTo>
                              <a:pt x="7908915" y="0"/>
                            </a:lnTo>
                            <a:cubicBezTo>
                              <a:pt x="7934942" y="285731"/>
                              <a:pt x="7880800" y="437048"/>
                              <a:pt x="7908915" y="584218"/>
                            </a:cubicBezTo>
                            <a:cubicBezTo>
                              <a:pt x="7937030" y="731388"/>
                              <a:pt x="7847834" y="991509"/>
                              <a:pt x="7908915" y="1133382"/>
                            </a:cubicBezTo>
                            <a:cubicBezTo>
                              <a:pt x="7969996" y="1275255"/>
                              <a:pt x="7889604" y="1570006"/>
                              <a:pt x="7908915" y="1787706"/>
                            </a:cubicBezTo>
                            <a:cubicBezTo>
                              <a:pt x="7928226" y="2005406"/>
                              <a:pt x="7857848" y="2108575"/>
                              <a:pt x="7908915" y="2301818"/>
                            </a:cubicBezTo>
                            <a:cubicBezTo>
                              <a:pt x="7959982" y="2495061"/>
                              <a:pt x="7859916" y="2722733"/>
                              <a:pt x="7908915" y="2850982"/>
                            </a:cubicBezTo>
                            <a:cubicBezTo>
                              <a:pt x="7957914" y="2979231"/>
                              <a:pt x="7882128" y="3265016"/>
                              <a:pt x="7908915" y="3505306"/>
                            </a:cubicBezTo>
                            <a:cubicBezTo>
                              <a:pt x="7999661" y="3904013"/>
                              <a:pt x="7565215" y="4196065"/>
                              <a:pt x="7207837" y="4206384"/>
                            </a:cubicBezTo>
                            <a:cubicBezTo>
                              <a:pt x="7085752" y="4217878"/>
                              <a:pt x="7034960" y="4206285"/>
                              <a:pt x="6869623" y="4206384"/>
                            </a:cubicBezTo>
                            <a:cubicBezTo>
                              <a:pt x="6704286" y="4206483"/>
                              <a:pt x="6616526" y="4150485"/>
                              <a:pt x="6387252" y="4206384"/>
                            </a:cubicBezTo>
                            <a:cubicBezTo>
                              <a:pt x="6157978" y="4262283"/>
                              <a:pt x="6018731" y="4167196"/>
                              <a:pt x="5760725" y="4206384"/>
                            </a:cubicBezTo>
                            <a:cubicBezTo>
                              <a:pt x="5502719" y="4245572"/>
                              <a:pt x="5509310" y="4166293"/>
                              <a:pt x="5422511" y="4206384"/>
                            </a:cubicBezTo>
                            <a:cubicBezTo>
                              <a:pt x="5335712" y="4246475"/>
                              <a:pt x="5013014" y="4140243"/>
                              <a:pt x="4868062" y="4206384"/>
                            </a:cubicBezTo>
                            <a:cubicBezTo>
                              <a:pt x="4723110" y="4272525"/>
                              <a:pt x="4694922" y="4172773"/>
                              <a:pt x="4529848" y="4206384"/>
                            </a:cubicBezTo>
                            <a:cubicBezTo>
                              <a:pt x="4364774" y="4239995"/>
                              <a:pt x="4134432" y="4195002"/>
                              <a:pt x="3903321" y="4206384"/>
                            </a:cubicBezTo>
                            <a:cubicBezTo>
                              <a:pt x="3672210" y="4217766"/>
                              <a:pt x="3593287" y="4149713"/>
                              <a:pt x="3420950" y="4206384"/>
                            </a:cubicBezTo>
                            <a:cubicBezTo>
                              <a:pt x="3248613" y="4263055"/>
                              <a:pt x="3152479" y="4186402"/>
                              <a:pt x="3082736" y="4206384"/>
                            </a:cubicBezTo>
                            <a:cubicBezTo>
                              <a:pt x="3012993" y="4226366"/>
                              <a:pt x="2821091" y="4184241"/>
                              <a:pt x="2744523" y="4206384"/>
                            </a:cubicBezTo>
                            <a:cubicBezTo>
                              <a:pt x="2667955" y="4228527"/>
                              <a:pt x="2331767" y="4184609"/>
                              <a:pt x="2117995" y="4206384"/>
                            </a:cubicBezTo>
                            <a:cubicBezTo>
                              <a:pt x="1904223" y="4228159"/>
                              <a:pt x="1936487" y="4203224"/>
                              <a:pt x="1779781" y="4206384"/>
                            </a:cubicBezTo>
                            <a:cubicBezTo>
                              <a:pt x="1623075" y="4209544"/>
                              <a:pt x="1351193" y="4195276"/>
                              <a:pt x="1081176" y="4206384"/>
                            </a:cubicBezTo>
                            <a:cubicBezTo>
                              <a:pt x="811160" y="4217492"/>
                              <a:pt x="724920" y="4178486"/>
                              <a:pt x="598805" y="4206384"/>
                            </a:cubicBezTo>
                            <a:cubicBezTo>
                              <a:pt x="472690" y="4234282"/>
                              <a:pt x="254383" y="4194085"/>
                              <a:pt x="0" y="4206384"/>
                            </a:cubicBezTo>
                            <a:lnTo>
                              <a:pt x="0" y="4206384"/>
                            </a:lnTo>
                            <a:cubicBezTo>
                              <a:pt x="-23161" y="3969262"/>
                              <a:pt x="25715" y="3856288"/>
                              <a:pt x="0" y="3727326"/>
                            </a:cubicBezTo>
                            <a:cubicBezTo>
                              <a:pt x="-25715" y="3598364"/>
                              <a:pt x="33719" y="3461008"/>
                              <a:pt x="0" y="3213214"/>
                            </a:cubicBezTo>
                            <a:cubicBezTo>
                              <a:pt x="-33719" y="2965420"/>
                              <a:pt x="57835" y="2810542"/>
                              <a:pt x="0" y="2699102"/>
                            </a:cubicBezTo>
                            <a:cubicBezTo>
                              <a:pt x="-57835" y="2587662"/>
                              <a:pt x="16998" y="2389550"/>
                              <a:pt x="0" y="2184991"/>
                            </a:cubicBezTo>
                            <a:cubicBezTo>
                              <a:pt x="-16998" y="1980432"/>
                              <a:pt x="51483" y="1780701"/>
                              <a:pt x="0" y="1635826"/>
                            </a:cubicBezTo>
                            <a:cubicBezTo>
                              <a:pt x="-51483" y="1490951"/>
                              <a:pt x="7065" y="1107874"/>
                              <a:pt x="0" y="701078"/>
                            </a:cubicBezTo>
                            <a:cubicBezTo>
                              <a:pt x="7011" y="271667"/>
                              <a:pt x="287934" y="-1887"/>
                              <a:pt x="701078"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900" dirty="0"/>
              </a:p>
            </p:txBody>
          </p:sp>
          <p:sp>
            <p:nvSpPr>
              <p:cNvPr id="5" name="مستطيل 4">
                <a:extLst>
                  <a:ext uri="{FF2B5EF4-FFF2-40B4-BE49-F238E27FC236}">
                    <a16:creationId xmlns:a16="http://schemas.microsoft.com/office/drawing/2014/main" id="{DCEAFBEB-F68C-4B89-ACF9-7395AA853B96}"/>
                  </a:ext>
                </a:extLst>
              </p:cNvPr>
              <p:cNvSpPr/>
              <p:nvPr/>
            </p:nvSpPr>
            <p:spPr>
              <a:xfrm>
                <a:off x="4444212" y="2523100"/>
                <a:ext cx="6074100" cy="784455"/>
              </a:xfrm>
              <a:prstGeom prst="rect">
                <a:avLst/>
              </a:prstGeom>
            </p:spPr>
            <p:txBody>
              <a:bodyPr wrap="none">
                <a:spAutoFit/>
              </a:bodyPr>
              <a:lstStyle/>
              <a:p>
                <a:pPr algn="r" rtl="1"/>
                <a:r>
                  <a:rPr lang="ar-BH" sz="3200" b="1" dirty="0">
                    <a:latin typeface="Calibri" panose="020F0502020204030204" pitchFamily="34" charset="0"/>
                  </a:rPr>
                  <a:t>بر الوالدين هو التضجر منهما بالقول والفعل.</a:t>
                </a:r>
              </a:p>
            </p:txBody>
          </p:sp>
        </p:grpSp>
        <p:grpSp>
          <p:nvGrpSpPr>
            <p:cNvPr id="12" name="مجموعة 11">
              <a:extLst>
                <a:ext uri="{FF2B5EF4-FFF2-40B4-BE49-F238E27FC236}">
                  <a16:creationId xmlns:a16="http://schemas.microsoft.com/office/drawing/2014/main" id="{ABC878B4-0152-4AED-9F55-A809CE7CE815}"/>
                </a:ext>
              </a:extLst>
            </p:cNvPr>
            <p:cNvGrpSpPr/>
            <p:nvPr/>
          </p:nvGrpSpPr>
          <p:grpSpPr>
            <a:xfrm>
              <a:off x="10486955" y="2999452"/>
              <a:ext cx="1019245" cy="575999"/>
              <a:chOff x="10708482" y="2999452"/>
              <a:chExt cx="1019245" cy="575999"/>
            </a:xfrm>
          </p:grpSpPr>
          <p:sp>
            <p:nvSpPr>
              <p:cNvPr id="3" name="قوس 2">
                <a:extLst>
                  <a:ext uri="{FF2B5EF4-FFF2-40B4-BE49-F238E27FC236}">
                    <a16:creationId xmlns:a16="http://schemas.microsoft.com/office/drawing/2014/main" id="{56452578-3530-43BE-8248-B99782B3FFC8}"/>
                  </a:ext>
                </a:extLst>
              </p:cNvPr>
              <p:cNvSpPr/>
              <p:nvPr/>
            </p:nvSpPr>
            <p:spPr>
              <a:xfrm rot="2353734">
                <a:off x="11151728" y="2999452"/>
                <a:ext cx="575999" cy="575999"/>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قوس 51">
                <a:extLst>
                  <a:ext uri="{FF2B5EF4-FFF2-40B4-BE49-F238E27FC236}">
                    <a16:creationId xmlns:a16="http://schemas.microsoft.com/office/drawing/2014/main" id="{09E2A0EF-62CB-4201-8FD9-D2206A2B268C}"/>
                  </a:ext>
                </a:extLst>
              </p:cNvPr>
              <p:cNvSpPr/>
              <p:nvPr/>
            </p:nvSpPr>
            <p:spPr>
              <a:xfrm rot="19246266" flipH="1">
                <a:off x="10708482" y="2999452"/>
                <a:ext cx="575999" cy="575999"/>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14" name="مجموعة 13">
            <a:extLst>
              <a:ext uri="{FF2B5EF4-FFF2-40B4-BE49-F238E27FC236}">
                <a16:creationId xmlns:a16="http://schemas.microsoft.com/office/drawing/2014/main" id="{56B079B8-B58D-458E-97DF-3E18B5782EF7}"/>
              </a:ext>
            </a:extLst>
          </p:cNvPr>
          <p:cNvGrpSpPr/>
          <p:nvPr/>
        </p:nvGrpSpPr>
        <p:grpSpPr>
          <a:xfrm>
            <a:off x="685800" y="3096781"/>
            <a:ext cx="10820400" cy="612197"/>
            <a:chOff x="685800" y="3785950"/>
            <a:chExt cx="10820400" cy="612197"/>
          </a:xfrm>
        </p:grpSpPr>
        <p:grpSp>
          <p:nvGrpSpPr>
            <p:cNvPr id="40" name="مجموعة 39">
              <a:extLst>
                <a:ext uri="{FF2B5EF4-FFF2-40B4-BE49-F238E27FC236}">
                  <a16:creationId xmlns:a16="http://schemas.microsoft.com/office/drawing/2014/main" id="{068EDFE9-FCD6-4A29-BB9C-5C92649C746A}"/>
                </a:ext>
              </a:extLst>
            </p:cNvPr>
            <p:cNvGrpSpPr/>
            <p:nvPr/>
          </p:nvGrpSpPr>
          <p:grpSpPr>
            <a:xfrm>
              <a:off x="685800" y="3785954"/>
              <a:ext cx="9653585" cy="612193"/>
              <a:chOff x="914400" y="2503917"/>
              <a:chExt cx="9653585" cy="821234"/>
            </a:xfrm>
          </p:grpSpPr>
          <p:sp>
            <p:nvSpPr>
              <p:cNvPr id="42" name="مستطيل: زوايا قطرية مستديرة 41">
                <a:extLst>
                  <a:ext uri="{FF2B5EF4-FFF2-40B4-BE49-F238E27FC236}">
                    <a16:creationId xmlns:a16="http://schemas.microsoft.com/office/drawing/2014/main" id="{2D980B5D-1875-4B63-B1BF-F7DFF694DAEE}"/>
                  </a:ext>
                </a:extLst>
              </p:cNvPr>
              <p:cNvSpPr/>
              <p:nvPr/>
            </p:nvSpPr>
            <p:spPr>
              <a:xfrm>
                <a:off x="914400" y="2503917"/>
                <a:ext cx="9653585" cy="772683"/>
              </a:xfrm>
              <a:prstGeom prst="round2DiagRect">
                <a:avLst/>
              </a:prstGeom>
              <a:noFill/>
              <a:ln w="19050">
                <a:solidFill>
                  <a:srgbClr val="FFC000"/>
                </a:solidFill>
                <a:prstDash val="sysDash"/>
                <a:extLst>
                  <a:ext uri="{C807C97D-BFC1-408E-A445-0C87EB9F89A2}">
                    <ask:lineSketchStyleProps xmlns:ask="http://schemas.microsoft.com/office/drawing/2018/sketchyshapes" sd="3040545050">
                      <a:custGeom>
                        <a:avLst/>
                        <a:gdLst>
                          <a:gd name="connsiteX0" fmla="*/ 701078 w 7908915"/>
                          <a:gd name="connsiteY0" fmla="*/ 0 h 4206384"/>
                          <a:gd name="connsiteX1" fmla="*/ 1399684 w 7908915"/>
                          <a:gd name="connsiteY1" fmla="*/ 0 h 4206384"/>
                          <a:gd name="connsiteX2" fmla="*/ 1954133 w 7908915"/>
                          <a:gd name="connsiteY2" fmla="*/ 0 h 4206384"/>
                          <a:gd name="connsiteX3" fmla="*/ 2508582 w 7908915"/>
                          <a:gd name="connsiteY3" fmla="*/ 0 h 4206384"/>
                          <a:gd name="connsiteX4" fmla="*/ 3207187 w 7908915"/>
                          <a:gd name="connsiteY4" fmla="*/ 0 h 4206384"/>
                          <a:gd name="connsiteX5" fmla="*/ 3761636 w 7908915"/>
                          <a:gd name="connsiteY5" fmla="*/ 0 h 4206384"/>
                          <a:gd name="connsiteX6" fmla="*/ 4316085 w 7908915"/>
                          <a:gd name="connsiteY6" fmla="*/ 0 h 4206384"/>
                          <a:gd name="connsiteX7" fmla="*/ 4654299 w 7908915"/>
                          <a:gd name="connsiteY7" fmla="*/ 0 h 4206384"/>
                          <a:gd name="connsiteX8" fmla="*/ 5352905 w 7908915"/>
                          <a:gd name="connsiteY8" fmla="*/ 0 h 4206384"/>
                          <a:gd name="connsiteX9" fmla="*/ 5979432 w 7908915"/>
                          <a:gd name="connsiteY9" fmla="*/ 0 h 4206384"/>
                          <a:gd name="connsiteX10" fmla="*/ 6605960 w 7908915"/>
                          <a:gd name="connsiteY10" fmla="*/ 0 h 4206384"/>
                          <a:gd name="connsiteX11" fmla="*/ 7232487 w 7908915"/>
                          <a:gd name="connsiteY11" fmla="*/ 0 h 4206384"/>
                          <a:gd name="connsiteX12" fmla="*/ 7908915 w 7908915"/>
                          <a:gd name="connsiteY12" fmla="*/ 0 h 4206384"/>
                          <a:gd name="connsiteX13" fmla="*/ 7908915 w 7908915"/>
                          <a:gd name="connsiteY13" fmla="*/ 0 h 4206384"/>
                          <a:gd name="connsiteX14" fmla="*/ 7908915 w 7908915"/>
                          <a:gd name="connsiteY14" fmla="*/ 584218 h 4206384"/>
                          <a:gd name="connsiteX15" fmla="*/ 7908915 w 7908915"/>
                          <a:gd name="connsiteY15" fmla="*/ 1133382 h 4206384"/>
                          <a:gd name="connsiteX16" fmla="*/ 7908915 w 7908915"/>
                          <a:gd name="connsiteY16" fmla="*/ 1787706 h 4206384"/>
                          <a:gd name="connsiteX17" fmla="*/ 7908915 w 7908915"/>
                          <a:gd name="connsiteY17" fmla="*/ 2301818 h 4206384"/>
                          <a:gd name="connsiteX18" fmla="*/ 7908915 w 7908915"/>
                          <a:gd name="connsiteY18" fmla="*/ 2850982 h 4206384"/>
                          <a:gd name="connsiteX19" fmla="*/ 7908915 w 7908915"/>
                          <a:gd name="connsiteY19" fmla="*/ 3505306 h 4206384"/>
                          <a:gd name="connsiteX20" fmla="*/ 7207837 w 7908915"/>
                          <a:gd name="connsiteY20" fmla="*/ 4206384 h 4206384"/>
                          <a:gd name="connsiteX21" fmla="*/ 6869623 w 7908915"/>
                          <a:gd name="connsiteY21" fmla="*/ 4206384 h 4206384"/>
                          <a:gd name="connsiteX22" fmla="*/ 6387252 w 7908915"/>
                          <a:gd name="connsiteY22" fmla="*/ 4206384 h 4206384"/>
                          <a:gd name="connsiteX23" fmla="*/ 5760725 w 7908915"/>
                          <a:gd name="connsiteY23" fmla="*/ 4206384 h 4206384"/>
                          <a:gd name="connsiteX24" fmla="*/ 5422511 w 7908915"/>
                          <a:gd name="connsiteY24" fmla="*/ 4206384 h 4206384"/>
                          <a:gd name="connsiteX25" fmla="*/ 4868062 w 7908915"/>
                          <a:gd name="connsiteY25" fmla="*/ 4206384 h 4206384"/>
                          <a:gd name="connsiteX26" fmla="*/ 4529848 w 7908915"/>
                          <a:gd name="connsiteY26" fmla="*/ 4206384 h 4206384"/>
                          <a:gd name="connsiteX27" fmla="*/ 3903321 w 7908915"/>
                          <a:gd name="connsiteY27" fmla="*/ 4206384 h 4206384"/>
                          <a:gd name="connsiteX28" fmla="*/ 3420950 w 7908915"/>
                          <a:gd name="connsiteY28" fmla="*/ 4206384 h 4206384"/>
                          <a:gd name="connsiteX29" fmla="*/ 3082736 w 7908915"/>
                          <a:gd name="connsiteY29" fmla="*/ 4206384 h 4206384"/>
                          <a:gd name="connsiteX30" fmla="*/ 2744523 w 7908915"/>
                          <a:gd name="connsiteY30" fmla="*/ 4206384 h 4206384"/>
                          <a:gd name="connsiteX31" fmla="*/ 2117995 w 7908915"/>
                          <a:gd name="connsiteY31" fmla="*/ 4206384 h 4206384"/>
                          <a:gd name="connsiteX32" fmla="*/ 1779781 w 7908915"/>
                          <a:gd name="connsiteY32" fmla="*/ 4206384 h 4206384"/>
                          <a:gd name="connsiteX33" fmla="*/ 1081176 w 7908915"/>
                          <a:gd name="connsiteY33" fmla="*/ 4206384 h 4206384"/>
                          <a:gd name="connsiteX34" fmla="*/ 598805 w 7908915"/>
                          <a:gd name="connsiteY34" fmla="*/ 4206384 h 4206384"/>
                          <a:gd name="connsiteX35" fmla="*/ 0 w 7908915"/>
                          <a:gd name="connsiteY35" fmla="*/ 4206384 h 4206384"/>
                          <a:gd name="connsiteX36" fmla="*/ 0 w 7908915"/>
                          <a:gd name="connsiteY36" fmla="*/ 4206384 h 4206384"/>
                          <a:gd name="connsiteX37" fmla="*/ 0 w 7908915"/>
                          <a:gd name="connsiteY37" fmla="*/ 3727326 h 4206384"/>
                          <a:gd name="connsiteX38" fmla="*/ 0 w 7908915"/>
                          <a:gd name="connsiteY38" fmla="*/ 3213214 h 4206384"/>
                          <a:gd name="connsiteX39" fmla="*/ 0 w 7908915"/>
                          <a:gd name="connsiteY39" fmla="*/ 2699102 h 4206384"/>
                          <a:gd name="connsiteX40" fmla="*/ 0 w 7908915"/>
                          <a:gd name="connsiteY40" fmla="*/ 2184991 h 4206384"/>
                          <a:gd name="connsiteX41" fmla="*/ 0 w 7908915"/>
                          <a:gd name="connsiteY41" fmla="*/ 1635826 h 4206384"/>
                          <a:gd name="connsiteX42" fmla="*/ 0 w 7908915"/>
                          <a:gd name="connsiteY42" fmla="*/ 701078 h 4206384"/>
                          <a:gd name="connsiteX43" fmla="*/ 701078 w 7908915"/>
                          <a:gd name="connsiteY43" fmla="*/ 0 h 420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08915" h="4206384" extrusionOk="0">
                            <a:moveTo>
                              <a:pt x="701078" y="0"/>
                            </a:moveTo>
                            <a:cubicBezTo>
                              <a:pt x="996894" y="-5534"/>
                              <a:pt x="1258734" y="3784"/>
                              <a:pt x="1399684" y="0"/>
                            </a:cubicBezTo>
                            <a:cubicBezTo>
                              <a:pt x="1540634" y="-3784"/>
                              <a:pt x="1816744" y="51023"/>
                              <a:pt x="1954133" y="0"/>
                            </a:cubicBezTo>
                            <a:cubicBezTo>
                              <a:pt x="2091522" y="-51023"/>
                              <a:pt x="2316584" y="46215"/>
                              <a:pt x="2508582" y="0"/>
                            </a:cubicBezTo>
                            <a:cubicBezTo>
                              <a:pt x="2700580" y="-46215"/>
                              <a:pt x="2867691" y="70562"/>
                              <a:pt x="3207187" y="0"/>
                            </a:cubicBezTo>
                            <a:cubicBezTo>
                              <a:pt x="3546683" y="-70562"/>
                              <a:pt x="3648124" y="13097"/>
                              <a:pt x="3761636" y="0"/>
                            </a:cubicBezTo>
                            <a:cubicBezTo>
                              <a:pt x="3875148" y="-13097"/>
                              <a:pt x="4041213" y="13831"/>
                              <a:pt x="4316085" y="0"/>
                            </a:cubicBezTo>
                            <a:cubicBezTo>
                              <a:pt x="4590957" y="-13831"/>
                              <a:pt x="4578060" y="33022"/>
                              <a:pt x="4654299" y="0"/>
                            </a:cubicBezTo>
                            <a:cubicBezTo>
                              <a:pt x="4730538" y="-33022"/>
                              <a:pt x="5119276" y="32484"/>
                              <a:pt x="5352905" y="0"/>
                            </a:cubicBezTo>
                            <a:cubicBezTo>
                              <a:pt x="5586534" y="-32484"/>
                              <a:pt x="5852047" y="56033"/>
                              <a:pt x="5979432" y="0"/>
                            </a:cubicBezTo>
                            <a:cubicBezTo>
                              <a:pt x="6106817" y="-56033"/>
                              <a:pt x="6479142" y="176"/>
                              <a:pt x="6605960" y="0"/>
                            </a:cubicBezTo>
                            <a:cubicBezTo>
                              <a:pt x="6732778" y="-176"/>
                              <a:pt x="7017457" y="34377"/>
                              <a:pt x="7232487" y="0"/>
                            </a:cubicBezTo>
                            <a:cubicBezTo>
                              <a:pt x="7447517" y="-34377"/>
                              <a:pt x="7676981" y="26120"/>
                              <a:pt x="7908915" y="0"/>
                            </a:cubicBezTo>
                            <a:lnTo>
                              <a:pt x="7908915" y="0"/>
                            </a:lnTo>
                            <a:cubicBezTo>
                              <a:pt x="7934942" y="285731"/>
                              <a:pt x="7880800" y="437048"/>
                              <a:pt x="7908915" y="584218"/>
                            </a:cubicBezTo>
                            <a:cubicBezTo>
                              <a:pt x="7937030" y="731388"/>
                              <a:pt x="7847834" y="991509"/>
                              <a:pt x="7908915" y="1133382"/>
                            </a:cubicBezTo>
                            <a:cubicBezTo>
                              <a:pt x="7969996" y="1275255"/>
                              <a:pt x="7889604" y="1570006"/>
                              <a:pt x="7908915" y="1787706"/>
                            </a:cubicBezTo>
                            <a:cubicBezTo>
                              <a:pt x="7928226" y="2005406"/>
                              <a:pt x="7857848" y="2108575"/>
                              <a:pt x="7908915" y="2301818"/>
                            </a:cubicBezTo>
                            <a:cubicBezTo>
                              <a:pt x="7959982" y="2495061"/>
                              <a:pt x="7859916" y="2722733"/>
                              <a:pt x="7908915" y="2850982"/>
                            </a:cubicBezTo>
                            <a:cubicBezTo>
                              <a:pt x="7957914" y="2979231"/>
                              <a:pt x="7882128" y="3265016"/>
                              <a:pt x="7908915" y="3505306"/>
                            </a:cubicBezTo>
                            <a:cubicBezTo>
                              <a:pt x="7999661" y="3904013"/>
                              <a:pt x="7565215" y="4196065"/>
                              <a:pt x="7207837" y="4206384"/>
                            </a:cubicBezTo>
                            <a:cubicBezTo>
                              <a:pt x="7085752" y="4217878"/>
                              <a:pt x="7034960" y="4206285"/>
                              <a:pt x="6869623" y="4206384"/>
                            </a:cubicBezTo>
                            <a:cubicBezTo>
                              <a:pt x="6704286" y="4206483"/>
                              <a:pt x="6616526" y="4150485"/>
                              <a:pt x="6387252" y="4206384"/>
                            </a:cubicBezTo>
                            <a:cubicBezTo>
                              <a:pt x="6157978" y="4262283"/>
                              <a:pt x="6018731" y="4167196"/>
                              <a:pt x="5760725" y="4206384"/>
                            </a:cubicBezTo>
                            <a:cubicBezTo>
                              <a:pt x="5502719" y="4245572"/>
                              <a:pt x="5509310" y="4166293"/>
                              <a:pt x="5422511" y="4206384"/>
                            </a:cubicBezTo>
                            <a:cubicBezTo>
                              <a:pt x="5335712" y="4246475"/>
                              <a:pt x="5013014" y="4140243"/>
                              <a:pt x="4868062" y="4206384"/>
                            </a:cubicBezTo>
                            <a:cubicBezTo>
                              <a:pt x="4723110" y="4272525"/>
                              <a:pt x="4694922" y="4172773"/>
                              <a:pt x="4529848" y="4206384"/>
                            </a:cubicBezTo>
                            <a:cubicBezTo>
                              <a:pt x="4364774" y="4239995"/>
                              <a:pt x="4134432" y="4195002"/>
                              <a:pt x="3903321" y="4206384"/>
                            </a:cubicBezTo>
                            <a:cubicBezTo>
                              <a:pt x="3672210" y="4217766"/>
                              <a:pt x="3593287" y="4149713"/>
                              <a:pt x="3420950" y="4206384"/>
                            </a:cubicBezTo>
                            <a:cubicBezTo>
                              <a:pt x="3248613" y="4263055"/>
                              <a:pt x="3152479" y="4186402"/>
                              <a:pt x="3082736" y="4206384"/>
                            </a:cubicBezTo>
                            <a:cubicBezTo>
                              <a:pt x="3012993" y="4226366"/>
                              <a:pt x="2821091" y="4184241"/>
                              <a:pt x="2744523" y="4206384"/>
                            </a:cubicBezTo>
                            <a:cubicBezTo>
                              <a:pt x="2667955" y="4228527"/>
                              <a:pt x="2331767" y="4184609"/>
                              <a:pt x="2117995" y="4206384"/>
                            </a:cubicBezTo>
                            <a:cubicBezTo>
                              <a:pt x="1904223" y="4228159"/>
                              <a:pt x="1936487" y="4203224"/>
                              <a:pt x="1779781" y="4206384"/>
                            </a:cubicBezTo>
                            <a:cubicBezTo>
                              <a:pt x="1623075" y="4209544"/>
                              <a:pt x="1351193" y="4195276"/>
                              <a:pt x="1081176" y="4206384"/>
                            </a:cubicBezTo>
                            <a:cubicBezTo>
                              <a:pt x="811160" y="4217492"/>
                              <a:pt x="724920" y="4178486"/>
                              <a:pt x="598805" y="4206384"/>
                            </a:cubicBezTo>
                            <a:cubicBezTo>
                              <a:pt x="472690" y="4234282"/>
                              <a:pt x="254383" y="4194085"/>
                              <a:pt x="0" y="4206384"/>
                            </a:cubicBezTo>
                            <a:lnTo>
                              <a:pt x="0" y="4206384"/>
                            </a:lnTo>
                            <a:cubicBezTo>
                              <a:pt x="-23161" y="3969262"/>
                              <a:pt x="25715" y="3856288"/>
                              <a:pt x="0" y="3727326"/>
                            </a:cubicBezTo>
                            <a:cubicBezTo>
                              <a:pt x="-25715" y="3598364"/>
                              <a:pt x="33719" y="3461008"/>
                              <a:pt x="0" y="3213214"/>
                            </a:cubicBezTo>
                            <a:cubicBezTo>
                              <a:pt x="-33719" y="2965420"/>
                              <a:pt x="57835" y="2810542"/>
                              <a:pt x="0" y="2699102"/>
                            </a:cubicBezTo>
                            <a:cubicBezTo>
                              <a:pt x="-57835" y="2587662"/>
                              <a:pt x="16998" y="2389550"/>
                              <a:pt x="0" y="2184991"/>
                            </a:cubicBezTo>
                            <a:cubicBezTo>
                              <a:pt x="-16998" y="1980432"/>
                              <a:pt x="51483" y="1780701"/>
                              <a:pt x="0" y="1635826"/>
                            </a:cubicBezTo>
                            <a:cubicBezTo>
                              <a:pt x="-51483" y="1490951"/>
                              <a:pt x="7065" y="1107874"/>
                              <a:pt x="0" y="701078"/>
                            </a:cubicBezTo>
                            <a:cubicBezTo>
                              <a:pt x="7011" y="271667"/>
                              <a:pt x="287934" y="-1887"/>
                              <a:pt x="701078"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900" dirty="0"/>
              </a:p>
            </p:txBody>
          </p:sp>
          <p:sp>
            <p:nvSpPr>
              <p:cNvPr id="43" name="مستطيل 42">
                <a:extLst>
                  <a:ext uri="{FF2B5EF4-FFF2-40B4-BE49-F238E27FC236}">
                    <a16:creationId xmlns:a16="http://schemas.microsoft.com/office/drawing/2014/main" id="{FCF136F4-BEBF-4BC8-A5E5-0850A8C86DE3}"/>
                  </a:ext>
                </a:extLst>
              </p:cNvPr>
              <p:cNvSpPr/>
              <p:nvPr/>
            </p:nvSpPr>
            <p:spPr>
              <a:xfrm>
                <a:off x="914401" y="2540697"/>
                <a:ext cx="9603912" cy="784454"/>
              </a:xfrm>
              <a:prstGeom prst="rect">
                <a:avLst/>
              </a:prstGeom>
            </p:spPr>
            <p:txBody>
              <a:bodyPr wrap="square">
                <a:spAutoFit/>
              </a:bodyPr>
              <a:lstStyle/>
              <a:p>
                <a:pPr algn="r" rtl="1"/>
                <a:r>
                  <a:rPr lang="ar-BH" sz="3200" b="1" dirty="0">
                    <a:latin typeface="Calibri" panose="020F0502020204030204" pitchFamily="34" charset="0"/>
                    <a:ea typeface="Calibri" panose="020F0502020204030204" pitchFamily="34" charset="0"/>
                  </a:rPr>
                  <a:t>أكرم سمير صديق والده المتوفى.</a:t>
                </a:r>
              </a:p>
            </p:txBody>
          </p:sp>
        </p:grpSp>
        <p:grpSp>
          <p:nvGrpSpPr>
            <p:cNvPr id="53" name="مجموعة 52">
              <a:extLst>
                <a:ext uri="{FF2B5EF4-FFF2-40B4-BE49-F238E27FC236}">
                  <a16:creationId xmlns:a16="http://schemas.microsoft.com/office/drawing/2014/main" id="{9DF4B577-A4A5-495F-819B-49D7748D2F44}"/>
                </a:ext>
              </a:extLst>
            </p:cNvPr>
            <p:cNvGrpSpPr/>
            <p:nvPr/>
          </p:nvGrpSpPr>
          <p:grpSpPr>
            <a:xfrm>
              <a:off x="10486955" y="3785950"/>
              <a:ext cx="1019245" cy="575999"/>
              <a:chOff x="10708482" y="2999452"/>
              <a:chExt cx="1019245" cy="575999"/>
            </a:xfrm>
          </p:grpSpPr>
          <p:sp>
            <p:nvSpPr>
              <p:cNvPr id="54" name="قوس 53">
                <a:extLst>
                  <a:ext uri="{FF2B5EF4-FFF2-40B4-BE49-F238E27FC236}">
                    <a16:creationId xmlns:a16="http://schemas.microsoft.com/office/drawing/2014/main" id="{9C311D34-9372-4734-B688-C7D18C5CC13E}"/>
                  </a:ext>
                </a:extLst>
              </p:cNvPr>
              <p:cNvSpPr/>
              <p:nvPr/>
            </p:nvSpPr>
            <p:spPr>
              <a:xfrm rot="2353734">
                <a:off x="11151728" y="2999452"/>
                <a:ext cx="575999" cy="575999"/>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قوس 54">
                <a:extLst>
                  <a:ext uri="{FF2B5EF4-FFF2-40B4-BE49-F238E27FC236}">
                    <a16:creationId xmlns:a16="http://schemas.microsoft.com/office/drawing/2014/main" id="{BB3F0673-D938-4E85-AFF1-2E82D13F4FB7}"/>
                  </a:ext>
                </a:extLst>
              </p:cNvPr>
              <p:cNvSpPr/>
              <p:nvPr/>
            </p:nvSpPr>
            <p:spPr>
              <a:xfrm rot="19246266" flipH="1">
                <a:off x="10708482" y="2999452"/>
                <a:ext cx="575999" cy="575999"/>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19" name="مجموعة 18">
            <a:extLst>
              <a:ext uri="{FF2B5EF4-FFF2-40B4-BE49-F238E27FC236}">
                <a16:creationId xmlns:a16="http://schemas.microsoft.com/office/drawing/2014/main" id="{10D98076-B92D-44FC-9BE1-971944F92761}"/>
              </a:ext>
            </a:extLst>
          </p:cNvPr>
          <p:cNvGrpSpPr/>
          <p:nvPr/>
        </p:nvGrpSpPr>
        <p:grpSpPr>
          <a:xfrm>
            <a:off x="685800" y="3796544"/>
            <a:ext cx="10820400" cy="598231"/>
            <a:chOff x="685800" y="4572448"/>
            <a:chExt cx="10820400" cy="598231"/>
          </a:xfrm>
        </p:grpSpPr>
        <p:grpSp>
          <p:nvGrpSpPr>
            <p:cNvPr id="44" name="مجموعة 43">
              <a:extLst>
                <a:ext uri="{FF2B5EF4-FFF2-40B4-BE49-F238E27FC236}">
                  <a16:creationId xmlns:a16="http://schemas.microsoft.com/office/drawing/2014/main" id="{0DB42E6D-6256-4F92-9256-57E2085ED6D2}"/>
                </a:ext>
              </a:extLst>
            </p:cNvPr>
            <p:cNvGrpSpPr/>
            <p:nvPr/>
          </p:nvGrpSpPr>
          <p:grpSpPr>
            <a:xfrm>
              <a:off x="685800" y="4572449"/>
              <a:ext cx="9653585" cy="598230"/>
              <a:chOff x="914400" y="2503917"/>
              <a:chExt cx="9653585" cy="802505"/>
            </a:xfrm>
          </p:grpSpPr>
          <p:sp>
            <p:nvSpPr>
              <p:cNvPr id="46" name="مستطيل: زوايا قطرية مستديرة 45">
                <a:extLst>
                  <a:ext uri="{FF2B5EF4-FFF2-40B4-BE49-F238E27FC236}">
                    <a16:creationId xmlns:a16="http://schemas.microsoft.com/office/drawing/2014/main" id="{2E174E2F-EDF0-4BD4-8ECA-981955CABAA4}"/>
                  </a:ext>
                </a:extLst>
              </p:cNvPr>
              <p:cNvSpPr/>
              <p:nvPr/>
            </p:nvSpPr>
            <p:spPr>
              <a:xfrm>
                <a:off x="914400" y="2503917"/>
                <a:ext cx="9653585" cy="772683"/>
              </a:xfrm>
              <a:prstGeom prst="round2DiagRect">
                <a:avLst/>
              </a:prstGeom>
              <a:noFill/>
              <a:ln w="19050">
                <a:solidFill>
                  <a:srgbClr val="FFC000"/>
                </a:solidFill>
                <a:prstDash val="sysDash"/>
                <a:extLst>
                  <a:ext uri="{C807C97D-BFC1-408E-A445-0C87EB9F89A2}">
                    <ask:lineSketchStyleProps xmlns:ask="http://schemas.microsoft.com/office/drawing/2018/sketchyshapes" sd="3040545050">
                      <a:custGeom>
                        <a:avLst/>
                        <a:gdLst>
                          <a:gd name="connsiteX0" fmla="*/ 701078 w 7908915"/>
                          <a:gd name="connsiteY0" fmla="*/ 0 h 4206384"/>
                          <a:gd name="connsiteX1" fmla="*/ 1399684 w 7908915"/>
                          <a:gd name="connsiteY1" fmla="*/ 0 h 4206384"/>
                          <a:gd name="connsiteX2" fmla="*/ 1954133 w 7908915"/>
                          <a:gd name="connsiteY2" fmla="*/ 0 h 4206384"/>
                          <a:gd name="connsiteX3" fmla="*/ 2508582 w 7908915"/>
                          <a:gd name="connsiteY3" fmla="*/ 0 h 4206384"/>
                          <a:gd name="connsiteX4" fmla="*/ 3207187 w 7908915"/>
                          <a:gd name="connsiteY4" fmla="*/ 0 h 4206384"/>
                          <a:gd name="connsiteX5" fmla="*/ 3761636 w 7908915"/>
                          <a:gd name="connsiteY5" fmla="*/ 0 h 4206384"/>
                          <a:gd name="connsiteX6" fmla="*/ 4316085 w 7908915"/>
                          <a:gd name="connsiteY6" fmla="*/ 0 h 4206384"/>
                          <a:gd name="connsiteX7" fmla="*/ 4654299 w 7908915"/>
                          <a:gd name="connsiteY7" fmla="*/ 0 h 4206384"/>
                          <a:gd name="connsiteX8" fmla="*/ 5352905 w 7908915"/>
                          <a:gd name="connsiteY8" fmla="*/ 0 h 4206384"/>
                          <a:gd name="connsiteX9" fmla="*/ 5979432 w 7908915"/>
                          <a:gd name="connsiteY9" fmla="*/ 0 h 4206384"/>
                          <a:gd name="connsiteX10" fmla="*/ 6605960 w 7908915"/>
                          <a:gd name="connsiteY10" fmla="*/ 0 h 4206384"/>
                          <a:gd name="connsiteX11" fmla="*/ 7232487 w 7908915"/>
                          <a:gd name="connsiteY11" fmla="*/ 0 h 4206384"/>
                          <a:gd name="connsiteX12" fmla="*/ 7908915 w 7908915"/>
                          <a:gd name="connsiteY12" fmla="*/ 0 h 4206384"/>
                          <a:gd name="connsiteX13" fmla="*/ 7908915 w 7908915"/>
                          <a:gd name="connsiteY13" fmla="*/ 0 h 4206384"/>
                          <a:gd name="connsiteX14" fmla="*/ 7908915 w 7908915"/>
                          <a:gd name="connsiteY14" fmla="*/ 584218 h 4206384"/>
                          <a:gd name="connsiteX15" fmla="*/ 7908915 w 7908915"/>
                          <a:gd name="connsiteY15" fmla="*/ 1133382 h 4206384"/>
                          <a:gd name="connsiteX16" fmla="*/ 7908915 w 7908915"/>
                          <a:gd name="connsiteY16" fmla="*/ 1787706 h 4206384"/>
                          <a:gd name="connsiteX17" fmla="*/ 7908915 w 7908915"/>
                          <a:gd name="connsiteY17" fmla="*/ 2301818 h 4206384"/>
                          <a:gd name="connsiteX18" fmla="*/ 7908915 w 7908915"/>
                          <a:gd name="connsiteY18" fmla="*/ 2850982 h 4206384"/>
                          <a:gd name="connsiteX19" fmla="*/ 7908915 w 7908915"/>
                          <a:gd name="connsiteY19" fmla="*/ 3505306 h 4206384"/>
                          <a:gd name="connsiteX20" fmla="*/ 7207837 w 7908915"/>
                          <a:gd name="connsiteY20" fmla="*/ 4206384 h 4206384"/>
                          <a:gd name="connsiteX21" fmla="*/ 6869623 w 7908915"/>
                          <a:gd name="connsiteY21" fmla="*/ 4206384 h 4206384"/>
                          <a:gd name="connsiteX22" fmla="*/ 6387252 w 7908915"/>
                          <a:gd name="connsiteY22" fmla="*/ 4206384 h 4206384"/>
                          <a:gd name="connsiteX23" fmla="*/ 5760725 w 7908915"/>
                          <a:gd name="connsiteY23" fmla="*/ 4206384 h 4206384"/>
                          <a:gd name="connsiteX24" fmla="*/ 5422511 w 7908915"/>
                          <a:gd name="connsiteY24" fmla="*/ 4206384 h 4206384"/>
                          <a:gd name="connsiteX25" fmla="*/ 4868062 w 7908915"/>
                          <a:gd name="connsiteY25" fmla="*/ 4206384 h 4206384"/>
                          <a:gd name="connsiteX26" fmla="*/ 4529848 w 7908915"/>
                          <a:gd name="connsiteY26" fmla="*/ 4206384 h 4206384"/>
                          <a:gd name="connsiteX27" fmla="*/ 3903321 w 7908915"/>
                          <a:gd name="connsiteY27" fmla="*/ 4206384 h 4206384"/>
                          <a:gd name="connsiteX28" fmla="*/ 3420950 w 7908915"/>
                          <a:gd name="connsiteY28" fmla="*/ 4206384 h 4206384"/>
                          <a:gd name="connsiteX29" fmla="*/ 3082736 w 7908915"/>
                          <a:gd name="connsiteY29" fmla="*/ 4206384 h 4206384"/>
                          <a:gd name="connsiteX30" fmla="*/ 2744523 w 7908915"/>
                          <a:gd name="connsiteY30" fmla="*/ 4206384 h 4206384"/>
                          <a:gd name="connsiteX31" fmla="*/ 2117995 w 7908915"/>
                          <a:gd name="connsiteY31" fmla="*/ 4206384 h 4206384"/>
                          <a:gd name="connsiteX32" fmla="*/ 1779781 w 7908915"/>
                          <a:gd name="connsiteY32" fmla="*/ 4206384 h 4206384"/>
                          <a:gd name="connsiteX33" fmla="*/ 1081176 w 7908915"/>
                          <a:gd name="connsiteY33" fmla="*/ 4206384 h 4206384"/>
                          <a:gd name="connsiteX34" fmla="*/ 598805 w 7908915"/>
                          <a:gd name="connsiteY34" fmla="*/ 4206384 h 4206384"/>
                          <a:gd name="connsiteX35" fmla="*/ 0 w 7908915"/>
                          <a:gd name="connsiteY35" fmla="*/ 4206384 h 4206384"/>
                          <a:gd name="connsiteX36" fmla="*/ 0 w 7908915"/>
                          <a:gd name="connsiteY36" fmla="*/ 4206384 h 4206384"/>
                          <a:gd name="connsiteX37" fmla="*/ 0 w 7908915"/>
                          <a:gd name="connsiteY37" fmla="*/ 3727326 h 4206384"/>
                          <a:gd name="connsiteX38" fmla="*/ 0 w 7908915"/>
                          <a:gd name="connsiteY38" fmla="*/ 3213214 h 4206384"/>
                          <a:gd name="connsiteX39" fmla="*/ 0 w 7908915"/>
                          <a:gd name="connsiteY39" fmla="*/ 2699102 h 4206384"/>
                          <a:gd name="connsiteX40" fmla="*/ 0 w 7908915"/>
                          <a:gd name="connsiteY40" fmla="*/ 2184991 h 4206384"/>
                          <a:gd name="connsiteX41" fmla="*/ 0 w 7908915"/>
                          <a:gd name="connsiteY41" fmla="*/ 1635826 h 4206384"/>
                          <a:gd name="connsiteX42" fmla="*/ 0 w 7908915"/>
                          <a:gd name="connsiteY42" fmla="*/ 701078 h 4206384"/>
                          <a:gd name="connsiteX43" fmla="*/ 701078 w 7908915"/>
                          <a:gd name="connsiteY43" fmla="*/ 0 h 420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08915" h="4206384" extrusionOk="0">
                            <a:moveTo>
                              <a:pt x="701078" y="0"/>
                            </a:moveTo>
                            <a:cubicBezTo>
                              <a:pt x="996894" y="-5534"/>
                              <a:pt x="1258734" y="3784"/>
                              <a:pt x="1399684" y="0"/>
                            </a:cubicBezTo>
                            <a:cubicBezTo>
                              <a:pt x="1540634" y="-3784"/>
                              <a:pt x="1816744" y="51023"/>
                              <a:pt x="1954133" y="0"/>
                            </a:cubicBezTo>
                            <a:cubicBezTo>
                              <a:pt x="2091522" y="-51023"/>
                              <a:pt x="2316584" y="46215"/>
                              <a:pt x="2508582" y="0"/>
                            </a:cubicBezTo>
                            <a:cubicBezTo>
                              <a:pt x="2700580" y="-46215"/>
                              <a:pt x="2867691" y="70562"/>
                              <a:pt x="3207187" y="0"/>
                            </a:cubicBezTo>
                            <a:cubicBezTo>
                              <a:pt x="3546683" y="-70562"/>
                              <a:pt x="3648124" y="13097"/>
                              <a:pt x="3761636" y="0"/>
                            </a:cubicBezTo>
                            <a:cubicBezTo>
                              <a:pt x="3875148" y="-13097"/>
                              <a:pt x="4041213" y="13831"/>
                              <a:pt x="4316085" y="0"/>
                            </a:cubicBezTo>
                            <a:cubicBezTo>
                              <a:pt x="4590957" y="-13831"/>
                              <a:pt x="4578060" y="33022"/>
                              <a:pt x="4654299" y="0"/>
                            </a:cubicBezTo>
                            <a:cubicBezTo>
                              <a:pt x="4730538" y="-33022"/>
                              <a:pt x="5119276" y="32484"/>
                              <a:pt x="5352905" y="0"/>
                            </a:cubicBezTo>
                            <a:cubicBezTo>
                              <a:pt x="5586534" y="-32484"/>
                              <a:pt x="5852047" y="56033"/>
                              <a:pt x="5979432" y="0"/>
                            </a:cubicBezTo>
                            <a:cubicBezTo>
                              <a:pt x="6106817" y="-56033"/>
                              <a:pt x="6479142" y="176"/>
                              <a:pt x="6605960" y="0"/>
                            </a:cubicBezTo>
                            <a:cubicBezTo>
                              <a:pt x="6732778" y="-176"/>
                              <a:pt x="7017457" y="34377"/>
                              <a:pt x="7232487" y="0"/>
                            </a:cubicBezTo>
                            <a:cubicBezTo>
                              <a:pt x="7447517" y="-34377"/>
                              <a:pt x="7676981" y="26120"/>
                              <a:pt x="7908915" y="0"/>
                            </a:cubicBezTo>
                            <a:lnTo>
                              <a:pt x="7908915" y="0"/>
                            </a:lnTo>
                            <a:cubicBezTo>
                              <a:pt x="7934942" y="285731"/>
                              <a:pt x="7880800" y="437048"/>
                              <a:pt x="7908915" y="584218"/>
                            </a:cubicBezTo>
                            <a:cubicBezTo>
                              <a:pt x="7937030" y="731388"/>
                              <a:pt x="7847834" y="991509"/>
                              <a:pt x="7908915" y="1133382"/>
                            </a:cubicBezTo>
                            <a:cubicBezTo>
                              <a:pt x="7969996" y="1275255"/>
                              <a:pt x="7889604" y="1570006"/>
                              <a:pt x="7908915" y="1787706"/>
                            </a:cubicBezTo>
                            <a:cubicBezTo>
                              <a:pt x="7928226" y="2005406"/>
                              <a:pt x="7857848" y="2108575"/>
                              <a:pt x="7908915" y="2301818"/>
                            </a:cubicBezTo>
                            <a:cubicBezTo>
                              <a:pt x="7959982" y="2495061"/>
                              <a:pt x="7859916" y="2722733"/>
                              <a:pt x="7908915" y="2850982"/>
                            </a:cubicBezTo>
                            <a:cubicBezTo>
                              <a:pt x="7957914" y="2979231"/>
                              <a:pt x="7882128" y="3265016"/>
                              <a:pt x="7908915" y="3505306"/>
                            </a:cubicBezTo>
                            <a:cubicBezTo>
                              <a:pt x="7999661" y="3904013"/>
                              <a:pt x="7565215" y="4196065"/>
                              <a:pt x="7207837" y="4206384"/>
                            </a:cubicBezTo>
                            <a:cubicBezTo>
                              <a:pt x="7085752" y="4217878"/>
                              <a:pt x="7034960" y="4206285"/>
                              <a:pt x="6869623" y="4206384"/>
                            </a:cubicBezTo>
                            <a:cubicBezTo>
                              <a:pt x="6704286" y="4206483"/>
                              <a:pt x="6616526" y="4150485"/>
                              <a:pt x="6387252" y="4206384"/>
                            </a:cubicBezTo>
                            <a:cubicBezTo>
                              <a:pt x="6157978" y="4262283"/>
                              <a:pt x="6018731" y="4167196"/>
                              <a:pt x="5760725" y="4206384"/>
                            </a:cubicBezTo>
                            <a:cubicBezTo>
                              <a:pt x="5502719" y="4245572"/>
                              <a:pt x="5509310" y="4166293"/>
                              <a:pt x="5422511" y="4206384"/>
                            </a:cubicBezTo>
                            <a:cubicBezTo>
                              <a:pt x="5335712" y="4246475"/>
                              <a:pt x="5013014" y="4140243"/>
                              <a:pt x="4868062" y="4206384"/>
                            </a:cubicBezTo>
                            <a:cubicBezTo>
                              <a:pt x="4723110" y="4272525"/>
                              <a:pt x="4694922" y="4172773"/>
                              <a:pt x="4529848" y="4206384"/>
                            </a:cubicBezTo>
                            <a:cubicBezTo>
                              <a:pt x="4364774" y="4239995"/>
                              <a:pt x="4134432" y="4195002"/>
                              <a:pt x="3903321" y="4206384"/>
                            </a:cubicBezTo>
                            <a:cubicBezTo>
                              <a:pt x="3672210" y="4217766"/>
                              <a:pt x="3593287" y="4149713"/>
                              <a:pt x="3420950" y="4206384"/>
                            </a:cubicBezTo>
                            <a:cubicBezTo>
                              <a:pt x="3248613" y="4263055"/>
                              <a:pt x="3152479" y="4186402"/>
                              <a:pt x="3082736" y="4206384"/>
                            </a:cubicBezTo>
                            <a:cubicBezTo>
                              <a:pt x="3012993" y="4226366"/>
                              <a:pt x="2821091" y="4184241"/>
                              <a:pt x="2744523" y="4206384"/>
                            </a:cubicBezTo>
                            <a:cubicBezTo>
                              <a:pt x="2667955" y="4228527"/>
                              <a:pt x="2331767" y="4184609"/>
                              <a:pt x="2117995" y="4206384"/>
                            </a:cubicBezTo>
                            <a:cubicBezTo>
                              <a:pt x="1904223" y="4228159"/>
                              <a:pt x="1936487" y="4203224"/>
                              <a:pt x="1779781" y="4206384"/>
                            </a:cubicBezTo>
                            <a:cubicBezTo>
                              <a:pt x="1623075" y="4209544"/>
                              <a:pt x="1351193" y="4195276"/>
                              <a:pt x="1081176" y="4206384"/>
                            </a:cubicBezTo>
                            <a:cubicBezTo>
                              <a:pt x="811160" y="4217492"/>
                              <a:pt x="724920" y="4178486"/>
                              <a:pt x="598805" y="4206384"/>
                            </a:cubicBezTo>
                            <a:cubicBezTo>
                              <a:pt x="472690" y="4234282"/>
                              <a:pt x="254383" y="4194085"/>
                              <a:pt x="0" y="4206384"/>
                            </a:cubicBezTo>
                            <a:lnTo>
                              <a:pt x="0" y="4206384"/>
                            </a:lnTo>
                            <a:cubicBezTo>
                              <a:pt x="-23161" y="3969262"/>
                              <a:pt x="25715" y="3856288"/>
                              <a:pt x="0" y="3727326"/>
                            </a:cubicBezTo>
                            <a:cubicBezTo>
                              <a:pt x="-25715" y="3598364"/>
                              <a:pt x="33719" y="3461008"/>
                              <a:pt x="0" y="3213214"/>
                            </a:cubicBezTo>
                            <a:cubicBezTo>
                              <a:pt x="-33719" y="2965420"/>
                              <a:pt x="57835" y="2810542"/>
                              <a:pt x="0" y="2699102"/>
                            </a:cubicBezTo>
                            <a:cubicBezTo>
                              <a:pt x="-57835" y="2587662"/>
                              <a:pt x="16998" y="2389550"/>
                              <a:pt x="0" y="2184991"/>
                            </a:cubicBezTo>
                            <a:cubicBezTo>
                              <a:pt x="-16998" y="1980432"/>
                              <a:pt x="51483" y="1780701"/>
                              <a:pt x="0" y="1635826"/>
                            </a:cubicBezTo>
                            <a:cubicBezTo>
                              <a:pt x="-51483" y="1490951"/>
                              <a:pt x="7065" y="1107874"/>
                              <a:pt x="0" y="701078"/>
                            </a:cubicBezTo>
                            <a:cubicBezTo>
                              <a:pt x="7011" y="271667"/>
                              <a:pt x="287934" y="-1887"/>
                              <a:pt x="701078"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900" dirty="0"/>
              </a:p>
            </p:txBody>
          </p:sp>
          <p:sp>
            <p:nvSpPr>
              <p:cNvPr id="47" name="مستطيل 46">
                <a:extLst>
                  <a:ext uri="{FF2B5EF4-FFF2-40B4-BE49-F238E27FC236}">
                    <a16:creationId xmlns:a16="http://schemas.microsoft.com/office/drawing/2014/main" id="{55557944-F61A-4011-89A1-D2A800EDB291}"/>
                  </a:ext>
                </a:extLst>
              </p:cNvPr>
              <p:cNvSpPr/>
              <p:nvPr/>
            </p:nvSpPr>
            <p:spPr>
              <a:xfrm>
                <a:off x="2866857" y="2521966"/>
                <a:ext cx="7651455" cy="784456"/>
              </a:xfrm>
              <a:prstGeom prst="rect">
                <a:avLst/>
              </a:prstGeom>
            </p:spPr>
            <p:txBody>
              <a:bodyPr wrap="none">
                <a:spAutoFit/>
              </a:bodyPr>
              <a:lstStyle/>
              <a:p>
                <a:pPr algn="r" rtl="1"/>
                <a:r>
                  <a:rPr lang="ar-BH" sz="3200" b="1" dirty="0">
                    <a:latin typeface="Calibri" panose="020F0502020204030204" pitchFamily="34" charset="0"/>
                  </a:rPr>
                  <a:t>من حقوق الوالدين على الأبناء طاعتهما والإحسان إليهما</a:t>
                </a:r>
                <a:endParaRPr lang="ar-BH" sz="3200" b="1" dirty="0">
                  <a:latin typeface="Calibri" panose="020F0502020204030204" pitchFamily="34" charset="0"/>
                  <a:ea typeface="Calibri" panose="020F0502020204030204" pitchFamily="34" charset="0"/>
                </a:endParaRPr>
              </a:p>
            </p:txBody>
          </p:sp>
        </p:grpSp>
        <p:grpSp>
          <p:nvGrpSpPr>
            <p:cNvPr id="56" name="مجموعة 55">
              <a:extLst>
                <a:ext uri="{FF2B5EF4-FFF2-40B4-BE49-F238E27FC236}">
                  <a16:creationId xmlns:a16="http://schemas.microsoft.com/office/drawing/2014/main" id="{9E4128E8-0C1F-4382-AB3E-7C31FDFAEF4B}"/>
                </a:ext>
              </a:extLst>
            </p:cNvPr>
            <p:cNvGrpSpPr/>
            <p:nvPr/>
          </p:nvGrpSpPr>
          <p:grpSpPr>
            <a:xfrm>
              <a:off x="10486955" y="4572448"/>
              <a:ext cx="1019245" cy="575999"/>
              <a:chOff x="10708482" y="2999452"/>
              <a:chExt cx="1019245" cy="575999"/>
            </a:xfrm>
          </p:grpSpPr>
          <p:sp>
            <p:nvSpPr>
              <p:cNvPr id="57" name="قوس 56">
                <a:extLst>
                  <a:ext uri="{FF2B5EF4-FFF2-40B4-BE49-F238E27FC236}">
                    <a16:creationId xmlns:a16="http://schemas.microsoft.com/office/drawing/2014/main" id="{1A4FB208-8B5F-4527-9C97-65893DA905BC}"/>
                  </a:ext>
                </a:extLst>
              </p:cNvPr>
              <p:cNvSpPr/>
              <p:nvPr/>
            </p:nvSpPr>
            <p:spPr>
              <a:xfrm rot="2353734">
                <a:off x="11151728" y="2999452"/>
                <a:ext cx="575999" cy="575999"/>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قوس 57">
                <a:extLst>
                  <a:ext uri="{FF2B5EF4-FFF2-40B4-BE49-F238E27FC236}">
                    <a16:creationId xmlns:a16="http://schemas.microsoft.com/office/drawing/2014/main" id="{C09B6D5C-3AE9-4E20-B05A-ACF286134D51}"/>
                  </a:ext>
                </a:extLst>
              </p:cNvPr>
              <p:cNvSpPr/>
              <p:nvPr/>
            </p:nvSpPr>
            <p:spPr>
              <a:xfrm rot="19246266" flipH="1">
                <a:off x="10708482" y="2999452"/>
                <a:ext cx="575999" cy="575999"/>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20" name="مجموعة 19">
            <a:extLst>
              <a:ext uri="{FF2B5EF4-FFF2-40B4-BE49-F238E27FC236}">
                <a16:creationId xmlns:a16="http://schemas.microsoft.com/office/drawing/2014/main" id="{EBFF031B-8C7B-4AB6-8959-54CD8AE5667A}"/>
              </a:ext>
            </a:extLst>
          </p:cNvPr>
          <p:cNvGrpSpPr/>
          <p:nvPr/>
        </p:nvGrpSpPr>
        <p:grpSpPr>
          <a:xfrm>
            <a:off x="685800" y="4495799"/>
            <a:ext cx="10820400" cy="584775"/>
            <a:chOff x="685800" y="5358945"/>
            <a:chExt cx="10820400" cy="584775"/>
          </a:xfrm>
        </p:grpSpPr>
        <p:grpSp>
          <p:nvGrpSpPr>
            <p:cNvPr id="36" name="مجموعة 35">
              <a:extLst>
                <a:ext uri="{FF2B5EF4-FFF2-40B4-BE49-F238E27FC236}">
                  <a16:creationId xmlns:a16="http://schemas.microsoft.com/office/drawing/2014/main" id="{3BA54E7B-FA80-46CF-ADD5-573C75AA46F0}"/>
                </a:ext>
              </a:extLst>
            </p:cNvPr>
            <p:cNvGrpSpPr/>
            <p:nvPr/>
          </p:nvGrpSpPr>
          <p:grpSpPr>
            <a:xfrm>
              <a:off x="685800" y="5358945"/>
              <a:ext cx="9653585" cy="584775"/>
              <a:chOff x="526456" y="2503918"/>
              <a:chExt cx="10041529" cy="784456"/>
            </a:xfrm>
          </p:grpSpPr>
          <p:sp>
            <p:nvSpPr>
              <p:cNvPr id="37" name="مستطيل: زوايا قطرية مستديرة 36">
                <a:extLst>
                  <a:ext uri="{FF2B5EF4-FFF2-40B4-BE49-F238E27FC236}">
                    <a16:creationId xmlns:a16="http://schemas.microsoft.com/office/drawing/2014/main" id="{4FE212F0-0A84-4EC3-B22A-5E92AAF52B5F}"/>
                  </a:ext>
                </a:extLst>
              </p:cNvPr>
              <p:cNvSpPr/>
              <p:nvPr/>
            </p:nvSpPr>
            <p:spPr>
              <a:xfrm>
                <a:off x="526456" y="2503918"/>
                <a:ext cx="10041529" cy="772683"/>
              </a:xfrm>
              <a:prstGeom prst="round2DiagRect">
                <a:avLst/>
              </a:prstGeom>
              <a:noFill/>
              <a:ln w="19050">
                <a:solidFill>
                  <a:srgbClr val="FFC000"/>
                </a:solidFill>
                <a:prstDash val="sysDash"/>
                <a:extLst>
                  <a:ext uri="{C807C97D-BFC1-408E-A445-0C87EB9F89A2}">
                    <ask:lineSketchStyleProps xmlns:ask="http://schemas.microsoft.com/office/drawing/2018/sketchyshapes" sd="3040545050">
                      <a:custGeom>
                        <a:avLst/>
                        <a:gdLst>
                          <a:gd name="connsiteX0" fmla="*/ 701078 w 7908915"/>
                          <a:gd name="connsiteY0" fmla="*/ 0 h 4206384"/>
                          <a:gd name="connsiteX1" fmla="*/ 1399684 w 7908915"/>
                          <a:gd name="connsiteY1" fmla="*/ 0 h 4206384"/>
                          <a:gd name="connsiteX2" fmla="*/ 1954133 w 7908915"/>
                          <a:gd name="connsiteY2" fmla="*/ 0 h 4206384"/>
                          <a:gd name="connsiteX3" fmla="*/ 2508582 w 7908915"/>
                          <a:gd name="connsiteY3" fmla="*/ 0 h 4206384"/>
                          <a:gd name="connsiteX4" fmla="*/ 3207187 w 7908915"/>
                          <a:gd name="connsiteY4" fmla="*/ 0 h 4206384"/>
                          <a:gd name="connsiteX5" fmla="*/ 3761636 w 7908915"/>
                          <a:gd name="connsiteY5" fmla="*/ 0 h 4206384"/>
                          <a:gd name="connsiteX6" fmla="*/ 4316085 w 7908915"/>
                          <a:gd name="connsiteY6" fmla="*/ 0 h 4206384"/>
                          <a:gd name="connsiteX7" fmla="*/ 4654299 w 7908915"/>
                          <a:gd name="connsiteY7" fmla="*/ 0 h 4206384"/>
                          <a:gd name="connsiteX8" fmla="*/ 5352905 w 7908915"/>
                          <a:gd name="connsiteY8" fmla="*/ 0 h 4206384"/>
                          <a:gd name="connsiteX9" fmla="*/ 5979432 w 7908915"/>
                          <a:gd name="connsiteY9" fmla="*/ 0 h 4206384"/>
                          <a:gd name="connsiteX10" fmla="*/ 6605960 w 7908915"/>
                          <a:gd name="connsiteY10" fmla="*/ 0 h 4206384"/>
                          <a:gd name="connsiteX11" fmla="*/ 7232487 w 7908915"/>
                          <a:gd name="connsiteY11" fmla="*/ 0 h 4206384"/>
                          <a:gd name="connsiteX12" fmla="*/ 7908915 w 7908915"/>
                          <a:gd name="connsiteY12" fmla="*/ 0 h 4206384"/>
                          <a:gd name="connsiteX13" fmla="*/ 7908915 w 7908915"/>
                          <a:gd name="connsiteY13" fmla="*/ 0 h 4206384"/>
                          <a:gd name="connsiteX14" fmla="*/ 7908915 w 7908915"/>
                          <a:gd name="connsiteY14" fmla="*/ 584218 h 4206384"/>
                          <a:gd name="connsiteX15" fmla="*/ 7908915 w 7908915"/>
                          <a:gd name="connsiteY15" fmla="*/ 1133382 h 4206384"/>
                          <a:gd name="connsiteX16" fmla="*/ 7908915 w 7908915"/>
                          <a:gd name="connsiteY16" fmla="*/ 1787706 h 4206384"/>
                          <a:gd name="connsiteX17" fmla="*/ 7908915 w 7908915"/>
                          <a:gd name="connsiteY17" fmla="*/ 2301818 h 4206384"/>
                          <a:gd name="connsiteX18" fmla="*/ 7908915 w 7908915"/>
                          <a:gd name="connsiteY18" fmla="*/ 2850982 h 4206384"/>
                          <a:gd name="connsiteX19" fmla="*/ 7908915 w 7908915"/>
                          <a:gd name="connsiteY19" fmla="*/ 3505306 h 4206384"/>
                          <a:gd name="connsiteX20" fmla="*/ 7207837 w 7908915"/>
                          <a:gd name="connsiteY20" fmla="*/ 4206384 h 4206384"/>
                          <a:gd name="connsiteX21" fmla="*/ 6869623 w 7908915"/>
                          <a:gd name="connsiteY21" fmla="*/ 4206384 h 4206384"/>
                          <a:gd name="connsiteX22" fmla="*/ 6387252 w 7908915"/>
                          <a:gd name="connsiteY22" fmla="*/ 4206384 h 4206384"/>
                          <a:gd name="connsiteX23" fmla="*/ 5760725 w 7908915"/>
                          <a:gd name="connsiteY23" fmla="*/ 4206384 h 4206384"/>
                          <a:gd name="connsiteX24" fmla="*/ 5422511 w 7908915"/>
                          <a:gd name="connsiteY24" fmla="*/ 4206384 h 4206384"/>
                          <a:gd name="connsiteX25" fmla="*/ 4868062 w 7908915"/>
                          <a:gd name="connsiteY25" fmla="*/ 4206384 h 4206384"/>
                          <a:gd name="connsiteX26" fmla="*/ 4529848 w 7908915"/>
                          <a:gd name="connsiteY26" fmla="*/ 4206384 h 4206384"/>
                          <a:gd name="connsiteX27" fmla="*/ 3903321 w 7908915"/>
                          <a:gd name="connsiteY27" fmla="*/ 4206384 h 4206384"/>
                          <a:gd name="connsiteX28" fmla="*/ 3420950 w 7908915"/>
                          <a:gd name="connsiteY28" fmla="*/ 4206384 h 4206384"/>
                          <a:gd name="connsiteX29" fmla="*/ 3082736 w 7908915"/>
                          <a:gd name="connsiteY29" fmla="*/ 4206384 h 4206384"/>
                          <a:gd name="connsiteX30" fmla="*/ 2744523 w 7908915"/>
                          <a:gd name="connsiteY30" fmla="*/ 4206384 h 4206384"/>
                          <a:gd name="connsiteX31" fmla="*/ 2117995 w 7908915"/>
                          <a:gd name="connsiteY31" fmla="*/ 4206384 h 4206384"/>
                          <a:gd name="connsiteX32" fmla="*/ 1779781 w 7908915"/>
                          <a:gd name="connsiteY32" fmla="*/ 4206384 h 4206384"/>
                          <a:gd name="connsiteX33" fmla="*/ 1081176 w 7908915"/>
                          <a:gd name="connsiteY33" fmla="*/ 4206384 h 4206384"/>
                          <a:gd name="connsiteX34" fmla="*/ 598805 w 7908915"/>
                          <a:gd name="connsiteY34" fmla="*/ 4206384 h 4206384"/>
                          <a:gd name="connsiteX35" fmla="*/ 0 w 7908915"/>
                          <a:gd name="connsiteY35" fmla="*/ 4206384 h 4206384"/>
                          <a:gd name="connsiteX36" fmla="*/ 0 w 7908915"/>
                          <a:gd name="connsiteY36" fmla="*/ 4206384 h 4206384"/>
                          <a:gd name="connsiteX37" fmla="*/ 0 w 7908915"/>
                          <a:gd name="connsiteY37" fmla="*/ 3727326 h 4206384"/>
                          <a:gd name="connsiteX38" fmla="*/ 0 w 7908915"/>
                          <a:gd name="connsiteY38" fmla="*/ 3213214 h 4206384"/>
                          <a:gd name="connsiteX39" fmla="*/ 0 w 7908915"/>
                          <a:gd name="connsiteY39" fmla="*/ 2699102 h 4206384"/>
                          <a:gd name="connsiteX40" fmla="*/ 0 w 7908915"/>
                          <a:gd name="connsiteY40" fmla="*/ 2184991 h 4206384"/>
                          <a:gd name="connsiteX41" fmla="*/ 0 w 7908915"/>
                          <a:gd name="connsiteY41" fmla="*/ 1635826 h 4206384"/>
                          <a:gd name="connsiteX42" fmla="*/ 0 w 7908915"/>
                          <a:gd name="connsiteY42" fmla="*/ 701078 h 4206384"/>
                          <a:gd name="connsiteX43" fmla="*/ 701078 w 7908915"/>
                          <a:gd name="connsiteY43" fmla="*/ 0 h 420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08915" h="4206384" extrusionOk="0">
                            <a:moveTo>
                              <a:pt x="701078" y="0"/>
                            </a:moveTo>
                            <a:cubicBezTo>
                              <a:pt x="996894" y="-5534"/>
                              <a:pt x="1258734" y="3784"/>
                              <a:pt x="1399684" y="0"/>
                            </a:cubicBezTo>
                            <a:cubicBezTo>
                              <a:pt x="1540634" y="-3784"/>
                              <a:pt x="1816744" y="51023"/>
                              <a:pt x="1954133" y="0"/>
                            </a:cubicBezTo>
                            <a:cubicBezTo>
                              <a:pt x="2091522" y="-51023"/>
                              <a:pt x="2316584" y="46215"/>
                              <a:pt x="2508582" y="0"/>
                            </a:cubicBezTo>
                            <a:cubicBezTo>
                              <a:pt x="2700580" y="-46215"/>
                              <a:pt x="2867691" y="70562"/>
                              <a:pt x="3207187" y="0"/>
                            </a:cubicBezTo>
                            <a:cubicBezTo>
                              <a:pt x="3546683" y="-70562"/>
                              <a:pt x="3648124" y="13097"/>
                              <a:pt x="3761636" y="0"/>
                            </a:cubicBezTo>
                            <a:cubicBezTo>
                              <a:pt x="3875148" y="-13097"/>
                              <a:pt x="4041213" y="13831"/>
                              <a:pt x="4316085" y="0"/>
                            </a:cubicBezTo>
                            <a:cubicBezTo>
                              <a:pt x="4590957" y="-13831"/>
                              <a:pt x="4578060" y="33022"/>
                              <a:pt x="4654299" y="0"/>
                            </a:cubicBezTo>
                            <a:cubicBezTo>
                              <a:pt x="4730538" y="-33022"/>
                              <a:pt x="5119276" y="32484"/>
                              <a:pt x="5352905" y="0"/>
                            </a:cubicBezTo>
                            <a:cubicBezTo>
                              <a:pt x="5586534" y="-32484"/>
                              <a:pt x="5852047" y="56033"/>
                              <a:pt x="5979432" y="0"/>
                            </a:cubicBezTo>
                            <a:cubicBezTo>
                              <a:pt x="6106817" y="-56033"/>
                              <a:pt x="6479142" y="176"/>
                              <a:pt x="6605960" y="0"/>
                            </a:cubicBezTo>
                            <a:cubicBezTo>
                              <a:pt x="6732778" y="-176"/>
                              <a:pt x="7017457" y="34377"/>
                              <a:pt x="7232487" y="0"/>
                            </a:cubicBezTo>
                            <a:cubicBezTo>
                              <a:pt x="7447517" y="-34377"/>
                              <a:pt x="7676981" y="26120"/>
                              <a:pt x="7908915" y="0"/>
                            </a:cubicBezTo>
                            <a:lnTo>
                              <a:pt x="7908915" y="0"/>
                            </a:lnTo>
                            <a:cubicBezTo>
                              <a:pt x="7934942" y="285731"/>
                              <a:pt x="7880800" y="437048"/>
                              <a:pt x="7908915" y="584218"/>
                            </a:cubicBezTo>
                            <a:cubicBezTo>
                              <a:pt x="7937030" y="731388"/>
                              <a:pt x="7847834" y="991509"/>
                              <a:pt x="7908915" y="1133382"/>
                            </a:cubicBezTo>
                            <a:cubicBezTo>
                              <a:pt x="7969996" y="1275255"/>
                              <a:pt x="7889604" y="1570006"/>
                              <a:pt x="7908915" y="1787706"/>
                            </a:cubicBezTo>
                            <a:cubicBezTo>
                              <a:pt x="7928226" y="2005406"/>
                              <a:pt x="7857848" y="2108575"/>
                              <a:pt x="7908915" y="2301818"/>
                            </a:cubicBezTo>
                            <a:cubicBezTo>
                              <a:pt x="7959982" y="2495061"/>
                              <a:pt x="7859916" y="2722733"/>
                              <a:pt x="7908915" y="2850982"/>
                            </a:cubicBezTo>
                            <a:cubicBezTo>
                              <a:pt x="7957914" y="2979231"/>
                              <a:pt x="7882128" y="3265016"/>
                              <a:pt x="7908915" y="3505306"/>
                            </a:cubicBezTo>
                            <a:cubicBezTo>
                              <a:pt x="7999661" y="3904013"/>
                              <a:pt x="7565215" y="4196065"/>
                              <a:pt x="7207837" y="4206384"/>
                            </a:cubicBezTo>
                            <a:cubicBezTo>
                              <a:pt x="7085752" y="4217878"/>
                              <a:pt x="7034960" y="4206285"/>
                              <a:pt x="6869623" y="4206384"/>
                            </a:cubicBezTo>
                            <a:cubicBezTo>
                              <a:pt x="6704286" y="4206483"/>
                              <a:pt x="6616526" y="4150485"/>
                              <a:pt x="6387252" y="4206384"/>
                            </a:cubicBezTo>
                            <a:cubicBezTo>
                              <a:pt x="6157978" y="4262283"/>
                              <a:pt x="6018731" y="4167196"/>
                              <a:pt x="5760725" y="4206384"/>
                            </a:cubicBezTo>
                            <a:cubicBezTo>
                              <a:pt x="5502719" y="4245572"/>
                              <a:pt x="5509310" y="4166293"/>
                              <a:pt x="5422511" y="4206384"/>
                            </a:cubicBezTo>
                            <a:cubicBezTo>
                              <a:pt x="5335712" y="4246475"/>
                              <a:pt x="5013014" y="4140243"/>
                              <a:pt x="4868062" y="4206384"/>
                            </a:cubicBezTo>
                            <a:cubicBezTo>
                              <a:pt x="4723110" y="4272525"/>
                              <a:pt x="4694922" y="4172773"/>
                              <a:pt x="4529848" y="4206384"/>
                            </a:cubicBezTo>
                            <a:cubicBezTo>
                              <a:pt x="4364774" y="4239995"/>
                              <a:pt x="4134432" y="4195002"/>
                              <a:pt x="3903321" y="4206384"/>
                            </a:cubicBezTo>
                            <a:cubicBezTo>
                              <a:pt x="3672210" y="4217766"/>
                              <a:pt x="3593287" y="4149713"/>
                              <a:pt x="3420950" y="4206384"/>
                            </a:cubicBezTo>
                            <a:cubicBezTo>
                              <a:pt x="3248613" y="4263055"/>
                              <a:pt x="3152479" y="4186402"/>
                              <a:pt x="3082736" y="4206384"/>
                            </a:cubicBezTo>
                            <a:cubicBezTo>
                              <a:pt x="3012993" y="4226366"/>
                              <a:pt x="2821091" y="4184241"/>
                              <a:pt x="2744523" y="4206384"/>
                            </a:cubicBezTo>
                            <a:cubicBezTo>
                              <a:pt x="2667955" y="4228527"/>
                              <a:pt x="2331767" y="4184609"/>
                              <a:pt x="2117995" y="4206384"/>
                            </a:cubicBezTo>
                            <a:cubicBezTo>
                              <a:pt x="1904223" y="4228159"/>
                              <a:pt x="1936487" y="4203224"/>
                              <a:pt x="1779781" y="4206384"/>
                            </a:cubicBezTo>
                            <a:cubicBezTo>
                              <a:pt x="1623075" y="4209544"/>
                              <a:pt x="1351193" y="4195276"/>
                              <a:pt x="1081176" y="4206384"/>
                            </a:cubicBezTo>
                            <a:cubicBezTo>
                              <a:pt x="811160" y="4217492"/>
                              <a:pt x="724920" y="4178486"/>
                              <a:pt x="598805" y="4206384"/>
                            </a:cubicBezTo>
                            <a:cubicBezTo>
                              <a:pt x="472690" y="4234282"/>
                              <a:pt x="254383" y="4194085"/>
                              <a:pt x="0" y="4206384"/>
                            </a:cubicBezTo>
                            <a:lnTo>
                              <a:pt x="0" y="4206384"/>
                            </a:lnTo>
                            <a:cubicBezTo>
                              <a:pt x="-23161" y="3969262"/>
                              <a:pt x="25715" y="3856288"/>
                              <a:pt x="0" y="3727326"/>
                            </a:cubicBezTo>
                            <a:cubicBezTo>
                              <a:pt x="-25715" y="3598364"/>
                              <a:pt x="33719" y="3461008"/>
                              <a:pt x="0" y="3213214"/>
                            </a:cubicBezTo>
                            <a:cubicBezTo>
                              <a:pt x="-33719" y="2965420"/>
                              <a:pt x="57835" y="2810542"/>
                              <a:pt x="0" y="2699102"/>
                            </a:cubicBezTo>
                            <a:cubicBezTo>
                              <a:pt x="-57835" y="2587662"/>
                              <a:pt x="16998" y="2389550"/>
                              <a:pt x="0" y="2184991"/>
                            </a:cubicBezTo>
                            <a:cubicBezTo>
                              <a:pt x="-16998" y="1980432"/>
                              <a:pt x="51483" y="1780701"/>
                              <a:pt x="0" y="1635826"/>
                            </a:cubicBezTo>
                            <a:cubicBezTo>
                              <a:pt x="-51483" y="1490951"/>
                              <a:pt x="7065" y="1107874"/>
                              <a:pt x="0" y="701078"/>
                            </a:cubicBezTo>
                            <a:cubicBezTo>
                              <a:pt x="7011" y="271667"/>
                              <a:pt x="287934" y="-1887"/>
                              <a:pt x="701078"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900" dirty="0"/>
              </a:p>
            </p:txBody>
          </p:sp>
          <p:sp>
            <p:nvSpPr>
              <p:cNvPr id="38" name="مستطيل 37">
                <a:extLst>
                  <a:ext uri="{FF2B5EF4-FFF2-40B4-BE49-F238E27FC236}">
                    <a16:creationId xmlns:a16="http://schemas.microsoft.com/office/drawing/2014/main" id="{BE30EA8C-AFA7-4517-9C65-6548C1FAF96F}"/>
                  </a:ext>
                </a:extLst>
              </p:cNvPr>
              <p:cNvSpPr/>
              <p:nvPr/>
            </p:nvSpPr>
            <p:spPr>
              <a:xfrm>
                <a:off x="5424005" y="2503918"/>
                <a:ext cx="5094308" cy="784456"/>
              </a:xfrm>
              <a:prstGeom prst="rect">
                <a:avLst/>
              </a:prstGeom>
            </p:spPr>
            <p:txBody>
              <a:bodyPr wrap="none">
                <a:spAutoFit/>
              </a:bodyPr>
              <a:lstStyle/>
              <a:p>
                <a:pPr algn="r" rtl="1"/>
                <a:r>
                  <a:rPr lang="ar-SA" sz="3200" b="1" dirty="0"/>
                  <a:t>تكون </a:t>
                </a:r>
                <a:r>
                  <a:rPr lang="ar-BH" sz="3200" b="1" dirty="0"/>
                  <a:t>طاعة الوالدين في معصية الله</a:t>
                </a:r>
                <a:r>
                  <a:rPr lang="en-GB" sz="3200" b="1" dirty="0"/>
                  <a:t>.</a:t>
                </a:r>
                <a:endParaRPr lang="ar-BH" sz="3200" b="1" dirty="0"/>
              </a:p>
            </p:txBody>
          </p:sp>
        </p:grpSp>
        <p:grpSp>
          <p:nvGrpSpPr>
            <p:cNvPr id="59" name="مجموعة 58">
              <a:extLst>
                <a:ext uri="{FF2B5EF4-FFF2-40B4-BE49-F238E27FC236}">
                  <a16:creationId xmlns:a16="http://schemas.microsoft.com/office/drawing/2014/main" id="{EFECE47A-C12F-4658-9447-A54B52AAB88E}"/>
                </a:ext>
              </a:extLst>
            </p:cNvPr>
            <p:cNvGrpSpPr/>
            <p:nvPr/>
          </p:nvGrpSpPr>
          <p:grpSpPr>
            <a:xfrm>
              <a:off x="10486955" y="5358946"/>
              <a:ext cx="1019245" cy="575999"/>
              <a:chOff x="10708482" y="2999452"/>
              <a:chExt cx="1019245" cy="575999"/>
            </a:xfrm>
          </p:grpSpPr>
          <p:sp>
            <p:nvSpPr>
              <p:cNvPr id="60" name="قوس 59">
                <a:extLst>
                  <a:ext uri="{FF2B5EF4-FFF2-40B4-BE49-F238E27FC236}">
                    <a16:creationId xmlns:a16="http://schemas.microsoft.com/office/drawing/2014/main" id="{A836D493-0AE0-46A9-B70C-95A754E78E28}"/>
                  </a:ext>
                </a:extLst>
              </p:cNvPr>
              <p:cNvSpPr/>
              <p:nvPr/>
            </p:nvSpPr>
            <p:spPr>
              <a:xfrm rot="2353734">
                <a:off x="11151728" y="2999452"/>
                <a:ext cx="575999" cy="575999"/>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قوس 60">
                <a:extLst>
                  <a:ext uri="{FF2B5EF4-FFF2-40B4-BE49-F238E27FC236}">
                    <a16:creationId xmlns:a16="http://schemas.microsoft.com/office/drawing/2014/main" id="{A1ED95DF-BB19-45AE-A384-DB3441E11BEB}"/>
                  </a:ext>
                </a:extLst>
              </p:cNvPr>
              <p:cNvSpPr/>
              <p:nvPr/>
            </p:nvSpPr>
            <p:spPr>
              <a:xfrm rot="19246266" flipH="1">
                <a:off x="10708482" y="2999452"/>
                <a:ext cx="575999" cy="575999"/>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
        <p:nvSpPr>
          <p:cNvPr id="21" name="مستطيل 20">
            <a:extLst>
              <a:ext uri="{FF2B5EF4-FFF2-40B4-BE49-F238E27FC236}">
                <a16:creationId xmlns:a16="http://schemas.microsoft.com/office/drawing/2014/main" id="{2ED8B6CC-F0AF-48F9-AB23-DB38F79CC20F}"/>
              </a:ext>
            </a:extLst>
          </p:cNvPr>
          <p:cNvSpPr/>
          <p:nvPr/>
        </p:nvSpPr>
        <p:spPr>
          <a:xfrm>
            <a:off x="10707354" y="2312806"/>
            <a:ext cx="514885" cy="769441"/>
          </a:xfrm>
          <a:prstGeom prst="rect">
            <a:avLst/>
          </a:prstGeom>
        </p:spPr>
        <p:txBody>
          <a:bodyPr wrap="none">
            <a:spAutoFit/>
          </a:bodyPr>
          <a:lstStyle/>
          <a:p>
            <a:r>
              <a:rPr lang="ar-SA" sz="4400" dirty="0">
                <a:solidFill>
                  <a:srgbClr val="FF0000"/>
                </a:solidFill>
              </a:rPr>
              <a:t>×</a:t>
            </a:r>
            <a:endParaRPr lang="en-GB" sz="4400" dirty="0">
              <a:solidFill>
                <a:srgbClr val="FF0000"/>
              </a:solidFill>
            </a:endParaRPr>
          </a:p>
        </p:txBody>
      </p:sp>
      <p:sp>
        <p:nvSpPr>
          <p:cNvPr id="62" name="مستطيل 61">
            <a:extLst>
              <a:ext uri="{FF2B5EF4-FFF2-40B4-BE49-F238E27FC236}">
                <a16:creationId xmlns:a16="http://schemas.microsoft.com/office/drawing/2014/main" id="{67710DCA-63B5-46BC-996E-36278F210F5D}"/>
              </a:ext>
            </a:extLst>
          </p:cNvPr>
          <p:cNvSpPr/>
          <p:nvPr/>
        </p:nvSpPr>
        <p:spPr>
          <a:xfrm>
            <a:off x="10707354" y="3775355"/>
            <a:ext cx="465192" cy="769441"/>
          </a:xfrm>
          <a:prstGeom prst="rect">
            <a:avLst/>
          </a:prstGeom>
        </p:spPr>
        <p:txBody>
          <a:bodyPr wrap="none">
            <a:spAutoFit/>
          </a:bodyPr>
          <a:lstStyle/>
          <a:p>
            <a:r>
              <a:rPr lang="en-GB" sz="4400" dirty="0">
                <a:solidFill>
                  <a:srgbClr val="FF0000"/>
                </a:solidFill>
                <a:latin typeface="Calibri" panose="020F0502020204030204" pitchFamily="34" charset="0"/>
              </a:rPr>
              <a:t>√</a:t>
            </a:r>
            <a:endParaRPr lang="en-GB" sz="4400" dirty="0">
              <a:solidFill>
                <a:srgbClr val="FF0000"/>
              </a:solidFill>
            </a:endParaRPr>
          </a:p>
        </p:txBody>
      </p:sp>
      <p:sp>
        <p:nvSpPr>
          <p:cNvPr id="63" name="مستطيل 62">
            <a:extLst>
              <a:ext uri="{FF2B5EF4-FFF2-40B4-BE49-F238E27FC236}">
                <a16:creationId xmlns:a16="http://schemas.microsoft.com/office/drawing/2014/main" id="{02C85B3A-F1D2-496B-98D0-F6B0111FD7E2}"/>
              </a:ext>
            </a:extLst>
          </p:cNvPr>
          <p:cNvSpPr/>
          <p:nvPr/>
        </p:nvSpPr>
        <p:spPr>
          <a:xfrm>
            <a:off x="10714538" y="2971800"/>
            <a:ext cx="490840" cy="830997"/>
          </a:xfrm>
          <a:prstGeom prst="rect">
            <a:avLst/>
          </a:prstGeom>
        </p:spPr>
        <p:txBody>
          <a:bodyPr wrap="none">
            <a:spAutoFit/>
          </a:bodyPr>
          <a:lstStyle/>
          <a:p>
            <a:r>
              <a:rPr lang="ar-SA" sz="4800" dirty="0">
                <a:solidFill>
                  <a:srgbClr val="FF0000"/>
                </a:solidFill>
                <a:latin typeface="Calibri" panose="020F0502020204030204" pitchFamily="34" charset="0"/>
              </a:rPr>
              <a:t>√</a:t>
            </a:r>
            <a:endParaRPr lang="en-GB" sz="4800" dirty="0">
              <a:solidFill>
                <a:srgbClr val="FF0000"/>
              </a:solidFill>
            </a:endParaRPr>
          </a:p>
        </p:txBody>
      </p:sp>
      <p:sp>
        <p:nvSpPr>
          <p:cNvPr id="64" name="مستطيل 63">
            <a:extLst>
              <a:ext uri="{FF2B5EF4-FFF2-40B4-BE49-F238E27FC236}">
                <a16:creationId xmlns:a16="http://schemas.microsoft.com/office/drawing/2014/main" id="{9C1E19AB-15AD-4A62-ADBA-515CE96DFFE7}"/>
              </a:ext>
            </a:extLst>
          </p:cNvPr>
          <p:cNvSpPr/>
          <p:nvPr/>
        </p:nvSpPr>
        <p:spPr>
          <a:xfrm>
            <a:off x="10714538" y="4421314"/>
            <a:ext cx="543739" cy="830997"/>
          </a:xfrm>
          <a:prstGeom prst="rect">
            <a:avLst/>
          </a:prstGeom>
        </p:spPr>
        <p:txBody>
          <a:bodyPr wrap="none">
            <a:spAutoFit/>
          </a:bodyPr>
          <a:lstStyle/>
          <a:p>
            <a:r>
              <a:rPr lang="ar-SA" sz="4800" dirty="0">
                <a:solidFill>
                  <a:srgbClr val="FF0000"/>
                </a:solidFill>
              </a:rPr>
              <a:t>×</a:t>
            </a:r>
            <a:endParaRPr lang="en-GB" sz="4800" dirty="0">
              <a:solidFill>
                <a:srgbClr val="FF0000"/>
              </a:solidFill>
            </a:endParaRPr>
          </a:p>
        </p:txBody>
      </p:sp>
      <p:sp>
        <p:nvSpPr>
          <p:cNvPr id="48" name="مستطيل: زوايا مستديرة 1">
            <a:extLst>
              <a:ext uri="{FF2B5EF4-FFF2-40B4-BE49-F238E27FC236}">
                <a16:creationId xmlns:a16="http://schemas.microsoft.com/office/drawing/2014/main" id="{AC6AD6BA-CAD5-430A-B3B9-1BDDA60E0DAB}"/>
              </a:ext>
            </a:extLst>
          </p:cNvPr>
          <p:cNvSpPr/>
          <p:nvPr/>
        </p:nvSpPr>
        <p:spPr>
          <a:xfrm>
            <a:off x="1371600" y="1074129"/>
            <a:ext cx="9136223" cy="221271"/>
          </a:xfrm>
          <a:custGeom>
            <a:avLst/>
            <a:gdLst>
              <a:gd name="connsiteX0" fmla="*/ 0 w 10591800"/>
              <a:gd name="connsiteY0" fmla="*/ 181971 h 1091803"/>
              <a:gd name="connsiteX1" fmla="*/ 181971 w 10591800"/>
              <a:gd name="connsiteY1" fmla="*/ 0 h 1091803"/>
              <a:gd name="connsiteX2" fmla="*/ 10409829 w 10591800"/>
              <a:gd name="connsiteY2" fmla="*/ 0 h 1091803"/>
              <a:gd name="connsiteX3" fmla="*/ 10591800 w 10591800"/>
              <a:gd name="connsiteY3" fmla="*/ 181971 h 1091803"/>
              <a:gd name="connsiteX4" fmla="*/ 10591800 w 10591800"/>
              <a:gd name="connsiteY4" fmla="*/ 909832 h 1091803"/>
              <a:gd name="connsiteX5" fmla="*/ 10409829 w 10591800"/>
              <a:gd name="connsiteY5" fmla="*/ 1091803 h 1091803"/>
              <a:gd name="connsiteX6" fmla="*/ 181971 w 10591800"/>
              <a:gd name="connsiteY6" fmla="*/ 1091803 h 1091803"/>
              <a:gd name="connsiteX7" fmla="*/ 0 w 10591800"/>
              <a:gd name="connsiteY7" fmla="*/ 909832 h 1091803"/>
              <a:gd name="connsiteX8" fmla="*/ 0 w 10591800"/>
              <a:gd name="connsiteY8" fmla="*/ 181971 h 1091803"/>
              <a:gd name="connsiteX0" fmla="*/ 0 w 10591800"/>
              <a:gd name="connsiteY0" fmla="*/ 194376 h 1104208"/>
              <a:gd name="connsiteX1" fmla="*/ 181971 w 10591800"/>
              <a:gd name="connsiteY1" fmla="*/ 12405 h 1104208"/>
              <a:gd name="connsiteX2" fmla="*/ 5929423 w 10591800"/>
              <a:gd name="connsiteY2" fmla="*/ 0 h 1104208"/>
              <a:gd name="connsiteX3" fmla="*/ 10409829 w 10591800"/>
              <a:gd name="connsiteY3" fmla="*/ 12405 h 1104208"/>
              <a:gd name="connsiteX4" fmla="*/ 10591800 w 10591800"/>
              <a:gd name="connsiteY4" fmla="*/ 194376 h 1104208"/>
              <a:gd name="connsiteX5" fmla="*/ 10591800 w 10591800"/>
              <a:gd name="connsiteY5" fmla="*/ 922237 h 1104208"/>
              <a:gd name="connsiteX6" fmla="*/ 10409829 w 10591800"/>
              <a:gd name="connsiteY6" fmla="*/ 1104208 h 1104208"/>
              <a:gd name="connsiteX7" fmla="*/ 181971 w 10591800"/>
              <a:gd name="connsiteY7" fmla="*/ 1104208 h 1104208"/>
              <a:gd name="connsiteX8" fmla="*/ 0 w 10591800"/>
              <a:gd name="connsiteY8" fmla="*/ 922237 h 1104208"/>
              <a:gd name="connsiteX9" fmla="*/ 0 w 10591800"/>
              <a:gd name="connsiteY9" fmla="*/ 194376 h 1104208"/>
              <a:gd name="connsiteX0" fmla="*/ 0 w 10591800"/>
              <a:gd name="connsiteY0" fmla="*/ 194376 h 1104208"/>
              <a:gd name="connsiteX1" fmla="*/ 181971 w 10591800"/>
              <a:gd name="connsiteY1" fmla="*/ 12405 h 1104208"/>
              <a:gd name="connsiteX2" fmla="*/ 5929423 w 10591800"/>
              <a:gd name="connsiteY2" fmla="*/ 0 h 1104208"/>
              <a:gd name="connsiteX3" fmla="*/ 10409829 w 10591800"/>
              <a:gd name="connsiteY3" fmla="*/ 12405 h 1104208"/>
              <a:gd name="connsiteX4" fmla="*/ 10591800 w 10591800"/>
              <a:gd name="connsiteY4" fmla="*/ 194376 h 1104208"/>
              <a:gd name="connsiteX5" fmla="*/ 10591800 w 10591800"/>
              <a:gd name="connsiteY5" fmla="*/ 922237 h 1104208"/>
              <a:gd name="connsiteX6" fmla="*/ 10409829 w 10591800"/>
              <a:gd name="connsiteY6" fmla="*/ 1104208 h 1104208"/>
              <a:gd name="connsiteX7" fmla="*/ 181971 w 10591800"/>
              <a:gd name="connsiteY7" fmla="*/ 1104208 h 1104208"/>
              <a:gd name="connsiteX8" fmla="*/ 0 w 10591800"/>
              <a:gd name="connsiteY8" fmla="*/ 922237 h 1104208"/>
              <a:gd name="connsiteX9" fmla="*/ 0 w 10591800"/>
              <a:gd name="connsiteY9" fmla="*/ 194376 h 110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1800" h="1104208">
                <a:moveTo>
                  <a:pt x="0" y="194376"/>
                </a:moveTo>
                <a:cubicBezTo>
                  <a:pt x="0" y="93876"/>
                  <a:pt x="81471" y="12405"/>
                  <a:pt x="181971" y="12405"/>
                </a:cubicBezTo>
                <a:lnTo>
                  <a:pt x="5929423" y="0"/>
                </a:lnTo>
                <a:cubicBezTo>
                  <a:pt x="7422892" y="4135"/>
                  <a:pt x="6640992" y="18903"/>
                  <a:pt x="10409829" y="12405"/>
                </a:cubicBezTo>
                <a:cubicBezTo>
                  <a:pt x="10510329" y="12405"/>
                  <a:pt x="10591800" y="93876"/>
                  <a:pt x="10591800" y="194376"/>
                </a:cubicBezTo>
                <a:lnTo>
                  <a:pt x="10591800" y="922237"/>
                </a:lnTo>
                <a:cubicBezTo>
                  <a:pt x="10591800" y="1022737"/>
                  <a:pt x="10510329" y="1104208"/>
                  <a:pt x="10409829" y="1104208"/>
                </a:cubicBezTo>
                <a:lnTo>
                  <a:pt x="181971" y="1104208"/>
                </a:lnTo>
                <a:cubicBezTo>
                  <a:pt x="81471" y="1104208"/>
                  <a:pt x="0" y="1022737"/>
                  <a:pt x="0" y="922237"/>
                </a:cubicBezTo>
                <a:lnTo>
                  <a:pt x="0" y="194376"/>
                </a:lnTo>
                <a:close/>
              </a:path>
            </a:pathLst>
          </a:custGeom>
          <a:noFill/>
          <a:ln w="38100">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9" name="شكل بيضاوي 48">
            <a:extLst>
              <a:ext uri="{FF2B5EF4-FFF2-40B4-BE49-F238E27FC236}">
                <a16:creationId xmlns:a16="http://schemas.microsoft.com/office/drawing/2014/main" id="{33AF2416-307F-4288-ACAF-1795F44A4D1D}"/>
              </a:ext>
            </a:extLst>
          </p:cNvPr>
          <p:cNvSpPr/>
          <p:nvPr/>
        </p:nvSpPr>
        <p:spPr>
          <a:xfrm>
            <a:off x="7086600" y="708320"/>
            <a:ext cx="3654436" cy="915715"/>
          </a:xfrm>
          <a:prstGeom prst="ellipse">
            <a:avLst/>
          </a:prstGeom>
          <a:solidFill>
            <a:srgbClr val="92D050"/>
          </a:solidFill>
          <a:ln w="38100">
            <a:solidFill>
              <a:srgbClr val="FFFFE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50" name="Rectangle 5">
            <a:extLst>
              <a:ext uri="{FF2B5EF4-FFF2-40B4-BE49-F238E27FC236}">
                <a16:creationId xmlns:a16="http://schemas.microsoft.com/office/drawing/2014/main" id="{7D82CF45-444B-4D82-815B-B49925E406F0}"/>
              </a:ext>
            </a:extLst>
          </p:cNvPr>
          <p:cNvSpPr/>
          <p:nvPr/>
        </p:nvSpPr>
        <p:spPr>
          <a:xfrm>
            <a:off x="7324109" y="713170"/>
            <a:ext cx="2938156" cy="769441"/>
          </a:xfrm>
          <a:prstGeom prst="rect">
            <a:avLst/>
          </a:prstGeom>
          <a:noFill/>
          <a:ln>
            <a:noFill/>
          </a:ln>
        </p:spPr>
        <p:txBody>
          <a:bodyPr wrap="square" lIns="91440" tIns="45720" rIns="91440" bIns="45720">
            <a:spAutoFit/>
          </a:bodyPr>
          <a:lstStyle/>
          <a:p>
            <a:pPr algn="r"/>
            <a:r>
              <a:rPr lang="ar-BH" sz="4400" b="1" dirty="0">
                <a:ln w="0"/>
                <a:solidFill>
                  <a:schemeClr val="bg1"/>
                </a:solidFill>
                <a:effectLst>
                  <a:outerShdw blurRad="38100" dist="19050" dir="2700000" algn="tl" rotWithShape="0">
                    <a:schemeClr val="dk1">
                      <a:alpha val="40000"/>
                    </a:schemeClr>
                  </a:outerShdw>
                </a:effectLst>
                <a:latin typeface="Frutiger LT Arabic 55 Roman" panose="01000000000000000000" pitchFamily="2" charset="-78"/>
              </a:rPr>
              <a:t>النشاط الختامي</a:t>
            </a:r>
          </a:p>
        </p:txBody>
      </p:sp>
      <p:pic>
        <p:nvPicPr>
          <p:cNvPr id="51" name="Picture 3">
            <a:extLst>
              <a:ext uri="{FF2B5EF4-FFF2-40B4-BE49-F238E27FC236}">
                <a16:creationId xmlns:a16="http://schemas.microsoft.com/office/drawing/2014/main" id="{CA0612AB-647B-4A23-AB1F-E9B96FC056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65" t="21503" r="52948" b="10817"/>
          <a:stretch/>
        </p:blipFill>
        <p:spPr bwMode="auto">
          <a:xfrm>
            <a:off x="10114694" y="-21316"/>
            <a:ext cx="1897731" cy="249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 name="مجموعة 64">
            <a:extLst>
              <a:ext uri="{FF2B5EF4-FFF2-40B4-BE49-F238E27FC236}">
                <a16:creationId xmlns:a16="http://schemas.microsoft.com/office/drawing/2014/main" id="{DF87103D-D22E-4692-884C-BB021D771455}"/>
              </a:ext>
            </a:extLst>
          </p:cNvPr>
          <p:cNvGrpSpPr/>
          <p:nvPr/>
        </p:nvGrpSpPr>
        <p:grpSpPr>
          <a:xfrm>
            <a:off x="1147624" y="916651"/>
            <a:ext cx="2300059" cy="552365"/>
            <a:chOff x="791005" y="1844253"/>
            <a:chExt cx="2300059" cy="552365"/>
          </a:xfrm>
        </p:grpSpPr>
        <p:sp>
          <p:nvSpPr>
            <p:cNvPr id="66" name="شكل بيضاوي 65">
              <a:extLst>
                <a:ext uri="{FF2B5EF4-FFF2-40B4-BE49-F238E27FC236}">
                  <a16:creationId xmlns:a16="http://schemas.microsoft.com/office/drawing/2014/main" id="{FFF3AF51-45C7-4AF0-9352-C6D1D23B1508}"/>
                </a:ext>
              </a:extLst>
            </p:cNvPr>
            <p:cNvSpPr/>
            <p:nvPr/>
          </p:nvSpPr>
          <p:spPr>
            <a:xfrm>
              <a:off x="791005" y="1844253"/>
              <a:ext cx="2300059" cy="552365"/>
            </a:xfrm>
            <a:prstGeom prst="ellipse">
              <a:avLst/>
            </a:prstGeom>
            <a:solidFill>
              <a:schemeClr val="accent4">
                <a:lumMod val="20000"/>
                <a:lumOff val="80000"/>
              </a:schemeClr>
            </a:solidFill>
            <a:ln w="127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67" name="Rectangle 5">
              <a:extLst>
                <a:ext uri="{FF2B5EF4-FFF2-40B4-BE49-F238E27FC236}">
                  <a16:creationId xmlns:a16="http://schemas.microsoft.com/office/drawing/2014/main" id="{FA09AB42-104A-47F3-9626-B5B2B91E4B97}"/>
                </a:ext>
              </a:extLst>
            </p:cNvPr>
            <p:cNvSpPr/>
            <p:nvPr/>
          </p:nvSpPr>
          <p:spPr>
            <a:xfrm>
              <a:off x="882243" y="1908931"/>
              <a:ext cx="2064525" cy="480131"/>
            </a:xfrm>
            <a:prstGeom prst="rect">
              <a:avLst/>
            </a:prstGeom>
            <a:noFill/>
            <a:ln>
              <a:noFill/>
            </a:ln>
          </p:spPr>
          <p:txBody>
            <a:bodyPr wrap="square" lIns="91440" tIns="45720" rIns="91440" bIns="45720">
              <a:spAutoFit/>
            </a:bodyPr>
            <a:lstStyle/>
            <a:p>
              <a:pPr lvl="0" algn="ctr" defTabSz="457200">
                <a:lnSpc>
                  <a:spcPct val="90000"/>
                </a:lnSpc>
                <a:spcBef>
                  <a:spcPct val="0"/>
                </a:spcBef>
                <a:defRPr/>
              </a:pPr>
              <a:r>
                <a:rPr lang="ar-BH" sz="2800" b="1" dirty="0">
                  <a:ln w="0"/>
                  <a:solidFill>
                    <a:srgbClr val="0065B0"/>
                  </a:solidFill>
                  <a:effectLst>
                    <a:outerShdw blurRad="38100" dist="19050" dir="2700000" algn="tl" rotWithShape="0">
                      <a:schemeClr val="dk1">
                        <a:alpha val="40000"/>
                      </a:schemeClr>
                    </a:outerShdw>
                  </a:effectLst>
                  <a:latin typeface="Frutiger LT Arabic 55 Roman" panose="01000000000000000000" pitchFamily="2" charset="-78"/>
                </a:rPr>
                <a:t>نموذج الإجابة</a:t>
              </a:r>
              <a:endParaRPr lang="en-US" sz="2800" b="1" dirty="0">
                <a:ln w="0"/>
                <a:solidFill>
                  <a:srgbClr val="0065B0"/>
                </a:solidFill>
                <a:effectLst>
                  <a:outerShdw blurRad="38100" dist="19050" dir="2700000" algn="tl" rotWithShape="0">
                    <a:schemeClr val="dk1">
                      <a:alpha val="40000"/>
                    </a:schemeClr>
                  </a:outerShdw>
                </a:effectLst>
                <a:latin typeface="Frutiger LT Arabic 55 Roman" panose="01000000000000000000" pitchFamily="2" charset="-78"/>
              </a:endParaRPr>
            </a:p>
          </p:txBody>
        </p:sp>
      </p:grpSp>
      <p:grpSp>
        <p:nvGrpSpPr>
          <p:cNvPr id="68" name="مجموعة 67">
            <a:extLst>
              <a:ext uri="{FF2B5EF4-FFF2-40B4-BE49-F238E27FC236}">
                <a16:creationId xmlns:a16="http://schemas.microsoft.com/office/drawing/2014/main" id="{A93888F0-E790-4845-A5CD-C1359D52BCE6}"/>
              </a:ext>
            </a:extLst>
          </p:cNvPr>
          <p:cNvGrpSpPr/>
          <p:nvPr/>
        </p:nvGrpSpPr>
        <p:grpSpPr>
          <a:xfrm>
            <a:off x="685800" y="5187089"/>
            <a:ext cx="10820400" cy="693229"/>
            <a:chOff x="685800" y="5358946"/>
            <a:chExt cx="10820400" cy="693229"/>
          </a:xfrm>
        </p:grpSpPr>
        <p:grpSp>
          <p:nvGrpSpPr>
            <p:cNvPr id="69" name="مجموعة 68">
              <a:extLst>
                <a:ext uri="{FF2B5EF4-FFF2-40B4-BE49-F238E27FC236}">
                  <a16:creationId xmlns:a16="http://schemas.microsoft.com/office/drawing/2014/main" id="{2E383B1D-1F34-4FED-92B6-4F32E3243C8F}"/>
                </a:ext>
              </a:extLst>
            </p:cNvPr>
            <p:cNvGrpSpPr/>
            <p:nvPr/>
          </p:nvGrpSpPr>
          <p:grpSpPr>
            <a:xfrm>
              <a:off x="685800" y="5358947"/>
              <a:ext cx="9653585" cy="693228"/>
              <a:chOff x="526456" y="2503918"/>
              <a:chExt cx="10041529" cy="929941"/>
            </a:xfrm>
          </p:grpSpPr>
          <p:sp>
            <p:nvSpPr>
              <p:cNvPr id="73" name="مستطيل: زوايا قطرية مستديرة 72">
                <a:extLst>
                  <a:ext uri="{FF2B5EF4-FFF2-40B4-BE49-F238E27FC236}">
                    <a16:creationId xmlns:a16="http://schemas.microsoft.com/office/drawing/2014/main" id="{7AA5606E-A0CF-47A8-ADB5-991E7434FCF2}"/>
                  </a:ext>
                </a:extLst>
              </p:cNvPr>
              <p:cNvSpPr/>
              <p:nvPr/>
            </p:nvSpPr>
            <p:spPr>
              <a:xfrm>
                <a:off x="526456" y="2503918"/>
                <a:ext cx="10041529" cy="929941"/>
              </a:xfrm>
              <a:prstGeom prst="round2DiagRect">
                <a:avLst/>
              </a:prstGeom>
              <a:noFill/>
              <a:ln w="19050">
                <a:solidFill>
                  <a:srgbClr val="FFC000"/>
                </a:solidFill>
                <a:prstDash val="sysDash"/>
                <a:extLst>
                  <a:ext uri="{C807C97D-BFC1-408E-A445-0C87EB9F89A2}">
                    <ask:lineSketchStyleProps xmlns:ask="http://schemas.microsoft.com/office/drawing/2018/sketchyshapes" sd="3040545050">
                      <a:custGeom>
                        <a:avLst/>
                        <a:gdLst>
                          <a:gd name="connsiteX0" fmla="*/ 701078 w 7908915"/>
                          <a:gd name="connsiteY0" fmla="*/ 0 h 4206384"/>
                          <a:gd name="connsiteX1" fmla="*/ 1399684 w 7908915"/>
                          <a:gd name="connsiteY1" fmla="*/ 0 h 4206384"/>
                          <a:gd name="connsiteX2" fmla="*/ 1954133 w 7908915"/>
                          <a:gd name="connsiteY2" fmla="*/ 0 h 4206384"/>
                          <a:gd name="connsiteX3" fmla="*/ 2508582 w 7908915"/>
                          <a:gd name="connsiteY3" fmla="*/ 0 h 4206384"/>
                          <a:gd name="connsiteX4" fmla="*/ 3207187 w 7908915"/>
                          <a:gd name="connsiteY4" fmla="*/ 0 h 4206384"/>
                          <a:gd name="connsiteX5" fmla="*/ 3761636 w 7908915"/>
                          <a:gd name="connsiteY5" fmla="*/ 0 h 4206384"/>
                          <a:gd name="connsiteX6" fmla="*/ 4316085 w 7908915"/>
                          <a:gd name="connsiteY6" fmla="*/ 0 h 4206384"/>
                          <a:gd name="connsiteX7" fmla="*/ 4654299 w 7908915"/>
                          <a:gd name="connsiteY7" fmla="*/ 0 h 4206384"/>
                          <a:gd name="connsiteX8" fmla="*/ 5352905 w 7908915"/>
                          <a:gd name="connsiteY8" fmla="*/ 0 h 4206384"/>
                          <a:gd name="connsiteX9" fmla="*/ 5979432 w 7908915"/>
                          <a:gd name="connsiteY9" fmla="*/ 0 h 4206384"/>
                          <a:gd name="connsiteX10" fmla="*/ 6605960 w 7908915"/>
                          <a:gd name="connsiteY10" fmla="*/ 0 h 4206384"/>
                          <a:gd name="connsiteX11" fmla="*/ 7232487 w 7908915"/>
                          <a:gd name="connsiteY11" fmla="*/ 0 h 4206384"/>
                          <a:gd name="connsiteX12" fmla="*/ 7908915 w 7908915"/>
                          <a:gd name="connsiteY12" fmla="*/ 0 h 4206384"/>
                          <a:gd name="connsiteX13" fmla="*/ 7908915 w 7908915"/>
                          <a:gd name="connsiteY13" fmla="*/ 0 h 4206384"/>
                          <a:gd name="connsiteX14" fmla="*/ 7908915 w 7908915"/>
                          <a:gd name="connsiteY14" fmla="*/ 584218 h 4206384"/>
                          <a:gd name="connsiteX15" fmla="*/ 7908915 w 7908915"/>
                          <a:gd name="connsiteY15" fmla="*/ 1133382 h 4206384"/>
                          <a:gd name="connsiteX16" fmla="*/ 7908915 w 7908915"/>
                          <a:gd name="connsiteY16" fmla="*/ 1787706 h 4206384"/>
                          <a:gd name="connsiteX17" fmla="*/ 7908915 w 7908915"/>
                          <a:gd name="connsiteY17" fmla="*/ 2301818 h 4206384"/>
                          <a:gd name="connsiteX18" fmla="*/ 7908915 w 7908915"/>
                          <a:gd name="connsiteY18" fmla="*/ 2850982 h 4206384"/>
                          <a:gd name="connsiteX19" fmla="*/ 7908915 w 7908915"/>
                          <a:gd name="connsiteY19" fmla="*/ 3505306 h 4206384"/>
                          <a:gd name="connsiteX20" fmla="*/ 7207837 w 7908915"/>
                          <a:gd name="connsiteY20" fmla="*/ 4206384 h 4206384"/>
                          <a:gd name="connsiteX21" fmla="*/ 6869623 w 7908915"/>
                          <a:gd name="connsiteY21" fmla="*/ 4206384 h 4206384"/>
                          <a:gd name="connsiteX22" fmla="*/ 6387252 w 7908915"/>
                          <a:gd name="connsiteY22" fmla="*/ 4206384 h 4206384"/>
                          <a:gd name="connsiteX23" fmla="*/ 5760725 w 7908915"/>
                          <a:gd name="connsiteY23" fmla="*/ 4206384 h 4206384"/>
                          <a:gd name="connsiteX24" fmla="*/ 5422511 w 7908915"/>
                          <a:gd name="connsiteY24" fmla="*/ 4206384 h 4206384"/>
                          <a:gd name="connsiteX25" fmla="*/ 4868062 w 7908915"/>
                          <a:gd name="connsiteY25" fmla="*/ 4206384 h 4206384"/>
                          <a:gd name="connsiteX26" fmla="*/ 4529848 w 7908915"/>
                          <a:gd name="connsiteY26" fmla="*/ 4206384 h 4206384"/>
                          <a:gd name="connsiteX27" fmla="*/ 3903321 w 7908915"/>
                          <a:gd name="connsiteY27" fmla="*/ 4206384 h 4206384"/>
                          <a:gd name="connsiteX28" fmla="*/ 3420950 w 7908915"/>
                          <a:gd name="connsiteY28" fmla="*/ 4206384 h 4206384"/>
                          <a:gd name="connsiteX29" fmla="*/ 3082736 w 7908915"/>
                          <a:gd name="connsiteY29" fmla="*/ 4206384 h 4206384"/>
                          <a:gd name="connsiteX30" fmla="*/ 2744523 w 7908915"/>
                          <a:gd name="connsiteY30" fmla="*/ 4206384 h 4206384"/>
                          <a:gd name="connsiteX31" fmla="*/ 2117995 w 7908915"/>
                          <a:gd name="connsiteY31" fmla="*/ 4206384 h 4206384"/>
                          <a:gd name="connsiteX32" fmla="*/ 1779781 w 7908915"/>
                          <a:gd name="connsiteY32" fmla="*/ 4206384 h 4206384"/>
                          <a:gd name="connsiteX33" fmla="*/ 1081176 w 7908915"/>
                          <a:gd name="connsiteY33" fmla="*/ 4206384 h 4206384"/>
                          <a:gd name="connsiteX34" fmla="*/ 598805 w 7908915"/>
                          <a:gd name="connsiteY34" fmla="*/ 4206384 h 4206384"/>
                          <a:gd name="connsiteX35" fmla="*/ 0 w 7908915"/>
                          <a:gd name="connsiteY35" fmla="*/ 4206384 h 4206384"/>
                          <a:gd name="connsiteX36" fmla="*/ 0 w 7908915"/>
                          <a:gd name="connsiteY36" fmla="*/ 4206384 h 4206384"/>
                          <a:gd name="connsiteX37" fmla="*/ 0 w 7908915"/>
                          <a:gd name="connsiteY37" fmla="*/ 3727326 h 4206384"/>
                          <a:gd name="connsiteX38" fmla="*/ 0 w 7908915"/>
                          <a:gd name="connsiteY38" fmla="*/ 3213214 h 4206384"/>
                          <a:gd name="connsiteX39" fmla="*/ 0 w 7908915"/>
                          <a:gd name="connsiteY39" fmla="*/ 2699102 h 4206384"/>
                          <a:gd name="connsiteX40" fmla="*/ 0 w 7908915"/>
                          <a:gd name="connsiteY40" fmla="*/ 2184991 h 4206384"/>
                          <a:gd name="connsiteX41" fmla="*/ 0 w 7908915"/>
                          <a:gd name="connsiteY41" fmla="*/ 1635826 h 4206384"/>
                          <a:gd name="connsiteX42" fmla="*/ 0 w 7908915"/>
                          <a:gd name="connsiteY42" fmla="*/ 701078 h 4206384"/>
                          <a:gd name="connsiteX43" fmla="*/ 701078 w 7908915"/>
                          <a:gd name="connsiteY43" fmla="*/ 0 h 420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08915" h="4206384" extrusionOk="0">
                            <a:moveTo>
                              <a:pt x="701078" y="0"/>
                            </a:moveTo>
                            <a:cubicBezTo>
                              <a:pt x="996894" y="-5534"/>
                              <a:pt x="1258734" y="3784"/>
                              <a:pt x="1399684" y="0"/>
                            </a:cubicBezTo>
                            <a:cubicBezTo>
                              <a:pt x="1540634" y="-3784"/>
                              <a:pt x="1816744" y="51023"/>
                              <a:pt x="1954133" y="0"/>
                            </a:cubicBezTo>
                            <a:cubicBezTo>
                              <a:pt x="2091522" y="-51023"/>
                              <a:pt x="2316584" y="46215"/>
                              <a:pt x="2508582" y="0"/>
                            </a:cubicBezTo>
                            <a:cubicBezTo>
                              <a:pt x="2700580" y="-46215"/>
                              <a:pt x="2867691" y="70562"/>
                              <a:pt x="3207187" y="0"/>
                            </a:cubicBezTo>
                            <a:cubicBezTo>
                              <a:pt x="3546683" y="-70562"/>
                              <a:pt x="3648124" y="13097"/>
                              <a:pt x="3761636" y="0"/>
                            </a:cubicBezTo>
                            <a:cubicBezTo>
                              <a:pt x="3875148" y="-13097"/>
                              <a:pt x="4041213" y="13831"/>
                              <a:pt x="4316085" y="0"/>
                            </a:cubicBezTo>
                            <a:cubicBezTo>
                              <a:pt x="4590957" y="-13831"/>
                              <a:pt x="4578060" y="33022"/>
                              <a:pt x="4654299" y="0"/>
                            </a:cubicBezTo>
                            <a:cubicBezTo>
                              <a:pt x="4730538" y="-33022"/>
                              <a:pt x="5119276" y="32484"/>
                              <a:pt x="5352905" y="0"/>
                            </a:cubicBezTo>
                            <a:cubicBezTo>
                              <a:pt x="5586534" y="-32484"/>
                              <a:pt x="5852047" y="56033"/>
                              <a:pt x="5979432" y="0"/>
                            </a:cubicBezTo>
                            <a:cubicBezTo>
                              <a:pt x="6106817" y="-56033"/>
                              <a:pt x="6479142" y="176"/>
                              <a:pt x="6605960" y="0"/>
                            </a:cubicBezTo>
                            <a:cubicBezTo>
                              <a:pt x="6732778" y="-176"/>
                              <a:pt x="7017457" y="34377"/>
                              <a:pt x="7232487" y="0"/>
                            </a:cubicBezTo>
                            <a:cubicBezTo>
                              <a:pt x="7447517" y="-34377"/>
                              <a:pt x="7676981" y="26120"/>
                              <a:pt x="7908915" y="0"/>
                            </a:cubicBezTo>
                            <a:lnTo>
                              <a:pt x="7908915" y="0"/>
                            </a:lnTo>
                            <a:cubicBezTo>
                              <a:pt x="7934942" y="285731"/>
                              <a:pt x="7880800" y="437048"/>
                              <a:pt x="7908915" y="584218"/>
                            </a:cubicBezTo>
                            <a:cubicBezTo>
                              <a:pt x="7937030" y="731388"/>
                              <a:pt x="7847834" y="991509"/>
                              <a:pt x="7908915" y="1133382"/>
                            </a:cubicBezTo>
                            <a:cubicBezTo>
                              <a:pt x="7969996" y="1275255"/>
                              <a:pt x="7889604" y="1570006"/>
                              <a:pt x="7908915" y="1787706"/>
                            </a:cubicBezTo>
                            <a:cubicBezTo>
                              <a:pt x="7928226" y="2005406"/>
                              <a:pt x="7857848" y="2108575"/>
                              <a:pt x="7908915" y="2301818"/>
                            </a:cubicBezTo>
                            <a:cubicBezTo>
                              <a:pt x="7959982" y="2495061"/>
                              <a:pt x="7859916" y="2722733"/>
                              <a:pt x="7908915" y="2850982"/>
                            </a:cubicBezTo>
                            <a:cubicBezTo>
                              <a:pt x="7957914" y="2979231"/>
                              <a:pt x="7882128" y="3265016"/>
                              <a:pt x="7908915" y="3505306"/>
                            </a:cubicBezTo>
                            <a:cubicBezTo>
                              <a:pt x="7999661" y="3904013"/>
                              <a:pt x="7565215" y="4196065"/>
                              <a:pt x="7207837" y="4206384"/>
                            </a:cubicBezTo>
                            <a:cubicBezTo>
                              <a:pt x="7085752" y="4217878"/>
                              <a:pt x="7034960" y="4206285"/>
                              <a:pt x="6869623" y="4206384"/>
                            </a:cubicBezTo>
                            <a:cubicBezTo>
                              <a:pt x="6704286" y="4206483"/>
                              <a:pt x="6616526" y="4150485"/>
                              <a:pt x="6387252" y="4206384"/>
                            </a:cubicBezTo>
                            <a:cubicBezTo>
                              <a:pt x="6157978" y="4262283"/>
                              <a:pt x="6018731" y="4167196"/>
                              <a:pt x="5760725" y="4206384"/>
                            </a:cubicBezTo>
                            <a:cubicBezTo>
                              <a:pt x="5502719" y="4245572"/>
                              <a:pt x="5509310" y="4166293"/>
                              <a:pt x="5422511" y="4206384"/>
                            </a:cubicBezTo>
                            <a:cubicBezTo>
                              <a:pt x="5335712" y="4246475"/>
                              <a:pt x="5013014" y="4140243"/>
                              <a:pt x="4868062" y="4206384"/>
                            </a:cubicBezTo>
                            <a:cubicBezTo>
                              <a:pt x="4723110" y="4272525"/>
                              <a:pt x="4694922" y="4172773"/>
                              <a:pt x="4529848" y="4206384"/>
                            </a:cubicBezTo>
                            <a:cubicBezTo>
                              <a:pt x="4364774" y="4239995"/>
                              <a:pt x="4134432" y="4195002"/>
                              <a:pt x="3903321" y="4206384"/>
                            </a:cubicBezTo>
                            <a:cubicBezTo>
                              <a:pt x="3672210" y="4217766"/>
                              <a:pt x="3593287" y="4149713"/>
                              <a:pt x="3420950" y="4206384"/>
                            </a:cubicBezTo>
                            <a:cubicBezTo>
                              <a:pt x="3248613" y="4263055"/>
                              <a:pt x="3152479" y="4186402"/>
                              <a:pt x="3082736" y="4206384"/>
                            </a:cubicBezTo>
                            <a:cubicBezTo>
                              <a:pt x="3012993" y="4226366"/>
                              <a:pt x="2821091" y="4184241"/>
                              <a:pt x="2744523" y="4206384"/>
                            </a:cubicBezTo>
                            <a:cubicBezTo>
                              <a:pt x="2667955" y="4228527"/>
                              <a:pt x="2331767" y="4184609"/>
                              <a:pt x="2117995" y="4206384"/>
                            </a:cubicBezTo>
                            <a:cubicBezTo>
                              <a:pt x="1904223" y="4228159"/>
                              <a:pt x="1936487" y="4203224"/>
                              <a:pt x="1779781" y="4206384"/>
                            </a:cubicBezTo>
                            <a:cubicBezTo>
                              <a:pt x="1623075" y="4209544"/>
                              <a:pt x="1351193" y="4195276"/>
                              <a:pt x="1081176" y="4206384"/>
                            </a:cubicBezTo>
                            <a:cubicBezTo>
                              <a:pt x="811160" y="4217492"/>
                              <a:pt x="724920" y="4178486"/>
                              <a:pt x="598805" y="4206384"/>
                            </a:cubicBezTo>
                            <a:cubicBezTo>
                              <a:pt x="472690" y="4234282"/>
                              <a:pt x="254383" y="4194085"/>
                              <a:pt x="0" y="4206384"/>
                            </a:cubicBezTo>
                            <a:lnTo>
                              <a:pt x="0" y="4206384"/>
                            </a:lnTo>
                            <a:cubicBezTo>
                              <a:pt x="-23161" y="3969262"/>
                              <a:pt x="25715" y="3856288"/>
                              <a:pt x="0" y="3727326"/>
                            </a:cubicBezTo>
                            <a:cubicBezTo>
                              <a:pt x="-25715" y="3598364"/>
                              <a:pt x="33719" y="3461008"/>
                              <a:pt x="0" y="3213214"/>
                            </a:cubicBezTo>
                            <a:cubicBezTo>
                              <a:pt x="-33719" y="2965420"/>
                              <a:pt x="57835" y="2810542"/>
                              <a:pt x="0" y="2699102"/>
                            </a:cubicBezTo>
                            <a:cubicBezTo>
                              <a:pt x="-57835" y="2587662"/>
                              <a:pt x="16998" y="2389550"/>
                              <a:pt x="0" y="2184991"/>
                            </a:cubicBezTo>
                            <a:cubicBezTo>
                              <a:pt x="-16998" y="1980432"/>
                              <a:pt x="51483" y="1780701"/>
                              <a:pt x="0" y="1635826"/>
                            </a:cubicBezTo>
                            <a:cubicBezTo>
                              <a:pt x="-51483" y="1490951"/>
                              <a:pt x="7065" y="1107874"/>
                              <a:pt x="0" y="701078"/>
                            </a:cubicBezTo>
                            <a:cubicBezTo>
                              <a:pt x="7011" y="271667"/>
                              <a:pt x="287934" y="-1887"/>
                              <a:pt x="701078"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900" dirty="0"/>
              </a:p>
            </p:txBody>
          </p:sp>
          <p:sp>
            <p:nvSpPr>
              <p:cNvPr id="74" name="مستطيل 73">
                <a:extLst>
                  <a:ext uri="{FF2B5EF4-FFF2-40B4-BE49-F238E27FC236}">
                    <a16:creationId xmlns:a16="http://schemas.microsoft.com/office/drawing/2014/main" id="{393F17C3-7F4F-4C00-BC6B-569F233A5375}"/>
                  </a:ext>
                </a:extLst>
              </p:cNvPr>
              <p:cNvSpPr/>
              <p:nvPr/>
            </p:nvSpPr>
            <p:spPr>
              <a:xfrm>
                <a:off x="784342" y="2584797"/>
                <a:ext cx="9733972" cy="784455"/>
              </a:xfrm>
              <a:prstGeom prst="rect">
                <a:avLst/>
              </a:prstGeom>
            </p:spPr>
            <p:txBody>
              <a:bodyPr wrap="square">
                <a:spAutoFit/>
              </a:bodyPr>
              <a:lstStyle/>
              <a:p>
                <a:pPr algn="justLow" rtl="1"/>
                <a:r>
                  <a:rPr lang="ar-BH" sz="3200" b="1" dirty="0">
                    <a:latin typeface="Calibri" panose="020F0502020204030204" pitchFamily="34" charset="0"/>
                    <a:ea typeface="Calibri" panose="020F0502020204030204" pitchFamily="34" charset="0"/>
                  </a:rPr>
                  <a:t>يستمع أنور دائمًا إلى نصائح أمّه.</a:t>
                </a:r>
              </a:p>
            </p:txBody>
          </p:sp>
        </p:grpSp>
        <p:grpSp>
          <p:nvGrpSpPr>
            <p:cNvPr id="70" name="مجموعة 69">
              <a:extLst>
                <a:ext uri="{FF2B5EF4-FFF2-40B4-BE49-F238E27FC236}">
                  <a16:creationId xmlns:a16="http://schemas.microsoft.com/office/drawing/2014/main" id="{C752AD6C-A719-474C-A71D-1355289FDBB3}"/>
                </a:ext>
              </a:extLst>
            </p:cNvPr>
            <p:cNvGrpSpPr/>
            <p:nvPr/>
          </p:nvGrpSpPr>
          <p:grpSpPr>
            <a:xfrm>
              <a:off x="10486955" y="5358946"/>
              <a:ext cx="1019245" cy="575999"/>
              <a:chOff x="10708482" y="2999452"/>
              <a:chExt cx="1019245" cy="575999"/>
            </a:xfrm>
          </p:grpSpPr>
          <p:sp>
            <p:nvSpPr>
              <p:cNvPr id="71" name="قوس 70">
                <a:extLst>
                  <a:ext uri="{FF2B5EF4-FFF2-40B4-BE49-F238E27FC236}">
                    <a16:creationId xmlns:a16="http://schemas.microsoft.com/office/drawing/2014/main" id="{F71B5B7E-EEFD-4293-A955-351543717BB5}"/>
                  </a:ext>
                </a:extLst>
              </p:cNvPr>
              <p:cNvSpPr/>
              <p:nvPr/>
            </p:nvSpPr>
            <p:spPr>
              <a:xfrm rot="2353734">
                <a:off x="11151728" y="2999452"/>
                <a:ext cx="575999" cy="575999"/>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قوس 71">
                <a:extLst>
                  <a:ext uri="{FF2B5EF4-FFF2-40B4-BE49-F238E27FC236}">
                    <a16:creationId xmlns:a16="http://schemas.microsoft.com/office/drawing/2014/main" id="{380FEC22-DA12-49C1-83FA-AEC9A2DBACB5}"/>
                  </a:ext>
                </a:extLst>
              </p:cNvPr>
              <p:cNvSpPr/>
              <p:nvPr/>
            </p:nvSpPr>
            <p:spPr>
              <a:xfrm rot="19246266" flipH="1">
                <a:off x="10708482" y="2999452"/>
                <a:ext cx="575999" cy="575999"/>
              </a:xfrm>
              <a:prstGeom prst="arc">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
        <p:nvSpPr>
          <p:cNvPr id="75" name="مستطيل 74">
            <a:extLst>
              <a:ext uri="{FF2B5EF4-FFF2-40B4-BE49-F238E27FC236}">
                <a16:creationId xmlns:a16="http://schemas.microsoft.com/office/drawing/2014/main" id="{8ECB96BF-FABD-4139-AD63-A83BE24AA97E}"/>
              </a:ext>
            </a:extLst>
          </p:cNvPr>
          <p:cNvSpPr/>
          <p:nvPr/>
        </p:nvSpPr>
        <p:spPr>
          <a:xfrm>
            <a:off x="10714538" y="5025361"/>
            <a:ext cx="490840" cy="830997"/>
          </a:xfrm>
          <a:prstGeom prst="rect">
            <a:avLst/>
          </a:prstGeom>
        </p:spPr>
        <p:txBody>
          <a:bodyPr wrap="none">
            <a:spAutoFit/>
          </a:bodyPr>
          <a:lstStyle/>
          <a:p>
            <a:r>
              <a:rPr lang="ar-SA" sz="4800" dirty="0">
                <a:solidFill>
                  <a:srgbClr val="FF0000"/>
                </a:solidFill>
                <a:latin typeface="Calibri" panose="020F0502020204030204" pitchFamily="34" charset="0"/>
              </a:rPr>
              <a:t>√</a:t>
            </a:r>
            <a:endParaRPr lang="en-GB" sz="4800" dirty="0">
              <a:solidFill>
                <a:srgbClr val="FF0000"/>
              </a:solidFill>
            </a:endParaRPr>
          </a:p>
        </p:txBody>
      </p:sp>
      <p:grpSp>
        <p:nvGrpSpPr>
          <p:cNvPr id="76" name="مجموعة 75">
            <a:extLst>
              <a:ext uri="{FF2B5EF4-FFF2-40B4-BE49-F238E27FC236}">
                <a16:creationId xmlns:a16="http://schemas.microsoft.com/office/drawing/2014/main" id="{063A5FF6-59C0-4494-BC60-A0E863046E85}"/>
              </a:ext>
            </a:extLst>
          </p:cNvPr>
          <p:cNvGrpSpPr/>
          <p:nvPr/>
        </p:nvGrpSpPr>
        <p:grpSpPr>
          <a:xfrm>
            <a:off x="215250" y="53213"/>
            <a:ext cx="3043340" cy="970345"/>
            <a:chOff x="380999" y="-366815"/>
            <a:chExt cx="4157826" cy="970345"/>
          </a:xfrm>
        </p:grpSpPr>
        <p:sp>
          <p:nvSpPr>
            <p:cNvPr id="82" name="مستطيل: زوايا علوية مستديرة 32">
              <a:extLst>
                <a:ext uri="{FF2B5EF4-FFF2-40B4-BE49-F238E27FC236}">
                  <a16:creationId xmlns:a16="http://schemas.microsoft.com/office/drawing/2014/main" id="{D4346934-D5A4-4258-8D7F-F9A2464084C0}"/>
                </a:ext>
              </a:extLst>
            </p:cNvPr>
            <p:cNvSpPr/>
            <p:nvPr/>
          </p:nvSpPr>
          <p:spPr>
            <a:xfrm rot="10800000">
              <a:off x="380999" y="-304800"/>
              <a:ext cx="4157826" cy="908330"/>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6">
              <a:extLst>
                <a:ext uri="{FF2B5EF4-FFF2-40B4-BE49-F238E27FC236}">
                  <a16:creationId xmlns:a16="http://schemas.microsoft.com/office/drawing/2014/main" id="{8D51A477-9846-40EF-BA7B-B447F95811C5}"/>
                </a:ext>
              </a:extLst>
            </p:cNvPr>
            <p:cNvSpPr/>
            <p:nvPr/>
          </p:nvSpPr>
          <p:spPr>
            <a:xfrm>
              <a:off x="2348802" y="87349"/>
              <a:ext cx="1441421" cy="361637"/>
            </a:xfrm>
            <a:prstGeom prst="rect">
              <a:avLst/>
            </a:prstGeom>
            <a:noFill/>
            <a:ln>
              <a:noFill/>
            </a:ln>
          </p:spPr>
          <p:txBody>
            <a:bodyPr wrap="none" lIns="91440" tIns="45720" rIns="91440" bIns="45720">
              <a:spAutoFit/>
            </a:bodyPr>
            <a:lstStyle/>
            <a:p>
              <a:pPr algn="ctr" rtl="1">
                <a:lnSpc>
                  <a:spcPct val="50000"/>
                </a:lnSpc>
              </a:pPr>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برُّ الوالدين</a:t>
              </a:r>
              <a:endParaRPr lang="en-US"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84" name="مستطيل: زوايا علوية مستديرة 34">
              <a:extLst>
                <a:ext uri="{FF2B5EF4-FFF2-40B4-BE49-F238E27FC236}">
                  <a16:creationId xmlns:a16="http://schemas.microsoft.com/office/drawing/2014/main" id="{63FAEBE7-8DB7-4836-BC38-C7691AC88AC1}"/>
                </a:ext>
              </a:extLst>
            </p:cNvPr>
            <p:cNvSpPr/>
            <p:nvPr/>
          </p:nvSpPr>
          <p:spPr>
            <a:xfrm rot="10800000">
              <a:off x="454440" y="-366815"/>
              <a:ext cx="1145760" cy="908330"/>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6">
              <a:extLst>
                <a:ext uri="{FF2B5EF4-FFF2-40B4-BE49-F238E27FC236}">
                  <a16:creationId xmlns:a16="http://schemas.microsoft.com/office/drawing/2014/main" id="{B9D733CF-1C15-4BED-A95D-20E5FEDAA2F8}"/>
                </a:ext>
              </a:extLst>
            </p:cNvPr>
            <p:cNvSpPr/>
            <p:nvPr/>
          </p:nvSpPr>
          <p:spPr>
            <a:xfrm>
              <a:off x="510812" y="-151487"/>
              <a:ext cx="931664"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spTree>
    <p:extLst>
      <p:ext uri="{BB962C8B-B14F-4D97-AF65-F5344CB8AC3E}">
        <p14:creationId xmlns:p14="http://schemas.microsoft.com/office/powerpoint/2010/main" val="9987759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right)">
                                      <p:cBhvr>
                                        <p:cTn id="7" dur="500"/>
                                        <p:tgtEl>
                                          <p:spTgt spid="5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down)">
                                      <p:cBhvr>
                                        <p:cTn id="10" dur="500"/>
                                        <p:tgtEl>
                                          <p:spTgt spid="48"/>
                                        </p:tgtEl>
                                      </p:cBhvr>
                                    </p:animEffect>
                                  </p:childTnLst>
                                </p:cTn>
                              </p:par>
                            </p:childTnLst>
                          </p:cTn>
                        </p:par>
                        <p:par>
                          <p:cTn id="11" fill="hold">
                            <p:stCondLst>
                              <p:cond delay="500"/>
                            </p:stCondLst>
                            <p:childTnLst>
                              <p:par>
                                <p:cTn id="12" presetID="32" presetClass="emph" presetSubtype="0" fill="hold" nodeType="afterEffect">
                                  <p:stCondLst>
                                    <p:cond delay="0"/>
                                  </p:stCondLst>
                                  <p:childTnLst>
                                    <p:animRot by="120000">
                                      <p:cBhvr>
                                        <p:cTn id="13" dur="100" fill="hold">
                                          <p:stCondLst>
                                            <p:cond delay="0"/>
                                          </p:stCondLst>
                                        </p:cTn>
                                        <p:tgtEl>
                                          <p:spTgt spid="51"/>
                                        </p:tgtEl>
                                        <p:attrNameLst>
                                          <p:attrName>r</p:attrName>
                                        </p:attrNameLst>
                                      </p:cBhvr>
                                    </p:animRot>
                                    <p:animRot by="-240000">
                                      <p:cBhvr>
                                        <p:cTn id="14" dur="200" fill="hold">
                                          <p:stCondLst>
                                            <p:cond delay="200"/>
                                          </p:stCondLst>
                                        </p:cTn>
                                        <p:tgtEl>
                                          <p:spTgt spid="51"/>
                                        </p:tgtEl>
                                        <p:attrNameLst>
                                          <p:attrName>r</p:attrName>
                                        </p:attrNameLst>
                                      </p:cBhvr>
                                    </p:animRot>
                                    <p:animRot by="240000">
                                      <p:cBhvr>
                                        <p:cTn id="15" dur="200" fill="hold">
                                          <p:stCondLst>
                                            <p:cond delay="400"/>
                                          </p:stCondLst>
                                        </p:cTn>
                                        <p:tgtEl>
                                          <p:spTgt spid="51"/>
                                        </p:tgtEl>
                                        <p:attrNameLst>
                                          <p:attrName>r</p:attrName>
                                        </p:attrNameLst>
                                      </p:cBhvr>
                                    </p:animRot>
                                    <p:animRot by="-240000">
                                      <p:cBhvr>
                                        <p:cTn id="16" dur="200" fill="hold">
                                          <p:stCondLst>
                                            <p:cond delay="600"/>
                                          </p:stCondLst>
                                        </p:cTn>
                                        <p:tgtEl>
                                          <p:spTgt spid="51"/>
                                        </p:tgtEl>
                                        <p:attrNameLst>
                                          <p:attrName>r</p:attrName>
                                        </p:attrNameLst>
                                      </p:cBhvr>
                                    </p:animRot>
                                    <p:animRot by="120000">
                                      <p:cBhvr>
                                        <p:cTn id="17" dur="200" fill="hold">
                                          <p:stCondLst>
                                            <p:cond delay="800"/>
                                          </p:stCondLst>
                                        </p:cTn>
                                        <p:tgtEl>
                                          <p:spTgt spid="51"/>
                                        </p:tgtEl>
                                        <p:attrNameLst>
                                          <p:attrName>r</p:attrName>
                                        </p:attrNameLst>
                                      </p:cBhvr>
                                    </p:animRot>
                                  </p:childTnLst>
                                </p:cTn>
                              </p:par>
                              <p:par>
                                <p:cTn id="18" presetID="22" presetClass="entr" presetSubtype="4"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1250"/>
                                        <p:tgtEl>
                                          <p:spTgt spid="4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1250"/>
                                        <p:tgtEl>
                                          <p:spTgt spid="50"/>
                                        </p:tgtEl>
                                      </p:cBhvr>
                                    </p:animEffect>
                                  </p:childTnLst>
                                </p:cTn>
                              </p:par>
                            </p:childTnLst>
                          </p:cTn>
                        </p:par>
                        <p:par>
                          <p:cTn id="24" fill="hold">
                            <p:stCondLst>
                              <p:cond delay="1750"/>
                            </p:stCondLst>
                            <p:childTnLst>
                              <p:par>
                                <p:cTn id="25" presetID="18" presetClass="entr" presetSubtype="12" fill="hold" grpId="0" nodeType="afterEffect">
                                  <p:stCondLst>
                                    <p:cond delay="0"/>
                                  </p:stCondLst>
                                  <p:iterate type="wd">
                                    <p:tmPct val="90000"/>
                                  </p:iterate>
                                  <p:childTnLst>
                                    <p:set>
                                      <p:cBhvr>
                                        <p:cTn id="26" dur="1" fill="hold">
                                          <p:stCondLst>
                                            <p:cond delay="0"/>
                                          </p:stCondLst>
                                        </p:cTn>
                                        <p:tgtEl>
                                          <p:spTgt spid="24"/>
                                        </p:tgtEl>
                                        <p:attrNameLst>
                                          <p:attrName>style.visibility</p:attrName>
                                        </p:attrNameLst>
                                      </p:cBhvr>
                                      <p:to>
                                        <p:strVal val="visible"/>
                                      </p:to>
                                    </p:set>
                                    <p:animEffect transition="in" filter="strips(downLeft)">
                                      <p:cBhvr>
                                        <p:cTn id="27" dur="1000"/>
                                        <p:tgtEl>
                                          <p:spTgt spid="24"/>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3000"/>
                                        <p:tgtEl>
                                          <p:spTgt spid="23"/>
                                        </p:tgtEl>
                                      </p:cBhvr>
                                    </p:animEffect>
                                  </p:childTnLst>
                                </p:cTn>
                              </p:par>
                            </p:childTnLst>
                          </p:cTn>
                        </p:par>
                        <p:par>
                          <p:cTn id="31" fill="hold">
                            <p:stCondLst>
                              <p:cond delay="18050"/>
                            </p:stCondLst>
                            <p:childTnLst>
                              <p:par>
                                <p:cTn id="32" presetID="22" presetClass="entr" presetSubtype="2" fill="hold" nodeType="afterEffect">
                                  <p:stCondLst>
                                    <p:cond delay="175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3000"/>
                                        <p:tgtEl>
                                          <p:spTgt spid="13"/>
                                        </p:tgtEl>
                                      </p:cBhvr>
                                    </p:animEffect>
                                  </p:childTnLst>
                                </p:cTn>
                              </p:par>
                            </p:childTnLst>
                          </p:cTn>
                        </p:par>
                        <p:par>
                          <p:cTn id="35" fill="hold">
                            <p:stCondLst>
                              <p:cond delay="22800"/>
                            </p:stCondLst>
                            <p:childTnLst>
                              <p:par>
                                <p:cTn id="36" presetID="22" presetClass="entr" presetSubtype="2" fill="hold" nodeType="afterEffect">
                                  <p:stCondLst>
                                    <p:cond delay="1750"/>
                                  </p:stCondLst>
                                  <p:childTnLst>
                                    <p:set>
                                      <p:cBhvr>
                                        <p:cTn id="37" dur="1" fill="hold">
                                          <p:stCondLst>
                                            <p:cond delay="0"/>
                                          </p:stCondLst>
                                        </p:cTn>
                                        <p:tgtEl>
                                          <p:spTgt spid="14"/>
                                        </p:tgtEl>
                                        <p:attrNameLst>
                                          <p:attrName>style.visibility</p:attrName>
                                        </p:attrNameLst>
                                      </p:cBhvr>
                                      <p:to>
                                        <p:strVal val="visible"/>
                                      </p:to>
                                    </p:set>
                                    <p:animEffect transition="in" filter="wipe(right)">
                                      <p:cBhvr>
                                        <p:cTn id="38" dur="3000"/>
                                        <p:tgtEl>
                                          <p:spTgt spid="14"/>
                                        </p:tgtEl>
                                      </p:cBhvr>
                                    </p:animEffect>
                                  </p:childTnLst>
                                </p:cTn>
                              </p:par>
                            </p:childTnLst>
                          </p:cTn>
                        </p:par>
                        <p:par>
                          <p:cTn id="39" fill="hold">
                            <p:stCondLst>
                              <p:cond delay="27550"/>
                            </p:stCondLst>
                            <p:childTnLst>
                              <p:par>
                                <p:cTn id="40" presetID="22" presetClass="entr" presetSubtype="2" fill="hold" nodeType="afterEffect">
                                  <p:stCondLst>
                                    <p:cond delay="1750"/>
                                  </p:stCondLst>
                                  <p:childTnLst>
                                    <p:set>
                                      <p:cBhvr>
                                        <p:cTn id="41" dur="1" fill="hold">
                                          <p:stCondLst>
                                            <p:cond delay="0"/>
                                          </p:stCondLst>
                                        </p:cTn>
                                        <p:tgtEl>
                                          <p:spTgt spid="19"/>
                                        </p:tgtEl>
                                        <p:attrNameLst>
                                          <p:attrName>style.visibility</p:attrName>
                                        </p:attrNameLst>
                                      </p:cBhvr>
                                      <p:to>
                                        <p:strVal val="visible"/>
                                      </p:to>
                                    </p:set>
                                    <p:animEffect transition="in" filter="wipe(right)">
                                      <p:cBhvr>
                                        <p:cTn id="42" dur="3000"/>
                                        <p:tgtEl>
                                          <p:spTgt spid="19"/>
                                        </p:tgtEl>
                                      </p:cBhvr>
                                    </p:animEffect>
                                  </p:childTnLst>
                                </p:cTn>
                              </p:par>
                            </p:childTnLst>
                          </p:cTn>
                        </p:par>
                        <p:par>
                          <p:cTn id="43" fill="hold">
                            <p:stCondLst>
                              <p:cond delay="32300"/>
                            </p:stCondLst>
                            <p:childTnLst>
                              <p:par>
                                <p:cTn id="44" presetID="22" presetClass="entr" presetSubtype="2" fill="hold" nodeType="afterEffect">
                                  <p:stCondLst>
                                    <p:cond delay="1750"/>
                                  </p:stCondLst>
                                  <p:childTnLst>
                                    <p:set>
                                      <p:cBhvr>
                                        <p:cTn id="45" dur="1" fill="hold">
                                          <p:stCondLst>
                                            <p:cond delay="0"/>
                                          </p:stCondLst>
                                        </p:cTn>
                                        <p:tgtEl>
                                          <p:spTgt spid="20"/>
                                        </p:tgtEl>
                                        <p:attrNameLst>
                                          <p:attrName>style.visibility</p:attrName>
                                        </p:attrNameLst>
                                      </p:cBhvr>
                                      <p:to>
                                        <p:strVal val="visible"/>
                                      </p:to>
                                    </p:set>
                                    <p:animEffect transition="in" filter="wipe(right)">
                                      <p:cBhvr>
                                        <p:cTn id="46" dur="3000"/>
                                        <p:tgtEl>
                                          <p:spTgt spid="20"/>
                                        </p:tgtEl>
                                      </p:cBhvr>
                                    </p:animEffect>
                                  </p:childTnLst>
                                </p:cTn>
                              </p:par>
                            </p:childTnLst>
                          </p:cTn>
                        </p:par>
                        <p:par>
                          <p:cTn id="47" fill="hold">
                            <p:stCondLst>
                              <p:cond delay="37050"/>
                            </p:stCondLst>
                            <p:childTnLst>
                              <p:par>
                                <p:cTn id="48" presetID="22" presetClass="entr" presetSubtype="2" fill="hold" nodeType="after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wipe(right)">
                                      <p:cBhvr>
                                        <p:cTn id="50" dur="3000"/>
                                        <p:tgtEl>
                                          <p:spTgt spid="68"/>
                                        </p:tgtEl>
                                      </p:cBhvr>
                                    </p:animEffect>
                                  </p:childTnLst>
                                </p:cTn>
                              </p:par>
                            </p:childTnLst>
                          </p:cTn>
                        </p:par>
                        <p:par>
                          <p:cTn id="51" fill="hold">
                            <p:stCondLst>
                              <p:cond delay="40050"/>
                            </p:stCondLst>
                            <p:childTnLst>
                              <p:par>
                                <p:cTn id="52" presetID="23" presetClass="entr" presetSubtype="16" fill="hold" nodeType="afterEffect">
                                  <p:stCondLst>
                                    <p:cond delay="0"/>
                                  </p:stCondLst>
                                  <p:childTnLst>
                                    <p:set>
                                      <p:cBhvr>
                                        <p:cTn id="53" dur="1" fill="hold">
                                          <p:stCondLst>
                                            <p:cond delay="0"/>
                                          </p:stCondLst>
                                        </p:cTn>
                                        <p:tgtEl>
                                          <p:spTgt spid="65"/>
                                        </p:tgtEl>
                                        <p:attrNameLst>
                                          <p:attrName>style.visibility</p:attrName>
                                        </p:attrNameLst>
                                      </p:cBhvr>
                                      <p:to>
                                        <p:strVal val="visible"/>
                                      </p:to>
                                    </p:set>
                                    <p:anim calcmode="lin" valueType="num">
                                      <p:cBhvr>
                                        <p:cTn id="54" dur="4250" fill="hold"/>
                                        <p:tgtEl>
                                          <p:spTgt spid="65"/>
                                        </p:tgtEl>
                                        <p:attrNameLst>
                                          <p:attrName>ppt_w</p:attrName>
                                        </p:attrNameLst>
                                      </p:cBhvr>
                                      <p:tavLst>
                                        <p:tav tm="0">
                                          <p:val>
                                            <p:fltVal val="0"/>
                                          </p:val>
                                        </p:tav>
                                        <p:tav tm="100000">
                                          <p:val>
                                            <p:strVal val="#ppt_w"/>
                                          </p:val>
                                        </p:tav>
                                      </p:tavLst>
                                    </p:anim>
                                    <p:anim calcmode="lin" valueType="num">
                                      <p:cBhvr>
                                        <p:cTn id="55" dur="4250" fill="hold"/>
                                        <p:tgtEl>
                                          <p:spTgt spid="65"/>
                                        </p:tgtEl>
                                        <p:attrNameLst>
                                          <p:attrName>ppt_h</p:attrName>
                                        </p:attrNameLst>
                                      </p:cBhvr>
                                      <p:tavLst>
                                        <p:tav tm="0">
                                          <p:val>
                                            <p:fltVal val="0"/>
                                          </p:val>
                                        </p:tav>
                                        <p:tav tm="100000">
                                          <p:val>
                                            <p:strVal val="#ppt_h"/>
                                          </p:val>
                                        </p:tav>
                                      </p:tavLst>
                                    </p:anim>
                                  </p:childTnLst>
                                </p:cTn>
                              </p:par>
                            </p:childTnLst>
                          </p:cTn>
                        </p:par>
                        <p:par>
                          <p:cTn id="56" fill="hold">
                            <p:stCondLst>
                              <p:cond delay="44300"/>
                            </p:stCondLst>
                            <p:childTnLst>
                              <p:par>
                                <p:cTn id="57" presetID="23" presetClass="entr" presetSubtype="16" fill="hold" nodeType="afterEffect">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cBhvr>
                                        <p:cTn id="59" dur="4000" fill="hold"/>
                                        <p:tgtEl>
                                          <p:spTgt spid="65"/>
                                        </p:tgtEl>
                                        <p:attrNameLst>
                                          <p:attrName>ppt_w</p:attrName>
                                        </p:attrNameLst>
                                      </p:cBhvr>
                                      <p:tavLst>
                                        <p:tav tm="0">
                                          <p:val>
                                            <p:fltVal val="0"/>
                                          </p:val>
                                        </p:tav>
                                        <p:tav tm="100000">
                                          <p:val>
                                            <p:strVal val="#ppt_w"/>
                                          </p:val>
                                        </p:tav>
                                      </p:tavLst>
                                    </p:anim>
                                    <p:anim calcmode="lin" valueType="num">
                                      <p:cBhvr>
                                        <p:cTn id="60" dur="4000" fill="hold"/>
                                        <p:tgtEl>
                                          <p:spTgt spid="65"/>
                                        </p:tgtEl>
                                        <p:attrNameLst>
                                          <p:attrName>ppt_h</p:attrName>
                                        </p:attrNameLst>
                                      </p:cBhvr>
                                      <p:tavLst>
                                        <p:tav tm="0">
                                          <p:val>
                                            <p:fltVal val="0"/>
                                          </p:val>
                                        </p:tav>
                                        <p:tav tm="100000">
                                          <p:val>
                                            <p:strVal val="#ppt_h"/>
                                          </p:val>
                                        </p:tav>
                                      </p:tavLst>
                                    </p:anim>
                                  </p:childTnLst>
                                </p:cTn>
                              </p:par>
                            </p:childTnLst>
                          </p:cTn>
                        </p:par>
                        <p:par>
                          <p:cTn id="61" fill="hold">
                            <p:stCondLst>
                              <p:cond delay="48300"/>
                            </p:stCondLst>
                            <p:childTnLst>
                              <p:par>
                                <p:cTn id="62" presetID="18" presetClass="entr" presetSubtype="3" fill="hold" grpId="0" nodeType="afterEffect">
                                  <p:stCondLst>
                                    <p:cond delay="1500"/>
                                  </p:stCondLst>
                                  <p:childTnLst>
                                    <p:set>
                                      <p:cBhvr>
                                        <p:cTn id="63" dur="1" fill="hold">
                                          <p:stCondLst>
                                            <p:cond delay="0"/>
                                          </p:stCondLst>
                                        </p:cTn>
                                        <p:tgtEl>
                                          <p:spTgt spid="21"/>
                                        </p:tgtEl>
                                        <p:attrNameLst>
                                          <p:attrName>style.visibility</p:attrName>
                                        </p:attrNameLst>
                                      </p:cBhvr>
                                      <p:to>
                                        <p:strVal val="visible"/>
                                      </p:to>
                                    </p:set>
                                    <p:animEffect transition="in" filter="strips(upRight)">
                                      <p:cBhvr>
                                        <p:cTn id="64" dur="1000"/>
                                        <p:tgtEl>
                                          <p:spTgt spid="21"/>
                                        </p:tgtEl>
                                      </p:cBhvr>
                                    </p:animEffect>
                                  </p:childTnLst>
                                </p:cTn>
                              </p:par>
                            </p:childTnLst>
                          </p:cTn>
                        </p:par>
                        <p:par>
                          <p:cTn id="65" fill="hold">
                            <p:stCondLst>
                              <p:cond delay="50800"/>
                            </p:stCondLst>
                            <p:childTnLst>
                              <p:par>
                                <p:cTn id="66" presetID="18" presetClass="entr" presetSubtype="3" fill="hold" grpId="0" nodeType="afterEffect">
                                  <p:stCondLst>
                                    <p:cond delay="1500"/>
                                  </p:stCondLst>
                                  <p:childTnLst>
                                    <p:set>
                                      <p:cBhvr>
                                        <p:cTn id="67" dur="1" fill="hold">
                                          <p:stCondLst>
                                            <p:cond delay="0"/>
                                          </p:stCondLst>
                                        </p:cTn>
                                        <p:tgtEl>
                                          <p:spTgt spid="63"/>
                                        </p:tgtEl>
                                        <p:attrNameLst>
                                          <p:attrName>style.visibility</p:attrName>
                                        </p:attrNameLst>
                                      </p:cBhvr>
                                      <p:to>
                                        <p:strVal val="visible"/>
                                      </p:to>
                                    </p:set>
                                    <p:animEffect transition="in" filter="strips(upRight)">
                                      <p:cBhvr>
                                        <p:cTn id="68" dur="1000"/>
                                        <p:tgtEl>
                                          <p:spTgt spid="63"/>
                                        </p:tgtEl>
                                      </p:cBhvr>
                                    </p:animEffect>
                                  </p:childTnLst>
                                </p:cTn>
                              </p:par>
                            </p:childTnLst>
                          </p:cTn>
                        </p:par>
                        <p:par>
                          <p:cTn id="69" fill="hold">
                            <p:stCondLst>
                              <p:cond delay="53300"/>
                            </p:stCondLst>
                            <p:childTnLst>
                              <p:par>
                                <p:cTn id="70" presetID="18" presetClass="entr" presetSubtype="3" fill="hold" grpId="0" nodeType="afterEffect">
                                  <p:stCondLst>
                                    <p:cond delay="1500"/>
                                  </p:stCondLst>
                                  <p:childTnLst>
                                    <p:set>
                                      <p:cBhvr>
                                        <p:cTn id="71" dur="1" fill="hold">
                                          <p:stCondLst>
                                            <p:cond delay="0"/>
                                          </p:stCondLst>
                                        </p:cTn>
                                        <p:tgtEl>
                                          <p:spTgt spid="62"/>
                                        </p:tgtEl>
                                        <p:attrNameLst>
                                          <p:attrName>style.visibility</p:attrName>
                                        </p:attrNameLst>
                                      </p:cBhvr>
                                      <p:to>
                                        <p:strVal val="visible"/>
                                      </p:to>
                                    </p:set>
                                    <p:animEffect transition="in" filter="strips(upRight)">
                                      <p:cBhvr>
                                        <p:cTn id="72" dur="1000"/>
                                        <p:tgtEl>
                                          <p:spTgt spid="62"/>
                                        </p:tgtEl>
                                      </p:cBhvr>
                                    </p:animEffect>
                                  </p:childTnLst>
                                </p:cTn>
                              </p:par>
                            </p:childTnLst>
                          </p:cTn>
                        </p:par>
                        <p:par>
                          <p:cTn id="73" fill="hold">
                            <p:stCondLst>
                              <p:cond delay="55800"/>
                            </p:stCondLst>
                            <p:childTnLst>
                              <p:par>
                                <p:cTn id="74" presetID="18" presetClass="entr" presetSubtype="12" fill="hold" grpId="0" nodeType="afterEffect">
                                  <p:stCondLst>
                                    <p:cond delay="1500"/>
                                  </p:stCondLst>
                                  <p:childTnLst>
                                    <p:set>
                                      <p:cBhvr>
                                        <p:cTn id="75" dur="1" fill="hold">
                                          <p:stCondLst>
                                            <p:cond delay="0"/>
                                          </p:stCondLst>
                                        </p:cTn>
                                        <p:tgtEl>
                                          <p:spTgt spid="64"/>
                                        </p:tgtEl>
                                        <p:attrNameLst>
                                          <p:attrName>style.visibility</p:attrName>
                                        </p:attrNameLst>
                                      </p:cBhvr>
                                      <p:to>
                                        <p:strVal val="visible"/>
                                      </p:to>
                                    </p:set>
                                    <p:animEffect transition="in" filter="strips(downLeft)">
                                      <p:cBhvr>
                                        <p:cTn id="76" dur="1000"/>
                                        <p:tgtEl>
                                          <p:spTgt spid="64"/>
                                        </p:tgtEl>
                                      </p:cBhvr>
                                    </p:animEffect>
                                  </p:childTnLst>
                                </p:cTn>
                              </p:par>
                            </p:childTnLst>
                          </p:cTn>
                        </p:par>
                        <p:par>
                          <p:cTn id="77" fill="hold">
                            <p:stCondLst>
                              <p:cond delay="58300"/>
                            </p:stCondLst>
                            <p:childTnLst>
                              <p:par>
                                <p:cTn id="78" presetID="18" presetClass="entr" presetSubtype="3" fill="hold" grpId="0" nodeType="afterEffect">
                                  <p:stCondLst>
                                    <p:cond delay="1500"/>
                                  </p:stCondLst>
                                  <p:childTnLst>
                                    <p:set>
                                      <p:cBhvr>
                                        <p:cTn id="79" dur="1" fill="hold">
                                          <p:stCondLst>
                                            <p:cond delay="0"/>
                                          </p:stCondLst>
                                        </p:cTn>
                                        <p:tgtEl>
                                          <p:spTgt spid="75"/>
                                        </p:tgtEl>
                                        <p:attrNameLst>
                                          <p:attrName>style.visibility</p:attrName>
                                        </p:attrNameLst>
                                      </p:cBhvr>
                                      <p:to>
                                        <p:strVal val="visible"/>
                                      </p:to>
                                    </p:set>
                                    <p:animEffect transition="in" filter="strips(upRight)">
                                      <p:cBhvr>
                                        <p:cTn id="80"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1" grpId="0"/>
      <p:bldP spid="62" grpId="0"/>
      <p:bldP spid="63" grpId="0"/>
      <p:bldP spid="64" grpId="0"/>
      <p:bldP spid="48" grpId="0" animBg="1"/>
      <p:bldP spid="49" grpId="0" animBg="1"/>
      <p:bldP spid="50"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رابط مستقيم 2">
            <a:extLst>
              <a:ext uri="{FF2B5EF4-FFF2-40B4-BE49-F238E27FC236}">
                <a16:creationId xmlns:a16="http://schemas.microsoft.com/office/drawing/2014/main" id="{1B16012A-122B-43EA-9E12-70D2958DA8EB}"/>
              </a:ext>
            </a:extLst>
          </p:cNvPr>
          <p:cNvCxnSpPr/>
          <p:nvPr/>
        </p:nvCxnSpPr>
        <p:spPr>
          <a:xfrm flipH="1">
            <a:off x="1371600" y="6934200"/>
            <a:ext cx="100584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شكل بيضاوي 1"/>
          <p:cNvSpPr/>
          <p:nvPr/>
        </p:nvSpPr>
        <p:spPr>
          <a:xfrm>
            <a:off x="4871258" y="1130531"/>
            <a:ext cx="3175462" cy="71489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dirty="0"/>
              <a:t>حقوق الوالدين</a:t>
            </a:r>
          </a:p>
        </p:txBody>
      </p:sp>
      <p:sp>
        <p:nvSpPr>
          <p:cNvPr id="5" name="دمعة 4"/>
          <p:cNvSpPr/>
          <p:nvPr/>
        </p:nvSpPr>
        <p:spPr>
          <a:xfrm>
            <a:off x="9160625" y="2693322"/>
            <a:ext cx="2269375" cy="1645921"/>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dirty="0"/>
              <a:t>............</a:t>
            </a:r>
          </a:p>
          <a:p>
            <a:pPr algn="ctr"/>
            <a:endParaRPr lang="ar-BH" sz="3200" dirty="0"/>
          </a:p>
        </p:txBody>
      </p:sp>
      <p:sp>
        <p:nvSpPr>
          <p:cNvPr id="6" name="دمعة 5"/>
          <p:cNvSpPr/>
          <p:nvPr/>
        </p:nvSpPr>
        <p:spPr>
          <a:xfrm>
            <a:off x="5054138" y="2693323"/>
            <a:ext cx="2560320" cy="1263535"/>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dirty="0"/>
              <a:t> .............</a:t>
            </a:r>
          </a:p>
          <a:p>
            <a:pPr algn="ctr"/>
            <a:endParaRPr lang="ar-BH" sz="3200" dirty="0"/>
          </a:p>
        </p:txBody>
      </p:sp>
      <p:sp>
        <p:nvSpPr>
          <p:cNvPr id="7" name="دمعة 6"/>
          <p:cNvSpPr/>
          <p:nvPr/>
        </p:nvSpPr>
        <p:spPr>
          <a:xfrm>
            <a:off x="1371601" y="2509787"/>
            <a:ext cx="2319252" cy="1563449"/>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dirty="0"/>
              <a:t>............</a:t>
            </a:r>
          </a:p>
          <a:p>
            <a:pPr algn="ctr"/>
            <a:endParaRPr lang="ar-BH" sz="3200" dirty="0"/>
          </a:p>
        </p:txBody>
      </p:sp>
      <p:sp>
        <p:nvSpPr>
          <p:cNvPr id="8" name="مستطيل 7"/>
          <p:cNvSpPr/>
          <p:nvPr/>
        </p:nvSpPr>
        <p:spPr>
          <a:xfrm>
            <a:off x="9160625" y="5087389"/>
            <a:ext cx="2759826" cy="1301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dirty="0"/>
              <a:t>- العمل بما يرضيهما</a:t>
            </a:r>
          </a:p>
          <a:p>
            <a:pPr algn="ctr"/>
            <a:r>
              <a:rPr lang="ar-BH" sz="2800" dirty="0"/>
              <a:t>- .....................</a:t>
            </a:r>
          </a:p>
          <a:p>
            <a:pPr algn="ctr"/>
            <a:r>
              <a:rPr lang="ar-BH" sz="2800" dirty="0"/>
              <a:t>- .....................</a:t>
            </a:r>
          </a:p>
        </p:txBody>
      </p:sp>
      <p:sp>
        <p:nvSpPr>
          <p:cNvPr id="9" name="مستطيل 8"/>
          <p:cNvSpPr/>
          <p:nvPr/>
        </p:nvSpPr>
        <p:spPr>
          <a:xfrm>
            <a:off x="4829695" y="5108343"/>
            <a:ext cx="3142210" cy="1280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2800" dirty="0"/>
              <a:t>معاملتهما معاملة طيبة</a:t>
            </a:r>
            <a:r>
              <a:rPr lang="en-US" sz="2800" dirty="0"/>
              <a:t>- </a:t>
            </a:r>
            <a:endParaRPr lang="ar-BH" sz="2800" dirty="0"/>
          </a:p>
          <a:p>
            <a:pPr algn="r"/>
            <a:r>
              <a:rPr lang="ar-BH" sz="2800" dirty="0"/>
              <a:t>.........................</a:t>
            </a:r>
            <a:r>
              <a:rPr lang="en-US" sz="2800" dirty="0"/>
              <a:t>-     </a:t>
            </a:r>
            <a:endParaRPr lang="ar-BH" sz="2800" dirty="0"/>
          </a:p>
          <a:p>
            <a:pPr algn="r"/>
            <a:r>
              <a:rPr lang="ar-BH" sz="2800" dirty="0"/>
              <a:t>- ........................</a:t>
            </a:r>
          </a:p>
        </p:txBody>
      </p:sp>
      <p:sp>
        <p:nvSpPr>
          <p:cNvPr id="10" name="مستطيل 9"/>
          <p:cNvSpPr/>
          <p:nvPr/>
        </p:nvSpPr>
        <p:spPr>
          <a:xfrm>
            <a:off x="814647" y="5108343"/>
            <a:ext cx="3291839" cy="1280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2800" dirty="0"/>
              <a:t>- الدعاء لهما</a:t>
            </a:r>
          </a:p>
          <a:p>
            <a:pPr algn="r"/>
            <a:r>
              <a:rPr lang="ar-BH" sz="2800" dirty="0"/>
              <a:t>...........................</a:t>
            </a:r>
            <a:r>
              <a:rPr lang="en-US" sz="2800" b="1" dirty="0"/>
              <a:t>-</a:t>
            </a:r>
            <a:r>
              <a:rPr lang="en-US" sz="2800" dirty="0"/>
              <a:t> </a:t>
            </a:r>
            <a:endParaRPr lang="ar-BH" sz="2800" dirty="0"/>
          </a:p>
          <a:p>
            <a:pPr algn="r"/>
            <a:r>
              <a:rPr lang="ar-BH" sz="2800" dirty="0"/>
              <a:t>- ..........................</a:t>
            </a:r>
          </a:p>
        </p:txBody>
      </p:sp>
      <p:sp>
        <p:nvSpPr>
          <p:cNvPr id="11" name="تمرير أفقي 10"/>
          <p:cNvSpPr/>
          <p:nvPr/>
        </p:nvSpPr>
        <p:spPr>
          <a:xfrm>
            <a:off x="3607724" y="365760"/>
            <a:ext cx="5087389" cy="764771"/>
          </a:xfrm>
          <a:prstGeom prst="horizont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b="1" dirty="0">
                <a:solidFill>
                  <a:schemeClr val="tx1"/>
                </a:solidFill>
              </a:rPr>
              <a:t>أكمل الخريطة الذهنية:</a:t>
            </a:r>
          </a:p>
        </p:txBody>
      </p:sp>
      <p:sp>
        <p:nvSpPr>
          <p:cNvPr id="12" name="وسيلة شرح مع سهم إلى الأسفل 11"/>
          <p:cNvSpPr/>
          <p:nvPr/>
        </p:nvSpPr>
        <p:spPr>
          <a:xfrm>
            <a:off x="4106486" y="4101116"/>
            <a:ext cx="4522124" cy="924445"/>
          </a:xfrm>
          <a:prstGeom prst="down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dirty="0"/>
              <a:t>ويكون ذلك ب:</a:t>
            </a:r>
          </a:p>
        </p:txBody>
      </p:sp>
      <p:cxnSp>
        <p:nvCxnSpPr>
          <p:cNvPr id="15" name="رابط كسهم مستقيم 14"/>
          <p:cNvCxnSpPr/>
          <p:nvPr/>
        </p:nvCxnSpPr>
        <p:spPr>
          <a:xfrm>
            <a:off x="7971905" y="1679171"/>
            <a:ext cx="1753986" cy="1263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a:stCxn id="2" idx="4"/>
          </p:cNvCxnSpPr>
          <p:nvPr/>
        </p:nvCxnSpPr>
        <p:spPr>
          <a:xfrm>
            <a:off x="6458989" y="1845425"/>
            <a:ext cx="0" cy="847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a:stCxn id="2" idx="3"/>
          </p:cNvCxnSpPr>
          <p:nvPr/>
        </p:nvCxnSpPr>
        <p:spPr>
          <a:xfrm flipH="1">
            <a:off x="3690852" y="1740731"/>
            <a:ext cx="1645442" cy="952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مجموعة 22">
            <a:extLst>
              <a:ext uri="{FF2B5EF4-FFF2-40B4-BE49-F238E27FC236}">
                <a16:creationId xmlns:a16="http://schemas.microsoft.com/office/drawing/2014/main" id="{063A5FF6-59C0-4494-BC60-A0E863046E85}"/>
              </a:ext>
            </a:extLst>
          </p:cNvPr>
          <p:cNvGrpSpPr/>
          <p:nvPr/>
        </p:nvGrpSpPr>
        <p:grpSpPr>
          <a:xfrm>
            <a:off x="215250" y="53213"/>
            <a:ext cx="3043340" cy="970345"/>
            <a:chOff x="380999" y="-366815"/>
            <a:chExt cx="4157826" cy="970345"/>
          </a:xfrm>
        </p:grpSpPr>
        <p:sp>
          <p:nvSpPr>
            <p:cNvPr id="24" name="مستطيل: زوايا علوية مستديرة 32">
              <a:extLst>
                <a:ext uri="{FF2B5EF4-FFF2-40B4-BE49-F238E27FC236}">
                  <a16:creationId xmlns:a16="http://schemas.microsoft.com/office/drawing/2014/main" id="{D4346934-D5A4-4258-8D7F-F9A2464084C0}"/>
                </a:ext>
              </a:extLst>
            </p:cNvPr>
            <p:cNvSpPr/>
            <p:nvPr/>
          </p:nvSpPr>
          <p:spPr>
            <a:xfrm rot="10800000">
              <a:off x="380999" y="-304800"/>
              <a:ext cx="4157826" cy="908330"/>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6">
              <a:extLst>
                <a:ext uri="{FF2B5EF4-FFF2-40B4-BE49-F238E27FC236}">
                  <a16:creationId xmlns:a16="http://schemas.microsoft.com/office/drawing/2014/main" id="{8D51A477-9846-40EF-BA7B-B447F95811C5}"/>
                </a:ext>
              </a:extLst>
            </p:cNvPr>
            <p:cNvSpPr/>
            <p:nvPr/>
          </p:nvSpPr>
          <p:spPr>
            <a:xfrm>
              <a:off x="2348802" y="87349"/>
              <a:ext cx="1441421" cy="361637"/>
            </a:xfrm>
            <a:prstGeom prst="rect">
              <a:avLst/>
            </a:prstGeom>
            <a:noFill/>
            <a:ln>
              <a:noFill/>
            </a:ln>
          </p:spPr>
          <p:txBody>
            <a:bodyPr wrap="none" lIns="91440" tIns="45720" rIns="91440" bIns="45720">
              <a:spAutoFit/>
            </a:bodyPr>
            <a:lstStyle/>
            <a:p>
              <a:pPr algn="ctr" rtl="1">
                <a:lnSpc>
                  <a:spcPct val="50000"/>
                </a:lnSpc>
              </a:pPr>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برُّ الوالدين</a:t>
              </a:r>
              <a:endParaRPr lang="en-US"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26" name="مستطيل: زوايا علوية مستديرة 34">
              <a:extLst>
                <a:ext uri="{FF2B5EF4-FFF2-40B4-BE49-F238E27FC236}">
                  <a16:creationId xmlns:a16="http://schemas.microsoft.com/office/drawing/2014/main" id="{63FAEBE7-8DB7-4836-BC38-C7691AC88AC1}"/>
                </a:ext>
              </a:extLst>
            </p:cNvPr>
            <p:cNvSpPr/>
            <p:nvPr/>
          </p:nvSpPr>
          <p:spPr>
            <a:xfrm rot="10800000">
              <a:off x="454440" y="-366815"/>
              <a:ext cx="1145760" cy="908330"/>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6">
              <a:extLst>
                <a:ext uri="{FF2B5EF4-FFF2-40B4-BE49-F238E27FC236}">
                  <a16:creationId xmlns:a16="http://schemas.microsoft.com/office/drawing/2014/main" id="{B9D733CF-1C15-4BED-A95D-20E5FEDAA2F8}"/>
                </a:ext>
              </a:extLst>
            </p:cNvPr>
            <p:cNvSpPr/>
            <p:nvPr/>
          </p:nvSpPr>
          <p:spPr>
            <a:xfrm>
              <a:off x="510812" y="-151487"/>
              <a:ext cx="931664"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pic>
        <p:nvPicPr>
          <p:cNvPr id="28" name="Picture 3">
            <a:extLst>
              <a:ext uri="{FF2B5EF4-FFF2-40B4-BE49-F238E27FC236}">
                <a16:creationId xmlns:a16="http://schemas.microsoft.com/office/drawing/2014/main" id="{8D10957A-301F-48BD-B95C-CA41776CBE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615" t="19437" r="16694" b="12630"/>
          <a:stretch/>
        </p:blipFill>
        <p:spPr bwMode="auto">
          <a:xfrm>
            <a:off x="8651758" y="-452997"/>
            <a:ext cx="2613778" cy="339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50AF64E0-E3DB-4B1C-908E-035DA58CC6A6}"/>
              </a:ext>
            </a:extLst>
          </p:cNvPr>
          <p:cNvGrpSpPr/>
          <p:nvPr/>
        </p:nvGrpSpPr>
        <p:grpSpPr>
          <a:xfrm>
            <a:off x="210985" y="75788"/>
            <a:ext cx="11705201" cy="6880987"/>
            <a:chOff x="215250" y="53213"/>
            <a:chExt cx="11705201" cy="6880987"/>
          </a:xfrm>
        </p:grpSpPr>
        <p:cxnSp>
          <p:nvCxnSpPr>
            <p:cNvPr id="21" name="رابط مستقيم 2">
              <a:extLst>
                <a:ext uri="{FF2B5EF4-FFF2-40B4-BE49-F238E27FC236}">
                  <a16:creationId xmlns:a16="http://schemas.microsoft.com/office/drawing/2014/main" id="{7295FD7A-92E7-4A01-BBF4-D8690E9E8AB5}"/>
                </a:ext>
              </a:extLst>
            </p:cNvPr>
            <p:cNvCxnSpPr/>
            <p:nvPr/>
          </p:nvCxnSpPr>
          <p:spPr>
            <a:xfrm flipH="1">
              <a:off x="1371600" y="6934200"/>
              <a:ext cx="100584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شكل بيضاوي 1">
              <a:extLst>
                <a:ext uri="{FF2B5EF4-FFF2-40B4-BE49-F238E27FC236}">
                  <a16:creationId xmlns:a16="http://schemas.microsoft.com/office/drawing/2014/main" id="{D775D42B-87AF-4E88-B4BA-655125E96F64}"/>
                </a:ext>
              </a:extLst>
            </p:cNvPr>
            <p:cNvSpPr/>
            <p:nvPr/>
          </p:nvSpPr>
          <p:spPr>
            <a:xfrm>
              <a:off x="4871258" y="1130531"/>
              <a:ext cx="3175462" cy="71489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dirty="0"/>
                <a:t>حقوق الوالدين</a:t>
              </a:r>
            </a:p>
          </p:txBody>
        </p:sp>
        <p:sp>
          <p:nvSpPr>
            <p:cNvPr id="29" name="دمعة 4">
              <a:extLst>
                <a:ext uri="{FF2B5EF4-FFF2-40B4-BE49-F238E27FC236}">
                  <a16:creationId xmlns:a16="http://schemas.microsoft.com/office/drawing/2014/main" id="{4E86DFB0-7EDA-470D-8849-A30C1229711C}"/>
                </a:ext>
              </a:extLst>
            </p:cNvPr>
            <p:cNvSpPr/>
            <p:nvPr/>
          </p:nvSpPr>
          <p:spPr>
            <a:xfrm>
              <a:off x="9135203" y="2652370"/>
              <a:ext cx="2294798" cy="1648861"/>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dirty="0"/>
                <a:t>طاعتهما</a:t>
              </a:r>
            </a:p>
          </p:txBody>
        </p:sp>
        <p:sp>
          <p:nvSpPr>
            <p:cNvPr id="30" name="دمعة 5">
              <a:extLst>
                <a:ext uri="{FF2B5EF4-FFF2-40B4-BE49-F238E27FC236}">
                  <a16:creationId xmlns:a16="http://schemas.microsoft.com/office/drawing/2014/main" id="{60053B44-F34A-49BA-8295-6FE2788B2288}"/>
                </a:ext>
              </a:extLst>
            </p:cNvPr>
            <p:cNvSpPr/>
            <p:nvPr/>
          </p:nvSpPr>
          <p:spPr>
            <a:xfrm>
              <a:off x="5054137" y="2670747"/>
              <a:ext cx="2560321" cy="1286111"/>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dirty="0"/>
                <a:t>الإحسان إليهما</a:t>
              </a:r>
            </a:p>
          </p:txBody>
        </p:sp>
        <p:sp>
          <p:nvSpPr>
            <p:cNvPr id="31" name="دمعة 6">
              <a:extLst>
                <a:ext uri="{FF2B5EF4-FFF2-40B4-BE49-F238E27FC236}">
                  <a16:creationId xmlns:a16="http://schemas.microsoft.com/office/drawing/2014/main" id="{2256C5F5-4B16-4F6B-94F5-382F481035FE}"/>
                </a:ext>
              </a:extLst>
            </p:cNvPr>
            <p:cNvSpPr/>
            <p:nvPr/>
          </p:nvSpPr>
          <p:spPr>
            <a:xfrm>
              <a:off x="1371600" y="2481026"/>
              <a:ext cx="2355578" cy="1563449"/>
            </a:xfrm>
            <a:prstGeom prst="teardrop">
              <a:avLst>
                <a:gd name="adj" fmla="val 10450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dirty="0"/>
                <a:t>الوفاء لهما بعد موتهما</a:t>
              </a:r>
            </a:p>
          </p:txBody>
        </p:sp>
        <p:sp>
          <p:nvSpPr>
            <p:cNvPr id="32" name="مستطيل 7">
              <a:extLst>
                <a:ext uri="{FF2B5EF4-FFF2-40B4-BE49-F238E27FC236}">
                  <a16:creationId xmlns:a16="http://schemas.microsoft.com/office/drawing/2014/main" id="{19E8125E-338F-433D-8BEB-2F3D2631DBE2}"/>
                </a:ext>
              </a:extLst>
            </p:cNvPr>
            <p:cNvSpPr/>
            <p:nvPr/>
          </p:nvSpPr>
          <p:spPr>
            <a:xfrm>
              <a:off x="9160625" y="5087389"/>
              <a:ext cx="2759826" cy="1301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2800" dirty="0"/>
                <a:t>- العمل بما يرضيهما</a:t>
              </a:r>
            </a:p>
            <a:p>
              <a:pPr algn="r"/>
              <a:r>
                <a:rPr lang="ar-BH" sz="2800" dirty="0"/>
                <a:t>- تنفيذ ما يأمران به</a:t>
              </a:r>
            </a:p>
            <a:p>
              <a:pPr algn="r"/>
              <a:r>
                <a:rPr lang="ar-BH" sz="2800" dirty="0"/>
                <a:t>- قبول النصيحة منهما</a:t>
              </a:r>
            </a:p>
          </p:txBody>
        </p:sp>
        <p:sp>
          <p:nvSpPr>
            <p:cNvPr id="33" name="مستطيل 8">
              <a:extLst>
                <a:ext uri="{FF2B5EF4-FFF2-40B4-BE49-F238E27FC236}">
                  <a16:creationId xmlns:a16="http://schemas.microsoft.com/office/drawing/2014/main" id="{6FC32F73-8EE2-4B64-9BCB-8AE0E1BCF107}"/>
                </a:ext>
              </a:extLst>
            </p:cNvPr>
            <p:cNvSpPr/>
            <p:nvPr/>
          </p:nvSpPr>
          <p:spPr>
            <a:xfrm>
              <a:off x="4829695" y="5108343"/>
              <a:ext cx="3142210" cy="1280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2800" dirty="0"/>
                <a:t>معاملتهما معاملة طيبة</a:t>
              </a:r>
              <a:r>
                <a:rPr lang="en-US" sz="2800" dirty="0"/>
                <a:t>- </a:t>
              </a:r>
              <a:endParaRPr lang="ar-BH" sz="2800" dirty="0"/>
            </a:p>
            <a:p>
              <a:pPr algn="r"/>
              <a:r>
                <a:rPr lang="ar-BH" sz="2800" dirty="0"/>
                <a:t>أن يكلِّمهما برفق</a:t>
              </a:r>
              <a:r>
                <a:rPr lang="en-US" sz="2800" dirty="0"/>
                <a:t>- </a:t>
              </a:r>
              <a:endParaRPr lang="ar-BH" sz="2800" dirty="0"/>
            </a:p>
            <a:p>
              <a:pPr algn="r"/>
              <a:r>
                <a:rPr lang="ar-BH" sz="2800" dirty="0"/>
                <a:t>- يزورهما ويسلّم عليهما</a:t>
              </a:r>
            </a:p>
          </p:txBody>
        </p:sp>
        <p:sp>
          <p:nvSpPr>
            <p:cNvPr id="34" name="مستطيل 9">
              <a:extLst>
                <a:ext uri="{FF2B5EF4-FFF2-40B4-BE49-F238E27FC236}">
                  <a16:creationId xmlns:a16="http://schemas.microsoft.com/office/drawing/2014/main" id="{5022DCB8-CEA1-49D5-AD56-7EB994AA2630}"/>
                </a:ext>
              </a:extLst>
            </p:cNvPr>
            <p:cNvSpPr/>
            <p:nvPr/>
          </p:nvSpPr>
          <p:spPr>
            <a:xfrm>
              <a:off x="814647" y="5108343"/>
              <a:ext cx="3291839" cy="1280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2800" dirty="0"/>
                <a:t> الدعاء لهما</a:t>
              </a:r>
              <a:r>
                <a:rPr lang="en-US" sz="2800" b="1" dirty="0"/>
                <a:t>-</a:t>
              </a:r>
              <a:endParaRPr lang="ar-BH" sz="2800" b="1" dirty="0"/>
            </a:p>
            <a:p>
              <a:pPr algn="r"/>
              <a:r>
                <a:rPr lang="ar-BH" sz="2800" dirty="0"/>
                <a:t>الصدقة عنهما</a:t>
              </a:r>
              <a:r>
                <a:rPr lang="en-US" sz="2800" dirty="0"/>
                <a:t> </a:t>
              </a:r>
              <a:r>
                <a:rPr lang="en-US" sz="2800" b="1" dirty="0"/>
                <a:t>-</a:t>
              </a:r>
              <a:endParaRPr lang="ar-BH" sz="2800" b="1" dirty="0"/>
            </a:p>
            <a:p>
              <a:pPr algn="r"/>
              <a:r>
                <a:rPr lang="ar-BH" sz="2800" dirty="0"/>
                <a:t>- إكرام صديقهما</a:t>
              </a:r>
            </a:p>
          </p:txBody>
        </p:sp>
        <p:sp>
          <p:nvSpPr>
            <p:cNvPr id="35" name="تمرير أفقي 10">
              <a:extLst>
                <a:ext uri="{FF2B5EF4-FFF2-40B4-BE49-F238E27FC236}">
                  <a16:creationId xmlns:a16="http://schemas.microsoft.com/office/drawing/2014/main" id="{1D7FCBB6-0146-4093-8767-C17F129FF207}"/>
                </a:ext>
              </a:extLst>
            </p:cNvPr>
            <p:cNvSpPr/>
            <p:nvPr/>
          </p:nvSpPr>
          <p:spPr>
            <a:xfrm>
              <a:off x="3607724" y="365760"/>
              <a:ext cx="5087389" cy="764771"/>
            </a:xfrm>
            <a:prstGeom prst="horizont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dirty="0">
                  <a:solidFill>
                    <a:schemeClr val="tx1"/>
                  </a:solidFill>
                </a:rPr>
                <a:t>أكمل الخريطة الذهنية:</a:t>
              </a:r>
            </a:p>
          </p:txBody>
        </p:sp>
        <p:sp>
          <p:nvSpPr>
            <p:cNvPr id="36" name="وسيلة شرح مع سهم إلى الأسفل 11">
              <a:extLst>
                <a:ext uri="{FF2B5EF4-FFF2-40B4-BE49-F238E27FC236}">
                  <a16:creationId xmlns:a16="http://schemas.microsoft.com/office/drawing/2014/main" id="{F0D4DCB8-FD8A-4D3A-B86E-B72CBAA73FD3}"/>
                </a:ext>
              </a:extLst>
            </p:cNvPr>
            <p:cNvSpPr/>
            <p:nvPr/>
          </p:nvSpPr>
          <p:spPr>
            <a:xfrm>
              <a:off x="4106486" y="4101116"/>
              <a:ext cx="4522124" cy="924445"/>
            </a:xfrm>
            <a:prstGeom prst="down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dirty="0"/>
                <a:t>ويكون ذلك ب:</a:t>
              </a:r>
            </a:p>
          </p:txBody>
        </p:sp>
        <p:cxnSp>
          <p:nvCxnSpPr>
            <p:cNvPr id="37" name="رابط كسهم مستقيم 14">
              <a:extLst>
                <a:ext uri="{FF2B5EF4-FFF2-40B4-BE49-F238E27FC236}">
                  <a16:creationId xmlns:a16="http://schemas.microsoft.com/office/drawing/2014/main" id="{A9F43F73-6C55-4330-8EB4-9D69B244F251}"/>
                </a:ext>
              </a:extLst>
            </p:cNvPr>
            <p:cNvCxnSpPr/>
            <p:nvPr/>
          </p:nvCxnSpPr>
          <p:spPr>
            <a:xfrm>
              <a:off x="7984022" y="1665520"/>
              <a:ext cx="1753986" cy="1263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رابط كسهم مستقيم 16">
              <a:extLst>
                <a:ext uri="{FF2B5EF4-FFF2-40B4-BE49-F238E27FC236}">
                  <a16:creationId xmlns:a16="http://schemas.microsoft.com/office/drawing/2014/main" id="{56350F7E-FE35-4DB5-A392-6D0C40A86286}"/>
                </a:ext>
              </a:extLst>
            </p:cNvPr>
            <p:cNvCxnSpPr>
              <a:stCxn id="22" idx="4"/>
            </p:cNvCxnSpPr>
            <p:nvPr/>
          </p:nvCxnSpPr>
          <p:spPr>
            <a:xfrm>
              <a:off x="6458989" y="1845425"/>
              <a:ext cx="0" cy="847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رابط كسهم مستقيم 18">
              <a:extLst>
                <a:ext uri="{FF2B5EF4-FFF2-40B4-BE49-F238E27FC236}">
                  <a16:creationId xmlns:a16="http://schemas.microsoft.com/office/drawing/2014/main" id="{9B20928C-CCBF-4C25-81EB-0DCC81E43026}"/>
                </a:ext>
              </a:extLst>
            </p:cNvPr>
            <p:cNvCxnSpPr>
              <a:stCxn id="22" idx="3"/>
            </p:cNvCxnSpPr>
            <p:nvPr/>
          </p:nvCxnSpPr>
          <p:spPr>
            <a:xfrm flipH="1">
              <a:off x="3690852" y="1740731"/>
              <a:ext cx="1645442" cy="952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0" name="مجموعة 22">
              <a:extLst>
                <a:ext uri="{FF2B5EF4-FFF2-40B4-BE49-F238E27FC236}">
                  <a16:creationId xmlns:a16="http://schemas.microsoft.com/office/drawing/2014/main" id="{B24329AB-3F7B-403B-8A00-654B2D4A77B1}"/>
                </a:ext>
              </a:extLst>
            </p:cNvPr>
            <p:cNvGrpSpPr/>
            <p:nvPr/>
          </p:nvGrpSpPr>
          <p:grpSpPr>
            <a:xfrm>
              <a:off x="215250" y="53213"/>
              <a:ext cx="3043340" cy="970345"/>
              <a:chOff x="380999" y="-366815"/>
              <a:chExt cx="4157826" cy="970345"/>
            </a:xfrm>
          </p:grpSpPr>
          <p:sp>
            <p:nvSpPr>
              <p:cNvPr id="41" name="مستطيل: زوايا علوية مستديرة 32">
                <a:extLst>
                  <a:ext uri="{FF2B5EF4-FFF2-40B4-BE49-F238E27FC236}">
                    <a16:creationId xmlns:a16="http://schemas.microsoft.com/office/drawing/2014/main" id="{79E612CF-B6CD-4297-858E-F2DC8F94CEB9}"/>
                  </a:ext>
                </a:extLst>
              </p:cNvPr>
              <p:cNvSpPr/>
              <p:nvPr/>
            </p:nvSpPr>
            <p:spPr>
              <a:xfrm rot="10800000">
                <a:off x="380999" y="-304800"/>
                <a:ext cx="4157826" cy="908330"/>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6">
                <a:extLst>
                  <a:ext uri="{FF2B5EF4-FFF2-40B4-BE49-F238E27FC236}">
                    <a16:creationId xmlns:a16="http://schemas.microsoft.com/office/drawing/2014/main" id="{4C808CB0-6FDC-45AA-B705-61B0D11E6D6B}"/>
                  </a:ext>
                </a:extLst>
              </p:cNvPr>
              <p:cNvSpPr/>
              <p:nvPr/>
            </p:nvSpPr>
            <p:spPr>
              <a:xfrm>
                <a:off x="2348802" y="87349"/>
                <a:ext cx="1441421" cy="361637"/>
              </a:xfrm>
              <a:prstGeom prst="rect">
                <a:avLst/>
              </a:prstGeom>
              <a:noFill/>
              <a:ln>
                <a:noFill/>
              </a:ln>
            </p:spPr>
            <p:txBody>
              <a:bodyPr wrap="none" lIns="91440" tIns="45720" rIns="91440" bIns="45720">
                <a:spAutoFit/>
              </a:bodyPr>
              <a:lstStyle/>
              <a:p>
                <a:pPr algn="ctr" rtl="1">
                  <a:lnSpc>
                    <a:spcPct val="50000"/>
                  </a:lnSpc>
                </a:pPr>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برُّ الوالدين</a:t>
                </a:r>
                <a:endParaRPr lang="en-US"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43" name="مستطيل: زوايا علوية مستديرة 34">
                <a:extLst>
                  <a:ext uri="{FF2B5EF4-FFF2-40B4-BE49-F238E27FC236}">
                    <a16:creationId xmlns:a16="http://schemas.microsoft.com/office/drawing/2014/main" id="{31E03B0F-2A1B-439F-8DD5-FA205D8F5B9C}"/>
                  </a:ext>
                </a:extLst>
              </p:cNvPr>
              <p:cNvSpPr/>
              <p:nvPr/>
            </p:nvSpPr>
            <p:spPr>
              <a:xfrm rot="10800000">
                <a:off x="454440" y="-366815"/>
                <a:ext cx="1145760" cy="908330"/>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6">
                <a:extLst>
                  <a:ext uri="{FF2B5EF4-FFF2-40B4-BE49-F238E27FC236}">
                    <a16:creationId xmlns:a16="http://schemas.microsoft.com/office/drawing/2014/main" id="{F2413E77-75F5-439F-884D-F5AEBCD14297}"/>
                  </a:ext>
                </a:extLst>
              </p:cNvPr>
              <p:cNvSpPr/>
              <p:nvPr/>
            </p:nvSpPr>
            <p:spPr>
              <a:xfrm>
                <a:off x="510812" y="-151487"/>
                <a:ext cx="931664"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grpSp>
          <p:nvGrpSpPr>
            <p:cNvPr id="46" name="مجموعة 28">
              <a:extLst>
                <a:ext uri="{FF2B5EF4-FFF2-40B4-BE49-F238E27FC236}">
                  <a16:creationId xmlns:a16="http://schemas.microsoft.com/office/drawing/2014/main" id="{53DE2537-8D3C-436F-9E76-48E6916A2E2B}"/>
                </a:ext>
              </a:extLst>
            </p:cNvPr>
            <p:cNvGrpSpPr/>
            <p:nvPr/>
          </p:nvGrpSpPr>
          <p:grpSpPr>
            <a:xfrm>
              <a:off x="697963" y="1347222"/>
              <a:ext cx="2300059" cy="552365"/>
              <a:chOff x="791005" y="1844253"/>
              <a:chExt cx="2300059" cy="552365"/>
            </a:xfrm>
          </p:grpSpPr>
          <p:sp>
            <p:nvSpPr>
              <p:cNvPr id="47" name="شكل بيضاوي 29">
                <a:extLst>
                  <a:ext uri="{FF2B5EF4-FFF2-40B4-BE49-F238E27FC236}">
                    <a16:creationId xmlns:a16="http://schemas.microsoft.com/office/drawing/2014/main" id="{E7AE1F89-CEE6-4CA0-90E5-11A05181063C}"/>
                  </a:ext>
                </a:extLst>
              </p:cNvPr>
              <p:cNvSpPr/>
              <p:nvPr/>
            </p:nvSpPr>
            <p:spPr>
              <a:xfrm>
                <a:off x="791005" y="1844253"/>
                <a:ext cx="2300059" cy="552365"/>
              </a:xfrm>
              <a:prstGeom prst="ellipse">
                <a:avLst/>
              </a:prstGeom>
              <a:solidFill>
                <a:schemeClr val="accent4">
                  <a:lumMod val="20000"/>
                  <a:lumOff val="80000"/>
                </a:schemeClr>
              </a:solidFill>
              <a:ln w="127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8" name="Rectangle 5">
                <a:extLst>
                  <a:ext uri="{FF2B5EF4-FFF2-40B4-BE49-F238E27FC236}">
                    <a16:creationId xmlns:a16="http://schemas.microsoft.com/office/drawing/2014/main" id="{55CCABA8-655A-4E6B-913C-B83E1246723E}"/>
                  </a:ext>
                </a:extLst>
              </p:cNvPr>
              <p:cNvSpPr/>
              <p:nvPr/>
            </p:nvSpPr>
            <p:spPr>
              <a:xfrm>
                <a:off x="882243" y="1908931"/>
                <a:ext cx="2064525" cy="480131"/>
              </a:xfrm>
              <a:prstGeom prst="rect">
                <a:avLst/>
              </a:prstGeom>
              <a:noFill/>
              <a:ln>
                <a:noFill/>
              </a:ln>
            </p:spPr>
            <p:txBody>
              <a:bodyPr wrap="square" lIns="91440" tIns="45720" rIns="91440" bIns="45720">
                <a:spAutoFit/>
              </a:bodyPr>
              <a:lstStyle/>
              <a:p>
                <a:pPr lvl="0" algn="ctr" defTabSz="457200">
                  <a:lnSpc>
                    <a:spcPct val="90000"/>
                  </a:lnSpc>
                  <a:spcBef>
                    <a:spcPct val="0"/>
                  </a:spcBef>
                  <a:defRPr/>
                </a:pPr>
                <a:r>
                  <a:rPr lang="ar-BH" sz="2800" b="1" dirty="0">
                    <a:ln w="0"/>
                    <a:solidFill>
                      <a:srgbClr val="0065B0"/>
                    </a:solidFill>
                    <a:effectLst>
                      <a:outerShdw blurRad="38100" dist="19050" dir="2700000" algn="tl" rotWithShape="0">
                        <a:schemeClr val="dk1">
                          <a:alpha val="40000"/>
                        </a:schemeClr>
                      </a:outerShdw>
                    </a:effectLst>
                    <a:latin typeface="Frutiger LT Arabic 55 Roman" panose="01000000000000000000" pitchFamily="2" charset="-78"/>
                  </a:rPr>
                  <a:t>نموذج الإجابة</a:t>
                </a:r>
                <a:endParaRPr lang="en-US" sz="2800" b="1" dirty="0">
                  <a:ln w="0"/>
                  <a:solidFill>
                    <a:srgbClr val="0065B0"/>
                  </a:solidFill>
                  <a:effectLst>
                    <a:outerShdw blurRad="38100" dist="19050" dir="2700000" algn="tl" rotWithShape="0">
                      <a:schemeClr val="dk1">
                        <a:alpha val="40000"/>
                      </a:schemeClr>
                    </a:outerShdw>
                  </a:effectLst>
                  <a:latin typeface="Frutiger LT Arabic 55 Roman" panose="01000000000000000000" pitchFamily="2" charset="-78"/>
                </a:endParaRPr>
              </a:p>
            </p:txBody>
          </p:sp>
        </p:grpSp>
      </p:grpSp>
    </p:spTree>
    <p:extLst>
      <p:ext uri="{BB962C8B-B14F-4D97-AF65-F5344CB8AC3E}">
        <p14:creationId xmlns:p14="http://schemas.microsoft.com/office/powerpoint/2010/main" val="27349695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par>
                          <p:cTn id="17" fill="hold">
                            <p:stCondLst>
                              <p:cond delay="5000"/>
                            </p:stCondLst>
                            <p:childTnLst>
                              <p:par>
                                <p:cTn id="18" presetID="16" presetClass="entr" presetSubtype="2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صورة 3" descr="صورة تحتوي على طعام, علامة, المصباح&#10;&#10;تم إنشاء الوصف تلقائياً">
            <a:extLst>
              <a:ext uri="{FF2B5EF4-FFF2-40B4-BE49-F238E27FC236}">
                <a16:creationId xmlns:a16="http://schemas.microsoft.com/office/drawing/2014/main" id="{C745294E-BCCC-4ED5-9DA6-8E8440CE87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6472" y="2033013"/>
            <a:ext cx="7559055" cy="2791974"/>
          </a:xfrm>
          <a:prstGeom prst="rect">
            <a:avLst/>
          </a:prstGeom>
        </p:spPr>
      </p:pic>
      <p:sp>
        <p:nvSpPr>
          <p:cNvPr id="6" name="TextBox 1">
            <a:extLst>
              <a:ext uri="{FF2B5EF4-FFF2-40B4-BE49-F238E27FC236}">
                <a16:creationId xmlns:a16="http://schemas.microsoft.com/office/drawing/2014/main" id="{70405EA0-6220-4514-BCC7-58119A0F3329}"/>
              </a:ext>
            </a:extLst>
          </p:cNvPr>
          <p:cNvSpPr txBox="1"/>
          <p:nvPr/>
        </p:nvSpPr>
        <p:spPr>
          <a:xfrm>
            <a:off x="3543299" y="1371600"/>
            <a:ext cx="51054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SA" sz="5400" b="1" dirty="0">
                <a:solidFill>
                  <a:schemeClr val="accent6">
                    <a:lumMod val="75000"/>
                  </a:schemeClr>
                </a:solidFill>
                <a:latin typeface="Sakkal Majalla" panose="02000000000000000000" pitchFamily="2" charset="-78"/>
                <a:cs typeface="Sakkal Majalla" panose="02000000000000000000" pitchFamily="2" charset="-78"/>
              </a:rPr>
              <a:t>انتهى الدرس</a:t>
            </a:r>
            <a:endParaRPr lang="en-US" sz="5400" b="1" dirty="0">
              <a:solidFill>
                <a:schemeClr val="accent6">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4808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DAA1AD-602D-43E5-B1FC-33C96843C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817" y="-30503"/>
            <a:ext cx="1646183" cy="1268068"/>
          </a:xfrm>
          <a:prstGeom prst="rect">
            <a:avLst/>
          </a:prstGeom>
        </p:spPr>
      </p:pic>
      <p:sp>
        <p:nvSpPr>
          <p:cNvPr id="3" name="مستطيل: زوايا قطرية مستديرة 40">
            <a:extLst>
              <a:ext uri="{FF2B5EF4-FFF2-40B4-BE49-F238E27FC236}">
                <a16:creationId xmlns:a16="http://schemas.microsoft.com/office/drawing/2014/main" id="{55772E6A-77A5-4B15-923D-3F7B16720704}"/>
              </a:ext>
            </a:extLst>
          </p:cNvPr>
          <p:cNvSpPr/>
          <p:nvPr/>
        </p:nvSpPr>
        <p:spPr>
          <a:xfrm>
            <a:off x="139485" y="2682008"/>
            <a:ext cx="10130238" cy="576132"/>
          </a:xfrm>
          <a:prstGeom prst="round2DiagRect">
            <a:avLst/>
          </a:prstGeom>
          <a:no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5" name="مجموعة 4">
            <a:extLst>
              <a:ext uri="{FF2B5EF4-FFF2-40B4-BE49-F238E27FC236}">
                <a16:creationId xmlns:a16="http://schemas.microsoft.com/office/drawing/2014/main" id="{AC0412D9-CC82-4959-96C1-9E9315EE6238}"/>
              </a:ext>
            </a:extLst>
          </p:cNvPr>
          <p:cNvGrpSpPr/>
          <p:nvPr/>
        </p:nvGrpSpPr>
        <p:grpSpPr>
          <a:xfrm>
            <a:off x="139485" y="3379302"/>
            <a:ext cx="11127753" cy="618529"/>
            <a:chOff x="4042962" y="1895297"/>
            <a:chExt cx="6618902" cy="401255"/>
          </a:xfrm>
        </p:grpSpPr>
        <p:sp>
          <p:nvSpPr>
            <p:cNvPr id="6" name="Pentagon 48">
              <a:extLst>
                <a:ext uri="{FF2B5EF4-FFF2-40B4-BE49-F238E27FC236}">
                  <a16:creationId xmlns:a16="http://schemas.microsoft.com/office/drawing/2014/main" id="{705456EC-402B-42E3-A05C-20D7E1F928C2}"/>
                </a:ext>
              </a:extLst>
            </p:cNvPr>
            <p:cNvSpPr/>
            <p:nvPr/>
          </p:nvSpPr>
          <p:spPr>
            <a:xfrm flipH="1">
              <a:off x="9819068" y="1895297"/>
              <a:ext cx="748470" cy="399324"/>
            </a:xfrm>
            <a:prstGeom prst="homePlate">
              <a:avLst>
                <a:gd name="adj" fmla="val 7267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Rectangle 2">
              <a:extLst>
                <a:ext uri="{FF2B5EF4-FFF2-40B4-BE49-F238E27FC236}">
                  <a16:creationId xmlns:a16="http://schemas.microsoft.com/office/drawing/2014/main" id="{238EBE5D-7534-49EE-91CE-8C50FEF5CEAB}"/>
                </a:ext>
              </a:extLst>
            </p:cNvPr>
            <p:cNvSpPr/>
            <p:nvPr/>
          </p:nvSpPr>
          <p:spPr>
            <a:xfrm flipH="1">
              <a:off x="4042962" y="1895298"/>
              <a:ext cx="5980483" cy="399324"/>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TextBox 53">
              <a:extLst>
                <a:ext uri="{FF2B5EF4-FFF2-40B4-BE49-F238E27FC236}">
                  <a16:creationId xmlns:a16="http://schemas.microsoft.com/office/drawing/2014/main" id="{4082A5B3-FCCD-48A9-8568-731444E9E94E}"/>
                </a:ext>
              </a:extLst>
            </p:cNvPr>
            <p:cNvSpPr txBox="1"/>
            <p:nvPr/>
          </p:nvSpPr>
          <p:spPr>
            <a:xfrm>
              <a:off x="10057225" y="1897228"/>
              <a:ext cx="604639" cy="399324"/>
            </a:xfrm>
            <a:prstGeom prst="rect">
              <a:avLst/>
            </a:prstGeom>
            <a:noFill/>
          </p:spPr>
          <p:txBody>
            <a:bodyPr wrap="square" tIns="0" bIns="0" rtlCol="0" anchor="ctr">
              <a:spAutoFit/>
            </a:bodyPr>
            <a:lstStyle/>
            <a:p>
              <a:r>
                <a:rPr lang="en-US" altLang="ko-KR" sz="4000" b="1" dirty="0">
                  <a:solidFill>
                    <a:schemeClr val="bg1"/>
                  </a:solidFill>
                </a:rPr>
                <a:t>1</a:t>
              </a:r>
            </a:p>
          </p:txBody>
        </p:sp>
      </p:grpSp>
      <p:sp>
        <p:nvSpPr>
          <p:cNvPr id="9" name="مستطيل: زوايا قطرية مستديرة 37">
            <a:extLst>
              <a:ext uri="{FF2B5EF4-FFF2-40B4-BE49-F238E27FC236}">
                <a16:creationId xmlns:a16="http://schemas.microsoft.com/office/drawing/2014/main" id="{6AF73A85-F266-4D50-A172-53606E33A3C1}"/>
              </a:ext>
            </a:extLst>
          </p:cNvPr>
          <p:cNvSpPr/>
          <p:nvPr/>
        </p:nvSpPr>
        <p:spPr>
          <a:xfrm>
            <a:off x="5767569" y="2035770"/>
            <a:ext cx="4502154" cy="668667"/>
          </a:xfrm>
          <a:prstGeom prst="round2DiagRect">
            <a:avLst/>
          </a:prstGeom>
          <a:solidFill>
            <a:schemeClr val="accent4">
              <a:lumMod val="40000"/>
              <a:lumOff val="60000"/>
            </a:schemeClr>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pic>
        <p:nvPicPr>
          <p:cNvPr id="10" name="Picture 3">
            <a:extLst>
              <a:ext uri="{FF2B5EF4-FFF2-40B4-BE49-F238E27FC236}">
                <a16:creationId xmlns:a16="http://schemas.microsoft.com/office/drawing/2014/main" id="{7DE3990D-5FD6-401A-BA4B-A8D97824506F}"/>
              </a:ext>
            </a:extLst>
          </p:cNvPr>
          <p:cNvPicPr>
            <a:picLocks noChangeAspect="1" noChangeArrowheads="1"/>
          </p:cNvPicPr>
          <p:nvPr/>
        </p:nvPicPr>
        <p:blipFill rotWithShape="1">
          <a:blip r:embed="rId3">
            <a:clrChange>
              <a:clrFrom>
                <a:srgbClr val="FFFFFF"/>
              </a:clrFrom>
              <a:clrTo>
                <a:srgbClr val="FFFFFF">
                  <a:alpha val="0"/>
                </a:srgbClr>
              </a:clrTo>
            </a:clrChange>
            <a:alphaModFix/>
            <a:extLst>
              <a:ext uri="{28A0092B-C50C-407E-A947-70E740481C1C}">
                <a14:useLocalDpi xmlns:a14="http://schemas.microsoft.com/office/drawing/2010/main" val="0"/>
              </a:ext>
            </a:extLst>
          </a:blip>
          <a:srcRect t="1" r="1309" b="3878"/>
          <a:stretch/>
        </p:blipFill>
        <p:spPr bwMode="auto">
          <a:xfrm>
            <a:off x="10210800" y="990600"/>
            <a:ext cx="1676400" cy="218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a16="http://schemas.microsoft.com/office/drawing/2014/main" id="{524B7E12-23E6-4578-BCDE-F01BC9078971}"/>
              </a:ext>
            </a:extLst>
          </p:cNvPr>
          <p:cNvSpPr/>
          <p:nvPr/>
        </p:nvSpPr>
        <p:spPr>
          <a:xfrm>
            <a:off x="6096000" y="1998470"/>
            <a:ext cx="4174895" cy="820930"/>
          </a:xfrm>
          <a:prstGeom prst="rect">
            <a:avLst/>
          </a:prstGeom>
          <a:noFill/>
          <a:ln>
            <a:noFill/>
          </a:ln>
        </p:spPr>
        <p:txBody>
          <a:bodyPr wrap="square" lIns="91440" tIns="45720" rIns="91440" bIns="45720">
            <a:spAutoFit/>
          </a:bodyPr>
          <a:lstStyle/>
          <a:p>
            <a:pPr lvl="0" algn="r" rtl="1">
              <a:lnSpc>
                <a:spcPct val="115000"/>
              </a:lnSpc>
              <a:spcAft>
                <a:spcPts val="0"/>
              </a:spcAft>
            </a:pPr>
            <a:r>
              <a:rPr lang="ar-SA" sz="4400" b="1" dirty="0">
                <a:ln w="0"/>
                <a:solidFill>
                  <a:schemeClr val="accent2">
                    <a:lumMod val="50000"/>
                  </a:schemeClr>
                </a:solidFill>
                <a:effectLst>
                  <a:outerShdw blurRad="38100" dist="19050" dir="2700000" algn="tl" rotWithShape="0">
                    <a:schemeClr val="dk1">
                      <a:alpha val="40000"/>
                    </a:schemeClr>
                  </a:outerShdw>
                </a:effectLst>
              </a:rPr>
              <a:t>أهداف الدرس</a:t>
            </a:r>
            <a:endParaRPr lang="en-US" sz="44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12" name="Rectangle 5">
            <a:extLst>
              <a:ext uri="{FF2B5EF4-FFF2-40B4-BE49-F238E27FC236}">
                <a16:creationId xmlns:a16="http://schemas.microsoft.com/office/drawing/2014/main" id="{A3B65A00-8AAB-42C1-9A2B-641477C645EF}"/>
              </a:ext>
            </a:extLst>
          </p:cNvPr>
          <p:cNvSpPr/>
          <p:nvPr/>
        </p:nvSpPr>
        <p:spPr>
          <a:xfrm>
            <a:off x="1447801" y="2574465"/>
            <a:ext cx="8693154" cy="769441"/>
          </a:xfrm>
          <a:prstGeom prst="rect">
            <a:avLst/>
          </a:prstGeom>
          <a:noFill/>
          <a:ln>
            <a:noFill/>
          </a:ln>
        </p:spPr>
        <p:txBody>
          <a:bodyPr wrap="square" lIns="91440" tIns="45720" rIns="91440" bIns="45720">
            <a:spAutoFit/>
          </a:bodyPr>
          <a:lstStyle/>
          <a:p>
            <a:pPr algn="r" rtl="1"/>
            <a:r>
              <a:rPr lang="ar-BH" sz="2800" b="1" dirty="0"/>
              <a:t>يتوقع من </a:t>
            </a:r>
            <a:r>
              <a:rPr lang="ar-SA" sz="2800" b="1" dirty="0"/>
              <a:t>المتعلم</a:t>
            </a:r>
            <a:r>
              <a:rPr lang="ar-BH" sz="2800" b="1" dirty="0"/>
              <a:t> في نهاية هذا الدرس </a:t>
            </a:r>
            <a:r>
              <a:rPr lang="ar-SA" sz="2800" b="1" dirty="0"/>
              <a:t>أن يكون قادرًا على:</a:t>
            </a:r>
            <a:r>
              <a:rPr lang="ar-SA" sz="4400" b="1" dirty="0">
                <a:solidFill>
                  <a:srgbClr val="FF0000"/>
                </a:solidFill>
                <a:latin typeface="Calibri" panose="020F0502020204030204" pitchFamily="34" charset="0"/>
                <a:ea typeface="Calibri" panose="020F0502020204030204" pitchFamily="34" charset="0"/>
              </a:rPr>
              <a:t>	</a:t>
            </a:r>
            <a:endParaRPr lang="ar-BH" sz="4400" dirty="0"/>
          </a:p>
        </p:txBody>
      </p:sp>
      <p:sp>
        <p:nvSpPr>
          <p:cNvPr id="13" name="مستطيل 12">
            <a:extLst>
              <a:ext uri="{FF2B5EF4-FFF2-40B4-BE49-F238E27FC236}">
                <a16:creationId xmlns:a16="http://schemas.microsoft.com/office/drawing/2014/main" id="{7F2910ED-310D-4DF8-9B10-479BB9FB63D0}"/>
              </a:ext>
            </a:extLst>
          </p:cNvPr>
          <p:cNvSpPr/>
          <p:nvPr/>
        </p:nvSpPr>
        <p:spPr>
          <a:xfrm>
            <a:off x="1083344" y="3410399"/>
            <a:ext cx="8455788" cy="553357"/>
          </a:xfrm>
          <a:prstGeom prst="rect">
            <a:avLst/>
          </a:prstGeom>
        </p:spPr>
        <p:txBody>
          <a:bodyPr wrap="square">
            <a:spAutoFit/>
          </a:bodyPr>
          <a:lstStyle/>
          <a:p>
            <a:pPr indent="-57150" algn="just" rtl="1">
              <a:lnSpc>
                <a:spcPct val="107000"/>
              </a:lnSpc>
              <a:spcAft>
                <a:spcPts val="0"/>
              </a:spcAft>
            </a:pPr>
            <a:r>
              <a:rPr lang="ar-BH" sz="2800" b="1" dirty="0"/>
              <a:t>تعرّف فضل الوالدين على أولادهما</a:t>
            </a:r>
            <a:r>
              <a:rPr lang="ar-KW" sz="2800" b="1" dirty="0"/>
              <a:t>.</a:t>
            </a:r>
            <a:endParaRPr lang="en-GB" sz="2800" b="1" dirty="0"/>
          </a:p>
        </p:txBody>
      </p:sp>
      <p:grpSp>
        <p:nvGrpSpPr>
          <p:cNvPr id="14" name="مجموعة 13">
            <a:extLst>
              <a:ext uri="{FF2B5EF4-FFF2-40B4-BE49-F238E27FC236}">
                <a16:creationId xmlns:a16="http://schemas.microsoft.com/office/drawing/2014/main" id="{58182C5C-0643-4A3E-8B65-EF6F83412F03}"/>
              </a:ext>
            </a:extLst>
          </p:cNvPr>
          <p:cNvGrpSpPr/>
          <p:nvPr/>
        </p:nvGrpSpPr>
        <p:grpSpPr>
          <a:xfrm>
            <a:off x="139485" y="4140188"/>
            <a:ext cx="11127753" cy="618529"/>
            <a:chOff x="4042962" y="1895297"/>
            <a:chExt cx="6618902" cy="401255"/>
          </a:xfrm>
        </p:grpSpPr>
        <p:sp>
          <p:nvSpPr>
            <p:cNvPr id="15" name="Pentagon 48">
              <a:extLst>
                <a:ext uri="{FF2B5EF4-FFF2-40B4-BE49-F238E27FC236}">
                  <a16:creationId xmlns:a16="http://schemas.microsoft.com/office/drawing/2014/main" id="{0989E267-AECF-4EA7-AC65-FA9C53D36681}"/>
                </a:ext>
              </a:extLst>
            </p:cNvPr>
            <p:cNvSpPr/>
            <p:nvPr/>
          </p:nvSpPr>
          <p:spPr>
            <a:xfrm flipH="1">
              <a:off x="9819068" y="1895297"/>
              <a:ext cx="748470" cy="399324"/>
            </a:xfrm>
            <a:prstGeom prst="homePlate">
              <a:avLst>
                <a:gd name="adj" fmla="val 7267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6" name="Rectangle 2">
              <a:extLst>
                <a:ext uri="{FF2B5EF4-FFF2-40B4-BE49-F238E27FC236}">
                  <a16:creationId xmlns:a16="http://schemas.microsoft.com/office/drawing/2014/main" id="{1664CEC0-9FF0-4F10-9020-1EB42855FCDE}"/>
                </a:ext>
              </a:extLst>
            </p:cNvPr>
            <p:cNvSpPr/>
            <p:nvPr/>
          </p:nvSpPr>
          <p:spPr>
            <a:xfrm flipH="1">
              <a:off x="4042962" y="1895298"/>
              <a:ext cx="5980483" cy="399324"/>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TextBox 53">
              <a:extLst>
                <a:ext uri="{FF2B5EF4-FFF2-40B4-BE49-F238E27FC236}">
                  <a16:creationId xmlns:a16="http://schemas.microsoft.com/office/drawing/2014/main" id="{58860848-E986-4730-A7A6-AFD5A272C16A}"/>
                </a:ext>
              </a:extLst>
            </p:cNvPr>
            <p:cNvSpPr txBox="1"/>
            <p:nvPr/>
          </p:nvSpPr>
          <p:spPr>
            <a:xfrm>
              <a:off x="10057225" y="1897228"/>
              <a:ext cx="604639" cy="399324"/>
            </a:xfrm>
            <a:prstGeom prst="rect">
              <a:avLst/>
            </a:prstGeom>
            <a:noFill/>
          </p:spPr>
          <p:txBody>
            <a:bodyPr wrap="square" tIns="0" bIns="0" rtlCol="0" anchor="ctr">
              <a:spAutoFit/>
            </a:bodyPr>
            <a:lstStyle/>
            <a:p>
              <a:r>
                <a:rPr lang="en-US" altLang="ko-KR" sz="4000" b="1" dirty="0">
                  <a:solidFill>
                    <a:schemeClr val="bg1"/>
                  </a:solidFill>
                </a:rPr>
                <a:t>2</a:t>
              </a:r>
            </a:p>
          </p:txBody>
        </p:sp>
      </p:grpSp>
      <p:sp>
        <p:nvSpPr>
          <p:cNvPr id="18" name="مستطيل 17">
            <a:extLst>
              <a:ext uri="{FF2B5EF4-FFF2-40B4-BE49-F238E27FC236}">
                <a16:creationId xmlns:a16="http://schemas.microsoft.com/office/drawing/2014/main" id="{144A0D60-58D3-4CEA-97C3-E3B2304A153A}"/>
              </a:ext>
            </a:extLst>
          </p:cNvPr>
          <p:cNvSpPr/>
          <p:nvPr/>
        </p:nvSpPr>
        <p:spPr>
          <a:xfrm>
            <a:off x="1083344" y="4171285"/>
            <a:ext cx="8455788" cy="553357"/>
          </a:xfrm>
          <a:prstGeom prst="rect">
            <a:avLst/>
          </a:prstGeom>
        </p:spPr>
        <p:txBody>
          <a:bodyPr wrap="square">
            <a:spAutoFit/>
          </a:bodyPr>
          <a:lstStyle/>
          <a:p>
            <a:pPr indent="-57150" algn="just" rtl="1">
              <a:lnSpc>
                <a:spcPct val="107000"/>
              </a:lnSpc>
              <a:spcAft>
                <a:spcPts val="0"/>
              </a:spcAft>
            </a:pPr>
            <a:r>
              <a:rPr lang="ar-BH" sz="2800" b="1" dirty="0"/>
              <a:t>تبيُّن حقوق الوالدين على أولادهما</a:t>
            </a:r>
            <a:r>
              <a:rPr lang="ar-KW" sz="2800" b="1" dirty="0"/>
              <a:t>.</a:t>
            </a:r>
            <a:endParaRPr lang="en-GB" sz="2800" b="1" dirty="0"/>
          </a:p>
        </p:txBody>
      </p:sp>
      <p:grpSp>
        <p:nvGrpSpPr>
          <p:cNvPr id="29" name="مجموعة 28">
            <a:extLst>
              <a:ext uri="{FF2B5EF4-FFF2-40B4-BE49-F238E27FC236}">
                <a16:creationId xmlns:a16="http://schemas.microsoft.com/office/drawing/2014/main" id="{063A5FF6-59C0-4494-BC60-A0E863046E85}"/>
              </a:ext>
            </a:extLst>
          </p:cNvPr>
          <p:cNvGrpSpPr/>
          <p:nvPr/>
        </p:nvGrpSpPr>
        <p:grpSpPr>
          <a:xfrm>
            <a:off x="303508" y="0"/>
            <a:ext cx="3137961" cy="970345"/>
            <a:chOff x="380999" y="-366815"/>
            <a:chExt cx="4157826" cy="970345"/>
          </a:xfrm>
        </p:grpSpPr>
        <p:sp>
          <p:nvSpPr>
            <p:cNvPr id="30" name="مستطيل: زوايا علوية مستديرة 32">
              <a:extLst>
                <a:ext uri="{FF2B5EF4-FFF2-40B4-BE49-F238E27FC236}">
                  <a16:creationId xmlns:a16="http://schemas.microsoft.com/office/drawing/2014/main" id="{D4346934-D5A4-4258-8D7F-F9A2464084C0}"/>
                </a:ext>
              </a:extLst>
            </p:cNvPr>
            <p:cNvSpPr/>
            <p:nvPr/>
          </p:nvSpPr>
          <p:spPr>
            <a:xfrm rot="10800000">
              <a:off x="380999" y="-304800"/>
              <a:ext cx="4157826" cy="908330"/>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6">
              <a:extLst>
                <a:ext uri="{FF2B5EF4-FFF2-40B4-BE49-F238E27FC236}">
                  <a16:creationId xmlns:a16="http://schemas.microsoft.com/office/drawing/2014/main" id="{8D51A477-9846-40EF-BA7B-B447F95811C5}"/>
                </a:ext>
              </a:extLst>
            </p:cNvPr>
            <p:cNvSpPr/>
            <p:nvPr/>
          </p:nvSpPr>
          <p:spPr>
            <a:xfrm>
              <a:off x="2223037" y="87349"/>
              <a:ext cx="1692952" cy="307777"/>
            </a:xfrm>
            <a:prstGeom prst="rect">
              <a:avLst/>
            </a:prstGeom>
            <a:noFill/>
            <a:ln>
              <a:noFill/>
            </a:ln>
          </p:spPr>
          <p:txBody>
            <a:bodyPr wrap="none" lIns="91440" tIns="45720" rIns="91440" bIns="45720">
              <a:spAutoFit/>
            </a:bodyPr>
            <a:lstStyle/>
            <a:p>
              <a:pPr algn="ctr" rtl="1">
                <a:lnSpc>
                  <a:spcPct val="50000"/>
                </a:lnSpc>
              </a:pPr>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برُّ الوالدين</a:t>
              </a:r>
              <a:endParaRPr lang="en-US"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32" name="مستطيل: زوايا علوية مستديرة 34">
              <a:extLst>
                <a:ext uri="{FF2B5EF4-FFF2-40B4-BE49-F238E27FC236}">
                  <a16:creationId xmlns:a16="http://schemas.microsoft.com/office/drawing/2014/main" id="{63FAEBE7-8DB7-4836-BC38-C7691AC88AC1}"/>
                </a:ext>
              </a:extLst>
            </p:cNvPr>
            <p:cNvSpPr/>
            <p:nvPr/>
          </p:nvSpPr>
          <p:spPr>
            <a:xfrm rot="10800000">
              <a:off x="454440" y="-366815"/>
              <a:ext cx="1145760" cy="908330"/>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6">
              <a:extLst>
                <a:ext uri="{FF2B5EF4-FFF2-40B4-BE49-F238E27FC236}">
                  <a16:creationId xmlns:a16="http://schemas.microsoft.com/office/drawing/2014/main" id="{B9D733CF-1C15-4BED-A95D-20E5FEDAA2F8}"/>
                </a:ext>
              </a:extLst>
            </p:cNvPr>
            <p:cNvSpPr/>
            <p:nvPr/>
          </p:nvSpPr>
          <p:spPr>
            <a:xfrm>
              <a:off x="514121" y="-173801"/>
              <a:ext cx="931665"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spTree>
    <p:extLst>
      <p:ext uri="{BB962C8B-B14F-4D97-AF65-F5344CB8AC3E}">
        <p14:creationId xmlns:p14="http://schemas.microsoft.com/office/powerpoint/2010/main" val="270267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10"/>
                                        </p:tgtEl>
                                        <p:attrNameLst>
                                          <p:attrName>r</p:attrName>
                                        </p:attrNameLst>
                                      </p:cBhvr>
                                    </p:animRot>
                                    <p:animRot by="-240000">
                                      <p:cBhvr>
                                        <p:cTn id="11" dur="200" fill="hold">
                                          <p:stCondLst>
                                            <p:cond delay="200"/>
                                          </p:stCondLst>
                                        </p:cTn>
                                        <p:tgtEl>
                                          <p:spTgt spid="10"/>
                                        </p:tgtEl>
                                        <p:attrNameLst>
                                          <p:attrName>r</p:attrName>
                                        </p:attrNameLst>
                                      </p:cBhvr>
                                    </p:animRot>
                                    <p:animRot by="240000">
                                      <p:cBhvr>
                                        <p:cTn id="12" dur="200" fill="hold">
                                          <p:stCondLst>
                                            <p:cond delay="400"/>
                                          </p:stCondLst>
                                        </p:cTn>
                                        <p:tgtEl>
                                          <p:spTgt spid="10"/>
                                        </p:tgtEl>
                                        <p:attrNameLst>
                                          <p:attrName>r</p:attrName>
                                        </p:attrNameLst>
                                      </p:cBhvr>
                                    </p:animRot>
                                    <p:animRot by="-240000">
                                      <p:cBhvr>
                                        <p:cTn id="13" dur="200" fill="hold">
                                          <p:stCondLst>
                                            <p:cond delay="600"/>
                                          </p:stCondLst>
                                        </p:cTn>
                                        <p:tgtEl>
                                          <p:spTgt spid="10"/>
                                        </p:tgtEl>
                                        <p:attrNameLst>
                                          <p:attrName>r</p:attrName>
                                        </p:attrNameLst>
                                      </p:cBhvr>
                                    </p:animRot>
                                    <p:animRot by="120000">
                                      <p:cBhvr>
                                        <p:cTn id="14" dur="200" fill="hold">
                                          <p:stCondLst>
                                            <p:cond delay="800"/>
                                          </p:stCondLst>
                                        </p:cTn>
                                        <p:tgtEl>
                                          <p:spTgt spid="10"/>
                                        </p:tgtEl>
                                        <p:attrNameLst>
                                          <p:attrName>r</p:attrName>
                                        </p:attrNameLst>
                                      </p:cBhvr>
                                    </p:animRot>
                                  </p:childTnLst>
                                </p:cTn>
                              </p:par>
                              <p:par>
                                <p:cTn id="15" presetID="22" presetClass="entr" presetSubtype="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2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1250"/>
                                        <p:tgtEl>
                                          <p:spTgt spid="11"/>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1250"/>
                                        <p:tgtEl>
                                          <p:spTgt spid="3"/>
                                        </p:tgtEl>
                                      </p:cBhvr>
                                    </p:animEffect>
                                  </p:childTnLst>
                                </p:cTn>
                              </p:par>
                            </p:childTnLst>
                          </p:cTn>
                        </p:par>
                        <p:par>
                          <p:cTn id="25" fill="hold">
                            <p:stCondLst>
                              <p:cond delay="4250"/>
                            </p:stCondLst>
                            <p:childTnLst>
                              <p:par>
                                <p:cTn id="26" presetID="22" presetClass="entr" presetSubtype="2"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7750"/>
                                        <p:tgtEl>
                                          <p:spTgt spid="12"/>
                                        </p:tgtEl>
                                      </p:cBhvr>
                                    </p:animEffect>
                                  </p:childTnLst>
                                </p:cTn>
                              </p:par>
                            </p:childTnLst>
                          </p:cTn>
                        </p:par>
                        <p:par>
                          <p:cTn id="29" fill="hold">
                            <p:stCondLst>
                              <p:cond delay="12000"/>
                            </p:stCondLst>
                            <p:childTnLst>
                              <p:par>
                                <p:cTn id="30" presetID="22" presetClass="entr" presetSubtype="2"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3500"/>
                                        <p:tgtEl>
                                          <p:spTgt spid="5"/>
                                        </p:tgtEl>
                                      </p:cBhvr>
                                    </p:animEffect>
                                  </p:childTnLst>
                                </p:cTn>
                              </p:par>
                              <p:par>
                                <p:cTn id="33" presetID="18" presetClass="entr" presetSubtype="12" fill="hold" grpId="0" nodeType="withEffect">
                                  <p:stCondLst>
                                    <p:cond delay="0"/>
                                  </p:stCondLst>
                                  <p:iterate type="wd">
                                    <p:tmPct val="90000"/>
                                  </p:iterate>
                                  <p:childTnLst>
                                    <p:set>
                                      <p:cBhvr>
                                        <p:cTn id="34" dur="1" fill="hold">
                                          <p:stCondLst>
                                            <p:cond delay="0"/>
                                          </p:stCondLst>
                                        </p:cTn>
                                        <p:tgtEl>
                                          <p:spTgt spid="13"/>
                                        </p:tgtEl>
                                        <p:attrNameLst>
                                          <p:attrName>style.visibility</p:attrName>
                                        </p:attrNameLst>
                                      </p:cBhvr>
                                      <p:to>
                                        <p:strVal val="visible"/>
                                      </p:to>
                                    </p:set>
                                    <p:animEffect transition="in" filter="strips(downLeft)">
                                      <p:cBhvr>
                                        <p:cTn id="35" dur="1000"/>
                                        <p:tgtEl>
                                          <p:spTgt spid="13"/>
                                        </p:tgtEl>
                                      </p:cBhvr>
                                    </p:animEffect>
                                  </p:childTnLst>
                                </p:cTn>
                              </p:par>
                            </p:childTnLst>
                          </p:cTn>
                        </p:par>
                        <p:par>
                          <p:cTn id="36" fill="hold">
                            <p:stCondLst>
                              <p:cond delay="17500"/>
                            </p:stCondLst>
                            <p:childTnLst>
                              <p:par>
                                <p:cTn id="37" presetID="22" presetClass="entr" presetSubtype="2"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3500"/>
                                        <p:tgtEl>
                                          <p:spTgt spid="14"/>
                                        </p:tgtEl>
                                      </p:cBhvr>
                                    </p:animEffect>
                                  </p:childTnLst>
                                </p:cTn>
                              </p:par>
                              <p:par>
                                <p:cTn id="40" presetID="18" presetClass="entr" presetSubtype="12" fill="hold" grpId="0" nodeType="withEffect">
                                  <p:stCondLst>
                                    <p:cond delay="0"/>
                                  </p:stCondLst>
                                  <p:iterate type="wd">
                                    <p:tmPct val="90000"/>
                                  </p:iterate>
                                  <p:childTnLst>
                                    <p:set>
                                      <p:cBhvr>
                                        <p:cTn id="41" dur="1" fill="hold">
                                          <p:stCondLst>
                                            <p:cond delay="0"/>
                                          </p:stCondLst>
                                        </p:cTn>
                                        <p:tgtEl>
                                          <p:spTgt spid="18"/>
                                        </p:tgtEl>
                                        <p:attrNameLst>
                                          <p:attrName>style.visibility</p:attrName>
                                        </p:attrNameLst>
                                      </p:cBhvr>
                                      <p:to>
                                        <p:strVal val="visible"/>
                                      </p:to>
                                    </p:set>
                                    <p:animEffect transition="in" filter="strips(downLeft)">
                                      <p:cBhvr>
                                        <p:cTn id="4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p:bldP spid="12" grpId="0"/>
      <p:bldP spid="1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مستطيل: زوايا قطرية مستديرة 41">
            <a:extLst>
              <a:ext uri="{FF2B5EF4-FFF2-40B4-BE49-F238E27FC236}">
                <a16:creationId xmlns:a16="http://schemas.microsoft.com/office/drawing/2014/main" id="{36D89FF9-2A11-43F5-BEB0-D986A66CA788}"/>
              </a:ext>
            </a:extLst>
          </p:cNvPr>
          <p:cNvSpPr/>
          <p:nvPr/>
        </p:nvSpPr>
        <p:spPr>
          <a:xfrm>
            <a:off x="203768" y="1368319"/>
            <a:ext cx="9912643" cy="4863873"/>
          </a:xfrm>
          <a:prstGeom prst="round2DiagRect">
            <a:avLst/>
          </a:prstGeom>
          <a:noFill/>
          <a:ln w="19050">
            <a:solidFill>
              <a:srgbClr val="FFC000"/>
            </a:solidFill>
            <a:prstDash val="sysDash"/>
            <a:extLst>
              <a:ext uri="{C807C97D-BFC1-408E-A445-0C87EB9F89A2}">
                <ask:lineSketchStyleProps xmlns:ask="http://schemas.microsoft.com/office/drawing/2018/sketchyshapes" sd="3040545050">
                  <a:custGeom>
                    <a:avLst/>
                    <a:gdLst>
                      <a:gd name="connsiteX0" fmla="*/ 701078 w 7908915"/>
                      <a:gd name="connsiteY0" fmla="*/ 0 h 4206384"/>
                      <a:gd name="connsiteX1" fmla="*/ 1399684 w 7908915"/>
                      <a:gd name="connsiteY1" fmla="*/ 0 h 4206384"/>
                      <a:gd name="connsiteX2" fmla="*/ 1954133 w 7908915"/>
                      <a:gd name="connsiteY2" fmla="*/ 0 h 4206384"/>
                      <a:gd name="connsiteX3" fmla="*/ 2508582 w 7908915"/>
                      <a:gd name="connsiteY3" fmla="*/ 0 h 4206384"/>
                      <a:gd name="connsiteX4" fmla="*/ 3207187 w 7908915"/>
                      <a:gd name="connsiteY4" fmla="*/ 0 h 4206384"/>
                      <a:gd name="connsiteX5" fmla="*/ 3761636 w 7908915"/>
                      <a:gd name="connsiteY5" fmla="*/ 0 h 4206384"/>
                      <a:gd name="connsiteX6" fmla="*/ 4316085 w 7908915"/>
                      <a:gd name="connsiteY6" fmla="*/ 0 h 4206384"/>
                      <a:gd name="connsiteX7" fmla="*/ 4654299 w 7908915"/>
                      <a:gd name="connsiteY7" fmla="*/ 0 h 4206384"/>
                      <a:gd name="connsiteX8" fmla="*/ 5352905 w 7908915"/>
                      <a:gd name="connsiteY8" fmla="*/ 0 h 4206384"/>
                      <a:gd name="connsiteX9" fmla="*/ 5979432 w 7908915"/>
                      <a:gd name="connsiteY9" fmla="*/ 0 h 4206384"/>
                      <a:gd name="connsiteX10" fmla="*/ 6605960 w 7908915"/>
                      <a:gd name="connsiteY10" fmla="*/ 0 h 4206384"/>
                      <a:gd name="connsiteX11" fmla="*/ 7232487 w 7908915"/>
                      <a:gd name="connsiteY11" fmla="*/ 0 h 4206384"/>
                      <a:gd name="connsiteX12" fmla="*/ 7908915 w 7908915"/>
                      <a:gd name="connsiteY12" fmla="*/ 0 h 4206384"/>
                      <a:gd name="connsiteX13" fmla="*/ 7908915 w 7908915"/>
                      <a:gd name="connsiteY13" fmla="*/ 0 h 4206384"/>
                      <a:gd name="connsiteX14" fmla="*/ 7908915 w 7908915"/>
                      <a:gd name="connsiteY14" fmla="*/ 584218 h 4206384"/>
                      <a:gd name="connsiteX15" fmla="*/ 7908915 w 7908915"/>
                      <a:gd name="connsiteY15" fmla="*/ 1133382 h 4206384"/>
                      <a:gd name="connsiteX16" fmla="*/ 7908915 w 7908915"/>
                      <a:gd name="connsiteY16" fmla="*/ 1787706 h 4206384"/>
                      <a:gd name="connsiteX17" fmla="*/ 7908915 w 7908915"/>
                      <a:gd name="connsiteY17" fmla="*/ 2301818 h 4206384"/>
                      <a:gd name="connsiteX18" fmla="*/ 7908915 w 7908915"/>
                      <a:gd name="connsiteY18" fmla="*/ 2850982 h 4206384"/>
                      <a:gd name="connsiteX19" fmla="*/ 7908915 w 7908915"/>
                      <a:gd name="connsiteY19" fmla="*/ 3505306 h 4206384"/>
                      <a:gd name="connsiteX20" fmla="*/ 7207837 w 7908915"/>
                      <a:gd name="connsiteY20" fmla="*/ 4206384 h 4206384"/>
                      <a:gd name="connsiteX21" fmla="*/ 6869623 w 7908915"/>
                      <a:gd name="connsiteY21" fmla="*/ 4206384 h 4206384"/>
                      <a:gd name="connsiteX22" fmla="*/ 6387252 w 7908915"/>
                      <a:gd name="connsiteY22" fmla="*/ 4206384 h 4206384"/>
                      <a:gd name="connsiteX23" fmla="*/ 5760725 w 7908915"/>
                      <a:gd name="connsiteY23" fmla="*/ 4206384 h 4206384"/>
                      <a:gd name="connsiteX24" fmla="*/ 5422511 w 7908915"/>
                      <a:gd name="connsiteY24" fmla="*/ 4206384 h 4206384"/>
                      <a:gd name="connsiteX25" fmla="*/ 4868062 w 7908915"/>
                      <a:gd name="connsiteY25" fmla="*/ 4206384 h 4206384"/>
                      <a:gd name="connsiteX26" fmla="*/ 4529848 w 7908915"/>
                      <a:gd name="connsiteY26" fmla="*/ 4206384 h 4206384"/>
                      <a:gd name="connsiteX27" fmla="*/ 3903321 w 7908915"/>
                      <a:gd name="connsiteY27" fmla="*/ 4206384 h 4206384"/>
                      <a:gd name="connsiteX28" fmla="*/ 3420950 w 7908915"/>
                      <a:gd name="connsiteY28" fmla="*/ 4206384 h 4206384"/>
                      <a:gd name="connsiteX29" fmla="*/ 3082736 w 7908915"/>
                      <a:gd name="connsiteY29" fmla="*/ 4206384 h 4206384"/>
                      <a:gd name="connsiteX30" fmla="*/ 2744523 w 7908915"/>
                      <a:gd name="connsiteY30" fmla="*/ 4206384 h 4206384"/>
                      <a:gd name="connsiteX31" fmla="*/ 2117995 w 7908915"/>
                      <a:gd name="connsiteY31" fmla="*/ 4206384 h 4206384"/>
                      <a:gd name="connsiteX32" fmla="*/ 1779781 w 7908915"/>
                      <a:gd name="connsiteY32" fmla="*/ 4206384 h 4206384"/>
                      <a:gd name="connsiteX33" fmla="*/ 1081176 w 7908915"/>
                      <a:gd name="connsiteY33" fmla="*/ 4206384 h 4206384"/>
                      <a:gd name="connsiteX34" fmla="*/ 598805 w 7908915"/>
                      <a:gd name="connsiteY34" fmla="*/ 4206384 h 4206384"/>
                      <a:gd name="connsiteX35" fmla="*/ 0 w 7908915"/>
                      <a:gd name="connsiteY35" fmla="*/ 4206384 h 4206384"/>
                      <a:gd name="connsiteX36" fmla="*/ 0 w 7908915"/>
                      <a:gd name="connsiteY36" fmla="*/ 4206384 h 4206384"/>
                      <a:gd name="connsiteX37" fmla="*/ 0 w 7908915"/>
                      <a:gd name="connsiteY37" fmla="*/ 3727326 h 4206384"/>
                      <a:gd name="connsiteX38" fmla="*/ 0 w 7908915"/>
                      <a:gd name="connsiteY38" fmla="*/ 3213214 h 4206384"/>
                      <a:gd name="connsiteX39" fmla="*/ 0 w 7908915"/>
                      <a:gd name="connsiteY39" fmla="*/ 2699102 h 4206384"/>
                      <a:gd name="connsiteX40" fmla="*/ 0 w 7908915"/>
                      <a:gd name="connsiteY40" fmla="*/ 2184991 h 4206384"/>
                      <a:gd name="connsiteX41" fmla="*/ 0 w 7908915"/>
                      <a:gd name="connsiteY41" fmla="*/ 1635826 h 4206384"/>
                      <a:gd name="connsiteX42" fmla="*/ 0 w 7908915"/>
                      <a:gd name="connsiteY42" fmla="*/ 701078 h 4206384"/>
                      <a:gd name="connsiteX43" fmla="*/ 701078 w 7908915"/>
                      <a:gd name="connsiteY43" fmla="*/ 0 h 420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08915" h="4206384" extrusionOk="0">
                        <a:moveTo>
                          <a:pt x="701078" y="0"/>
                        </a:moveTo>
                        <a:cubicBezTo>
                          <a:pt x="996894" y="-5534"/>
                          <a:pt x="1258734" y="3784"/>
                          <a:pt x="1399684" y="0"/>
                        </a:cubicBezTo>
                        <a:cubicBezTo>
                          <a:pt x="1540634" y="-3784"/>
                          <a:pt x="1816744" y="51023"/>
                          <a:pt x="1954133" y="0"/>
                        </a:cubicBezTo>
                        <a:cubicBezTo>
                          <a:pt x="2091522" y="-51023"/>
                          <a:pt x="2316584" y="46215"/>
                          <a:pt x="2508582" y="0"/>
                        </a:cubicBezTo>
                        <a:cubicBezTo>
                          <a:pt x="2700580" y="-46215"/>
                          <a:pt x="2867691" y="70562"/>
                          <a:pt x="3207187" y="0"/>
                        </a:cubicBezTo>
                        <a:cubicBezTo>
                          <a:pt x="3546683" y="-70562"/>
                          <a:pt x="3648124" y="13097"/>
                          <a:pt x="3761636" y="0"/>
                        </a:cubicBezTo>
                        <a:cubicBezTo>
                          <a:pt x="3875148" y="-13097"/>
                          <a:pt x="4041213" y="13831"/>
                          <a:pt x="4316085" y="0"/>
                        </a:cubicBezTo>
                        <a:cubicBezTo>
                          <a:pt x="4590957" y="-13831"/>
                          <a:pt x="4578060" y="33022"/>
                          <a:pt x="4654299" y="0"/>
                        </a:cubicBezTo>
                        <a:cubicBezTo>
                          <a:pt x="4730538" y="-33022"/>
                          <a:pt x="5119276" y="32484"/>
                          <a:pt x="5352905" y="0"/>
                        </a:cubicBezTo>
                        <a:cubicBezTo>
                          <a:pt x="5586534" y="-32484"/>
                          <a:pt x="5852047" y="56033"/>
                          <a:pt x="5979432" y="0"/>
                        </a:cubicBezTo>
                        <a:cubicBezTo>
                          <a:pt x="6106817" y="-56033"/>
                          <a:pt x="6479142" y="176"/>
                          <a:pt x="6605960" y="0"/>
                        </a:cubicBezTo>
                        <a:cubicBezTo>
                          <a:pt x="6732778" y="-176"/>
                          <a:pt x="7017457" y="34377"/>
                          <a:pt x="7232487" y="0"/>
                        </a:cubicBezTo>
                        <a:cubicBezTo>
                          <a:pt x="7447517" y="-34377"/>
                          <a:pt x="7676981" y="26120"/>
                          <a:pt x="7908915" y="0"/>
                        </a:cubicBezTo>
                        <a:lnTo>
                          <a:pt x="7908915" y="0"/>
                        </a:lnTo>
                        <a:cubicBezTo>
                          <a:pt x="7934942" y="285731"/>
                          <a:pt x="7880800" y="437048"/>
                          <a:pt x="7908915" y="584218"/>
                        </a:cubicBezTo>
                        <a:cubicBezTo>
                          <a:pt x="7937030" y="731388"/>
                          <a:pt x="7847834" y="991509"/>
                          <a:pt x="7908915" y="1133382"/>
                        </a:cubicBezTo>
                        <a:cubicBezTo>
                          <a:pt x="7969996" y="1275255"/>
                          <a:pt x="7889604" y="1570006"/>
                          <a:pt x="7908915" y="1787706"/>
                        </a:cubicBezTo>
                        <a:cubicBezTo>
                          <a:pt x="7928226" y="2005406"/>
                          <a:pt x="7857848" y="2108575"/>
                          <a:pt x="7908915" y="2301818"/>
                        </a:cubicBezTo>
                        <a:cubicBezTo>
                          <a:pt x="7959982" y="2495061"/>
                          <a:pt x="7859916" y="2722733"/>
                          <a:pt x="7908915" y="2850982"/>
                        </a:cubicBezTo>
                        <a:cubicBezTo>
                          <a:pt x="7957914" y="2979231"/>
                          <a:pt x="7882128" y="3265016"/>
                          <a:pt x="7908915" y="3505306"/>
                        </a:cubicBezTo>
                        <a:cubicBezTo>
                          <a:pt x="7999661" y="3904013"/>
                          <a:pt x="7565215" y="4196065"/>
                          <a:pt x="7207837" y="4206384"/>
                        </a:cubicBezTo>
                        <a:cubicBezTo>
                          <a:pt x="7085752" y="4217878"/>
                          <a:pt x="7034960" y="4206285"/>
                          <a:pt x="6869623" y="4206384"/>
                        </a:cubicBezTo>
                        <a:cubicBezTo>
                          <a:pt x="6704286" y="4206483"/>
                          <a:pt x="6616526" y="4150485"/>
                          <a:pt x="6387252" y="4206384"/>
                        </a:cubicBezTo>
                        <a:cubicBezTo>
                          <a:pt x="6157978" y="4262283"/>
                          <a:pt x="6018731" y="4167196"/>
                          <a:pt x="5760725" y="4206384"/>
                        </a:cubicBezTo>
                        <a:cubicBezTo>
                          <a:pt x="5502719" y="4245572"/>
                          <a:pt x="5509310" y="4166293"/>
                          <a:pt x="5422511" y="4206384"/>
                        </a:cubicBezTo>
                        <a:cubicBezTo>
                          <a:pt x="5335712" y="4246475"/>
                          <a:pt x="5013014" y="4140243"/>
                          <a:pt x="4868062" y="4206384"/>
                        </a:cubicBezTo>
                        <a:cubicBezTo>
                          <a:pt x="4723110" y="4272525"/>
                          <a:pt x="4694922" y="4172773"/>
                          <a:pt x="4529848" y="4206384"/>
                        </a:cubicBezTo>
                        <a:cubicBezTo>
                          <a:pt x="4364774" y="4239995"/>
                          <a:pt x="4134432" y="4195002"/>
                          <a:pt x="3903321" y="4206384"/>
                        </a:cubicBezTo>
                        <a:cubicBezTo>
                          <a:pt x="3672210" y="4217766"/>
                          <a:pt x="3593287" y="4149713"/>
                          <a:pt x="3420950" y="4206384"/>
                        </a:cubicBezTo>
                        <a:cubicBezTo>
                          <a:pt x="3248613" y="4263055"/>
                          <a:pt x="3152479" y="4186402"/>
                          <a:pt x="3082736" y="4206384"/>
                        </a:cubicBezTo>
                        <a:cubicBezTo>
                          <a:pt x="3012993" y="4226366"/>
                          <a:pt x="2821091" y="4184241"/>
                          <a:pt x="2744523" y="4206384"/>
                        </a:cubicBezTo>
                        <a:cubicBezTo>
                          <a:pt x="2667955" y="4228527"/>
                          <a:pt x="2331767" y="4184609"/>
                          <a:pt x="2117995" y="4206384"/>
                        </a:cubicBezTo>
                        <a:cubicBezTo>
                          <a:pt x="1904223" y="4228159"/>
                          <a:pt x="1936487" y="4203224"/>
                          <a:pt x="1779781" y="4206384"/>
                        </a:cubicBezTo>
                        <a:cubicBezTo>
                          <a:pt x="1623075" y="4209544"/>
                          <a:pt x="1351193" y="4195276"/>
                          <a:pt x="1081176" y="4206384"/>
                        </a:cubicBezTo>
                        <a:cubicBezTo>
                          <a:pt x="811160" y="4217492"/>
                          <a:pt x="724920" y="4178486"/>
                          <a:pt x="598805" y="4206384"/>
                        </a:cubicBezTo>
                        <a:cubicBezTo>
                          <a:pt x="472690" y="4234282"/>
                          <a:pt x="254383" y="4194085"/>
                          <a:pt x="0" y="4206384"/>
                        </a:cubicBezTo>
                        <a:lnTo>
                          <a:pt x="0" y="4206384"/>
                        </a:lnTo>
                        <a:cubicBezTo>
                          <a:pt x="-23161" y="3969262"/>
                          <a:pt x="25715" y="3856288"/>
                          <a:pt x="0" y="3727326"/>
                        </a:cubicBezTo>
                        <a:cubicBezTo>
                          <a:pt x="-25715" y="3598364"/>
                          <a:pt x="33719" y="3461008"/>
                          <a:pt x="0" y="3213214"/>
                        </a:cubicBezTo>
                        <a:cubicBezTo>
                          <a:pt x="-33719" y="2965420"/>
                          <a:pt x="57835" y="2810542"/>
                          <a:pt x="0" y="2699102"/>
                        </a:cubicBezTo>
                        <a:cubicBezTo>
                          <a:pt x="-57835" y="2587662"/>
                          <a:pt x="16998" y="2389550"/>
                          <a:pt x="0" y="2184991"/>
                        </a:cubicBezTo>
                        <a:cubicBezTo>
                          <a:pt x="-16998" y="1980432"/>
                          <a:pt x="51483" y="1780701"/>
                          <a:pt x="0" y="1635826"/>
                        </a:cubicBezTo>
                        <a:cubicBezTo>
                          <a:pt x="-51483" y="1490951"/>
                          <a:pt x="7065" y="1107874"/>
                          <a:pt x="0" y="701078"/>
                        </a:cubicBezTo>
                        <a:cubicBezTo>
                          <a:pt x="7011" y="271667"/>
                          <a:pt x="287934" y="-1887"/>
                          <a:pt x="701078"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900" dirty="0"/>
          </a:p>
        </p:txBody>
      </p:sp>
      <p:grpSp>
        <p:nvGrpSpPr>
          <p:cNvPr id="24" name="مجموعة 23">
            <a:extLst>
              <a:ext uri="{FF2B5EF4-FFF2-40B4-BE49-F238E27FC236}">
                <a16:creationId xmlns:a16="http://schemas.microsoft.com/office/drawing/2014/main" id="{E1119854-9FC4-4632-B5DF-AE9B4F71C840}"/>
              </a:ext>
            </a:extLst>
          </p:cNvPr>
          <p:cNvGrpSpPr/>
          <p:nvPr/>
        </p:nvGrpSpPr>
        <p:grpSpPr>
          <a:xfrm>
            <a:off x="0" y="0"/>
            <a:ext cx="3409627" cy="970345"/>
            <a:chOff x="381000" y="-366815"/>
            <a:chExt cx="3515085" cy="970345"/>
          </a:xfrm>
        </p:grpSpPr>
        <p:sp>
          <p:nvSpPr>
            <p:cNvPr id="25" name="مستطيل: زوايا علوية مستديرة 22">
              <a:extLst>
                <a:ext uri="{FF2B5EF4-FFF2-40B4-BE49-F238E27FC236}">
                  <a16:creationId xmlns:a16="http://schemas.microsoft.com/office/drawing/2014/main" id="{7869799D-62AF-4E76-BB8D-5F618B748562}"/>
                </a:ext>
              </a:extLst>
            </p:cNvPr>
            <p:cNvSpPr/>
            <p:nvPr/>
          </p:nvSpPr>
          <p:spPr>
            <a:xfrm rot="10800000">
              <a:off x="381000" y="-304800"/>
              <a:ext cx="3515085" cy="908330"/>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6">
              <a:extLst>
                <a:ext uri="{FF2B5EF4-FFF2-40B4-BE49-F238E27FC236}">
                  <a16:creationId xmlns:a16="http://schemas.microsoft.com/office/drawing/2014/main" id="{A2568B52-9316-481B-9714-26F17BF31994}"/>
                </a:ext>
              </a:extLst>
            </p:cNvPr>
            <p:cNvSpPr/>
            <p:nvPr/>
          </p:nvSpPr>
          <p:spPr>
            <a:xfrm>
              <a:off x="2039201" y="-143237"/>
              <a:ext cx="1441421" cy="523220"/>
            </a:xfrm>
            <a:prstGeom prst="rect">
              <a:avLst/>
            </a:prstGeom>
            <a:noFill/>
            <a:ln>
              <a:noFill/>
            </a:ln>
          </p:spPr>
          <p:txBody>
            <a:bodyPr wrap="none" lIns="91440" tIns="45720" rIns="91440" bIns="45720">
              <a:spAutoFit/>
            </a:bodyPr>
            <a:lstStyle/>
            <a:p>
              <a:pPr algn="ctr" rtl="1"/>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برُّ الوالدين</a:t>
              </a:r>
              <a:endParaRPr lang="en-US"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27" name="مستطيل: زوايا علوية مستديرة 24">
              <a:extLst>
                <a:ext uri="{FF2B5EF4-FFF2-40B4-BE49-F238E27FC236}">
                  <a16:creationId xmlns:a16="http://schemas.microsoft.com/office/drawing/2014/main" id="{091FE6CE-E09D-43CA-AEA9-5ACF9203D6A1}"/>
                </a:ext>
              </a:extLst>
            </p:cNvPr>
            <p:cNvSpPr/>
            <p:nvPr/>
          </p:nvSpPr>
          <p:spPr>
            <a:xfrm rot="10800000">
              <a:off x="454440" y="-366815"/>
              <a:ext cx="1145760" cy="908330"/>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6">
              <a:extLst>
                <a:ext uri="{FF2B5EF4-FFF2-40B4-BE49-F238E27FC236}">
                  <a16:creationId xmlns:a16="http://schemas.microsoft.com/office/drawing/2014/main" id="{7C6F1953-3960-4B2C-8F5B-297A7FA9E73D}"/>
                </a:ext>
              </a:extLst>
            </p:cNvPr>
            <p:cNvSpPr/>
            <p:nvPr/>
          </p:nvSpPr>
          <p:spPr>
            <a:xfrm>
              <a:off x="591070" y="-204793"/>
              <a:ext cx="931665"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sp>
        <p:nvSpPr>
          <p:cNvPr id="2" name="مستطيل 1"/>
          <p:cNvSpPr/>
          <p:nvPr/>
        </p:nvSpPr>
        <p:spPr>
          <a:xfrm>
            <a:off x="157745" y="1305823"/>
            <a:ext cx="9741408" cy="4988866"/>
          </a:xfrm>
          <a:prstGeom prst="rect">
            <a:avLst/>
          </a:prstGeom>
        </p:spPr>
        <p:txBody>
          <a:bodyPr wrap="square">
            <a:spAutoFit/>
          </a:bodyPr>
          <a:lstStyle/>
          <a:p>
            <a:pPr algn="r" rtl="1">
              <a:lnSpc>
                <a:spcPct val="150000"/>
              </a:lnSpc>
              <a:spcAft>
                <a:spcPts val="800"/>
              </a:spcAft>
            </a:pPr>
            <a:r>
              <a:rPr lang="ar-BH" sz="3600" b="1" dirty="0">
                <a:latin typeface="Calibri" panose="020F0502020204030204" pitchFamily="34" charset="0"/>
                <a:ea typeface="Calibri" panose="020F0502020204030204" pitchFamily="34" charset="0"/>
              </a:rPr>
              <a:t>الوالدان من أعظم النّاس فضلًا علينا، تحمَّلا في سبيلنا الكثير من المتاعب...</a:t>
            </a:r>
            <a:r>
              <a:rPr lang="en-US" sz="3600" b="1" dirty="0">
                <a:latin typeface="Calibri" panose="020F0502020204030204" pitchFamily="34" charset="0"/>
                <a:ea typeface="Calibri" panose="020F0502020204030204" pitchFamily="34" charset="0"/>
              </a:rPr>
              <a:t> </a:t>
            </a:r>
            <a:r>
              <a:rPr lang="ar-BH" sz="3600" b="1" dirty="0">
                <a:latin typeface="Calibri" panose="020F0502020204030204" pitchFamily="34" charset="0"/>
                <a:ea typeface="Calibri" panose="020F0502020204030204" pitchFamily="34" charset="0"/>
              </a:rPr>
              <a:t>الأب يسعى ويكدّ ليحصل على المال الذي يُنفق منه على الأبناء، والأم تحمل جنينها في بطنها تسعة أشهر، ثم تتحمل آلام ولادته، ثم ترضعه طفلًا وترعاه وتسهر على خدمته، وتتألم له إذا مرض، وتفرح له إذا شُفي، لذا أصبح لزامًا على الأبناء أن يؤدوا للوالدين حقوقهم اعترافًا بالجميل والفضل.</a:t>
            </a:r>
            <a:endParaRPr lang="en-US" sz="3600" b="1" dirty="0">
              <a:latin typeface="Calibri" panose="020F0502020204030204" pitchFamily="34" charset="0"/>
              <a:ea typeface="Calibri" panose="020F0502020204030204" pitchFamily="34" charset="0"/>
              <a:cs typeface="Arial" panose="020B0604020202020204" pitchFamily="34" charset="0"/>
            </a:endParaRPr>
          </a:p>
        </p:txBody>
      </p:sp>
      <p:sp>
        <p:nvSpPr>
          <p:cNvPr id="12" name="مستطيل: زوايا قطرية مستديرة 16">
            <a:extLst>
              <a:ext uri="{FF2B5EF4-FFF2-40B4-BE49-F238E27FC236}">
                <a16:creationId xmlns:a16="http://schemas.microsoft.com/office/drawing/2014/main" id="{0CB13B9F-9FC8-44D7-8098-626429AC40D3}"/>
              </a:ext>
            </a:extLst>
          </p:cNvPr>
          <p:cNvSpPr/>
          <p:nvPr/>
        </p:nvSpPr>
        <p:spPr>
          <a:xfrm flipH="1">
            <a:off x="6618027" y="540088"/>
            <a:ext cx="3413657" cy="736485"/>
          </a:xfrm>
          <a:prstGeom prst="round2DiagRect">
            <a:avLst>
              <a:gd name="adj1" fmla="val 50000"/>
              <a:gd name="adj2" fmla="val 0"/>
            </a:avLst>
          </a:prstGeom>
          <a:solidFill>
            <a:srgbClr val="FFE699"/>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dirty="0"/>
              <a:t> </a:t>
            </a:r>
          </a:p>
        </p:txBody>
      </p:sp>
      <p:sp>
        <p:nvSpPr>
          <p:cNvPr id="13" name="Rectangle 5">
            <a:extLst>
              <a:ext uri="{FF2B5EF4-FFF2-40B4-BE49-F238E27FC236}">
                <a16:creationId xmlns:a16="http://schemas.microsoft.com/office/drawing/2014/main" id="{9FFFC442-1252-494D-B6AA-4BAA4414B15D}"/>
              </a:ext>
            </a:extLst>
          </p:cNvPr>
          <p:cNvSpPr/>
          <p:nvPr/>
        </p:nvSpPr>
        <p:spPr>
          <a:xfrm>
            <a:off x="6596981" y="588618"/>
            <a:ext cx="3129115" cy="736484"/>
          </a:xfrm>
          <a:prstGeom prst="rect">
            <a:avLst/>
          </a:prstGeom>
          <a:noFill/>
          <a:ln>
            <a:noFill/>
          </a:ln>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lnSpc>
                <a:spcPct val="107000"/>
              </a:lnSpc>
              <a:spcAft>
                <a:spcPts val="800"/>
              </a:spcAft>
            </a:pPr>
            <a:r>
              <a:rPr lang="ar-BH" sz="4120" b="1" dirty="0">
                <a:ln w="0"/>
                <a:solidFill>
                  <a:schemeClr val="accent2">
                    <a:lumMod val="50000"/>
                  </a:schemeClr>
                </a:solidFill>
                <a:effectLst>
                  <a:outerShdw blurRad="38100" dist="19050" dir="2700000" algn="tl" rotWithShape="0">
                    <a:schemeClr val="dk1">
                      <a:alpha val="40000"/>
                    </a:schemeClr>
                  </a:outerShdw>
                </a:effectLst>
              </a:rPr>
              <a:t>المقدمة:</a:t>
            </a:r>
            <a:endParaRPr lang="en-GB" sz="412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14" name="مستطيل: زوايا قطرية مستديرة 19">
            <a:extLst>
              <a:ext uri="{FF2B5EF4-FFF2-40B4-BE49-F238E27FC236}">
                <a16:creationId xmlns:a16="http://schemas.microsoft.com/office/drawing/2014/main" id="{4664C732-3E67-400D-A6B0-E513A9337F1F}"/>
              </a:ext>
            </a:extLst>
          </p:cNvPr>
          <p:cNvSpPr/>
          <p:nvPr/>
        </p:nvSpPr>
        <p:spPr>
          <a:xfrm rot="10800000">
            <a:off x="10241624" y="2158795"/>
            <a:ext cx="1552505" cy="3988620"/>
          </a:xfrm>
          <a:prstGeom prst="round2DiagRect">
            <a:avLst>
              <a:gd name="adj1" fmla="val 50000"/>
              <a:gd name="adj2" fmla="val 0"/>
            </a:avLst>
          </a:prstGeom>
          <a:solidFill>
            <a:srgbClr val="92D050"/>
          </a:solid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BH" dirty="0"/>
          </a:p>
        </p:txBody>
      </p:sp>
      <p:pic>
        <p:nvPicPr>
          <p:cNvPr id="16" name="Picture 3">
            <a:extLst>
              <a:ext uri="{FF2B5EF4-FFF2-40B4-BE49-F238E27FC236}">
                <a16:creationId xmlns:a16="http://schemas.microsoft.com/office/drawing/2014/main" id="{8D10957A-301F-48BD-B95C-CA41776CBE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615" t="19437" r="16694" b="12630"/>
          <a:stretch/>
        </p:blipFill>
        <p:spPr bwMode="auto">
          <a:xfrm>
            <a:off x="9726096" y="-392028"/>
            <a:ext cx="2613778" cy="339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 presetClass="entr" presetSubtype="4" fill="hold" grpId="0" nodeType="afterEffect">
                                  <p:stCondLst>
                                    <p:cond delay="1500"/>
                                  </p:stCondLst>
                                  <p:iterate type="wd">
                                    <p:tmPct val="90000"/>
                                  </p:iterate>
                                  <p:childTnLst>
                                    <p:set>
                                      <p:cBhvr>
                                        <p:cTn id="29" dur="1" fill="hold">
                                          <p:stCondLst>
                                            <p:cond delay="0"/>
                                          </p:stCondLst>
                                        </p:cTn>
                                        <p:tgtEl>
                                          <p:spTgt spid="2"/>
                                        </p:tgtEl>
                                        <p:attrNameLst>
                                          <p:attrName>style.visibility</p:attrName>
                                        </p:attrNameLst>
                                      </p:cBhvr>
                                      <p:to>
                                        <p:strVal val="visible"/>
                                      </p:to>
                                    </p:set>
                                    <p:anim calcmode="lin" valueType="num">
                                      <p:cBhvr additive="base">
                                        <p:cTn id="30" dur="1000" fill="hold"/>
                                        <p:tgtEl>
                                          <p:spTgt spid="2"/>
                                        </p:tgtEl>
                                        <p:attrNameLst>
                                          <p:attrName>ppt_x</p:attrName>
                                        </p:attrNameLst>
                                      </p:cBhvr>
                                      <p:tavLst>
                                        <p:tav tm="0">
                                          <p:val>
                                            <p:strVal val="#ppt_x"/>
                                          </p:val>
                                        </p:tav>
                                        <p:tav tm="100000">
                                          <p:val>
                                            <p:strVal val="#ppt_x"/>
                                          </p:val>
                                        </p:tav>
                                      </p:tavLst>
                                    </p:anim>
                                    <p:anim calcmode="lin" valueType="num">
                                      <p:cBhvr additive="base">
                                        <p:cTn id="31"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رابط مستقيم 2">
            <a:extLst>
              <a:ext uri="{FF2B5EF4-FFF2-40B4-BE49-F238E27FC236}">
                <a16:creationId xmlns:a16="http://schemas.microsoft.com/office/drawing/2014/main" id="{1B16012A-122B-43EA-9E12-70D2958DA8EB}"/>
              </a:ext>
            </a:extLst>
          </p:cNvPr>
          <p:cNvCxnSpPr/>
          <p:nvPr/>
        </p:nvCxnSpPr>
        <p:spPr>
          <a:xfrm flipH="1">
            <a:off x="1371600" y="6934200"/>
            <a:ext cx="10058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صورة 4"/>
          <p:cNvPicPr/>
          <p:nvPr/>
        </p:nvPicPr>
        <p:blipFill rotWithShape="1">
          <a:blip r:embed="rId3"/>
          <a:srcRect l="43717" t="56531" r="39268" b="25803"/>
          <a:stretch/>
        </p:blipFill>
        <p:spPr bwMode="auto">
          <a:xfrm>
            <a:off x="3889979" y="555693"/>
            <a:ext cx="4938137" cy="2608808"/>
          </a:xfrm>
          <a:prstGeom prst="rect">
            <a:avLst/>
          </a:prstGeom>
          <a:ln>
            <a:noFill/>
          </a:ln>
          <a:extLst>
            <a:ext uri="{53640926-AAD7-44D8-BBD7-CCE9431645EC}">
              <a14:shadowObscured xmlns:a14="http://schemas.microsoft.com/office/drawing/2010/main"/>
            </a:ext>
          </a:extLst>
        </p:spPr>
      </p:pic>
      <p:pic>
        <p:nvPicPr>
          <p:cNvPr id="6" name="Picture 3">
            <a:extLst>
              <a:ext uri="{FF2B5EF4-FFF2-40B4-BE49-F238E27FC236}">
                <a16:creationId xmlns:a16="http://schemas.microsoft.com/office/drawing/2014/main" id="{8D10957A-301F-48BD-B95C-CA41776CBE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615" t="19437" r="16694" b="12630"/>
          <a:stretch/>
        </p:blipFill>
        <p:spPr bwMode="auto">
          <a:xfrm>
            <a:off x="9864724" y="-231201"/>
            <a:ext cx="2613778" cy="339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مجموعة 6">
            <a:extLst>
              <a:ext uri="{FF2B5EF4-FFF2-40B4-BE49-F238E27FC236}">
                <a16:creationId xmlns:a16="http://schemas.microsoft.com/office/drawing/2014/main" id="{E1119854-9FC4-4632-B5DF-AE9B4F71C840}"/>
              </a:ext>
            </a:extLst>
          </p:cNvPr>
          <p:cNvGrpSpPr/>
          <p:nvPr/>
        </p:nvGrpSpPr>
        <p:grpSpPr>
          <a:xfrm>
            <a:off x="0" y="0"/>
            <a:ext cx="3458095" cy="970345"/>
            <a:chOff x="381000" y="-366815"/>
            <a:chExt cx="3515085" cy="970345"/>
          </a:xfrm>
        </p:grpSpPr>
        <p:sp>
          <p:nvSpPr>
            <p:cNvPr id="8" name="مستطيل: زوايا علوية مستديرة 22">
              <a:extLst>
                <a:ext uri="{FF2B5EF4-FFF2-40B4-BE49-F238E27FC236}">
                  <a16:creationId xmlns:a16="http://schemas.microsoft.com/office/drawing/2014/main" id="{7869799D-62AF-4E76-BB8D-5F618B748562}"/>
                </a:ext>
              </a:extLst>
            </p:cNvPr>
            <p:cNvSpPr/>
            <p:nvPr/>
          </p:nvSpPr>
          <p:spPr>
            <a:xfrm rot="10800000">
              <a:off x="381000" y="-304800"/>
              <a:ext cx="3515085" cy="908330"/>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6">
              <a:extLst>
                <a:ext uri="{FF2B5EF4-FFF2-40B4-BE49-F238E27FC236}">
                  <a16:creationId xmlns:a16="http://schemas.microsoft.com/office/drawing/2014/main" id="{A2568B52-9316-481B-9714-26F17BF31994}"/>
                </a:ext>
              </a:extLst>
            </p:cNvPr>
            <p:cNvSpPr/>
            <p:nvPr/>
          </p:nvSpPr>
          <p:spPr>
            <a:xfrm>
              <a:off x="2039201" y="-143237"/>
              <a:ext cx="1441421" cy="523220"/>
            </a:xfrm>
            <a:prstGeom prst="rect">
              <a:avLst/>
            </a:prstGeom>
            <a:noFill/>
            <a:ln>
              <a:noFill/>
            </a:ln>
          </p:spPr>
          <p:txBody>
            <a:bodyPr wrap="none" lIns="91440" tIns="45720" rIns="91440" bIns="45720">
              <a:spAutoFit/>
            </a:bodyPr>
            <a:lstStyle/>
            <a:p>
              <a:pPr algn="ctr" rtl="1"/>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برُّ الوالدين</a:t>
              </a:r>
              <a:endParaRPr lang="en-US"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10" name="مستطيل: زوايا علوية مستديرة 24">
              <a:extLst>
                <a:ext uri="{FF2B5EF4-FFF2-40B4-BE49-F238E27FC236}">
                  <a16:creationId xmlns:a16="http://schemas.microsoft.com/office/drawing/2014/main" id="{091FE6CE-E09D-43CA-AEA9-5ACF9203D6A1}"/>
                </a:ext>
              </a:extLst>
            </p:cNvPr>
            <p:cNvSpPr/>
            <p:nvPr/>
          </p:nvSpPr>
          <p:spPr>
            <a:xfrm rot="10800000">
              <a:off x="454440" y="-366815"/>
              <a:ext cx="1145760" cy="908330"/>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6">
              <a:extLst>
                <a:ext uri="{FF2B5EF4-FFF2-40B4-BE49-F238E27FC236}">
                  <a16:creationId xmlns:a16="http://schemas.microsoft.com/office/drawing/2014/main" id="{7C6F1953-3960-4B2C-8F5B-297A7FA9E73D}"/>
                </a:ext>
              </a:extLst>
            </p:cNvPr>
            <p:cNvSpPr/>
            <p:nvPr/>
          </p:nvSpPr>
          <p:spPr>
            <a:xfrm>
              <a:off x="591070" y="-204793"/>
              <a:ext cx="931665"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sp>
        <p:nvSpPr>
          <p:cNvPr id="2" name="مستطيل 1"/>
          <p:cNvSpPr/>
          <p:nvPr/>
        </p:nvSpPr>
        <p:spPr>
          <a:xfrm>
            <a:off x="714895" y="3607724"/>
            <a:ext cx="10715105" cy="247719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b="1" dirty="0">
                <a:solidFill>
                  <a:schemeClr val="tx1"/>
                </a:solidFill>
              </a:rPr>
              <a:t>انطلاقًا من الصورة أمامك استخرج بعض أفضال الوالدين على الأبناء:</a:t>
            </a:r>
          </a:p>
          <a:p>
            <a:pPr algn="ctr"/>
            <a:r>
              <a:rPr lang="ar-BH" sz="3600" dirty="0">
                <a:solidFill>
                  <a:schemeClr val="tx1"/>
                </a:solidFill>
              </a:rPr>
              <a:t>أ- ...................................................................</a:t>
            </a:r>
          </a:p>
          <a:p>
            <a:pPr algn="ctr"/>
            <a:r>
              <a:rPr lang="ar-BH" sz="3600" dirty="0">
                <a:solidFill>
                  <a:schemeClr val="tx1"/>
                </a:solidFill>
              </a:rPr>
              <a:t>ب- ..................................................................</a:t>
            </a:r>
          </a:p>
        </p:txBody>
      </p:sp>
    </p:spTree>
    <p:extLst>
      <p:ext uri="{BB962C8B-B14F-4D97-AF65-F5344CB8AC3E}">
        <p14:creationId xmlns:p14="http://schemas.microsoft.com/office/powerpoint/2010/main" val="1431400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2"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1000"/>
                                        <p:tgtEl>
                                          <p:spTgt spid="3"/>
                                        </p:tgtEl>
                                      </p:cBhvr>
                                    </p:animEffect>
                                  </p:childTnLst>
                                </p:cTn>
                              </p:par>
                            </p:childTnLst>
                          </p:cTn>
                        </p:par>
                        <p:par>
                          <p:cTn id="19" fill="hold">
                            <p:stCondLst>
                              <p:cond delay="2500"/>
                            </p:stCondLst>
                            <p:childTnLst>
                              <p:par>
                                <p:cTn id="20" presetID="16" presetClass="entr" presetSubtype="21"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رابط مستقيم 2">
            <a:extLst>
              <a:ext uri="{FF2B5EF4-FFF2-40B4-BE49-F238E27FC236}">
                <a16:creationId xmlns:a16="http://schemas.microsoft.com/office/drawing/2014/main" id="{1B16012A-122B-43EA-9E12-70D2958DA8EB}"/>
              </a:ext>
            </a:extLst>
          </p:cNvPr>
          <p:cNvCxnSpPr/>
          <p:nvPr/>
        </p:nvCxnSpPr>
        <p:spPr>
          <a:xfrm flipH="1">
            <a:off x="1371600" y="6934200"/>
            <a:ext cx="100584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مستطيل 8"/>
          <p:cNvSpPr/>
          <p:nvPr/>
        </p:nvSpPr>
        <p:spPr>
          <a:xfrm>
            <a:off x="2607361" y="1032360"/>
            <a:ext cx="7586878" cy="923330"/>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bodyPr>
          <a:lstStyle/>
          <a:p>
            <a:pPr algn="ctr"/>
            <a:r>
              <a:rPr lang="ar-BH"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أفضال الوالدين علينا كثيرة منها:</a:t>
            </a:r>
            <a:endParaRPr lang="ar-SA"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0" name="مستطيل 9"/>
          <p:cNvSpPr/>
          <p:nvPr/>
        </p:nvSpPr>
        <p:spPr>
          <a:xfrm>
            <a:off x="510321" y="2167169"/>
            <a:ext cx="8222123" cy="923330"/>
          </a:xfrm>
          <a:prstGeom prst="rect">
            <a:avLst/>
          </a:prstGeom>
          <a:noFill/>
        </p:spPr>
        <p:txBody>
          <a:bodyPr wrap="none" lIns="91440" tIns="45720" rIns="91440" bIns="45720">
            <a:spAutoFit/>
          </a:bodyPr>
          <a:lstStyle/>
          <a:p>
            <a:pPr marL="685800" indent="-685800" algn="r" rtl="1">
              <a:buFont typeface="Arial" panose="020B0604020202020204" pitchFamily="34" charset="0"/>
              <a:buChar char="•"/>
            </a:pPr>
            <a:r>
              <a:rPr lang="ar-OM" sz="5400" b="1" cap="all" dirty="0">
                <a:ln w="9000" cmpd="sng">
                  <a:solidFill>
                    <a:schemeClr val="accent4">
                      <a:shade val="50000"/>
                      <a:satMod val="120000"/>
                    </a:schemeClr>
                  </a:solidFill>
                  <a:prstDash val="solid"/>
                </a:ln>
                <a:effectLst/>
              </a:rPr>
              <a:t>وف</a:t>
            </a:r>
            <a:r>
              <a:rPr lang="ar-BH" sz="5400" b="1" cap="all" dirty="0">
                <a:ln w="9000" cmpd="sng">
                  <a:solidFill>
                    <a:schemeClr val="accent4">
                      <a:shade val="50000"/>
                      <a:satMod val="120000"/>
                    </a:schemeClr>
                  </a:solidFill>
                  <a:prstDash val="solid"/>
                </a:ln>
                <a:effectLst/>
              </a:rPr>
              <a:t>َّ</a:t>
            </a:r>
            <a:r>
              <a:rPr lang="ar-OM" sz="5400" b="1" cap="all" dirty="0">
                <a:ln w="9000" cmpd="sng">
                  <a:solidFill>
                    <a:schemeClr val="accent4">
                      <a:shade val="50000"/>
                      <a:satMod val="120000"/>
                    </a:schemeClr>
                  </a:solidFill>
                  <a:prstDash val="solid"/>
                </a:ln>
                <a:effectLst/>
              </a:rPr>
              <a:t>روا لنا الحب والحنان والعطف</a:t>
            </a:r>
            <a:r>
              <a:rPr lang="en-US" sz="5400" b="1" cap="all" dirty="0">
                <a:ln w="9000" cmpd="sng">
                  <a:solidFill>
                    <a:schemeClr val="accent4">
                      <a:shade val="50000"/>
                      <a:satMod val="120000"/>
                    </a:schemeClr>
                  </a:solidFill>
                  <a:prstDash val="solid"/>
                </a:ln>
                <a:effectLst/>
              </a:rPr>
              <a:t>.</a:t>
            </a:r>
            <a:endParaRPr lang="ar-SA" sz="5400" b="1" cap="all" dirty="0">
              <a:ln w="9000" cmpd="sng">
                <a:solidFill>
                  <a:schemeClr val="accent4">
                    <a:shade val="50000"/>
                    <a:satMod val="120000"/>
                  </a:schemeClr>
                </a:solidFill>
                <a:prstDash val="solid"/>
              </a:ln>
              <a:effectLst/>
            </a:endParaRPr>
          </a:p>
        </p:txBody>
      </p:sp>
      <p:sp>
        <p:nvSpPr>
          <p:cNvPr id="13" name="مستطيل 12"/>
          <p:cNvSpPr/>
          <p:nvPr/>
        </p:nvSpPr>
        <p:spPr>
          <a:xfrm>
            <a:off x="-144122" y="3356167"/>
            <a:ext cx="9103774" cy="923330"/>
          </a:xfrm>
          <a:prstGeom prst="rect">
            <a:avLst/>
          </a:prstGeom>
          <a:noFill/>
        </p:spPr>
        <p:txBody>
          <a:bodyPr wrap="none" lIns="91440" tIns="45720" rIns="91440" bIns="45720">
            <a:spAutoFit/>
          </a:bodyPr>
          <a:lstStyle/>
          <a:p>
            <a:pPr marL="685800" indent="-685800" algn="l" rtl="1">
              <a:buFont typeface="Arial" panose="020B0604020202020204" pitchFamily="34" charset="0"/>
              <a:buChar char="•"/>
            </a:pPr>
            <a:r>
              <a:rPr lang="ar-BH" sz="5400" b="1" cap="all" dirty="0">
                <a:ln w="9000" cmpd="sng">
                  <a:solidFill>
                    <a:schemeClr val="accent4">
                      <a:shade val="50000"/>
                      <a:satMod val="120000"/>
                    </a:schemeClr>
                  </a:solidFill>
                  <a:prstDash val="solid"/>
                </a:ln>
                <a:effectLst/>
              </a:rPr>
              <a:t>وفَّروا لنا المأكل والملبس والمسكن</a:t>
            </a:r>
            <a:r>
              <a:rPr lang="en-US" sz="5400" b="1" cap="all" dirty="0">
                <a:ln w="9000" cmpd="sng">
                  <a:solidFill>
                    <a:schemeClr val="accent4">
                      <a:shade val="50000"/>
                      <a:satMod val="120000"/>
                    </a:schemeClr>
                  </a:solidFill>
                  <a:prstDash val="solid"/>
                </a:ln>
                <a:effectLst/>
              </a:rPr>
              <a:t>.</a:t>
            </a:r>
            <a:r>
              <a:rPr lang="ar-BH" sz="5400" b="1" cap="all" dirty="0">
                <a:ln w="9000" cmpd="sng">
                  <a:solidFill>
                    <a:schemeClr val="accent4">
                      <a:shade val="50000"/>
                      <a:satMod val="120000"/>
                    </a:schemeClr>
                  </a:solidFill>
                  <a:prstDash val="solid"/>
                </a:ln>
                <a:effectLst/>
              </a:rPr>
              <a:t> </a:t>
            </a:r>
            <a:endParaRPr lang="ar-SA" sz="5400" b="1" cap="all" dirty="0">
              <a:ln w="9000" cmpd="sng">
                <a:solidFill>
                  <a:schemeClr val="accent4">
                    <a:shade val="50000"/>
                    <a:satMod val="120000"/>
                  </a:schemeClr>
                </a:solidFill>
                <a:prstDash val="solid"/>
              </a:ln>
              <a:effectLst/>
            </a:endParaRPr>
          </a:p>
        </p:txBody>
      </p:sp>
      <p:sp>
        <p:nvSpPr>
          <p:cNvPr id="14" name="مستطيل 13"/>
          <p:cNvSpPr/>
          <p:nvPr/>
        </p:nvSpPr>
        <p:spPr>
          <a:xfrm>
            <a:off x="198769" y="4754091"/>
            <a:ext cx="8678979" cy="923330"/>
          </a:xfrm>
          <a:prstGeom prst="rect">
            <a:avLst/>
          </a:prstGeom>
          <a:noFill/>
        </p:spPr>
        <p:txBody>
          <a:bodyPr wrap="none" lIns="91440" tIns="45720" rIns="91440" bIns="45720">
            <a:spAutoFit/>
          </a:bodyPr>
          <a:lstStyle/>
          <a:p>
            <a:pPr marL="685800" indent="-685800" algn="r" rtl="1">
              <a:buFont typeface="Arial" panose="020B0604020202020204" pitchFamily="34" charset="0"/>
              <a:buChar char="•"/>
            </a:pPr>
            <a:r>
              <a:rPr lang="ar-BH" sz="5400" b="1" cap="all" dirty="0">
                <a:ln w="9000" cmpd="sng">
                  <a:solidFill>
                    <a:schemeClr val="accent4">
                      <a:shade val="50000"/>
                      <a:satMod val="120000"/>
                    </a:schemeClr>
                  </a:solidFill>
                  <a:prstDash val="solid"/>
                </a:ln>
                <a:effectLst/>
              </a:rPr>
              <a:t>وفَّروا لنا التعليم والتطبيب والعناية</a:t>
            </a:r>
            <a:r>
              <a:rPr lang="en-US" sz="5400" b="1" cap="all" dirty="0">
                <a:ln w="9000" cmpd="sng">
                  <a:solidFill>
                    <a:schemeClr val="accent4">
                      <a:shade val="50000"/>
                      <a:satMod val="120000"/>
                    </a:schemeClr>
                  </a:solidFill>
                  <a:prstDash val="solid"/>
                </a:ln>
                <a:effectLst/>
              </a:rPr>
              <a:t>.</a:t>
            </a:r>
            <a:endParaRPr lang="ar-SA" sz="5400" b="1" cap="all" dirty="0">
              <a:ln w="9000" cmpd="sng">
                <a:solidFill>
                  <a:schemeClr val="accent4">
                    <a:shade val="50000"/>
                    <a:satMod val="120000"/>
                  </a:schemeClr>
                </a:solidFill>
                <a:prstDash val="solid"/>
              </a:ln>
              <a:effectLst/>
            </a:endParaRPr>
          </a:p>
        </p:txBody>
      </p:sp>
      <p:pic>
        <p:nvPicPr>
          <p:cNvPr id="15" name="Picture 3">
            <a:extLst>
              <a:ext uri="{FF2B5EF4-FFF2-40B4-BE49-F238E27FC236}">
                <a16:creationId xmlns:a16="http://schemas.microsoft.com/office/drawing/2014/main" id="{8D10957A-301F-48BD-B95C-CA41776CBE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615" t="19437" r="16694" b="12630"/>
          <a:stretch/>
        </p:blipFill>
        <p:spPr bwMode="auto">
          <a:xfrm>
            <a:off x="9894418" y="-215944"/>
            <a:ext cx="2613778" cy="339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مجموعة 15">
            <a:extLst>
              <a:ext uri="{FF2B5EF4-FFF2-40B4-BE49-F238E27FC236}">
                <a16:creationId xmlns:a16="http://schemas.microsoft.com/office/drawing/2014/main" id="{E1119854-9FC4-4632-B5DF-AE9B4F71C840}"/>
              </a:ext>
            </a:extLst>
          </p:cNvPr>
          <p:cNvGrpSpPr/>
          <p:nvPr/>
        </p:nvGrpSpPr>
        <p:grpSpPr>
          <a:xfrm>
            <a:off x="0" y="0"/>
            <a:ext cx="3409627" cy="970345"/>
            <a:chOff x="381000" y="-366815"/>
            <a:chExt cx="3515085" cy="970345"/>
          </a:xfrm>
        </p:grpSpPr>
        <p:sp>
          <p:nvSpPr>
            <p:cNvPr id="17" name="مستطيل: زوايا علوية مستديرة 22">
              <a:extLst>
                <a:ext uri="{FF2B5EF4-FFF2-40B4-BE49-F238E27FC236}">
                  <a16:creationId xmlns:a16="http://schemas.microsoft.com/office/drawing/2014/main" id="{7869799D-62AF-4E76-BB8D-5F618B748562}"/>
                </a:ext>
              </a:extLst>
            </p:cNvPr>
            <p:cNvSpPr/>
            <p:nvPr/>
          </p:nvSpPr>
          <p:spPr>
            <a:xfrm rot="10800000">
              <a:off x="381000" y="-304800"/>
              <a:ext cx="3515085" cy="908330"/>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6">
              <a:extLst>
                <a:ext uri="{FF2B5EF4-FFF2-40B4-BE49-F238E27FC236}">
                  <a16:creationId xmlns:a16="http://schemas.microsoft.com/office/drawing/2014/main" id="{A2568B52-9316-481B-9714-26F17BF31994}"/>
                </a:ext>
              </a:extLst>
            </p:cNvPr>
            <p:cNvSpPr/>
            <p:nvPr/>
          </p:nvSpPr>
          <p:spPr>
            <a:xfrm>
              <a:off x="2039201" y="-143237"/>
              <a:ext cx="1441421" cy="523220"/>
            </a:xfrm>
            <a:prstGeom prst="rect">
              <a:avLst/>
            </a:prstGeom>
            <a:noFill/>
            <a:ln>
              <a:noFill/>
            </a:ln>
          </p:spPr>
          <p:txBody>
            <a:bodyPr wrap="none" lIns="91440" tIns="45720" rIns="91440" bIns="45720">
              <a:spAutoFit/>
            </a:bodyPr>
            <a:lstStyle/>
            <a:p>
              <a:pPr algn="ctr" rtl="1"/>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برُّ الوالدين</a:t>
              </a:r>
              <a:endParaRPr lang="en-US"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19" name="مستطيل: زوايا علوية مستديرة 24">
              <a:extLst>
                <a:ext uri="{FF2B5EF4-FFF2-40B4-BE49-F238E27FC236}">
                  <a16:creationId xmlns:a16="http://schemas.microsoft.com/office/drawing/2014/main" id="{091FE6CE-E09D-43CA-AEA9-5ACF9203D6A1}"/>
                </a:ext>
              </a:extLst>
            </p:cNvPr>
            <p:cNvSpPr/>
            <p:nvPr/>
          </p:nvSpPr>
          <p:spPr>
            <a:xfrm rot="10800000">
              <a:off x="454440" y="-366815"/>
              <a:ext cx="1145760" cy="908330"/>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6">
              <a:extLst>
                <a:ext uri="{FF2B5EF4-FFF2-40B4-BE49-F238E27FC236}">
                  <a16:creationId xmlns:a16="http://schemas.microsoft.com/office/drawing/2014/main" id="{7C6F1953-3960-4B2C-8F5B-297A7FA9E73D}"/>
                </a:ext>
              </a:extLst>
            </p:cNvPr>
            <p:cNvSpPr/>
            <p:nvPr/>
          </p:nvSpPr>
          <p:spPr>
            <a:xfrm>
              <a:off x="591070" y="-204793"/>
              <a:ext cx="931665"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pic>
        <p:nvPicPr>
          <p:cNvPr id="21" name="صورة 20"/>
          <p:cNvPicPr/>
          <p:nvPr/>
        </p:nvPicPr>
        <p:blipFill rotWithShape="1">
          <a:blip r:embed="rId4"/>
          <a:srcRect l="43717" t="56531" r="39268" b="25803"/>
          <a:stretch/>
        </p:blipFill>
        <p:spPr bwMode="auto">
          <a:xfrm>
            <a:off x="9010996" y="3199140"/>
            <a:ext cx="3181004" cy="2337136"/>
          </a:xfrm>
          <a:prstGeom prst="rect">
            <a:avLst/>
          </a:prstGeom>
          <a:ln>
            <a:noFill/>
          </a:ln>
          <a:extLst>
            <a:ext uri="{53640926-AAD7-44D8-BBD7-CCE9431645EC}">
              <a14:shadowObscured xmlns:a14="http://schemas.microsoft.com/office/drawing/2010/main"/>
            </a:ext>
          </a:extLst>
        </p:spPr>
      </p:pic>
      <p:sp>
        <p:nvSpPr>
          <p:cNvPr id="22" name="شكل بيضاوي 21">
            <a:extLst>
              <a:ext uri="{FF2B5EF4-FFF2-40B4-BE49-F238E27FC236}">
                <a16:creationId xmlns:a16="http://schemas.microsoft.com/office/drawing/2014/main" id="{A3C2671A-589E-41BB-BA20-C7D46ACF5B4D}"/>
              </a:ext>
            </a:extLst>
          </p:cNvPr>
          <p:cNvSpPr/>
          <p:nvPr/>
        </p:nvSpPr>
        <p:spPr>
          <a:xfrm>
            <a:off x="12079" y="1083299"/>
            <a:ext cx="2595282" cy="552365"/>
          </a:xfrm>
          <a:prstGeom prst="ellipse">
            <a:avLst/>
          </a:prstGeom>
          <a:solidFill>
            <a:schemeClr val="accent4">
              <a:lumMod val="20000"/>
              <a:lumOff val="80000"/>
            </a:schemeClr>
          </a:solidFill>
          <a:ln w="127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rgbClr val="C00000"/>
                </a:solidFill>
              </a:rPr>
              <a:t>نموذج الإجابة</a:t>
            </a:r>
          </a:p>
        </p:txBody>
      </p:sp>
    </p:spTree>
    <p:extLst>
      <p:ext uri="{BB962C8B-B14F-4D97-AF65-F5344CB8AC3E}">
        <p14:creationId xmlns:p14="http://schemas.microsoft.com/office/powerpoint/2010/main" val="3878040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par>
                          <p:cTn id="13" fill="hold">
                            <p:stCondLst>
                              <p:cond delay="1000"/>
                            </p:stCondLst>
                            <p:childTnLst>
                              <p:par>
                                <p:cTn id="14" presetID="21" presetClass="entr" presetSubtype="1" fill="hold" grpId="0" nodeType="afterEffect">
                                  <p:stCondLst>
                                    <p:cond delay="200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5000"/>
                            </p:stCondLst>
                            <p:childTnLst>
                              <p:par>
                                <p:cTn id="18" presetID="42"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6000"/>
                            </p:stCondLst>
                            <p:childTnLst>
                              <p:par>
                                <p:cTn id="24" presetID="2" presetClass="entr" presetSubtype="4" fill="hold" grpId="0" nodeType="after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7500"/>
                            </p:stCondLst>
                            <p:childTnLst>
                              <p:par>
                                <p:cTn id="29" presetID="16" presetClass="entr" presetSubtype="21" fill="hold" grpId="0" nodeType="afterEffect">
                                  <p:stCondLst>
                                    <p:cond delay="100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par>
                          <p:cTn id="32" fill="hold">
                            <p:stCondLst>
                              <p:cond delay="9000"/>
                            </p:stCondLst>
                            <p:childTnLst>
                              <p:par>
                                <p:cTn id="33" presetID="10" presetClass="entr" presetSubtype="0" fill="hold" grpId="0" nodeType="afterEffect">
                                  <p:stCondLst>
                                    <p:cond delay="10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p:bldP spid="14"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063A5FF6-59C0-4494-BC60-A0E863046E85}"/>
              </a:ext>
            </a:extLst>
          </p:cNvPr>
          <p:cNvGrpSpPr/>
          <p:nvPr/>
        </p:nvGrpSpPr>
        <p:grpSpPr>
          <a:xfrm>
            <a:off x="135138" y="-25055"/>
            <a:ext cx="3150504" cy="976415"/>
            <a:chOff x="380999" y="-366815"/>
            <a:chExt cx="4157826" cy="976415"/>
          </a:xfrm>
        </p:grpSpPr>
        <p:sp>
          <p:nvSpPr>
            <p:cNvPr id="5" name="مستطيل: زوايا علوية مستديرة 32">
              <a:extLst>
                <a:ext uri="{FF2B5EF4-FFF2-40B4-BE49-F238E27FC236}">
                  <a16:creationId xmlns:a16="http://schemas.microsoft.com/office/drawing/2014/main" id="{D4346934-D5A4-4258-8D7F-F9A2464084C0}"/>
                </a:ext>
              </a:extLst>
            </p:cNvPr>
            <p:cNvSpPr/>
            <p:nvPr/>
          </p:nvSpPr>
          <p:spPr>
            <a:xfrm rot="10800000">
              <a:off x="380999" y="-304800"/>
              <a:ext cx="4157826" cy="908330"/>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6">
              <a:extLst>
                <a:ext uri="{FF2B5EF4-FFF2-40B4-BE49-F238E27FC236}">
                  <a16:creationId xmlns:a16="http://schemas.microsoft.com/office/drawing/2014/main" id="{8D51A477-9846-40EF-BA7B-B447F95811C5}"/>
                </a:ext>
              </a:extLst>
            </p:cNvPr>
            <p:cNvSpPr/>
            <p:nvPr/>
          </p:nvSpPr>
          <p:spPr>
            <a:xfrm>
              <a:off x="2243934" y="92112"/>
              <a:ext cx="1708936" cy="361637"/>
            </a:xfrm>
            <a:prstGeom prst="rect">
              <a:avLst/>
            </a:prstGeom>
            <a:noFill/>
            <a:ln>
              <a:noFill/>
            </a:ln>
          </p:spPr>
          <p:txBody>
            <a:bodyPr wrap="none" lIns="91440" tIns="45720" rIns="91440" bIns="45720">
              <a:spAutoFit/>
            </a:bodyPr>
            <a:lstStyle/>
            <a:p>
              <a:pPr algn="ctr" rtl="1">
                <a:lnSpc>
                  <a:spcPct val="50000"/>
                </a:lnSpc>
              </a:pPr>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برُّ الوالدين</a:t>
              </a:r>
              <a:endParaRPr lang="en-US"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7" name="مستطيل: زوايا علوية مستديرة 34">
              <a:extLst>
                <a:ext uri="{FF2B5EF4-FFF2-40B4-BE49-F238E27FC236}">
                  <a16:creationId xmlns:a16="http://schemas.microsoft.com/office/drawing/2014/main" id="{63FAEBE7-8DB7-4836-BC38-C7691AC88AC1}"/>
                </a:ext>
              </a:extLst>
            </p:cNvPr>
            <p:cNvSpPr/>
            <p:nvPr/>
          </p:nvSpPr>
          <p:spPr>
            <a:xfrm rot="10800000">
              <a:off x="454440" y="-366815"/>
              <a:ext cx="1145760" cy="908330"/>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6">
              <a:extLst>
                <a:ext uri="{FF2B5EF4-FFF2-40B4-BE49-F238E27FC236}">
                  <a16:creationId xmlns:a16="http://schemas.microsoft.com/office/drawing/2014/main" id="{B9D733CF-1C15-4BED-A95D-20E5FEDAA2F8}"/>
                </a:ext>
              </a:extLst>
            </p:cNvPr>
            <p:cNvSpPr/>
            <p:nvPr/>
          </p:nvSpPr>
          <p:spPr>
            <a:xfrm>
              <a:off x="516136" y="-36731"/>
              <a:ext cx="931665"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sp>
        <p:nvSpPr>
          <p:cNvPr id="14" name="TextBox 53">
            <a:extLst>
              <a:ext uri="{FF2B5EF4-FFF2-40B4-BE49-F238E27FC236}">
                <a16:creationId xmlns:a16="http://schemas.microsoft.com/office/drawing/2014/main" id="{22F62642-700B-4538-9741-98E1E4FD5EB7}"/>
              </a:ext>
            </a:extLst>
          </p:cNvPr>
          <p:cNvSpPr txBox="1"/>
          <p:nvPr/>
        </p:nvSpPr>
        <p:spPr>
          <a:xfrm>
            <a:off x="10423967" y="5776402"/>
            <a:ext cx="917999" cy="615552"/>
          </a:xfrm>
          <a:prstGeom prst="rect">
            <a:avLst/>
          </a:prstGeom>
          <a:noFill/>
        </p:spPr>
        <p:txBody>
          <a:bodyPr wrap="square" tIns="0" bIns="0" rtlCol="0" anchor="ctr">
            <a:spAutoFit/>
          </a:bodyPr>
          <a:lstStyle/>
          <a:p>
            <a:r>
              <a:rPr lang="en-US" altLang="ko-KR" sz="4000" b="1" dirty="0">
                <a:solidFill>
                  <a:schemeClr val="bg1"/>
                </a:solidFill>
              </a:rPr>
              <a:t> </a:t>
            </a:r>
          </a:p>
        </p:txBody>
      </p:sp>
      <p:sp>
        <p:nvSpPr>
          <p:cNvPr id="15" name="مستطيل 14"/>
          <p:cNvSpPr/>
          <p:nvPr/>
        </p:nvSpPr>
        <p:spPr>
          <a:xfrm>
            <a:off x="477922" y="2056743"/>
            <a:ext cx="7925146" cy="816827"/>
          </a:xfrm>
          <a:prstGeom prst="rect">
            <a:avLst/>
          </a:prstGeom>
        </p:spPr>
        <p:txBody>
          <a:bodyPr wrap="square">
            <a:spAutoFit/>
          </a:bodyPr>
          <a:lstStyle/>
          <a:p>
            <a:pPr algn="r" rtl="1">
              <a:lnSpc>
                <a:spcPct val="107000"/>
              </a:lnSpc>
              <a:spcAft>
                <a:spcPts val="800"/>
              </a:spcAft>
            </a:pPr>
            <a:r>
              <a:rPr lang="ar-BH" sz="4400" b="1" dirty="0">
                <a:solidFill>
                  <a:srgbClr val="FF0000"/>
                </a:solidFill>
                <a:latin typeface="Calibri" panose="020F0502020204030204" pitchFamily="34" charset="0"/>
                <a:ea typeface="Calibri" panose="020F0502020204030204" pitchFamily="34" charset="0"/>
              </a:rPr>
              <a:t> </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Rectangle 5">
            <a:extLst>
              <a:ext uri="{FF2B5EF4-FFF2-40B4-BE49-F238E27FC236}">
                <a16:creationId xmlns:a16="http://schemas.microsoft.com/office/drawing/2014/main" id="{9FFFC442-1252-494D-B6AA-4BAA4414B15D}"/>
              </a:ext>
            </a:extLst>
          </p:cNvPr>
          <p:cNvSpPr/>
          <p:nvPr/>
        </p:nvSpPr>
        <p:spPr>
          <a:xfrm>
            <a:off x="769658" y="2761013"/>
            <a:ext cx="8229600" cy="736484"/>
          </a:xfrm>
          <a:prstGeom prst="rect">
            <a:avLst/>
          </a:prstGeom>
          <a:noFill/>
          <a:ln>
            <a:noFill/>
          </a:ln>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lnSpc>
                <a:spcPct val="107000"/>
              </a:lnSpc>
              <a:spcAft>
                <a:spcPts val="800"/>
              </a:spcAft>
            </a:pPr>
            <a:r>
              <a:rPr lang="ar-BH" sz="4120" b="1" dirty="0">
                <a:ln w="0"/>
                <a:solidFill>
                  <a:schemeClr val="accent2">
                    <a:lumMod val="50000"/>
                  </a:schemeClr>
                </a:solidFill>
                <a:effectLst>
                  <a:outerShdw blurRad="38100" dist="19050" dir="2700000" algn="tl" rotWithShape="0">
                    <a:schemeClr val="dk1">
                      <a:alpha val="40000"/>
                    </a:schemeClr>
                  </a:outerShdw>
                </a:effectLst>
              </a:rPr>
              <a:t> </a:t>
            </a:r>
            <a:endParaRPr lang="en-GB" sz="412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17" name="مستطيل 16">
            <a:extLst>
              <a:ext uri="{FF2B5EF4-FFF2-40B4-BE49-F238E27FC236}">
                <a16:creationId xmlns:a16="http://schemas.microsoft.com/office/drawing/2014/main" id="{01264377-F26D-4F67-893D-798BB4DE3F38}"/>
              </a:ext>
            </a:extLst>
          </p:cNvPr>
          <p:cNvSpPr/>
          <p:nvPr/>
        </p:nvSpPr>
        <p:spPr>
          <a:xfrm>
            <a:off x="641922" y="4146860"/>
            <a:ext cx="8085573"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r>
              <a:rPr lang="ar-BH" sz="3600" b="1" dirty="0"/>
              <a:t> </a:t>
            </a:r>
            <a:endParaRPr lang="en-GB" sz="3600" dirty="0"/>
          </a:p>
        </p:txBody>
      </p:sp>
      <p:pic>
        <p:nvPicPr>
          <p:cNvPr id="19" name="Picture 3">
            <a:extLst>
              <a:ext uri="{FF2B5EF4-FFF2-40B4-BE49-F238E27FC236}">
                <a16:creationId xmlns:a16="http://schemas.microsoft.com/office/drawing/2014/main" id="{C96DE6F8-D623-4AB4-8480-84EF2CBDD70A}"/>
              </a:ext>
            </a:extLst>
          </p:cNvPr>
          <p:cNvPicPr>
            <a:picLocks noChangeAspect="1" noChangeArrowheads="1"/>
          </p:cNvPicPr>
          <p:nvPr/>
        </p:nvPicPr>
        <p:blipFill rotWithShape="1">
          <a:blip r:embed="rId2">
            <a:clrChange>
              <a:clrFrom>
                <a:srgbClr val="FFFFFF"/>
              </a:clrFrom>
              <a:clrTo>
                <a:srgbClr val="FFFFFF">
                  <a:alpha val="0"/>
                </a:srgbClr>
              </a:clrTo>
            </a:clrChange>
            <a:alphaModFix/>
            <a:extLst>
              <a:ext uri="{28A0092B-C50C-407E-A947-70E740481C1C}">
                <a14:useLocalDpi xmlns:a14="http://schemas.microsoft.com/office/drawing/2010/main" val="0"/>
              </a:ext>
            </a:extLst>
          </a:blip>
          <a:srcRect t="1" r="1309" b="3878"/>
          <a:stretch/>
        </p:blipFill>
        <p:spPr bwMode="auto">
          <a:xfrm>
            <a:off x="10185754" y="53400"/>
            <a:ext cx="1676400" cy="218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5">
            <a:extLst>
              <a:ext uri="{FF2B5EF4-FFF2-40B4-BE49-F238E27FC236}">
                <a16:creationId xmlns:a16="http://schemas.microsoft.com/office/drawing/2014/main" id="{BEB94AD3-ADFB-405B-8C26-CB3439973682}"/>
              </a:ext>
            </a:extLst>
          </p:cNvPr>
          <p:cNvSpPr/>
          <p:nvPr/>
        </p:nvSpPr>
        <p:spPr>
          <a:xfrm>
            <a:off x="9972363" y="676870"/>
            <a:ext cx="377026" cy="936667"/>
          </a:xfrm>
          <a:prstGeom prst="rect">
            <a:avLst/>
          </a:prstGeom>
          <a:noFill/>
          <a:ln>
            <a:noFill/>
          </a:ln>
        </p:spPr>
        <p:txBody>
          <a:bodyPr wrap="none" lIns="91440" tIns="45720" rIns="91440" bIns="45720">
            <a:spAutoFit/>
          </a:bodyPr>
          <a:lstStyle/>
          <a:p>
            <a:pPr algn="r" rtl="1">
              <a:lnSpc>
                <a:spcPct val="107000"/>
              </a:lnSpc>
              <a:spcAft>
                <a:spcPts val="800"/>
              </a:spcAft>
            </a:pPr>
            <a:r>
              <a:rPr lang="ar-BH" sz="5400" b="1" dirty="0">
                <a:ln w="0"/>
                <a:solidFill>
                  <a:schemeClr val="accent2">
                    <a:lumMod val="50000"/>
                  </a:schemeClr>
                </a:solidFill>
                <a:effectLst>
                  <a:outerShdw blurRad="38100" dist="19050" dir="2700000" algn="tl" rotWithShape="0">
                    <a:schemeClr val="dk1">
                      <a:alpha val="40000"/>
                    </a:schemeClr>
                  </a:outerShdw>
                </a:effectLst>
              </a:rPr>
              <a:t> </a:t>
            </a:r>
            <a:endParaRPr lang="en-GB" sz="5400" b="1" dirty="0">
              <a:ln w="0"/>
              <a:solidFill>
                <a:schemeClr val="accent2">
                  <a:lumMod val="50000"/>
                </a:schemeClr>
              </a:solidFill>
              <a:effectLst>
                <a:outerShdw blurRad="38100" dist="19050" dir="2700000" algn="tl" rotWithShape="0">
                  <a:schemeClr val="dk1">
                    <a:alpha val="40000"/>
                  </a:schemeClr>
                </a:outerShdw>
              </a:effectLst>
            </a:endParaRPr>
          </a:p>
        </p:txBody>
      </p:sp>
      <p:grpSp>
        <p:nvGrpSpPr>
          <p:cNvPr id="21" name="مجموعة 20">
            <a:extLst>
              <a:ext uri="{FF2B5EF4-FFF2-40B4-BE49-F238E27FC236}">
                <a16:creationId xmlns:a16="http://schemas.microsoft.com/office/drawing/2014/main" id="{250437C7-B17C-4522-A112-05EB1B8662E5}"/>
              </a:ext>
            </a:extLst>
          </p:cNvPr>
          <p:cNvGrpSpPr/>
          <p:nvPr/>
        </p:nvGrpSpPr>
        <p:grpSpPr>
          <a:xfrm>
            <a:off x="598738" y="2452957"/>
            <a:ext cx="7955699" cy="1567691"/>
            <a:chOff x="930348" y="1532796"/>
            <a:chExt cx="9396592" cy="1567691"/>
          </a:xfrm>
        </p:grpSpPr>
        <p:sp>
          <p:nvSpPr>
            <p:cNvPr id="22" name="Rectangle 15">
              <a:extLst>
                <a:ext uri="{FF2B5EF4-FFF2-40B4-BE49-F238E27FC236}">
                  <a16:creationId xmlns:a16="http://schemas.microsoft.com/office/drawing/2014/main" id="{C7F6E2FA-9956-4D42-8B8E-A77845112119}"/>
                </a:ext>
              </a:extLst>
            </p:cNvPr>
            <p:cNvSpPr/>
            <p:nvPr/>
          </p:nvSpPr>
          <p:spPr>
            <a:xfrm rot="16200000">
              <a:off x="9280547" y="2291907"/>
              <a:ext cx="822898" cy="794261"/>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3" name="مستطيل: زوايا قطرية مستديرة 58">
              <a:extLst>
                <a:ext uri="{FF2B5EF4-FFF2-40B4-BE49-F238E27FC236}">
                  <a16:creationId xmlns:a16="http://schemas.microsoft.com/office/drawing/2014/main" id="{ED9A8B3A-02FE-48AB-832D-485E9A32915F}"/>
                </a:ext>
              </a:extLst>
            </p:cNvPr>
            <p:cNvSpPr/>
            <p:nvPr/>
          </p:nvSpPr>
          <p:spPr>
            <a:xfrm>
              <a:off x="954239" y="1928112"/>
              <a:ext cx="6496826" cy="591271"/>
            </a:xfrm>
            <a:prstGeom prst="round2DiagRect">
              <a:avLst>
                <a:gd name="adj1" fmla="val 50000"/>
                <a:gd name="adj2" fmla="val 0"/>
              </a:avLst>
            </a:prstGeom>
            <a:noFill/>
            <a:ln w="28575">
              <a:solidFill>
                <a:srgbClr val="A5A5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4" name="Rectangle 5">
              <a:extLst>
                <a:ext uri="{FF2B5EF4-FFF2-40B4-BE49-F238E27FC236}">
                  <a16:creationId xmlns:a16="http://schemas.microsoft.com/office/drawing/2014/main" id="{74313A95-A64B-4F85-AF3C-3634DC86F1BA}"/>
                </a:ext>
              </a:extLst>
            </p:cNvPr>
            <p:cNvSpPr/>
            <p:nvPr/>
          </p:nvSpPr>
          <p:spPr>
            <a:xfrm>
              <a:off x="930348" y="1957724"/>
              <a:ext cx="6387451" cy="619272"/>
            </a:xfrm>
            <a:prstGeom prst="rect">
              <a:avLst/>
            </a:prstGeom>
            <a:noFill/>
            <a:ln>
              <a:noFill/>
            </a:ln>
          </p:spPr>
          <p:txBody>
            <a:bodyPr wrap="square" lIns="91440" tIns="45720" rIns="91440" bIns="45720">
              <a:spAutoFit/>
            </a:bodyPr>
            <a:lstStyle/>
            <a:p>
              <a:pPr algn="r" rtl="1">
                <a:lnSpc>
                  <a:spcPct val="107000"/>
                </a:lnSpc>
                <a:spcAft>
                  <a:spcPts val="800"/>
                </a:spcAft>
              </a:pPr>
              <a:r>
                <a:rPr lang="ar-BH" sz="3200" b="1" dirty="0"/>
                <a:t>طاعتهما.</a:t>
              </a:r>
              <a:endParaRPr lang="en-GB" sz="3200" b="1" dirty="0"/>
            </a:p>
          </p:txBody>
        </p:sp>
        <p:sp>
          <p:nvSpPr>
            <p:cNvPr id="25" name="Freeform 47">
              <a:extLst>
                <a:ext uri="{FF2B5EF4-FFF2-40B4-BE49-F238E27FC236}">
                  <a16:creationId xmlns:a16="http://schemas.microsoft.com/office/drawing/2014/main" id="{9ABCADBF-7426-40C4-85AD-02CE75724491}"/>
                </a:ext>
              </a:extLst>
            </p:cNvPr>
            <p:cNvSpPr/>
            <p:nvPr/>
          </p:nvSpPr>
          <p:spPr>
            <a:xfrm flipH="1">
              <a:off x="7451065" y="1868821"/>
              <a:ext cx="2508042" cy="352839"/>
            </a:xfrm>
            <a:custGeom>
              <a:avLst/>
              <a:gdLst>
                <a:gd name="connsiteX0" fmla="*/ 2333625 w 2333625"/>
                <a:gd name="connsiteY0" fmla="*/ 514350 h 514350"/>
                <a:gd name="connsiteX1" fmla="*/ 1952625 w 2333625"/>
                <a:gd name="connsiteY1" fmla="*/ 0 h 514350"/>
                <a:gd name="connsiteX2" fmla="*/ 0 w 2333625"/>
                <a:gd name="connsiteY2" fmla="*/ 0 h 514350"/>
              </a:gdLst>
              <a:ahLst/>
              <a:cxnLst>
                <a:cxn ang="0">
                  <a:pos x="connsiteX0" y="connsiteY0"/>
                </a:cxn>
                <a:cxn ang="0">
                  <a:pos x="connsiteX1" y="connsiteY1"/>
                </a:cxn>
                <a:cxn ang="0">
                  <a:pos x="connsiteX2" y="connsiteY2"/>
                </a:cxn>
              </a:cxnLst>
              <a:rect l="l" t="t" r="r" b="b"/>
              <a:pathLst>
                <a:path w="2333625" h="514350">
                  <a:moveTo>
                    <a:pt x="2333625" y="514350"/>
                  </a:moveTo>
                  <a:lnTo>
                    <a:pt x="1952625" y="0"/>
                  </a:lnTo>
                  <a:lnTo>
                    <a:pt x="0" y="0"/>
                  </a:lnTo>
                </a:path>
              </a:pathLst>
            </a:custGeom>
            <a:ln w="254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rgbClr val="A5A5A5"/>
                </a:solidFill>
              </a:endParaRPr>
            </a:p>
          </p:txBody>
        </p:sp>
        <p:sp>
          <p:nvSpPr>
            <p:cNvPr id="26" name="Oval 98">
              <a:extLst>
                <a:ext uri="{FF2B5EF4-FFF2-40B4-BE49-F238E27FC236}">
                  <a16:creationId xmlns:a16="http://schemas.microsoft.com/office/drawing/2014/main" id="{16598CC7-09AB-49D0-B3A7-03EFE5B20E17}"/>
                </a:ext>
              </a:extLst>
            </p:cNvPr>
            <p:cNvSpPr/>
            <p:nvPr/>
          </p:nvSpPr>
          <p:spPr>
            <a:xfrm>
              <a:off x="9691997" y="1532796"/>
              <a:ext cx="634943" cy="6349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t>1</a:t>
              </a:r>
              <a:endParaRPr lang="ko-KR" altLang="en-US" b="1" dirty="0"/>
            </a:p>
          </p:txBody>
        </p:sp>
      </p:grpSp>
      <p:grpSp>
        <p:nvGrpSpPr>
          <p:cNvPr id="27" name="مجموعة 26">
            <a:extLst>
              <a:ext uri="{FF2B5EF4-FFF2-40B4-BE49-F238E27FC236}">
                <a16:creationId xmlns:a16="http://schemas.microsoft.com/office/drawing/2014/main" id="{9BDEB031-63A5-4341-9F5B-905EE1D3DEAC}"/>
              </a:ext>
            </a:extLst>
          </p:cNvPr>
          <p:cNvGrpSpPr/>
          <p:nvPr/>
        </p:nvGrpSpPr>
        <p:grpSpPr>
          <a:xfrm>
            <a:off x="619827" y="3270092"/>
            <a:ext cx="6996680" cy="1510047"/>
            <a:chOff x="907141" y="2210841"/>
            <a:chExt cx="8460778" cy="1510047"/>
          </a:xfrm>
        </p:grpSpPr>
        <p:sp>
          <p:nvSpPr>
            <p:cNvPr id="28" name="Rectangle 15">
              <a:extLst>
                <a:ext uri="{FF2B5EF4-FFF2-40B4-BE49-F238E27FC236}">
                  <a16:creationId xmlns:a16="http://schemas.microsoft.com/office/drawing/2014/main" id="{B5FA9921-B015-4C73-9989-98D389CB26BC}"/>
                </a:ext>
              </a:extLst>
            </p:cNvPr>
            <p:cNvSpPr/>
            <p:nvPr/>
          </p:nvSpPr>
          <p:spPr>
            <a:xfrm rot="13433242">
              <a:off x="8545021" y="2926627"/>
              <a:ext cx="822898" cy="794261"/>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مستطيل: زوايا قطرية مستديرة 60">
              <a:extLst>
                <a:ext uri="{FF2B5EF4-FFF2-40B4-BE49-F238E27FC236}">
                  <a16:creationId xmlns:a16="http://schemas.microsoft.com/office/drawing/2014/main" id="{2A8FB347-3E4E-4325-B4E2-9F167B720839}"/>
                </a:ext>
              </a:extLst>
            </p:cNvPr>
            <p:cNvSpPr/>
            <p:nvPr/>
          </p:nvSpPr>
          <p:spPr>
            <a:xfrm>
              <a:off x="907141" y="2711359"/>
              <a:ext cx="6543924" cy="807843"/>
            </a:xfrm>
            <a:prstGeom prst="round2DiagRect">
              <a:avLst/>
            </a:prstGeom>
            <a:no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30" name="Rectangle 5">
              <a:extLst>
                <a:ext uri="{FF2B5EF4-FFF2-40B4-BE49-F238E27FC236}">
                  <a16:creationId xmlns:a16="http://schemas.microsoft.com/office/drawing/2014/main" id="{C4EEEDEB-D6BD-4461-94AE-8746C76422D8}"/>
                </a:ext>
              </a:extLst>
            </p:cNvPr>
            <p:cNvSpPr/>
            <p:nvPr/>
          </p:nvSpPr>
          <p:spPr>
            <a:xfrm>
              <a:off x="1109006" y="2766535"/>
              <a:ext cx="6208792" cy="619272"/>
            </a:xfrm>
            <a:prstGeom prst="rect">
              <a:avLst/>
            </a:prstGeom>
            <a:noFill/>
            <a:ln>
              <a:noFill/>
            </a:ln>
          </p:spPr>
          <p:txBody>
            <a:bodyPr wrap="square" lIns="91440" tIns="45720" rIns="91440" bIns="45720">
              <a:spAutoFit/>
            </a:bodyPr>
            <a:lstStyle/>
            <a:p>
              <a:pPr algn="justLow" rtl="1">
                <a:lnSpc>
                  <a:spcPct val="107000"/>
                </a:lnSpc>
                <a:spcAft>
                  <a:spcPts val="800"/>
                </a:spcAft>
              </a:pPr>
              <a:r>
                <a:rPr lang="ar-BH" sz="3200" b="1" dirty="0">
                  <a:ln w="0"/>
                </a:rPr>
                <a:t>الإحسان إليهما.</a:t>
              </a:r>
              <a:endParaRPr lang="en-GB" sz="3200" b="1" dirty="0">
                <a:ln w="0"/>
              </a:endParaRPr>
            </a:p>
          </p:txBody>
        </p:sp>
        <p:sp>
          <p:nvSpPr>
            <p:cNvPr id="31" name="Freeform 47">
              <a:extLst>
                <a:ext uri="{FF2B5EF4-FFF2-40B4-BE49-F238E27FC236}">
                  <a16:creationId xmlns:a16="http://schemas.microsoft.com/office/drawing/2014/main" id="{1B0B9344-041B-46C1-880A-612FE951BFC2}"/>
                </a:ext>
              </a:extLst>
            </p:cNvPr>
            <p:cNvSpPr/>
            <p:nvPr/>
          </p:nvSpPr>
          <p:spPr>
            <a:xfrm flipH="1">
              <a:off x="7451063" y="2549450"/>
              <a:ext cx="1200847" cy="826984"/>
            </a:xfrm>
            <a:custGeom>
              <a:avLst/>
              <a:gdLst>
                <a:gd name="connsiteX0" fmla="*/ 2333625 w 2333625"/>
                <a:gd name="connsiteY0" fmla="*/ 514350 h 514350"/>
                <a:gd name="connsiteX1" fmla="*/ 1952625 w 2333625"/>
                <a:gd name="connsiteY1" fmla="*/ 0 h 514350"/>
                <a:gd name="connsiteX2" fmla="*/ 0 w 2333625"/>
                <a:gd name="connsiteY2" fmla="*/ 0 h 514350"/>
              </a:gdLst>
              <a:ahLst/>
              <a:cxnLst>
                <a:cxn ang="0">
                  <a:pos x="connsiteX0" y="connsiteY0"/>
                </a:cxn>
                <a:cxn ang="0">
                  <a:pos x="connsiteX1" y="connsiteY1"/>
                </a:cxn>
                <a:cxn ang="0">
                  <a:pos x="connsiteX2" y="connsiteY2"/>
                </a:cxn>
              </a:cxnLst>
              <a:rect l="l" t="t" r="r" b="b"/>
              <a:pathLst>
                <a:path w="2333625" h="514350">
                  <a:moveTo>
                    <a:pt x="2333625" y="514350"/>
                  </a:moveTo>
                  <a:lnTo>
                    <a:pt x="1952625" y="0"/>
                  </a:lnTo>
                  <a:lnTo>
                    <a:pt x="0" y="0"/>
                  </a:lnTo>
                </a:path>
              </a:pathLst>
            </a:cu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rgbClr val="A5A5A5"/>
                </a:solidFill>
              </a:endParaRPr>
            </a:p>
          </p:txBody>
        </p:sp>
        <p:sp>
          <p:nvSpPr>
            <p:cNvPr id="32" name="Oval 99">
              <a:extLst>
                <a:ext uri="{FF2B5EF4-FFF2-40B4-BE49-F238E27FC236}">
                  <a16:creationId xmlns:a16="http://schemas.microsoft.com/office/drawing/2014/main" id="{CDF25DA8-027B-4C88-A1A3-4B07C2DA5E99}"/>
                </a:ext>
              </a:extLst>
            </p:cNvPr>
            <p:cNvSpPr/>
            <p:nvPr/>
          </p:nvSpPr>
          <p:spPr>
            <a:xfrm>
              <a:off x="8292279" y="2210841"/>
              <a:ext cx="634943" cy="6349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t>2</a:t>
              </a:r>
              <a:endParaRPr lang="ko-KR" altLang="en-US" b="1" dirty="0"/>
            </a:p>
          </p:txBody>
        </p:sp>
      </p:grpSp>
      <p:grpSp>
        <p:nvGrpSpPr>
          <p:cNvPr id="33" name="مجموعة 32">
            <a:extLst>
              <a:ext uri="{FF2B5EF4-FFF2-40B4-BE49-F238E27FC236}">
                <a16:creationId xmlns:a16="http://schemas.microsoft.com/office/drawing/2014/main" id="{4937879A-825F-4D22-A46F-1B2C5B81AC20}"/>
              </a:ext>
            </a:extLst>
          </p:cNvPr>
          <p:cNvGrpSpPr/>
          <p:nvPr/>
        </p:nvGrpSpPr>
        <p:grpSpPr>
          <a:xfrm>
            <a:off x="505475" y="4587956"/>
            <a:ext cx="6905973" cy="1032072"/>
            <a:chOff x="898314" y="3653794"/>
            <a:chExt cx="8410071" cy="1032072"/>
          </a:xfrm>
        </p:grpSpPr>
        <p:sp>
          <p:nvSpPr>
            <p:cNvPr id="34" name="Rectangle 15">
              <a:extLst>
                <a:ext uri="{FF2B5EF4-FFF2-40B4-BE49-F238E27FC236}">
                  <a16:creationId xmlns:a16="http://schemas.microsoft.com/office/drawing/2014/main" id="{D4057FE9-787E-43EE-80D7-6DCE967CCEDB}"/>
                </a:ext>
              </a:extLst>
            </p:cNvPr>
            <p:cNvSpPr/>
            <p:nvPr/>
          </p:nvSpPr>
          <p:spPr>
            <a:xfrm rot="10800000">
              <a:off x="8485488" y="3891605"/>
              <a:ext cx="822897" cy="794261"/>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مستطيل: زوايا قطرية مستديرة 62">
              <a:extLst>
                <a:ext uri="{FF2B5EF4-FFF2-40B4-BE49-F238E27FC236}">
                  <a16:creationId xmlns:a16="http://schemas.microsoft.com/office/drawing/2014/main" id="{3C2525F0-A31B-495B-B189-1F5DA8CE18CC}"/>
                </a:ext>
              </a:extLst>
            </p:cNvPr>
            <p:cNvSpPr/>
            <p:nvPr/>
          </p:nvSpPr>
          <p:spPr>
            <a:xfrm>
              <a:off x="900761" y="3926316"/>
              <a:ext cx="6520717" cy="576132"/>
            </a:xfrm>
            <a:prstGeom prst="round2DiagRect">
              <a:avLst/>
            </a:prstGeom>
            <a:noFill/>
            <a:ln w="28575">
              <a:solidFill>
                <a:srgbClr val="5B9BD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36" name="Rectangle 5">
              <a:extLst>
                <a:ext uri="{FF2B5EF4-FFF2-40B4-BE49-F238E27FC236}">
                  <a16:creationId xmlns:a16="http://schemas.microsoft.com/office/drawing/2014/main" id="{94E53844-07AF-42AC-B967-6EC81868D9F3}"/>
                </a:ext>
              </a:extLst>
            </p:cNvPr>
            <p:cNvSpPr/>
            <p:nvPr/>
          </p:nvSpPr>
          <p:spPr>
            <a:xfrm>
              <a:off x="898314" y="3918019"/>
              <a:ext cx="6387451" cy="685124"/>
            </a:xfrm>
            <a:prstGeom prst="rect">
              <a:avLst/>
            </a:prstGeom>
            <a:noFill/>
            <a:ln>
              <a:noFill/>
            </a:ln>
          </p:spPr>
          <p:txBody>
            <a:bodyPr wrap="square" lIns="91440" tIns="45720" rIns="91440" bIns="45720">
              <a:spAutoFit/>
            </a:bodyPr>
            <a:lstStyle/>
            <a:p>
              <a:pPr algn="r" rtl="1">
                <a:lnSpc>
                  <a:spcPct val="107000"/>
                </a:lnSpc>
                <a:spcAft>
                  <a:spcPts val="800"/>
                </a:spcAft>
              </a:pPr>
              <a:r>
                <a:rPr lang="ar-BH" sz="3200" b="1" dirty="0">
                  <a:ln w="0"/>
                </a:rPr>
                <a:t>الوفاء لهما بعد موتهما</a:t>
              </a:r>
              <a:r>
                <a:rPr lang="ar-BH" sz="3600" b="1" dirty="0">
                  <a:ln w="0"/>
                </a:rPr>
                <a:t>. </a:t>
              </a:r>
              <a:endParaRPr lang="en-GB" sz="3600" b="1" dirty="0">
                <a:ln w="0"/>
              </a:endParaRPr>
            </a:p>
          </p:txBody>
        </p:sp>
        <p:sp>
          <p:nvSpPr>
            <p:cNvPr id="37" name="Freeform 47">
              <a:extLst>
                <a:ext uri="{FF2B5EF4-FFF2-40B4-BE49-F238E27FC236}">
                  <a16:creationId xmlns:a16="http://schemas.microsoft.com/office/drawing/2014/main" id="{6F80FB71-679E-4408-9D74-374BDE7713A5}"/>
                </a:ext>
              </a:extLst>
            </p:cNvPr>
            <p:cNvSpPr/>
            <p:nvPr/>
          </p:nvSpPr>
          <p:spPr>
            <a:xfrm flipH="1">
              <a:off x="7451063" y="4014284"/>
              <a:ext cx="841214" cy="434483"/>
            </a:xfrm>
            <a:custGeom>
              <a:avLst/>
              <a:gdLst>
                <a:gd name="connsiteX0" fmla="*/ 2333625 w 2333625"/>
                <a:gd name="connsiteY0" fmla="*/ 514350 h 514350"/>
                <a:gd name="connsiteX1" fmla="*/ 1952625 w 2333625"/>
                <a:gd name="connsiteY1" fmla="*/ 0 h 514350"/>
                <a:gd name="connsiteX2" fmla="*/ 0 w 2333625"/>
                <a:gd name="connsiteY2" fmla="*/ 0 h 514350"/>
              </a:gdLst>
              <a:ahLst/>
              <a:cxnLst>
                <a:cxn ang="0">
                  <a:pos x="connsiteX0" y="connsiteY0"/>
                </a:cxn>
                <a:cxn ang="0">
                  <a:pos x="connsiteX1" y="connsiteY1"/>
                </a:cxn>
                <a:cxn ang="0">
                  <a:pos x="connsiteX2" y="connsiteY2"/>
                </a:cxn>
              </a:cxnLst>
              <a:rect l="l" t="t" r="r" b="b"/>
              <a:pathLst>
                <a:path w="2333625" h="514350">
                  <a:moveTo>
                    <a:pt x="2333625" y="514350"/>
                  </a:moveTo>
                  <a:lnTo>
                    <a:pt x="1952625" y="0"/>
                  </a:lnTo>
                  <a:lnTo>
                    <a:pt x="0" y="0"/>
                  </a:lnTo>
                </a:path>
              </a:pathLst>
            </a:custGeom>
            <a:ln w="25400">
              <a:solidFill>
                <a:srgbClr val="5B9BD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rgbClr val="A5A5A5"/>
                </a:solidFill>
              </a:endParaRPr>
            </a:p>
          </p:txBody>
        </p:sp>
        <p:sp>
          <p:nvSpPr>
            <p:cNvPr id="38" name="Oval 24">
              <a:extLst>
                <a:ext uri="{FF2B5EF4-FFF2-40B4-BE49-F238E27FC236}">
                  <a16:creationId xmlns:a16="http://schemas.microsoft.com/office/drawing/2014/main" id="{4054C149-0308-4338-98F5-59E79E56E784}"/>
                </a:ext>
              </a:extLst>
            </p:cNvPr>
            <p:cNvSpPr/>
            <p:nvPr/>
          </p:nvSpPr>
          <p:spPr>
            <a:xfrm>
              <a:off x="7791283" y="3653794"/>
              <a:ext cx="634943" cy="6349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t>3</a:t>
              </a:r>
              <a:endParaRPr lang="ko-KR" altLang="en-US" dirty="0"/>
            </a:p>
          </p:txBody>
        </p:sp>
      </p:grpSp>
      <p:sp>
        <p:nvSpPr>
          <p:cNvPr id="45" name="Rectangle 5">
            <a:extLst>
              <a:ext uri="{FF2B5EF4-FFF2-40B4-BE49-F238E27FC236}">
                <a16:creationId xmlns:a16="http://schemas.microsoft.com/office/drawing/2014/main" id="{723E9C6D-76FB-402F-94BB-1AEC11F5E2E4}"/>
              </a:ext>
            </a:extLst>
          </p:cNvPr>
          <p:cNvSpPr/>
          <p:nvPr/>
        </p:nvSpPr>
        <p:spPr>
          <a:xfrm>
            <a:off x="-764682" y="4841915"/>
            <a:ext cx="7058026" cy="2484526"/>
          </a:xfrm>
          <a:prstGeom prst="rect">
            <a:avLst/>
          </a:prstGeom>
          <a:noFill/>
          <a:ln>
            <a:noFill/>
          </a:ln>
        </p:spPr>
        <p:txBody>
          <a:bodyPr wrap="square" lIns="91440" tIns="45720" rIns="91440" bIns="45720">
            <a:spAutoFit/>
          </a:bodyPr>
          <a:lstStyle/>
          <a:p>
            <a:pPr algn="r" rtl="1">
              <a:lnSpc>
                <a:spcPct val="107000"/>
              </a:lnSpc>
              <a:spcAft>
                <a:spcPts val="800"/>
              </a:spcAft>
            </a:pPr>
            <a:r>
              <a:rPr lang="ar-BH" sz="3200" b="1" dirty="0">
                <a:ln w="0"/>
              </a:rPr>
              <a:t>  </a:t>
            </a:r>
            <a:endParaRPr lang="ar-BH" sz="3200" dirty="0">
              <a:ln w="0"/>
            </a:endParaRPr>
          </a:p>
          <a:p>
            <a:pPr algn="r" rtl="1">
              <a:lnSpc>
                <a:spcPct val="107000"/>
              </a:lnSpc>
              <a:spcAft>
                <a:spcPts val="800"/>
              </a:spcAft>
            </a:pPr>
            <a:r>
              <a:rPr lang="ar-BH" sz="3200" b="1" dirty="0">
                <a:ln w="0"/>
              </a:rPr>
              <a:t>  </a:t>
            </a:r>
          </a:p>
          <a:p>
            <a:pPr algn="r" rtl="1">
              <a:lnSpc>
                <a:spcPct val="107000"/>
              </a:lnSpc>
              <a:spcAft>
                <a:spcPts val="800"/>
              </a:spcAft>
            </a:pPr>
            <a:endParaRPr lang="ar-BH" sz="3200" b="1" dirty="0">
              <a:ln w="0"/>
            </a:endParaRPr>
          </a:p>
          <a:p>
            <a:pPr algn="r" rtl="1">
              <a:lnSpc>
                <a:spcPct val="107000"/>
              </a:lnSpc>
              <a:spcAft>
                <a:spcPts val="800"/>
              </a:spcAft>
            </a:pPr>
            <a:endParaRPr lang="en-GB" sz="3200" b="1" dirty="0">
              <a:ln w="0"/>
            </a:endParaRPr>
          </a:p>
        </p:txBody>
      </p:sp>
      <p:grpSp>
        <p:nvGrpSpPr>
          <p:cNvPr id="46" name="مجموعة 45">
            <a:extLst>
              <a:ext uri="{FF2B5EF4-FFF2-40B4-BE49-F238E27FC236}">
                <a16:creationId xmlns:a16="http://schemas.microsoft.com/office/drawing/2014/main" id="{78CC0FD9-7025-4D9F-A3EF-50987A936DB7}"/>
              </a:ext>
            </a:extLst>
          </p:cNvPr>
          <p:cNvGrpSpPr/>
          <p:nvPr/>
        </p:nvGrpSpPr>
        <p:grpSpPr>
          <a:xfrm>
            <a:off x="7405247" y="3661855"/>
            <a:ext cx="3452031" cy="2730099"/>
            <a:chOff x="8822269" y="2935436"/>
            <a:chExt cx="2226733" cy="1912340"/>
          </a:xfrm>
          <a:solidFill>
            <a:schemeClr val="accent2"/>
          </a:solidFill>
        </p:grpSpPr>
        <p:sp>
          <p:nvSpPr>
            <p:cNvPr id="47" name="Oval 21">
              <a:extLst>
                <a:ext uri="{FF2B5EF4-FFF2-40B4-BE49-F238E27FC236}">
                  <a16:creationId xmlns:a16="http://schemas.microsoft.com/office/drawing/2014/main" id="{8B6337F4-564A-4E3F-9D69-5DB986A78DEE}"/>
                </a:ext>
              </a:extLst>
            </p:cNvPr>
            <p:cNvSpPr/>
            <p:nvPr/>
          </p:nvSpPr>
          <p:spPr>
            <a:xfrm rot="16200000">
              <a:off x="8979466" y="2778239"/>
              <a:ext cx="1912340" cy="2226733"/>
            </a:xfrm>
            <a:prstGeom prst="ellipse">
              <a:avLst/>
            </a:prstGeom>
            <a:grpFill/>
            <a:ln w="19050">
              <a:gradFill>
                <a:gsLst>
                  <a:gs pos="0">
                    <a:schemeClr val="bg1"/>
                  </a:gs>
                  <a:gs pos="50000">
                    <a:schemeClr val="bg1">
                      <a:alpha val="65000"/>
                    </a:schemeClr>
                  </a:gs>
                  <a:gs pos="100000">
                    <a:schemeClr val="bg1">
                      <a:alpha val="0"/>
                    </a:schemeClr>
                  </a:gs>
                </a:gsLst>
                <a:lin ang="7200000" scaled="0"/>
              </a:gradFill>
            </a:ln>
            <a:effectLst>
              <a:outerShdw blurRad="25400" dist="12700" dir="8100000" algn="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مستطيل 47">
              <a:extLst>
                <a:ext uri="{FF2B5EF4-FFF2-40B4-BE49-F238E27FC236}">
                  <a16:creationId xmlns:a16="http://schemas.microsoft.com/office/drawing/2014/main" id="{A0155F21-553F-495E-AD31-86350F749A38}"/>
                </a:ext>
              </a:extLst>
            </p:cNvPr>
            <p:cNvSpPr/>
            <p:nvPr/>
          </p:nvSpPr>
          <p:spPr>
            <a:xfrm>
              <a:off x="8897198" y="3573504"/>
              <a:ext cx="1987917" cy="444425"/>
            </a:xfrm>
            <a:prstGeom prst="rect">
              <a:avLst/>
            </a:prstGeom>
            <a:grpFill/>
          </p:spPr>
          <p:txBody>
            <a:bodyPr wrap="square">
              <a:spAutoFit/>
            </a:bodyPr>
            <a:lstStyle/>
            <a:p>
              <a:pPr algn="ctr" rtl="1"/>
              <a:r>
                <a:rPr lang="ar-BH" sz="3600" b="1" dirty="0"/>
                <a:t>حقوق الوالدين:</a:t>
              </a:r>
            </a:p>
          </p:txBody>
        </p:sp>
      </p:grpSp>
      <p:sp>
        <p:nvSpPr>
          <p:cNvPr id="2" name="مستطيل 1"/>
          <p:cNvSpPr/>
          <p:nvPr/>
        </p:nvSpPr>
        <p:spPr>
          <a:xfrm>
            <a:off x="1163486" y="999846"/>
            <a:ext cx="9075748" cy="105881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3200" b="1" dirty="0">
                <a:solidFill>
                  <a:schemeClr val="tx1"/>
                </a:solidFill>
              </a:rPr>
              <a:t>أوجب الإسلام للوالدين حقوقًا كثيرة على أولادهم، ومن هذه الحقوق:</a:t>
            </a:r>
          </a:p>
        </p:txBody>
      </p:sp>
    </p:spTree>
    <p:extLst>
      <p:ext uri="{BB962C8B-B14F-4D97-AF65-F5344CB8AC3E}">
        <p14:creationId xmlns:p14="http://schemas.microsoft.com/office/powerpoint/2010/main" val="260021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5">
                                            <p:txEl>
                                              <p:pRg st="0" end="0"/>
                                            </p:txEl>
                                          </p:spTgt>
                                        </p:tgtEl>
                                        <p:attrNameLst>
                                          <p:attrName>style.visibility</p:attrName>
                                        </p:attrNameLst>
                                      </p:cBhvr>
                                      <p:to>
                                        <p:strVal val="visible"/>
                                      </p:to>
                                    </p:set>
                                    <p:anim calcmode="lin" valueType="num">
                                      <p:cBhvr additive="base">
                                        <p:cTn id="33"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16378" y="460954"/>
            <a:ext cx="11999638" cy="592464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3200" b="1" dirty="0">
                <a:solidFill>
                  <a:schemeClr val="tx1"/>
                </a:solidFill>
              </a:rPr>
              <a:t>      </a:t>
            </a:r>
          </a:p>
          <a:p>
            <a:pPr algn="r" rtl="1"/>
            <a:endParaRPr lang="ar-BH" sz="3200" b="1" dirty="0">
              <a:solidFill>
                <a:srgbClr val="002060"/>
              </a:solidFill>
            </a:endParaRPr>
          </a:p>
          <a:p>
            <a:pPr algn="r" rtl="1"/>
            <a:r>
              <a:rPr lang="ar-BH" sz="3600" b="1" dirty="0">
                <a:solidFill>
                  <a:srgbClr val="C00000"/>
                </a:solidFill>
              </a:rPr>
              <a:t>اختر من بين الكلمات الآتية الإجابة الصحيحة واكتبها بين القوسين:</a:t>
            </a:r>
          </a:p>
          <a:p>
            <a:pPr algn="r" rtl="1"/>
            <a:r>
              <a:rPr lang="ar-BH" sz="3200" b="1" dirty="0">
                <a:solidFill>
                  <a:schemeClr val="tx1"/>
                </a:solidFill>
              </a:rPr>
              <a:t>                 </a:t>
            </a:r>
            <a:r>
              <a:rPr lang="ar-BH" sz="3200" b="1" dirty="0">
                <a:solidFill>
                  <a:srgbClr val="FF0000"/>
                </a:solidFill>
              </a:rPr>
              <a:t>طاعتهما – الإحسان إليهما  - الوفاء لهما بعد موتهما.</a:t>
            </a:r>
          </a:p>
          <a:p>
            <a:pPr algn="just" rtl="1"/>
            <a:r>
              <a:rPr lang="ar-BH" sz="3200" b="1" dirty="0">
                <a:solidFill>
                  <a:schemeClr val="tx1"/>
                </a:solidFill>
              </a:rPr>
              <a:t>- أن يعامل والديه معاملةً طيّبةً في أدب وتواضع، فيكلّمهما برفق، ولا يجرح شعورهما بما يسيء إليهما، ويزورهما ويسلّم عليهما، ويبشُّ في وجْهَيْهِما، ويرعاهما إذا احتاجا إلى الخدمة أو العلاج، خاصة عند العجز والشيخوخة. (</a:t>
            </a:r>
            <a:r>
              <a:rPr lang="ar-BH" sz="2000" b="1" dirty="0">
                <a:solidFill>
                  <a:schemeClr val="tx1"/>
                </a:solidFill>
              </a:rPr>
              <a:t>......................</a:t>
            </a:r>
            <a:r>
              <a:rPr lang="ar-SA" sz="2000" b="1" dirty="0">
                <a:solidFill>
                  <a:schemeClr val="tx1"/>
                </a:solidFill>
              </a:rPr>
              <a:t>..........</a:t>
            </a:r>
            <a:r>
              <a:rPr lang="ar-BH" sz="2000" b="1" dirty="0">
                <a:solidFill>
                  <a:schemeClr val="tx1"/>
                </a:solidFill>
              </a:rPr>
              <a:t>...........</a:t>
            </a:r>
            <a:r>
              <a:rPr lang="ar-BH" sz="3200" b="1" dirty="0">
                <a:solidFill>
                  <a:schemeClr val="tx1"/>
                </a:solidFill>
              </a:rPr>
              <a:t>).</a:t>
            </a:r>
          </a:p>
          <a:p>
            <a:pPr algn="just" rtl="1"/>
            <a:r>
              <a:rPr lang="ar-BH" sz="3200" b="1" dirty="0">
                <a:solidFill>
                  <a:schemeClr val="tx1"/>
                </a:solidFill>
              </a:rPr>
              <a:t>- أن يُرضي والديه ويُنفِّذ ما يأمران به من غير تأخير، وقبول النصيحة التّي يُوجِّهانها،</a:t>
            </a:r>
          </a:p>
          <a:p>
            <a:pPr algn="just" rtl="1"/>
            <a:r>
              <a:rPr lang="ar-BH" sz="3200" b="1" dirty="0">
                <a:solidFill>
                  <a:schemeClr val="tx1"/>
                </a:solidFill>
              </a:rPr>
              <a:t>لأنهم أعرف النّاس بما ينفعه في دنياه وآخرته، وهذه الطاعة واجبة مالم تكن في معصية. ( </a:t>
            </a:r>
            <a:r>
              <a:rPr lang="ar-BH" sz="2000" b="1" dirty="0">
                <a:solidFill>
                  <a:schemeClr val="tx1"/>
                </a:solidFill>
              </a:rPr>
              <a:t>.........</a:t>
            </a:r>
            <a:r>
              <a:rPr lang="ar-SA" sz="2000" b="1" dirty="0">
                <a:solidFill>
                  <a:schemeClr val="tx1"/>
                </a:solidFill>
              </a:rPr>
              <a:t>...........</a:t>
            </a:r>
            <a:r>
              <a:rPr lang="ar-BH" sz="2000" b="1" dirty="0">
                <a:solidFill>
                  <a:schemeClr val="tx1"/>
                </a:solidFill>
              </a:rPr>
              <a:t>.......</a:t>
            </a:r>
            <a:r>
              <a:rPr lang="ar-BH" sz="3200" b="1" dirty="0">
                <a:solidFill>
                  <a:schemeClr val="tx1"/>
                </a:solidFill>
              </a:rPr>
              <a:t>). قال تعالى: «</a:t>
            </a:r>
            <a:r>
              <a:rPr lang="ar-BH" sz="3200" dirty="0">
                <a:solidFill>
                  <a:schemeClr val="tx1"/>
                </a:solidFill>
              </a:rPr>
              <a:t>وَإِنْ جَاهَدَاكَ لِتُشْرِكَ بِي مَا لَيْسَ لَكَ بِهِ عِلْمٌ فَلَا تُطِعْهُمَا</a:t>
            </a:r>
            <a:r>
              <a:rPr lang="ar-BH" sz="3200" b="1" dirty="0">
                <a:solidFill>
                  <a:schemeClr val="tx1"/>
                </a:solidFill>
              </a:rPr>
              <a:t>» </a:t>
            </a:r>
            <a:r>
              <a:rPr lang="ar-BH" sz="2400" b="1" dirty="0">
                <a:solidFill>
                  <a:schemeClr val="tx1"/>
                </a:solidFill>
              </a:rPr>
              <a:t>الآية 8 من سورة العنكبوت.</a:t>
            </a:r>
            <a:r>
              <a:rPr lang="ar-BH" sz="3200" b="1" dirty="0">
                <a:solidFill>
                  <a:schemeClr val="tx1"/>
                </a:solidFill>
              </a:rPr>
              <a:t> </a:t>
            </a:r>
          </a:p>
          <a:p>
            <a:pPr algn="just" rtl="1"/>
            <a:r>
              <a:rPr lang="ar-BH" sz="3200" b="1" dirty="0">
                <a:solidFill>
                  <a:schemeClr val="tx1"/>
                </a:solidFill>
              </a:rPr>
              <a:t>- الدعاء لوالديه، والصدقة عنهما، وإكرام صديقهما، وصلة الرحم التي لا توصل إلا </a:t>
            </a:r>
            <a:r>
              <a:rPr lang="ar-SA" sz="3200" b="1" dirty="0">
                <a:solidFill>
                  <a:schemeClr val="tx1"/>
                </a:solidFill>
              </a:rPr>
              <a:t>  </a:t>
            </a:r>
            <a:r>
              <a:rPr lang="ar-BH" sz="3200" b="1" dirty="0">
                <a:solidFill>
                  <a:schemeClr val="tx1"/>
                </a:solidFill>
              </a:rPr>
              <a:t>بهما. (</a:t>
            </a:r>
            <a:r>
              <a:rPr lang="ar-BH" sz="2000" b="1" dirty="0">
                <a:solidFill>
                  <a:schemeClr val="tx1"/>
                </a:solidFill>
              </a:rPr>
              <a:t>...................</a:t>
            </a:r>
            <a:r>
              <a:rPr lang="ar-SA" sz="2000" b="1" dirty="0">
                <a:solidFill>
                  <a:schemeClr val="tx1"/>
                </a:solidFill>
              </a:rPr>
              <a:t>.................................</a:t>
            </a:r>
            <a:r>
              <a:rPr lang="ar-BH" sz="2000" b="1" dirty="0">
                <a:solidFill>
                  <a:schemeClr val="tx1"/>
                </a:solidFill>
              </a:rPr>
              <a:t>..</a:t>
            </a:r>
            <a:r>
              <a:rPr lang="ar-BH" sz="3200" b="1" dirty="0">
                <a:solidFill>
                  <a:schemeClr val="tx1"/>
                </a:solidFill>
              </a:rPr>
              <a:t>).</a:t>
            </a:r>
            <a:r>
              <a:rPr lang="ar-BH" sz="3200" dirty="0">
                <a:solidFill>
                  <a:schemeClr val="tx1"/>
                </a:solidFill>
              </a:rPr>
              <a:t> </a:t>
            </a:r>
            <a:r>
              <a:rPr lang="ar-BH" sz="3200" dirty="0"/>
              <a:t> </a:t>
            </a:r>
            <a:endParaRPr lang="ar-BH" sz="3200" b="1" dirty="0">
              <a:solidFill>
                <a:schemeClr val="tx1"/>
              </a:solidFill>
            </a:endParaRPr>
          </a:p>
          <a:p>
            <a:pPr algn="r" rtl="1"/>
            <a:endParaRPr lang="ar-BH" dirty="0"/>
          </a:p>
          <a:p>
            <a:pPr algn="r" rtl="1"/>
            <a:endParaRPr lang="ar-BH" dirty="0"/>
          </a:p>
        </p:txBody>
      </p:sp>
      <p:sp>
        <p:nvSpPr>
          <p:cNvPr id="17" name="مستطيل 16">
            <a:extLst>
              <a:ext uri="{FF2B5EF4-FFF2-40B4-BE49-F238E27FC236}">
                <a16:creationId xmlns:a16="http://schemas.microsoft.com/office/drawing/2014/main" id="{40B3909B-CD89-4322-9D67-2DD670208F61}"/>
              </a:ext>
            </a:extLst>
          </p:cNvPr>
          <p:cNvSpPr/>
          <p:nvPr/>
        </p:nvSpPr>
        <p:spPr>
          <a:xfrm>
            <a:off x="1503119" y="2826711"/>
            <a:ext cx="3282356" cy="646331"/>
          </a:xfrm>
          <a:prstGeom prst="rect">
            <a:avLst/>
          </a:prstGeom>
        </p:spPr>
        <p:txBody>
          <a:bodyPr wrap="square">
            <a:spAutoFit/>
          </a:bodyPr>
          <a:lstStyle/>
          <a:p>
            <a:pPr algn="r" rtl="1"/>
            <a:r>
              <a:rPr lang="ar-BH" sz="3600" b="1" dirty="0">
                <a:solidFill>
                  <a:srgbClr val="FF0000"/>
                </a:solidFill>
              </a:rPr>
              <a:t>    الإحسان إليهما</a:t>
            </a:r>
            <a:endParaRPr lang="en-GB" sz="3600" b="1" dirty="0">
              <a:solidFill>
                <a:srgbClr val="FF0000"/>
              </a:solidFill>
            </a:endParaRPr>
          </a:p>
        </p:txBody>
      </p:sp>
      <p:sp>
        <p:nvSpPr>
          <p:cNvPr id="18" name="مستطيل 17">
            <a:extLst>
              <a:ext uri="{FF2B5EF4-FFF2-40B4-BE49-F238E27FC236}">
                <a16:creationId xmlns:a16="http://schemas.microsoft.com/office/drawing/2014/main" id="{40B3909B-CD89-4322-9D67-2DD670208F61}"/>
              </a:ext>
            </a:extLst>
          </p:cNvPr>
          <p:cNvSpPr/>
          <p:nvPr/>
        </p:nvSpPr>
        <p:spPr>
          <a:xfrm>
            <a:off x="7550228" y="4293087"/>
            <a:ext cx="3115160" cy="646331"/>
          </a:xfrm>
          <a:prstGeom prst="rect">
            <a:avLst/>
          </a:prstGeom>
        </p:spPr>
        <p:txBody>
          <a:bodyPr wrap="square">
            <a:spAutoFit/>
          </a:bodyPr>
          <a:lstStyle/>
          <a:p>
            <a:r>
              <a:rPr lang="ar-BH" sz="3600" b="1" dirty="0">
                <a:solidFill>
                  <a:srgbClr val="FF0000"/>
                </a:solidFill>
              </a:rPr>
              <a:t>    طاعتهما         </a:t>
            </a:r>
            <a:endParaRPr lang="en-GB" sz="3600" b="1" dirty="0">
              <a:solidFill>
                <a:srgbClr val="FF0000"/>
              </a:solidFill>
            </a:endParaRPr>
          </a:p>
        </p:txBody>
      </p:sp>
      <p:sp>
        <p:nvSpPr>
          <p:cNvPr id="19" name="مستطيل 18">
            <a:extLst>
              <a:ext uri="{FF2B5EF4-FFF2-40B4-BE49-F238E27FC236}">
                <a16:creationId xmlns:a16="http://schemas.microsoft.com/office/drawing/2014/main" id="{40B3909B-CD89-4322-9D67-2DD670208F61}"/>
              </a:ext>
            </a:extLst>
          </p:cNvPr>
          <p:cNvSpPr/>
          <p:nvPr/>
        </p:nvSpPr>
        <p:spPr>
          <a:xfrm>
            <a:off x="6946499" y="5774015"/>
            <a:ext cx="4322618" cy="646331"/>
          </a:xfrm>
          <a:prstGeom prst="rect">
            <a:avLst/>
          </a:prstGeom>
        </p:spPr>
        <p:txBody>
          <a:bodyPr wrap="square">
            <a:spAutoFit/>
          </a:bodyPr>
          <a:lstStyle/>
          <a:p>
            <a:pPr algn="r"/>
            <a:r>
              <a:rPr lang="ar-BH" sz="3600" b="1" dirty="0">
                <a:solidFill>
                  <a:srgbClr val="FF0000"/>
                </a:solidFill>
              </a:rPr>
              <a:t>    الوفاء لهما بعد موتهما</a:t>
            </a:r>
            <a:endParaRPr lang="en-GB" sz="3600" b="1" dirty="0">
              <a:solidFill>
                <a:srgbClr val="FF0000"/>
              </a:solidFill>
            </a:endParaRPr>
          </a:p>
        </p:txBody>
      </p:sp>
      <p:grpSp>
        <p:nvGrpSpPr>
          <p:cNvPr id="23" name="مجموعة 22">
            <a:extLst>
              <a:ext uri="{FF2B5EF4-FFF2-40B4-BE49-F238E27FC236}">
                <a16:creationId xmlns:a16="http://schemas.microsoft.com/office/drawing/2014/main" id="{063A5FF6-59C0-4494-BC60-A0E863046E85}"/>
              </a:ext>
            </a:extLst>
          </p:cNvPr>
          <p:cNvGrpSpPr/>
          <p:nvPr/>
        </p:nvGrpSpPr>
        <p:grpSpPr>
          <a:xfrm>
            <a:off x="497390" y="-80606"/>
            <a:ext cx="3282356" cy="695071"/>
            <a:chOff x="454440" y="-366815"/>
            <a:chExt cx="4157826" cy="1017424"/>
          </a:xfrm>
        </p:grpSpPr>
        <p:sp>
          <p:nvSpPr>
            <p:cNvPr id="24" name="مستطيل: زوايا علوية مستديرة 32">
              <a:extLst>
                <a:ext uri="{FF2B5EF4-FFF2-40B4-BE49-F238E27FC236}">
                  <a16:creationId xmlns:a16="http://schemas.microsoft.com/office/drawing/2014/main" id="{D4346934-D5A4-4258-8D7F-F9A2464084C0}"/>
                </a:ext>
              </a:extLst>
            </p:cNvPr>
            <p:cNvSpPr/>
            <p:nvPr/>
          </p:nvSpPr>
          <p:spPr>
            <a:xfrm rot="10800000">
              <a:off x="454440" y="-257722"/>
              <a:ext cx="4157826" cy="908331"/>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6">
              <a:extLst>
                <a:ext uri="{FF2B5EF4-FFF2-40B4-BE49-F238E27FC236}">
                  <a16:creationId xmlns:a16="http://schemas.microsoft.com/office/drawing/2014/main" id="{8D51A477-9846-40EF-BA7B-B447F95811C5}"/>
                </a:ext>
              </a:extLst>
            </p:cNvPr>
            <p:cNvSpPr/>
            <p:nvPr/>
          </p:nvSpPr>
          <p:spPr>
            <a:xfrm>
              <a:off x="2184771" y="87350"/>
              <a:ext cx="1622559" cy="338554"/>
            </a:xfrm>
            <a:prstGeom prst="rect">
              <a:avLst/>
            </a:prstGeom>
            <a:noFill/>
            <a:ln>
              <a:noFill/>
            </a:ln>
          </p:spPr>
          <p:txBody>
            <a:bodyPr wrap="none" lIns="91440" tIns="45720" rIns="91440" bIns="45720">
              <a:spAutoFit/>
            </a:bodyPr>
            <a:lstStyle/>
            <a:p>
              <a:pPr algn="ctr" rtl="1">
                <a:lnSpc>
                  <a:spcPct val="50000"/>
                </a:lnSpc>
              </a:pPr>
              <a:r>
                <a:rPr lang="ar-BH" sz="32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برُّ الوالدين</a:t>
              </a:r>
              <a:endParaRPr lang="en-US" sz="32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26" name="مستطيل: زوايا علوية مستديرة 34">
              <a:extLst>
                <a:ext uri="{FF2B5EF4-FFF2-40B4-BE49-F238E27FC236}">
                  <a16:creationId xmlns:a16="http://schemas.microsoft.com/office/drawing/2014/main" id="{63FAEBE7-8DB7-4836-BC38-C7691AC88AC1}"/>
                </a:ext>
              </a:extLst>
            </p:cNvPr>
            <p:cNvSpPr/>
            <p:nvPr/>
          </p:nvSpPr>
          <p:spPr>
            <a:xfrm rot="10800000">
              <a:off x="454440" y="-366815"/>
              <a:ext cx="1145760" cy="908330"/>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6">
              <a:extLst>
                <a:ext uri="{FF2B5EF4-FFF2-40B4-BE49-F238E27FC236}">
                  <a16:creationId xmlns:a16="http://schemas.microsoft.com/office/drawing/2014/main" id="{B9D733CF-1C15-4BED-A95D-20E5FEDAA2F8}"/>
                </a:ext>
              </a:extLst>
            </p:cNvPr>
            <p:cNvSpPr/>
            <p:nvPr/>
          </p:nvSpPr>
          <p:spPr>
            <a:xfrm>
              <a:off x="561487" y="-366815"/>
              <a:ext cx="931665"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grpSp>
        <p:nvGrpSpPr>
          <p:cNvPr id="20" name="مجموعة 19">
            <a:extLst>
              <a:ext uri="{FF2B5EF4-FFF2-40B4-BE49-F238E27FC236}">
                <a16:creationId xmlns:a16="http://schemas.microsoft.com/office/drawing/2014/main" id="{B1E97C87-B0E5-46C2-9B61-7986FB7A6C92}"/>
              </a:ext>
            </a:extLst>
          </p:cNvPr>
          <p:cNvGrpSpPr/>
          <p:nvPr/>
        </p:nvGrpSpPr>
        <p:grpSpPr>
          <a:xfrm>
            <a:off x="3864253" y="112859"/>
            <a:ext cx="2300059" cy="555582"/>
            <a:chOff x="791005" y="1844253"/>
            <a:chExt cx="2300059" cy="555582"/>
          </a:xfrm>
        </p:grpSpPr>
        <p:sp>
          <p:nvSpPr>
            <p:cNvPr id="21" name="شكل بيضاوي 20">
              <a:extLst>
                <a:ext uri="{FF2B5EF4-FFF2-40B4-BE49-F238E27FC236}">
                  <a16:creationId xmlns:a16="http://schemas.microsoft.com/office/drawing/2014/main" id="{D3193668-B1D0-42E1-B1CA-3FAB62149A3C}"/>
                </a:ext>
              </a:extLst>
            </p:cNvPr>
            <p:cNvSpPr/>
            <p:nvPr/>
          </p:nvSpPr>
          <p:spPr>
            <a:xfrm>
              <a:off x="791005" y="1844253"/>
              <a:ext cx="2300059" cy="552365"/>
            </a:xfrm>
            <a:prstGeom prst="ellipse">
              <a:avLst/>
            </a:prstGeom>
            <a:solidFill>
              <a:schemeClr val="accent4">
                <a:lumMod val="20000"/>
                <a:lumOff val="80000"/>
              </a:schemeClr>
            </a:solidFill>
            <a:ln w="127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BH"/>
            </a:p>
          </p:txBody>
        </p:sp>
        <p:sp>
          <p:nvSpPr>
            <p:cNvPr id="22" name="Rectangle 5">
              <a:extLst>
                <a:ext uri="{FF2B5EF4-FFF2-40B4-BE49-F238E27FC236}">
                  <a16:creationId xmlns:a16="http://schemas.microsoft.com/office/drawing/2014/main" id="{E30A5661-338E-4F26-A7AB-F12FB69261D1}"/>
                </a:ext>
              </a:extLst>
            </p:cNvPr>
            <p:cNvSpPr/>
            <p:nvPr/>
          </p:nvSpPr>
          <p:spPr>
            <a:xfrm>
              <a:off x="882243" y="1908931"/>
              <a:ext cx="2064525" cy="490904"/>
            </a:xfrm>
            <a:prstGeom prst="rect">
              <a:avLst/>
            </a:prstGeom>
            <a:noFill/>
            <a:ln>
              <a:noFill/>
            </a:ln>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57200">
                <a:lnSpc>
                  <a:spcPct val="90000"/>
                </a:lnSpc>
                <a:spcBef>
                  <a:spcPct val="0"/>
                </a:spcBef>
                <a:defRPr/>
              </a:pPr>
              <a:r>
                <a:rPr lang="ar-BH" sz="2800" b="1" dirty="0">
                  <a:ln w="0"/>
                  <a:solidFill>
                    <a:srgbClr val="0065B0"/>
                  </a:solidFill>
                  <a:effectLst>
                    <a:outerShdw blurRad="38100" dist="19050" dir="2700000" algn="tl" rotWithShape="0">
                      <a:schemeClr val="dk1">
                        <a:alpha val="40000"/>
                      </a:schemeClr>
                    </a:outerShdw>
                  </a:effectLst>
                  <a:latin typeface="Frutiger LT Arabic 55 Roman" panose="01000000000000000000" pitchFamily="2" charset="-78"/>
                </a:rPr>
                <a:t> الإجابة</a:t>
              </a:r>
              <a:endParaRPr lang="en-US" sz="2800" b="1" dirty="0">
                <a:ln w="0"/>
                <a:solidFill>
                  <a:srgbClr val="0065B0"/>
                </a:solidFill>
                <a:effectLst>
                  <a:outerShdw blurRad="38100" dist="19050" dir="2700000" algn="tl" rotWithShape="0">
                    <a:schemeClr val="dk1">
                      <a:alpha val="40000"/>
                    </a:schemeClr>
                  </a:outerShdw>
                </a:effectLst>
                <a:latin typeface="Frutiger LT Arabic 55 Roman" panose="01000000000000000000" pitchFamily="2" charset="-78"/>
              </a:endParaRPr>
            </a:p>
          </p:txBody>
        </p:sp>
      </p:grpSp>
      <p:sp>
        <p:nvSpPr>
          <p:cNvPr id="13" name="شكل بيضاوي 12">
            <a:extLst>
              <a:ext uri="{FF2B5EF4-FFF2-40B4-BE49-F238E27FC236}">
                <a16:creationId xmlns:a16="http://schemas.microsoft.com/office/drawing/2014/main" id="{BD167082-5B87-4A6F-9EB2-F8D5CF73BCC8}"/>
              </a:ext>
            </a:extLst>
          </p:cNvPr>
          <p:cNvSpPr/>
          <p:nvPr/>
        </p:nvSpPr>
        <p:spPr>
          <a:xfrm>
            <a:off x="7727232" y="-12605"/>
            <a:ext cx="2938156" cy="551039"/>
          </a:xfrm>
          <a:prstGeom prst="ellipse">
            <a:avLst/>
          </a:prstGeom>
          <a:solidFill>
            <a:srgbClr val="92D050"/>
          </a:solidFill>
          <a:ln w="38100">
            <a:solidFill>
              <a:srgbClr val="FFFFE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800" b="1" dirty="0">
                <a:solidFill>
                  <a:srgbClr val="FF0000"/>
                </a:solidFill>
              </a:rPr>
              <a:t>نشاط</a:t>
            </a:r>
            <a:r>
              <a:rPr lang="ar-BH" sz="4800" b="1" dirty="0"/>
              <a:t> </a:t>
            </a:r>
            <a:r>
              <a:rPr lang="ar-BH" sz="4800" dirty="0">
                <a:solidFill>
                  <a:srgbClr val="FF0000"/>
                </a:solidFill>
              </a:rPr>
              <a:t>1</a:t>
            </a:r>
          </a:p>
        </p:txBody>
      </p:sp>
    </p:spTree>
    <p:extLst>
      <p:ext uri="{BB962C8B-B14F-4D97-AF65-F5344CB8AC3E}">
        <p14:creationId xmlns:p14="http://schemas.microsoft.com/office/powerpoint/2010/main" val="79980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1000"/>
                                        <p:tgtEl>
                                          <p:spTgt spid="13">
                                            <p:txEl>
                                              <p:pRg st="0" end="0"/>
                                            </p:txEl>
                                          </p:spTgt>
                                        </p:tgtEl>
                                      </p:cBhvr>
                                    </p:animEffect>
                                    <p:anim calcmode="lin" valueType="num">
                                      <p:cBhvr>
                                        <p:cTn id="1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8" grpId="0"/>
      <p:bldP spid="19"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05939" y="1341166"/>
            <a:ext cx="11017134" cy="499700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3200" b="1" dirty="0">
              <a:solidFill>
                <a:schemeClr val="tx1"/>
              </a:solidFill>
            </a:endParaRPr>
          </a:p>
          <a:p>
            <a:pPr algn="ctr"/>
            <a:endParaRPr lang="ar-BH" sz="3200" b="1" dirty="0">
              <a:solidFill>
                <a:schemeClr val="tx1"/>
              </a:solidFill>
            </a:endParaRPr>
          </a:p>
          <a:p>
            <a:pPr algn="ctr"/>
            <a:endParaRPr lang="ar-BH" sz="3200" b="1" dirty="0">
              <a:solidFill>
                <a:schemeClr val="tx1"/>
              </a:solidFill>
            </a:endParaRPr>
          </a:p>
          <a:p>
            <a:pPr algn="ctr"/>
            <a:endParaRPr lang="ar-BH" sz="3200" b="1" dirty="0">
              <a:solidFill>
                <a:schemeClr val="tx1"/>
              </a:solidFill>
            </a:endParaRPr>
          </a:p>
          <a:p>
            <a:pPr algn="ctr"/>
            <a:endParaRPr lang="ar-BH" sz="3200" b="1" dirty="0">
              <a:solidFill>
                <a:schemeClr val="tx1"/>
              </a:solidFill>
            </a:endParaRPr>
          </a:p>
          <a:p>
            <a:pPr algn="ctr"/>
            <a:endParaRPr lang="ar-BH" sz="3600" b="1" dirty="0">
              <a:solidFill>
                <a:schemeClr val="tx1"/>
              </a:solidFill>
            </a:endParaRPr>
          </a:p>
          <a:p>
            <a:pPr algn="ctr"/>
            <a:endParaRPr lang="ar-BH" sz="3600" b="1" dirty="0">
              <a:solidFill>
                <a:schemeClr val="tx1"/>
              </a:solidFill>
            </a:endParaRPr>
          </a:p>
          <a:p>
            <a:pPr algn="ctr"/>
            <a:endParaRPr lang="ar-BH" sz="3600" b="1" dirty="0">
              <a:solidFill>
                <a:schemeClr val="tx1"/>
              </a:solidFill>
            </a:endParaRPr>
          </a:p>
          <a:p>
            <a:pPr algn="r"/>
            <a:endParaRPr lang="ar-BH" sz="3600" b="1" dirty="0">
              <a:solidFill>
                <a:schemeClr val="tx1"/>
              </a:solidFill>
            </a:endParaRPr>
          </a:p>
          <a:p>
            <a:pPr algn="r"/>
            <a:r>
              <a:rPr lang="ar-BH" sz="3600" b="1" dirty="0">
                <a:solidFill>
                  <a:schemeClr val="tx1"/>
                </a:solidFill>
              </a:rPr>
              <a:t>- الوالدان من أعظم النّاس فضلًا علينا، اذكر حقوقًا أخرى للوالدين: </a:t>
            </a:r>
          </a:p>
          <a:p>
            <a:pPr algn="r">
              <a:lnSpc>
                <a:spcPct val="150000"/>
              </a:lnSpc>
            </a:pPr>
            <a:r>
              <a:rPr lang="ar-BH" sz="3200" b="1" dirty="0">
                <a:solidFill>
                  <a:schemeClr val="tx1"/>
                </a:solidFill>
              </a:rPr>
              <a:t>1- </a:t>
            </a:r>
            <a:r>
              <a:rPr lang="ar-BH" sz="2000" dirty="0">
                <a:solidFill>
                  <a:schemeClr val="tx1"/>
                </a:solidFill>
              </a:rPr>
              <a:t>............................</a:t>
            </a:r>
            <a:r>
              <a:rPr lang="ar-SA" sz="2000" dirty="0">
                <a:solidFill>
                  <a:schemeClr val="tx1"/>
                </a:solidFill>
              </a:rPr>
              <a:t>............................................................</a:t>
            </a:r>
            <a:r>
              <a:rPr lang="ar-BH" sz="2000" dirty="0">
                <a:solidFill>
                  <a:schemeClr val="tx1"/>
                </a:solidFill>
              </a:rPr>
              <a:t>..........................................................</a:t>
            </a:r>
            <a:endParaRPr lang="ar-BH" sz="3200" b="1" dirty="0">
              <a:solidFill>
                <a:schemeClr val="tx1"/>
              </a:solidFill>
            </a:endParaRPr>
          </a:p>
          <a:p>
            <a:pPr algn="r">
              <a:lnSpc>
                <a:spcPct val="150000"/>
              </a:lnSpc>
            </a:pPr>
            <a:r>
              <a:rPr lang="ar-BH" sz="3200" b="1" dirty="0">
                <a:solidFill>
                  <a:schemeClr val="tx1"/>
                </a:solidFill>
              </a:rPr>
              <a:t>2- </a:t>
            </a:r>
            <a:r>
              <a:rPr lang="ar-BH" sz="2000" dirty="0">
                <a:solidFill>
                  <a:prstClr val="black"/>
                </a:solidFill>
              </a:rPr>
              <a:t>...........................</a:t>
            </a:r>
            <a:r>
              <a:rPr lang="ar-SA" sz="2000" dirty="0">
                <a:solidFill>
                  <a:prstClr val="black"/>
                </a:solidFill>
              </a:rPr>
              <a:t>............................................................</a:t>
            </a:r>
            <a:r>
              <a:rPr lang="ar-BH" sz="2000" dirty="0">
                <a:solidFill>
                  <a:prstClr val="black"/>
                </a:solidFill>
              </a:rPr>
              <a:t>..........................................................</a:t>
            </a:r>
            <a:endParaRPr lang="ar-BH" sz="3200" b="1" dirty="0">
              <a:solidFill>
                <a:schemeClr val="tx1"/>
              </a:solidFill>
            </a:endParaRPr>
          </a:p>
          <a:p>
            <a:pPr algn="r">
              <a:lnSpc>
                <a:spcPct val="150000"/>
              </a:lnSpc>
            </a:pPr>
            <a:r>
              <a:rPr lang="ar-BH" sz="3200" b="1" dirty="0">
                <a:solidFill>
                  <a:schemeClr val="tx1"/>
                </a:solidFill>
              </a:rPr>
              <a:t>3-</a:t>
            </a:r>
            <a:r>
              <a:rPr lang="ar-BH" sz="2000" dirty="0">
                <a:solidFill>
                  <a:prstClr val="black"/>
                </a:solidFill>
              </a:rPr>
              <a:t>...........................</a:t>
            </a:r>
            <a:r>
              <a:rPr lang="ar-SA" sz="2000" dirty="0">
                <a:solidFill>
                  <a:prstClr val="black"/>
                </a:solidFill>
              </a:rPr>
              <a:t>............................................................</a:t>
            </a:r>
            <a:r>
              <a:rPr lang="ar-BH" sz="2000" dirty="0">
                <a:solidFill>
                  <a:prstClr val="black"/>
                </a:solidFill>
              </a:rPr>
              <a:t>..........................................................</a:t>
            </a:r>
            <a:endParaRPr lang="ar-BH" sz="3200" b="1" dirty="0">
              <a:solidFill>
                <a:schemeClr val="tx1"/>
              </a:solidFill>
            </a:endParaRPr>
          </a:p>
          <a:p>
            <a:pPr algn="r">
              <a:lnSpc>
                <a:spcPct val="150000"/>
              </a:lnSpc>
            </a:pPr>
            <a:r>
              <a:rPr lang="ar-BH" sz="3200" b="1" dirty="0">
                <a:solidFill>
                  <a:schemeClr val="tx1"/>
                </a:solidFill>
              </a:rPr>
              <a:t>  -هل يجب على الأبناء برّ الوالدين الكافرين؟</a:t>
            </a:r>
          </a:p>
          <a:p>
            <a:pPr algn="r">
              <a:lnSpc>
                <a:spcPct val="150000"/>
              </a:lnSpc>
            </a:pPr>
            <a:r>
              <a:rPr lang="ar-BH" sz="2000" dirty="0">
                <a:solidFill>
                  <a:prstClr val="black"/>
                </a:solidFill>
              </a:rPr>
              <a:t>............................</a:t>
            </a:r>
            <a:r>
              <a:rPr lang="ar-SA" sz="2000" dirty="0">
                <a:solidFill>
                  <a:prstClr val="black"/>
                </a:solidFill>
              </a:rPr>
              <a:t>............................................................</a:t>
            </a:r>
            <a:r>
              <a:rPr lang="ar-BH" sz="2000" dirty="0">
                <a:solidFill>
                  <a:prstClr val="black"/>
                </a:solidFill>
              </a:rPr>
              <a:t>............................................................</a:t>
            </a:r>
            <a:endParaRPr lang="en-US" sz="2000" dirty="0">
              <a:solidFill>
                <a:prstClr val="black"/>
              </a:solidFill>
            </a:endParaRPr>
          </a:p>
          <a:p>
            <a:pPr algn="ctr"/>
            <a:endParaRPr lang="en-US" sz="3200" dirty="0">
              <a:solidFill>
                <a:schemeClr val="tx1"/>
              </a:solidFill>
            </a:endParaRPr>
          </a:p>
          <a:p>
            <a:pPr algn="ctr"/>
            <a:endParaRPr lang="ar-BH" sz="3200" dirty="0">
              <a:solidFill>
                <a:schemeClr val="tx1"/>
              </a:solidFill>
            </a:endParaRPr>
          </a:p>
          <a:p>
            <a:pPr algn="ctr"/>
            <a:endParaRPr lang="ar-BH" sz="3200" dirty="0">
              <a:solidFill>
                <a:schemeClr val="tx1"/>
              </a:solidFill>
            </a:endParaRPr>
          </a:p>
          <a:p>
            <a:pPr algn="ctr"/>
            <a:endParaRPr lang="ar-BH" sz="3200" dirty="0">
              <a:solidFill>
                <a:schemeClr val="tx1"/>
              </a:solidFill>
            </a:endParaRPr>
          </a:p>
          <a:p>
            <a:pPr algn="ctr"/>
            <a:r>
              <a:rPr lang="ar-BH" sz="3200" dirty="0">
                <a:solidFill>
                  <a:schemeClr val="tx1"/>
                </a:solidFill>
              </a:rPr>
              <a:t> </a:t>
            </a:r>
            <a:endParaRPr lang="en-US" sz="3200" dirty="0">
              <a:solidFill>
                <a:schemeClr val="tx1"/>
              </a:solidFill>
            </a:endParaRPr>
          </a:p>
          <a:p>
            <a:pPr algn="ctr"/>
            <a:endParaRPr lang="en-US" sz="3200" dirty="0">
              <a:solidFill>
                <a:schemeClr val="tx1"/>
              </a:solidFill>
            </a:endParaRPr>
          </a:p>
          <a:p>
            <a:pPr algn="ctr"/>
            <a:endParaRPr lang="en-US" sz="3200" dirty="0">
              <a:solidFill>
                <a:schemeClr val="tx1"/>
              </a:solidFill>
            </a:endParaRPr>
          </a:p>
          <a:p>
            <a:pPr algn="ctr"/>
            <a:endParaRPr lang="ar-BH" sz="3200" dirty="0">
              <a:solidFill>
                <a:schemeClr val="tx1"/>
              </a:solidFill>
            </a:endParaRPr>
          </a:p>
          <a:p>
            <a:pPr algn="ctr"/>
            <a:endParaRPr lang="ar-BH" sz="3200" dirty="0">
              <a:solidFill>
                <a:schemeClr val="tx1"/>
              </a:solidFill>
            </a:endParaRPr>
          </a:p>
          <a:p>
            <a:pPr algn="ctr"/>
            <a:endParaRPr lang="ar-BH" sz="3200" dirty="0">
              <a:solidFill>
                <a:schemeClr val="tx1"/>
              </a:solidFill>
            </a:endParaRPr>
          </a:p>
        </p:txBody>
      </p:sp>
      <p:pic>
        <p:nvPicPr>
          <p:cNvPr id="9" name="Picture 3">
            <a:extLst>
              <a:ext uri="{FF2B5EF4-FFF2-40B4-BE49-F238E27FC236}">
                <a16:creationId xmlns:a16="http://schemas.microsoft.com/office/drawing/2014/main" id="{C96DE6F8-D623-4AB4-8480-84EF2CBDD70A}"/>
              </a:ext>
            </a:extLst>
          </p:cNvPr>
          <p:cNvPicPr>
            <a:picLocks noChangeAspect="1" noChangeArrowheads="1"/>
          </p:cNvPicPr>
          <p:nvPr/>
        </p:nvPicPr>
        <p:blipFill rotWithShape="1">
          <a:blip r:embed="rId2">
            <a:clrChange>
              <a:clrFrom>
                <a:srgbClr val="FFFFFF"/>
              </a:clrFrom>
              <a:clrTo>
                <a:srgbClr val="FFFFFF">
                  <a:alpha val="0"/>
                </a:srgbClr>
              </a:clrTo>
            </a:clrChange>
            <a:alphaModFix/>
            <a:extLst>
              <a:ext uri="{28A0092B-C50C-407E-A947-70E740481C1C}">
                <a14:useLocalDpi xmlns:a14="http://schemas.microsoft.com/office/drawing/2010/main" val="0"/>
              </a:ext>
            </a:extLst>
          </a:blip>
          <a:srcRect t="1" r="1309" b="3878"/>
          <a:stretch/>
        </p:blipFill>
        <p:spPr bwMode="auto">
          <a:xfrm>
            <a:off x="10586413" y="-43564"/>
            <a:ext cx="1450415" cy="18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شكل بيضاوي 9">
            <a:extLst>
              <a:ext uri="{FF2B5EF4-FFF2-40B4-BE49-F238E27FC236}">
                <a16:creationId xmlns:a16="http://schemas.microsoft.com/office/drawing/2014/main" id="{BD167082-5B87-4A6F-9EB2-F8D5CF73BCC8}"/>
              </a:ext>
            </a:extLst>
          </p:cNvPr>
          <p:cNvSpPr/>
          <p:nvPr/>
        </p:nvSpPr>
        <p:spPr>
          <a:xfrm>
            <a:off x="6602277" y="202090"/>
            <a:ext cx="3394129" cy="938657"/>
          </a:xfrm>
          <a:prstGeom prst="ellipse">
            <a:avLst/>
          </a:prstGeom>
          <a:solidFill>
            <a:srgbClr val="92D050"/>
          </a:solidFill>
          <a:ln w="38100">
            <a:solidFill>
              <a:srgbClr val="FFFFE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800" b="1" dirty="0">
                <a:solidFill>
                  <a:srgbClr val="FF0000"/>
                </a:solidFill>
              </a:rPr>
              <a:t>نشاط 2</a:t>
            </a:r>
            <a:endParaRPr lang="ar-BH" sz="4800" dirty="0">
              <a:solidFill>
                <a:srgbClr val="FF0000"/>
              </a:solidFill>
            </a:endParaRPr>
          </a:p>
        </p:txBody>
      </p:sp>
      <p:sp>
        <p:nvSpPr>
          <p:cNvPr id="11" name="مستطيل 10">
            <a:extLst>
              <a:ext uri="{FF2B5EF4-FFF2-40B4-BE49-F238E27FC236}">
                <a16:creationId xmlns:a16="http://schemas.microsoft.com/office/drawing/2014/main" id="{40B3909B-CD89-4322-9D67-2DD670208F61}"/>
              </a:ext>
            </a:extLst>
          </p:cNvPr>
          <p:cNvSpPr/>
          <p:nvPr/>
        </p:nvSpPr>
        <p:spPr>
          <a:xfrm>
            <a:off x="6309359" y="3059252"/>
            <a:ext cx="4621876" cy="646331"/>
          </a:xfrm>
          <a:prstGeom prst="rect">
            <a:avLst/>
          </a:prstGeom>
        </p:spPr>
        <p:txBody>
          <a:bodyPr wrap="square">
            <a:spAutoFit/>
          </a:bodyPr>
          <a:lstStyle/>
          <a:p>
            <a:pPr algn="r" rtl="1"/>
            <a:r>
              <a:rPr lang="ar-BH" sz="3600" b="1" dirty="0">
                <a:solidFill>
                  <a:srgbClr val="FF0000"/>
                </a:solidFill>
              </a:rPr>
              <a:t>    </a:t>
            </a:r>
            <a:r>
              <a:rPr lang="ar-BH" sz="3200" b="1" dirty="0">
                <a:solidFill>
                  <a:srgbClr val="FF0000"/>
                </a:solidFill>
              </a:rPr>
              <a:t>تقبيل يدهما وبرّهما عند الكبر</a:t>
            </a:r>
            <a:endParaRPr lang="en-GB" sz="3600" b="1" dirty="0">
              <a:solidFill>
                <a:srgbClr val="FF0000"/>
              </a:solidFill>
            </a:endParaRPr>
          </a:p>
        </p:txBody>
      </p:sp>
      <p:sp>
        <p:nvSpPr>
          <p:cNvPr id="12" name="مستطيل 11">
            <a:extLst>
              <a:ext uri="{FF2B5EF4-FFF2-40B4-BE49-F238E27FC236}">
                <a16:creationId xmlns:a16="http://schemas.microsoft.com/office/drawing/2014/main" id="{40B3909B-CD89-4322-9D67-2DD670208F61}"/>
              </a:ext>
            </a:extLst>
          </p:cNvPr>
          <p:cNvSpPr/>
          <p:nvPr/>
        </p:nvSpPr>
        <p:spPr>
          <a:xfrm>
            <a:off x="6465225" y="2312711"/>
            <a:ext cx="4310144" cy="646331"/>
          </a:xfrm>
          <a:prstGeom prst="rect">
            <a:avLst/>
          </a:prstGeom>
        </p:spPr>
        <p:txBody>
          <a:bodyPr wrap="square">
            <a:spAutoFit/>
          </a:bodyPr>
          <a:lstStyle/>
          <a:p>
            <a:pPr algn="r" rtl="1"/>
            <a:r>
              <a:rPr lang="ar-BH" sz="3600" b="1" dirty="0">
                <a:solidFill>
                  <a:srgbClr val="FF0000"/>
                </a:solidFill>
              </a:rPr>
              <a:t>    مسا</a:t>
            </a:r>
            <a:r>
              <a:rPr lang="ar-BH" sz="3200" b="1" dirty="0">
                <a:solidFill>
                  <a:srgbClr val="FF0000"/>
                </a:solidFill>
              </a:rPr>
              <a:t>عدتهما في أعمالهما                  </a:t>
            </a:r>
            <a:endParaRPr lang="en-GB" sz="3200" b="1" dirty="0">
              <a:solidFill>
                <a:srgbClr val="FF0000"/>
              </a:solidFill>
            </a:endParaRPr>
          </a:p>
        </p:txBody>
      </p:sp>
      <p:sp>
        <p:nvSpPr>
          <p:cNvPr id="14" name="شكل بيضاوي 13">
            <a:extLst>
              <a:ext uri="{FF2B5EF4-FFF2-40B4-BE49-F238E27FC236}">
                <a16:creationId xmlns:a16="http://schemas.microsoft.com/office/drawing/2014/main" id="{A3C2671A-589E-41BB-BA20-C7D46ACF5B4D}"/>
              </a:ext>
            </a:extLst>
          </p:cNvPr>
          <p:cNvSpPr/>
          <p:nvPr/>
        </p:nvSpPr>
        <p:spPr>
          <a:xfrm>
            <a:off x="768927" y="864564"/>
            <a:ext cx="2595282" cy="552365"/>
          </a:xfrm>
          <a:prstGeom prst="ellipse">
            <a:avLst/>
          </a:prstGeom>
          <a:solidFill>
            <a:schemeClr val="accent4">
              <a:lumMod val="40000"/>
              <a:lumOff val="60000"/>
            </a:schemeClr>
          </a:solidFill>
          <a:ln w="127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rgbClr val="C00000"/>
                </a:solidFill>
              </a:rPr>
              <a:t>نموذج الإجابة</a:t>
            </a:r>
          </a:p>
        </p:txBody>
      </p:sp>
      <p:sp>
        <p:nvSpPr>
          <p:cNvPr id="13" name="مستطيل 12">
            <a:extLst>
              <a:ext uri="{FF2B5EF4-FFF2-40B4-BE49-F238E27FC236}">
                <a16:creationId xmlns:a16="http://schemas.microsoft.com/office/drawing/2014/main" id="{40B3909B-CD89-4322-9D67-2DD670208F61}"/>
              </a:ext>
            </a:extLst>
          </p:cNvPr>
          <p:cNvSpPr/>
          <p:nvPr/>
        </p:nvSpPr>
        <p:spPr>
          <a:xfrm>
            <a:off x="5104484" y="3761749"/>
            <a:ext cx="5927444" cy="646331"/>
          </a:xfrm>
          <a:prstGeom prst="rect">
            <a:avLst/>
          </a:prstGeom>
        </p:spPr>
        <p:txBody>
          <a:bodyPr wrap="square">
            <a:spAutoFit/>
          </a:bodyPr>
          <a:lstStyle/>
          <a:p>
            <a:pPr algn="r" rtl="1"/>
            <a:r>
              <a:rPr lang="ar-BH" sz="3600" b="1" dirty="0">
                <a:solidFill>
                  <a:srgbClr val="FF0000"/>
                </a:solidFill>
              </a:rPr>
              <a:t>    </a:t>
            </a:r>
            <a:r>
              <a:rPr lang="ar-BH" sz="3200" b="1" dirty="0">
                <a:solidFill>
                  <a:srgbClr val="FF0000"/>
                </a:solidFill>
              </a:rPr>
              <a:t>عدم نهرهما وعدم رفع الصوت عليهما       </a:t>
            </a:r>
            <a:endParaRPr lang="en-GB" sz="3600" b="1" dirty="0">
              <a:solidFill>
                <a:srgbClr val="FF0000"/>
              </a:solidFill>
            </a:endParaRPr>
          </a:p>
        </p:txBody>
      </p:sp>
      <p:grpSp>
        <p:nvGrpSpPr>
          <p:cNvPr id="15" name="مجموعة 14">
            <a:extLst>
              <a:ext uri="{FF2B5EF4-FFF2-40B4-BE49-F238E27FC236}">
                <a16:creationId xmlns:a16="http://schemas.microsoft.com/office/drawing/2014/main" id="{063A5FF6-59C0-4494-BC60-A0E863046E85}"/>
              </a:ext>
            </a:extLst>
          </p:cNvPr>
          <p:cNvGrpSpPr/>
          <p:nvPr/>
        </p:nvGrpSpPr>
        <p:grpSpPr>
          <a:xfrm>
            <a:off x="299258" y="31401"/>
            <a:ext cx="3282356" cy="695071"/>
            <a:chOff x="454440" y="-366815"/>
            <a:chExt cx="4157826" cy="1017424"/>
          </a:xfrm>
        </p:grpSpPr>
        <p:sp>
          <p:nvSpPr>
            <p:cNvPr id="16" name="مستطيل: زوايا علوية مستديرة 32">
              <a:extLst>
                <a:ext uri="{FF2B5EF4-FFF2-40B4-BE49-F238E27FC236}">
                  <a16:creationId xmlns:a16="http://schemas.microsoft.com/office/drawing/2014/main" id="{D4346934-D5A4-4258-8D7F-F9A2464084C0}"/>
                </a:ext>
              </a:extLst>
            </p:cNvPr>
            <p:cNvSpPr/>
            <p:nvPr/>
          </p:nvSpPr>
          <p:spPr>
            <a:xfrm rot="10800000">
              <a:off x="454440" y="-257722"/>
              <a:ext cx="4157826" cy="908331"/>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6">
              <a:extLst>
                <a:ext uri="{FF2B5EF4-FFF2-40B4-BE49-F238E27FC236}">
                  <a16:creationId xmlns:a16="http://schemas.microsoft.com/office/drawing/2014/main" id="{8D51A477-9846-40EF-BA7B-B447F95811C5}"/>
                </a:ext>
              </a:extLst>
            </p:cNvPr>
            <p:cNvSpPr/>
            <p:nvPr/>
          </p:nvSpPr>
          <p:spPr>
            <a:xfrm>
              <a:off x="2184771" y="87350"/>
              <a:ext cx="1622559" cy="338554"/>
            </a:xfrm>
            <a:prstGeom prst="rect">
              <a:avLst/>
            </a:prstGeom>
            <a:noFill/>
            <a:ln>
              <a:noFill/>
            </a:ln>
          </p:spPr>
          <p:txBody>
            <a:bodyPr wrap="none" lIns="91440" tIns="45720" rIns="91440" bIns="45720">
              <a:spAutoFit/>
            </a:bodyPr>
            <a:lstStyle/>
            <a:p>
              <a:pPr algn="ctr" rtl="1">
                <a:lnSpc>
                  <a:spcPct val="50000"/>
                </a:lnSpc>
              </a:pPr>
              <a:r>
                <a:rPr lang="ar-BH" sz="32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برُّ الوالدين</a:t>
              </a:r>
              <a:endParaRPr lang="en-US" sz="32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18" name="مستطيل: زوايا علوية مستديرة 34">
              <a:extLst>
                <a:ext uri="{FF2B5EF4-FFF2-40B4-BE49-F238E27FC236}">
                  <a16:creationId xmlns:a16="http://schemas.microsoft.com/office/drawing/2014/main" id="{63FAEBE7-8DB7-4836-BC38-C7691AC88AC1}"/>
                </a:ext>
              </a:extLst>
            </p:cNvPr>
            <p:cNvSpPr/>
            <p:nvPr/>
          </p:nvSpPr>
          <p:spPr>
            <a:xfrm rot="10800000">
              <a:off x="454440" y="-366815"/>
              <a:ext cx="1145760" cy="908330"/>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6">
              <a:extLst>
                <a:ext uri="{FF2B5EF4-FFF2-40B4-BE49-F238E27FC236}">
                  <a16:creationId xmlns:a16="http://schemas.microsoft.com/office/drawing/2014/main" id="{B9D733CF-1C15-4BED-A95D-20E5FEDAA2F8}"/>
                </a:ext>
              </a:extLst>
            </p:cNvPr>
            <p:cNvSpPr/>
            <p:nvPr/>
          </p:nvSpPr>
          <p:spPr>
            <a:xfrm>
              <a:off x="561487" y="-366815"/>
              <a:ext cx="931665"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sp>
        <p:nvSpPr>
          <p:cNvPr id="20" name="مستطيل 19">
            <a:extLst>
              <a:ext uri="{FF2B5EF4-FFF2-40B4-BE49-F238E27FC236}">
                <a16:creationId xmlns:a16="http://schemas.microsoft.com/office/drawing/2014/main" id="{40B3909B-CD89-4322-9D67-2DD670208F61}"/>
              </a:ext>
            </a:extLst>
          </p:cNvPr>
          <p:cNvSpPr/>
          <p:nvPr/>
        </p:nvSpPr>
        <p:spPr>
          <a:xfrm>
            <a:off x="5203767" y="5665910"/>
            <a:ext cx="6833061" cy="646331"/>
          </a:xfrm>
          <a:prstGeom prst="rect">
            <a:avLst/>
          </a:prstGeom>
        </p:spPr>
        <p:txBody>
          <a:bodyPr wrap="square">
            <a:spAutoFit/>
          </a:bodyPr>
          <a:lstStyle/>
          <a:p>
            <a:r>
              <a:rPr lang="ar-BH" sz="3600" b="1" dirty="0">
                <a:solidFill>
                  <a:srgbClr val="FF0000"/>
                </a:solidFill>
              </a:rPr>
              <a:t>    </a:t>
            </a:r>
            <a:endParaRPr lang="en-GB" sz="3600" b="1" dirty="0">
              <a:solidFill>
                <a:srgbClr val="FF0000"/>
              </a:solidFill>
            </a:endParaRPr>
          </a:p>
        </p:txBody>
      </p:sp>
      <p:sp>
        <p:nvSpPr>
          <p:cNvPr id="21" name="مستطيل 20">
            <a:extLst>
              <a:ext uri="{FF2B5EF4-FFF2-40B4-BE49-F238E27FC236}">
                <a16:creationId xmlns:a16="http://schemas.microsoft.com/office/drawing/2014/main" id="{40B3909B-CD89-4322-9D67-2DD670208F61}"/>
              </a:ext>
            </a:extLst>
          </p:cNvPr>
          <p:cNvSpPr/>
          <p:nvPr/>
        </p:nvSpPr>
        <p:spPr>
          <a:xfrm>
            <a:off x="405939" y="5046761"/>
            <a:ext cx="11380122" cy="646331"/>
          </a:xfrm>
          <a:prstGeom prst="rect">
            <a:avLst/>
          </a:prstGeom>
        </p:spPr>
        <p:txBody>
          <a:bodyPr wrap="square">
            <a:spAutoFit/>
          </a:bodyPr>
          <a:lstStyle/>
          <a:p>
            <a:pPr algn="r" rtl="1"/>
            <a:r>
              <a:rPr lang="ar-BH" sz="3600" b="1" dirty="0">
                <a:solidFill>
                  <a:srgbClr val="FF0000"/>
                </a:solidFill>
              </a:rPr>
              <a:t>    </a:t>
            </a:r>
            <a:r>
              <a:rPr lang="ar-BH" sz="3200" b="1" dirty="0">
                <a:solidFill>
                  <a:srgbClr val="FF0000"/>
                </a:solidFill>
              </a:rPr>
              <a:t>نعم يجب برُّهما لكن لا يجب اتباعهما في الكفر</a:t>
            </a:r>
            <a:r>
              <a:rPr lang="ar-SA" sz="3200" b="1" dirty="0">
                <a:solidFill>
                  <a:srgbClr val="FF0000"/>
                </a:solidFill>
              </a:rPr>
              <a:t> كما لا</a:t>
            </a:r>
            <a:r>
              <a:rPr lang="ar-BH" sz="3200" b="1" dirty="0">
                <a:solidFill>
                  <a:srgbClr val="FF0000"/>
                </a:solidFill>
              </a:rPr>
              <a:t>يجب طاعتهما في معصية </a:t>
            </a:r>
            <a:r>
              <a:rPr lang="ar-SA" sz="3200" b="1" dirty="0">
                <a:solidFill>
                  <a:srgbClr val="FF0000"/>
                </a:solidFill>
              </a:rPr>
              <a:t>الله.</a:t>
            </a:r>
            <a:endParaRPr lang="en-GB" sz="3600" b="1" dirty="0">
              <a:solidFill>
                <a:srgbClr val="FF0000"/>
              </a:solidFill>
            </a:endParaRPr>
          </a:p>
        </p:txBody>
      </p:sp>
    </p:spTree>
    <p:extLst>
      <p:ext uri="{BB962C8B-B14F-4D97-AF65-F5344CB8AC3E}">
        <p14:creationId xmlns:p14="http://schemas.microsoft.com/office/powerpoint/2010/main" val="127907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1000"/>
                                        <p:tgtEl>
                                          <p:spTgt spid="10">
                                            <p:txEl>
                                              <p:pRg st="0" end="0"/>
                                            </p:txEl>
                                          </p:spTgt>
                                        </p:tgtEl>
                                      </p:cBhvr>
                                    </p:animEffect>
                                    <p:anim calcmode="lin" valueType="num">
                                      <p:cBhvr>
                                        <p:cTn id="1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1" presetClass="entr" presetSubtype="1" fill="hold" grpId="0" nodeType="afterEffect">
                                  <p:stCondLst>
                                    <p:cond delay="250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3000"/>
                                        <p:tgtEl>
                                          <p:spTgt spid="14"/>
                                        </p:tgtEl>
                                      </p:cBhvr>
                                    </p:animEffect>
                                  </p:childTnLst>
                                </p:cTn>
                              </p:par>
                            </p:childTnLst>
                          </p:cTn>
                        </p:par>
                        <p:par>
                          <p:cTn id="28" fill="hold">
                            <p:stCondLst>
                              <p:cond delay="7500"/>
                            </p:stCondLst>
                            <p:childTnLst>
                              <p:par>
                                <p:cTn id="29" presetID="16" presetClass="entr" presetSubtype="2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par>
                          <p:cTn id="32" fill="hold">
                            <p:stCondLst>
                              <p:cond delay="8000"/>
                            </p:stCondLst>
                            <p:childTnLst>
                              <p:par>
                                <p:cTn id="33" presetID="16" presetClass="entr" presetSubtype="2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par>
                          <p:cTn id="36" fill="hold">
                            <p:stCondLst>
                              <p:cond delay="8500"/>
                            </p:stCondLst>
                            <p:childTnLst>
                              <p:par>
                                <p:cTn id="37" presetID="16" presetClass="entr" presetSubtype="2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par>
                          <p:cTn id="40" fill="hold">
                            <p:stCondLst>
                              <p:cond delay="9000"/>
                            </p:stCondLst>
                            <p:childTnLst>
                              <p:par>
                                <p:cTn id="41" presetID="16" presetClass="entr" presetSubtype="21"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p:bldP spid="12" grpId="0"/>
      <p:bldP spid="14" grpId="0" animBg="1"/>
      <p:bldP spid="13"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جدول 9">
            <a:extLst>
              <a:ext uri="{FF2B5EF4-FFF2-40B4-BE49-F238E27FC236}">
                <a16:creationId xmlns:a16="http://schemas.microsoft.com/office/drawing/2014/main" id="{A2272E44-338A-47CF-AED1-434724803755}"/>
              </a:ext>
            </a:extLst>
          </p:cNvPr>
          <p:cNvGraphicFramePr>
            <a:graphicFrameLocks noGrp="1"/>
          </p:cNvGraphicFramePr>
          <p:nvPr>
            <p:extLst>
              <p:ext uri="{D42A27DB-BD31-4B8C-83A1-F6EECF244321}">
                <p14:modId xmlns:p14="http://schemas.microsoft.com/office/powerpoint/2010/main" val="1060283307"/>
              </p:ext>
            </p:extLst>
          </p:nvPr>
        </p:nvGraphicFramePr>
        <p:xfrm>
          <a:off x="7656465" y="1119809"/>
          <a:ext cx="2469843" cy="649697"/>
        </p:xfrm>
        <a:graphic>
          <a:graphicData uri="http://schemas.openxmlformats.org/drawingml/2006/table">
            <a:tbl>
              <a:tblPr rtl="1" firstRow="1" firstCol="1" lastRow="1" lastCol="1" bandRow="1" bandCol="1">
                <a:tableStyleId>{69012ECD-51FC-41F1-AA8D-1B2483CD663E}</a:tableStyleId>
              </a:tblPr>
              <a:tblGrid>
                <a:gridCol w="2469843">
                  <a:extLst>
                    <a:ext uri="{9D8B030D-6E8A-4147-A177-3AD203B41FA5}">
                      <a16:colId xmlns:a16="http://schemas.microsoft.com/office/drawing/2014/main" val="2866744590"/>
                    </a:ext>
                  </a:extLst>
                </a:gridCol>
              </a:tblGrid>
              <a:tr h="649697">
                <a:tc>
                  <a:txBody>
                    <a:bodyPr/>
                    <a:lstStyle/>
                    <a:p>
                      <a:pPr algn="ctr" rtl="1">
                        <a:lnSpc>
                          <a:spcPct val="107000"/>
                        </a:lnSpc>
                        <a:spcAft>
                          <a:spcPts val="800"/>
                        </a:spcAft>
                      </a:pPr>
                      <a:r>
                        <a:rPr lang="ar-BH" sz="4000" b="1" dirty="0">
                          <a:solidFill>
                            <a:schemeClr val="tx1"/>
                          </a:solidFill>
                          <a:latin typeface="Calibri" panose="020F0502020204030204" pitchFamily="34" charset="0"/>
                          <a:ea typeface="Calibri" panose="020F0502020204030204" pitchFamily="34" charset="0"/>
                          <a:cs typeface="+mn-cs"/>
                        </a:rPr>
                        <a:t>أتعلّم</a:t>
                      </a:r>
                      <a:endParaRPr lang="en-GB" sz="3200" dirty="0">
                        <a:solidFill>
                          <a:schemeClr val="tx1"/>
                        </a:solidFill>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35028393"/>
                  </a:ext>
                </a:extLst>
              </a:tr>
            </a:tbl>
          </a:graphicData>
        </a:graphic>
      </p:graphicFrame>
      <p:sp>
        <p:nvSpPr>
          <p:cNvPr id="2" name="مستطيل مستدير الزوايا 1"/>
          <p:cNvSpPr/>
          <p:nvPr/>
        </p:nvSpPr>
        <p:spPr>
          <a:xfrm>
            <a:off x="493571" y="1936376"/>
            <a:ext cx="10865224" cy="428513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4000" b="1" dirty="0">
                <a:solidFill>
                  <a:schemeClr val="tx1"/>
                </a:solidFill>
              </a:rPr>
              <a:t> </a:t>
            </a:r>
          </a:p>
          <a:p>
            <a:pPr algn="r"/>
            <a:endParaRPr lang="ar-BH" sz="4000" b="1" dirty="0">
              <a:solidFill>
                <a:schemeClr val="tx1"/>
              </a:solidFill>
            </a:endParaRPr>
          </a:p>
          <a:p>
            <a:pPr algn="r"/>
            <a:r>
              <a:rPr lang="ar-BH" sz="4000" b="1" dirty="0">
                <a:solidFill>
                  <a:schemeClr val="tx1"/>
                </a:solidFill>
              </a:rPr>
              <a:t>- أقرأ الحديث الشريف الآتي وأحفظه:</a:t>
            </a:r>
            <a:endParaRPr lang="en-US" sz="4000" b="1" dirty="0">
              <a:solidFill>
                <a:schemeClr val="tx1"/>
              </a:solidFill>
            </a:endParaRPr>
          </a:p>
          <a:p>
            <a:pPr algn="r">
              <a:lnSpc>
                <a:spcPct val="150000"/>
              </a:lnSpc>
            </a:pPr>
            <a:r>
              <a:rPr lang="ar-BH" sz="3200" b="1" dirty="0">
                <a:solidFill>
                  <a:schemeClr val="tx1"/>
                </a:solidFill>
              </a:rPr>
              <a:t>عَنْ أَبِي هُرَيْرَةَ</a:t>
            </a:r>
            <a:r>
              <a:rPr lang="ar-SA" sz="3200" b="1" dirty="0">
                <a:solidFill>
                  <a:schemeClr val="tx1"/>
                </a:solidFill>
              </a:rPr>
              <a:t> </a:t>
            </a:r>
            <a:r>
              <a:rPr lang="ar-BH" sz="3200" b="1" dirty="0">
                <a:solidFill>
                  <a:schemeClr val="tx1"/>
                </a:solidFill>
                <a:sym typeface="AGA Arabesque" panose="05010101010101010101" pitchFamily="2" charset="2"/>
              </a:rPr>
              <a:t> قَالَ: جَاءَ رَجُلٌ إِلَى رَسُولِ اللَّهِ فَقَالَ: يَا رَسُولَ اللَّهِ، مَنْ أَحَقُّ النَّاسِ بِحُسْنِ صَحَابَتِي؟ </a:t>
            </a:r>
            <a:r>
              <a:rPr lang="ar-BH" sz="3200" b="1" dirty="0">
                <a:solidFill>
                  <a:srgbClr val="FF0000"/>
                </a:solidFill>
                <a:sym typeface="AGA Arabesque" panose="05010101010101010101" pitchFamily="2" charset="2"/>
              </a:rPr>
              <a:t>قَالَ: «أُمُّكَ». </a:t>
            </a:r>
            <a:r>
              <a:rPr lang="ar-BH" sz="3200" b="1" dirty="0">
                <a:solidFill>
                  <a:schemeClr val="tx1"/>
                </a:solidFill>
                <a:sym typeface="AGA Arabesque" panose="05010101010101010101" pitchFamily="2" charset="2"/>
              </a:rPr>
              <a:t>قَالَ: ثُمَّ مَنْ؟ </a:t>
            </a:r>
            <a:r>
              <a:rPr lang="ar-BH" sz="3200" b="1" dirty="0">
                <a:solidFill>
                  <a:srgbClr val="FF0000"/>
                </a:solidFill>
                <a:sym typeface="AGA Arabesque" panose="05010101010101010101" pitchFamily="2" charset="2"/>
              </a:rPr>
              <a:t>قَالَ: «ثُمَّ أُمُّكَ». </a:t>
            </a:r>
            <a:r>
              <a:rPr lang="ar-BH" sz="3200" b="1" dirty="0">
                <a:solidFill>
                  <a:schemeClr val="tx1"/>
                </a:solidFill>
                <a:sym typeface="AGA Arabesque" panose="05010101010101010101" pitchFamily="2" charset="2"/>
              </a:rPr>
              <a:t>قَالَ ثُمَّ مَنْ؟</a:t>
            </a:r>
          </a:p>
          <a:p>
            <a:pPr algn="r">
              <a:lnSpc>
                <a:spcPct val="150000"/>
              </a:lnSpc>
            </a:pPr>
            <a:r>
              <a:rPr lang="ar-BH" sz="3200" b="1" dirty="0">
                <a:solidFill>
                  <a:srgbClr val="FF0000"/>
                </a:solidFill>
                <a:sym typeface="AGA Arabesque" panose="05010101010101010101" pitchFamily="2" charset="2"/>
              </a:rPr>
              <a:t>قَالَ: «ثُمَّ أُمّكَ».</a:t>
            </a:r>
            <a:r>
              <a:rPr lang="ar-BH" sz="3200" b="1" dirty="0">
                <a:solidFill>
                  <a:schemeClr val="tx1"/>
                </a:solidFill>
                <a:sym typeface="AGA Arabesque" panose="05010101010101010101" pitchFamily="2" charset="2"/>
              </a:rPr>
              <a:t> قَالَ: ثُمَّ مَنْ؟ </a:t>
            </a:r>
            <a:r>
              <a:rPr lang="ar-BH" sz="3200" b="1" dirty="0">
                <a:solidFill>
                  <a:srgbClr val="FF0000"/>
                </a:solidFill>
                <a:sym typeface="AGA Arabesque" panose="05010101010101010101" pitchFamily="2" charset="2"/>
              </a:rPr>
              <a:t>قَالَ: «ثُمَّ أَبُوكَ». </a:t>
            </a:r>
            <a:r>
              <a:rPr lang="ar-BH" sz="3200" b="1" dirty="0">
                <a:solidFill>
                  <a:schemeClr val="tx1"/>
                </a:solidFill>
                <a:sym typeface="AGA Arabesque" panose="05010101010101010101" pitchFamily="2" charset="2"/>
              </a:rPr>
              <a:t>متفق عليه.</a:t>
            </a:r>
            <a:endParaRPr lang="ar-BH" sz="3200" b="1" dirty="0">
              <a:solidFill>
                <a:schemeClr val="tx1"/>
              </a:solidFill>
            </a:endParaRPr>
          </a:p>
          <a:p>
            <a:pPr algn="r"/>
            <a:r>
              <a:rPr lang="en-US" sz="8800" b="1" dirty="0">
                <a:solidFill>
                  <a:srgbClr val="C00000"/>
                </a:solidFill>
              </a:rPr>
              <a:t> </a:t>
            </a:r>
            <a:endParaRPr lang="ar-BH" sz="8800" b="1" dirty="0">
              <a:solidFill>
                <a:srgbClr val="C00000"/>
              </a:solidFill>
            </a:endParaRPr>
          </a:p>
        </p:txBody>
      </p:sp>
      <p:pic>
        <p:nvPicPr>
          <p:cNvPr id="9" name="Picture 3">
            <a:extLst>
              <a:ext uri="{FF2B5EF4-FFF2-40B4-BE49-F238E27FC236}">
                <a16:creationId xmlns:a16="http://schemas.microsoft.com/office/drawing/2014/main" id="{8D10957A-301F-48BD-B95C-CA41776CBE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615" t="19437" r="16694" b="12630"/>
          <a:stretch/>
        </p:blipFill>
        <p:spPr bwMode="auto">
          <a:xfrm>
            <a:off x="9958187" y="-219134"/>
            <a:ext cx="2233813" cy="267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مجموعة 10">
            <a:extLst>
              <a:ext uri="{FF2B5EF4-FFF2-40B4-BE49-F238E27FC236}">
                <a16:creationId xmlns:a16="http://schemas.microsoft.com/office/drawing/2014/main" id="{063A5FF6-59C0-4494-BC60-A0E863046E85}"/>
              </a:ext>
            </a:extLst>
          </p:cNvPr>
          <p:cNvGrpSpPr/>
          <p:nvPr/>
        </p:nvGrpSpPr>
        <p:grpSpPr>
          <a:xfrm>
            <a:off x="135138" y="-25055"/>
            <a:ext cx="3150504" cy="970345"/>
            <a:chOff x="380999" y="-366815"/>
            <a:chExt cx="4157826" cy="970345"/>
          </a:xfrm>
        </p:grpSpPr>
        <p:sp>
          <p:nvSpPr>
            <p:cNvPr id="12" name="مستطيل: زوايا علوية مستديرة 32">
              <a:extLst>
                <a:ext uri="{FF2B5EF4-FFF2-40B4-BE49-F238E27FC236}">
                  <a16:creationId xmlns:a16="http://schemas.microsoft.com/office/drawing/2014/main" id="{D4346934-D5A4-4258-8D7F-F9A2464084C0}"/>
                </a:ext>
              </a:extLst>
            </p:cNvPr>
            <p:cNvSpPr/>
            <p:nvPr/>
          </p:nvSpPr>
          <p:spPr>
            <a:xfrm rot="10800000">
              <a:off x="380999" y="-304800"/>
              <a:ext cx="4157826" cy="908330"/>
            </a:xfrm>
            <a:prstGeom prst="round2Same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6">
              <a:extLst>
                <a:ext uri="{FF2B5EF4-FFF2-40B4-BE49-F238E27FC236}">
                  <a16:creationId xmlns:a16="http://schemas.microsoft.com/office/drawing/2014/main" id="{8D51A477-9846-40EF-BA7B-B447F95811C5}"/>
                </a:ext>
              </a:extLst>
            </p:cNvPr>
            <p:cNvSpPr/>
            <p:nvPr/>
          </p:nvSpPr>
          <p:spPr>
            <a:xfrm>
              <a:off x="2243934" y="92112"/>
              <a:ext cx="1708936" cy="361637"/>
            </a:xfrm>
            <a:prstGeom prst="rect">
              <a:avLst/>
            </a:prstGeom>
            <a:noFill/>
            <a:ln>
              <a:noFill/>
            </a:ln>
          </p:spPr>
          <p:txBody>
            <a:bodyPr wrap="none" lIns="91440" tIns="45720" rIns="91440" bIns="45720">
              <a:spAutoFit/>
            </a:bodyPr>
            <a:lstStyle/>
            <a:p>
              <a:pPr algn="ctr" rtl="1">
                <a:lnSpc>
                  <a:spcPct val="50000"/>
                </a:lnSpc>
              </a:pPr>
              <a:r>
                <a:rPr lang="ar-BH"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rPr>
                <a:t>برُّ الوالدين</a:t>
              </a:r>
              <a:endParaRPr lang="en-US" sz="2800" b="1" dirty="0">
                <a:ln w="0"/>
                <a:solidFill>
                  <a:srgbClr val="7030A0"/>
                </a:solidFill>
                <a:effectLst>
                  <a:outerShdw blurRad="38100" dist="19050" dir="2700000" algn="tl" rotWithShape="0">
                    <a:schemeClr val="dk1">
                      <a:alpha val="40000"/>
                    </a:schemeClr>
                  </a:outerShdw>
                </a:effectLst>
                <a:latin typeface="Frutiger LT Arabic 55 Roman" panose="01000000000000000000" pitchFamily="2" charset="-78"/>
              </a:endParaRPr>
            </a:p>
          </p:txBody>
        </p:sp>
        <p:sp>
          <p:nvSpPr>
            <p:cNvPr id="14" name="مستطيل: زوايا علوية مستديرة 34">
              <a:extLst>
                <a:ext uri="{FF2B5EF4-FFF2-40B4-BE49-F238E27FC236}">
                  <a16:creationId xmlns:a16="http://schemas.microsoft.com/office/drawing/2014/main" id="{63FAEBE7-8DB7-4836-BC38-C7691AC88AC1}"/>
                </a:ext>
              </a:extLst>
            </p:cNvPr>
            <p:cNvSpPr/>
            <p:nvPr/>
          </p:nvSpPr>
          <p:spPr>
            <a:xfrm rot="10800000">
              <a:off x="454440" y="-366815"/>
              <a:ext cx="1145760" cy="908330"/>
            </a:xfrm>
            <a:prstGeom prst="round2SameRect">
              <a:avLst/>
            </a:prstGeom>
            <a:solidFill>
              <a:srgbClr val="A6F4D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6">
              <a:extLst>
                <a:ext uri="{FF2B5EF4-FFF2-40B4-BE49-F238E27FC236}">
                  <a16:creationId xmlns:a16="http://schemas.microsoft.com/office/drawing/2014/main" id="{B9D733CF-1C15-4BED-A95D-20E5FEDAA2F8}"/>
                </a:ext>
              </a:extLst>
            </p:cNvPr>
            <p:cNvSpPr/>
            <p:nvPr/>
          </p:nvSpPr>
          <p:spPr>
            <a:xfrm>
              <a:off x="524570" y="-192582"/>
              <a:ext cx="931665" cy="646331"/>
            </a:xfrm>
            <a:prstGeom prst="rect">
              <a:avLst/>
            </a:prstGeom>
            <a:noFill/>
            <a:ln>
              <a:noFill/>
            </a:ln>
          </p:spPr>
          <p:txBody>
            <a:bodyPr wrap="none" lIns="91440" tIns="45720" rIns="91440" bIns="45720">
              <a:spAutoFit/>
            </a:bodyPr>
            <a:lstStyle/>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التربية </a:t>
              </a:r>
              <a:endParaRPr lang="en-US" b="1" dirty="0">
                <a:ln w="0"/>
                <a:effectLst>
                  <a:outerShdw blurRad="38100" dist="19050" dir="2700000" algn="tl" rotWithShape="0">
                    <a:schemeClr val="dk1">
                      <a:alpha val="40000"/>
                    </a:schemeClr>
                  </a:outerShdw>
                </a:effectLst>
                <a:latin typeface="Frutiger LT Arabic 55 Roman" panose="01000000000000000000" pitchFamily="2" charset="-78"/>
              </a:endParaRPr>
            </a:p>
            <a:p>
              <a:pPr algn="ctr"/>
              <a:r>
                <a:rPr lang="ar-BH" b="1" dirty="0">
                  <a:ln w="0"/>
                  <a:effectLst>
                    <a:outerShdw blurRad="38100" dist="19050" dir="2700000" algn="tl" rotWithShape="0">
                      <a:schemeClr val="dk1">
                        <a:alpha val="40000"/>
                      </a:schemeClr>
                    </a:outerShdw>
                  </a:effectLst>
                  <a:latin typeface="Frutiger LT Arabic 55 Roman" panose="01000000000000000000" pitchFamily="2" charset="-78"/>
                </a:rPr>
                <a:t>الإسلامية </a:t>
              </a:r>
            </a:p>
          </p:txBody>
        </p:sp>
      </p:grpSp>
    </p:spTree>
    <p:extLst>
      <p:ext uri="{BB962C8B-B14F-4D97-AF65-F5344CB8AC3E}">
        <p14:creationId xmlns:p14="http://schemas.microsoft.com/office/powerpoint/2010/main" val="271744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TotalTime>
  <Words>721</Words>
  <Application>Microsoft Office PowerPoint</Application>
  <PresentationFormat>Widescreen</PresentationFormat>
  <Paragraphs>170</Paragraphs>
  <Slides>12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FreesiaUPC</vt:lpstr>
      <vt:lpstr>Frutiger LT Arabic 55 Roman</vt:lpstr>
      <vt:lpstr>Sakkal Majalla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Abdulrahim Alsharifi</dc:creator>
  <cp:lastModifiedBy>Mohamed  El Haraj</cp:lastModifiedBy>
  <cp:revision>142</cp:revision>
  <dcterms:created xsi:type="dcterms:W3CDTF">2021-01-20T05:08:23Z</dcterms:created>
  <dcterms:modified xsi:type="dcterms:W3CDTF">2021-03-01T14:37:40Z</dcterms:modified>
</cp:coreProperties>
</file>