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57" r:id="rId4"/>
    <p:sldId id="258" r:id="rId5"/>
    <p:sldId id="296" r:id="rId6"/>
    <p:sldId id="259" r:id="rId7"/>
    <p:sldId id="264" r:id="rId8"/>
    <p:sldId id="266" r:id="rId9"/>
    <p:sldId id="260" r:id="rId10"/>
    <p:sldId id="263" r:id="rId11"/>
    <p:sldId id="261" r:id="rId12"/>
    <p:sldId id="284" r:id="rId13"/>
    <p:sldId id="268" r:id="rId14"/>
    <p:sldId id="270" r:id="rId15"/>
    <p:sldId id="285" r:id="rId16"/>
    <p:sldId id="272" r:id="rId17"/>
    <p:sldId id="286" r:id="rId18"/>
    <p:sldId id="287" r:id="rId19"/>
    <p:sldId id="288" r:id="rId20"/>
    <p:sldId id="283" r:id="rId21"/>
    <p:sldId id="290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A8B8BB-9567-441C-A5F7-D9C90497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63762"/>
          </a:xfrm>
        </p:spPr>
        <p:txBody>
          <a:bodyPr>
            <a:normAutofit/>
          </a:bodyPr>
          <a:lstStyle/>
          <a:p>
            <a:pPr rtl="1"/>
            <a:r>
              <a:rPr lang="ar-EG" sz="5400" b="1" dirty="0">
                <a:latin typeface="Times New Roman" pitchFamily="18" charset="0"/>
                <a:cs typeface="Times New Roman" pitchFamily="18" charset="0"/>
              </a:rPr>
              <a:t>الباب الرابع </a:t>
            </a:r>
            <a:br>
              <a:rPr lang="ar-EG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ar-EG" sz="5400" b="1" dirty="0">
                <a:latin typeface="Times New Roman" pitchFamily="18" charset="0"/>
                <a:cs typeface="Times New Roman" pitchFamily="18" charset="0"/>
              </a:rPr>
              <a:t>الانسجة</a:t>
            </a:r>
            <a:r>
              <a:rPr lang="en-GB" sz="5400" b="1" dirty="0">
                <a:latin typeface="Times New Roman" pitchFamily="18" charset="0"/>
                <a:cs typeface="Times New Roman" pitchFamily="18" charset="0"/>
              </a:rPr>
              <a:t> Tissues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42F2BE-C724-427A-924B-DFD2D35C0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895600"/>
            <a:ext cx="8839200" cy="3687762"/>
          </a:xfrm>
        </p:spPr>
        <p:txBody>
          <a:bodyPr>
            <a:normAutofit/>
          </a:bodyPr>
          <a:lstStyle/>
          <a:p>
            <a:pPr marL="285750" indent="-285750" algn="r" rtl="1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الكائن الحي يتكون من أعضاء، وكل عضو يتكون من أنسجة وكل نسيج يتكون من خلايا وكل خلية تتكون من </a:t>
            </a:r>
            <a:r>
              <a:rPr lang="ar-SA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عضيات</a:t>
            </a:r>
            <a:r>
              <a:rPr lang="ar-S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وكل عضي</a:t>
            </a:r>
            <a:r>
              <a:rPr lang="ar-E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ة</a:t>
            </a:r>
            <a:r>
              <a:rPr lang="ar-S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تتكون من جزيئات كيميائية وكل جزيء يتكون من ذرات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النسيج عبارة من خلايا متشابهة في التركيب والوظيفة. 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تُوجد أنواع مختلفة من الأنسجة في كل من النبات والحيوان.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59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lbiology.net/images/5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094"/>
          <a:stretch/>
        </p:blipFill>
        <p:spPr bwMode="auto">
          <a:xfrm>
            <a:off x="6020560" y="850024"/>
            <a:ext cx="2996513" cy="3058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llbiology.net/images/5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183"/>
          <a:stretch/>
        </p:blipFill>
        <p:spPr bwMode="auto">
          <a:xfrm>
            <a:off x="61340" y="838200"/>
            <a:ext cx="30099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allbiology.net/images/5-8.jpg">
            <a:extLst>
              <a:ext uri="{FF2B5EF4-FFF2-40B4-BE49-F238E27FC236}">
                <a16:creationId xmlns="" xmlns:a16="http://schemas.microsoft.com/office/drawing/2014/main" id="{7BF78E26-E967-4B1C-8CA5-ECAADCE14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231"/>
          <a:stretch/>
        </p:blipFill>
        <p:spPr bwMode="auto">
          <a:xfrm>
            <a:off x="3071240" y="2155934"/>
            <a:ext cx="29337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llbiology.net/images/5-7.jpg">
            <a:extLst>
              <a:ext uri="{FF2B5EF4-FFF2-40B4-BE49-F238E27FC236}">
                <a16:creationId xmlns="" xmlns:a16="http://schemas.microsoft.com/office/drawing/2014/main" id="{BDE42557-19F1-468B-8B7B-F01B7F9DD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581"/>
          <a:stretch/>
        </p:blipFill>
        <p:spPr bwMode="auto">
          <a:xfrm>
            <a:off x="3052190" y="303228"/>
            <a:ext cx="2952750" cy="1852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allbiology.net/images/5-11.jpg">
            <a:extLst>
              <a:ext uri="{FF2B5EF4-FFF2-40B4-BE49-F238E27FC236}">
                <a16:creationId xmlns="" xmlns:a16="http://schemas.microsoft.com/office/drawing/2014/main" id="{CF790C34-CDBD-4002-956B-AEF4E42EE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825"/>
          <a:stretch/>
        </p:blipFill>
        <p:spPr bwMode="auto">
          <a:xfrm>
            <a:off x="121920" y="3886200"/>
            <a:ext cx="902208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578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86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ثانياً - الأنسجة الضامة</a:t>
            </a:r>
            <a:r>
              <a:rPr lang="en-US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Connective Tissues </a:t>
            </a:r>
            <a:endParaRPr lang="en-US" sz="4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الوظيفة</a:t>
            </a:r>
            <a:r>
              <a:rPr lang="en-US" sz="40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28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ربط وتدعيم تراكيب الجسم المختلفة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الخصائص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الخلايا المكونة للنسيج قليلة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والجزء الأكبر المادة بين الخلايا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غنية بالأوعية الدموية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الأنواع</a:t>
            </a:r>
            <a:r>
              <a:rPr lang="en-US" sz="32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ar-EG" sz="3200" b="1" u="sng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S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الأنسجة الضامة الأساسية  </a:t>
            </a:r>
            <a:r>
              <a:rPr lang="ar-EG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Proper Connective Tissues</a:t>
            </a:r>
            <a:endParaRPr lang="en-US" sz="3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S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الأنسجة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الضامة الصلبة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Dense Connective Tissues </a:t>
            </a:r>
            <a:r>
              <a:rPr lang="en-US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</a:t>
            </a:r>
            <a:r>
              <a:rPr lang="ar-SA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EG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الأنسجة الضامة السائلة         </a:t>
            </a:r>
            <a:r>
              <a:rPr lang="en-US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Fluid Connective Tissues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076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8915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أولاً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- </a:t>
            </a:r>
            <a:r>
              <a:rPr lang="ar-SA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الأنسجة الضامة الأساسية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المادة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بين الخلايا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تتكون من ألياف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 النسيج الضام المخاطي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(Mucous Connective Tissue) :</a:t>
            </a:r>
          </a:p>
          <a:p>
            <a:pPr marL="342900" lvl="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 متفرعة أو مغزلية الشكل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كما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في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الحبل السري للجنين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ar-EG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 النسيج الضام الليفي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 مغمورة في مادة شبه سائلة تتخللها ألياف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</a:t>
            </a:r>
            <a:r>
              <a:rPr lang="en-US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الضام </a:t>
            </a:r>
            <a:r>
              <a:rPr lang="ar-SA" sz="3200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الفجوي</a:t>
            </a:r>
            <a:r>
              <a:rPr lang="en-US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Areolar:</a:t>
            </a:r>
            <a:endParaRPr lang="en-US" sz="3200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 مبعثرة متنوعة الأشكال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بها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الياف.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كما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في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الأوعية الدموية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allbiology.net/images/5-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3962400" y="5115643"/>
            <a:ext cx="5287752" cy="1742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llbiology.net/images/5-13.jpg">
            <a:extLst>
              <a:ext uri="{FF2B5EF4-FFF2-40B4-BE49-F238E27FC236}">
                <a16:creationId xmlns="" xmlns:a16="http://schemas.microsoft.com/office/drawing/2014/main" id="{F39B8BE5-B36A-4EEA-86E2-F3C344008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66" b="8649"/>
          <a:stretch/>
        </p:blipFill>
        <p:spPr bwMode="auto">
          <a:xfrm>
            <a:off x="0" y="4343400"/>
            <a:ext cx="39624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081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52400"/>
            <a:ext cx="8686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ب- الضام الليفي الأبيض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(White Fibrous):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خلاياه محاطة بحزم متوازية من الألياف البيضاء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كما في </a:t>
            </a:r>
            <a:r>
              <a:rPr lang="ar-EG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الاوتار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ج- الضام الليفي الأصفر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(Yellow Fibrous):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يتكون من الألياف المطاطية الصفراء.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كما في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لأربطة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ar-EG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3- النسيج الضام الشبكي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(Reticular C.T.):</a:t>
            </a:r>
          </a:p>
          <a:p>
            <a:pPr algn="r" rtl="1"/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عبارة عن ألياف متشابكة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الإطار المحيط بالأعضاء الليمفاوية</a:t>
            </a:r>
            <a:r>
              <a:rPr lang="en-US" sz="28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2800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4- 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النسيج الضام الدهني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Adipose C.T.:</a:t>
            </a:r>
            <a:r>
              <a:rPr lang="en-US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</a:p>
          <a:p>
            <a:pPr algn="r" rtl="1"/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خلاياه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تخزن الدهون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مثل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ح</a:t>
            </a:r>
            <a:r>
              <a:rPr lang="ar-EG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ول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الكلية</a:t>
            </a:r>
            <a:r>
              <a:rPr lang="ar-EG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و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القلب، تحت الجلد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allbiology.net/images/5-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9" r="12030" b="22147"/>
          <a:stretch/>
        </p:blipFill>
        <p:spPr bwMode="auto">
          <a:xfrm>
            <a:off x="6165042" y="5334000"/>
            <a:ext cx="2963192" cy="1534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allbiology.net/images/5-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74" r="4511" b="18421"/>
          <a:stretch/>
        </p:blipFill>
        <p:spPr bwMode="auto">
          <a:xfrm>
            <a:off x="6157158" y="4114800"/>
            <a:ext cx="2978959" cy="1620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llbiology.net/images/5-16.jpg">
            <a:extLst>
              <a:ext uri="{FF2B5EF4-FFF2-40B4-BE49-F238E27FC236}">
                <a16:creationId xmlns="" xmlns:a16="http://schemas.microsoft.com/office/drawing/2014/main" id="{2422A1C9-334E-4B42-A242-9A1590987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426" b="23095"/>
          <a:stretch/>
        </p:blipFill>
        <p:spPr bwMode="auto">
          <a:xfrm>
            <a:off x="2683845" y="4582739"/>
            <a:ext cx="3481197" cy="2324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llbiology.net/images/5-17.jpg">
            <a:extLst>
              <a:ext uri="{FF2B5EF4-FFF2-40B4-BE49-F238E27FC236}">
                <a16:creationId xmlns="" xmlns:a16="http://schemas.microsoft.com/office/drawing/2014/main" id="{1C9FF99C-B8B6-4FF3-AD1A-0739D3F92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94" r="11841" b="19756"/>
          <a:stretch/>
        </p:blipFill>
        <p:spPr bwMode="auto">
          <a:xfrm>
            <a:off x="7883" y="5041097"/>
            <a:ext cx="2683845" cy="1816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075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154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ثانياً - الأنسجة الضامة الصلبة</a:t>
            </a:r>
            <a:r>
              <a:rPr lang="en-US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Dense Connective Tissues  </a:t>
            </a:r>
            <a:r>
              <a:rPr lang="ar-SA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en-US" sz="36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تتميز بأن المادة البين خلوية صلبة أو شبه صلبة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الأنسجة الغضروفية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أ‌- الغضروف الزجاجي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Hyaline Cartilage  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rtl="1"/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يوجد بين مفاصل العظام مغطيا لرؤوسها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ar-SA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ب- الغضروف الليفي الأبيض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White Fibrous Cartilage: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وجد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مغطيا رؤوس عظام الفقرات</a:t>
            </a:r>
            <a:r>
              <a:rPr lang="en-US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ar-EG" sz="3200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ج- الغضروف الليفي الأصفر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Yellow Fibrous Cartilage: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dirty="0">
                <a:latin typeface="Times New Roman"/>
                <a:ea typeface="Times New Roman"/>
              </a:rPr>
              <a:t>يوجد في </a:t>
            </a:r>
            <a:r>
              <a:rPr lang="ar-SA" sz="3200" u="sng" dirty="0">
                <a:latin typeface="Times New Roman"/>
                <a:ea typeface="Times New Roman"/>
              </a:rPr>
              <a:t>الأذن الخارجية (صيوان الأذن</a:t>
            </a:r>
            <a:r>
              <a:rPr lang="en-US" sz="3200" dirty="0">
                <a:latin typeface="Times New Roman"/>
                <a:ea typeface="Times New Roman"/>
              </a:rPr>
              <a:t>(</a:t>
            </a:r>
            <a:r>
              <a:rPr lang="ar-SA" sz="3200" dirty="0">
                <a:latin typeface="Times New Roman"/>
                <a:ea typeface="Times New Roman"/>
              </a:rPr>
              <a:t>.</a:t>
            </a:r>
            <a:endParaRPr lang="ar-EG" sz="3200" dirty="0">
              <a:latin typeface="Times New Roman"/>
              <a:ea typeface="Times New Roman"/>
            </a:endParaRPr>
          </a:p>
          <a:p>
            <a:pPr lvl="0" algn="r" rtl="1"/>
            <a:r>
              <a:rPr lang="ar-SA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 الأنسجة العظمية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Bone.</a:t>
            </a:r>
            <a:r>
              <a:rPr lang="en-US" sz="4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en-US" sz="6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تتكون من وحدات متكررة تعرف كل منها بجهاز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هافرس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ar-SA" sz="3200" dirty="0">
              <a:latin typeface="Times New Roman"/>
              <a:ea typeface="Times New Roman"/>
            </a:endParaRPr>
          </a:p>
          <a:p>
            <a:pPr algn="r" rtl="1"/>
            <a:endParaRPr lang="en-US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913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ar-SA" b="1" dirty="0">
              <a:solidFill>
                <a:srgbClr val="000000"/>
              </a:solidFill>
              <a:latin typeface="Times New Roman"/>
            </a:endParaRPr>
          </a:p>
          <a:p>
            <a:pPr algn="r" rtl="1"/>
            <a:endParaRPr lang="ar-SA" b="1" dirty="0">
              <a:solidFill>
                <a:srgbClr val="000000"/>
              </a:solidFill>
              <a:latin typeface="Times New Roman"/>
            </a:endParaRPr>
          </a:p>
          <a:p>
            <a:pPr algn="r" rtl="1"/>
            <a:endParaRPr lang="ar-SA" b="1" dirty="0">
              <a:solidFill>
                <a:srgbClr val="000000"/>
              </a:solidFill>
              <a:latin typeface="Times New Roman"/>
            </a:endParaRPr>
          </a:p>
          <a:p>
            <a:pPr algn="r" rtl="1"/>
            <a:endParaRPr lang="ar-SA" b="1" dirty="0">
              <a:solidFill>
                <a:srgbClr val="000000"/>
              </a:solidFill>
              <a:latin typeface="Times New Roman"/>
            </a:endParaRPr>
          </a:p>
          <a:p>
            <a:pPr algn="r" rtl="1"/>
            <a:endParaRPr lang="ar-SA" b="1" dirty="0">
              <a:solidFill>
                <a:srgbClr val="000000"/>
              </a:solidFill>
              <a:latin typeface="Times New Roman"/>
            </a:endParaRPr>
          </a:p>
          <a:p>
            <a:pPr algn="r" rtl="1"/>
            <a:endParaRPr lang="ar-SA" b="1" dirty="0">
              <a:solidFill>
                <a:srgbClr val="000000"/>
              </a:solidFill>
              <a:latin typeface="Times New Roman"/>
            </a:endParaRPr>
          </a:p>
          <a:p>
            <a:pPr algn="r" rtl="1"/>
            <a:endParaRPr lang="ar-SA" b="1" dirty="0">
              <a:solidFill>
                <a:srgbClr val="000000"/>
              </a:solidFill>
              <a:latin typeface="Times New Roman"/>
            </a:endParaRPr>
          </a:p>
          <a:p>
            <a:pPr algn="r" rtl="1"/>
            <a:endParaRPr lang="ar-SA" b="1" dirty="0">
              <a:solidFill>
                <a:srgbClr val="000000"/>
              </a:solidFill>
              <a:latin typeface="Times New Roman"/>
            </a:endParaRPr>
          </a:p>
          <a:p>
            <a:pPr algn="r" rtl="1"/>
            <a:endParaRPr lang="ar-SA" b="1" dirty="0">
              <a:solidFill>
                <a:srgbClr val="000000"/>
              </a:solidFill>
              <a:latin typeface="Times New Roman"/>
            </a:endParaRPr>
          </a:p>
          <a:p>
            <a:pPr algn="r" rtl="1"/>
            <a:endParaRPr lang="ar-SA" b="1" dirty="0">
              <a:solidFill>
                <a:srgbClr val="000000"/>
              </a:solidFill>
              <a:latin typeface="Times New Roman"/>
            </a:endParaRPr>
          </a:p>
          <a:p>
            <a:pPr algn="r" rtl="1"/>
            <a:endParaRPr lang="ar-SA" b="1" dirty="0">
              <a:solidFill>
                <a:srgbClr val="000000"/>
              </a:solidFill>
              <a:latin typeface="Times New Roman"/>
            </a:endParaRPr>
          </a:p>
          <a:p>
            <a:pPr algn="r" rtl="1"/>
            <a:endParaRPr lang="en-US" dirty="0"/>
          </a:p>
        </p:txBody>
      </p:sp>
      <p:pic>
        <p:nvPicPr>
          <p:cNvPr id="3" name="Picture 6" descr="http://allbiology.net/images/5-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2" r="5096" b="23641"/>
          <a:stretch/>
        </p:blipFill>
        <p:spPr bwMode="auto">
          <a:xfrm>
            <a:off x="-7883" y="4292299"/>
            <a:ext cx="4872816" cy="2565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llbiology.net/images/5-19.jpg">
            <a:extLst>
              <a:ext uri="{FF2B5EF4-FFF2-40B4-BE49-F238E27FC236}">
                <a16:creationId xmlns="" xmlns:a16="http://schemas.microsoft.com/office/drawing/2014/main" id="{B6B79346-9C10-463A-A3D4-3FDA334F0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971"/>
          <a:stretch/>
        </p:blipFill>
        <p:spPr bwMode="auto">
          <a:xfrm>
            <a:off x="-47297" y="228600"/>
            <a:ext cx="5246310" cy="2278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allbiology.net/images/5-18.jpg">
            <a:extLst>
              <a:ext uri="{FF2B5EF4-FFF2-40B4-BE49-F238E27FC236}">
                <a16:creationId xmlns="" xmlns:a16="http://schemas.microsoft.com/office/drawing/2014/main" id="{775C01B8-D5E4-4F9E-8117-52273374B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2" b="22412"/>
          <a:stretch/>
        </p:blipFill>
        <p:spPr bwMode="auto">
          <a:xfrm>
            <a:off x="5217406" y="-13138"/>
            <a:ext cx="3766311" cy="2496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llbiology.net/images/5-21.jpg">
            <a:extLst>
              <a:ext uri="{FF2B5EF4-FFF2-40B4-BE49-F238E27FC236}">
                <a16:creationId xmlns="" xmlns:a16="http://schemas.microsoft.com/office/drawing/2014/main" id="{4952D5F5-9654-48B1-B7AF-47019BDC1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152"/>
          <a:stretch/>
        </p:blipFill>
        <p:spPr bwMode="auto">
          <a:xfrm>
            <a:off x="4872817" y="3804288"/>
            <a:ext cx="4283101" cy="3035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202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489734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ثالثاً</a:t>
            </a:r>
            <a:r>
              <a:rPr lang="ar-EG" sz="3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الأنسجة الضامة السائلة 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Fluid Connective Tissues</a:t>
            </a:r>
          </a:p>
          <a:p>
            <a:pPr algn="r" rtl="1"/>
            <a:endParaRPr lang="en-US" sz="1600" b="1" u="sng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أولا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الدم يتكون من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:-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البلازما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Plasma: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تمثل المادة بين الخلوية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rtl="1"/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سائل لزج تسبح فيه الخلايا والصفائح دموية </a:t>
            </a:r>
            <a:r>
              <a:rPr lang="ar-EG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ي</a:t>
            </a:r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مثل حوالي 55 % من الدم</a:t>
            </a:r>
            <a:r>
              <a:rPr lang="en-US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ar-EG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ي</a:t>
            </a:r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تكون </a:t>
            </a:r>
            <a:r>
              <a:rPr lang="ar-SA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من</a:t>
            </a:r>
            <a:r>
              <a:rPr lang="en-US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ar-EG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</a:t>
            </a:r>
            <a:r>
              <a:rPr lang="ar-SA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ماء</a:t>
            </a:r>
            <a:r>
              <a:rPr lang="ar-EG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،</a:t>
            </a:r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ar-SA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أملاح</a:t>
            </a:r>
            <a:r>
              <a:rPr lang="ar-EG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،</a:t>
            </a:r>
            <a:r>
              <a:rPr lang="ar-SA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غازات</a:t>
            </a:r>
            <a:r>
              <a:rPr lang="ar-EG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،</a:t>
            </a:r>
            <a:r>
              <a:rPr lang="ar-SA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هرمونات</a:t>
            </a:r>
            <a:r>
              <a:rPr lang="ar-EG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،</a:t>
            </a:r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إنزيمات</a:t>
            </a:r>
            <a:r>
              <a:rPr lang="ar-EG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،</a:t>
            </a:r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أجسام مضادة</a:t>
            </a:r>
            <a:r>
              <a:rPr lang="en-US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ar-EG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rtl="1"/>
            <a:endParaRPr lang="en-US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 </a:t>
            </a:r>
            <a:r>
              <a:rPr lang="ar-SA" sz="32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دموية</a:t>
            </a:r>
            <a:r>
              <a:rPr lang="ar-EG" sz="32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Blood Cells.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أ‌- خلايا الدم الحمراء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Red Blood Cells (RBCs) :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مقعرة ومستديرة</a:t>
            </a:r>
            <a:r>
              <a:rPr lang="ar-EG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،</a:t>
            </a:r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عديمة النواة في معظم الكائنات</a:t>
            </a:r>
            <a:r>
              <a:rPr lang="ar-EG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،</a:t>
            </a:r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تحمل الأكسجين لوجود مادة الهيموجلوبين</a:t>
            </a:r>
            <a:r>
              <a:rPr lang="en-US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Hemoglobin </a:t>
            </a:r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المكون الأكبر لها</a:t>
            </a:r>
            <a:r>
              <a:rPr lang="en-US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8471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91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ب‌- خلايا الدم البيضاء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White Blood Cells (WBCs) :</a:t>
            </a:r>
          </a:p>
          <a:p>
            <a:pPr algn="r" rtl="1"/>
            <a:r>
              <a:rPr lang="ar-SA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خلايا </a:t>
            </a:r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يحتوي </a:t>
            </a:r>
            <a:r>
              <a:rPr lang="ar-SA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سيتوبلازم</a:t>
            </a:r>
            <a:r>
              <a:rPr lang="ar-EG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ها علي</a:t>
            </a:r>
            <a:r>
              <a:rPr lang="ar-SA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حبيبات </a:t>
            </a:r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(محببة) </a:t>
            </a:r>
            <a:r>
              <a:rPr lang="en-US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Granulocytes</a:t>
            </a:r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ar-SA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و</a:t>
            </a:r>
            <a:r>
              <a:rPr lang="ar-EG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اخري </a:t>
            </a:r>
            <a:r>
              <a:rPr lang="ar-SA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لا يحتوي</a:t>
            </a:r>
            <a:r>
              <a:rPr lang="ar-EG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علي</a:t>
            </a:r>
            <a:r>
              <a:rPr lang="ar-SA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حبيبات </a:t>
            </a:r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(غير محببة) </a:t>
            </a:r>
            <a:r>
              <a:rPr lang="en-US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Agranulocytes</a:t>
            </a:r>
            <a:r>
              <a:rPr lang="ar-SA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1-الخلايا المحببة</a:t>
            </a:r>
            <a:r>
              <a:rPr lang="en-US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Granulocytes :</a:t>
            </a:r>
            <a:endParaRPr lang="en-US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سيتوبلازم محبب – نواة مفصصة</a:t>
            </a:r>
            <a:r>
              <a:rPr lang="en-US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Lobular:</a:t>
            </a:r>
            <a:endParaRPr lang="en-US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تقسم بناءا على تفاعل حبيباتها مع صبغات معينة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 متعادلة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Neutrophils: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 حامضية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Acidophils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 قاعدية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Basophils:</a:t>
            </a:r>
            <a:endParaRPr lang="ar-EG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r" rtl="1"/>
            <a:r>
              <a:rPr lang="ar-SA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2-الخلايا غير المحببة</a:t>
            </a:r>
            <a:r>
              <a:rPr lang="en-US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Agranulocytes:</a:t>
            </a:r>
            <a:endParaRPr lang="en-US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r" rtl="1"/>
            <a:r>
              <a:rPr lang="ar-SA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السيتوبلازم غير محبب. لها نوعان</a:t>
            </a:r>
            <a:r>
              <a:rPr lang="en-US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الخلايا اللمفية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Lymphocytes: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الخلايا الأحادية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Monocytes: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337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71595"/>
            <a:ext cx="890091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ج- صفائح دموية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Blood Platelets.</a:t>
            </a: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أجسام صغيرة عديمة اللون تنتج عن تفتت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 الموجودة في نخاع العظام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تعرف بالخلايا الكبيرة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Megacaryocytes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ar-SA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تلعب الصفائح دورا هاما في تجلط الدم عند الإصابة بالجروح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ar-EG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ثانيا – </a:t>
            </a:r>
            <a:r>
              <a:rPr lang="ar-SA" sz="3200" b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الليمف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سائل شفاف لزج يشبه البلازما في 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وجود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الأملاح ومواد أخرى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لا توجد به خلايا حمراء 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و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يحتوي على خلايا بيضاء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يحيط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الليمف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بخلايا جميع الأنسجة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يتم نقل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ه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بواسطة أوعية ليمفاوية إلى 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الاوردة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القريب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ة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من القلب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له دور كبير في الوصل بين الأنسجة والدم والتخلص من الميكروبات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55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8D6F76-C6E2-4F17-A93A-EE3DDEE35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428625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0912655-44CB-4BF6-9B5B-D8E1E245A7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2" t="5479" r="4073" b="9590"/>
          <a:stretch/>
        </p:blipFill>
        <p:spPr>
          <a:xfrm>
            <a:off x="3434762" y="1600200"/>
            <a:ext cx="5661940" cy="5239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49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86726"/>
            <a:ext cx="86868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5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الأنسجة الحيوانية   </a:t>
            </a:r>
            <a:r>
              <a:rPr lang="en-US" sz="5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Animal Tissues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توجد </a:t>
            </a:r>
            <a:r>
              <a:rPr lang="ar-EG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أربع</a:t>
            </a:r>
            <a:r>
              <a:rPr lang="ar-SA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أنواع رئيسية من الأنسجة الحيوانية وهى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algn="r" rtl="1"/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SA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1-الأنسجة الطلائية   </a:t>
            </a:r>
            <a:r>
              <a:rPr lang="en-US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Epithelial tissues</a:t>
            </a:r>
            <a:endParaRPr lang="en-US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SA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</a:t>
            </a:r>
            <a:r>
              <a:rPr lang="en-US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الأنسجة </a:t>
            </a:r>
            <a:r>
              <a:rPr lang="ar-SA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الضامة</a:t>
            </a:r>
            <a:r>
              <a:rPr lang="en-US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.</a:t>
            </a:r>
            <a:r>
              <a:rPr lang="ar-SA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Connective tissues</a:t>
            </a:r>
            <a:endParaRPr lang="en-US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ar-SA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الأنسجة ا</a:t>
            </a:r>
            <a:r>
              <a:rPr lang="ar-SA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لعضلية</a:t>
            </a:r>
            <a:r>
              <a:rPr lang="en-US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.</a:t>
            </a:r>
            <a:r>
              <a:rPr lang="ar-SA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Muscle tissues</a:t>
            </a:r>
            <a:endParaRPr lang="en-US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</a:t>
            </a:r>
            <a:r>
              <a:rPr lang="ar-SA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ar-SA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الأنسجة</a:t>
            </a:r>
            <a:r>
              <a:rPr lang="ar-SA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العصبية</a:t>
            </a:r>
            <a:r>
              <a:rPr lang="en-US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.</a:t>
            </a:r>
            <a:r>
              <a:rPr lang="ar-SA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Nervous tissues</a:t>
            </a:r>
            <a:endParaRPr lang="en-US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58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0704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6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ثالثأ</a:t>
            </a:r>
            <a:r>
              <a:rPr lang="ar-SA" sz="36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ar-SA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الأنسجة العضلية</a:t>
            </a:r>
            <a:r>
              <a:rPr lang="en-US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Muscular Tissues:</a:t>
            </a:r>
            <a:endParaRPr lang="en-US" sz="36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تعمل على حركة الجسم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تساعد الأعضاء المختلفة على الانقباض والانبساط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A2D3681-5490-4FB1-933B-E7132D36D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99749"/>
            <a:ext cx="4495800" cy="5189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1F94E7-5FDA-43E8-A550-EE4D951796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8" t="29896" r="66909" b="22047"/>
          <a:stretch/>
        </p:blipFill>
        <p:spPr>
          <a:xfrm>
            <a:off x="4815885" y="1905000"/>
            <a:ext cx="1965915" cy="2285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B18C24-5BE9-4124-A981-E9A99C0C07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433" t="29896" r="35156" b="22047"/>
          <a:stretch/>
        </p:blipFill>
        <p:spPr>
          <a:xfrm>
            <a:off x="7123850" y="1915510"/>
            <a:ext cx="1871519" cy="2285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D03A4A-6D67-484E-9051-63BC2AFA12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86" t="29896" r="2568" b="22047"/>
          <a:stretch/>
        </p:blipFill>
        <p:spPr>
          <a:xfrm>
            <a:off x="7155741" y="4553116"/>
            <a:ext cx="1912059" cy="22680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8641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152400"/>
            <a:ext cx="8763000" cy="631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الأنسجة العضلية الملساء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الخلايا مغزلية: يوجد في سيتوبلازم </a:t>
            </a:r>
            <a:r>
              <a:rPr lang="ar-SA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لييفات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عضلية غير واضحة ولذلك تسمى بالملساء.</a:t>
            </a:r>
            <a:r>
              <a:rPr lang="ar-EG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الأعضاء </a:t>
            </a:r>
            <a:r>
              <a:rPr lang="ar-EG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الغير إرادية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مثل المعدة والأمعاء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الأنسجة العضلية المخططة (الهيكلية):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تتكون هذه الأنسجة من ألياف عضلية</a:t>
            </a:r>
            <a:r>
              <a:rPr lang="ar-EG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كل ليفة مكونة من </a:t>
            </a:r>
            <a:r>
              <a:rPr lang="ar-EG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لييفات</a:t>
            </a:r>
            <a:r>
              <a:rPr lang="ar-EG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عضلية بها احزمة داكنة وفاتحة تعطيها المظهر المخطط.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تعرف بالعضلات الإرادية أو الهيكلية مثل العضلات الأطراف.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ar-EG" sz="32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>
              <a:spcAft>
                <a:spcPts val="1000"/>
              </a:spcAft>
            </a:pPr>
            <a:r>
              <a:rPr lang="ar-EG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3-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الأنسجة العضلية القلبية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هي النسيج المكون للقل</a:t>
            </a:r>
            <a:r>
              <a:rPr lang="ar-EG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 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تتكون من ألياف عضلية مخططة تتفرع أو تتشابك مع بعضها البعض</a:t>
            </a:r>
            <a:r>
              <a:rPr lang="ar-EG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التخطيط غير واضح كما في العضلات المخططة 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تتصل الألياف المتجاورة بواسطة أقراص بينية</a:t>
            </a:r>
            <a:r>
              <a:rPr lang="ar-EG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808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82553"/>
            <a:ext cx="89154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6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رابعأ</a:t>
            </a:r>
            <a:r>
              <a:rPr lang="ar-SA" sz="36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ar-SA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الأنسجة العصبية</a:t>
            </a:r>
            <a:r>
              <a:rPr lang="ar-EG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Nervous Tissues</a:t>
            </a:r>
            <a:endParaRPr lang="en-US" sz="36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تتكون الأنسجة العصبية من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 خلايا عصبية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Neurons.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 خلايا الغراء العصبي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Neuroglia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والتي تدعم النسيج العصبي.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الخلية العصبية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Neuron :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 algn="r" rtl="1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تتكون من جسم الخلية العصبية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Neuron body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وزوائد الخلية العصبية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Neuron processes 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المتفرعة منه . 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 algn="r" rtl="1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هناك نوعان من زوائد الخلية العصبية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المحور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Axon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والزوائد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الشجيرية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Dendrites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يوجد محور واحد فقط لكل خلية عصبية وقد يوجد أكثر من زائدة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شجيرية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واحدة لكل خلية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r" rtl="1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يغطى المحور بطبقة دهنية الغمد النخاعي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.Myelin sheath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 algn="r" rtl="1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تقوم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الزوائد الشجرية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بتوصيل التيارات العصبية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إلى جسم الخلية العصبية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، أما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المحور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فيقوم بنقلها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خارج الخلية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إلى العضو المراد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ar-EG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516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228600"/>
            <a:ext cx="8724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SzPct val="100000"/>
              <a:tabLst>
                <a:tab pos="457200" algn="l"/>
              </a:tabLst>
            </a:pP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 الغراء العصبي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Neuroglia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ct val="100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تكون خلايا الغراء العصبي الجزء المحيط بالخلايا العصبية </a:t>
            </a:r>
            <a:r>
              <a:rPr lang="ar-SA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فى</a:t>
            </a:r>
            <a:r>
              <a:rPr lang="ar-S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النسيج العصبي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4DE6BC-8004-48CA-90B8-12E1FACB0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02"/>
            <a:ext cx="9144000" cy="5013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158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7249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أولاً</a:t>
            </a:r>
            <a:r>
              <a:rPr lang="ar-EG" sz="40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ar-SA" sz="40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الأنسجة الطلائية </a:t>
            </a:r>
            <a:r>
              <a:rPr lang="en-US" sz="40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Epithelial Tissues</a:t>
            </a:r>
            <a:endParaRPr lang="en-US" sz="40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endParaRPr lang="ar-EG" sz="14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وظائفها</a:t>
            </a:r>
            <a:r>
              <a:rPr lang="en-US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ct val="100000"/>
              <a:buFont typeface="+mj-lt"/>
              <a:buAutoNum type="arabicParenR"/>
              <a:tabLst>
                <a:tab pos="4572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تغطي ا</a:t>
            </a:r>
            <a:r>
              <a:rPr lang="ar-EG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سطح و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تبطن </a:t>
            </a:r>
            <a:r>
              <a:rPr lang="ar-EG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داخل 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اعضاء</a:t>
            </a:r>
            <a:r>
              <a:rPr lang="ar-EG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EG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الحيوان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ct val="100000"/>
              <a:buFont typeface="+mj-lt"/>
              <a:buAutoNum type="arabicParenR"/>
              <a:tabLst>
                <a:tab pos="457200" algn="l"/>
              </a:tabLst>
            </a:pPr>
            <a:r>
              <a:rPr lang="ar-EG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تكون الأجزاء التي تنتج الإفرازات في جميع الغدد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ct val="100000"/>
              <a:buFont typeface="+mj-lt"/>
              <a:buAutoNum type="arabicParenR"/>
              <a:tabLst>
                <a:tab pos="457200" algn="l"/>
              </a:tabLst>
            </a:pPr>
            <a:r>
              <a:rPr lang="ar-EG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تكون أجزاء الإحساس في أعضاء الحس 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الشم- 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التذوق.</a:t>
            </a:r>
            <a:r>
              <a:rPr lang="ar-EG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....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الخ).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ar-SA" sz="32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صفاتها</a:t>
            </a:r>
            <a:r>
              <a:rPr lang="en-US" sz="32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200" b="1" u="sng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ct val="100000"/>
              <a:buFont typeface="+mj-lt"/>
              <a:buAutoNum type="arabicParenR"/>
              <a:tabLst>
                <a:tab pos="457200" algn="l"/>
              </a:tabLst>
            </a:pPr>
            <a:r>
              <a:rPr lang="ar-EG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تتجمع </a:t>
            </a:r>
            <a:r>
              <a:rPr lang="ar-EG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 على هيئة صفائح ذات طبقة واحدة أو أكثر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ct val="100000"/>
              <a:buFont typeface="+mj-lt"/>
              <a:buAutoNum type="arabicParenR"/>
              <a:tabLst>
                <a:tab pos="457200" algn="l"/>
              </a:tabLst>
            </a:pPr>
            <a:r>
              <a:rPr lang="ar-EG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المادة بين الخلوية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(Intercellular substances)  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قليلة جدا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ct val="100000"/>
              <a:buFont typeface="+mj-lt"/>
              <a:buAutoNum type="arabicParenR"/>
              <a:tabLst>
                <a:tab pos="457200" algn="l"/>
              </a:tabLst>
            </a:pPr>
            <a:r>
              <a:rPr lang="ar-EG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لا يوجد بها أوعية دموية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ct val="100000"/>
              <a:buFont typeface="+mj-lt"/>
              <a:buAutoNum type="arabicParenR"/>
              <a:tabLst>
                <a:tab pos="457200" algn="l"/>
              </a:tabLst>
            </a:pPr>
            <a:r>
              <a:rPr lang="ar-EG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كثيرة الأعصاب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ct val="100000"/>
              <a:buFont typeface="+mj-lt"/>
              <a:buAutoNum type="arabicParenR"/>
              <a:tabLst>
                <a:tab pos="457200" algn="l"/>
              </a:tabLst>
            </a:pPr>
            <a:r>
              <a:rPr lang="ar-EG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ترتكز على غشاء قاعدي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69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25312"/>
            <a:ext cx="8839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أنواع الأنسجة الطلائية</a:t>
            </a:r>
            <a:endParaRPr lang="en-US" sz="4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يتم تقسيم الأنسجة الطلائية حسب شكل خلاياها إلى ثلاثة  أنواع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 الطلائية الحرشفية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Squamous Epithelium 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 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الطلائية المكعبة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Cuboidal Epithelium   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3- 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الطلائية العمادية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Columnar Epithelium  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lvl="0" algn="r" rtl="1"/>
            <a:endParaRPr lang="ar-EG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r" rtl="1"/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يتم تقسيم الأنسجة الطلائية حسب عدد الطبقات التي تتكون منها إلى نوعين: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 أنسجة  طلائية </a:t>
            </a:r>
            <a:r>
              <a:rPr lang="ar-S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بسيطة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(Simple)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EG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يتكون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النسيج من طبقة واحدة من الخلايا.</a:t>
            </a:r>
            <a:endParaRPr lang="en-US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 أنسجة  طلائية طبقية </a:t>
            </a:r>
            <a:r>
              <a:rPr lang="ar-S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أو مصففة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:( Stratified)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يتكون النسيج من أكثر من طبقة من الخلايا .</a:t>
            </a:r>
            <a:endParaRPr lang="en-US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55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C2EE2E-3513-4ED9-9318-4CD7E2A9F8FB}"/>
              </a:ext>
            </a:extLst>
          </p:cNvPr>
          <p:cNvSpPr/>
          <p:nvPr/>
        </p:nvSpPr>
        <p:spPr>
          <a:xfrm>
            <a:off x="152400" y="152400"/>
            <a:ext cx="89154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أولاً: الأنسجة  الطلائية </a:t>
            </a:r>
            <a:r>
              <a:rPr lang="ar-SA" sz="3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البسيطة</a:t>
            </a:r>
            <a:r>
              <a:rPr lang="ar-EG" sz="3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Simple epithelial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tissues)</a:t>
            </a:r>
            <a:endParaRPr lang="ar-SA" sz="3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endParaRPr lang="ar-EG" sz="11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الطلائية الحرشفية البسيطة</a:t>
            </a:r>
            <a:endParaRPr lang="en-US" sz="3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-285750" algn="r" rtl="1">
              <a:buFont typeface="Arial" pitchFamily="34" charset="0"/>
              <a:buChar char="•"/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 رقيقة مسطحة غير منتظمة الحدود.</a:t>
            </a:r>
          </a:p>
          <a:p>
            <a:pPr indent="-285750" algn="r" rtl="1">
              <a:buFont typeface="Arial" pitchFamily="34" charset="0"/>
              <a:buChar char="•"/>
            </a:pPr>
            <a:r>
              <a:rPr lang="ar-EG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بطن تجاويف الجسم والأوعية الدموية.</a:t>
            </a:r>
            <a:endParaRPr lang="ar-EG" sz="32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-285750" algn="r" rtl="1">
              <a:buFont typeface="Arial" pitchFamily="34" charset="0"/>
              <a:buChar char="•"/>
            </a:pPr>
            <a:endParaRPr lang="ar-SA" sz="16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r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الطلائية المكعبة البسيطة</a:t>
            </a:r>
            <a:endParaRPr lang="en-US" sz="36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indent="-285750" algn="r" rtl="1">
              <a:buSzPct val="100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طبقة واحدة من الخلايا المكعبة 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الشكل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ar-EG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مثل </a:t>
            </a:r>
            <a:r>
              <a:rPr lang="ar-S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الغدة 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الدرقية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allbiology.net/images/5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163"/>
          <a:stretch/>
        </p:blipFill>
        <p:spPr bwMode="auto">
          <a:xfrm>
            <a:off x="0" y="3635134"/>
            <a:ext cx="3791607" cy="3222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962400" y="3810000"/>
            <a:ext cx="5105400" cy="3048000"/>
            <a:chOff x="533400" y="609600"/>
            <a:chExt cx="4675908" cy="2438400"/>
          </a:xfrm>
        </p:grpSpPr>
        <p:pic>
          <p:nvPicPr>
            <p:cNvPr id="5" name="Picture 4" descr="http://allbiology.net/images/5-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9178" t="3365" r="7672" b="22596"/>
            <a:stretch/>
          </p:blipFill>
          <p:spPr bwMode="auto">
            <a:xfrm>
              <a:off x="3047999" y="609600"/>
              <a:ext cx="2161309" cy="2438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allbiology.net/images/5-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543" t="13461" r="67407" b="32693"/>
            <a:stretch/>
          </p:blipFill>
          <p:spPr bwMode="auto">
            <a:xfrm>
              <a:off x="533400" y="609600"/>
              <a:ext cx="25146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0345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991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3-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الطلائية العمادية البسيطة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(Simple Cuboidal Epithelia)</a:t>
            </a:r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 </a:t>
            </a:r>
          </a:p>
          <a:p>
            <a:pPr algn="r" rtl="1"/>
            <a:r>
              <a:rPr lang="en-US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</a:t>
            </a:r>
            <a:r>
              <a:rPr lang="ar-S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 اسطوانية مستطيلة</a:t>
            </a:r>
            <a:endParaRPr lang="en-US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4350" indent="-514350" algn="r" rtl="1">
              <a:buAutoNum type="arabic1Minus"/>
            </a:pPr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النسيج العمادي البسيط</a:t>
            </a:r>
            <a:r>
              <a:rPr lang="ar-EG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والبسيط المهدب</a:t>
            </a:r>
          </a:p>
          <a:p>
            <a:pPr marL="342900" lvl="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طبقة واحدة من الخلايا العمادية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يوجد في بطانة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الأمعاء الدقيقة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ar-EG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طبقة واحدة من خلايا عمادية ذات أهداب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يوجد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في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بطانة الرحم</a:t>
            </a:r>
            <a:r>
              <a:rPr lang="en-US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ar-EG" sz="3200" u="sng" dirty="0">
              <a:solidFill>
                <a:srgbClr val="0000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ar-EG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ب- </a:t>
            </a:r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النسيج العمادي الطبقي الكاذب</a:t>
            </a:r>
            <a:r>
              <a:rPr lang="ar-EG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والمهدب</a:t>
            </a:r>
          </a:p>
          <a:p>
            <a:pPr marL="34290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يتكون من طبقة واحدة من الخلايا العمادية.</a:t>
            </a:r>
            <a:endParaRPr lang="en-US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يسمى كاذبا لأن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انوية الخلايا توجد في مستويات مختلفة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ولذلك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يظهر وكأنه مكون من عدة طبقات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ت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وجد في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القناة البولية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ar-EG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المهدب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يشبه العمادي الطبقي الكاذب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إلا أن الخلايا لها أهداب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34290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يوجد في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القصبة الهوائية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11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llbiology.net/images/5-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820"/>
          <a:stretch/>
        </p:blipFill>
        <p:spPr bwMode="auto">
          <a:xfrm>
            <a:off x="153193" y="3962400"/>
            <a:ext cx="8837613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allbiology.net/images/5-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024"/>
          <a:stretch/>
        </p:blipFill>
        <p:spPr bwMode="auto">
          <a:xfrm>
            <a:off x="23648" y="685800"/>
            <a:ext cx="9129092" cy="3182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737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llbiology.net/images/5-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205"/>
          <a:stretch/>
        </p:blipFill>
        <p:spPr bwMode="auto">
          <a:xfrm>
            <a:off x="113642" y="76200"/>
            <a:ext cx="4153557" cy="3143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llbiology.net/images/5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2" y="3245708"/>
            <a:ext cx="8507273" cy="3551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681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ثانياً: الأنسجة  الطلائية الطبقية أو </a:t>
            </a:r>
            <a:r>
              <a:rPr lang="ar-SA" sz="3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المصففة</a:t>
            </a:r>
            <a:endParaRPr lang="en-US" sz="36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 rtl="1"/>
            <a:r>
              <a:rPr lang="ar-SA" sz="3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:(Stratified epithelial tissues)</a:t>
            </a:r>
            <a:endParaRPr lang="ar-EG" sz="36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1 - الحرشفية الطبقية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(Stratified Squamous) </a:t>
            </a:r>
            <a:endParaRPr lang="en-US" sz="3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طبقات عديدة من </a:t>
            </a:r>
            <a:r>
              <a:rPr lang="ar-EG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</a:t>
            </a:r>
            <a:r>
              <a:rPr lang="ar-S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 </a:t>
            </a:r>
            <a:r>
              <a:rPr lang="ar-EG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اعلاها </a:t>
            </a:r>
            <a:r>
              <a:rPr lang="ar-S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خلايا حرشفية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ar-EG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كما في</a:t>
            </a:r>
            <a:r>
              <a:rPr lang="ar-S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28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الجلد</a:t>
            </a:r>
            <a:r>
              <a:rPr lang="ar-S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و</a:t>
            </a:r>
            <a:r>
              <a:rPr lang="ar-SA" sz="28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بطانة الفم</a:t>
            </a:r>
            <a:r>
              <a:rPr lang="ar-EG" sz="28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ar-S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ar-EG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2 - المكعبة الطبقية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: (Stratified Cuboidal) </a:t>
            </a:r>
          </a:p>
          <a:p>
            <a:pPr marL="34290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عدة طبقات من الخلايا المكعبة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كما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في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قنوات الغدد العرقية</a:t>
            </a:r>
            <a:r>
              <a:rPr lang="en-US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ar-EG" sz="3200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3- العمادي الطبقي</a:t>
            </a:r>
            <a:r>
              <a:rPr lang="ar-EG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(Stratified Columnar Epithelium)  </a:t>
            </a:r>
          </a:p>
          <a:p>
            <a:pPr marL="344488" algn="r" rtl="1"/>
            <a:r>
              <a:rPr lang="ar-S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العمادي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الطبقي غير المهدب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والمهدب</a:t>
            </a:r>
            <a:endParaRPr lang="en-US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r" rt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طبقات من الخلايا العلوية منها عمادية </a:t>
            </a:r>
            <a:r>
              <a:rPr lang="ar-EG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و</a:t>
            </a:r>
            <a:r>
              <a:rPr lang="ar-S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غير مهدبة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ar-EG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كما في </a:t>
            </a:r>
            <a:r>
              <a:rPr lang="ar-SA" sz="28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البلعوم</a:t>
            </a:r>
            <a:r>
              <a:rPr lang="en-US" sz="28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ar-S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EG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او العلوية مهدبة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ar-EG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كما </a:t>
            </a:r>
            <a:r>
              <a:rPr lang="ar-S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في </a:t>
            </a:r>
            <a:r>
              <a:rPr lang="ar-SA" sz="28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الحنجرة</a:t>
            </a:r>
            <a:r>
              <a:rPr lang="en-US" sz="28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lvl="0" algn="r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4- النسيج الطلائي الانتقالي</a:t>
            </a:r>
            <a:r>
              <a:rPr lang="ar-EG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</a:p>
          <a:p>
            <a:pPr lvl="0" algn="r" rtl="1"/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طبقات من خلايا متعددة الأسطح.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كما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في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بطانة المثانة البولية</a:t>
            </a:r>
            <a:r>
              <a:rPr lang="en-US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25247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923</Words>
  <Application>Microsoft Office PowerPoint</Application>
  <PresentationFormat>On-screen Show (4:3)</PresentationFormat>
  <Paragraphs>160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الباب الرابع  الانسجة Tissues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Alaa Ahmed Mohamed</cp:lastModifiedBy>
  <cp:revision>135</cp:revision>
  <dcterms:created xsi:type="dcterms:W3CDTF">2006-08-16T00:00:00Z</dcterms:created>
  <dcterms:modified xsi:type="dcterms:W3CDTF">2020-02-21T15:13:30Z</dcterms:modified>
</cp:coreProperties>
</file>