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3A6FCDBD-A68B-4C5F-8BFD-558A329AEC54}">
  <a:tblStyle styleId="{3A6FCDBD-A68B-4C5F-8BFD-558A329AEC54}"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med" w="med" type="none"/>
              <a:tailEnd len="med" w="med" type="none"/>
            </a:ln>
          </a:left>
          <a:right>
            <a:ln cap="flat" cmpd="sng" w="12700">
              <a:solidFill>
                <a:schemeClr val="lt1"/>
              </a:solidFill>
              <a:prstDash val="solid"/>
              <a:round/>
              <a:headEnd len="med" w="med" type="none"/>
              <a:tailEnd len="med" w="med" type="none"/>
            </a:ln>
          </a:right>
          <a:top>
            <a:ln cap="flat" cmpd="sng" w="12700">
              <a:solidFill>
                <a:schemeClr val="lt1"/>
              </a:solidFill>
              <a:prstDash val="solid"/>
              <a:round/>
              <a:headEnd len="med" w="med" type="none"/>
              <a:tailEnd len="med" w="med" type="none"/>
            </a:ln>
          </a:top>
          <a:bottom>
            <a:ln cap="flat" cmpd="sng" w="12700">
              <a:solidFill>
                <a:schemeClr val="lt1"/>
              </a:solidFill>
              <a:prstDash val="solid"/>
              <a:round/>
              <a:headEnd len="med" w="med" type="none"/>
              <a:tailEnd len="med" w="med" type="none"/>
            </a:ln>
          </a:bottom>
          <a:insideH>
            <a:ln cap="flat" cmpd="sng" w="12700">
              <a:solidFill>
                <a:schemeClr val="lt1"/>
              </a:solidFill>
              <a:prstDash val="solid"/>
              <a:round/>
              <a:headEnd len="med" w="med" type="none"/>
              <a:tailEnd len="med" w="med" type="none"/>
            </a:ln>
          </a:insideH>
          <a:insideV>
            <a:ln cap="flat" cmpd="sng" w="12700">
              <a:solidFill>
                <a:schemeClr val="lt1"/>
              </a:solidFill>
              <a:prstDash val="solid"/>
              <a:round/>
              <a:headEnd len="med" w="med" type="none"/>
              <a:tailEnd len="med" w="med" type="none"/>
            </a:ln>
          </a:insideV>
        </a:tcBdr>
        <a:fill>
          <a:solidFill>
            <a:srgbClr val="E8ECF4"/>
          </a:solidFill>
        </a:fill>
      </a:tcStyle>
    </a:wholeTbl>
    <a:band1H>
      <a:tcStyle>
        <a:fill>
          <a:solidFill>
            <a:srgbClr val="CFD7E7"/>
          </a:solidFill>
        </a:fill>
      </a:tcStyle>
    </a:band1H>
    <a:band1V>
      <a:tcStyle>
        <a:fill>
          <a:solidFill>
            <a:srgbClr val="CFD7E7"/>
          </a:solidFill>
        </a:fill>
      </a:tcStyle>
    </a:band1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med" w="med" type="none"/>
              <a:tailEnd len="med" w="med" type="none"/>
            </a:ln>
          </a:top>
        </a:tcBdr>
        <a:fill>
          <a:solidFill>
            <a:schemeClr val="accent1"/>
          </a:solidFill>
        </a:fill>
      </a:tcStyle>
    </a:lastRow>
    <a:firstRow>
      <a:tcTxStyle b="on" i="off">
        <a:font>
          <a:latin typeface="Calibri"/>
          <a:ea typeface="Calibri"/>
          <a:cs typeface="Calibri"/>
        </a:font>
        <a:schemeClr val="lt1"/>
      </a:tcTxStyle>
      <a:tcStyle>
        <a:tcBdr>
          <a:bottom>
            <a:ln cap="flat" cmpd="sng" w="38100">
              <a:solidFill>
                <a:schemeClr val="lt1"/>
              </a:solidFill>
              <a:prstDash val="solid"/>
              <a:round/>
              <a:headEnd len="med" w="med" type="none"/>
              <a:tailEnd len="med" w="med" type="none"/>
            </a:ln>
          </a:bottom>
        </a:tcBdr>
        <a:fill>
          <a:solidFill>
            <a:schemeClr val="accent1"/>
          </a:solidFill>
        </a:fill>
      </a:tcStyle>
    </a:firstRow>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8" name="Shape 1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6" name="Shape 156"/>
        <p:cNvGrpSpPr/>
        <p:nvPr/>
      </p:nvGrpSpPr>
      <p:grpSpPr>
        <a:xfrm>
          <a:off x="0" y="0"/>
          <a:ext cx="0" cy="0"/>
          <a:chOff x="0" y="0"/>
          <a:chExt cx="0" cy="0"/>
        </a:xfrm>
      </p:grpSpPr>
      <p:sp>
        <p:nvSpPr>
          <p:cNvPr id="157" name="Shape 15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8" name="Shape 15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6" name="Shape 166"/>
        <p:cNvGrpSpPr/>
        <p:nvPr/>
      </p:nvGrpSpPr>
      <p:grpSpPr>
        <a:xfrm>
          <a:off x="0" y="0"/>
          <a:ext cx="0" cy="0"/>
          <a:chOff x="0" y="0"/>
          <a:chExt cx="0" cy="0"/>
        </a:xfrm>
      </p:grpSpPr>
      <p:sp>
        <p:nvSpPr>
          <p:cNvPr id="167" name="Shape 16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8" name="Shape 16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6" name="Shape 176"/>
        <p:cNvGrpSpPr/>
        <p:nvPr/>
      </p:nvGrpSpPr>
      <p:grpSpPr>
        <a:xfrm>
          <a:off x="0" y="0"/>
          <a:ext cx="0" cy="0"/>
          <a:chOff x="0" y="0"/>
          <a:chExt cx="0" cy="0"/>
        </a:xfrm>
      </p:grpSpPr>
      <p:sp>
        <p:nvSpPr>
          <p:cNvPr id="177" name="Shape 17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8" name="Shape 17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6" name="Shape 186"/>
        <p:cNvGrpSpPr/>
        <p:nvPr/>
      </p:nvGrpSpPr>
      <p:grpSpPr>
        <a:xfrm>
          <a:off x="0" y="0"/>
          <a:ext cx="0" cy="0"/>
          <a:chOff x="0" y="0"/>
          <a:chExt cx="0" cy="0"/>
        </a:xfrm>
      </p:grpSpPr>
      <p:sp>
        <p:nvSpPr>
          <p:cNvPr id="187" name="Shape 18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8" name="Shape 18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6" name="Shape 196"/>
        <p:cNvGrpSpPr/>
        <p:nvPr/>
      </p:nvGrpSpPr>
      <p:grpSpPr>
        <a:xfrm>
          <a:off x="0" y="0"/>
          <a:ext cx="0" cy="0"/>
          <a:chOff x="0" y="0"/>
          <a:chExt cx="0" cy="0"/>
        </a:xfrm>
      </p:grpSpPr>
      <p:sp>
        <p:nvSpPr>
          <p:cNvPr id="197" name="Shape 19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8" name="Shape 19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6" name="Shape 206"/>
        <p:cNvGrpSpPr/>
        <p:nvPr/>
      </p:nvGrpSpPr>
      <p:grpSpPr>
        <a:xfrm>
          <a:off x="0" y="0"/>
          <a:ext cx="0" cy="0"/>
          <a:chOff x="0" y="0"/>
          <a:chExt cx="0" cy="0"/>
        </a:xfrm>
      </p:grpSpPr>
      <p:sp>
        <p:nvSpPr>
          <p:cNvPr id="207" name="Shape 20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8" name="Shape 20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4" name="Shape 214"/>
        <p:cNvGrpSpPr/>
        <p:nvPr/>
      </p:nvGrpSpPr>
      <p:grpSpPr>
        <a:xfrm>
          <a:off x="0" y="0"/>
          <a:ext cx="0" cy="0"/>
          <a:chOff x="0" y="0"/>
          <a:chExt cx="0" cy="0"/>
        </a:xfrm>
      </p:grpSpPr>
      <p:sp>
        <p:nvSpPr>
          <p:cNvPr id="215" name="Shape 21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6" name="Shape 21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2" name="Shape 222"/>
        <p:cNvGrpSpPr/>
        <p:nvPr/>
      </p:nvGrpSpPr>
      <p:grpSpPr>
        <a:xfrm>
          <a:off x="0" y="0"/>
          <a:ext cx="0" cy="0"/>
          <a:chOff x="0" y="0"/>
          <a:chExt cx="0" cy="0"/>
        </a:xfrm>
      </p:grpSpPr>
      <p:sp>
        <p:nvSpPr>
          <p:cNvPr id="223" name="Shape 22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4" name="Shape 22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4" name="Shape 234"/>
        <p:cNvGrpSpPr/>
        <p:nvPr/>
      </p:nvGrpSpPr>
      <p:grpSpPr>
        <a:xfrm>
          <a:off x="0" y="0"/>
          <a:ext cx="0" cy="0"/>
          <a:chOff x="0" y="0"/>
          <a:chExt cx="0" cy="0"/>
        </a:xfrm>
      </p:grpSpPr>
      <p:sp>
        <p:nvSpPr>
          <p:cNvPr id="235" name="Shape 23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6" name="Shape 23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 name="Shape 88"/>
        <p:cNvGrpSpPr/>
        <p:nvPr/>
      </p:nvGrpSpPr>
      <p:grpSpPr>
        <a:xfrm>
          <a:off x="0" y="0"/>
          <a:ext cx="0" cy="0"/>
          <a:chOff x="0" y="0"/>
          <a:chExt cx="0" cy="0"/>
        </a:xfrm>
      </p:grpSpPr>
      <p:sp>
        <p:nvSpPr>
          <p:cNvPr id="89" name="Shape 8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0" name="Shape 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6" name="Shape 246"/>
        <p:cNvGrpSpPr/>
        <p:nvPr/>
      </p:nvGrpSpPr>
      <p:grpSpPr>
        <a:xfrm>
          <a:off x="0" y="0"/>
          <a:ext cx="0" cy="0"/>
          <a:chOff x="0" y="0"/>
          <a:chExt cx="0" cy="0"/>
        </a:xfrm>
      </p:grpSpPr>
      <p:sp>
        <p:nvSpPr>
          <p:cNvPr id="247" name="Shape 2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8" name="Shape 2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8" name="Shape 258"/>
        <p:cNvGrpSpPr/>
        <p:nvPr/>
      </p:nvGrpSpPr>
      <p:grpSpPr>
        <a:xfrm>
          <a:off x="0" y="0"/>
          <a:ext cx="0" cy="0"/>
          <a:chOff x="0" y="0"/>
          <a:chExt cx="0" cy="0"/>
        </a:xfrm>
      </p:grpSpPr>
      <p:sp>
        <p:nvSpPr>
          <p:cNvPr id="259" name="Shape 25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0" name="Shape 26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0" name="Shape 270"/>
        <p:cNvGrpSpPr/>
        <p:nvPr/>
      </p:nvGrpSpPr>
      <p:grpSpPr>
        <a:xfrm>
          <a:off x="0" y="0"/>
          <a:ext cx="0" cy="0"/>
          <a:chOff x="0" y="0"/>
          <a:chExt cx="0" cy="0"/>
        </a:xfrm>
      </p:grpSpPr>
      <p:sp>
        <p:nvSpPr>
          <p:cNvPr id="271" name="Shape 27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2" name="Shape 2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2" name="Shape 282"/>
        <p:cNvGrpSpPr/>
        <p:nvPr/>
      </p:nvGrpSpPr>
      <p:grpSpPr>
        <a:xfrm>
          <a:off x="0" y="0"/>
          <a:ext cx="0" cy="0"/>
          <a:chOff x="0" y="0"/>
          <a:chExt cx="0" cy="0"/>
        </a:xfrm>
      </p:grpSpPr>
      <p:sp>
        <p:nvSpPr>
          <p:cNvPr id="283" name="Shape 28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4" name="Shape 28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8" name="Shape 288"/>
        <p:cNvGrpSpPr/>
        <p:nvPr/>
      </p:nvGrpSpPr>
      <p:grpSpPr>
        <a:xfrm>
          <a:off x="0" y="0"/>
          <a:ext cx="0" cy="0"/>
          <a:chOff x="0" y="0"/>
          <a:chExt cx="0" cy="0"/>
        </a:xfrm>
      </p:grpSpPr>
      <p:sp>
        <p:nvSpPr>
          <p:cNvPr id="289" name="Shape 28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0" name="Shape 2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6" name="Shape 296"/>
        <p:cNvGrpSpPr/>
        <p:nvPr/>
      </p:nvGrpSpPr>
      <p:grpSpPr>
        <a:xfrm>
          <a:off x="0" y="0"/>
          <a:ext cx="0" cy="0"/>
          <a:chOff x="0" y="0"/>
          <a:chExt cx="0" cy="0"/>
        </a:xfrm>
      </p:grpSpPr>
      <p:sp>
        <p:nvSpPr>
          <p:cNvPr id="297" name="Shape 29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8" name="Shape 29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6" name="Shape 306"/>
        <p:cNvGrpSpPr/>
        <p:nvPr/>
      </p:nvGrpSpPr>
      <p:grpSpPr>
        <a:xfrm>
          <a:off x="0" y="0"/>
          <a:ext cx="0" cy="0"/>
          <a:chOff x="0" y="0"/>
          <a:chExt cx="0" cy="0"/>
        </a:xfrm>
      </p:grpSpPr>
      <p:sp>
        <p:nvSpPr>
          <p:cNvPr id="307" name="Shape 30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8" name="Shape 30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4" name="Shape 314"/>
        <p:cNvGrpSpPr/>
        <p:nvPr/>
      </p:nvGrpSpPr>
      <p:grpSpPr>
        <a:xfrm>
          <a:off x="0" y="0"/>
          <a:ext cx="0" cy="0"/>
          <a:chOff x="0" y="0"/>
          <a:chExt cx="0" cy="0"/>
        </a:xfrm>
      </p:grpSpPr>
      <p:sp>
        <p:nvSpPr>
          <p:cNvPr id="315" name="Shape 31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6" name="Shape 31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3" name="Shape 323"/>
        <p:cNvGrpSpPr/>
        <p:nvPr/>
      </p:nvGrpSpPr>
      <p:grpSpPr>
        <a:xfrm>
          <a:off x="0" y="0"/>
          <a:ext cx="0" cy="0"/>
          <a:chOff x="0" y="0"/>
          <a:chExt cx="0" cy="0"/>
        </a:xfrm>
      </p:grpSpPr>
      <p:sp>
        <p:nvSpPr>
          <p:cNvPr id="324" name="Shape 3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25" name="Shape 3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2" name="Shape 332"/>
        <p:cNvGrpSpPr/>
        <p:nvPr/>
      </p:nvGrpSpPr>
      <p:grpSpPr>
        <a:xfrm>
          <a:off x="0" y="0"/>
          <a:ext cx="0" cy="0"/>
          <a:chOff x="0" y="0"/>
          <a:chExt cx="0" cy="0"/>
        </a:xfrm>
      </p:grpSpPr>
      <p:sp>
        <p:nvSpPr>
          <p:cNvPr id="333" name="Shape 33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34" name="Shape 33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 name="Shape 94"/>
        <p:cNvGrpSpPr/>
        <p:nvPr/>
      </p:nvGrpSpPr>
      <p:grpSpPr>
        <a:xfrm>
          <a:off x="0" y="0"/>
          <a:ext cx="0" cy="0"/>
          <a:chOff x="0" y="0"/>
          <a:chExt cx="0" cy="0"/>
        </a:xfrm>
      </p:grpSpPr>
      <p:sp>
        <p:nvSpPr>
          <p:cNvPr id="95" name="Shape 9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6" name="Shape 9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 name="Shape 102"/>
        <p:cNvGrpSpPr/>
        <p:nvPr/>
      </p:nvGrpSpPr>
      <p:grpSpPr>
        <a:xfrm>
          <a:off x="0" y="0"/>
          <a:ext cx="0" cy="0"/>
          <a:chOff x="0" y="0"/>
          <a:chExt cx="0" cy="0"/>
        </a:xfrm>
      </p:grpSpPr>
      <p:sp>
        <p:nvSpPr>
          <p:cNvPr id="103" name="Shape 10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4" name="Shape 10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 name="Shape 110"/>
        <p:cNvGrpSpPr/>
        <p:nvPr/>
      </p:nvGrpSpPr>
      <p:grpSpPr>
        <a:xfrm>
          <a:off x="0" y="0"/>
          <a:ext cx="0" cy="0"/>
          <a:chOff x="0" y="0"/>
          <a:chExt cx="0" cy="0"/>
        </a:xfrm>
      </p:grpSpPr>
      <p:sp>
        <p:nvSpPr>
          <p:cNvPr id="111" name="Shape 11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2" name="Shape 11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0" name="Shape 1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6" name="Shape 1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2" name="Shape 13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0" name="Shape 14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1" name="Shape 11"/>
        <p:cNvGrpSpPr/>
        <p:nvPr/>
      </p:nvGrpSpPr>
      <p:grpSpPr>
        <a:xfrm>
          <a:off x="0" y="0"/>
          <a:ext cx="0" cy="0"/>
          <a:chOff x="0" y="0"/>
          <a:chExt cx="0" cy="0"/>
        </a:xfrm>
      </p:grpSpPr>
      <p:sp>
        <p:nvSpPr>
          <p:cNvPr id="12" name="Shape 1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4" name="Shape 74"/>
        <p:cNvGrpSpPr/>
        <p:nvPr/>
      </p:nvGrpSpPr>
      <p:grpSpPr>
        <a:xfrm>
          <a:off x="0" y="0"/>
          <a:ext cx="0" cy="0"/>
          <a:chOff x="0" y="0"/>
          <a:chExt cx="0" cy="0"/>
        </a:xfrm>
      </p:grpSpPr>
      <p:sp>
        <p:nvSpPr>
          <p:cNvPr id="75" name="Shape 75"/>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0"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0"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0" algn="l">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0" algn="l">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0" algn="l">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0" name="Shape 40"/>
        <p:cNvGrpSpPr/>
        <p:nvPr/>
      </p:nvGrpSpPr>
      <p:grpSpPr>
        <a:xfrm>
          <a:off x="0" y="0"/>
          <a:ext cx="0" cy="0"/>
          <a:chOff x="0" y="0"/>
          <a:chExt cx="0" cy="0"/>
        </a:xfrm>
      </p:grpSpPr>
      <p:sp>
        <p:nvSpPr>
          <p:cNvPr id="41" name="Shape 4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49" name="Shape 49"/>
        <p:cNvGrpSpPr/>
        <p:nvPr/>
      </p:nvGrpSpPr>
      <p:grpSpPr>
        <a:xfrm>
          <a:off x="0" y="0"/>
          <a:ext cx="0" cy="0"/>
          <a:chOff x="0" y="0"/>
          <a:chExt cx="0" cy="0"/>
        </a:xfrm>
      </p:grpSpPr>
      <p:sp>
        <p:nvSpPr>
          <p:cNvPr id="50" name="Shape 5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1" name="Shape 61"/>
        <p:cNvGrpSpPr/>
        <p:nvPr/>
      </p:nvGrpSpPr>
      <p:grpSpPr>
        <a:xfrm>
          <a:off x="0" y="0"/>
          <a:ext cx="0" cy="0"/>
          <a:chOff x="0" y="0"/>
          <a:chExt cx="0" cy="0"/>
        </a:xfrm>
      </p:grpSpPr>
      <p:sp>
        <p:nvSpPr>
          <p:cNvPr id="62" name="Shape 62"/>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4.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5.png"/><Relationship Id="rId4" Type="http://schemas.openxmlformats.org/officeDocument/2006/relationships/image" Target="../media/image0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2.png"/><Relationship Id="rId4" Type="http://schemas.openxmlformats.org/officeDocument/2006/relationships/image" Target="../media/image09.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7.png"/><Relationship Id="rId4" Type="http://schemas.openxmlformats.org/officeDocument/2006/relationships/image" Target="../media/image0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pic>
        <p:nvPicPr>
          <p:cNvPr descr="1095597730629615321.png" id="84" name="Shape 84"/>
          <p:cNvPicPr preferRelativeResize="0"/>
          <p:nvPr/>
        </p:nvPicPr>
        <p:blipFill rotWithShape="1">
          <a:blip r:embed="rId3">
            <a:alphaModFix/>
          </a:blip>
          <a:srcRect b="0" l="0" r="0" t="0"/>
          <a:stretch/>
        </p:blipFill>
        <p:spPr>
          <a:xfrm>
            <a:off x="3923928" y="112705"/>
            <a:ext cx="4755932" cy="1939148"/>
          </a:xfrm>
          <a:prstGeom prst="rect">
            <a:avLst/>
          </a:prstGeom>
          <a:noFill/>
          <a:ln>
            <a:noFill/>
          </a:ln>
        </p:spPr>
      </p:pic>
      <p:sp>
        <p:nvSpPr>
          <p:cNvPr id="85" name="Shape 85"/>
          <p:cNvSpPr/>
          <p:nvPr/>
        </p:nvSpPr>
        <p:spPr>
          <a:xfrm>
            <a:off x="4716016" y="476672"/>
            <a:ext cx="3095719"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الوحدة السابعة</a:t>
            </a:r>
          </a:p>
        </p:txBody>
      </p:sp>
      <p:pic>
        <p:nvPicPr>
          <p:cNvPr descr="00138.gif" id="86" name="Shape 86"/>
          <p:cNvPicPr preferRelativeResize="0"/>
          <p:nvPr/>
        </p:nvPicPr>
        <p:blipFill rotWithShape="1">
          <a:blip r:embed="rId4">
            <a:alphaModFix/>
          </a:blip>
          <a:srcRect b="0" l="0" r="0" t="0"/>
          <a:stretch/>
        </p:blipFill>
        <p:spPr>
          <a:xfrm>
            <a:off x="611560" y="2204864"/>
            <a:ext cx="7560839" cy="4653135"/>
          </a:xfrm>
          <a:prstGeom prst="rect">
            <a:avLst/>
          </a:prstGeom>
          <a:noFill/>
          <a:ln>
            <a:noFill/>
          </a:ln>
        </p:spPr>
      </p:pic>
      <p:sp>
        <p:nvSpPr>
          <p:cNvPr id="87" name="Shape 87"/>
          <p:cNvSpPr txBox="1"/>
          <p:nvPr/>
        </p:nvSpPr>
        <p:spPr>
          <a:xfrm>
            <a:off x="1547663" y="3861048"/>
            <a:ext cx="5443263" cy="2123657"/>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600" u="none" cap="none" strike="noStrike">
                <a:solidFill>
                  <a:srgbClr val="FF0000"/>
                </a:solidFill>
                <a:latin typeface="Calibri"/>
                <a:ea typeface="Calibri"/>
                <a:cs typeface="Calibri"/>
                <a:sym typeface="Calibri"/>
              </a:rPr>
              <a:t>تعزيز الصحة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500"/>
                                        <p:tgtEl>
                                          <p:spTgt spid="84"/>
                                        </p:tgtEl>
                                      </p:cBhvr>
                                    </p:animEffect>
                                  </p:childTnLst>
                                </p:cTn>
                              </p:par>
                              <p:par>
                                <p:cTn fill="hold" nodeType="with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
                                        <p:tgtEl>
                                          <p:spTgt spid="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500"/>
                                        <p:tgtEl>
                                          <p:spTgt spid="86"/>
                                        </p:tgtEl>
                                      </p:cBhvr>
                                    </p:animEffect>
                                  </p:childTnLst>
                                </p:cTn>
                              </p:par>
                              <p:par>
                                <p:cTn fill="hold" nodeType="with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5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9" name="Shape 149"/>
        <p:cNvGrpSpPr/>
        <p:nvPr/>
      </p:nvGrpSpPr>
      <p:grpSpPr>
        <a:xfrm>
          <a:off x="0" y="0"/>
          <a:ext cx="0" cy="0"/>
          <a:chOff x="0" y="0"/>
          <a:chExt cx="0" cy="0"/>
        </a:xfrm>
      </p:grpSpPr>
      <p:pic>
        <p:nvPicPr>
          <p:cNvPr descr="Image2.jpg" id="150" name="Shape 150"/>
          <p:cNvPicPr preferRelativeResize="0"/>
          <p:nvPr/>
        </p:nvPicPr>
        <p:blipFill rotWithShape="1">
          <a:blip r:embed="rId3">
            <a:alphaModFix/>
          </a:blip>
          <a:srcRect b="0" l="0" r="0" t="0"/>
          <a:stretch/>
        </p:blipFill>
        <p:spPr>
          <a:xfrm>
            <a:off x="0" y="-27383"/>
            <a:ext cx="8892479" cy="1872207"/>
          </a:xfrm>
          <a:prstGeom prst="rect">
            <a:avLst/>
          </a:prstGeom>
          <a:noFill/>
          <a:ln>
            <a:noFill/>
          </a:ln>
        </p:spPr>
      </p:pic>
      <p:sp>
        <p:nvSpPr>
          <p:cNvPr id="151" name="Shape 151"/>
          <p:cNvSpPr/>
          <p:nvPr/>
        </p:nvSpPr>
        <p:spPr>
          <a:xfrm>
            <a:off x="827583" y="476672"/>
            <a:ext cx="7560839"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1- الاعتراف بالمشكلة</a:t>
            </a:r>
          </a:p>
        </p:txBody>
      </p:sp>
      <p:grpSp>
        <p:nvGrpSpPr>
          <p:cNvPr id="152" name="Shape 152"/>
          <p:cNvGrpSpPr/>
          <p:nvPr/>
        </p:nvGrpSpPr>
        <p:grpSpPr>
          <a:xfrm>
            <a:off x="0" y="2276872"/>
            <a:ext cx="8892479" cy="4247752"/>
            <a:chOff x="180156" y="476952"/>
            <a:chExt cx="8498446" cy="5256135"/>
          </a:xfrm>
        </p:grpSpPr>
        <p:sp>
          <p:nvSpPr>
            <p:cNvPr id="153" name="Shape 153"/>
            <p:cNvSpPr/>
            <p:nvPr/>
          </p:nvSpPr>
          <p:spPr>
            <a:xfrm>
              <a:off x="755575" y="836712"/>
              <a:ext cx="7539135" cy="4608512"/>
            </a:xfrm>
            <a:prstGeom prst="roundRect">
              <a:avLst>
                <a:gd fmla="val 8272" name="adj"/>
              </a:avLst>
            </a:prstGeom>
            <a:solidFill>
              <a:schemeClr val="lt1"/>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8.2mp6.3mpTan.jpg" id="154" name="Shape 154"/>
            <p:cNvPicPr preferRelativeResize="0"/>
            <p:nvPr/>
          </p:nvPicPr>
          <p:blipFill rotWithShape="1">
            <a:blip r:embed="rId4">
              <a:alphaModFix/>
            </a:blip>
            <a:srcRect b="0" l="0" r="0" t="0"/>
            <a:stretch/>
          </p:blipFill>
          <p:spPr>
            <a:xfrm>
              <a:off x="180156" y="476952"/>
              <a:ext cx="8498446" cy="5256135"/>
            </a:xfrm>
            <a:prstGeom prst="rect">
              <a:avLst/>
            </a:prstGeom>
            <a:noFill/>
            <a:ln>
              <a:noFill/>
            </a:ln>
          </p:spPr>
        </p:pic>
      </p:grpSp>
      <p:sp>
        <p:nvSpPr>
          <p:cNvPr id="155" name="Shape 155"/>
          <p:cNvSpPr/>
          <p:nvPr/>
        </p:nvSpPr>
        <p:spPr>
          <a:xfrm>
            <a:off x="1259632" y="3068959"/>
            <a:ext cx="6696744"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إن أولى خطوات العلاج والتخلص من المشكلة هو الاعتراف بها، لأن ذلك يجعل الشخص يبحث عن حل لها، أما إنكارها أو تجاهلها وعدم الاعتراف بها فسيؤدي إلى زيادتها مستقبلاً،وستؤثر على مسيرة الحياة.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308"/>
                                        <p:tgtEl>
                                          <p:spTgt spid="150"/>
                                        </p:tgtEl>
                                      </p:cBhvr>
                                    </p:animEffect>
                                  </p:childTnLst>
                                </p:cTn>
                              </p:par>
                              <p:par>
                                <p:cTn fill="hold" nodeType="with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308"/>
                                        <p:tgtEl>
                                          <p:spTgt spid="1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500"/>
                                        <p:tgtEl>
                                          <p:spTgt spid="152"/>
                                        </p:tgtEl>
                                      </p:cBhvr>
                                    </p:animEffect>
                                  </p:childTnLst>
                                </p:cTn>
                              </p:par>
                              <p:par>
                                <p:cTn fill="hold" nodeType="withEffect" presetClass="entr" presetID="10" presetSubtype="0">
                                  <p:stCondLst>
                                    <p:cond delay="0"/>
                                  </p:stCondLst>
                                  <p:childTnLst>
                                    <p:set>
                                      <p:cBhvr>
                                        <p:cTn dur="1" fill="hold">
                                          <p:stCondLst>
                                            <p:cond delay="0"/>
                                          </p:stCondLst>
                                        </p:cTn>
                                        <p:tgtEl>
                                          <p:spTgt spid="155">
                                            <p:txEl>
                                              <p:pRg end="0" st="0"/>
                                            </p:txEl>
                                          </p:spTgt>
                                        </p:tgtEl>
                                        <p:attrNameLst>
                                          <p:attrName>style.visibility</p:attrName>
                                        </p:attrNameLst>
                                      </p:cBhvr>
                                      <p:to>
                                        <p:strVal val="visible"/>
                                      </p:to>
                                    </p:set>
                                    <p:animEffect filter="fade" transition="in">
                                      <p:cBhvr>
                                        <p:cTn dur="500"/>
                                        <p:tgtEl>
                                          <p:spTgt spid="155">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9" name="Shape 159"/>
        <p:cNvGrpSpPr/>
        <p:nvPr/>
      </p:nvGrpSpPr>
      <p:grpSpPr>
        <a:xfrm>
          <a:off x="0" y="0"/>
          <a:ext cx="0" cy="0"/>
          <a:chOff x="0" y="0"/>
          <a:chExt cx="0" cy="0"/>
        </a:xfrm>
      </p:grpSpPr>
      <p:pic>
        <p:nvPicPr>
          <p:cNvPr descr="Image2.jpg" id="160" name="Shape 160"/>
          <p:cNvPicPr preferRelativeResize="0"/>
          <p:nvPr/>
        </p:nvPicPr>
        <p:blipFill rotWithShape="1">
          <a:blip r:embed="rId3">
            <a:alphaModFix/>
          </a:blip>
          <a:srcRect b="0" l="0" r="0" t="0"/>
          <a:stretch/>
        </p:blipFill>
        <p:spPr>
          <a:xfrm>
            <a:off x="0" y="-27383"/>
            <a:ext cx="8892479" cy="1872207"/>
          </a:xfrm>
          <a:prstGeom prst="rect">
            <a:avLst/>
          </a:prstGeom>
          <a:noFill/>
          <a:ln>
            <a:noFill/>
          </a:ln>
        </p:spPr>
      </p:pic>
      <p:sp>
        <p:nvSpPr>
          <p:cNvPr id="161" name="Shape 161"/>
          <p:cNvSpPr/>
          <p:nvPr/>
        </p:nvSpPr>
        <p:spPr>
          <a:xfrm>
            <a:off x="827583" y="476672"/>
            <a:ext cx="7560839"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2- مراجعة المتخصصين</a:t>
            </a:r>
          </a:p>
        </p:txBody>
      </p:sp>
      <p:grpSp>
        <p:nvGrpSpPr>
          <p:cNvPr id="162" name="Shape 162"/>
          <p:cNvGrpSpPr/>
          <p:nvPr/>
        </p:nvGrpSpPr>
        <p:grpSpPr>
          <a:xfrm>
            <a:off x="0" y="2276872"/>
            <a:ext cx="8892479" cy="4247752"/>
            <a:chOff x="180156" y="476952"/>
            <a:chExt cx="8498446" cy="5256135"/>
          </a:xfrm>
        </p:grpSpPr>
        <p:sp>
          <p:nvSpPr>
            <p:cNvPr id="163" name="Shape 163"/>
            <p:cNvSpPr/>
            <p:nvPr/>
          </p:nvSpPr>
          <p:spPr>
            <a:xfrm>
              <a:off x="755575" y="836712"/>
              <a:ext cx="7539135" cy="4608512"/>
            </a:xfrm>
            <a:prstGeom prst="roundRect">
              <a:avLst>
                <a:gd fmla="val 8272" name="adj"/>
              </a:avLst>
            </a:prstGeom>
            <a:solidFill>
              <a:schemeClr val="lt1"/>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8.2mp6.3mpTan.jpg" id="164" name="Shape 164"/>
            <p:cNvPicPr preferRelativeResize="0"/>
            <p:nvPr/>
          </p:nvPicPr>
          <p:blipFill rotWithShape="1">
            <a:blip r:embed="rId4">
              <a:alphaModFix/>
            </a:blip>
            <a:srcRect b="0" l="0" r="0" t="0"/>
            <a:stretch/>
          </p:blipFill>
          <p:spPr>
            <a:xfrm>
              <a:off x="180156" y="476952"/>
              <a:ext cx="8498446" cy="5256135"/>
            </a:xfrm>
            <a:prstGeom prst="rect">
              <a:avLst/>
            </a:prstGeom>
            <a:noFill/>
            <a:ln>
              <a:noFill/>
            </a:ln>
          </p:spPr>
        </p:pic>
      </p:grpSp>
      <p:sp>
        <p:nvSpPr>
          <p:cNvPr id="165" name="Shape 165"/>
          <p:cNvSpPr/>
          <p:nvPr/>
        </p:nvSpPr>
        <p:spPr>
          <a:xfrm>
            <a:off x="971600" y="2924943"/>
            <a:ext cx="6984776"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كما أن المريض في بدنه يسعى لعلاج نفسه لدى المتخصصين المؤهلين فكذلك من يتعرض للاضطراب النفسي يلجأ للمتخصصين ومن المتخصصين الذين يمكنهم تقديم المساعدة في علاج الاضطرابات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308"/>
                                        <p:tgtEl>
                                          <p:spTgt spid="160"/>
                                        </p:tgtEl>
                                      </p:cBhvr>
                                    </p:animEffect>
                                  </p:childTnLst>
                                </p:cTn>
                              </p:par>
                              <p:par>
                                <p:cTn fill="hold" nodeType="with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308"/>
                                        <p:tgtEl>
                                          <p:spTgt spid="1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gtEl>
                                        <p:attrNameLst>
                                          <p:attrName>style.visibility</p:attrName>
                                        </p:attrNameLst>
                                      </p:cBhvr>
                                      <p:to>
                                        <p:strVal val="visible"/>
                                      </p:to>
                                    </p:set>
                                    <p:animEffect filter="fade" transition="in">
                                      <p:cBhvr>
                                        <p:cTn dur="500"/>
                                        <p:tgtEl>
                                          <p:spTgt spid="162"/>
                                        </p:tgtEl>
                                      </p:cBhvr>
                                    </p:animEffect>
                                  </p:childTnLst>
                                </p:cTn>
                              </p:par>
                              <p:par>
                                <p:cTn fill="hold" nodeType="withEffect" presetClass="entr" presetID="10" presetSubtype="0">
                                  <p:stCondLst>
                                    <p:cond delay="0"/>
                                  </p:stCondLst>
                                  <p:childTnLst>
                                    <p:set>
                                      <p:cBhvr>
                                        <p:cTn dur="1" fill="hold">
                                          <p:stCondLst>
                                            <p:cond delay="0"/>
                                          </p:stCondLst>
                                        </p:cTn>
                                        <p:tgtEl>
                                          <p:spTgt spid="165">
                                            <p:txEl>
                                              <p:pRg end="0" st="0"/>
                                            </p:txEl>
                                          </p:spTgt>
                                        </p:tgtEl>
                                        <p:attrNameLst>
                                          <p:attrName>style.visibility</p:attrName>
                                        </p:attrNameLst>
                                      </p:cBhvr>
                                      <p:to>
                                        <p:strVal val="visible"/>
                                      </p:to>
                                    </p:set>
                                    <p:animEffect filter="fade" transition="in">
                                      <p:cBhvr>
                                        <p:cTn dur="500"/>
                                        <p:tgtEl>
                                          <p:spTgt spid="165">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9" name="Shape 169"/>
        <p:cNvGrpSpPr/>
        <p:nvPr/>
      </p:nvGrpSpPr>
      <p:grpSpPr>
        <a:xfrm>
          <a:off x="0" y="0"/>
          <a:ext cx="0" cy="0"/>
          <a:chOff x="0" y="0"/>
          <a:chExt cx="0" cy="0"/>
        </a:xfrm>
      </p:grpSpPr>
      <p:pic>
        <p:nvPicPr>
          <p:cNvPr descr="Image2.jpg" id="170" name="Shape 170"/>
          <p:cNvPicPr preferRelativeResize="0"/>
          <p:nvPr/>
        </p:nvPicPr>
        <p:blipFill rotWithShape="1">
          <a:blip r:embed="rId3">
            <a:alphaModFix/>
          </a:blip>
          <a:srcRect b="0" l="0" r="0" t="0"/>
          <a:stretch/>
        </p:blipFill>
        <p:spPr>
          <a:xfrm>
            <a:off x="0" y="-27383"/>
            <a:ext cx="8892479" cy="1872207"/>
          </a:xfrm>
          <a:prstGeom prst="rect">
            <a:avLst/>
          </a:prstGeom>
          <a:noFill/>
          <a:ln>
            <a:noFill/>
          </a:ln>
        </p:spPr>
      </p:pic>
      <p:sp>
        <p:nvSpPr>
          <p:cNvPr id="171" name="Shape 171"/>
          <p:cNvSpPr/>
          <p:nvPr/>
        </p:nvSpPr>
        <p:spPr>
          <a:xfrm>
            <a:off x="827583" y="476672"/>
            <a:ext cx="7560839"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2- مراجعة المتخصصين</a:t>
            </a:r>
          </a:p>
        </p:txBody>
      </p:sp>
      <p:grpSp>
        <p:nvGrpSpPr>
          <p:cNvPr id="172" name="Shape 172"/>
          <p:cNvGrpSpPr/>
          <p:nvPr/>
        </p:nvGrpSpPr>
        <p:grpSpPr>
          <a:xfrm>
            <a:off x="0" y="2276872"/>
            <a:ext cx="8892479" cy="4247752"/>
            <a:chOff x="180156" y="476952"/>
            <a:chExt cx="8498446" cy="5256135"/>
          </a:xfrm>
        </p:grpSpPr>
        <p:sp>
          <p:nvSpPr>
            <p:cNvPr id="173" name="Shape 173"/>
            <p:cNvSpPr/>
            <p:nvPr/>
          </p:nvSpPr>
          <p:spPr>
            <a:xfrm>
              <a:off x="755575" y="836712"/>
              <a:ext cx="7539135" cy="4608512"/>
            </a:xfrm>
            <a:prstGeom prst="roundRect">
              <a:avLst>
                <a:gd fmla="val 8272" name="adj"/>
              </a:avLst>
            </a:prstGeom>
            <a:solidFill>
              <a:schemeClr val="lt1"/>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8.2mp6.3mpTan.jpg" id="174" name="Shape 174"/>
            <p:cNvPicPr preferRelativeResize="0"/>
            <p:nvPr/>
          </p:nvPicPr>
          <p:blipFill rotWithShape="1">
            <a:blip r:embed="rId4">
              <a:alphaModFix/>
            </a:blip>
            <a:srcRect b="0" l="0" r="0" t="0"/>
            <a:stretch/>
          </p:blipFill>
          <p:spPr>
            <a:xfrm>
              <a:off x="180156" y="476952"/>
              <a:ext cx="8498446" cy="5256135"/>
            </a:xfrm>
            <a:prstGeom prst="rect">
              <a:avLst/>
            </a:prstGeom>
            <a:noFill/>
            <a:ln>
              <a:noFill/>
            </a:ln>
          </p:spPr>
        </p:pic>
      </p:grpSp>
      <p:sp>
        <p:nvSpPr>
          <p:cNvPr id="175" name="Shape 175"/>
          <p:cNvSpPr/>
          <p:nvPr/>
        </p:nvSpPr>
        <p:spPr>
          <a:xfrm>
            <a:off x="1115616" y="3140967"/>
            <a:ext cx="6984776"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0070C0"/>
                </a:solidFill>
                <a:latin typeface="Calibri"/>
                <a:ea typeface="Calibri"/>
                <a:cs typeface="Calibri"/>
                <a:sym typeface="Calibri"/>
              </a:rPr>
              <a:t>الطبيب النفسي: </a:t>
            </a:r>
            <a:r>
              <a:rPr b="1" i="0" lang="ar-EG" sz="3600" u="none" cap="none" strike="noStrike">
                <a:solidFill>
                  <a:schemeClr val="dk1"/>
                </a:solidFill>
                <a:latin typeface="Calibri"/>
                <a:ea typeface="Calibri"/>
                <a:cs typeface="Calibri"/>
                <a:sym typeface="Calibri"/>
              </a:rPr>
              <a:t>وهو يحمل مؤهلا في الطب ويستخدم العلاج الدوائي بالعقاقير.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500"/>
                                        <p:tgtEl>
                                          <p:spTgt spid="172"/>
                                        </p:tgtEl>
                                      </p:cBhvr>
                                    </p:animEffect>
                                  </p:childTnLst>
                                </p:cTn>
                              </p:par>
                              <p:par>
                                <p:cTn fill="hold" nodeType="withEffect" presetClass="entr" presetID="10" presetSubtype="0">
                                  <p:stCondLst>
                                    <p:cond delay="0"/>
                                  </p:stCondLst>
                                  <p:childTnLst>
                                    <p:set>
                                      <p:cBhvr>
                                        <p:cTn dur="1" fill="hold">
                                          <p:stCondLst>
                                            <p:cond delay="0"/>
                                          </p:stCondLst>
                                        </p:cTn>
                                        <p:tgtEl>
                                          <p:spTgt spid="175">
                                            <p:txEl>
                                              <p:pRg end="0" st="0"/>
                                            </p:txEl>
                                          </p:spTgt>
                                        </p:tgtEl>
                                        <p:attrNameLst>
                                          <p:attrName>style.visibility</p:attrName>
                                        </p:attrNameLst>
                                      </p:cBhvr>
                                      <p:to>
                                        <p:strVal val="visible"/>
                                      </p:to>
                                    </p:set>
                                    <p:animEffect filter="fade" transition="in">
                                      <p:cBhvr>
                                        <p:cTn dur="500"/>
                                        <p:tgtEl>
                                          <p:spTgt spid="175">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9" name="Shape 179"/>
        <p:cNvGrpSpPr/>
        <p:nvPr/>
      </p:nvGrpSpPr>
      <p:grpSpPr>
        <a:xfrm>
          <a:off x="0" y="0"/>
          <a:ext cx="0" cy="0"/>
          <a:chOff x="0" y="0"/>
          <a:chExt cx="0" cy="0"/>
        </a:xfrm>
      </p:grpSpPr>
      <p:pic>
        <p:nvPicPr>
          <p:cNvPr descr="Image2.jpg" id="180" name="Shape 180"/>
          <p:cNvPicPr preferRelativeResize="0"/>
          <p:nvPr/>
        </p:nvPicPr>
        <p:blipFill rotWithShape="1">
          <a:blip r:embed="rId3">
            <a:alphaModFix/>
          </a:blip>
          <a:srcRect b="0" l="0" r="0" t="0"/>
          <a:stretch/>
        </p:blipFill>
        <p:spPr>
          <a:xfrm>
            <a:off x="0" y="-27383"/>
            <a:ext cx="8892479" cy="1872207"/>
          </a:xfrm>
          <a:prstGeom prst="rect">
            <a:avLst/>
          </a:prstGeom>
          <a:noFill/>
          <a:ln>
            <a:noFill/>
          </a:ln>
        </p:spPr>
      </p:pic>
      <p:sp>
        <p:nvSpPr>
          <p:cNvPr id="181" name="Shape 181"/>
          <p:cNvSpPr/>
          <p:nvPr/>
        </p:nvSpPr>
        <p:spPr>
          <a:xfrm>
            <a:off x="827583" y="476672"/>
            <a:ext cx="7560839"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2- مراجعة المتخصصين</a:t>
            </a:r>
          </a:p>
        </p:txBody>
      </p:sp>
      <p:grpSp>
        <p:nvGrpSpPr>
          <p:cNvPr id="182" name="Shape 182"/>
          <p:cNvGrpSpPr/>
          <p:nvPr/>
        </p:nvGrpSpPr>
        <p:grpSpPr>
          <a:xfrm>
            <a:off x="0" y="2276872"/>
            <a:ext cx="8892479" cy="4247752"/>
            <a:chOff x="180156" y="476952"/>
            <a:chExt cx="8498446" cy="5256135"/>
          </a:xfrm>
        </p:grpSpPr>
        <p:sp>
          <p:nvSpPr>
            <p:cNvPr id="183" name="Shape 183"/>
            <p:cNvSpPr/>
            <p:nvPr/>
          </p:nvSpPr>
          <p:spPr>
            <a:xfrm>
              <a:off x="755575" y="836712"/>
              <a:ext cx="7539135" cy="4608512"/>
            </a:xfrm>
            <a:prstGeom prst="roundRect">
              <a:avLst>
                <a:gd fmla="val 8272" name="adj"/>
              </a:avLst>
            </a:prstGeom>
            <a:solidFill>
              <a:schemeClr val="lt1"/>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8.2mp6.3mpTan.jpg" id="184" name="Shape 184"/>
            <p:cNvPicPr preferRelativeResize="0"/>
            <p:nvPr/>
          </p:nvPicPr>
          <p:blipFill rotWithShape="1">
            <a:blip r:embed="rId4">
              <a:alphaModFix/>
            </a:blip>
            <a:srcRect b="0" l="0" r="0" t="0"/>
            <a:stretch/>
          </p:blipFill>
          <p:spPr>
            <a:xfrm>
              <a:off x="180156" y="476952"/>
              <a:ext cx="8498446" cy="5256135"/>
            </a:xfrm>
            <a:prstGeom prst="rect">
              <a:avLst/>
            </a:prstGeom>
            <a:noFill/>
            <a:ln>
              <a:noFill/>
            </a:ln>
          </p:spPr>
        </p:pic>
      </p:grpSp>
      <p:sp>
        <p:nvSpPr>
          <p:cNvPr id="185" name="Shape 185"/>
          <p:cNvSpPr/>
          <p:nvPr/>
        </p:nvSpPr>
        <p:spPr>
          <a:xfrm>
            <a:off x="971600" y="2924943"/>
            <a:ext cx="7128792"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0070C0"/>
                </a:solidFill>
                <a:latin typeface="Calibri"/>
                <a:ea typeface="Calibri"/>
                <a:cs typeface="Calibri"/>
                <a:sym typeface="Calibri"/>
              </a:rPr>
              <a:t>الأخصائي النفسي: </a:t>
            </a:r>
            <a:r>
              <a:rPr b="1" i="0" lang="ar-EG" sz="3600" u="none" cap="none" strike="noStrike">
                <a:solidFill>
                  <a:schemeClr val="dk1"/>
                </a:solidFill>
                <a:latin typeface="Calibri"/>
                <a:ea typeface="Calibri"/>
                <a:cs typeface="Calibri"/>
                <a:sym typeface="Calibri"/>
              </a:rPr>
              <a:t>وهو يحمل مؤهلاً في علم النفس العيادي، ويقدم الجلسات العلاجية باستخدام طرق العلاج المعروفة بنتائجها (يعيد تعديل السلوك البشري) وكذلك يطبق الاختبارات والمقاييس النفسية ويستخرج نتائجها.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500"/>
                                        <p:tgtEl>
                                          <p:spTgt spid="182"/>
                                        </p:tgtEl>
                                      </p:cBhvr>
                                    </p:animEffect>
                                  </p:childTnLst>
                                </p:cTn>
                              </p:par>
                              <p:par>
                                <p:cTn fill="hold" nodeType="withEffect" presetClass="entr" presetID="10" presetSubtype="0">
                                  <p:stCondLst>
                                    <p:cond delay="0"/>
                                  </p:stCondLst>
                                  <p:childTnLst>
                                    <p:set>
                                      <p:cBhvr>
                                        <p:cTn dur="1" fill="hold">
                                          <p:stCondLst>
                                            <p:cond delay="0"/>
                                          </p:stCondLst>
                                        </p:cTn>
                                        <p:tgtEl>
                                          <p:spTgt spid="185">
                                            <p:txEl>
                                              <p:pRg end="0" st="0"/>
                                            </p:txEl>
                                          </p:spTgt>
                                        </p:tgtEl>
                                        <p:attrNameLst>
                                          <p:attrName>style.visibility</p:attrName>
                                        </p:attrNameLst>
                                      </p:cBhvr>
                                      <p:to>
                                        <p:strVal val="visible"/>
                                      </p:to>
                                    </p:set>
                                    <p:animEffect filter="fade" transition="in">
                                      <p:cBhvr>
                                        <p:cTn dur="500"/>
                                        <p:tgtEl>
                                          <p:spTgt spid="185">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9" name="Shape 189"/>
        <p:cNvGrpSpPr/>
        <p:nvPr/>
      </p:nvGrpSpPr>
      <p:grpSpPr>
        <a:xfrm>
          <a:off x="0" y="0"/>
          <a:ext cx="0" cy="0"/>
          <a:chOff x="0" y="0"/>
          <a:chExt cx="0" cy="0"/>
        </a:xfrm>
      </p:grpSpPr>
      <p:pic>
        <p:nvPicPr>
          <p:cNvPr descr="Image2.jpg" id="190" name="Shape 190"/>
          <p:cNvPicPr preferRelativeResize="0"/>
          <p:nvPr/>
        </p:nvPicPr>
        <p:blipFill rotWithShape="1">
          <a:blip r:embed="rId3">
            <a:alphaModFix/>
          </a:blip>
          <a:srcRect b="0" l="0" r="0" t="0"/>
          <a:stretch/>
        </p:blipFill>
        <p:spPr>
          <a:xfrm>
            <a:off x="0" y="-27383"/>
            <a:ext cx="8892479" cy="1872207"/>
          </a:xfrm>
          <a:prstGeom prst="rect">
            <a:avLst/>
          </a:prstGeom>
          <a:noFill/>
          <a:ln>
            <a:noFill/>
          </a:ln>
        </p:spPr>
      </p:pic>
      <p:sp>
        <p:nvSpPr>
          <p:cNvPr id="191" name="Shape 191"/>
          <p:cNvSpPr/>
          <p:nvPr/>
        </p:nvSpPr>
        <p:spPr>
          <a:xfrm>
            <a:off x="827583" y="476672"/>
            <a:ext cx="7560839"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3- تعديل السلوك وعلاجه نفسياً</a:t>
            </a:r>
          </a:p>
        </p:txBody>
      </p:sp>
      <p:grpSp>
        <p:nvGrpSpPr>
          <p:cNvPr id="192" name="Shape 192"/>
          <p:cNvGrpSpPr/>
          <p:nvPr/>
        </p:nvGrpSpPr>
        <p:grpSpPr>
          <a:xfrm>
            <a:off x="0" y="2276872"/>
            <a:ext cx="8892479" cy="4247752"/>
            <a:chOff x="180156" y="476952"/>
            <a:chExt cx="8498446" cy="5256135"/>
          </a:xfrm>
        </p:grpSpPr>
        <p:sp>
          <p:nvSpPr>
            <p:cNvPr id="193" name="Shape 193"/>
            <p:cNvSpPr/>
            <p:nvPr/>
          </p:nvSpPr>
          <p:spPr>
            <a:xfrm>
              <a:off x="755575" y="836712"/>
              <a:ext cx="7539135" cy="4608512"/>
            </a:xfrm>
            <a:prstGeom prst="roundRect">
              <a:avLst>
                <a:gd fmla="val 8272" name="adj"/>
              </a:avLst>
            </a:prstGeom>
            <a:solidFill>
              <a:schemeClr val="lt1"/>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8.2mp6.3mpTan.jpg" id="194" name="Shape 194"/>
            <p:cNvPicPr preferRelativeResize="0"/>
            <p:nvPr/>
          </p:nvPicPr>
          <p:blipFill rotWithShape="1">
            <a:blip r:embed="rId4">
              <a:alphaModFix/>
            </a:blip>
            <a:srcRect b="0" l="0" r="0" t="0"/>
            <a:stretch/>
          </p:blipFill>
          <p:spPr>
            <a:xfrm>
              <a:off x="180156" y="476952"/>
              <a:ext cx="8498446" cy="5256135"/>
            </a:xfrm>
            <a:prstGeom prst="rect">
              <a:avLst/>
            </a:prstGeom>
            <a:noFill/>
            <a:ln>
              <a:noFill/>
            </a:ln>
          </p:spPr>
        </p:pic>
      </p:grpSp>
      <p:sp>
        <p:nvSpPr>
          <p:cNvPr id="195" name="Shape 195"/>
          <p:cNvSpPr/>
          <p:nvPr/>
        </p:nvSpPr>
        <p:spPr>
          <a:xfrm>
            <a:off x="971600" y="3201942"/>
            <a:ext cx="7128792" cy="2308323"/>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وللعلاج النفسي عدة طرق تختلف باختلاف المشكلة النفسية، وحتى يتحقق العلاج الجيد لابد من استخدام أكثر من أسلوب بطريقة متكررة ومنتظمة يوميا.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308"/>
                                        <p:tgtEl>
                                          <p:spTgt spid="190"/>
                                        </p:tgtEl>
                                      </p:cBhvr>
                                    </p:animEffect>
                                  </p:childTnLst>
                                </p:cTn>
                              </p:par>
                              <p:par>
                                <p:cTn fill="hold" nodeType="with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308"/>
                                        <p:tgtEl>
                                          <p:spTgt spid="1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500"/>
                                        <p:tgtEl>
                                          <p:spTgt spid="192"/>
                                        </p:tgtEl>
                                      </p:cBhvr>
                                    </p:animEffect>
                                  </p:childTnLst>
                                </p:cTn>
                              </p:par>
                              <p:par>
                                <p:cTn fill="hold" nodeType="withEffect" presetClass="entr" presetID="10" presetSubtype="0">
                                  <p:stCondLst>
                                    <p:cond delay="0"/>
                                  </p:stCondLst>
                                  <p:childTnLst>
                                    <p:set>
                                      <p:cBhvr>
                                        <p:cTn dur="1" fill="hold">
                                          <p:stCondLst>
                                            <p:cond delay="0"/>
                                          </p:stCondLst>
                                        </p:cTn>
                                        <p:tgtEl>
                                          <p:spTgt spid="195">
                                            <p:txEl>
                                              <p:pRg end="0" st="0"/>
                                            </p:txEl>
                                          </p:spTgt>
                                        </p:tgtEl>
                                        <p:attrNameLst>
                                          <p:attrName>style.visibility</p:attrName>
                                        </p:attrNameLst>
                                      </p:cBhvr>
                                      <p:to>
                                        <p:strVal val="visible"/>
                                      </p:to>
                                    </p:set>
                                    <p:animEffect filter="fade" transition="in">
                                      <p:cBhvr>
                                        <p:cTn dur="500"/>
                                        <p:tgtEl>
                                          <p:spTgt spid="195">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9" name="Shape 199"/>
        <p:cNvGrpSpPr/>
        <p:nvPr/>
      </p:nvGrpSpPr>
      <p:grpSpPr>
        <a:xfrm>
          <a:off x="0" y="0"/>
          <a:ext cx="0" cy="0"/>
          <a:chOff x="0" y="0"/>
          <a:chExt cx="0" cy="0"/>
        </a:xfrm>
      </p:grpSpPr>
      <p:pic>
        <p:nvPicPr>
          <p:cNvPr descr="Image2.jpg" id="200" name="Shape 200"/>
          <p:cNvPicPr preferRelativeResize="0"/>
          <p:nvPr/>
        </p:nvPicPr>
        <p:blipFill rotWithShape="1">
          <a:blip r:embed="rId3">
            <a:alphaModFix/>
          </a:blip>
          <a:srcRect b="0" l="0" r="0" t="0"/>
          <a:stretch/>
        </p:blipFill>
        <p:spPr>
          <a:xfrm>
            <a:off x="0" y="-27383"/>
            <a:ext cx="8892479" cy="1872207"/>
          </a:xfrm>
          <a:prstGeom prst="rect">
            <a:avLst/>
          </a:prstGeom>
          <a:noFill/>
          <a:ln>
            <a:noFill/>
          </a:ln>
        </p:spPr>
      </p:pic>
      <p:sp>
        <p:nvSpPr>
          <p:cNvPr id="201" name="Shape 201"/>
          <p:cNvSpPr/>
          <p:nvPr/>
        </p:nvSpPr>
        <p:spPr>
          <a:xfrm>
            <a:off x="827583" y="476672"/>
            <a:ext cx="7560839"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3- تعديل السلوك وعلاجه نفسياً</a:t>
            </a:r>
          </a:p>
        </p:txBody>
      </p:sp>
      <p:grpSp>
        <p:nvGrpSpPr>
          <p:cNvPr id="202" name="Shape 202"/>
          <p:cNvGrpSpPr/>
          <p:nvPr/>
        </p:nvGrpSpPr>
        <p:grpSpPr>
          <a:xfrm>
            <a:off x="0" y="2276872"/>
            <a:ext cx="8892479" cy="4247752"/>
            <a:chOff x="180156" y="476952"/>
            <a:chExt cx="8498446" cy="5256135"/>
          </a:xfrm>
        </p:grpSpPr>
        <p:sp>
          <p:nvSpPr>
            <p:cNvPr id="203" name="Shape 203"/>
            <p:cNvSpPr/>
            <p:nvPr/>
          </p:nvSpPr>
          <p:spPr>
            <a:xfrm>
              <a:off x="755575" y="836712"/>
              <a:ext cx="7539135" cy="4608512"/>
            </a:xfrm>
            <a:prstGeom prst="roundRect">
              <a:avLst>
                <a:gd fmla="val 8272" name="adj"/>
              </a:avLst>
            </a:prstGeom>
            <a:solidFill>
              <a:schemeClr val="lt1"/>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8.2mp6.3mpTan.jpg" id="204" name="Shape 204"/>
            <p:cNvPicPr preferRelativeResize="0"/>
            <p:nvPr/>
          </p:nvPicPr>
          <p:blipFill rotWithShape="1">
            <a:blip r:embed="rId4">
              <a:alphaModFix/>
            </a:blip>
            <a:srcRect b="0" l="0" r="0" t="0"/>
            <a:stretch/>
          </p:blipFill>
          <p:spPr>
            <a:xfrm>
              <a:off x="180156" y="476952"/>
              <a:ext cx="8498446" cy="5256135"/>
            </a:xfrm>
            <a:prstGeom prst="rect">
              <a:avLst/>
            </a:prstGeom>
            <a:noFill/>
            <a:ln>
              <a:noFill/>
            </a:ln>
          </p:spPr>
        </p:pic>
      </p:grpSp>
      <p:sp>
        <p:nvSpPr>
          <p:cNvPr id="205" name="Shape 205"/>
          <p:cNvSpPr/>
          <p:nvPr/>
        </p:nvSpPr>
        <p:spPr>
          <a:xfrm>
            <a:off x="971600" y="2647944"/>
            <a:ext cx="7128792" cy="341631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مع ملاحظة أن من طبيعة الاضطرابات النفسية أنها قد تحتاج إلى بعض الوقت أكثر مما يحتاجه العلاج في الأمراض الجسيمة، فعلى المريض الصبر وعدم الاستعجال في طلب النتائج الإيجابية، حيث إن ذلك سيأتي تدريجياً إذا تقيد المريض بتوجيهات المعالج النفسي.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500"/>
                                        <p:tgtEl>
                                          <p:spTgt spid="202"/>
                                        </p:tgtEl>
                                      </p:cBhvr>
                                    </p:animEffect>
                                  </p:childTnLst>
                                </p:cTn>
                              </p:par>
                              <p:par>
                                <p:cTn fill="hold" nodeType="withEffect" presetClass="entr" presetID="10" presetSubtype="0">
                                  <p:stCondLst>
                                    <p:cond delay="0"/>
                                  </p:stCondLst>
                                  <p:childTnLst>
                                    <p:set>
                                      <p:cBhvr>
                                        <p:cTn dur="1" fill="hold">
                                          <p:stCondLst>
                                            <p:cond delay="0"/>
                                          </p:stCondLst>
                                        </p:cTn>
                                        <p:tgtEl>
                                          <p:spTgt spid="205">
                                            <p:txEl>
                                              <p:pRg end="0" st="0"/>
                                            </p:txEl>
                                          </p:spTgt>
                                        </p:tgtEl>
                                        <p:attrNameLst>
                                          <p:attrName>style.visibility</p:attrName>
                                        </p:attrNameLst>
                                      </p:cBhvr>
                                      <p:to>
                                        <p:strVal val="visible"/>
                                      </p:to>
                                    </p:set>
                                    <p:animEffect filter="fade" transition="in">
                                      <p:cBhvr>
                                        <p:cTn dur="500"/>
                                        <p:tgtEl>
                                          <p:spTgt spid="205">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9" name="Shape 209"/>
        <p:cNvGrpSpPr/>
        <p:nvPr/>
      </p:nvGrpSpPr>
      <p:grpSpPr>
        <a:xfrm>
          <a:off x="0" y="0"/>
          <a:ext cx="0" cy="0"/>
          <a:chOff x="0" y="0"/>
          <a:chExt cx="0" cy="0"/>
        </a:xfrm>
      </p:grpSpPr>
      <p:pic>
        <p:nvPicPr>
          <p:cNvPr descr="2d99ouc.png" id="210" name="Shape 210"/>
          <p:cNvPicPr preferRelativeResize="0"/>
          <p:nvPr/>
        </p:nvPicPr>
        <p:blipFill rotWithShape="1">
          <a:blip r:embed="rId3">
            <a:alphaModFix/>
          </a:blip>
          <a:srcRect b="0" l="0" r="0" t="0"/>
          <a:stretch/>
        </p:blipFill>
        <p:spPr>
          <a:xfrm rot="609733">
            <a:off x="3818721" y="-569375"/>
            <a:ext cx="4762004" cy="3312114"/>
          </a:xfrm>
          <a:prstGeom prst="rect">
            <a:avLst/>
          </a:prstGeom>
          <a:noFill/>
          <a:ln>
            <a:noFill/>
          </a:ln>
        </p:spPr>
      </p:pic>
      <p:sp>
        <p:nvSpPr>
          <p:cNvPr id="211" name="Shape 211"/>
          <p:cNvSpPr/>
          <p:nvPr/>
        </p:nvSpPr>
        <p:spPr>
          <a:xfrm>
            <a:off x="4067944" y="620687"/>
            <a:ext cx="4104456" cy="76944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400" u="none" cap="none" strike="noStrike">
                <a:solidFill>
                  <a:schemeClr val="lt1"/>
                </a:solidFill>
                <a:latin typeface="Calibri"/>
                <a:ea typeface="Calibri"/>
                <a:cs typeface="Calibri"/>
                <a:sym typeface="Calibri"/>
              </a:rPr>
              <a:t>مفاهيم ومصطلحات؟</a:t>
            </a:r>
          </a:p>
        </p:txBody>
      </p:sp>
      <p:pic>
        <p:nvPicPr>
          <p:cNvPr descr="gf.gif" id="212" name="Shape 212"/>
          <p:cNvPicPr preferRelativeResize="0"/>
          <p:nvPr/>
        </p:nvPicPr>
        <p:blipFill rotWithShape="1">
          <a:blip r:embed="rId4">
            <a:alphaModFix/>
          </a:blip>
          <a:srcRect b="0" l="0" r="0" t="0"/>
          <a:stretch/>
        </p:blipFill>
        <p:spPr>
          <a:xfrm>
            <a:off x="395536" y="2636911"/>
            <a:ext cx="8280919" cy="3933056"/>
          </a:xfrm>
          <a:prstGeom prst="roundRect">
            <a:avLst>
              <a:gd fmla="val 0" name="adj"/>
            </a:avLst>
          </a:prstGeom>
          <a:solidFill>
            <a:schemeClr val="lt1"/>
          </a:solidFill>
          <a:ln>
            <a:noFill/>
          </a:ln>
        </p:spPr>
      </p:pic>
      <p:sp>
        <p:nvSpPr>
          <p:cNvPr id="213" name="Shape 213"/>
          <p:cNvSpPr/>
          <p:nvPr/>
        </p:nvSpPr>
        <p:spPr>
          <a:xfrm>
            <a:off x="1331640" y="3284983"/>
            <a:ext cx="6624735" cy="2554544"/>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rgbClr val="974806"/>
                </a:solidFill>
                <a:latin typeface="Calibri"/>
                <a:ea typeface="Calibri"/>
                <a:cs typeface="Calibri"/>
                <a:sym typeface="Calibri"/>
              </a:rPr>
              <a:t>العلاج النفسي:</a:t>
            </a:r>
          </a:p>
          <a:p>
            <a:pPr indent="0" lvl="0" marL="0" marR="0" rtl="0" algn="r">
              <a:spcBef>
                <a:spcPts val="0"/>
              </a:spcBef>
              <a:buSzPct val="25000"/>
              <a:buNone/>
            </a:pPr>
            <a:r>
              <a:rPr b="1" i="0" lang="ar-EG" sz="4000" u="none" cap="none" strike="noStrike">
                <a:solidFill>
                  <a:schemeClr val="dk1"/>
                </a:solidFill>
                <a:latin typeface="Calibri"/>
                <a:ea typeface="Calibri"/>
                <a:cs typeface="Calibri"/>
                <a:sym typeface="Calibri"/>
              </a:rPr>
              <a:t>مجموعة نشاطات علمية وسلوكية تهدف لتقديم المعونة لمن يحتاجها من ذوي الاضطرابات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par>
                                <p:cTn fill="hold" nodeType="with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500"/>
                                        <p:tgtEl>
                                          <p:spTgt spid="2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500"/>
                                        <p:tgtEl>
                                          <p:spTgt spid="212"/>
                                        </p:tgtEl>
                                      </p:cBhvr>
                                    </p:animEffect>
                                  </p:childTnLst>
                                </p:cTn>
                              </p:par>
                              <p:par>
                                <p:cTn fill="hold" nodeType="with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5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7" name="Shape 217"/>
        <p:cNvGrpSpPr/>
        <p:nvPr/>
      </p:nvGrpSpPr>
      <p:grpSpPr>
        <a:xfrm>
          <a:off x="0" y="0"/>
          <a:ext cx="0" cy="0"/>
          <a:chOff x="0" y="0"/>
          <a:chExt cx="0" cy="0"/>
        </a:xfrm>
      </p:grpSpPr>
      <p:grpSp>
        <p:nvGrpSpPr>
          <p:cNvPr id="218" name="Shape 218"/>
          <p:cNvGrpSpPr/>
          <p:nvPr/>
        </p:nvGrpSpPr>
        <p:grpSpPr>
          <a:xfrm>
            <a:off x="1043607" y="1412775"/>
            <a:ext cx="7056784" cy="4392487"/>
            <a:chOff x="5250596" y="985716"/>
            <a:chExt cx="658936" cy="1449549"/>
          </a:xfrm>
        </p:grpSpPr>
        <p:sp>
          <p:nvSpPr>
            <p:cNvPr id="219" name="Shape 219"/>
            <p:cNvSpPr/>
            <p:nvPr/>
          </p:nvSpPr>
          <p:spPr>
            <a:xfrm rot="-150943">
              <a:off x="5335877" y="1157401"/>
              <a:ext cx="478446" cy="995087"/>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88.gif" id="220" name="Shape 220"/>
            <p:cNvPicPr preferRelativeResize="0"/>
            <p:nvPr/>
          </p:nvPicPr>
          <p:blipFill rotWithShape="1">
            <a:blip r:embed="rId3">
              <a:alphaModFix/>
            </a:blip>
            <a:srcRect b="0" l="0" r="0" t="0"/>
            <a:stretch/>
          </p:blipFill>
          <p:spPr>
            <a:xfrm>
              <a:off x="5250596" y="985716"/>
              <a:ext cx="658936" cy="1449549"/>
            </a:xfrm>
            <a:prstGeom prst="rect">
              <a:avLst/>
            </a:prstGeom>
            <a:noFill/>
            <a:ln>
              <a:noFill/>
            </a:ln>
          </p:spPr>
        </p:pic>
      </p:grpSp>
      <p:sp>
        <p:nvSpPr>
          <p:cNvPr id="221" name="Shape 221"/>
          <p:cNvSpPr txBox="1"/>
          <p:nvPr/>
        </p:nvSpPr>
        <p:spPr>
          <a:xfrm rot="-171715">
            <a:off x="2317885" y="2462605"/>
            <a:ext cx="4608511" cy="2123658"/>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i="0" lang="ar-EG" sz="6600" u="none" cap="none" strike="noStrike">
                <a:solidFill>
                  <a:srgbClr val="0070C0"/>
                </a:solidFill>
                <a:latin typeface="Calibri"/>
                <a:ea typeface="Calibri"/>
                <a:cs typeface="Calibri"/>
                <a:sym typeface="Calibri"/>
              </a:rPr>
              <a:t>أهم الطرق العلاجية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18"/>
                                        </p:tgtEl>
                                        <p:attrNameLst>
                                          <p:attrName>style.visibility</p:attrName>
                                        </p:attrNameLst>
                                      </p:cBhvr>
                                      <p:to>
                                        <p:strVal val="visible"/>
                                      </p:to>
                                    </p:set>
                                    <p:anim calcmode="lin" valueType="num">
                                      <p:cBhvr additive="base">
                                        <p:cTn dur="500"/>
                                        <p:tgtEl>
                                          <p:spTgt spid="218"/>
                                        </p:tgtEl>
                                        <p:attrNameLst>
                                          <p:attrName>ppt_w</p:attrName>
                                        </p:attrNameLst>
                                      </p:cBhvr>
                                      <p:tavLst>
                                        <p:tav fmla="" tm="0">
                                          <p:val>
                                            <p:strVal val="0"/>
                                          </p:val>
                                        </p:tav>
                                        <p:tav fmla="" tm="100000">
                                          <p:val>
                                            <p:strVal val="#ppt_w"/>
                                          </p:val>
                                        </p:tav>
                                      </p:tavLst>
                                    </p:anim>
                                    <p:anim calcmode="lin" valueType="num">
                                      <p:cBhvr additive="base">
                                        <p:cTn dur="500"/>
                                        <p:tgtEl>
                                          <p:spTgt spid="21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21"/>
                                        </p:tgtEl>
                                        <p:attrNameLst>
                                          <p:attrName>style.visibility</p:attrName>
                                        </p:attrNameLst>
                                      </p:cBhvr>
                                      <p:to>
                                        <p:strVal val="visible"/>
                                      </p:to>
                                    </p:set>
                                    <p:anim calcmode="lin" valueType="num">
                                      <p:cBhvr additive="base">
                                        <p:cTn dur="500"/>
                                        <p:tgtEl>
                                          <p:spTgt spid="221"/>
                                        </p:tgtEl>
                                        <p:attrNameLst>
                                          <p:attrName>ppt_w</p:attrName>
                                        </p:attrNameLst>
                                      </p:cBhvr>
                                      <p:tavLst>
                                        <p:tav fmla="" tm="0">
                                          <p:val>
                                            <p:strVal val="0"/>
                                          </p:val>
                                        </p:tav>
                                        <p:tav fmla="" tm="100000">
                                          <p:val>
                                            <p:strVal val="#ppt_w"/>
                                          </p:val>
                                        </p:tav>
                                      </p:tavLst>
                                    </p:anim>
                                    <p:anim calcmode="lin" valueType="num">
                                      <p:cBhvr additive="base">
                                        <p:cTn dur="500"/>
                                        <p:tgtEl>
                                          <p:spTgt spid="22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5" name="Shape 225"/>
        <p:cNvGrpSpPr/>
        <p:nvPr/>
      </p:nvGrpSpPr>
      <p:grpSpPr>
        <a:xfrm>
          <a:off x="0" y="0"/>
          <a:ext cx="0" cy="0"/>
          <a:chOff x="0" y="0"/>
          <a:chExt cx="0" cy="0"/>
        </a:xfrm>
      </p:grpSpPr>
      <p:grpSp>
        <p:nvGrpSpPr>
          <p:cNvPr id="226" name="Shape 226"/>
          <p:cNvGrpSpPr/>
          <p:nvPr/>
        </p:nvGrpSpPr>
        <p:grpSpPr>
          <a:xfrm>
            <a:off x="0" y="188639"/>
            <a:ext cx="8991600" cy="1552599"/>
            <a:chOff x="44895" y="76200"/>
            <a:chExt cx="8991600" cy="6705599"/>
          </a:xfrm>
        </p:grpSpPr>
        <p:sp>
          <p:nvSpPr>
            <p:cNvPr id="227" name="Shape 227"/>
            <p:cNvSpPr/>
            <p:nvPr/>
          </p:nvSpPr>
          <p:spPr>
            <a:xfrm>
              <a:off x="755575" y="692695"/>
              <a:ext cx="7632848" cy="5256583"/>
            </a:xfrm>
            <a:prstGeom prst="roundRect">
              <a:avLst>
                <a:gd fmla="val 5346" name="adj"/>
              </a:avLst>
            </a:prstGeom>
            <a:gradFill>
              <a:gsLst>
                <a:gs pos="0">
                  <a:srgbClr val="BFBFBF"/>
                </a:gs>
                <a:gs pos="50000">
                  <a:schemeClr val="lt1"/>
                </a:gs>
                <a:gs pos="100000">
                  <a:srgbClr val="F9F9DC"/>
                </a:gs>
              </a:gsLst>
              <a:lin ang="5400000" scaled="0"/>
            </a:gra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228" name="Shape 228"/>
            <p:cNvSpPr/>
            <p:nvPr/>
          </p:nvSpPr>
          <p:spPr>
            <a:xfrm>
              <a:off x="44895" y="76200"/>
              <a:ext cx="8991600" cy="6705599"/>
            </a:xfrm>
            <a:prstGeom prst="roundRect">
              <a:avLst>
                <a:gd fmla="val 0" name="adj"/>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grpSp>
      <p:sp>
        <p:nvSpPr>
          <p:cNvPr id="229" name="Shape 229"/>
          <p:cNvSpPr/>
          <p:nvPr/>
        </p:nvSpPr>
        <p:spPr>
          <a:xfrm>
            <a:off x="1043608" y="548679"/>
            <a:ext cx="6984776"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dk1"/>
                </a:solidFill>
                <a:latin typeface="Calibri"/>
                <a:ea typeface="Calibri"/>
                <a:cs typeface="Calibri"/>
                <a:sym typeface="Calibri"/>
              </a:rPr>
              <a:t>1- الأدوية النفسية (العقاقير)</a:t>
            </a:r>
          </a:p>
        </p:txBody>
      </p:sp>
      <p:grpSp>
        <p:nvGrpSpPr>
          <p:cNvPr id="230" name="Shape 230"/>
          <p:cNvGrpSpPr/>
          <p:nvPr/>
        </p:nvGrpSpPr>
        <p:grpSpPr>
          <a:xfrm>
            <a:off x="251519" y="1772816"/>
            <a:ext cx="9144000" cy="4896544"/>
            <a:chOff x="6168394" y="-3248411"/>
            <a:chExt cx="6388830" cy="4336049"/>
          </a:xfrm>
        </p:grpSpPr>
        <p:sp>
          <p:nvSpPr>
            <p:cNvPr id="231" name="Shape 231"/>
            <p:cNvSpPr/>
            <p:nvPr/>
          </p:nvSpPr>
          <p:spPr>
            <a:xfrm>
              <a:off x="6404387" y="-2037110"/>
              <a:ext cx="4488192" cy="2501613"/>
            </a:xfrm>
            <a:prstGeom prst="ellipse">
              <a:avLst/>
            </a:prstGeom>
            <a:noFill/>
            <a:ln>
              <a:noFill/>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54521de7b.png" id="232" name="Shape 232"/>
            <p:cNvPicPr preferRelativeResize="0"/>
            <p:nvPr/>
          </p:nvPicPr>
          <p:blipFill rotWithShape="1">
            <a:blip r:embed="rId4">
              <a:alphaModFix/>
            </a:blip>
            <a:srcRect b="0" l="0" r="0" t="0"/>
            <a:stretch/>
          </p:blipFill>
          <p:spPr>
            <a:xfrm>
              <a:off x="6168394" y="-3248411"/>
              <a:ext cx="6388830" cy="4336049"/>
            </a:xfrm>
            <a:prstGeom prst="rect">
              <a:avLst/>
            </a:prstGeom>
            <a:noFill/>
            <a:ln>
              <a:noFill/>
            </a:ln>
          </p:spPr>
        </p:pic>
      </p:grpSp>
      <p:sp>
        <p:nvSpPr>
          <p:cNvPr id="233" name="Shape 233"/>
          <p:cNvSpPr/>
          <p:nvPr/>
        </p:nvSpPr>
        <p:spPr>
          <a:xfrm>
            <a:off x="827583" y="2852935"/>
            <a:ext cx="7272808" cy="34163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وذلك من خلال الطبيب النفسي، والتي ثبت فائدتها الكبيرة للمرضى، وقد يعتقد بعض المرضى أن هذه الأدوية قد تضر بالمريض، وعلى العكس من ذلك فإن هذه الأدوية إذا استخدمت حسب توصية الطبيب فإن نتائجها جيدة.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500"/>
                                        <p:tgtEl>
                                          <p:spTgt spid="226"/>
                                        </p:tgtEl>
                                      </p:cBhvr>
                                    </p:animEffect>
                                  </p:childTnLst>
                                </p:cTn>
                              </p:par>
                              <p:par>
                                <p:cTn fill="hold" nodeType="with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
                                        <p:tgtEl>
                                          <p:spTgt spid="2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1000"/>
                                        <p:tgtEl>
                                          <p:spTgt spid="230"/>
                                        </p:tgtEl>
                                      </p:cBhvr>
                                    </p:animEffect>
                                  </p:childTnLst>
                                </p:cTn>
                              </p:par>
                              <p:par>
                                <p:cTn fill="hold" nodeType="with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1000"/>
                                        <p:tgtEl>
                                          <p:spTgt spid="2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7" name="Shape 237"/>
        <p:cNvGrpSpPr/>
        <p:nvPr/>
      </p:nvGrpSpPr>
      <p:grpSpPr>
        <a:xfrm>
          <a:off x="0" y="0"/>
          <a:ext cx="0" cy="0"/>
          <a:chOff x="0" y="0"/>
          <a:chExt cx="0" cy="0"/>
        </a:xfrm>
      </p:grpSpPr>
      <p:grpSp>
        <p:nvGrpSpPr>
          <p:cNvPr id="238" name="Shape 238"/>
          <p:cNvGrpSpPr/>
          <p:nvPr/>
        </p:nvGrpSpPr>
        <p:grpSpPr>
          <a:xfrm>
            <a:off x="0" y="188639"/>
            <a:ext cx="8991600" cy="1552599"/>
            <a:chOff x="44895" y="76200"/>
            <a:chExt cx="8991600" cy="6705599"/>
          </a:xfrm>
        </p:grpSpPr>
        <p:sp>
          <p:nvSpPr>
            <p:cNvPr id="239" name="Shape 239"/>
            <p:cNvSpPr/>
            <p:nvPr/>
          </p:nvSpPr>
          <p:spPr>
            <a:xfrm>
              <a:off x="755575" y="692695"/>
              <a:ext cx="7632848" cy="5256583"/>
            </a:xfrm>
            <a:prstGeom prst="roundRect">
              <a:avLst>
                <a:gd fmla="val 5346" name="adj"/>
              </a:avLst>
            </a:prstGeom>
            <a:gradFill>
              <a:gsLst>
                <a:gs pos="0">
                  <a:srgbClr val="BFBFBF"/>
                </a:gs>
                <a:gs pos="50000">
                  <a:schemeClr val="lt1"/>
                </a:gs>
                <a:gs pos="100000">
                  <a:srgbClr val="F9F9DC"/>
                </a:gs>
              </a:gsLst>
              <a:lin ang="5400000" scaled="0"/>
            </a:gra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240" name="Shape 240"/>
            <p:cNvSpPr/>
            <p:nvPr/>
          </p:nvSpPr>
          <p:spPr>
            <a:xfrm>
              <a:off x="44895" y="76200"/>
              <a:ext cx="8991600" cy="6705599"/>
            </a:xfrm>
            <a:prstGeom prst="roundRect">
              <a:avLst>
                <a:gd fmla="val 0" name="adj"/>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grpSp>
      <p:sp>
        <p:nvSpPr>
          <p:cNvPr id="241" name="Shape 241"/>
          <p:cNvSpPr/>
          <p:nvPr/>
        </p:nvSpPr>
        <p:spPr>
          <a:xfrm>
            <a:off x="1043608" y="548679"/>
            <a:ext cx="6984776"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dk1"/>
                </a:solidFill>
                <a:latin typeface="Calibri"/>
                <a:ea typeface="Calibri"/>
                <a:cs typeface="Calibri"/>
                <a:sym typeface="Calibri"/>
              </a:rPr>
              <a:t>2- العلاج السلوكي</a:t>
            </a:r>
          </a:p>
        </p:txBody>
      </p:sp>
      <p:grpSp>
        <p:nvGrpSpPr>
          <p:cNvPr id="242" name="Shape 242"/>
          <p:cNvGrpSpPr/>
          <p:nvPr/>
        </p:nvGrpSpPr>
        <p:grpSpPr>
          <a:xfrm>
            <a:off x="251519" y="1772816"/>
            <a:ext cx="9144000" cy="4896544"/>
            <a:chOff x="6168394" y="-3248411"/>
            <a:chExt cx="6388830" cy="4336049"/>
          </a:xfrm>
        </p:grpSpPr>
        <p:sp>
          <p:nvSpPr>
            <p:cNvPr id="243" name="Shape 243"/>
            <p:cNvSpPr/>
            <p:nvPr/>
          </p:nvSpPr>
          <p:spPr>
            <a:xfrm>
              <a:off x="6404387" y="-2037110"/>
              <a:ext cx="4488192" cy="2501613"/>
            </a:xfrm>
            <a:prstGeom prst="ellipse">
              <a:avLst/>
            </a:prstGeom>
            <a:noFill/>
            <a:ln>
              <a:noFill/>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54521de7b.png" id="244" name="Shape 244"/>
            <p:cNvPicPr preferRelativeResize="0"/>
            <p:nvPr/>
          </p:nvPicPr>
          <p:blipFill rotWithShape="1">
            <a:blip r:embed="rId4">
              <a:alphaModFix/>
            </a:blip>
            <a:srcRect b="0" l="0" r="0" t="0"/>
            <a:stretch/>
          </p:blipFill>
          <p:spPr>
            <a:xfrm>
              <a:off x="6168394" y="-3248411"/>
              <a:ext cx="6388830" cy="4336049"/>
            </a:xfrm>
            <a:prstGeom prst="rect">
              <a:avLst/>
            </a:prstGeom>
            <a:noFill/>
            <a:ln>
              <a:noFill/>
            </a:ln>
          </p:spPr>
        </p:pic>
      </p:grpSp>
      <p:sp>
        <p:nvSpPr>
          <p:cNvPr id="245" name="Shape 245"/>
          <p:cNvSpPr/>
          <p:nvPr/>
        </p:nvSpPr>
        <p:spPr>
          <a:xfrm>
            <a:off x="827583" y="2996951"/>
            <a:ext cx="7272808" cy="286232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ومن أمثلته التعرض (المواجهة) ويعد هذا الأسلوب من الأساليب الفعالة في مواجهة المخاوف والوساوس القهرية على وجه الخصوص، وقد بينت الدراسات أهميته في تخلص المرء من مخاوفه ووساوسه،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500"/>
                                        <p:tgtEl>
                                          <p:spTgt spid="238"/>
                                        </p:tgtEl>
                                      </p:cBhvr>
                                    </p:animEffect>
                                  </p:childTnLst>
                                </p:cTn>
                              </p:par>
                              <p:par>
                                <p:cTn fill="hold" nodeType="with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
                                        <p:tgtEl>
                                          <p:spTgt spid="2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1000"/>
                                        <p:tgtEl>
                                          <p:spTgt spid="242"/>
                                        </p:tgtEl>
                                      </p:cBhvr>
                                    </p:animEffect>
                                  </p:childTnLst>
                                </p:cTn>
                              </p:par>
                              <p:par>
                                <p:cTn fill="hold" nodeType="with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1000"/>
                                        <p:tgtEl>
                                          <p:spTgt spid="2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1" name="Shape 91"/>
        <p:cNvGrpSpPr/>
        <p:nvPr/>
      </p:nvGrpSpPr>
      <p:grpSpPr>
        <a:xfrm>
          <a:off x="0" y="0"/>
          <a:ext cx="0" cy="0"/>
          <a:chOff x="0" y="0"/>
          <a:chExt cx="0" cy="0"/>
        </a:xfrm>
      </p:grpSpPr>
      <p:pic>
        <p:nvPicPr>
          <p:cNvPr descr="11970940161863283799gswanson_Storage_cylinder.svg.med.png" id="92" name="Shape 92"/>
          <p:cNvPicPr preferRelativeResize="0"/>
          <p:nvPr/>
        </p:nvPicPr>
        <p:blipFill rotWithShape="1">
          <a:blip r:embed="rId3">
            <a:alphaModFix/>
          </a:blip>
          <a:srcRect b="0" l="0" r="0" t="0"/>
          <a:stretch/>
        </p:blipFill>
        <p:spPr>
          <a:xfrm>
            <a:off x="971600" y="1196751"/>
            <a:ext cx="7416824" cy="2808311"/>
          </a:xfrm>
          <a:prstGeom prst="rect">
            <a:avLst/>
          </a:prstGeom>
          <a:noFill/>
          <a:ln>
            <a:noFill/>
          </a:ln>
        </p:spPr>
      </p:pic>
      <p:sp>
        <p:nvSpPr>
          <p:cNvPr id="93" name="Shape 93"/>
          <p:cNvSpPr/>
          <p:nvPr/>
        </p:nvSpPr>
        <p:spPr>
          <a:xfrm>
            <a:off x="2076566" y="2486506"/>
            <a:ext cx="4976042" cy="1446550"/>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i="0" lang="ar-EG" sz="8800" u="none" cap="none" strike="noStrike">
                <a:solidFill>
                  <a:srgbClr val="FF0000"/>
                </a:solidFill>
                <a:latin typeface="Calibri"/>
                <a:ea typeface="Calibri"/>
                <a:cs typeface="Calibri"/>
                <a:sym typeface="Calibri"/>
              </a:rPr>
              <a:t>الدرس الثالث</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500"/>
                                        <p:tgtEl>
                                          <p:spTgt spid="92"/>
                                        </p:tgtEl>
                                      </p:cBhvr>
                                    </p:animEffect>
                                  </p:childTnLst>
                                </p:cTn>
                              </p:par>
                              <p:par>
                                <p:cTn fill="hold" nodeType="with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500"/>
                                        <p:tgtEl>
                                          <p:spTgt spid="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9" name="Shape 249"/>
        <p:cNvGrpSpPr/>
        <p:nvPr/>
      </p:nvGrpSpPr>
      <p:grpSpPr>
        <a:xfrm>
          <a:off x="0" y="0"/>
          <a:ext cx="0" cy="0"/>
          <a:chOff x="0" y="0"/>
          <a:chExt cx="0" cy="0"/>
        </a:xfrm>
      </p:grpSpPr>
      <p:grpSp>
        <p:nvGrpSpPr>
          <p:cNvPr id="250" name="Shape 250"/>
          <p:cNvGrpSpPr/>
          <p:nvPr/>
        </p:nvGrpSpPr>
        <p:grpSpPr>
          <a:xfrm>
            <a:off x="0" y="188639"/>
            <a:ext cx="8991600" cy="1552599"/>
            <a:chOff x="44895" y="76200"/>
            <a:chExt cx="8991600" cy="6705599"/>
          </a:xfrm>
        </p:grpSpPr>
        <p:sp>
          <p:nvSpPr>
            <p:cNvPr id="251" name="Shape 251"/>
            <p:cNvSpPr/>
            <p:nvPr/>
          </p:nvSpPr>
          <p:spPr>
            <a:xfrm>
              <a:off x="755575" y="692695"/>
              <a:ext cx="7632848" cy="5256583"/>
            </a:xfrm>
            <a:prstGeom prst="roundRect">
              <a:avLst>
                <a:gd fmla="val 5346" name="adj"/>
              </a:avLst>
            </a:prstGeom>
            <a:gradFill>
              <a:gsLst>
                <a:gs pos="0">
                  <a:srgbClr val="BFBFBF"/>
                </a:gs>
                <a:gs pos="50000">
                  <a:schemeClr val="lt1"/>
                </a:gs>
                <a:gs pos="100000">
                  <a:srgbClr val="F9F9DC"/>
                </a:gs>
              </a:gsLst>
              <a:lin ang="5400000" scaled="0"/>
            </a:gra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252" name="Shape 252"/>
            <p:cNvSpPr/>
            <p:nvPr/>
          </p:nvSpPr>
          <p:spPr>
            <a:xfrm>
              <a:off x="44895" y="76200"/>
              <a:ext cx="8991600" cy="6705599"/>
            </a:xfrm>
            <a:prstGeom prst="roundRect">
              <a:avLst>
                <a:gd fmla="val 0" name="adj"/>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grpSp>
      <p:sp>
        <p:nvSpPr>
          <p:cNvPr id="253" name="Shape 253"/>
          <p:cNvSpPr/>
          <p:nvPr/>
        </p:nvSpPr>
        <p:spPr>
          <a:xfrm>
            <a:off x="1043608" y="548679"/>
            <a:ext cx="6984776"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dk1"/>
                </a:solidFill>
                <a:latin typeface="Calibri"/>
                <a:ea typeface="Calibri"/>
                <a:cs typeface="Calibri"/>
                <a:sym typeface="Calibri"/>
              </a:rPr>
              <a:t>2- العلاج السلوكي</a:t>
            </a:r>
          </a:p>
        </p:txBody>
      </p:sp>
      <p:grpSp>
        <p:nvGrpSpPr>
          <p:cNvPr id="254" name="Shape 254"/>
          <p:cNvGrpSpPr/>
          <p:nvPr/>
        </p:nvGrpSpPr>
        <p:grpSpPr>
          <a:xfrm>
            <a:off x="251519" y="1772816"/>
            <a:ext cx="9144000" cy="4896544"/>
            <a:chOff x="6168394" y="-3248411"/>
            <a:chExt cx="6388830" cy="4336049"/>
          </a:xfrm>
        </p:grpSpPr>
        <p:sp>
          <p:nvSpPr>
            <p:cNvPr id="255" name="Shape 255"/>
            <p:cNvSpPr/>
            <p:nvPr/>
          </p:nvSpPr>
          <p:spPr>
            <a:xfrm>
              <a:off x="6404387" y="-2037110"/>
              <a:ext cx="4488192" cy="2501613"/>
            </a:xfrm>
            <a:prstGeom prst="ellipse">
              <a:avLst/>
            </a:prstGeom>
            <a:noFill/>
            <a:ln>
              <a:noFill/>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54521de7b.png" id="256" name="Shape 256"/>
            <p:cNvPicPr preferRelativeResize="0"/>
            <p:nvPr/>
          </p:nvPicPr>
          <p:blipFill rotWithShape="1">
            <a:blip r:embed="rId4">
              <a:alphaModFix/>
            </a:blip>
            <a:srcRect b="0" l="0" r="0" t="0"/>
            <a:stretch/>
          </p:blipFill>
          <p:spPr>
            <a:xfrm>
              <a:off x="6168394" y="-3248411"/>
              <a:ext cx="6388830" cy="4336049"/>
            </a:xfrm>
            <a:prstGeom prst="rect">
              <a:avLst/>
            </a:prstGeom>
            <a:noFill/>
            <a:ln>
              <a:noFill/>
            </a:ln>
          </p:spPr>
        </p:pic>
      </p:grpSp>
      <p:sp>
        <p:nvSpPr>
          <p:cNvPr id="257" name="Shape 257"/>
          <p:cNvSpPr/>
          <p:nvPr/>
        </p:nvSpPr>
        <p:spPr>
          <a:xfrm>
            <a:off x="1115616" y="2996951"/>
            <a:ext cx="6912767" cy="2308323"/>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وهو أن يتعرض المريض للمواقف المثيرة التي تسبب له مخاوف أو الوساوس بشكل متدرج أو مباشر دون أن يحاول الهروب منها حتى تزيد مناعته ضدها.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1000"/>
                                        <p:tgtEl>
                                          <p:spTgt spid="254"/>
                                        </p:tgtEl>
                                      </p:cBhvr>
                                    </p:animEffect>
                                  </p:childTnLst>
                                </p:cTn>
                              </p:par>
                              <p:par>
                                <p:cTn fill="hold" nodeType="with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1000"/>
                                        <p:tgtEl>
                                          <p:spTgt spid="2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1" name="Shape 261"/>
        <p:cNvGrpSpPr/>
        <p:nvPr/>
      </p:nvGrpSpPr>
      <p:grpSpPr>
        <a:xfrm>
          <a:off x="0" y="0"/>
          <a:ext cx="0" cy="0"/>
          <a:chOff x="0" y="0"/>
          <a:chExt cx="0" cy="0"/>
        </a:xfrm>
      </p:grpSpPr>
      <p:grpSp>
        <p:nvGrpSpPr>
          <p:cNvPr id="262" name="Shape 262"/>
          <p:cNvGrpSpPr/>
          <p:nvPr/>
        </p:nvGrpSpPr>
        <p:grpSpPr>
          <a:xfrm>
            <a:off x="0" y="188639"/>
            <a:ext cx="8991600" cy="1552599"/>
            <a:chOff x="44895" y="76200"/>
            <a:chExt cx="8991600" cy="6705599"/>
          </a:xfrm>
        </p:grpSpPr>
        <p:sp>
          <p:nvSpPr>
            <p:cNvPr id="263" name="Shape 263"/>
            <p:cNvSpPr/>
            <p:nvPr/>
          </p:nvSpPr>
          <p:spPr>
            <a:xfrm>
              <a:off x="755575" y="692695"/>
              <a:ext cx="7632848" cy="5256583"/>
            </a:xfrm>
            <a:prstGeom prst="roundRect">
              <a:avLst>
                <a:gd fmla="val 5346" name="adj"/>
              </a:avLst>
            </a:prstGeom>
            <a:gradFill>
              <a:gsLst>
                <a:gs pos="0">
                  <a:srgbClr val="BFBFBF"/>
                </a:gs>
                <a:gs pos="50000">
                  <a:schemeClr val="lt1"/>
                </a:gs>
                <a:gs pos="100000">
                  <a:srgbClr val="F9F9DC"/>
                </a:gs>
              </a:gsLst>
              <a:lin ang="5400000" scaled="0"/>
            </a:gra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264" name="Shape 264"/>
            <p:cNvSpPr/>
            <p:nvPr/>
          </p:nvSpPr>
          <p:spPr>
            <a:xfrm>
              <a:off x="44895" y="76200"/>
              <a:ext cx="8991600" cy="6705599"/>
            </a:xfrm>
            <a:prstGeom prst="roundRect">
              <a:avLst>
                <a:gd fmla="val 0" name="adj"/>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grpSp>
      <p:sp>
        <p:nvSpPr>
          <p:cNvPr id="265" name="Shape 265"/>
          <p:cNvSpPr/>
          <p:nvPr/>
        </p:nvSpPr>
        <p:spPr>
          <a:xfrm>
            <a:off x="1043608" y="548679"/>
            <a:ext cx="6984776"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dk1"/>
                </a:solidFill>
                <a:latin typeface="Calibri"/>
                <a:ea typeface="Calibri"/>
                <a:cs typeface="Calibri"/>
                <a:sym typeface="Calibri"/>
              </a:rPr>
              <a:t>3- تعديل الأفكار (العلاج المعرفي)</a:t>
            </a:r>
          </a:p>
        </p:txBody>
      </p:sp>
      <p:grpSp>
        <p:nvGrpSpPr>
          <p:cNvPr id="266" name="Shape 266"/>
          <p:cNvGrpSpPr/>
          <p:nvPr/>
        </p:nvGrpSpPr>
        <p:grpSpPr>
          <a:xfrm>
            <a:off x="251519" y="1772816"/>
            <a:ext cx="9144000" cy="4896544"/>
            <a:chOff x="6168394" y="-3248411"/>
            <a:chExt cx="6388830" cy="4336049"/>
          </a:xfrm>
        </p:grpSpPr>
        <p:sp>
          <p:nvSpPr>
            <p:cNvPr id="267" name="Shape 267"/>
            <p:cNvSpPr/>
            <p:nvPr/>
          </p:nvSpPr>
          <p:spPr>
            <a:xfrm>
              <a:off x="6404387" y="-2037110"/>
              <a:ext cx="4488192" cy="2501613"/>
            </a:xfrm>
            <a:prstGeom prst="ellipse">
              <a:avLst/>
            </a:prstGeom>
            <a:noFill/>
            <a:ln>
              <a:noFill/>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54521de7b.png" id="268" name="Shape 268"/>
            <p:cNvPicPr preferRelativeResize="0"/>
            <p:nvPr/>
          </p:nvPicPr>
          <p:blipFill rotWithShape="1">
            <a:blip r:embed="rId4">
              <a:alphaModFix/>
            </a:blip>
            <a:srcRect b="0" l="0" r="0" t="0"/>
            <a:stretch/>
          </p:blipFill>
          <p:spPr>
            <a:xfrm>
              <a:off x="6168394" y="-3248411"/>
              <a:ext cx="6388830" cy="4336049"/>
            </a:xfrm>
            <a:prstGeom prst="rect">
              <a:avLst/>
            </a:prstGeom>
            <a:noFill/>
            <a:ln>
              <a:noFill/>
            </a:ln>
          </p:spPr>
        </p:pic>
      </p:grpSp>
      <p:sp>
        <p:nvSpPr>
          <p:cNvPr id="269" name="Shape 269"/>
          <p:cNvSpPr/>
          <p:nvPr/>
        </p:nvSpPr>
        <p:spPr>
          <a:xfrm>
            <a:off x="1043608" y="2492896"/>
            <a:ext cx="6984776" cy="3970318"/>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في غالب المواقف عندما تغير فكرة معينة حول موقف أو شخص يغير سلوكك نحوه، فمثلاً لو نظرت للحياة بأنها جميلة فإنك سوف تكون أكثر نشاطاً وتفاعلاً معها، بينما يحدث العكس عندما ترى أنها مملة، وهكذا فعندما تفسر سلوك شخص ما على إنه يقدرك ويحترمك فإنك سوف تحترمه أكثر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500"/>
                                        <p:tgtEl>
                                          <p:spTgt spid="262"/>
                                        </p:tgtEl>
                                      </p:cBhvr>
                                    </p:animEffect>
                                  </p:childTnLst>
                                </p:cTn>
                              </p:par>
                              <p:par>
                                <p:cTn fill="hold" nodeType="with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500"/>
                                        <p:tgtEl>
                                          <p:spTgt spid="2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1000"/>
                                        <p:tgtEl>
                                          <p:spTgt spid="266"/>
                                        </p:tgtEl>
                                      </p:cBhvr>
                                    </p:animEffect>
                                  </p:childTnLst>
                                </p:cTn>
                              </p:par>
                              <p:par>
                                <p:cTn fill="hold" nodeType="with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1000"/>
                                        <p:tgtEl>
                                          <p:spTgt spid="2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3" name="Shape 273"/>
        <p:cNvGrpSpPr/>
        <p:nvPr/>
      </p:nvGrpSpPr>
      <p:grpSpPr>
        <a:xfrm>
          <a:off x="0" y="0"/>
          <a:ext cx="0" cy="0"/>
          <a:chOff x="0" y="0"/>
          <a:chExt cx="0" cy="0"/>
        </a:xfrm>
      </p:grpSpPr>
      <p:grpSp>
        <p:nvGrpSpPr>
          <p:cNvPr id="274" name="Shape 274"/>
          <p:cNvGrpSpPr/>
          <p:nvPr/>
        </p:nvGrpSpPr>
        <p:grpSpPr>
          <a:xfrm>
            <a:off x="0" y="188639"/>
            <a:ext cx="8991600" cy="1552599"/>
            <a:chOff x="44895" y="76200"/>
            <a:chExt cx="8991600" cy="6705599"/>
          </a:xfrm>
        </p:grpSpPr>
        <p:sp>
          <p:nvSpPr>
            <p:cNvPr id="275" name="Shape 275"/>
            <p:cNvSpPr/>
            <p:nvPr/>
          </p:nvSpPr>
          <p:spPr>
            <a:xfrm>
              <a:off x="755575" y="692695"/>
              <a:ext cx="7632848" cy="5256583"/>
            </a:xfrm>
            <a:prstGeom prst="roundRect">
              <a:avLst>
                <a:gd fmla="val 5346" name="adj"/>
              </a:avLst>
            </a:prstGeom>
            <a:gradFill>
              <a:gsLst>
                <a:gs pos="0">
                  <a:srgbClr val="BFBFBF"/>
                </a:gs>
                <a:gs pos="50000">
                  <a:schemeClr val="lt1"/>
                </a:gs>
                <a:gs pos="100000">
                  <a:srgbClr val="F9F9DC"/>
                </a:gs>
              </a:gsLst>
              <a:lin ang="5400000" scaled="0"/>
            </a:gra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276" name="Shape 276"/>
            <p:cNvSpPr/>
            <p:nvPr/>
          </p:nvSpPr>
          <p:spPr>
            <a:xfrm>
              <a:off x="44895" y="76200"/>
              <a:ext cx="8991600" cy="6705599"/>
            </a:xfrm>
            <a:prstGeom prst="roundRect">
              <a:avLst>
                <a:gd fmla="val 0" name="adj"/>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grpSp>
      <p:sp>
        <p:nvSpPr>
          <p:cNvPr id="277" name="Shape 277"/>
          <p:cNvSpPr/>
          <p:nvPr/>
        </p:nvSpPr>
        <p:spPr>
          <a:xfrm>
            <a:off x="1043608" y="548679"/>
            <a:ext cx="6984776"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400" u="none" cap="none" strike="noStrike">
                <a:solidFill>
                  <a:schemeClr val="dk1"/>
                </a:solidFill>
                <a:latin typeface="Calibri"/>
                <a:ea typeface="Calibri"/>
                <a:cs typeface="Calibri"/>
                <a:sym typeface="Calibri"/>
              </a:rPr>
              <a:t>3- تعديل الأفكار (العلاج المعرفي)</a:t>
            </a:r>
          </a:p>
        </p:txBody>
      </p:sp>
      <p:grpSp>
        <p:nvGrpSpPr>
          <p:cNvPr id="278" name="Shape 278"/>
          <p:cNvGrpSpPr/>
          <p:nvPr/>
        </p:nvGrpSpPr>
        <p:grpSpPr>
          <a:xfrm>
            <a:off x="251519" y="1772816"/>
            <a:ext cx="9144000" cy="4896544"/>
            <a:chOff x="6168394" y="-3248411"/>
            <a:chExt cx="6388830" cy="4336049"/>
          </a:xfrm>
        </p:grpSpPr>
        <p:sp>
          <p:nvSpPr>
            <p:cNvPr id="279" name="Shape 279"/>
            <p:cNvSpPr/>
            <p:nvPr/>
          </p:nvSpPr>
          <p:spPr>
            <a:xfrm>
              <a:off x="6404387" y="-2037110"/>
              <a:ext cx="4488192" cy="2501613"/>
            </a:xfrm>
            <a:prstGeom prst="ellipse">
              <a:avLst/>
            </a:prstGeom>
            <a:noFill/>
            <a:ln>
              <a:noFill/>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54521de7b.png" id="280" name="Shape 280"/>
            <p:cNvPicPr preferRelativeResize="0"/>
            <p:nvPr/>
          </p:nvPicPr>
          <p:blipFill rotWithShape="1">
            <a:blip r:embed="rId4">
              <a:alphaModFix/>
            </a:blip>
            <a:srcRect b="0" l="0" r="0" t="0"/>
            <a:stretch/>
          </p:blipFill>
          <p:spPr>
            <a:xfrm>
              <a:off x="6168394" y="-3248411"/>
              <a:ext cx="6388830" cy="4336049"/>
            </a:xfrm>
            <a:prstGeom prst="rect">
              <a:avLst/>
            </a:prstGeom>
            <a:noFill/>
            <a:ln>
              <a:noFill/>
            </a:ln>
          </p:spPr>
        </p:pic>
      </p:grpSp>
      <p:sp>
        <p:nvSpPr>
          <p:cNvPr id="281" name="Shape 281"/>
          <p:cNvSpPr/>
          <p:nvPr/>
        </p:nvSpPr>
        <p:spPr>
          <a:xfrm>
            <a:off x="1043608" y="2564903"/>
            <a:ext cx="6984776" cy="34163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وتشير الدراسات إلى أن كثيراً من اضطراباتنا النفسية هي نتيجة ما يدور في أذهاننا من أفكار حول مواقف معينة.</a:t>
            </a:r>
          </a:p>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وقد حثنا ديننا الإسلامي على الرضا بقضاء الله والدعاء عند الألم أو الحزن للتخلص من بعض الأعراض المصاحبة للاضطرابات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1000"/>
                                        <p:tgtEl>
                                          <p:spTgt spid="278"/>
                                        </p:tgtEl>
                                      </p:cBhvr>
                                    </p:animEffect>
                                  </p:childTnLst>
                                </p:cTn>
                              </p:par>
                              <p:par>
                                <p:cTn fill="hold" nodeType="with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1000"/>
                                        <p:tgtEl>
                                          <p:spTgt spid="2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5" name="Shape 285"/>
        <p:cNvGrpSpPr/>
        <p:nvPr/>
      </p:nvGrpSpPr>
      <p:grpSpPr>
        <a:xfrm>
          <a:off x="0" y="0"/>
          <a:ext cx="0" cy="0"/>
          <a:chOff x="0" y="0"/>
          <a:chExt cx="0" cy="0"/>
        </a:xfrm>
      </p:grpSpPr>
      <p:pic>
        <p:nvPicPr>
          <p:cNvPr descr="0039.WMF" id="286" name="Shape 286"/>
          <p:cNvPicPr preferRelativeResize="0"/>
          <p:nvPr/>
        </p:nvPicPr>
        <p:blipFill rotWithShape="1">
          <a:blip r:embed="rId3">
            <a:alphaModFix/>
          </a:blip>
          <a:srcRect b="0" l="0" r="0" t="0"/>
          <a:stretch/>
        </p:blipFill>
        <p:spPr>
          <a:xfrm>
            <a:off x="1691680" y="1124744"/>
            <a:ext cx="6431822" cy="4408576"/>
          </a:xfrm>
          <a:prstGeom prst="rect">
            <a:avLst/>
          </a:prstGeom>
          <a:noFill/>
          <a:ln>
            <a:noFill/>
          </a:ln>
        </p:spPr>
      </p:pic>
      <p:sp>
        <p:nvSpPr>
          <p:cNvPr id="287" name="Shape 287"/>
          <p:cNvSpPr txBox="1"/>
          <p:nvPr/>
        </p:nvSpPr>
        <p:spPr>
          <a:xfrm>
            <a:off x="2627783" y="2492896"/>
            <a:ext cx="4220988"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8800" u="none" cap="none" strike="noStrike">
                <a:solidFill>
                  <a:srgbClr val="FFFF00"/>
                </a:solidFill>
                <a:latin typeface="Calibri"/>
                <a:ea typeface="Calibri"/>
                <a:cs typeface="Calibri"/>
                <a:sym typeface="Calibri"/>
              </a:rPr>
              <a:t>نشاط 7-6</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500"/>
                                        <p:tgtEl>
                                          <p:spTgt spid="286"/>
                                        </p:tgtEl>
                                      </p:cBhvr>
                                    </p:animEffect>
                                  </p:childTnLst>
                                </p:cTn>
                              </p:par>
                              <p:par>
                                <p:cTn fill="hold" nodeType="with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500"/>
                                        <p:tgtEl>
                                          <p:spTgt spid="2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1" name="Shape 291"/>
        <p:cNvGrpSpPr/>
        <p:nvPr/>
      </p:nvGrpSpPr>
      <p:grpSpPr>
        <a:xfrm>
          <a:off x="0" y="0"/>
          <a:ext cx="0" cy="0"/>
          <a:chOff x="0" y="0"/>
          <a:chExt cx="0" cy="0"/>
        </a:xfrm>
      </p:grpSpPr>
      <p:grpSp>
        <p:nvGrpSpPr>
          <p:cNvPr id="292" name="Shape 292"/>
          <p:cNvGrpSpPr/>
          <p:nvPr/>
        </p:nvGrpSpPr>
        <p:grpSpPr>
          <a:xfrm>
            <a:off x="251520" y="1340768"/>
            <a:ext cx="8642671" cy="4104455"/>
            <a:chOff x="707374" y="238491"/>
            <a:chExt cx="7916893" cy="5982203"/>
          </a:xfrm>
        </p:grpSpPr>
        <p:sp>
          <p:nvSpPr>
            <p:cNvPr id="293" name="Shape 293"/>
            <p:cNvSpPr/>
            <p:nvPr/>
          </p:nvSpPr>
          <p:spPr>
            <a:xfrm>
              <a:off x="972045" y="548718"/>
              <a:ext cx="7394821" cy="5615101"/>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2000" u="none" cap="none" strike="noStrike">
                <a:solidFill>
                  <a:schemeClr val="lt1"/>
                </a:solidFill>
                <a:latin typeface="Calibri"/>
                <a:ea typeface="Calibri"/>
                <a:cs typeface="Calibri"/>
                <a:sym typeface="Calibri"/>
              </a:endParaRPr>
            </a:p>
          </p:txBody>
        </p:sp>
        <p:pic>
          <p:nvPicPr>
            <p:cNvPr descr="011AR060-0.jpg" id="294" name="Shape 294"/>
            <p:cNvPicPr preferRelativeResize="0"/>
            <p:nvPr/>
          </p:nvPicPr>
          <p:blipFill rotWithShape="1">
            <a:blip r:embed="rId3">
              <a:alphaModFix/>
            </a:blip>
            <a:srcRect b="0" l="0" r="0" t="0"/>
            <a:stretch/>
          </p:blipFill>
          <p:spPr>
            <a:xfrm>
              <a:off x="707374" y="238491"/>
              <a:ext cx="7916893" cy="5982203"/>
            </a:xfrm>
            <a:prstGeom prst="roundRect">
              <a:avLst>
                <a:gd fmla="val 3521" name="adj"/>
              </a:avLst>
            </a:prstGeom>
            <a:noFill/>
            <a:ln>
              <a:noFill/>
            </a:ln>
          </p:spPr>
        </p:pic>
      </p:grpSp>
      <p:sp>
        <p:nvSpPr>
          <p:cNvPr id="295" name="Shape 295"/>
          <p:cNvSpPr/>
          <p:nvPr/>
        </p:nvSpPr>
        <p:spPr>
          <a:xfrm>
            <a:off x="899591" y="2060848"/>
            <a:ext cx="7272808" cy="2554544"/>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اختر عادة معينة لديك يرى الآخرون أنها سلبية وترى أنت عكس ذلك.</a:t>
            </a:r>
          </a:p>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ما المزايا والعيوب لهذه العادة في جوانب حياتك المختلفة؟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
                                        <p:tgtEl>
                                          <p:spTgt spid="292"/>
                                        </p:tgtEl>
                                      </p:cBhvr>
                                    </p:animEffect>
                                  </p:childTnLst>
                                </p:cTn>
                              </p:par>
                              <p:par>
                                <p:cTn fill="hold" nodeType="withEffect" presetClass="entr" presetID="10" presetSubtype="0">
                                  <p:stCondLst>
                                    <p:cond delay="0"/>
                                  </p:stCondLst>
                                  <p:childTnLst>
                                    <p:set>
                                      <p:cBhvr>
                                        <p:cTn dur="1" fill="hold">
                                          <p:stCondLst>
                                            <p:cond delay="0"/>
                                          </p:stCondLst>
                                        </p:cTn>
                                        <p:tgtEl>
                                          <p:spTgt spid="295">
                                            <p:txEl>
                                              <p:pRg end="0" st="0"/>
                                            </p:txEl>
                                          </p:spTgt>
                                        </p:tgtEl>
                                        <p:attrNameLst>
                                          <p:attrName>style.visibility</p:attrName>
                                        </p:attrNameLst>
                                      </p:cBhvr>
                                      <p:to>
                                        <p:strVal val="visible"/>
                                      </p:to>
                                    </p:set>
                                    <p:animEffect filter="fade" transition="in">
                                      <p:cBhvr>
                                        <p:cTn dur="500"/>
                                        <p:tgtEl>
                                          <p:spTgt spid="29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95">
                                            <p:txEl>
                                              <p:pRg end="1" st="1"/>
                                            </p:txEl>
                                          </p:spTgt>
                                        </p:tgtEl>
                                        <p:attrNameLst>
                                          <p:attrName>style.visibility</p:attrName>
                                        </p:attrNameLst>
                                      </p:cBhvr>
                                      <p:to>
                                        <p:strVal val="visible"/>
                                      </p:to>
                                    </p:set>
                                    <p:animEffect filter="fade" transition="in">
                                      <p:cBhvr>
                                        <p:cTn dur="500"/>
                                        <p:tgtEl>
                                          <p:spTgt spid="295">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9" name="Shape 299"/>
        <p:cNvGrpSpPr/>
        <p:nvPr/>
      </p:nvGrpSpPr>
      <p:grpSpPr>
        <a:xfrm>
          <a:off x="0" y="0"/>
          <a:ext cx="0" cy="0"/>
          <a:chOff x="0" y="0"/>
          <a:chExt cx="0" cy="0"/>
        </a:xfrm>
      </p:grpSpPr>
      <p:graphicFrame>
        <p:nvGraphicFramePr>
          <p:cNvPr id="300" name="Shape 300"/>
          <p:cNvGraphicFramePr/>
          <p:nvPr/>
        </p:nvGraphicFramePr>
        <p:xfrm>
          <a:off x="107504" y="1052736"/>
          <a:ext cx="3000000" cy="3000000"/>
        </p:xfrm>
        <a:graphic>
          <a:graphicData uri="http://schemas.openxmlformats.org/drawingml/2006/table">
            <a:tbl>
              <a:tblPr bandRow="1" firstRow="1">
                <a:noFill/>
                <a:tableStyleId>{3A6FCDBD-A68B-4C5F-8BFD-558A329AEC54}</a:tableStyleId>
              </a:tblPr>
              <a:tblGrid>
                <a:gridCol w="2448275"/>
                <a:gridCol w="2808300"/>
                <a:gridCol w="1412775"/>
                <a:gridCol w="2223125"/>
              </a:tblGrid>
              <a:tr h="1344150">
                <a:tc>
                  <a:txBody>
                    <a:bodyPr>
                      <a:noAutofit/>
                    </a:bodyPr>
                    <a:lstStyle/>
                    <a:p>
                      <a:pPr indent="0" lvl="0" marL="0" marR="0" rtl="0" algn="l">
                        <a:spcBef>
                          <a:spcPts val="0"/>
                        </a:spcBef>
                        <a:buSzPct val="25000"/>
                        <a:buNone/>
                      </a:pPr>
                      <a:r>
                        <a:t/>
                      </a:r>
                      <a:endParaRPr sz="1800"/>
                    </a:p>
                  </a:txBody>
                  <a:tcPr marT="45725" marB="45725" marR="91450" marL="91450">
                    <a:lnB cap="flat" cmpd="sng" w="12700">
                      <a:solidFill>
                        <a:schemeClr val="dk1"/>
                      </a:solidFill>
                      <a:prstDash val="solid"/>
                      <a:round/>
                      <a:headEnd len="med" w="med" type="none"/>
                      <a:tailEnd len="med" w="med" type="none"/>
                    </a:lnB>
                    <a:solidFill>
                      <a:srgbClr val="002060"/>
                    </a:solidFill>
                  </a:tcPr>
                </a:tc>
                <a:tc>
                  <a:txBody>
                    <a:bodyPr>
                      <a:noAutofit/>
                    </a:bodyPr>
                    <a:lstStyle/>
                    <a:p>
                      <a:pPr indent="0" lvl="0" marL="0" marR="0" rtl="0" algn="l">
                        <a:spcBef>
                          <a:spcPts val="0"/>
                        </a:spcBef>
                        <a:buSzPct val="25000"/>
                        <a:buNone/>
                      </a:pPr>
                      <a:r>
                        <a:t/>
                      </a:r>
                      <a:endParaRPr sz="1800"/>
                    </a:p>
                  </a:txBody>
                  <a:tcPr marT="45725" marB="45725" marR="91450" marL="91450">
                    <a:lnB cap="flat" cmpd="sng" w="12700">
                      <a:solidFill>
                        <a:schemeClr val="dk1"/>
                      </a:solidFill>
                      <a:prstDash val="solid"/>
                      <a:round/>
                      <a:headEnd len="med" w="med" type="none"/>
                      <a:tailEnd len="med" w="med" type="none"/>
                    </a:lnB>
                    <a:solidFill>
                      <a:srgbClr val="002060"/>
                    </a:solidFill>
                  </a:tcPr>
                </a:tc>
                <a:tc>
                  <a:txBody>
                    <a:bodyPr>
                      <a:noAutofit/>
                    </a:bodyPr>
                    <a:lstStyle/>
                    <a:p>
                      <a:pPr indent="0" lvl="0" marL="0" marR="0" rtl="0" algn="l">
                        <a:spcBef>
                          <a:spcPts val="0"/>
                        </a:spcBef>
                        <a:buSzPct val="25000"/>
                        <a:buNone/>
                      </a:pPr>
                      <a:r>
                        <a:t/>
                      </a:r>
                      <a:endParaRPr sz="1800"/>
                    </a:p>
                  </a:txBody>
                  <a:tcPr marT="45725" marB="45725" marR="91450" marL="91450">
                    <a:lnB cap="flat" cmpd="sng" w="12700">
                      <a:solidFill>
                        <a:schemeClr val="dk1"/>
                      </a:solidFill>
                      <a:prstDash val="solid"/>
                      <a:round/>
                      <a:headEnd len="med" w="med" type="none"/>
                      <a:tailEnd len="med" w="med" type="none"/>
                    </a:lnB>
                    <a:solidFill>
                      <a:srgbClr val="002060"/>
                    </a:solidFill>
                  </a:tcPr>
                </a:tc>
                <a:tc>
                  <a:txBody>
                    <a:bodyPr>
                      <a:noAutofit/>
                    </a:bodyPr>
                    <a:lstStyle/>
                    <a:p>
                      <a:pPr indent="0" lvl="0" marL="0" marR="0" rtl="0" algn="l">
                        <a:spcBef>
                          <a:spcPts val="0"/>
                        </a:spcBef>
                        <a:buSzPct val="25000"/>
                        <a:buNone/>
                      </a:pPr>
                      <a:r>
                        <a:t/>
                      </a:r>
                      <a:endParaRPr sz="1800"/>
                    </a:p>
                  </a:txBody>
                  <a:tcPr marT="45725" marB="45725" marR="91450" marL="91450">
                    <a:lnB cap="flat" cmpd="sng" w="12700">
                      <a:solidFill>
                        <a:schemeClr val="dk1"/>
                      </a:solidFill>
                      <a:prstDash val="solid"/>
                      <a:round/>
                      <a:headEnd len="med" w="med" type="none"/>
                      <a:tailEnd len="med" w="med" type="none"/>
                    </a:lnB>
                    <a:solidFill>
                      <a:srgbClr val="002060"/>
                    </a:solidFill>
                  </a:tcPr>
                </a:tc>
              </a:tr>
              <a:tr h="182420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rowSpan="2">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r h="20162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vMerge="1"/>
              </a:tr>
            </a:tbl>
          </a:graphicData>
        </a:graphic>
      </p:graphicFrame>
      <p:sp>
        <p:nvSpPr>
          <p:cNvPr id="301" name="Shape 301"/>
          <p:cNvSpPr/>
          <p:nvPr/>
        </p:nvSpPr>
        <p:spPr>
          <a:xfrm>
            <a:off x="7308303" y="1340767"/>
            <a:ext cx="1072730" cy="70788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العادة</a:t>
            </a:r>
          </a:p>
        </p:txBody>
      </p:sp>
      <p:sp>
        <p:nvSpPr>
          <p:cNvPr id="302" name="Shape 302"/>
          <p:cNvSpPr/>
          <p:nvPr/>
        </p:nvSpPr>
        <p:spPr>
          <a:xfrm>
            <a:off x="2627783" y="1124744"/>
            <a:ext cx="2664295"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في حالة وجود المشكلة</a:t>
            </a:r>
          </a:p>
        </p:txBody>
      </p:sp>
      <p:sp>
        <p:nvSpPr>
          <p:cNvPr id="303" name="Shape 303"/>
          <p:cNvSpPr/>
          <p:nvPr/>
        </p:nvSpPr>
        <p:spPr>
          <a:xfrm>
            <a:off x="164400" y="1148550"/>
            <a:ext cx="2391376"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في حالة عدم وجودها</a:t>
            </a:r>
          </a:p>
        </p:txBody>
      </p:sp>
      <p:sp>
        <p:nvSpPr>
          <p:cNvPr id="304" name="Shape 304"/>
          <p:cNvSpPr/>
          <p:nvPr/>
        </p:nvSpPr>
        <p:spPr>
          <a:xfrm>
            <a:off x="5292080" y="2996951"/>
            <a:ext cx="1512167"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dk1"/>
                </a:solidFill>
                <a:latin typeface="Calibri"/>
                <a:ea typeface="Calibri"/>
                <a:cs typeface="Calibri"/>
                <a:sym typeface="Calibri"/>
              </a:rPr>
              <a:t>المزايا</a:t>
            </a:r>
          </a:p>
        </p:txBody>
      </p:sp>
      <p:sp>
        <p:nvSpPr>
          <p:cNvPr id="305" name="Shape 305"/>
          <p:cNvSpPr/>
          <p:nvPr/>
        </p:nvSpPr>
        <p:spPr>
          <a:xfrm>
            <a:off x="5292080" y="4581128"/>
            <a:ext cx="1512167"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dk1"/>
                </a:solidFill>
                <a:latin typeface="Calibri"/>
                <a:ea typeface="Calibri"/>
                <a:cs typeface="Calibri"/>
                <a:sym typeface="Calibri"/>
              </a:rPr>
              <a:t>العيوب</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500"/>
                                        <p:tgtEl>
                                          <p:spTgt spid="300"/>
                                        </p:tgtEl>
                                      </p:cBhvr>
                                    </p:animEffect>
                                  </p:childTnLst>
                                </p:cTn>
                              </p:par>
                              <p:par>
                                <p:cTn fill="hold" nodeType="with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500"/>
                                        <p:tgtEl>
                                          <p:spTgt spid="3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500"/>
                                        <p:tgtEl>
                                          <p:spTgt spid="3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500"/>
                                        <p:tgtEl>
                                          <p:spTgt spid="3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4"/>
                                        </p:tgtEl>
                                        <p:attrNameLst>
                                          <p:attrName>style.visibility</p:attrName>
                                        </p:attrNameLst>
                                      </p:cBhvr>
                                      <p:to>
                                        <p:strVal val="visible"/>
                                      </p:to>
                                    </p:set>
                                    <p:anim calcmode="lin" valueType="num">
                                      <p:cBhvr additive="base">
                                        <p:cTn dur="500"/>
                                        <p:tgtEl>
                                          <p:spTgt spid="304"/>
                                        </p:tgtEl>
                                        <p:attrNameLst>
                                          <p:attrName>ppt_w</p:attrName>
                                        </p:attrNameLst>
                                      </p:cBhvr>
                                      <p:tavLst>
                                        <p:tav fmla="" tm="0">
                                          <p:val>
                                            <p:strVal val="0"/>
                                          </p:val>
                                        </p:tav>
                                        <p:tav fmla="" tm="100000">
                                          <p:val>
                                            <p:strVal val="#ppt_w"/>
                                          </p:val>
                                        </p:tav>
                                      </p:tavLst>
                                    </p:anim>
                                    <p:anim calcmode="lin" valueType="num">
                                      <p:cBhvr additive="base">
                                        <p:cTn dur="500"/>
                                        <p:tgtEl>
                                          <p:spTgt spid="30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5"/>
                                        </p:tgtEl>
                                        <p:attrNameLst>
                                          <p:attrName>style.visibility</p:attrName>
                                        </p:attrNameLst>
                                      </p:cBhvr>
                                      <p:to>
                                        <p:strVal val="visible"/>
                                      </p:to>
                                    </p:set>
                                    <p:anim calcmode="lin" valueType="num">
                                      <p:cBhvr additive="base">
                                        <p:cTn dur="500"/>
                                        <p:tgtEl>
                                          <p:spTgt spid="305"/>
                                        </p:tgtEl>
                                        <p:attrNameLst>
                                          <p:attrName>ppt_w</p:attrName>
                                        </p:attrNameLst>
                                      </p:cBhvr>
                                      <p:tavLst>
                                        <p:tav fmla="" tm="0">
                                          <p:val>
                                            <p:strVal val="0"/>
                                          </p:val>
                                        </p:tav>
                                        <p:tav fmla="" tm="100000">
                                          <p:val>
                                            <p:strVal val="#ppt_w"/>
                                          </p:val>
                                        </p:tav>
                                      </p:tavLst>
                                    </p:anim>
                                    <p:anim calcmode="lin" valueType="num">
                                      <p:cBhvr additive="base">
                                        <p:cTn dur="500"/>
                                        <p:tgtEl>
                                          <p:spTgt spid="30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9" name="Shape 309"/>
        <p:cNvGrpSpPr/>
        <p:nvPr/>
      </p:nvGrpSpPr>
      <p:grpSpPr>
        <a:xfrm>
          <a:off x="0" y="0"/>
          <a:ext cx="0" cy="0"/>
          <a:chOff x="0" y="0"/>
          <a:chExt cx="0" cy="0"/>
        </a:xfrm>
      </p:grpSpPr>
      <p:grpSp>
        <p:nvGrpSpPr>
          <p:cNvPr id="310" name="Shape 310"/>
          <p:cNvGrpSpPr/>
          <p:nvPr/>
        </p:nvGrpSpPr>
        <p:grpSpPr>
          <a:xfrm>
            <a:off x="1043608" y="1844823"/>
            <a:ext cx="6408712" cy="3240359"/>
            <a:chOff x="1447330" y="-92607"/>
            <a:chExt cx="6258416" cy="5194829"/>
          </a:xfrm>
        </p:grpSpPr>
        <p:sp>
          <p:nvSpPr>
            <p:cNvPr id="311" name="Shape 311"/>
            <p:cNvSpPr/>
            <p:nvPr/>
          </p:nvSpPr>
          <p:spPr>
            <a:xfrm>
              <a:off x="2699013" y="555531"/>
              <a:ext cx="4410693" cy="3816813"/>
            </a:xfrm>
            <a:prstGeom prst="roundRect">
              <a:avLst>
                <a:gd fmla="val 16667" name="adj"/>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38.WMF" id="312" name="Shape 312"/>
            <p:cNvPicPr preferRelativeResize="0"/>
            <p:nvPr/>
          </p:nvPicPr>
          <p:blipFill rotWithShape="1">
            <a:blip r:embed="rId3">
              <a:alphaModFix/>
            </a:blip>
            <a:srcRect b="0" l="0" r="0" t="0"/>
            <a:stretch/>
          </p:blipFill>
          <p:spPr>
            <a:xfrm>
              <a:off x="1447330" y="-92607"/>
              <a:ext cx="6258416" cy="5194829"/>
            </a:xfrm>
            <a:prstGeom prst="rect">
              <a:avLst/>
            </a:prstGeom>
            <a:noFill/>
            <a:ln>
              <a:noFill/>
            </a:ln>
          </p:spPr>
        </p:pic>
      </p:grpSp>
      <p:sp>
        <p:nvSpPr>
          <p:cNvPr id="313" name="Shape 313"/>
          <p:cNvSpPr/>
          <p:nvPr/>
        </p:nvSpPr>
        <p:spPr>
          <a:xfrm rot="-202378">
            <a:off x="1393978" y="2605820"/>
            <a:ext cx="5425137" cy="1446549"/>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b="1" i="0" lang="ar-EG" sz="8800" u="none" cap="none" strike="noStrike">
                <a:solidFill>
                  <a:srgbClr val="FCFCFF"/>
                </a:solidFill>
                <a:latin typeface="Calibri"/>
                <a:ea typeface="Calibri"/>
                <a:cs typeface="Calibri"/>
                <a:sym typeface="Calibri"/>
              </a:rPr>
              <a:t>تقويم ذاتي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1000"/>
                                        <p:tgtEl>
                                          <p:spTgt spid="310"/>
                                        </p:tgtEl>
                                      </p:cBhvr>
                                    </p:animEffect>
                                  </p:childTnLst>
                                </p:cTn>
                              </p:par>
                              <p:par>
                                <p:cTn fill="hold" nodeType="with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1000"/>
                                        <p:tgtEl>
                                          <p:spTgt spid="3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7" name="Shape 317"/>
        <p:cNvGrpSpPr/>
        <p:nvPr/>
      </p:nvGrpSpPr>
      <p:grpSpPr>
        <a:xfrm>
          <a:off x="0" y="0"/>
          <a:ext cx="0" cy="0"/>
          <a:chOff x="0" y="0"/>
          <a:chExt cx="0" cy="0"/>
        </a:xfrm>
      </p:grpSpPr>
      <p:grpSp>
        <p:nvGrpSpPr>
          <p:cNvPr id="318" name="Shape 318"/>
          <p:cNvGrpSpPr/>
          <p:nvPr/>
        </p:nvGrpSpPr>
        <p:grpSpPr>
          <a:xfrm>
            <a:off x="372616" y="144015"/>
            <a:ext cx="8375847" cy="6453335"/>
            <a:chOff x="2495506" y="3529985"/>
            <a:chExt cx="3266356" cy="2584428"/>
          </a:xfrm>
        </p:grpSpPr>
        <p:sp>
          <p:nvSpPr>
            <p:cNvPr id="319" name="Shape 319"/>
            <p:cNvSpPr/>
            <p:nvPr/>
          </p:nvSpPr>
          <p:spPr>
            <a:xfrm>
              <a:off x="3350682" y="4431901"/>
              <a:ext cx="1933588" cy="944036"/>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BOR-C.gif" id="320" name="Shape 320"/>
            <p:cNvPicPr preferRelativeResize="0"/>
            <p:nvPr/>
          </p:nvPicPr>
          <p:blipFill rotWithShape="1">
            <a:blip r:embed="rId3">
              <a:alphaModFix/>
            </a:blip>
            <a:srcRect b="0" l="0" r="0" t="0"/>
            <a:stretch/>
          </p:blipFill>
          <p:spPr>
            <a:xfrm>
              <a:off x="2495506" y="3529985"/>
              <a:ext cx="3266356" cy="2584428"/>
            </a:xfrm>
            <a:prstGeom prst="rect">
              <a:avLst/>
            </a:prstGeom>
            <a:solidFill>
              <a:schemeClr val="lt1"/>
            </a:solidFill>
            <a:ln>
              <a:noFill/>
            </a:ln>
          </p:spPr>
        </p:pic>
      </p:grpSp>
      <p:sp>
        <p:nvSpPr>
          <p:cNvPr id="321" name="Shape 321"/>
          <p:cNvSpPr/>
          <p:nvPr/>
        </p:nvSpPr>
        <p:spPr>
          <a:xfrm>
            <a:off x="1331640" y="1042283"/>
            <a:ext cx="6553200"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أكتب الأفكار الثلاث الأكثر أهمية والتي تعلمتها من وحدة تعزيز الصحة النفسية.</a:t>
            </a:r>
          </a:p>
        </p:txBody>
      </p:sp>
      <p:sp>
        <p:nvSpPr>
          <p:cNvPr id="322" name="Shape 322"/>
          <p:cNvSpPr txBox="1"/>
          <p:nvPr/>
        </p:nvSpPr>
        <p:spPr>
          <a:xfrm>
            <a:off x="971600" y="2636911"/>
            <a:ext cx="6984776" cy="286232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1- ما هي الصحة النفسية، ومقومات الصحة النفسية, وخطوات التعامل مع المشكلات النفسية والسلوكية.</a:t>
            </a:r>
          </a:p>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2- المتغيرات المرتبطة بالصحة النفسية.</a:t>
            </a:r>
          </a:p>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3- الفرق بين الحزن العادي والاكتئاب.</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500"/>
                                        <p:tgtEl>
                                          <p:spTgt spid="318"/>
                                        </p:tgtEl>
                                      </p:cBhvr>
                                    </p:animEffect>
                                  </p:childTnLst>
                                </p:cTn>
                              </p:par>
                              <p:par>
                                <p:cTn fill="hold" nodeType="withEffect" presetClass="entr" presetID="10" presetSubtype="0">
                                  <p:stCondLst>
                                    <p:cond delay="0"/>
                                  </p:stCondLst>
                                  <p:childTnLst>
                                    <p:set>
                                      <p:cBhvr>
                                        <p:cTn dur="1" fill="hold">
                                          <p:stCondLst>
                                            <p:cond delay="0"/>
                                          </p:stCondLst>
                                        </p:cTn>
                                        <p:tgtEl>
                                          <p:spTgt spid="321">
                                            <p:txEl>
                                              <p:pRg end="0" st="0"/>
                                            </p:txEl>
                                          </p:spTgt>
                                        </p:tgtEl>
                                        <p:attrNameLst>
                                          <p:attrName>style.visibility</p:attrName>
                                        </p:attrNameLst>
                                      </p:cBhvr>
                                      <p:to>
                                        <p:strVal val="visible"/>
                                      </p:to>
                                    </p:set>
                                    <p:animEffect filter="fade" transition="in">
                                      <p:cBhvr>
                                        <p:cTn dur="500"/>
                                        <p:tgtEl>
                                          <p:spTgt spid="32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
                                            <p:txEl>
                                              <p:pRg end="0" st="0"/>
                                            </p:txEl>
                                          </p:spTgt>
                                        </p:tgtEl>
                                        <p:attrNameLst>
                                          <p:attrName>style.visibility</p:attrName>
                                        </p:attrNameLst>
                                      </p:cBhvr>
                                      <p:to>
                                        <p:strVal val="visible"/>
                                      </p:to>
                                    </p:set>
                                    <p:animEffect filter="fade" transition="in">
                                      <p:cBhvr>
                                        <p:cTn dur="500"/>
                                        <p:tgtEl>
                                          <p:spTgt spid="32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
                                            <p:txEl>
                                              <p:pRg end="1" st="1"/>
                                            </p:txEl>
                                          </p:spTgt>
                                        </p:tgtEl>
                                        <p:attrNameLst>
                                          <p:attrName>style.visibility</p:attrName>
                                        </p:attrNameLst>
                                      </p:cBhvr>
                                      <p:to>
                                        <p:strVal val="visible"/>
                                      </p:to>
                                    </p:set>
                                    <p:animEffect filter="fade" transition="in">
                                      <p:cBhvr>
                                        <p:cTn dur="500"/>
                                        <p:tgtEl>
                                          <p:spTgt spid="32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
                                            <p:txEl>
                                              <p:pRg end="2" st="2"/>
                                            </p:txEl>
                                          </p:spTgt>
                                        </p:tgtEl>
                                        <p:attrNameLst>
                                          <p:attrName>style.visibility</p:attrName>
                                        </p:attrNameLst>
                                      </p:cBhvr>
                                      <p:to>
                                        <p:strVal val="visible"/>
                                      </p:to>
                                    </p:set>
                                    <p:animEffect filter="fade" transition="in">
                                      <p:cBhvr>
                                        <p:cTn dur="500"/>
                                        <p:tgtEl>
                                          <p:spTgt spid="322">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6" name="Shape 326"/>
        <p:cNvGrpSpPr/>
        <p:nvPr/>
      </p:nvGrpSpPr>
      <p:grpSpPr>
        <a:xfrm>
          <a:off x="0" y="0"/>
          <a:ext cx="0" cy="0"/>
          <a:chOff x="0" y="0"/>
          <a:chExt cx="0" cy="0"/>
        </a:xfrm>
      </p:grpSpPr>
      <p:grpSp>
        <p:nvGrpSpPr>
          <p:cNvPr id="327" name="Shape 327"/>
          <p:cNvGrpSpPr/>
          <p:nvPr/>
        </p:nvGrpSpPr>
        <p:grpSpPr>
          <a:xfrm>
            <a:off x="372616" y="144015"/>
            <a:ext cx="8375847" cy="6453335"/>
            <a:chOff x="2495506" y="3529985"/>
            <a:chExt cx="3266356" cy="2584428"/>
          </a:xfrm>
        </p:grpSpPr>
        <p:sp>
          <p:nvSpPr>
            <p:cNvPr id="328" name="Shape 328"/>
            <p:cNvSpPr/>
            <p:nvPr/>
          </p:nvSpPr>
          <p:spPr>
            <a:xfrm>
              <a:off x="3350682" y="4431901"/>
              <a:ext cx="1933588" cy="944036"/>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BOR-C.gif" id="329" name="Shape 329"/>
            <p:cNvPicPr preferRelativeResize="0"/>
            <p:nvPr/>
          </p:nvPicPr>
          <p:blipFill rotWithShape="1">
            <a:blip r:embed="rId3">
              <a:alphaModFix/>
            </a:blip>
            <a:srcRect b="0" l="0" r="0" t="0"/>
            <a:stretch/>
          </p:blipFill>
          <p:spPr>
            <a:xfrm>
              <a:off x="2495506" y="3529985"/>
              <a:ext cx="3266356" cy="2584428"/>
            </a:xfrm>
            <a:prstGeom prst="rect">
              <a:avLst/>
            </a:prstGeom>
            <a:solidFill>
              <a:schemeClr val="lt1"/>
            </a:solidFill>
            <a:ln>
              <a:noFill/>
            </a:ln>
          </p:spPr>
        </p:pic>
      </p:grpSp>
      <p:sp>
        <p:nvSpPr>
          <p:cNvPr id="330" name="Shape 330"/>
          <p:cNvSpPr/>
          <p:nvPr/>
        </p:nvSpPr>
        <p:spPr>
          <a:xfrm>
            <a:off x="1115616" y="980728"/>
            <a:ext cx="6840760" cy="175432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أكتب تساؤلين تريد أن تجد لهما إجابة وإضافة بعد انتهاء وحدة تعزيز الصحة النفسية.</a:t>
            </a:r>
          </a:p>
        </p:txBody>
      </p:sp>
      <p:sp>
        <p:nvSpPr>
          <p:cNvPr id="331" name="Shape 331"/>
          <p:cNvSpPr txBox="1"/>
          <p:nvPr/>
        </p:nvSpPr>
        <p:spPr>
          <a:xfrm>
            <a:off x="971600" y="3212975"/>
            <a:ext cx="6984776" cy="175432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1- ما هو الفرق بين الوسواس القهري والتكرار في الأحوال العادية؟</a:t>
            </a:r>
          </a:p>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2- ما هي أعراض الخوف الاجتماعي؟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500"/>
                                        <p:tgtEl>
                                          <p:spTgt spid="327"/>
                                        </p:tgtEl>
                                      </p:cBhvr>
                                    </p:animEffect>
                                  </p:childTnLst>
                                </p:cTn>
                              </p:par>
                              <p:par>
                                <p:cTn fill="hold" nodeType="withEffect" presetClass="entr" presetID="10" presetSubtype="0">
                                  <p:stCondLst>
                                    <p:cond delay="0"/>
                                  </p:stCondLst>
                                  <p:childTnLst>
                                    <p:set>
                                      <p:cBhvr>
                                        <p:cTn dur="1" fill="hold">
                                          <p:stCondLst>
                                            <p:cond delay="0"/>
                                          </p:stCondLst>
                                        </p:cTn>
                                        <p:tgtEl>
                                          <p:spTgt spid="330">
                                            <p:txEl>
                                              <p:pRg end="0" st="0"/>
                                            </p:txEl>
                                          </p:spTgt>
                                        </p:tgtEl>
                                        <p:attrNameLst>
                                          <p:attrName>style.visibility</p:attrName>
                                        </p:attrNameLst>
                                      </p:cBhvr>
                                      <p:to>
                                        <p:strVal val="visible"/>
                                      </p:to>
                                    </p:set>
                                    <p:animEffect filter="fade" transition="in">
                                      <p:cBhvr>
                                        <p:cTn dur="500"/>
                                        <p:tgtEl>
                                          <p:spTgt spid="33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
                                            <p:txEl>
                                              <p:pRg end="0" st="0"/>
                                            </p:txEl>
                                          </p:spTgt>
                                        </p:tgtEl>
                                        <p:attrNameLst>
                                          <p:attrName>style.visibility</p:attrName>
                                        </p:attrNameLst>
                                      </p:cBhvr>
                                      <p:to>
                                        <p:strVal val="visible"/>
                                      </p:to>
                                    </p:set>
                                    <p:animEffect filter="fade" transition="in">
                                      <p:cBhvr>
                                        <p:cTn dur="500"/>
                                        <p:tgtEl>
                                          <p:spTgt spid="33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
                                            <p:txEl>
                                              <p:pRg end="1" st="1"/>
                                            </p:txEl>
                                          </p:spTgt>
                                        </p:tgtEl>
                                        <p:attrNameLst>
                                          <p:attrName>style.visibility</p:attrName>
                                        </p:attrNameLst>
                                      </p:cBhvr>
                                      <p:to>
                                        <p:strVal val="visible"/>
                                      </p:to>
                                    </p:set>
                                    <p:animEffect filter="fade" transition="in">
                                      <p:cBhvr>
                                        <p:cTn dur="500"/>
                                        <p:tgtEl>
                                          <p:spTgt spid="331">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5" name="Shape 335"/>
        <p:cNvGrpSpPr/>
        <p:nvPr/>
      </p:nvGrpSpPr>
      <p:grpSpPr>
        <a:xfrm>
          <a:off x="0" y="0"/>
          <a:ext cx="0" cy="0"/>
          <a:chOff x="0" y="0"/>
          <a:chExt cx="0" cy="0"/>
        </a:xfrm>
      </p:grpSpPr>
      <p:grpSp>
        <p:nvGrpSpPr>
          <p:cNvPr id="336" name="Shape 336"/>
          <p:cNvGrpSpPr/>
          <p:nvPr/>
        </p:nvGrpSpPr>
        <p:grpSpPr>
          <a:xfrm>
            <a:off x="372616" y="144015"/>
            <a:ext cx="8375847" cy="6453335"/>
            <a:chOff x="2495506" y="3529985"/>
            <a:chExt cx="3266356" cy="2584428"/>
          </a:xfrm>
        </p:grpSpPr>
        <p:sp>
          <p:nvSpPr>
            <p:cNvPr id="337" name="Shape 337"/>
            <p:cNvSpPr/>
            <p:nvPr/>
          </p:nvSpPr>
          <p:spPr>
            <a:xfrm>
              <a:off x="3350682" y="4431901"/>
              <a:ext cx="1933588" cy="944036"/>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BOR-C.gif" id="338" name="Shape 338"/>
            <p:cNvPicPr preferRelativeResize="0"/>
            <p:nvPr/>
          </p:nvPicPr>
          <p:blipFill rotWithShape="1">
            <a:blip r:embed="rId3">
              <a:alphaModFix/>
            </a:blip>
            <a:srcRect b="0" l="0" r="0" t="0"/>
            <a:stretch/>
          </p:blipFill>
          <p:spPr>
            <a:xfrm>
              <a:off x="2495506" y="3529985"/>
              <a:ext cx="3266356" cy="2584428"/>
            </a:xfrm>
            <a:prstGeom prst="rect">
              <a:avLst/>
            </a:prstGeom>
            <a:solidFill>
              <a:schemeClr val="lt1"/>
            </a:solidFill>
            <a:ln>
              <a:noFill/>
            </a:ln>
          </p:spPr>
        </p:pic>
      </p:grpSp>
      <p:sp>
        <p:nvSpPr>
          <p:cNvPr id="339" name="Shape 339"/>
          <p:cNvSpPr/>
          <p:nvPr/>
        </p:nvSpPr>
        <p:spPr>
          <a:xfrm>
            <a:off x="1115616" y="908720"/>
            <a:ext cx="6840760"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أكتب شيئا واحد تستطيع تطبيقه مما تعلمته في هذه الوحدة.</a:t>
            </a:r>
          </a:p>
        </p:txBody>
      </p:sp>
      <p:sp>
        <p:nvSpPr>
          <p:cNvPr id="340" name="Shape 340"/>
          <p:cNvSpPr txBox="1"/>
          <p:nvPr/>
        </p:nvSpPr>
        <p:spPr>
          <a:xfrm>
            <a:off x="971600" y="3212975"/>
            <a:ext cx="6984776"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الذي استطيع تطبيقه هو التعامل مع الاضطرابات النفسية والضغوط الحياتية.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500"/>
                                        <p:tgtEl>
                                          <p:spTgt spid="336"/>
                                        </p:tgtEl>
                                      </p:cBhvr>
                                    </p:animEffect>
                                  </p:childTnLst>
                                </p:cTn>
                              </p:par>
                              <p:par>
                                <p:cTn fill="hold" nodeType="withEffect" presetClass="entr" presetID="10" presetSubtype="0">
                                  <p:stCondLst>
                                    <p:cond delay="0"/>
                                  </p:stCondLst>
                                  <p:childTnLst>
                                    <p:set>
                                      <p:cBhvr>
                                        <p:cTn dur="1" fill="hold">
                                          <p:stCondLst>
                                            <p:cond delay="0"/>
                                          </p:stCondLst>
                                        </p:cTn>
                                        <p:tgtEl>
                                          <p:spTgt spid="339">
                                            <p:txEl>
                                              <p:pRg end="0" st="0"/>
                                            </p:txEl>
                                          </p:spTgt>
                                        </p:tgtEl>
                                        <p:attrNameLst>
                                          <p:attrName>style.visibility</p:attrName>
                                        </p:attrNameLst>
                                      </p:cBhvr>
                                      <p:to>
                                        <p:strVal val="visible"/>
                                      </p:to>
                                    </p:set>
                                    <p:animEffect filter="fade" transition="in">
                                      <p:cBhvr>
                                        <p:cTn dur="500"/>
                                        <p:tgtEl>
                                          <p:spTgt spid="33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0">
                                            <p:txEl>
                                              <p:pRg end="0" st="0"/>
                                            </p:txEl>
                                          </p:spTgt>
                                        </p:tgtEl>
                                        <p:attrNameLst>
                                          <p:attrName>style.visibility</p:attrName>
                                        </p:attrNameLst>
                                      </p:cBhvr>
                                      <p:to>
                                        <p:strVal val="visible"/>
                                      </p:to>
                                    </p:set>
                                    <p:animEffect filter="fade" transition="in">
                                      <p:cBhvr>
                                        <p:cTn dur="500"/>
                                        <p:tgtEl>
                                          <p:spTgt spid="340">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7" name="Shape 97"/>
        <p:cNvGrpSpPr/>
        <p:nvPr/>
      </p:nvGrpSpPr>
      <p:grpSpPr>
        <a:xfrm>
          <a:off x="0" y="0"/>
          <a:ext cx="0" cy="0"/>
          <a:chOff x="0" y="0"/>
          <a:chExt cx="0" cy="0"/>
        </a:xfrm>
      </p:grpSpPr>
      <p:pic>
        <p:nvPicPr>
          <p:cNvPr descr="11970940161863283799gswanson_Storage_cylinder.svg.med.png" id="98" name="Shape 98"/>
          <p:cNvPicPr preferRelativeResize="0"/>
          <p:nvPr/>
        </p:nvPicPr>
        <p:blipFill rotWithShape="1">
          <a:blip r:embed="rId3">
            <a:alphaModFix/>
          </a:blip>
          <a:srcRect b="0" l="0" r="0" t="0"/>
          <a:stretch/>
        </p:blipFill>
        <p:spPr>
          <a:xfrm>
            <a:off x="5220071" y="0"/>
            <a:ext cx="3528391" cy="2160240"/>
          </a:xfrm>
          <a:prstGeom prst="rect">
            <a:avLst/>
          </a:prstGeom>
          <a:noFill/>
          <a:ln>
            <a:noFill/>
          </a:ln>
        </p:spPr>
      </p:pic>
      <p:sp>
        <p:nvSpPr>
          <p:cNvPr id="99" name="Shape 99"/>
          <p:cNvSpPr/>
          <p:nvPr/>
        </p:nvSpPr>
        <p:spPr>
          <a:xfrm>
            <a:off x="6228183" y="620687"/>
            <a:ext cx="1527982" cy="1200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7200" u="none" cap="none" strike="noStrike">
                <a:solidFill>
                  <a:srgbClr val="FF0000"/>
                </a:solidFill>
                <a:latin typeface="Calibri"/>
                <a:ea typeface="Calibri"/>
                <a:cs typeface="Calibri"/>
                <a:sym typeface="Calibri"/>
              </a:rPr>
              <a:t>7-3</a:t>
            </a:r>
          </a:p>
        </p:txBody>
      </p:sp>
      <p:pic>
        <p:nvPicPr>
          <p:cNvPr id="100" name="Shape 100"/>
          <p:cNvPicPr preferRelativeResize="0"/>
          <p:nvPr/>
        </p:nvPicPr>
        <p:blipFill rotWithShape="1">
          <a:blip r:embed="rId4">
            <a:alphaModFix/>
          </a:blip>
          <a:srcRect b="0" l="0" r="0" t="0"/>
          <a:stretch/>
        </p:blipFill>
        <p:spPr>
          <a:xfrm>
            <a:off x="539552" y="2924943"/>
            <a:ext cx="8064896" cy="3306688"/>
          </a:xfrm>
          <a:prstGeom prst="rect">
            <a:avLst/>
          </a:prstGeom>
          <a:noFill/>
          <a:ln>
            <a:noFill/>
          </a:ln>
        </p:spPr>
      </p:pic>
      <p:sp>
        <p:nvSpPr>
          <p:cNvPr id="101" name="Shape 101"/>
          <p:cNvSpPr/>
          <p:nvPr/>
        </p:nvSpPr>
        <p:spPr>
          <a:xfrm>
            <a:off x="1763688" y="3717032"/>
            <a:ext cx="5904656" cy="1754325"/>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rgbClr val="0000FF"/>
                </a:solidFill>
                <a:latin typeface="Calibri"/>
                <a:ea typeface="Calibri"/>
                <a:cs typeface="Calibri"/>
                <a:sym typeface="Calibri"/>
              </a:rPr>
              <a:t>التعامل مع الاضطرابات</a:t>
            </a:r>
          </a:p>
          <a:p>
            <a:pPr indent="0" lvl="0" marL="0" marR="0" rtl="1" algn="ctr">
              <a:spcBef>
                <a:spcPts val="0"/>
              </a:spcBef>
              <a:buSzPct val="25000"/>
              <a:buNone/>
            </a:pPr>
            <a:r>
              <a:rPr b="1" i="0" lang="ar-EG" sz="5400" u="none" cap="none" strike="noStrike">
                <a:solidFill>
                  <a:srgbClr val="0000FF"/>
                </a:solidFill>
                <a:latin typeface="Calibri"/>
                <a:ea typeface="Calibri"/>
                <a:cs typeface="Calibri"/>
                <a:sym typeface="Calibri"/>
              </a:rPr>
              <a:t>النفسية والضغوط الحياتية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500"/>
                                        <p:tgtEl>
                                          <p:spTgt spid="98"/>
                                        </p:tgtEl>
                                      </p:cBhvr>
                                    </p:animEffect>
                                  </p:childTnLst>
                                </p:cTn>
                              </p:par>
                              <p:par>
                                <p:cTn fill="hold" nodeType="with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500"/>
                                        <p:tgtEl>
                                          <p:spTgt spid="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1000"/>
                                        <p:tgtEl>
                                          <p:spTgt spid="100"/>
                                        </p:tgtEl>
                                      </p:cBhvr>
                                    </p:animEffect>
                                  </p:childTnLst>
                                </p:cTn>
                              </p:par>
                              <p:par>
                                <p:cTn fill="hold" nodeType="with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1000"/>
                                        <p:tgtEl>
                                          <p:spTgt spid="1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5" name="Shape 105"/>
        <p:cNvGrpSpPr/>
        <p:nvPr/>
      </p:nvGrpSpPr>
      <p:grpSpPr>
        <a:xfrm>
          <a:off x="0" y="0"/>
          <a:ext cx="0" cy="0"/>
          <a:chOff x="0" y="0"/>
          <a:chExt cx="0" cy="0"/>
        </a:xfrm>
      </p:grpSpPr>
      <p:pic>
        <p:nvPicPr>
          <p:cNvPr descr="1095597730629615321.png" id="106" name="Shape 106"/>
          <p:cNvPicPr preferRelativeResize="0"/>
          <p:nvPr/>
        </p:nvPicPr>
        <p:blipFill rotWithShape="1">
          <a:blip r:embed="rId3">
            <a:alphaModFix/>
          </a:blip>
          <a:srcRect b="0" l="0" r="0" t="0"/>
          <a:stretch/>
        </p:blipFill>
        <p:spPr>
          <a:xfrm>
            <a:off x="4191000" y="403268"/>
            <a:ext cx="4648199" cy="1174661"/>
          </a:xfrm>
          <a:prstGeom prst="rect">
            <a:avLst/>
          </a:prstGeom>
          <a:noFill/>
          <a:ln>
            <a:noFill/>
          </a:ln>
        </p:spPr>
      </p:pic>
      <p:sp>
        <p:nvSpPr>
          <p:cNvPr id="107" name="Shape 107"/>
          <p:cNvSpPr/>
          <p:nvPr/>
        </p:nvSpPr>
        <p:spPr>
          <a:xfrm>
            <a:off x="4644007" y="404663"/>
            <a:ext cx="3525323"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600" u="none" cap="none" strike="noStrike">
                <a:solidFill>
                  <a:srgbClr val="F4F0E2"/>
                </a:solidFill>
                <a:latin typeface="Calibri"/>
                <a:ea typeface="Calibri"/>
                <a:cs typeface="Calibri"/>
                <a:sym typeface="Calibri"/>
              </a:rPr>
              <a:t>ماذا سنتعلم؟</a:t>
            </a:r>
          </a:p>
        </p:txBody>
      </p:sp>
      <p:pic>
        <p:nvPicPr>
          <p:cNvPr descr="666666.gif" id="108" name="Shape 108"/>
          <p:cNvPicPr preferRelativeResize="0"/>
          <p:nvPr/>
        </p:nvPicPr>
        <p:blipFill rotWithShape="1">
          <a:blip r:embed="rId4">
            <a:alphaModFix/>
          </a:blip>
          <a:srcRect b="0" l="0" r="0" t="0"/>
          <a:stretch/>
        </p:blipFill>
        <p:spPr>
          <a:xfrm>
            <a:off x="899591" y="2924943"/>
            <a:ext cx="7490070" cy="3384375"/>
          </a:xfrm>
          <a:prstGeom prst="roundRect">
            <a:avLst>
              <a:gd fmla="val 16667" name="adj"/>
            </a:avLst>
          </a:prstGeom>
          <a:noFill/>
          <a:ln>
            <a:noFill/>
          </a:ln>
        </p:spPr>
      </p:pic>
      <p:sp>
        <p:nvSpPr>
          <p:cNvPr id="109" name="Shape 109"/>
          <p:cNvSpPr/>
          <p:nvPr/>
        </p:nvSpPr>
        <p:spPr>
          <a:xfrm>
            <a:off x="1187624" y="3284983"/>
            <a:ext cx="6696744" cy="2554544"/>
          </a:xfrm>
          <a:prstGeom prst="rect">
            <a:avLst/>
          </a:prstGeom>
          <a:noFill/>
          <a:ln>
            <a:noFill/>
          </a:ln>
        </p:spPr>
        <p:txBody>
          <a:bodyPr anchorCtr="0" anchor="ctr" bIns="45700" lIns="91425" rIns="91425" tIns="45700">
            <a:noAutofit/>
          </a:bodyPr>
          <a:lstStyle/>
          <a:p>
            <a:pPr indent="0" lvl="0" marL="0" marR="0" rtl="1" algn="r">
              <a:spcBef>
                <a:spcPts val="0"/>
              </a:spcBef>
              <a:buClr>
                <a:schemeClr val="lt1"/>
              </a:buClr>
              <a:buSzPct val="100000"/>
              <a:buFont typeface="Arial"/>
              <a:buChar char="•"/>
            </a:pPr>
            <a:r>
              <a:rPr b="1" i="0" lang="ar-EG" sz="4000" u="none" cap="none" strike="noStrike">
                <a:solidFill>
                  <a:schemeClr val="lt1"/>
                </a:solidFill>
                <a:latin typeface="Calibri"/>
                <a:ea typeface="Calibri"/>
                <a:cs typeface="Calibri"/>
                <a:sym typeface="Calibri"/>
              </a:rPr>
              <a:t> خطوات التعامل مع الاضطرابات النفسية والسلوكية.</a:t>
            </a:r>
          </a:p>
          <a:p>
            <a:pPr indent="0" lvl="0" marL="0" marR="0" rtl="1" algn="r">
              <a:spcBef>
                <a:spcPts val="0"/>
              </a:spcBef>
              <a:buClr>
                <a:schemeClr val="lt1"/>
              </a:buClr>
              <a:buSzPct val="100000"/>
              <a:buFont typeface="Arial"/>
              <a:buChar char="•"/>
            </a:pPr>
            <a:r>
              <a:rPr b="1" i="0" lang="ar-EG" sz="4000" u="none" cap="none" strike="noStrike">
                <a:solidFill>
                  <a:schemeClr val="lt1"/>
                </a:solidFill>
                <a:latin typeface="Calibri"/>
                <a:ea typeface="Calibri"/>
                <a:cs typeface="Calibri"/>
                <a:sym typeface="Calibri"/>
              </a:rPr>
              <a:t> الطرق العملية الوقائية والعلاجية لمواجهة الضغوط الحياتية.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500"/>
                                        <p:tgtEl>
                                          <p:spTgt spid="106"/>
                                        </p:tgtEl>
                                      </p:cBhvr>
                                    </p:animEffect>
                                  </p:childTnLst>
                                </p:cTn>
                              </p:par>
                              <p:par>
                                <p:cTn fill="hold" nodeType="with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500"/>
                                        <p:tgtEl>
                                          <p:spTgt spid="1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500"/>
                                        <p:tgtEl>
                                          <p:spTgt spid="108"/>
                                        </p:tgtEl>
                                      </p:cBhvr>
                                    </p:animEffect>
                                  </p:childTnLst>
                                </p:cTn>
                              </p:par>
                              <p:par>
                                <p:cTn fill="hold" nodeType="withEffect" presetClass="entr" presetID="10" presetSubtype="0">
                                  <p:stCondLst>
                                    <p:cond delay="0"/>
                                  </p:stCondLst>
                                  <p:childTnLst>
                                    <p:set>
                                      <p:cBhvr>
                                        <p:cTn dur="1" fill="hold">
                                          <p:stCondLst>
                                            <p:cond delay="0"/>
                                          </p:stCondLst>
                                        </p:cTn>
                                        <p:tgtEl>
                                          <p:spTgt spid="109">
                                            <p:txEl>
                                              <p:pRg end="0" st="0"/>
                                            </p:txEl>
                                          </p:spTgt>
                                        </p:tgtEl>
                                        <p:attrNameLst>
                                          <p:attrName>style.visibility</p:attrName>
                                        </p:attrNameLst>
                                      </p:cBhvr>
                                      <p:to>
                                        <p:strVal val="visible"/>
                                      </p:to>
                                    </p:set>
                                    <p:animEffect filter="fade" transition="in">
                                      <p:cBhvr>
                                        <p:cTn dur="500"/>
                                        <p:tgtEl>
                                          <p:spTgt spid="109">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09">
                                            <p:txEl>
                                              <p:pRg end="1" st="1"/>
                                            </p:txEl>
                                          </p:spTgt>
                                        </p:tgtEl>
                                        <p:attrNameLst>
                                          <p:attrName>style.visibility</p:attrName>
                                        </p:attrNameLst>
                                      </p:cBhvr>
                                      <p:to>
                                        <p:strVal val="visible"/>
                                      </p:to>
                                    </p:set>
                                    <p:animEffect filter="fade" transition="in">
                                      <p:cBhvr>
                                        <p:cTn dur="500"/>
                                        <p:tgtEl>
                                          <p:spTgt spid="109">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3" name="Shape 113"/>
        <p:cNvGrpSpPr/>
        <p:nvPr/>
      </p:nvGrpSpPr>
      <p:grpSpPr>
        <a:xfrm>
          <a:off x="0" y="0"/>
          <a:ext cx="0" cy="0"/>
          <a:chOff x="0" y="0"/>
          <a:chExt cx="0" cy="0"/>
        </a:xfrm>
      </p:grpSpPr>
      <p:grpSp>
        <p:nvGrpSpPr>
          <p:cNvPr id="114" name="Shape 114"/>
          <p:cNvGrpSpPr/>
          <p:nvPr/>
        </p:nvGrpSpPr>
        <p:grpSpPr>
          <a:xfrm>
            <a:off x="2339751" y="1124744"/>
            <a:ext cx="5472607" cy="4176464"/>
            <a:chOff x="3347948" y="515768"/>
            <a:chExt cx="2052378" cy="1005795"/>
          </a:xfrm>
        </p:grpSpPr>
        <p:sp>
          <p:nvSpPr>
            <p:cNvPr id="115" name="Shape 115"/>
            <p:cNvSpPr/>
            <p:nvPr/>
          </p:nvSpPr>
          <p:spPr>
            <a:xfrm>
              <a:off x="3929012" y="803137"/>
              <a:ext cx="895583" cy="384001"/>
            </a:xfrm>
            <a:prstGeom prst="ellipse">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imagesN98LOCHK.jpg" id="116" name="Shape 116"/>
            <p:cNvPicPr preferRelativeResize="0"/>
            <p:nvPr/>
          </p:nvPicPr>
          <p:blipFill rotWithShape="1">
            <a:blip r:embed="rId3">
              <a:alphaModFix/>
            </a:blip>
            <a:srcRect b="0" l="0" r="0" t="0"/>
            <a:stretch/>
          </p:blipFill>
          <p:spPr>
            <a:xfrm>
              <a:off x="3347948" y="515768"/>
              <a:ext cx="2052378" cy="1005795"/>
            </a:xfrm>
            <a:prstGeom prst="rect">
              <a:avLst/>
            </a:prstGeom>
            <a:noFill/>
            <a:ln>
              <a:noFill/>
            </a:ln>
          </p:spPr>
        </p:pic>
      </p:grpSp>
      <p:sp>
        <p:nvSpPr>
          <p:cNvPr id="117" name="Shape 117"/>
          <p:cNvSpPr txBox="1"/>
          <p:nvPr/>
        </p:nvSpPr>
        <p:spPr>
          <a:xfrm>
            <a:off x="3419871" y="2348880"/>
            <a:ext cx="2757488"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9600" u="none" cap="none" strike="noStrike">
                <a:solidFill>
                  <a:srgbClr val="00B0F0"/>
                </a:solidFill>
                <a:latin typeface="Calibri"/>
                <a:ea typeface="Calibri"/>
                <a:cs typeface="Calibri"/>
                <a:sym typeface="Calibri"/>
              </a:rPr>
              <a:t>تمهيد</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1000"/>
                                        <p:tgtEl>
                                          <p:spTgt spid="114"/>
                                        </p:tgtEl>
                                      </p:cBhvr>
                                    </p:animEffect>
                                  </p:childTnLst>
                                </p:cTn>
                              </p:par>
                              <p:par>
                                <p:cTn fill="hold" nodeType="with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1000"/>
                                        <p:tgtEl>
                                          <p:spTgt spid="1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pic>
        <p:nvPicPr>
          <p:cNvPr descr="g.gif" id="122" name="Shape 122"/>
          <p:cNvPicPr preferRelativeResize="0"/>
          <p:nvPr/>
        </p:nvPicPr>
        <p:blipFill rotWithShape="1">
          <a:blip r:embed="rId3">
            <a:alphaModFix/>
          </a:blip>
          <a:srcRect b="0" l="0" r="0" t="0"/>
          <a:stretch/>
        </p:blipFill>
        <p:spPr>
          <a:xfrm>
            <a:off x="251519" y="692695"/>
            <a:ext cx="8712967" cy="5544615"/>
          </a:xfrm>
          <a:prstGeom prst="rect">
            <a:avLst/>
          </a:prstGeom>
          <a:noFill/>
          <a:ln>
            <a:noFill/>
          </a:ln>
        </p:spPr>
      </p:pic>
      <p:sp>
        <p:nvSpPr>
          <p:cNvPr id="123" name="Shape 123"/>
          <p:cNvSpPr/>
          <p:nvPr/>
        </p:nvSpPr>
        <p:spPr>
          <a:xfrm>
            <a:off x="611560" y="1844824"/>
            <a:ext cx="8136903" cy="378565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الإصابة بالاضطرابات النفسية ليست أمراً مخجلاً فهي تصيب الإنسان مثلما تصيبه الاضطرابات الجسمية المختلفة، فعلى المضطرب السعي لعلاجها حتى لا تؤثر على مسيرة حياته، فحسب منظمة الصحة العالمية فالصحة النفسية هي جزء مهم من الصحة العامة.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600"/>
                                        <p:tgtEl>
                                          <p:spTgt spid="122"/>
                                        </p:tgtEl>
                                      </p:cBhvr>
                                    </p:animEffect>
                                  </p:childTnLst>
                                </p:cTn>
                              </p:par>
                              <p:par>
                                <p:cTn fill="hold" nodeType="with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600"/>
                                        <p:tgtEl>
                                          <p:spTgt spid="1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7" name="Shape 127"/>
        <p:cNvGrpSpPr/>
        <p:nvPr/>
      </p:nvGrpSpPr>
      <p:grpSpPr>
        <a:xfrm>
          <a:off x="0" y="0"/>
          <a:ext cx="0" cy="0"/>
          <a:chOff x="0" y="0"/>
          <a:chExt cx="0" cy="0"/>
        </a:xfrm>
      </p:grpSpPr>
      <p:pic>
        <p:nvPicPr>
          <p:cNvPr descr="g.gif" id="128" name="Shape 128"/>
          <p:cNvPicPr preferRelativeResize="0"/>
          <p:nvPr/>
        </p:nvPicPr>
        <p:blipFill rotWithShape="1">
          <a:blip r:embed="rId3">
            <a:alphaModFix/>
          </a:blip>
          <a:srcRect b="0" l="0" r="0" t="0"/>
          <a:stretch/>
        </p:blipFill>
        <p:spPr>
          <a:xfrm>
            <a:off x="251519" y="692695"/>
            <a:ext cx="8712967" cy="5544615"/>
          </a:xfrm>
          <a:prstGeom prst="rect">
            <a:avLst/>
          </a:prstGeom>
          <a:noFill/>
          <a:ln>
            <a:noFill/>
          </a:ln>
        </p:spPr>
      </p:pic>
      <p:sp>
        <p:nvSpPr>
          <p:cNvPr id="129" name="Shape 129"/>
          <p:cNvSpPr/>
          <p:nvPr/>
        </p:nvSpPr>
        <p:spPr>
          <a:xfrm>
            <a:off x="611560" y="2060848"/>
            <a:ext cx="8136903" cy="3170098"/>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بل على العكس أحيانا فبعض الأمراض الجسمية يمكن للمريض التكيف معها ويعيش مستقرا في حياته، ولكن الاضطرابات النفسية هي اشد وطأة فهي التي تجعل الإنسان يشقى في حياته ويفقد الاستمتاع بها.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600"/>
                                        <p:tgtEl>
                                          <p:spTgt spid="128"/>
                                        </p:tgtEl>
                                      </p:cBhvr>
                                    </p:animEffect>
                                  </p:childTnLst>
                                </p:cTn>
                              </p:par>
                              <p:par>
                                <p:cTn fill="hold" nodeType="with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6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3" name="Shape 133"/>
        <p:cNvGrpSpPr/>
        <p:nvPr/>
      </p:nvGrpSpPr>
      <p:grpSpPr>
        <a:xfrm>
          <a:off x="0" y="0"/>
          <a:ext cx="0" cy="0"/>
          <a:chOff x="0" y="0"/>
          <a:chExt cx="0" cy="0"/>
        </a:xfrm>
      </p:grpSpPr>
      <p:grpSp>
        <p:nvGrpSpPr>
          <p:cNvPr id="134" name="Shape 134"/>
          <p:cNvGrpSpPr/>
          <p:nvPr/>
        </p:nvGrpSpPr>
        <p:grpSpPr>
          <a:xfrm>
            <a:off x="1043607" y="1412775"/>
            <a:ext cx="7056784" cy="4392487"/>
            <a:chOff x="5250596" y="985716"/>
            <a:chExt cx="658936" cy="1449549"/>
          </a:xfrm>
        </p:grpSpPr>
        <p:sp>
          <p:nvSpPr>
            <p:cNvPr id="135" name="Shape 135"/>
            <p:cNvSpPr/>
            <p:nvPr/>
          </p:nvSpPr>
          <p:spPr>
            <a:xfrm rot="-150943">
              <a:off x="5335877" y="1157401"/>
              <a:ext cx="478446" cy="995087"/>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88.gif" id="136" name="Shape 136"/>
            <p:cNvPicPr preferRelativeResize="0"/>
            <p:nvPr/>
          </p:nvPicPr>
          <p:blipFill rotWithShape="1">
            <a:blip r:embed="rId3">
              <a:alphaModFix/>
            </a:blip>
            <a:srcRect b="0" l="0" r="0" t="0"/>
            <a:stretch/>
          </p:blipFill>
          <p:spPr>
            <a:xfrm>
              <a:off x="5250596" y="985716"/>
              <a:ext cx="658936" cy="1449549"/>
            </a:xfrm>
            <a:prstGeom prst="rect">
              <a:avLst/>
            </a:prstGeom>
            <a:noFill/>
            <a:ln>
              <a:noFill/>
            </a:ln>
          </p:spPr>
        </p:pic>
      </p:grpSp>
      <p:sp>
        <p:nvSpPr>
          <p:cNvPr id="137" name="Shape 137"/>
          <p:cNvSpPr txBox="1"/>
          <p:nvPr/>
        </p:nvSpPr>
        <p:spPr>
          <a:xfrm rot="-171715">
            <a:off x="2339751" y="2544578"/>
            <a:ext cx="4608511" cy="2123658"/>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SzPct val="25000"/>
              <a:buNone/>
            </a:pPr>
            <a:r>
              <a:rPr b="1" i="0" lang="ar-EG" sz="6600" u="none" cap="none" strike="noStrike">
                <a:solidFill>
                  <a:srgbClr val="0070C0"/>
                </a:solidFill>
                <a:latin typeface="Calibri"/>
                <a:ea typeface="Calibri"/>
                <a:cs typeface="Calibri"/>
                <a:sym typeface="Calibri"/>
              </a:rPr>
              <a:t>خطوات العلاج الأساسية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34"/>
                                        </p:tgtEl>
                                        <p:attrNameLst>
                                          <p:attrName>style.visibility</p:attrName>
                                        </p:attrNameLst>
                                      </p:cBhvr>
                                      <p:to>
                                        <p:strVal val="visible"/>
                                      </p:to>
                                    </p:set>
                                    <p:anim calcmode="lin" valueType="num">
                                      <p:cBhvr additive="base">
                                        <p:cTn dur="500"/>
                                        <p:tgtEl>
                                          <p:spTgt spid="134"/>
                                        </p:tgtEl>
                                        <p:attrNameLst>
                                          <p:attrName>ppt_w</p:attrName>
                                        </p:attrNameLst>
                                      </p:cBhvr>
                                      <p:tavLst>
                                        <p:tav fmla="" tm="0">
                                          <p:val>
                                            <p:strVal val="0"/>
                                          </p:val>
                                        </p:tav>
                                        <p:tav fmla="" tm="100000">
                                          <p:val>
                                            <p:strVal val="#ppt_w"/>
                                          </p:val>
                                        </p:tav>
                                      </p:tavLst>
                                    </p:anim>
                                    <p:anim calcmode="lin" valueType="num">
                                      <p:cBhvr additive="base">
                                        <p:cTn dur="500"/>
                                        <p:tgtEl>
                                          <p:spTgt spid="13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37"/>
                                        </p:tgtEl>
                                        <p:attrNameLst>
                                          <p:attrName>style.visibility</p:attrName>
                                        </p:attrNameLst>
                                      </p:cBhvr>
                                      <p:to>
                                        <p:strVal val="visible"/>
                                      </p:to>
                                    </p:set>
                                    <p:anim calcmode="lin" valueType="num">
                                      <p:cBhvr additive="base">
                                        <p:cTn dur="500"/>
                                        <p:tgtEl>
                                          <p:spTgt spid="137"/>
                                        </p:tgtEl>
                                        <p:attrNameLst>
                                          <p:attrName>ppt_w</p:attrName>
                                        </p:attrNameLst>
                                      </p:cBhvr>
                                      <p:tavLst>
                                        <p:tav fmla="" tm="0">
                                          <p:val>
                                            <p:strVal val="0"/>
                                          </p:val>
                                        </p:tav>
                                        <p:tav fmla="" tm="100000">
                                          <p:val>
                                            <p:strVal val="#ppt_w"/>
                                          </p:val>
                                        </p:tav>
                                      </p:tavLst>
                                    </p:anim>
                                    <p:anim calcmode="lin" valueType="num">
                                      <p:cBhvr additive="base">
                                        <p:cTn dur="500"/>
                                        <p:tgtEl>
                                          <p:spTgt spid="13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1" name="Shape 141"/>
        <p:cNvGrpSpPr/>
        <p:nvPr/>
      </p:nvGrpSpPr>
      <p:grpSpPr>
        <a:xfrm>
          <a:off x="0" y="0"/>
          <a:ext cx="0" cy="0"/>
          <a:chOff x="0" y="0"/>
          <a:chExt cx="0" cy="0"/>
        </a:xfrm>
      </p:grpSpPr>
      <p:grpSp>
        <p:nvGrpSpPr>
          <p:cNvPr id="142" name="Shape 142"/>
          <p:cNvGrpSpPr/>
          <p:nvPr/>
        </p:nvGrpSpPr>
        <p:grpSpPr>
          <a:xfrm>
            <a:off x="899591" y="1484783"/>
            <a:ext cx="7632848" cy="4104455"/>
            <a:chOff x="1846661" y="548679"/>
            <a:chExt cx="5207601" cy="6007920"/>
          </a:xfrm>
        </p:grpSpPr>
        <p:sp>
          <p:nvSpPr>
            <p:cNvPr id="143" name="Shape 143"/>
            <p:cNvSpPr/>
            <p:nvPr/>
          </p:nvSpPr>
          <p:spPr>
            <a:xfrm>
              <a:off x="2179783" y="1124744"/>
              <a:ext cx="4494335" cy="4752527"/>
            </a:xfrm>
            <a:prstGeom prst="rect">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dk1"/>
                </a:solidFill>
                <a:latin typeface="Calibri"/>
                <a:ea typeface="Calibri"/>
                <a:cs typeface="Calibri"/>
                <a:sym typeface="Calibri"/>
              </a:endParaRPr>
            </a:p>
          </p:txBody>
        </p:sp>
        <p:pic>
          <p:nvPicPr>
            <p:cNvPr descr="34uf1si8.gif" id="144" name="Shape 144"/>
            <p:cNvPicPr preferRelativeResize="0"/>
            <p:nvPr/>
          </p:nvPicPr>
          <p:blipFill rotWithShape="1">
            <a:blip r:embed="rId3">
              <a:alphaModFix/>
            </a:blip>
            <a:srcRect b="0" l="0" r="0" t="0"/>
            <a:stretch/>
          </p:blipFill>
          <p:spPr>
            <a:xfrm>
              <a:off x="1846661" y="548679"/>
              <a:ext cx="5207601" cy="6007920"/>
            </a:xfrm>
            <a:prstGeom prst="rect">
              <a:avLst/>
            </a:prstGeom>
            <a:noFill/>
            <a:ln>
              <a:noFill/>
            </a:ln>
          </p:spPr>
        </p:pic>
      </p:grpSp>
      <p:sp>
        <p:nvSpPr>
          <p:cNvPr id="145" name="Shape 145"/>
          <p:cNvSpPr/>
          <p:nvPr/>
        </p:nvSpPr>
        <p:spPr>
          <a:xfrm>
            <a:off x="1691680" y="2492896"/>
            <a:ext cx="6264696" cy="175432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5400" u="none" cap="none" strike="noStrike">
                <a:solidFill>
                  <a:srgbClr val="002060"/>
                </a:solidFill>
                <a:latin typeface="Calibri"/>
                <a:ea typeface="Calibri"/>
                <a:cs typeface="Calibri"/>
                <a:sym typeface="Calibri"/>
              </a:rPr>
              <a:t>للعلاج خطوات مهمة على النحو التالي: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500"/>
                                        <p:tgtEl>
                                          <p:spTgt spid="142"/>
                                        </p:tgtEl>
                                      </p:cBhvr>
                                    </p:animEffect>
                                  </p:childTnLst>
                                </p:cTn>
                              </p:par>
                              <p:par>
                                <p:cTn fill="hold" nodeType="with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500"/>
                                        <p:tgtEl>
                                          <p:spTgt spid="1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