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A6FCDBD-A68B-4C5F-8BFD-558A329AEC54}">
  <a:tblStyle styleId="{3A6FCDBD-A68B-4C5F-8BFD-558A329AEC5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CF4"/>
          </a:solidFill>
        </a:fill>
      </a:tcStyle>
    </a:wholeTbl>
    <a:band1H>
      <a:tcStyle>
        <a:fill>
          <a:solidFill>
            <a:srgbClr val="CFD7E7"/>
          </a:solidFill>
        </a:fill>
      </a:tcStyle>
    </a:band1H>
    <a:band1V>
      <a:tcStyle>
        <a:fill>
          <a:solidFill>
            <a:srgbClr val="CFD7E7"/>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8" name="Shape 1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8" name="Shape 1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8" name="Shape 1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8" name="Shape 1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4" name="Shape 2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6" name="Shape 2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8" name="Shape 2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0" name="Shape 2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4" name="Shape 2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0" name="Shape 2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8" name="Shape 2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8" name="Shape 3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6" name="Shape 3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5" name="Shape 3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4" name="Shape 3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6" name="Shape 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4" name="Shape 1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2" name="Shape 1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0" name="Shape 1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2.png"/><Relationship Id="rId4" Type="http://schemas.openxmlformats.org/officeDocument/2006/relationships/image" Target="../media/image0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7.png"/><Relationship Id="rId4" Type="http://schemas.openxmlformats.org/officeDocument/2006/relationships/image" Target="../media/image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descr="1095597730629615321.png" id="84" name="Shape 84"/>
          <p:cNvPicPr preferRelativeResize="0"/>
          <p:nvPr/>
        </p:nvPicPr>
        <p:blipFill rotWithShape="1">
          <a:blip r:embed="rId3">
            <a:alphaModFix/>
          </a:blip>
          <a:srcRect b="0" l="0" r="0" t="0"/>
          <a:stretch/>
        </p:blipFill>
        <p:spPr>
          <a:xfrm>
            <a:off x="3923928" y="112705"/>
            <a:ext cx="4755932" cy="1939148"/>
          </a:xfrm>
          <a:prstGeom prst="rect">
            <a:avLst/>
          </a:prstGeom>
          <a:noFill/>
          <a:ln>
            <a:noFill/>
          </a:ln>
        </p:spPr>
      </p:pic>
      <p:sp>
        <p:nvSpPr>
          <p:cNvPr id="85" name="Shape 85"/>
          <p:cNvSpPr/>
          <p:nvPr/>
        </p:nvSpPr>
        <p:spPr>
          <a:xfrm>
            <a:off x="4716016" y="476672"/>
            <a:ext cx="3095719"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الوحدة السابعة</a:t>
            </a:r>
          </a:p>
        </p:txBody>
      </p:sp>
      <p:pic>
        <p:nvPicPr>
          <p:cNvPr descr="00138.gif" id="86" name="Shape 86"/>
          <p:cNvPicPr preferRelativeResize="0"/>
          <p:nvPr/>
        </p:nvPicPr>
        <p:blipFill rotWithShape="1">
          <a:blip r:embed="rId4">
            <a:alphaModFix/>
          </a:blip>
          <a:srcRect b="0" l="0" r="0" t="0"/>
          <a:stretch/>
        </p:blipFill>
        <p:spPr>
          <a:xfrm>
            <a:off x="611560" y="2204864"/>
            <a:ext cx="7560839" cy="4653135"/>
          </a:xfrm>
          <a:prstGeom prst="rect">
            <a:avLst/>
          </a:prstGeom>
          <a:noFill/>
          <a:ln>
            <a:noFill/>
          </a:ln>
        </p:spPr>
      </p:pic>
      <p:sp>
        <p:nvSpPr>
          <p:cNvPr id="87" name="Shape 87"/>
          <p:cNvSpPr txBox="1"/>
          <p:nvPr/>
        </p:nvSpPr>
        <p:spPr>
          <a:xfrm>
            <a:off x="1547663" y="3861048"/>
            <a:ext cx="5443263" cy="2123657"/>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600" u="none" cap="none" strike="noStrike">
                <a:solidFill>
                  <a:srgbClr val="FF0000"/>
                </a:solidFill>
                <a:latin typeface="Calibri"/>
                <a:ea typeface="Calibri"/>
                <a:cs typeface="Calibri"/>
                <a:sym typeface="Calibri"/>
              </a:rPr>
              <a:t>تعزيز الصحة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pic>
        <p:nvPicPr>
          <p:cNvPr descr="Image2.jpg" id="150" name="Shape 150"/>
          <p:cNvPicPr preferRelativeResize="0"/>
          <p:nvPr/>
        </p:nvPicPr>
        <p:blipFill rotWithShape="1">
          <a:blip r:embed="rId3">
            <a:alphaModFix/>
          </a:blip>
          <a:srcRect b="0" l="0" r="0" t="0"/>
          <a:stretch/>
        </p:blipFill>
        <p:spPr>
          <a:xfrm>
            <a:off x="0" y="-27383"/>
            <a:ext cx="8892479" cy="1872207"/>
          </a:xfrm>
          <a:prstGeom prst="rect">
            <a:avLst/>
          </a:prstGeom>
          <a:noFill/>
          <a:ln>
            <a:noFill/>
          </a:ln>
        </p:spPr>
      </p:pic>
      <p:sp>
        <p:nvSpPr>
          <p:cNvPr id="151" name="Shape 151"/>
          <p:cNvSpPr/>
          <p:nvPr/>
        </p:nvSpPr>
        <p:spPr>
          <a:xfrm>
            <a:off x="827583" y="476672"/>
            <a:ext cx="7560839"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1- الاعتراف بالمشكلة</a:t>
            </a:r>
          </a:p>
        </p:txBody>
      </p:sp>
      <p:grpSp>
        <p:nvGrpSpPr>
          <p:cNvPr id="152" name="Shape 152"/>
          <p:cNvGrpSpPr/>
          <p:nvPr/>
        </p:nvGrpSpPr>
        <p:grpSpPr>
          <a:xfrm>
            <a:off x="0" y="2276872"/>
            <a:ext cx="8892479" cy="4247752"/>
            <a:chOff x="180156" y="476952"/>
            <a:chExt cx="8498446" cy="5256135"/>
          </a:xfrm>
        </p:grpSpPr>
        <p:sp>
          <p:nvSpPr>
            <p:cNvPr id="153" name="Shape 153"/>
            <p:cNvSpPr/>
            <p:nvPr/>
          </p:nvSpPr>
          <p:spPr>
            <a:xfrm>
              <a:off x="755575" y="836712"/>
              <a:ext cx="7539135" cy="4608512"/>
            </a:xfrm>
            <a:prstGeom prst="roundRect">
              <a:avLst>
                <a:gd fmla="val 8272"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8.2mp6.3mpTan.jpg" id="154" name="Shape 154"/>
            <p:cNvPicPr preferRelativeResize="0"/>
            <p:nvPr/>
          </p:nvPicPr>
          <p:blipFill rotWithShape="1">
            <a:blip r:embed="rId4">
              <a:alphaModFix/>
            </a:blip>
            <a:srcRect b="0" l="0" r="0" t="0"/>
            <a:stretch/>
          </p:blipFill>
          <p:spPr>
            <a:xfrm>
              <a:off x="180156" y="476952"/>
              <a:ext cx="8498446" cy="5256135"/>
            </a:xfrm>
            <a:prstGeom prst="rect">
              <a:avLst/>
            </a:prstGeom>
            <a:noFill/>
            <a:ln>
              <a:noFill/>
            </a:ln>
          </p:spPr>
        </p:pic>
      </p:grpSp>
      <p:sp>
        <p:nvSpPr>
          <p:cNvPr id="155" name="Shape 155"/>
          <p:cNvSpPr/>
          <p:nvPr/>
        </p:nvSpPr>
        <p:spPr>
          <a:xfrm>
            <a:off x="1259632" y="3068959"/>
            <a:ext cx="6696744"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إن أولى خطوات العلاج والتخلص من المشكلة هو الاعتراف بها، لأن ذلك يجعل الشخص يبحث عن حل لها، أما إنكارها أو تجاهلها وعدم الاعتراف بها فسيؤدي إلى زيادتها مستقبلاً،وستؤثر على مسيرة الحياة.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308"/>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308"/>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500"/>
                                        <p:tgtEl>
                                          <p:spTgt spid="15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pic>
        <p:nvPicPr>
          <p:cNvPr descr="Image2.jpg" id="160" name="Shape 160"/>
          <p:cNvPicPr preferRelativeResize="0"/>
          <p:nvPr/>
        </p:nvPicPr>
        <p:blipFill rotWithShape="1">
          <a:blip r:embed="rId3">
            <a:alphaModFix/>
          </a:blip>
          <a:srcRect b="0" l="0" r="0" t="0"/>
          <a:stretch/>
        </p:blipFill>
        <p:spPr>
          <a:xfrm>
            <a:off x="0" y="-27383"/>
            <a:ext cx="8892479" cy="1872207"/>
          </a:xfrm>
          <a:prstGeom prst="rect">
            <a:avLst/>
          </a:prstGeom>
          <a:noFill/>
          <a:ln>
            <a:noFill/>
          </a:ln>
        </p:spPr>
      </p:pic>
      <p:sp>
        <p:nvSpPr>
          <p:cNvPr id="161" name="Shape 161"/>
          <p:cNvSpPr/>
          <p:nvPr/>
        </p:nvSpPr>
        <p:spPr>
          <a:xfrm>
            <a:off x="827583" y="476672"/>
            <a:ext cx="7560839"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2- مراجعة المتخصصين</a:t>
            </a:r>
          </a:p>
        </p:txBody>
      </p:sp>
      <p:grpSp>
        <p:nvGrpSpPr>
          <p:cNvPr id="162" name="Shape 162"/>
          <p:cNvGrpSpPr/>
          <p:nvPr/>
        </p:nvGrpSpPr>
        <p:grpSpPr>
          <a:xfrm>
            <a:off x="0" y="2276872"/>
            <a:ext cx="8892479" cy="4247752"/>
            <a:chOff x="180156" y="476952"/>
            <a:chExt cx="8498446" cy="5256135"/>
          </a:xfrm>
        </p:grpSpPr>
        <p:sp>
          <p:nvSpPr>
            <p:cNvPr id="163" name="Shape 163"/>
            <p:cNvSpPr/>
            <p:nvPr/>
          </p:nvSpPr>
          <p:spPr>
            <a:xfrm>
              <a:off x="755575" y="836712"/>
              <a:ext cx="7539135" cy="4608512"/>
            </a:xfrm>
            <a:prstGeom prst="roundRect">
              <a:avLst>
                <a:gd fmla="val 8272"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8.2mp6.3mpTan.jpg" id="164" name="Shape 164"/>
            <p:cNvPicPr preferRelativeResize="0"/>
            <p:nvPr/>
          </p:nvPicPr>
          <p:blipFill rotWithShape="1">
            <a:blip r:embed="rId4">
              <a:alphaModFix/>
            </a:blip>
            <a:srcRect b="0" l="0" r="0" t="0"/>
            <a:stretch/>
          </p:blipFill>
          <p:spPr>
            <a:xfrm>
              <a:off x="180156" y="476952"/>
              <a:ext cx="8498446" cy="5256135"/>
            </a:xfrm>
            <a:prstGeom prst="rect">
              <a:avLst/>
            </a:prstGeom>
            <a:noFill/>
            <a:ln>
              <a:noFill/>
            </a:ln>
          </p:spPr>
        </p:pic>
      </p:grpSp>
      <p:sp>
        <p:nvSpPr>
          <p:cNvPr id="165" name="Shape 165"/>
          <p:cNvSpPr/>
          <p:nvPr/>
        </p:nvSpPr>
        <p:spPr>
          <a:xfrm>
            <a:off x="971600" y="2924943"/>
            <a:ext cx="6984776"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كما أن المريض في بدنه يسعى لعلاج نفسه لدى المتخصصين المؤهلين فكذلك من يتعرض للاضطراب النفسي يلجأ للمتخصصين ومن المتخصصين الذين يمكنهم تقديم المساعدة في علاج الاضطرابات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308"/>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308"/>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500"/>
                                        <p:tgtEl>
                                          <p:spTgt spid="16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pic>
        <p:nvPicPr>
          <p:cNvPr descr="Image2.jpg" id="170" name="Shape 170"/>
          <p:cNvPicPr preferRelativeResize="0"/>
          <p:nvPr/>
        </p:nvPicPr>
        <p:blipFill rotWithShape="1">
          <a:blip r:embed="rId3">
            <a:alphaModFix/>
          </a:blip>
          <a:srcRect b="0" l="0" r="0" t="0"/>
          <a:stretch/>
        </p:blipFill>
        <p:spPr>
          <a:xfrm>
            <a:off x="0" y="-27383"/>
            <a:ext cx="8892479" cy="1872207"/>
          </a:xfrm>
          <a:prstGeom prst="rect">
            <a:avLst/>
          </a:prstGeom>
          <a:noFill/>
          <a:ln>
            <a:noFill/>
          </a:ln>
        </p:spPr>
      </p:pic>
      <p:sp>
        <p:nvSpPr>
          <p:cNvPr id="171" name="Shape 171"/>
          <p:cNvSpPr/>
          <p:nvPr/>
        </p:nvSpPr>
        <p:spPr>
          <a:xfrm>
            <a:off x="827583" y="476672"/>
            <a:ext cx="7560839"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2- مراجعة المتخصصين</a:t>
            </a:r>
          </a:p>
        </p:txBody>
      </p:sp>
      <p:grpSp>
        <p:nvGrpSpPr>
          <p:cNvPr id="172" name="Shape 172"/>
          <p:cNvGrpSpPr/>
          <p:nvPr/>
        </p:nvGrpSpPr>
        <p:grpSpPr>
          <a:xfrm>
            <a:off x="0" y="2276872"/>
            <a:ext cx="8892479" cy="4247752"/>
            <a:chOff x="180156" y="476952"/>
            <a:chExt cx="8498446" cy="5256135"/>
          </a:xfrm>
        </p:grpSpPr>
        <p:sp>
          <p:nvSpPr>
            <p:cNvPr id="173" name="Shape 173"/>
            <p:cNvSpPr/>
            <p:nvPr/>
          </p:nvSpPr>
          <p:spPr>
            <a:xfrm>
              <a:off x="755575" y="836712"/>
              <a:ext cx="7539135" cy="4608512"/>
            </a:xfrm>
            <a:prstGeom prst="roundRect">
              <a:avLst>
                <a:gd fmla="val 8272"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8.2mp6.3mpTan.jpg" id="174" name="Shape 174"/>
            <p:cNvPicPr preferRelativeResize="0"/>
            <p:nvPr/>
          </p:nvPicPr>
          <p:blipFill rotWithShape="1">
            <a:blip r:embed="rId4">
              <a:alphaModFix/>
            </a:blip>
            <a:srcRect b="0" l="0" r="0" t="0"/>
            <a:stretch/>
          </p:blipFill>
          <p:spPr>
            <a:xfrm>
              <a:off x="180156" y="476952"/>
              <a:ext cx="8498446" cy="5256135"/>
            </a:xfrm>
            <a:prstGeom prst="rect">
              <a:avLst/>
            </a:prstGeom>
            <a:noFill/>
            <a:ln>
              <a:noFill/>
            </a:ln>
          </p:spPr>
        </p:pic>
      </p:grpSp>
      <p:sp>
        <p:nvSpPr>
          <p:cNvPr id="175" name="Shape 175"/>
          <p:cNvSpPr/>
          <p:nvPr/>
        </p:nvSpPr>
        <p:spPr>
          <a:xfrm>
            <a:off x="1115616" y="3140967"/>
            <a:ext cx="6984776"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0070C0"/>
                </a:solidFill>
                <a:latin typeface="Calibri"/>
                <a:ea typeface="Calibri"/>
                <a:cs typeface="Calibri"/>
                <a:sym typeface="Calibri"/>
              </a:rPr>
              <a:t>الطبيب النفسي: </a:t>
            </a:r>
            <a:r>
              <a:rPr b="1" i="0" lang="ar-EG" sz="3600" u="none" cap="none" strike="noStrike">
                <a:solidFill>
                  <a:schemeClr val="dk1"/>
                </a:solidFill>
                <a:latin typeface="Calibri"/>
                <a:ea typeface="Calibri"/>
                <a:cs typeface="Calibri"/>
                <a:sym typeface="Calibri"/>
              </a:rPr>
              <a:t>وهو يحمل مؤهلا في الطب ويستخدم العلاج الدوائي بالعقاقير.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500"/>
                                        <p:tgtEl>
                                          <p:spTgt spid="1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pic>
        <p:nvPicPr>
          <p:cNvPr descr="Image2.jpg" id="180" name="Shape 180"/>
          <p:cNvPicPr preferRelativeResize="0"/>
          <p:nvPr/>
        </p:nvPicPr>
        <p:blipFill rotWithShape="1">
          <a:blip r:embed="rId3">
            <a:alphaModFix/>
          </a:blip>
          <a:srcRect b="0" l="0" r="0" t="0"/>
          <a:stretch/>
        </p:blipFill>
        <p:spPr>
          <a:xfrm>
            <a:off x="0" y="-27383"/>
            <a:ext cx="8892479" cy="1872207"/>
          </a:xfrm>
          <a:prstGeom prst="rect">
            <a:avLst/>
          </a:prstGeom>
          <a:noFill/>
          <a:ln>
            <a:noFill/>
          </a:ln>
        </p:spPr>
      </p:pic>
      <p:sp>
        <p:nvSpPr>
          <p:cNvPr id="181" name="Shape 181"/>
          <p:cNvSpPr/>
          <p:nvPr/>
        </p:nvSpPr>
        <p:spPr>
          <a:xfrm>
            <a:off x="827583" y="476672"/>
            <a:ext cx="7560839"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2- مراجعة المتخصصين</a:t>
            </a:r>
          </a:p>
        </p:txBody>
      </p:sp>
      <p:grpSp>
        <p:nvGrpSpPr>
          <p:cNvPr id="182" name="Shape 182"/>
          <p:cNvGrpSpPr/>
          <p:nvPr/>
        </p:nvGrpSpPr>
        <p:grpSpPr>
          <a:xfrm>
            <a:off x="0" y="2276872"/>
            <a:ext cx="8892479" cy="4247752"/>
            <a:chOff x="180156" y="476952"/>
            <a:chExt cx="8498446" cy="5256135"/>
          </a:xfrm>
        </p:grpSpPr>
        <p:sp>
          <p:nvSpPr>
            <p:cNvPr id="183" name="Shape 183"/>
            <p:cNvSpPr/>
            <p:nvPr/>
          </p:nvSpPr>
          <p:spPr>
            <a:xfrm>
              <a:off x="755575" y="836712"/>
              <a:ext cx="7539135" cy="4608512"/>
            </a:xfrm>
            <a:prstGeom prst="roundRect">
              <a:avLst>
                <a:gd fmla="val 8272"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8.2mp6.3mpTan.jpg" id="184" name="Shape 184"/>
            <p:cNvPicPr preferRelativeResize="0"/>
            <p:nvPr/>
          </p:nvPicPr>
          <p:blipFill rotWithShape="1">
            <a:blip r:embed="rId4">
              <a:alphaModFix/>
            </a:blip>
            <a:srcRect b="0" l="0" r="0" t="0"/>
            <a:stretch/>
          </p:blipFill>
          <p:spPr>
            <a:xfrm>
              <a:off x="180156" y="476952"/>
              <a:ext cx="8498446" cy="5256135"/>
            </a:xfrm>
            <a:prstGeom prst="rect">
              <a:avLst/>
            </a:prstGeom>
            <a:noFill/>
            <a:ln>
              <a:noFill/>
            </a:ln>
          </p:spPr>
        </p:pic>
      </p:grpSp>
      <p:sp>
        <p:nvSpPr>
          <p:cNvPr id="185" name="Shape 185"/>
          <p:cNvSpPr/>
          <p:nvPr/>
        </p:nvSpPr>
        <p:spPr>
          <a:xfrm>
            <a:off x="971600" y="2924943"/>
            <a:ext cx="7128792" cy="286232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rgbClr val="0070C0"/>
                </a:solidFill>
                <a:latin typeface="Calibri"/>
                <a:ea typeface="Calibri"/>
                <a:cs typeface="Calibri"/>
                <a:sym typeface="Calibri"/>
              </a:rPr>
              <a:t>الأخصائي النفسي: </a:t>
            </a:r>
            <a:r>
              <a:rPr b="1" i="0" lang="ar-EG" sz="3600" u="none" cap="none" strike="noStrike">
                <a:solidFill>
                  <a:schemeClr val="dk1"/>
                </a:solidFill>
                <a:latin typeface="Calibri"/>
                <a:ea typeface="Calibri"/>
                <a:cs typeface="Calibri"/>
                <a:sym typeface="Calibri"/>
              </a:rPr>
              <a:t>وهو يحمل مؤهلاً في علم النفس العيادي، ويقدم الجلسات العلاجية باستخدام طرق العلاج المعروفة بنتائجها (يعيد تعديل السلوك البشري) وكذلك يطبق الاختبارات والمقاييس النفسية ويستخرج نتائجها.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Effect filter="fade" transition="in">
                                      <p:cBhvr>
                                        <p:cTn dur="500"/>
                                        <p:tgtEl>
                                          <p:spTgt spid="18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pic>
        <p:nvPicPr>
          <p:cNvPr descr="Image2.jpg" id="190" name="Shape 190"/>
          <p:cNvPicPr preferRelativeResize="0"/>
          <p:nvPr/>
        </p:nvPicPr>
        <p:blipFill rotWithShape="1">
          <a:blip r:embed="rId3">
            <a:alphaModFix/>
          </a:blip>
          <a:srcRect b="0" l="0" r="0" t="0"/>
          <a:stretch/>
        </p:blipFill>
        <p:spPr>
          <a:xfrm>
            <a:off x="0" y="-27383"/>
            <a:ext cx="8892479" cy="1872207"/>
          </a:xfrm>
          <a:prstGeom prst="rect">
            <a:avLst/>
          </a:prstGeom>
          <a:noFill/>
          <a:ln>
            <a:noFill/>
          </a:ln>
        </p:spPr>
      </p:pic>
      <p:sp>
        <p:nvSpPr>
          <p:cNvPr id="191" name="Shape 191"/>
          <p:cNvSpPr/>
          <p:nvPr/>
        </p:nvSpPr>
        <p:spPr>
          <a:xfrm>
            <a:off x="827583" y="476672"/>
            <a:ext cx="7560839"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3- تعديل السلوك وعلاجه نفسياً</a:t>
            </a:r>
          </a:p>
        </p:txBody>
      </p:sp>
      <p:grpSp>
        <p:nvGrpSpPr>
          <p:cNvPr id="192" name="Shape 192"/>
          <p:cNvGrpSpPr/>
          <p:nvPr/>
        </p:nvGrpSpPr>
        <p:grpSpPr>
          <a:xfrm>
            <a:off x="0" y="2276872"/>
            <a:ext cx="8892479" cy="4247752"/>
            <a:chOff x="180156" y="476952"/>
            <a:chExt cx="8498446" cy="5256135"/>
          </a:xfrm>
        </p:grpSpPr>
        <p:sp>
          <p:nvSpPr>
            <p:cNvPr id="193" name="Shape 193"/>
            <p:cNvSpPr/>
            <p:nvPr/>
          </p:nvSpPr>
          <p:spPr>
            <a:xfrm>
              <a:off x="755575" y="836712"/>
              <a:ext cx="7539135" cy="4608512"/>
            </a:xfrm>
            <a:prstGeom prst="roundRect">
              <a:avLst>
                <a:gd fmla="val 8272"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8.2mp6.3mpTan.jpg" id="194" name="Shape 194"/>
            <p:cNvPicPr preferRelativeResize="0"/>
            <p:nvPr/>
          </p:nvPicPr>
          <p:blipFill rotWithShape="1">
            <a:blip r:embed="rId4">
              <a:alphaModFix/>
            </a:blip>
            <a:srcRect b="0" l="0" r="0" t="0"/>
            <a:stretch/>
          </p:blipFill>
          <p:spPr>
            <a:xfrm>
              <a:off x="180156" y="476952"/>
              <a:ext cx="8498446" cy="5256135"/>
            </a:xfrm>
            <a:prstGeom prst="rect">
              <a:avLst/>
            </a:prstGeom>
            <a:noFill/>
            <a:ln>
              <a:noFill/>
            </a:ln>
          </p:spPr>
        </p:pic>
      </p:grpSp>
      <p:sp>
        <p:nvSpPr>
          <p:cNvPr id="195" name="Shape 195"/>
          <p:cNvSpPr/>
          <p:nvPr/>
        </p:nvSpPr>
        <p:spPr>
          <a:xfrm>
            <a:off x="971600" y="3201942"/>
            <a:ext cx="7128792" cy="230832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وللعلاج النفسي عدة طرق تختلف باختلاف المشكلة النفسية، وحتى يتحقق العلاج الجيد لابد من استخدام أكثر من أسلوب بطريقة متكررة ومنتظمة يوميا.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308"/>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308"/>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500"/>
                                        <p:tgtEl>
                                          <p:spTgt spid="19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pic>
        <p:nvPicPr>
          <p:cNvPr descr="Image2.jpg" id="200" name="Shape 200"/>
          <p:cNvPicPr preferRelativeResize="0"/>
          <p:nvPr/>
        </p:nvPicPr>
        <p:blipFill rotWithShape="1">
          <a:blip r:embed="rId3">
            <a:alphaModFix/>
          </a:blip>
          <a:srcRect b="0" l="0" r="0" t="0"/>
          <a:stretch/>
        </p:blipFill>
        <p:spPr>
          <a:xfrm>
            <a:off x="0" y="-27383"/>
            <a:ext cx="8892479" cy="1872207"/>
          </a:xfrm>
          <a:prstGeom prst="rect">
            <a:avLst/>
          </a:prstGeom>
          <a:noFill/>
          <a:ln>
            <a:noFill/>
          </a:ln>
        </p:spPr>
      </p:pic>
      <p:sp>
        <p:nvSpPr>
          <p:cNvPr id="201" name="Shape 201"/>
          <p:cNvSpPr/>
          <p:nvPr/>
        </p:nvSpPr>
        <p:spPr>
          <a:xfrm>
            <a:off x="827583" y="476672"/>
            <a:ext cx="7560839"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3- تعديل السلوك وعلاجه نفسياً</a:t>
            </a:r>
          </a:p>
        </p:txBody>
      </p:sp>
      <p:grpSp>
        <p:nvGrpSpPr>
          <p:cNvPr id="202" name="Shape 202"/>
          <p:cNvGrpSpPr/>
          <p:nvPr/>
        </p:nvGrpSpPr>
        <p:grpSpPr>
          <a:xfrm>
            <a:off x="0" y="2276872"/>
            <a:ext cx="8892479" cy="4247752"/>
            <a:chOff x="180156" y="476952"/>
            <a:chExt cx="8498446" cy="5256135"/>
          </a:xfrm>
        </p:grpSpPr>
        <p:sp>
          <p:nvSpPr>
            <p:cNvPr id="203" name="Shape 203"/>
            <p:cNvSpPr/>
            <p:nvPr/>
          </p:nvSpPr>
          <p:spPr>
            <a:xfrm>
              <a:off x="755575" y="836712"/>
              <a:ext cx="7539135" cy="4608512"/>
            </a:xfrm>
            <a:prstGeom prst="roundRect">
              <a:avLst>
                <a:gd fmla="val 8272" name="adj"/>
              </a:avLst>
            </a:prstGeom>
            <a:solidFill>
              <a:schemeClr val="lt1"/>
            </a:solidFill>
            <a:ln>
              <a:noFill/>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8.2mp6.3mpTan.jpg" id="204" name="Shape 204"/>
            <p:cNvPicPr preferRelativeResize="0"/>
            <p:nvPr/>
          </p:nvPicPr>
          <p:blipFill rotWithShape="1">
            <a:blip r:embed="rId4">
              <a:alphaModFix/>
            </a:blip>
            <a:srcRect b="0" l="0" r="0" t="0"/>
            <a:stretch/>
          </p:blipFill>
          <p:spPr>
            <a:xfrm>
              <a:off x="180156" y="476952"/>
              <a:ext cx="8498446" cy="5256135"/>
            </a:xfrm>
            <a:prstGeom prst="rect">
              <a:avLst/>
            </a:prstGeom>
            <a:noFill/>
            <a:ln>
              <a:noFill/>
            </a:ln>
          </p:spPr>
        </p:pic>
      </p:grpSp>
      <p:sp>
        <p:nvSpPr>
          <p:cNvPr id="205" name="Shape 205"/>
          <p:cNvSpPr/>
          <p:nvPr/>
        </p:nvSpPr>
        <p:spPr>
          <a:xfrm>
            <a:off x="971600" y="2647944"/>
            <a:ext cx="7128792" cy="341631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مع ملاحظة أن من طبيعة الاضطرابات النفسية أنها قد تحتاج إلى بعض الوقت أكثر مما يحتاجه العلاج في الأمراض الجسيمة، فعلى المريض الصبر وعدم الاستعجال في طلب النتائج الإيجابية، حيث إن ذلك سيأتي تدريجياً إذا تقيد المريض بتوجيهات المعالج النفسي.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500"/>
                                        <p:tgtEl>
                                          <p:spTgt spid="20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pic>
        <p:nvPicPr>
          <p:cNvPr descr="2d99ouc.png" id="210" name="Shape 210"/>
          <p:cNvPicPr preferRelativeResize="0"/>
          <p:nvPr/>
        </p:nvPicPr>
        <p:blipFill rotWithShape="1">
          <a:blip r:embed="rId3">
            <a:alphaModFix/>
          </a:blip>
          <a:srcRect b="0" l="0" r="0" t="0"/>
          <a:stretch/>
        </p:blipFill>
        <p:spPr>
          <a:xfrm rot="609733">
            <a:off x="3818721" y="-569375"/>
            <a:ext cx="4762004" cy="3312114"/>
          </a:xfrm>
          <a:prstGeom prst="rect">
            <a:avLst/>
          </a:prstGeom>
          <a:noFill/>
          <a:ln>
            <a:noFill/>
          </a:ln>
        </p:spPr>
      </p:pic>
      <p:sp>
        <p:nvSpPr>
          <p:cNvPr id="211" name="Shape 211"/>
          <p:cNvSpPr/>
          <p:nvPr/>
        </p:nvSpPr>
        <p:spPr>
          <a:xfrm>
            <a:off x="4067944" y="620687"/>
            <a:ext cx="4104456" cy="76944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مفاهيم ومصطلحات؟</a:t>
            </a:r>
          </a:p>
        </p:txBody>
      </p:sp>
      <p:pic>
        <p:nvPicPr>
          <p:cNvPr descr="gf.gif" id="212" name="Shape 212"/>
          <p:cNvPicPr preferRelativeResize="0"/>
          <p:nvPr/>
        </p:nvPicPr>
        <p:blipFill rotWithShape="1">
          <a:blip r:embed="rId4">
            <a:alphaModFix/>
          </a:blip>
          <a:srcRect b="0" l="0" r="0" t="0"/>
          <a:stretch/>
        </p:blipFill>
        <p:spPr>
          <a:xfrm>
            <a:off x="395536" y="2636911"/>
            <a:ext cx="8280919" cy="3933056"/>
          </a:xfrm>
          <a:prstGeom prst="roundRect">
            <a:avLst>
              <a:gd fmla="val 0" name="adj"/>
            </a:avLst>
          </a:prstGeom>
          <a:solidFill>
            <a:schemeClr val="lt1"/>
          </a:solidFill>
          <a:ln>
            <a:noFill/>
          </a:ln>
        </p:spPr>
      </p:pic>
      <p:sp>
        <p:nvSpPr>
          <p:cNvPr id="213" name="Shape 213"/>
          <p:cNvSpPr/>
          <p:nvPr/>
        </p:nvSpPr>
        <p:spPr>
          <a:xfrm>
            <a:off x="1331640" y="3284983"/>
            <a:ext cx="6624735"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rgbClr val="974806"/>
                </a:solidFill>
                <a:latin typeface="Calibri"/>
                <a:ea typeface="Calibri"/>
                <a:cs typeface="Calibri"/>
                <a:sym typeface="Calibri"/>
              </a:rPr>
              <a:t>العلاج النفسي:</a:t>
            </a:r>
          </a:p>
          <a:p>
            <a:pPr indent="0" lvl="0" marL="0" marR="0" rtl="0" algn="r">
              <a:spcBef>
                <a:spcPts val="0"/>
              </a:spcBef>
              <a:buSzPct val="25000"/>
              <a:buNone/>
            </a:pPr>
            <a:r>
              <a:rPr b="1" i="0" lang="ar-EG" sz="4000" u="none" cap="none" strike="noStrike">
                <a:solidFill>
                  <a:schemeClr val="dk1"/>
                </a:solidFill>
                <a:latin typeface="Calibri"/>
                <a:ea typeface="Calibri"/>
                <a:cs typeface="Calibri"/>
                <a:sym typeface="Calibri"/>
              </a:rPr>
              <a:t>مجموعة نشاطات علمية وسلوكية تهدف لتقديم المعونة لمن يحتاجها من ذوي الاضطرابات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grpSp>
        <p:nvGrpSpPr>
          <p:cNvPr id="218" name="Shape 218"/>
          <p:cNvGrpSpPr/>
          <p:nvPr/>
        </p:nvGrpSpPr>
        <p:grpSpPr>
          <a:xfrm>
            <a:off x="1043607" y="1412775"/>
            <a:ext cx="7056784" cy="4392487"/>
            <a:chOff x="5250596" y="985716"/>
            <a:chExt cx="658936" cy="1449549"/>
          </a:xfrm>
        </p:grpSpPr>
        <p:sp>
          <p:nvSpPr>
            <p:cNvPr id="219" name="Shape 219"/>
            <p:cNvSpPr/>
            <p:nvPr/>
          </p:nvSpPr>
          <p:spPr>
            <a:xfrm rot="-150943">
              <a:off x="5335877" y="1157401"/>
              <a:ext cx="478446" cy="995087"/>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88.gif" id="220" name="Shape 220"/>
            <p:cNvPicPr preferRelativeResize="0"/>
            <p:nvPr/>
          </p:nvPicPr>
          <p:blipFill rotWithShape="1">
            <a:blip r:embed="rId3">
              <a:alphaModFix/>
            </a:blip>
            <a:srcRect b="0" l="0" r="0" t="0"/>
            <a:stretch/>
          </p:blipFill>
          <p:spPr>
            <a:xfrm>
              <a:off x="5250596" y="985716"/>
              <a:ext cx="658936" cy="1449549"/>
            </a:xfrm>
            <a:prstGeom prst="rect">
              <a:avLst/>
            </a:prstGeom>
            <a:noFill/>
            <a:ln>
              <a:noFill/>
            </a:ln>
          </p:spPr>
        </p:pic>
      </p:grpSp>
      <p:sp>
        <p:nvSpPr>
          <p:cNvPr id="221" name="Shape 221"/>
          <p:cNvSpPr txBox="1"/>
          <p:nvPr/>
        </p:nvSpPr>
        <p:spPr>
          <a:xfrm rot="-171715">
            <a:off x="2317885" y="2462605"/>
            <a:ext cx="4608511" cy="212365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6600" u="none" cap="none" strike="noStrike">
                <a:solidFill>
                  <a:srgbClr val="0070C0"/>
                </a:solidFill>
                <a:latin typeface="Calibri"/>
                <a:ea typeface="Calibri"/>
                <a:cs typeface="Calibri"/>
                <a:sym typeface="Calibri"/>
              </a:rPr>
              <a:t>أهم الطرق العلاجية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ppt_w</p:attrName>
                                        </p:attrNameLst>
                                      </p:cBhvr>
                                      <p:tavLst>
                                        <p:tav fmla="" tm="0">
                                          <p:val>
                                            <p:strVal val="0"/>
                                          </p:val>
                                        </p:tav>
                                        <p:tav fmla="" tm="100000">
                                          <p:val>
                                            <p:strVal val="#ppt_w"/>
                                          </p:val>
                                        </p:tav>
                                      </p:tavLst>
                                    </p:anim>
                                    <p:anim calcmode="lin" valueType="num">
                                      <p:cBhvr additive="base">
                                        <p:cTn dur="500"/>
                                        <p:tgtEl>
                                          <p:spTgt spid="21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ppt_w</p:attrName>
                                        </p:attrNameLst>
                                      </p:cBhvr>
                                      <p:tavLst>
                                        <p:tav fmla="" tm="0">
                                          <p:val>
                                            <p:strVal val="0"/>
                                          </p:val>
                                        </p:tav>
                                        <p:tav fmla="" tm="100000">
                                          <p:val>
                                            <p:strVal val="#ppt_w"/>
                                          </p:val>
                                        </p:tav>
                                      </p:tavLst>
                                    </p:anim>
                                    <p:anim calcmode="lin" valueType="num">
                                      <p:cBhvr additive="base">
                                        <p:cTn dur="500"/>
                                        <p:tgtEl>
                                          <p:spTgt spid="22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grpSp>
        <p:nvGrpSpPr>
          <p:cNvPr id="226" name="Shape 226"/>
          <p:cNvGrpSpPr/>
          <p:nvPr/>
        </p:nvGrpSpPr>
        <p:grpSpPr>
          <a:xfrm>
            <a:off x="0" y="188639"/>
            <a:ext cx="8991600" cy="1552599"/>
            <a:chOff x="44895" y="76200"/>
            <a:chExt cx="8991600" cy="6705599"/>
          </a:xfrm>
        </p:grpSpPr>
        <p:sp>
          <p:nvSpPr>
            <p:cNvPr id="227" name="Shape 227"/>
            <p:cNvSpPr/>
            <p:nvPr/>
          </p:nvSpPr>
          <p:spPr>
            <a:xfrm>
              <a:off x="755575" y="692695"/>
              <a:ext cx="7632848" cy="5256583"/>
            </a:xfrm>
            <a:prstGeom prst="roundRect">
              <a:avLst>
                <a:gd fmla="val 5346" name="adj"/>
              </a:avLst>
            </a:prstGeom>
            <a:gradFill>
              <a:gsLst>
                <a:gs pos="0">
                  <a:srgbClr val="BFBFBF"/>
                </a:gs>
                <a:gs pos="50000">
                  <a:schemeClr val="lt1"/>
                </a:gs>
                <a:gs pos="100000">
                  <a:srgbClr val="F9F9DC"/>
                </a:gs>
              </a:gsLst>
              <a:lin ang="5400000" scaled="0"/>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28" name="Shape 228"/>
            <p:cNvSpPr/>
            <p:nvPr/>
          </p:nvSpPr>
          <p:spPr>
            <a:xfrm>
              <a:off x="44895" y="76200"/>
              <a:ext cx="8991600" cy="6705599"/>
            </a:xfrm>
            <a:prstGeom prst="roundRect">
              <a:avLst>
                <a:gd fmla="val 0" name="adj"/>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229" name="Shape 229"/>
          <p:cNvSpPr/>
          <p:nvPr/>
        </p:nvSpPr>
        <p:spPr>
          <a:xfrm>
            <a:off x="1043608" y="548679"/>
            <a:ext cx="6984776"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dk1"/>
                </a:solidFill>
                <a:latin typeface="Calibri"/>
                <a:ea typeface="Calibri"/>
                <a:cs typeface="Calibri"/>
                <a:sym typeface="Calibri"/>
              </a:rPr>
              <a:t>1- الأدوية النفسية (العقاقير)</a:t>
            </a:r>
          </a:p>
        </p:txBody>
      </p:sp>
      <p:grpSp>
        <p:nvGrpSpPr>
          <p:cNvPr id="230" name="Shape 230"/>
          <p:cNvGrpSpPr/>
          <p:nvPr/>
        </p:nvGrpSpPr>
        <p:grpSpPr>
          <a:xfrm>
            <a:off x="251519" y="1772816"/>
            <a:ext cx="9144000" cy="4896544"/>
            <a:chOff x="6168394" y="-3248411"/>
            <a:chExt cx="6388830" cy="4336049"/>
          </a:xfrm>
        </p:grpSpPr>
        <p:sp>
          <p:nvSpPr>
            <p:cNvPr id="231" name="Shape 231"/>
            <p:cNvSpPr/>
            <p:nvPr/>
          </p:nvSpPr>
          <p:spPr>
            <a:xfrm>
              <a:off x="6404387" y="-2037110"/>
              <a:ext cx="4488192" cy="2501613"/>
            </a:xfrm>
            <a:prstGeom prst="ellipse">
              <a:avLst/>
            </a:prstGeom>
            <a:no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54521de7b.png" id="232" name="Shape 232"/>
            <p:cNvPicPr preferRelativeResize="0"/>
            <p:nvPr/>
          </p:nvPicPr>
          <p:blipFill rotWithShape="1">
            <a:blip r:embed="rId4">
              <a:alphaModFix/>
            </a:blip>
            <a:srcRect b="0" l="0" r="0" t="0"/>
            <a:stretch/>
          </p:blipFill>
          <p:spPr>
            <a:xfrm>
              <a:off x="6168394" y="-3248411"/>
              <a:ext cx="6388830" cy="4336049"/>
            </a:xfrm>
            <a:prstGeom prst="rect">
              <a:avLst/>
            </a:prstGeom>
            <a:noFill/>
            <a:ln>
              <a:noFill/>
            </a:ln>
          </p:spPr>
        </p:pic>
      </p:grpSp>
      <p:sp>
        <p:nvSpPr>
          <p:cNvPr id="233" name="Shape 233"/>
          <p:cNvSpPr/>
          <p:nvPr/>
        </p:nvSpPr>
        <p:spPr>
          <a:xfrm>
            <a:off x="827583" y="2852935"/>
            <a:ext cx="7272808" cy="34163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وذلك من خلال الطبيب النفسي، والتي ثبت فائدتها الكبيرة للمرضى، وقد يعتقد بعض المرضى أن هذه الأدوية قد تضر بالمريض، وعلى العكس من ذلك فإن هذه الأدوية إذا استخدمت حسب توصية الطبيب فإن نتائجها جيدة.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grpSp>
        <p:nvGrpSpPr>
          <p:cNvPr id="238" name="Shape 238"/>
          <p:cNvGrpSpPr/>
          <p:nvPr/>
        </p:nvGrpSpPr>
        <p:grpSpPr>
          <a:xfrm>
            <a:off x="0" y="188639"/>
            <a:ext cx="8991600" cy="1552599"/>
            <a:chOff x="44895" y="76200"/>
            <a:chExt cx="8991600" cy="6705599"/>
          </a:xfrm>
        </p:grpSpPr>
        <p:sp>
          <p:nvSpPr>
            <p:cNvPr id="239" name="Shape 239"/>
            <p:cNvSpPr/>
            <p:nvPr/>
          </p:nvSpPr>
          <p:spPr>
            <a:xfrm>
              <a:off x="755575" y="692695"/>
              <a:ext cx="7632848" cy="5256583"/>
            </a:xfrm>
            <a:prstGeom prst="roundRect">
              <a:avLst>
                <a:gd fmla="val 5346" name="adj"/>
              </a:avLst>
            </a:prstGeom>
            <a:gradFill>
              <a:gsLst>
                <a:gs pos="0">
                  <a:srgbClr val="BFBFBF"/>
                </a:gs>
                <a:gs pos="50000">
                  <a:schemeClr val="lt1"/>
                </a:gs>
                <a:gs pos="100000">
                  <a:srgbClr val="F9F9DC"/>
                </a:gs>
              </a:gsLst>
              <a:lin ang="5400000" scaled="0"/>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40" name="Shape 240"/>
            <p:cNvSpPr/>
            <p:nvPr/>
          </p:nvSpPr>
          <p:spPr>
            <a:xfrm>
              <a:off x="44895" y="76200"/>
              <a:ext cx="8991600" cy="6705599"/>
            </a:xfrm>
            <a:prstGeom prst="roundRect">
              <a:avLst>
                <a:gd fmla="val 0" name="adj"/>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241" name="Shape 241"/>
          <p:cNvSpPr/>
          <p:nvPr/>
        </p:nvSpPr>
        <p:spPr>
          <a:xfrm>
            <a:off x="1043608" y="548679"/>
            <a:ext cx="6984776"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dk1"/>
                </a:solidFill>
                <a:latin typeface="Calibri"/>
                <a:ea typeface="Calibri"/>
                <a:cs typeface="Calibri"/>
                <a:sym typeface="Calibri"/>
              </a:rPr>
              <a:t>2- العلاج السلوكي</a:t>
            </a:r>
          </a:p>
        </p:txBody>
      </p:sp>
      <p:grpSp>
        <p:nvGrpSpPr>
          <p:cNvPr id="242" name="Shape 242"/>
          <p:cNvGrpSpPr/>
          <p:nvPr/>
        </p:nvGrpSpPr>
        <p:grpSpPr>
          <a:xfrm>
            <a:off x="251519" y="1772816"/>
            <a:ext cx="9144000" cy="4896544"/>
            <a:chOff x="6168394" y="-3248411"/>
            <a:chExt cx="6388830" cy="4336049"/>
          </a:xfrm>
        </p:grpSpPr>
        <p:sp>
          <p:nvSpPr>
            <p:cNvPr id="243" name="Shape 243"/>
            <p:cNvSpPr/>
            <p:nvPr/>
          </p:nvSpPr>
          <p:spPr>
            <a:xfrm>
              <a:off x="6404387" y="-2037110"/>
              <a:ext cx="4488192" cy="2501613"/>
            </a:xfrm>
            <a:prstGeom prst="ellipse">
              <a:avLst/>
            </a:prstGeom>
            <a:no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54521de7b.png" id="244" name="Shape 244"/>
            <p:cNvPicPr preferRelativeResize="0"/>
            <p:nvPr/>
          </p:nvPicPr>
          <p:blipFill rotWithShape="1">
            <a:blip r:embed="rId4">
              <a:alphaModFix/>
            </a:blip>
            <a:srcRect b="0" l="0" r="0" t="0"/>
            <a:stretch/>
          </p:blipFill>
          <p:spPr>
            <a:xfrm>
              <a:off x="6168394" y="-3248411"/>
              <a:ext cx="6388830" cy="4336049"/>
            </a:xfrm>
            <a:prstGeom prst="rect">
              <a:avLst/>
            </a:prstGeom>
            <a:noFill/>
            <a:ln>
              <a:noFill/>
            </a:ln>
          </p:spPr>
        </p:pic>
      </p:grpSp>
      <p:sp>
        <p:nvSpPr>
          <p:cNvPr id="245" name="Shape 245"/>
          <p:cNvSpPr/>
          <p:nvPr/>
        </p:nvSpPr>
        <p:spPr>
          <a:xfrm>
            <a:off x="827583" y="2996951"/>
            <a:ext cx="7272808" cy="286232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ومن أمثلته التعرض (المواجهة) ويعد هذا الأسلوب من الأساليب الفعالة في مواجهة المخاوف والوساوس القهرية على وجه الخصوص، وقد بينت الدراسات أهميته في تخلص المرء من مخاوفه ووساوسه،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pic>
        <p:nvPicPr>
          <p:cNvPr descr="11970940161863283799gswanson_Storage_cylinder.svg.med.png" id="92" name="Shape 92"/>
          <p:cNvPicPr preferRelativeResize="0"/>
          <p:nvPr/>
        </p:nvPicPr>
        <p:blipFill rotWithShape="1">
          <a:blip r:embed="rId3">
            <a:alphaModFix/>
          </a:blip>
          <a:srcRect b="0" l="0" r="0" t="0"/>
          <a:stretch/>
        </p:blipFill>
        <p:spPr>
          <a:xfrm>
            <a:off x="971600" y="1196751"/>
            <a:ext cx="7416824" cy="2808311"/>
          </a:xfrm>
          <a:prstGeom prst="rect">
            <a:avLst/>
          </a:prstGeom>
          <a:noFill/>
          <a:ln>
            <a:noFill/>
          </a:ln>
        </p:spPr>
      </p:pic>
      <p:sp>
        <p:nvSpPr>
          <p:cNvPr id="93" name="Shape 93"/>
          <p:cNvSpPr/>
          <p:nvPr/>
        </p:nvSpPr>
        <p:spPr>
          <a:xfrm>
            <a:off x="2076566" y="2486506"/>
            <a:ext cx="4976042" cy="1446550"/>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8800" u="none" cap="none" strike="noStrike">
                <a:solidFill>
                  <a:srgbClr val="FF0000"/>
                </a:solidFill>
                <a:latin typeface="Calibri"/>
                <a:ea typeface="Calibri"/>
                <a:cs typeface="Calibri"/>
                <a:sym typeface="Calibri"/>
              </a:rPr>
              <a:t>الدرس الثالث</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grpSp>
        <p:nvGrpSpPr>
          <p:cNvPr id="250" name="Shape 250"/>
          <p:cNvGrpSpPr/>
          <p:nvPr/>
        </p:nvGrpSpPr>
        <p:grpSpPr>
          <a:xfrm>
            <a:off x="0" y="188639"/>
            <a:ext cx="8991600" cy="1552599"/>
            <a:chOff x="44895" y="76200"/>
            <a:chExt cx="8991600" cy="6705599"/>
          </a:xfrm>
        </p:grpSpPr>
        <p:sp>
          <p:nvSpPr>
            <p:cNvPr id="251" name="Shape 251"/>
            <p:cNvSpPr/>
            <p:nvPr/>
          </p:nvSpPr>
          <p:spPr>
            <a:xfrm>
              <a:off x="755575" y="692695"/>
              <a:ext cx="7632848" cy="5256583"/>
            </a:xfrm>
            <a:prstGeom prst="roundRect">
              <a:avLst>
                <a:gd fmla="val 5346" name="adj"/>
              </a:avLst>
            </a:prstGeom>
            <a:gradFill>
              <a:gsLst>
                <a:gs pos="0">
                  <a:srgbClr val="BFBFBF"/>
                </a:gs>
                <a:gs pos="50000">
                  <a:schemeClr val="lt1"/>
                </a:gs>
                <a:gs pos="100000">
                  <a:srgbClr val="F9F9DC"/>
                </a:gs>
              </a:gsLst>
              <a:lin ang="5400000" scaled="0"/>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52" name="Shape 252"/>
            <p:cNvSpPr/>
            <p:nvPr/>
          </p:nvSpPr>
          <p:spPr>
            <a:xfrm>
              <a:off x="44895" y="76200"/>
              <a:ext cx="8991600" cy="6705599"/>
            </a:xfrm>
            <a:prstGeom prst="roundRect">
              <a:avLst>
                <a:gd fmla="val 0" name="adj"/>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253" name="Shape 253"/>
          <p:cNvSpPr/>
          <p:nvPr/>
        </p:nvSpPr>
        <p:spPr>
          <a:xfrm>
            <a:off x="1043608" y="548679"/>
            <a:ext cx="6984776"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dk1"/>
                </a:solidFill>
                <a:latin typeface="Calibri"/>
                <a:ea typeface="Calibri"/>
                <a:cs typeface="Calibri"/>
                <a:sym typeface="Calibri"/>
              </a:rPr>
              <a:t>2- العلاج السلوكي</a:t>
            </a:r>
          </a:p>
        </p:txBody>
      </p:sp>
      <p:grpSp>
        <p:nvGrpSpPr>
          <p:cNvPr id="254" name="Shape 254"/>
          <p:cNvGrpSpPr/>
          <p:nvPr/>
        </p:nvGrpSpPr>
        <p:grpSpPr>
          <a:xfrm>
            <a:off x="251519" y="1772816"/>
            <a:ext cx="9144000" cy="4896544"/>
            <a:chOff x="6168394" y="-3248411"/>
            <a:chExt cx="6388830" cy="4336049"/>
          </a:xfrm>
        </p:grpSpPr>
        <p:sp>
          <p:nvSpPr>
            <p:cNvPr id="255" name="Shape 255"/>
            <p:cNvSpPr/>
            <p:nvPr/>
          </p:nvSpPr>
          <p:spPr>
            <a:xfrm>
              <a:off x="6404387" y="-2037110"/>
              <a:ext cx="4488192" cy="2501613"/>
            </a:xfrm>
            <a:prstGeom prst="ellipse">
              <a:avLst/>
            </a:prstGeom>
            <a:no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54521de7b.png" id="256" name="Shape 256"/>
            <p:cNvPicPr preferRelativeResize="0"/>
            <p:nvPr/>
          </p:nvPicPr>
          <p:blipFill rotWithShape="1">
            <a:blip r:embed="rId4">
              <a:alphaModFix/>
            </a:blip>
            <a:srcRect b="0" l="0" r="0" t="0"/>
            <a:stretch/>
          </p:blipFill>
          <p:spPr>
            <a:xfrm>
              <a:off x="6168394" y="-3248411"/>
              <a:ext cx="6388830" cy="4336049"/>
            </a:xfrm>
            <a:prstGeom prst="rect">
              <a:avLst/>
            </a:prstGeom>
            <a:noFill/>
            <a:ln>
              <a:noFill/>
            </a:ln>
          </p:spPr>
        </p:pic>
      </p:grpSp>
      <p:sp>
        <p:nvSpPr>
          <p:cNvPr id="257" name="Shape 257"/>
          <p:cNvSpPr/>
          <p:nvPr/>
        </p:nvSpPr>
        <p:spPr>
          <a:xfrm>
            <a:off x="1115616" y="2996951"/>
            <a:ext cx="6912767" cy="230832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وهو أن يتعرض المريض للمواقف المثيرة التي تسبب له مخاوف أو الوساوس بشكل متدرج أو مباشر دون أن يحاول الهروب منها حتى تزيد مناعته ضدها.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grpSp>
        <p:nvGrpSpPr>
          <p:cNvPr id="262" name="Shape 262"/>
          <p:cNvGrpSpPr/>
          <p:nvPr/>
        </p:nvGrpSpPr>
        <p:grpSpPr>
          <a:xfrm>
            <a:off x="0" y="188639"/>
            <a:ext cx="8991600" cy="1552599"/>
            <a:chOff x="44895" y="76200"/>
            <a:chExt cx="8991600" cy="6705599"/>
          </a:xfrm>
        </p:grpSpPr>
        <p:sp>
          <p:nvSpPr>
            <p:cNvPr id="263" name="Shape 263"/>
            <p:cNvSpPr/>
            <p:nvPr/>
          </p:nvSpPr>
          <p:spPr>
            <a:xfrm>
              <a:off x="755575" y="692695"/>
              <a:ext cx="7632848" cy="5256583"/>
            </a:xfrm>
            <a:prstGeom prst="roundRect">
              <a:avLst>
                <a:gd fmla="val 5346" name="adj"/>
              </a:avLst>
            </a:prstGeom>
            <a:gradFill>
              <a:gsLst>
                <a:gs pos="0">
                  <a:srgbClr val="BFBFBF"/>
                </a:gs>
                <a:gs pos="50000">
                  <a:schemeClr val="lt1"/>
                </a:gs>
                <a:gs pos="100000">
                  <a:srgbClr val="F9F9DC"/>
                </a:gs>
              </a:gsLst>
              <a:lin ang="5400000" scaled="0"/>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64" name="Shape 264"/>
            <p:cNvSpPr/>
            <p:nvPr/>
          </p:nvSpPr>
          <p:spPr>
            <a:xfrm>
              <a:off x="44895" y="76200"/>
              <a:ext cx="8991600" cy="6705599"/>
            </a:xfrm>
            <a:prstGeom prst="roundRect">
              <a:avLst>
                <a:gd fmla="val 0" name="adj"/>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265" name="Shape 265"/>
          <p:cNvSpPr/>
          <p:nvPr/>
        </p:nvSpPr>
        <p:spPr>
          <a:xfrm>
            <a:off x="1043608" y="548679"/>
            <a:ext cx="6984776"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dk1"/>
                </a:solidFill>
                <a:latin typeface="Calibri"/>
                <a:ea typeface="Calibri"/>
                <a:cs typeface="Calibri"/>
                <a:sym typeface="Calibri"/>
              </a:rPr>
              <a:t>3- تعديل الأفكار (العلاج المعرفي)</a:t>
            </a:r>
          </a:p>
        </p:txBody>
      </p:sp>
      <p:grpSp>
        <p:nvGrpSpPr>
          <p:cNvPr id="266" name="Shape 266"/>
          <p:cNvGrpSpPr/>
          <p:nvPr/>
        </p:nvGrpSpPr>
        <p:grpSpPr>
          <a:xfrm>
            <a:off x="251519" y="1772816"/>
            <a:ext cx="9144000" cy="4896544"/>
            <a:chOff x="6168394" y="-3248411"/>
            <a:chExt cx="6388830" cy="4336049"/>
          </a:xfrm>
        </p:grpSpPr>
        <p:sp>
          <p:nvSpPr>
            <p:cNvPr id="267" name="Shape 267"/>
            <p:cNvSpPr/>
            <p:nvPr/>
          </p:nvSpPr>
          <p:spPr>
            <a:xfrm>
              <a:off x="6404387" y="-2037110"/>
              <a:ext cx="4488192" cy="2501613"/>
            </a:xfrm>
            <a:prstGeom prst="ellipse">
              <a:avLst/>
            </a:prstGeom>
            <a:no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54521de7b.png" id="268" name="Shape 268"/>
            <p:cNvPicPr preferRelativeResize="0"/>
            <p:nvPr/>
          </p:nvPicPr>
          <p:blipFill rotWithShape="1">
            <a:blip r:embed="rId4">
              <a:alphaModFix/>
            </a:blip>
            <a:srcRect b="0" l="0" r="0" t="0"/>
            <a:stretch/>
          </p:blipFill>
          <p:spPr>
            <a:xfrm>
              <a:off x="6168394" y="-3248411"/>
              <a:ext cx="6388830" cy="4336049"/>
            </a:xfrm>
            <a:prstGeom prst="rect">
              <a:avLst/>
            </a:prstGeom>
            <a:noFill/>
            <a:ln>
              <a:noFill/>
            </a:ln>
          </p:spPr>
        </p:pic>
      </p:grpSp>
      <p:sp>
        <p:nvSpPr>
          <p:cNvPr id="269" name="Shape 269"/>
          <p:cNvSpPr/>
          <p:nvPr/>
        </p:nvSpPr>
        <p:spPr>
          <a:xfrm>
            <a:off x="1043608" y="2492896"/>
            <a:ext cx="6984776" cy="397031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في غالب المواقف عندما تغير فكرة معينة حول موقف أو شخص يغير سلوكك نحوه، فمثلاً لو نظرت للحياة بأنها جميلة فإنك سوف تكون أكثر نشاطاً وتفاعلاً معها، بينما يحدث العكس عندما ترى أنها مملة، وهكذا فعندما تفسر سلوك شخص ما على إنه يقدرك ويحترمك فإنك سوف تحترمه أكثر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grpSp>
        <p:nvGrpSpPr>
          <p:cNvPr id="274" name="Shape 274"/>
          <p:cNvGrpSpPr/>
          <p:nvPr/>
        </p:nvGrpSpPr>
        <p:grpSpPr>
          <a:xfrm>
            <a:off x="0" y="188639"/>
            <a:ext cx="8991600" cy="1552599"/>
            <a:chOff x="44895" y="76200"/>
            <a:chExt cx="8991600" cy="6705599"/>
          </a:xfrm>
        </p:grpSpPr>
        <p:sp>
          <p:nvSpPr>
            <p:cNvPr id="275" name="Shape 275"/>
            <p:cNvSpPr/>
            <p:nvPr/>
          </p:nvSpPr>
          <p:spPr>
            <a:xfrm>
              <a:off x="755575" y="692695"/>
              <a:ext cx="7632848" cy="5256583"/>
            </a:xfrm>
            <a:prstGeom prst="roundRect">
              <a:avLst>
                <a:gd fmla="val 5346" name="adj"/>
              </a:avLst>
            </a:prstGeom>
            <a:gradFill>
              <a:gsLst>
                <a:gs pos="0">
                  <a:srgbClr val="BFBFBF"/>
                </a:gs>
                <a:gs pos="50000">
                  <a:schemeClr val="lt1"/>
                </a:gs>
                <a:gs pos="100000">
                  <a:srgbClr val="F9F9DC"/>
                </a:gs>
              </a:gsLst>
              <a:lin ang="5400000" scaled="0"/>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76" name="Shape 276"/>
            <p:cNvSpPr/>
            <p:nvPr/>
          </p:nvSpPr>
          <p:spPr>
            <a:xfrm>
              <a:off x="44895" y="76200"/>
              <a:ext cx="8991600" cy="6705599"/>
            </a:xfrm>
            <a:prstGeom prst="roundRect">
              <a:avLst>
                <a:gd fmla="val 0" name="adj"/>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277" name="Shape 277"/>
          <p:cNvSpPr/>
          <p:nvPr/>
        </p:nvSpPr>
        <p:spPr>
          <a:xfrm>
            <a:off x="1043608" y="548679"/>
            <a:ext cx="6984776"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dk1"/>
                </a:solidFill>
                <a:latin typeface="Calibri"/>
                <a:ea typeface="Calibri"/>
                <a:cs typeface="Calibri"/>
                <a:sym typeface="Calibri"/>
              </a:rPr>
              <a:t>3- تعديل الأفكار (العلاج المعرفي)</a:t>
            </a:r>
          </a:p>
        </p:txBody>
      </p:sp>
      <p:grpSp>
        <p:nvGrpSpPr>
          <p:cNvPr id="278" name="Shape 278"/>
          <p:cNvGrpSpPr/>
          <p:nvPr/>
        </p:nvGrpSpPr>
        <p:grpSpPr>
          <a:xfrm>
            <a:off x="251519" y="1772816"/>
            <a:ext cx="9144000" cy="4896544"/>
            <a:chOff x="6168394" y="-3248411"/>
            <a:chExt cx="6388830" cy="4336049"/>
          </a:xfrm>
        </p:grpSpPr>
        <p:sp>
          <p:nvSpPr>
            <p:cNvPr id="279" name="Shape 279"/>
            <p:cNvSpPr/>
            <p:nvPr/>
          </p:nvSpPr>
          <p:spPr>
            <a:xfrm>
              <a:off x="6404387" y="-2037110"/>
              <a:ext cx="4488192" cy="2501613"/>
            </a:xfrm>
            <a:prstGeom prst="ellipse">
              <a:avLst/>
            </a:prstGeom>
            <a:no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54521de7b.png" id="280" name="Shape 280"/>
            <p:cNvPicPr preferRelativeResize="0"/>
            <p:nvPr/>
          </p:nvPicPr>
          <p:blipFill rotWithShape="1">
            <a:blip r:embed="rId4">
              <a:alphaModFix/>
            </a:blip>
            <a:srcRect b="0" l="0" r="0" t="0"/>
            <a:stretch/>
          </p:blipFill>
          <p:spPr>
            <a:xfrm>
              <a:off x="6168394" y="-3248411"/>
              <a:ext cx="6388830" cy="4336049"/>
            </a:xfrm>
            <a:prstGeom prst="rect">
              <a:avLst/>
            </a:prstGeom>
            <a:noFill/>
            <a:ln>
              <a:noFill/>
            </a:ln>
          </p:spPr>
        </p:pic>
      </p:grpSp>
      <p:sp>
        <p:nvSpPr>
          <p:cNvPr id="281" name="Shape 281"/>
          <p:cNvSpPr/>
          <p:nvPr/>
        </p:nvSpPr>
        <p:spPr>
          <a:xfrm>
            <a:off x="1043608" y="2564903"/>
            <a:ext cx="6984776" cy="34163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وتشير الدراسات إلى أن كثيراً من اضطراباتنا النفسية هي نتيجة ما يدور في أذهاننا من أفكار حول مواقف معينة.</a:t>
            </a:r>
          </a:p>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وقد حثنا ديننا الإسلامي على الرضا بقضاء الله والدعاء عند الألم أو الحزن للتخلص من بعض الأعراض المصاحبة للاضطرابات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pic>
        <p:nvPicPr>
          <p:cNvPr descr="0039.WMF" id="286" name="Shape 286"/>
          <p:cNvPicPr preferRelativeResize="0"/>
          <p:nvPr/>
        </p:nvPicPr>
        <p:blipFill rotWithShape="1">
          <a:blip r:embed="rId3">
            <a:alphaModFix/>
          </a:blip>
          <a:srcRect b="0" l="0" r="0" t="0"/>
          <a:stretch/>
        </p:blipFill>
        <p:spPr>
          <a:xfrm>
            <a:off x="1691680" y="1124744"/>
            <a:ext cx="6431822" cy="4408576"/>
          </a:xfrm>
          <a:prstGeom prst="rect">
            <a:avLst/>
          </a:prstGeom>
          <a:noFill/>
          <a:ln>
            <a:noFill/>
          </a:ln>
        </p:spPr>
      </p:pic>
      <p:sp>
        <p:nvSpPr>
          <p:cNvPr id="287" name="Shape 287"/>
          <p:cNvSpPr txBox="1"/>
          <p:nvPr/>
        </p:nvSpPr>
        <p:spPr>
          <a:xfrm>
            <a:off x="2627783" y="2492896"/>
            <a:ext cx="4220988"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8800" u="none" cap="none" strike="noStrike">
                <a:solidFill>
                  <a:srgbClr val="FFFF00"/>
                </a:solidFill>
                <a:latin typeface="Calibri"/>
                <a:ea typeface="Calibri"/>
                <a:cs typeface="Calibri"/>
                <a:sym typeface="Calibri"/>
              </a:rPr>
              <a:t>نشاط 7-6</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grpSp>
        <p:nvGrpSpPr>
          <p:cNvPr id="292" name="Shape 292"/>
          <p:cNvGrpSpPr/>
          <p:nvPr/>
        </p:nvGrpSpPr>
        <p:grpSpPr>
          <a:xfrm>
            <a:off x="251520" y="1340768"/>
            <a:ext cx="8642671" cy="4104455"/>
            <a:chOff x="707374" y="238491"/>
            <a:chExt cx="7916893" cy="5982203"/>
          </a:xfrm>
        </p:grpSpPr>
        <p:sp>
          <p:nvSpPr>
            <p:cNvPr id="293" name="Shape 293"/>
            <p:cNvSpPr/>
            <p:nvPr/>
          </p:nvSpPr>
          <p:spPr>
            <a:xfrm>
              <a:off x="972045" y="548718"/>
              <a:ext cx="7394821" cy="5615101"/>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2000" u="none" cap="none" strike="noStrike">
                <a:solidFill>
                  <a:schemeClr val="lt1"/>
                </a:solidFill>
                <a:latin typeface="Calibri"/>
                <a:ea typeface="Calibri"/>
                <a:cs typeface="Calibri"/>
                <a:sym typeface="Calibri"/>
              </a:endParaRPr>
            </a:p>
          </p:txBody>
        </p:sp>
        <p:pic>
          <p:nvPicPr>
            <p:cNvPr descr="011AR060-0.jpg" id="294" name="Shape 294"/>
            <p:cNvPicPr preferRelativeResize="0"/>
            <p:nvPr/>
          </p:nvPicPr>
          <p:blipFill rotWithShape="1">
            <a:blip r:embed="rId3">
              <a:alphaModFix/>
            </a:blip>
            <a:srcRect b="0" l="0" r="0" t="0"/>
            <a:stretch/>
          </p:blipFill>
          <p:spPr>
            <a:xfrm>
              <a:off x="707374" y="238491"/>
              <a:ext cx="7916893" cy="5982203"/>
            </a:xfrm>
            <a:prstGeom prst="roundRect">
              <a:avLst>
                <a:gd fmla="val 3521" name="adj"/>
              </a:avLst>
            </a:prstGeom>
            <a:noFill/>
            <a:ln>
              <a:noFill/>
            </a:ln>
          </p:spPr>
        </p:pic>
      </p:grpSp>
      <p:sp>
        <p:nvSpPr>
          <p:cNvPr id="295" name="Shape 295"/>
          <p:cNvSpPr/>
          <p:nvPr/>
        </p:nvSpPr>
        <p:spPr>
          <a:xfrm>
            <a:off x="899591" y="2060848"/>
            <a:ext cx="7272808"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اختر عادة معينة لديك يرى الآخرون أنها سلبية وترى أنت عكس ذلك.</a:t>
            </a:r>
          </a:p>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ما المزايا والعيوب لهذه العادة في جوانب حياتك المختلفة؟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500"/>
                                        <p:tgtEl>
                                          <p:spTgt spid="29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animEffect filter="fade" transition="in">
                                      <p:cBhvr>
                                        <p:cTn dur="500"/>
                                        <p:tgtEl>
                                          <p:spTgt spid="29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graphicFrame>
        <p:nvGraphicFramePr>
          <p:cNvPr id="300" name="Shape 300"/>
          <p:cNvGraphicFramePr/>
          <p:nvPr/>
        </p:nvGraphicFramePr>
        <p:xfrm>
          <a:off x="107504" y="1052736"/>
          <a:ext cx="3000000" cy="3000000"/>
        </p:xfrm>
        <a:graphic>
          <a:graphicData uri="http://schemas.openxmlformats.org/drawingml/2006/table">
            <a:tbl>
              <a:tblPr bandRow="1" firstRow="1">
                <a:noFill/>
                <a:tableStyleId>{3A6FCDBD-A68B-4C5F-8BFD-558A329AEC54}</a:tableStyleId>
              </a:tblPr>
              <a:tblGrid>
                <a:gridCol w="2448275"/>
                <a:gridCol w="2808300"/>
                <a:gridCol w="1412775"/>
                <a:gridCol w="2223125"/>
              </a:tblGrid>
              <a:tr h="1344150">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solidFill>
                      <a:srgbClr val="002060"/>
                    </a:solidFill>
                  </a:tcPr>
                </a:tc>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solidFill>
                      <a:srgbClr val="002060"/>
                    </a:solidFill>
                  </a:tcPr>
                </a:tc>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solidFill>
                      <a:srgbClr val="002060"/>
                    </a:solidFill>
                  </a:tcPr>
                </a:tc>
                <a:tc>
                  <a:txBody>
                    <a:bodyPr>
                      <a:noAutofit/>
                    </a:bodyPr>
                    <a:lstStyle/>
                    <a:p>
                      <a:pPr indent="0" lvl="0" marL="0" marR="0" rtl="0" algn="l">
                        <a:spcBef>
                          <a:spcPts val="0"/>
                        </a:spcBef>
                        <a:buSzPct val="25000"/>
                        <a:buNone/>
                      </a:pPr>
                      <a:r>
                        <a:t/>
                      </a:r>
                      <a:endParaRPr sz="1800"/>
                    </a:p>
                  </a:txBody>
                  <a:tcPr marT="45725" marB="45725" marR="91450" marL="91450">
                    <a:lnB cap="flat" cmpd="sng" w="12700">
                      <a:solidFill>
                        <a:schemeClr val="dk1"/>
                      </a:solidFill>
                      <a:prstDash val="solid"/>
                      <a:round/>
                      <a:headEnd len="med" w="med" type="none"/>
                      <a:tailEnd len="med" w="med" type="none"/>
                    </a:lnB>
                    <a:solidFill>
                      <a:srgbClr val="002060"/>
                    </a:solidFill>
                  </a:tcPr>
                </a:tc>
              </a:tr>
              <a:tr h="1824200">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rowSpan="2">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r>
              <a:tr h="2016225">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a:txBody>
                    <a:bodyPr>
                      <a:noAutofit/>
                    </a:bodyPr>
                    <a:lstStyle/>
                    <a:p>
                      <a:pPr indent="0" lvl="0" marL="0" marR="0" rtl="0" algn="l">
                        <a:spcBef>
                          <a:spcPts val="0"/>
                        </a:spcBef>
                        <a:buSzPct val="25000"/>
                        <a:buNone/>
                      </a:pPr>
                      <a:r>
                        <a:t/>
                      </a:r>
                      <a:endParaRPr sz="1800"/>
                    </a:p>
                  </a:txBody>
                  <a:tcPr marT="45725" marB="45725" marR="91450" marL="91450">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solidFill>
                      <a:schemeClr val="lt1"/>
                    </a:solidFill>
                  </a:tcPr>
                </a:tc>
                <a:tc vMerge="1"/>
              </a:tr>
            </a:tbl>
          </a:graphicData>
        </a:graphic>
      </p:graphicFrame>
      <p:sp>
        <p:nvSpPr>
          <p:cNvPr id="301" name="Shape 301"/>
          <p:cNvSpPr/>
          <p:nvPr/>
        </p:nvSpPr>
        <p:spPr>
          <a:xfrm>
            <a:off x="7308303" y="1340767"/>
            <a:ext cx="1072730"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العادة</a:t>
            </a:r>
          </a:p>
        </p:txBody>
      </p:sp>
      <p:sp>
        <p:nvSpPr>
          <p:cNvPr id="302" name="Shape 302"/>
          <p:cNvSpPr/>
          <p:nvPr/>
        </p:nvSpPr>
        <p:spPr>
          <a:xfrm>
            <a:off x="2627783" y="1124744"/>
            <a:ext cx="2664295"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في حالة وجود المشكلة</a:t>
            </a:r>
          </a:p>
        </p:txBody>
      </p:sp>
      <p:sp>
        <p:nvSpPr>
          <p:cNvPr id="303" name="Shape 303"/>
          <p:cNvSpPr/>
          <p:nvPr/>
        </p:nvSpPr>
        <p:spPr>
          <a:xfrm>
            <a:off x="164400" y="1148550"/>
            <a:ext cx="2391376"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في حالة عدم وجودها</a:t>
            </a:r>
          </a:p>
        </p:txBody>
      </p:sp>
      <p:sp>
        <p:nvSpPr>
          <p:cNvPr id="304" name="Shape 304"/>
          <p:cNvSpPr/>
          <p:nvPr/>
        </p:nvSpPr>
        <p:spPr>
          <a:xfrm>
            <a:off x="5292080" y="2996951"/>
            <a:ext cx="1512167"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المزايا</a:t>
            </a:r>
          </a:p>
        </p:txBody>
      </p:sp>
      <p:sp>
        <p:nvSpPr>
          <p:cNvPr id="305" name="Shape 305"/>
          <p:cNvSpPr/>
          <p:nvPr/>
        </p:nvSpPr>
        <p:spPr>
          <a:xfrm>
            <a:off x="5292080" y="4581128"/>
            <a:ext cx="1512167" cy="64633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العيوب</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ppt_w</p:attrName>
                                        </p:attrNameLst>
                                      </p:cBhvr>
                                      <p:tavLst>
                                        <p:tav fmla="" tm="0">
                                          <p:val>
                                            <p:strVal val="0"/>
                                          </p:val>
                                        </p:tav>
                                        <p:tav fmla="" tm="100000">
                                          <p:val>
                                            <p:strVal val="#ppt_w"/>
                                          </p:val>
                                        </p:tav>
                                      </p:tavLst>
                                    </p:anim>
                                    <p:anim calcmode="lin" valueType="num">
                                      <p:cBhvr additive="base">
                                        <p:cTn dur="500"/>
                                        <p:tgtEl>
                                          <p:spTgt spid="30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ppt_w</p:attrName>
                                        </p:attrNameLst>
                                      </p:cBhvr>
                                      <p:tavLst>
                                        <p:tav fmla="" tm="0">
                                          <p:val>
                                            <p:strVal val="0"/>
                                          </p:val>
                                        </p:tav>
                                        <p:tav fmla="" tm="100000">
                                          <p:val>
                                            <p:strVal val="#ppt_w"/>
                                          </p:val>
                                        </p:tav>
                                      </p:tavLst>
                                    </p:anim>
                                    <p:anim calcmode="lin" valueType="num">
                                      <p:cBhvr additive="base">
                                        <p:cTn dur="500"/>
                                        <p:tgtEl>
                                          <p:spTgt spid="3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grpSp>
        <p:nvGrpSpPr>
          <p:cNvPr id="310" name="Shape 310"/>
          <p:cNvGrpSpPr/>
          <p:nvPr/>
        </p:nvGrpSpPr>
        <p:grpSpPr>
          <a:xfrm>
            <a:off x="1043608" y="1844823"/>
            <a:ext cx="6408712" cy="3240359"/>
            <a:chOff x="1447330" y="-92607"/>
            <a:chExt cx="6258416" cy="5194829"/>
          </a:xfrm>
        </p:grpSpPr>
        <p:sp>
          <p:nvSpPr>
            <p:cNvPr id="311" name="Shape 311"/>
            <p:cNvSpPr/>
            <p:nvPr/>
          </p:nvSpPr>
          <p:spPr>
            <a:xfrm>
              <a:off x="2699013" y="555531"/>
              <a:ext cx="4410693" cy="3816813"/>
            </a:xfrm>
            <a:prstGeom prst="roundRect">
              <a:avLst>
                <a:gd fmla="val 16667" name="adj"/>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312" name="Shape 312"/>
            <p:cNvPicPr preferRelativeResize="0"/>
            <p:nvPr/>
          </p:nvPicPr>
          <p:blipFill rotWithShape="1">
            <a:blip r:embed="rId3">
              <a:alphaModFix/>
            </a:blip>
            <a:srcRect b="0" l="0" r="0" t="0"/>
            <a:stretch/>
          </p:blipFill>
          <p:spPr>
            <a:xfrm>
              <a:off x="1447330" y="-92607"/>
              <a:ext cx="6258416" cy="5194829"/>
            </a:xfrm>
            <a:prstGeom prst="rect">
              <a:avLst/>
            </a:prstGeom>
            <a:noFill/>
            <a:ln>
              <a:noFill/>
            </a:ln>
          </p:spPr>
        </p:pic>
      </p:grpSp>
      <p:sp>
        <p:nvSpPr>
          <p:cNvPr id="313" name="Shape 313"/>
          <p:cNvSpPr/>
          <p:nvPr/>
        </p:nvSpPr>
        <p:spPr>
          <a:xfrm rot="-202378">
            <a:off x="1393978" y="2605820"/>
            <a:ext cx="5425137" cy="144654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0" lang="ar-EG" sz="8800" u="none" cap="none" strike="noStrike">
                <a:solidFill>
                  <a:srgbClr val="FCFCFF"/>
                </a:solidFill>
                <a:latin typeface="Calibri"/>
                <a:ea typeface="Calibri"/>
                <a:cs typeface="Calibri"/>
                <a:sym typeface="Calibri"/>
              </a:rPr>
              <a:t>تقويم ذاتي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grpSp>
        <p:nvGrpSpPr>
          <p:cNvPr id="318" name="Shape 318"/>
          <p:cNvGrpSpPr/>
          <p:nvPr/>
        </p:nvGrpSpPr>
        <p:grpSpPr>
          <a:xfrm>
            <a:off x="372616" y="144015"/>
            <a:ext cx="8375847" cy="6453335"/>
            <a:chOff x="2495506" y="3529985"/>
            <a:chExt cx="3266356" cy="2584428"/>
          </a:xfrm>
        </p:grpSpPr>
        <p:sp>
          <p:nvSpPr>
            <p:cNvPr id="319" name="Shape 319"/>
            <p:cNvSpPr/>
            <p:nvPr/>
          </p:nvSpPr>
          <p:spPr>
            <a:xfrm>
              <a:off x="3350682" y="4431901"/>
              <a:ext cx="1933588" cy="94403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BOR-C.gif" id="320" name="Shape 320"/>
            <p:cNvPicPr preferRelativeResize="0"/>
            <p:nvPr/>
          </p:nvPicPr>
          <p:blipFill rotWithShape="1">
            <a:blip r:embed="rId3">
              <a:alphaModFix/>
            </a:blip>
            <a:srcRect b="0" l="0" r="0" t="0"/>
            <a:stretch/>
          </p:blipFill>
          <p:spPr>
            <a:xfrm>
              <a:off x="2495506" y="3529985"/>
              <a:ext cx="3266356" cy="2584428"/>
            </a:xfrm>
            <a:prstGeom prst="rect">
              <a:avLst/>
            </a:prstGeom>
            <a:solidFill>
              <a:schemeClr val="lt1"/>
            </a:solidFill>
            <a:ln>
              <a:noFill/>
            </a:ln>
          </p:spPr>
        </p:pic>
      </p:grpSp>
      <p:sp>
        <p:nvSpPr>
          <p:cNvPr id="321" name="Shape 321"/>
          <p:cNvSpPr/>
          <p:nvPr/>
        </p:nvSpPr>
        <p:spPr>
          <a:xfrm>
            <a:off x="1331640" y="1042283"/>
            <a:ext cx="6553200"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أكتب الأفكار الثلاث الأكثر أهمية والتي تعلمتها من وحدة تعزيز الصحة النفسية.</a:t>
            </a:r>
          </a:p>
        </p:txBody>
      </p:sp>
      <p:sp>
        <p:nvSpPr>
          <p:cNvPr id="322" name="Shape 322"/>
          <p:cNvSpPr txBox="1"/>
          <p:nvPr/>
        </p:nvSpPr>
        <p:spPr>
          <a:xfrm>
            <a:off x="971600" y="2636911"/>
            <a:ext cx="6984776" cy="286232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1- ما هي الصحة النفسية، ومقومات الصحة النفسية, وخطوات التعامل مع المشكلات النفسية والسلوكية.</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2- المتغيرات المرتبطة بالصحة النفسية.</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3- الفرق بين الحزن العادي والاكتئاب.</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21">
                                            <p:txEl>
                                              <p:pRg end="0" st="0"/>
                                            </p:txEl>
                                          </p:spTgt>
                                        </p:tgtEl>
                                        <p:attrNameLst>
                                          <p:attrName>style.visibility</p:attrName>
                                        </p:attrNameLst>
                                      </p:cBhvr>
                                      <p:to>
                                        <p:strVal val="visible"/>
                                      </p:to>
                                    </p:set>
                                    <p:animEffect filter="fade" transition="in">
                                      <p:cBhvr>
                                        <p:cTn dur="500"/>
                                        <p:tgtEl>
                                          <p:spTgt spid="3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500"/>
                                        <p:tgtEl>
                                          <p:spTgt spid="3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Effect filter="fade" transition="in">
                                      <p:cBhvr>
                                        <p:cTn dur="500"/>
                                        <p:tgtEl>
                                          <p:spTgt spid="3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animEffect filter="fade" transition="in">
                                      <p:cBhvr>
                                        <p:cTn dur="500"/>
                                        <p:tgtEl>
                                          <p:spTgt spid="32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grpSp>
        <p:nvGrpSpPr>
          <p:cNvPr id="327" name="Shape 327"/>
          <p:cNvGrpSpPr/>
          <p:nvPr/>
        </p:nvGrpSpPr>
        <p:grpSpPr>
          <a:xfrm>
            <a:off x="372616" y="144015"/>
            <a:ext cx="8375847" cy="6453335"/>
            <a:chOff x="2495506" y="3529985"/>
            <a:chExt cx="3266356" cy="2584428"/>
          </a:xfrm>
        </p:grpSpPr>
        <p:sp>
          <p:nvSpPr>
            <p:cNvPr id="328" name="Shape 328"/>
            <p:cNvSpPr/>
            <p:nvPr/>
          </p:nvSpPr>
          <p:spPr>
            <a:xfrm>
              <a:off x="3350682" y="4431901"/>
              <a:ext cx="1933588" cy="94403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BOR-C.gif" id="329" name="Shape 329"/>
            <p:cNvPicPr preferRelativeResize="0"/>
            <p:nvPr/>
          </p:nvPicPr>
          <p:blipFill rotWithShape="1">
            <a:blip r:embed="rId3">
              <a:alphaModFix/>
            </a:blip>
            <a:srcRect b="0" l="0" r="0" t="0"/>
            <a:stretch/>
          </p:blipFill>
          <p:spPr>
            <a:xfrm>
              <a:off x="2495506" y="3529985"/>
              <a:ext cx="3266356" cy="2584428"/>
            </a:xfrm>
            <a:prstGeom prst="rect">
              <a:avLst/>
            </a:prstGeom>
            <a:solidFill>
              <a:schemeClr val="lt1"/>
            </a:solidFill>
            <a:ln>
              <a:noFill/>
            </a:ln>
          </p:spPr>
        </p:pic>
      </p:grpSp>
      <p:sp>
        <p:nvSpPr>
          <p:cNvPr id="330" name="Shape 330"/>
          <p:cNvSpPr/>
          <p:nvPr/>
        </p:nvSpPr>
        <p:spPr>
          <a:xfrm>
            <a:off x="1115616" y="980728"/>
            <a:ext cx="6840760" cy="1754325"/>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أكتب تساؤلين تريد أن تجد لهما إجابة وإضافة بعد انتهاء وحدة تعزيز الصحة النفسية.</a:t>
            </a:r>
          </a:p>
        </p:txBody>
      </p:sp>
      <p:sp>
        <p:nvSpPr>
          <p:cNvPr id="331" name="Shape 331"/>
          <p:cNvSpPr txBox="1"/>
          <p:nvPr/>
        </p:nvSpPr>
        <p:spPr>
          <a:xfrm>
            <a:off x="971600" y="3212975"/>
            <a:ext cx="6984776" cy="175432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1- ما هو الفرق بين الوسواس القهري والتكرار في الأحوال العادية؟</a:t>
            </a:r>
          </a:p>
          <a:p>
            <a:pPr indent="0" lvl="0" marL="0" marR="0" rtl="1" algn="r">
              <a:spcBef>
                <a:spcPts val="0"/>
              </a:spcBef>
              <a:buSzPct val="25000"/>
              <a:buNone/>
            </a:pPr>
            <a:r>
              <a:rPr b="1" i="0" lang="ar-EG" sz="3600" u="none" cap="none" strike="noStrike">
                <a:solidFill>
                  <a:srgbClr val="FF0000"/>
                </a:solidFill>
                <a:latin typeface="Calibri"/>
                <a:ea typeface="Calibri"/>
                <a:cs typeface="Calibri"/>
                <a:sym typeface="Calibri"/>
              </a:rPr>
              <a:t>2- ما هي أعراض الخوف الاجتماعي؟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animEffect filter="fade" transition="in">
                                      <p:cBhvr>
                                        <p:cTn dur="500"/>
                                        <p:tgtEl>
                                          <p:spTgt spid="3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animEffect filter="fade" transition="in">
                                      <p:cBhvr>
                                        <p:cTn dur="500"/>
                                        <p:tgtEl>
                                          <p:spTgt spid="3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1" st="1"/>
                                            </p:txEl>
                                          </p:spTgt>
                                        </p:tgtEl>
                                        <p:attrNameLst>
                                          <p:attrName>style.visibility</p:attrName>
                                        </p:attrNameLst>
                                      </p:cBhvr>
                                      <p:to>
                                        <p:strVal val="visible"/>
                                      </p:to>
                                    </p:set>
                                    <p:animEffect filter="fade" transition="in">
                                      <p:cBhvr>
                                        <p:cTn dur="500"/>
                                        <p:tgtEl>
                                          <p:spTgt spid="33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grpSp>
        <p:nvGrpSpPr>
          <p:cNvPr id="336" name="Shape 336"/>
          <p:cNvGrpSpPr/>
          <p:nvPr/>
        </p:nvGrpSpPr>
        <p:grpSpPr>
          <a:xfrm>
            <a:off x="372616" y="144015"/>
            <a:ext cx="8375847" cy="6453335"/>
            <a:chOff x="2495506" y="3529985"/>
            <a:chExt cx="3266356" cy="2584428"/>
          </a:xfrm>
        </p:grpSpPr>
        <p:sp>
          <p:nvSpPr>
            <p:cNvPr id="337" name="Shape 337"/>
            <p:cNvSpPr/>
            <p:nvPr/>
          </p:nvSpPr>
          <p:spPr>
            <a:xfrm>
              <a:off x="3350682" y="4431901"/>
              <a:ext cx="1933588" cy="94403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BOR-C.gif" id="338" name="Shape 338"/>
            <p:cNvPicPr preferRelativeResize="0"/>
            <p:nvPr/>
          </p:nvPicPr>
          <p:blipFill rotWithShape="1">
            <a:blip r:embed="rId3">
              <a:alphaModFix/>
            </a:blip>
            <a:srcRect b="0" l="0" r="0" t="0"/>
            <a:stretch/>
          </p:blipFill>
          <p:spPr>
            <a:xfrm>
              <a:off x="2495506" y="3529985"/>
              <a:ext cx="3266356" cy="2584428"/>
            </a:xfrm>
            <a:prstGeom prst="rect">
              <a:avLst/>
            </a:prstGeom>
            <a:solidFill>
              <a:schemeClr val="lt1"/>
            </a:solidFill>
            <a:ln>
              <a:noFill/>
            </a:ln>
          </p:spPr>
        </p:pic>
      </p:grpSp>
      <p:sp>
        <p:nvSpPr>
          <p:cNvPr id="339" name="Shape 339"/>
          <p:cNvSpPr/>
          <p:nvPr/>
        </p:nvSpPr>
        <p:spPr>
          <a:xfrm>
            <a:off x="1115616" y="908720"/>
            <a:ext cx="6840760" cy="120032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أكتب شيئا واحد تستطيع تطبيقه مما تعلمته في هذه الوحدة.</a:t>
            </a:r>
          </a:p>
        </p:txBody>
      </p:sp>
      <p:sp>
        <p:nvSpPr>
          <p:cNvPr id="340" name="Shape 340"/>
          <p:cNvSpPr txBox="1"/>
          <p:nvPr/>
        </p:nvSpPr>
        <p:spPr>
          <a:xfrm>
            <a:off x="971600" y="3212975"/>
            <a:ext cx="6984776"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0000"/>
                </a:solidFill>
                <a:latin typeface="Calibri"/>
                <a:ea typeface="Calibri"/>
                <a:cs typeface="Calibri"/>
                <a:sym typeface="Calibri"/>
              </a:rPr>
              <a:t>الذي استطيع تطبيقه هو التعامل مع الاضطرابات النفسية والضغوط الحياتية.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animEffect filter="fade" transition="in">
                                      <p:cBhvr>
                                        <p:cTn dur="500"/>
                                        <p:tgtEl>
                                          <p:spTgt spid="3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500"/>
                                        <p:tgtEl>
                                          <p:spTgt spid="34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pic>
        <p:nvPicPr>
          <p:cNvPr descr="11970940161863283799gswanson_Storage_cylinder.svg.med.png" id="98" name="Shape 98"/>
          <p:cNvPicPr preferRelativeResize="0"/>
          <p:nvPr/>
        </p:nvPicPr>
        <p:blipFill rotWithShape="1">
          <a:blip r:embed="rId3">
            <a:alphaModFix/>
          </a:blip>
          <a:srcRect b="0" l="0" r="0" t="0"/>
          <a:stretch/>
        </p:blipFill>
        <p:spPr>
          <a:xfrm>
            <a:off x="5220071" y="0"/>
            <a:ext cx="3528391" cy="2160240"/>
          </a:xfrm>
          <a:prstGeom prst="rect">
            <a:avLst/>
          </a:prstGeom>
          <a:noFill/>
          <a:ln>
            <a:noFill/>
          </a:ln>
        </p:spPr>
      </p:pic>
      <p:sp>
        <p:nvSpPr>
          <p:cNvPr id="99" name="Shape 99"/>
          <p:cNvSpPr/>
          <p:nvPr/>
        </p:nvSpPr>
        <p:spPr>
          <a:xfrm>
            <a:off x="6228183" y="620687"/>
            <a:ext cx="1527982" cy="1200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7200" u="none" cap="none" strike="noStrike">
                <a:solidFill>
                  <a:srgbClr val="FF0000"/>
                </a:solidFill>
                <a:latin typeface="Calibri"/>
                <a:ea typeface="Calibri"/>
                <a:cs typeface="Calibri"/>
                <a:sym typeface="Calibri"/>
              </a:rPr>
              <a:t>7-3</a:t>
            </a:r>
          </a:p>
        </p:txBody>
      </p:sp>
      <p:pic>
        <p:nvPicPr>
          <p:cNvPr id="100" name="Shape 100"/>
          <p:cNvPicPr preferRelativeResize="0"/>
          <p:nvPr/>
        </p:nvPicPr>
        <p:blipFill rotWithShape="1">
          <a:blip r:embed="rId4">
            <a:alphaModFix/>
          </a:blip>
          <a:srcRect b="0" l="0" r="0" t="0"/>
          <a:stretch/>
        </p:blipFill>
        <p:spPr>
          <a:xfrm>
            <a:off x="539552" y="2924943"/>
            <a:ext cx="8064896" cy="3306688"/>
          </a:xfrm>
          <a:prstGeom prst="rect">
            <a:avLst/>
          </a:prstGeom>
          <a:noFill/>
          <a:ln>
            <a:noFill/>
          </a:ln>
        </p:spPr>
      </p:pic>
      <p:sp>
        <p:nvSpPr>
          <p:cNvPr id="101" name="Shape 101"/>
          <p:cNvSpPr/>
          <p:nvPr/>
        </p:nvSpPr>
        <p:spPr>
          <a:xfrm>
            <a:off x="1763688" y="3717032"/>
            <a:ext cx="5904656" cy="175432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rgbClr val="0000FF"/>
                </a:solidFill>
                <a:latin typeface="Calibri"/>
                <a:ea typeface="Calibri"/>
                <a:cs typeface="Calibri"/>
                <a:sym typeface="Calibri"/>
              </a:rPr>
              <a:t>التعامل مع الاضطرابات</a:t>
            </a:r>
          </a:p>
          <a:p>
            <a:pPr indent="0" lvl="0" marL="0" marR="0" rtl="1" algn="ctr">
              <a:spcBef>
                <a:spcPts val="0"/>
              </a:spcBef>
              <a:buSzPct val="25000"/>
              <a:buNone/>
            </a:pPr>
            <a:r>
              <a:rPr b="1" i="0" lang="ar-EG" sz="5400" u="none" cap="none" strike="noStrike">
                <a:solidFill>
                  <a:srgbClr val="0000FF"/>
                </a:solidFill>
                <a:latin typeface="Calibri"/>
                <a:ea typeface="Calibri"/>
                <a:cs typeface="Calibri"/>
                <a:sym typeface="Calibri"/>
              </a:rPr>
              <a:t>النفسية والضغوط الحياتية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pic>
        <p:nvPicPr>
          <p:cNvPr descr="1095597730629615321.png" id="106" name="Shape 106"/>
          <p:cNvPicPr preferRelativeResize="0"/>
          <p:nvPr/>
        </p:nvPicPr>
        <p:blipFill rotWithShape="1">
          <a:blip r:embed="rId3">
            <a:alphaModFix/>
          </a:blip>
          <a:srcRect b="0" l="0" r="0" t="0"/>
          <a:stretch/>
        </p:blipFill>
        <p:spPr>
          <a:xfrm>
            <a:off x="4191000" y="403268"/>
            <a:ext cx="4648199" cy="1174661"/>
          </a:xfrm>
          <a:prstGeom prst="rect">
            <a:avLst/>
          </a:prstGeom>
          <a:noFill/>
          <a:ln>
            <a:noFill/>
          </a:ln>
        </p:spPr>
      </p:pic>
      <p:sp>
        <p:nvSpPr>
          <p:cNvPr id="107" name="Shape 107"/>
          <p:cNvSpPr/>
          <p:nvPr/>
        </p:nvSpPr>
        <p:spPr>
          <a:xfrm>
            <a:off x="4644007" y="404663"/>
            <a:ext cx="3525323"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F4F0E2"/>
                </a:solidFill>
                <a:latin typeface="Calibri"/>
                <a:ea typeface="Calibri"/>
                <a:cs typeface="Calibri"/>
                <a:sym typeface="Calibri"/>
              </a:rPr>
              <a:t>ماذا سنتعلم؟</a:t>
            </a:r>
          </a:p>
        </p:txBody>
      </p:sp>
      <p:pic>
        <p:nvPicPr>
          <p:cNvPr descr="666666.gif" id="108" name="Shape 108"/>
          <p:cNvPicPr preferRelativeResize="0"/>
          <p:nvPr/>
        </p:nvPicPr>
        <p:blipFill rotWithShape="1">
          <a:blip r:embed="rId4">
            <a:alphaModFix/>
          </a:blip>
          <a:srcRect b="0" l="0" r="0" t="0"/>
          <a:stretch/>
        </p:blipFill>
        <p:spPr>
          <a:xfrm>
            <a:off x="899591" y="2924943"/>
            <a:ext cx="7490070" cy="3384375"/>
          </a:xfrm>
          <a:prstGeom prst="roundRect">
            <a:avLst>
              <a:gd fmla="val 16667" name="adj"/>
            </a:avLst>
          </a:prstGeom>
          <a:noFill/>
          <a:ln>
            <a:noFill/>
          </a:ln>
        </p:spPr>
      </p:pic>
      <p:sp>
        <p:nvSpPr>
          <p:cNvPr id="109" name="Shape 109"/>
          <p:cNvSpPr/>
          <p:nvPr/>
        </p:nvSpPr>
        <p:spPr>
          <a:xfrm>
            <a:off x="1187624" y="3284983"/>
            <a:ext cx="6696744" cy="2554544"/>
          </a:xfrm>
          <a:prstGeom prst="rect">
            <a:avLst/>
          </a:prstGeom>
          <a:noFill/>
          <a:ln>
            <a:noFill/>
          </a:ln>
        </p:spPr>
        <p:txBody>
          <a:bodyPr anchorCtr="0" anchor="ctr" bIns="45700" lIns="91425" rIns="91425" tIns="45700">
            <a:noAutofit/>
          </a:bodyPr>
          <a:lstStyle/>
          <a:p>
            <a:pPr indent="0" lvl="0" marL="0" marR="0" rtl="1" algn="r">
              <a:spcBef>
                <a:spcPts val="0"/>
              </a:spcBef>
              <a:buClr>
                <a:schemeClr val="lt1"/>
              </a:buClr>
              <a:buSzPct val="100000"/>
              <a:buFont typeface="Arial"/>
              <a:buChar char="•"/>
            </a:pPr>
            <a:r>
              <a:rPr b="1" i="0" lang="ar-EG" sz="4000" u="none" cap="none" strike="noStrike">
                <a:solidFill>
                  <a:schemeClr val="lt1"/>
                </a:solidFill>
                <a:latin typeface="Calibri"/>
                <a:ea typeface="Calibri"/>
                <a:cs typeface="Calibri"/>
                <a:sym typeface="Calibri"/>
              </a:rPr>
              <a:t> خطوات التعامل مع الاضطرابات النفسية والسلوكية.</a:t>
            </a:r>
          </a:p>
          <a:p>
            <a:pPr indent="0" lvl="0" marL="0" marR="0" rtl="1" algn="r">
              <a:spcBef>
                <a:spcPts val="0"/>
              </a:spcBef>
              <a:buClr>
                <a:schemeClr val="lt1"/>
              </a:buClr>
              <a:buSzPct val="100000"/>
              <a:buFont typeface="Arial"/>
              <a:buChar char="•"/>
            </a:pPr>
            <a:r>
              <a:rPr b="1" i="0" lang="ar-EG" sz="4000" u="none" cap="none" strike="noStrike">
                <a:solidFill>
                  <a:schemeClr val="lt1"/>
                </a:solidFill>
                <a:latin typeface="Calibri"/>
                <a:ea typeface="Calibri"/>
                <a:cs typeface="Calibri"/>
                <a:sym typeface="Calibri"/>
              </a:rPr>
              <a:t> الطرق العملية الوقائية والعلاجية لمواجهة الضغوط الحياتية.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animEffect filter="fade" transition="in">
                                      <p:cBhvr>
                                        <p:cTn dur="500"/>
                                        <p:tgtEl>
                                          <p:spTgt spid="10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animEffect filter="fade" transition="in">
                                      <p:cBhvr>
                                        <p:cTn dur="500"/>
                                        <p:tgtEl>
                                          <p:spTgt spid="10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grpSp>
        <p:nvGrpSpPr>
          <p:cNvPr id="114" name="Shape 114"/>
          <p:cNvGrpSpPr/>
          <p:nvPr/>
        </p:nvGrpSpPr>
        <p:grpSpPr>
          <a:xfrm>
            <a:off x="2339751" y="1124744"/>
            <a:ext cx="5472607" cy="4176464"/>
            <a:chOff x="3347948" y="515768"/>
            <a:chExt cx="2052378" cy="1005795"/>
          </a:xfrm>
        </p:grpSpPr>
        <p:sp>
          <p:nvSpPr>
            <p:cNvPr id="115" name="Shape 115"/>
            <p:cNvSpPr/>
            <p:nvPr/>
          </p:nvSpPr>
          <p:spPr>
            <a:xfrm>
              <a:off x="3929012" y="803137"/>
              <a:ext cx="895583" cy="384001"/>
            </a:xfrm>
            <a:prstGeom prst="ellipse">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agesN98LOCHK.jpg" id="116" name="Shape 116"/>
            <p:cNvPicPr preferRelativeResize="0"/>
            <p:nvPr/>
          </p:nvPicPr>
          <p:blipFill rotWithShape="1">
            <a:blip r:embed="rId3">
              <a:alphaModFix/>
            </a:blip>
            <a:srcRect b="0" l="0" r="0" t="0"/>
            <a:stretch/>
          </p:blipFill>
          <p:spPr>
            <a:xfrm>
              <a:off x="3347948" y="515768"/>
              <a:ext cx="2052378" cy="1005795"/>
            </a:xfrm>
            <a:prstGeom prst="rect">
              <a:avLst/>
            </a:prstGeom>
            <a:noFill/>
            <a:ln>
              <a:noFill/>
            </a:ln>
          </p:spPr>
        </p:pic>
      </p:grpSp>
      <p:sp>
        <p:nvSpPr>
          <p:cNvPr id="117" name="Shape 117"/>
          <p:cNvSpPr txBox="1"/>
          <p:nvPr/>
        </p:nvSpPr>
        <p:spPr>
          <a:xfrm>
            <a:off x="3419871" y="2348880"/>
            <a:ext cx="2757488"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9600" u="none" cap="none" strike="noStrike">
                <a:solidFill>
                  <a:srgbClr val="00B0F0"/>
                </a:solidFill>
                <a:latin typeface="Calibri"/>
                <a:ea typeface="Calibri"/>
                <a:cs typeface="Calibri"/>
                <a:sym typeface="Calibri"/>
              </a:rPr>
              <a:t>تمهيد</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descr="g.gif" id="122" name="Shape 122"/>
          <p:cNvPicPr preferRelativeResize="0"/>
          <p:nvPr/>
        </p:nvPicPr>
        <p:blipFill rotWithShape="1">
          <a:blip r:embed="rId3">
            <a:alphaModFix/>
          </a:blip>
          <a:srcRect b="0" l="0" r="0" t="0"/>
          <a:stretch/>
        </p:blipFill>
        <p:spPr>
          <a:xfrm>
            <a:off x="251519" y="692695"/>
            <a:ext cx="8712967" cy="5544615"/>
          </a:xfrm>
          <a:prstGeom prst="rect">
            <a:avLst/>
          </a:prstGeom>
          <a:noFill/>
          <a:ln>
            <a:noFill/>
          </a:ln>
        </p:spPr>
      </p:pic>
      <p:sp>
        <p:nvSpPr>
          <p:cNvPr id="123" name="Shape 123"/>
          <p:cNvSpPr/>
          <p:nvPr/>
        </p:nvSpPr>
        <p:spPr>
          <a:xfrm>
            <a:off x="611560" y="1844824"/>
            <a:ext cx="8136903" cy="3785651"/>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الإصابة بالاضطرابات النفسية ليست أمراً مخجلاً فهي تصيب الإنسان مثلما تصيبه الاضطرابات الجسمية المختلفة، فعلى المضطرب السعي لعلاجها حتى لا تؤثر على مسيرة حياته، فحسب منظمة الصحة العالمية فالصحة النفسية هي جزء مهم من الصحة العامة.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6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6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pic>
        <p:nvPicPr>
          <p:cNvPr descr="g.gif" id="128" name="Shape 128"/>
          <p:cNvPicPr preferRelativeResize="0"/>
          <p:nvPr/>
        </p:nvPicPr>
        <p:blipFill rotWithShape="1">
          <a:blip r:embed="rId3">
            <a:alphaModFix/>
          </a:blip>
          <a:srcRect b="0" l="0" r="0" t="0"/>
          <a:stretch/>
        </p:blipFill>
        <p:spPr>
          <a:xfrm>
            <a:off x="251519" y="692695"/>
            <a:ext cx="8712967" cy="5544615"/>
          </a:xfrm>
          <a:prstGeom prst="rect">
            <a:avLst/>
          </a:prstGeom>
          <a:noFill/>
          <a:ln>
            <a:noFill/>
          </a:ln>
        </p:spPr>
      </p:pic>
      <p:sp>
        <p:nvSpPr>
          <p:cNvPr id="129" name="Shape 129"/>
          <p:cNvSpPr/>
          <p:nvPr/>
        </p:nvSpPr>
        <p:spPr>
          <a:xfrm>
            <a:off x="611560" y="2060848"/>
            <a:ext cx="8136903" cy="3170098"/>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بل على العكس أحيانا فبعض الأمراض الجسمية يمكن للمريض التكيف معها ويعيش مستقرا في حياته، ولكن الاضطرابات النفسية هي اشد وطأة فهي التي تجعل الإنسان يشقى في حياته ويفقد الاستمتاع بها.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6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6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grpSp>
        <p:nvGrpSpPr>
          <p:cNvPr id="134" name="Shape 134"/>
          <p:cNvGrpSpPr/>
          <p:nvPr/>
        </p:nvGrpSpPr>
        <p:grpSpPr>
          <a:xfrm>
            <a:off x="1043607" y="1412775"/>
            <a:ext cx="7056784" cy="4392487"/>
            <a:chOff x="5250596" y="985716"/>
            <a:chExt cx="658936" cy="1449549"/>
          </a:xfrm>
        </p:grpSpPr>
        <p:sp>
          <p:nvSpPr>
            <p:cNvPr id="135" name="Shape 135"/>
            <p:cNvSpPr/>
            <p:nvPr/>
          </p:nvSpPr>
          <p:spPr>
            <a:xfrm rot="-150943">
              <a:off x="5335877" y="1157401"/>
              <a:ext cx="478446" cy="995087"/>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88.gif" id="136" name="Shape 136"/>
            <p:cNvPicPr preferRelativeResize="0"/>
            <p:nvPr/>
          </p:nvPicPr>
          <p:blipFill rotWithShape="1">
            <a:blip r:embed="rId3">
              <a:alphaModFix/>
            </a:blip>
            <a:srcRect b="0" l="0" r="0" t="0"/>
            <a:stretch/>
          </p:blipFill>
          <p:spPr>
            <a:xfrm>
              <a:off x="5250596" y="985716"/>
              <a:ext cx="658936" cy="1449549"/>
            </a:xfrm>
            <a:prstGeom prst="rect">
              <a:avLst/>
            </a:prstGeom>
            <a:noFill/>
            <a:ln>
              <a:noFill/>
            </a:ln>
          </p:spPr>
        </p:pic>
      </p:grpSp>
      <p:sp>
        <p:nvSpPr>
          <p:cNvPr id="137" name="Shape 137"/>
          <p:cNvSpPr txBox="1"/>
          <p:nvPr/>
        </p:nvSpPr>
        <p:spPr>
          <a:xfrm rot="-171715">
            <a:off x="2339751" y="2544578"/>
            <a:ext cx="4608511" cy="212365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6600" u="none" cap="none" strike="noStrike">
                <a:solidFill>
                  <a:srgbClr val="0070C0"/>
                </a:solidFill>
                <a:latin typeface="Calibri"/>
                <a:ea typeface="Calibri"/>
                <a:cs typeface="Calibri"/>
                <a:sym typeface="Calibri"/>
              </a:rPr>
              <a:t>خطوات العلاج الأساسية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ppt_w</p:attrName>
                                        </p:attrNameLst>
                                      </p:cBhvr>
                                      <p:tavLst>
                                        <p:tav fmla="" tm="0">
                                          <p:val>
                                            <p:strVal val="0"/>
                                          </p:val>
                                        </p:tav>
                                        <p:tav fmla="" tm="100000">
                                          <p:val>
                                            <p:strVal val="#ppt_w"/>
                                          </p:val>
                                        </p:tav>
                                      </p:tavLst>
                                    </p:anim>
                                    <p:anim calcmode="lin" valueType="num">
                                      <p:cBhvr additive="base">
                                        <p:cTn dur="500"/>
                                        <p:tgtEl>
                                          <p:spTgt spid="1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
                                        <p:tgtEl>
                                          <p:spTgt spid="137"/>
                                        </p:tgtEl>
                                        <p:attrNameLst>
                                          <p:attrName>ppt_w</p:attrName>
                                        </p:attrNameLst>
                                      </p:cBhvr>
                                      <p:tavLst>
                                        <p:tav fmla="" tm="0">
                                          <p:val>
                                            <p:strVal val="0"/>
                                          </p:val>
                                        </p:tav>
                                        <p:tav fmla="" tm="100000">
                                          <p:val>
                                            <p:strVal val="#ppt_w"/>
                                          </p:val>
                                        </p:tav>
                                      </p:tavLst>
                                    </p:anim>
                                    <p:anim calcmode="lin" valueType="num">
                                      <p:cBhvr additive="base">
                                        <p:cTn dur="500"/>
                                        <p:tgtEl>
                                          <p:spTgt spid="1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grpSp>
        <p:nvGrpSpPr>
          <p:cNvPr id="142" name="Shape 142"/>
          <p:cNvGrpSpPr/>
          <p:nvPr/>
        </p:nvGrpSpPr>
        <p:grpSpPr>
          <a:xfrm>
            <a:off x="899591" y="1484783"/>
            <a:ext cx="7632848" cy="4104455"/>
            <a:chOff x="1846661" y="548679"/>
            <a:chExt cx="5207601" cy="6007920"/>
          </a:xfrm>
        </p:grpSpPr>
        <p:sp>
          <p:nvSpPr>
            <p:cNvPr id="143" name="Shape 143"/>
            <p:cNvSpPr/>
            <p:nvPr/>
          </p:nvSpPr>
          <p:spPr>
            <a:xfrm>
              <a:off x="2179783" y="1124744"/>
              <a:ext cx="4494335" cy="4752527"/>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dk1"/>
                </a:solidFill>
                <a:latin typeface="Calibri"/>
                <a:ea typeface="Calibri"/>
                <a:cs typeface="Calibri"/>
                <a:sym typeface="Calibri"/>
              </a:endParaRPr>
            </a:p>
          </p:txBody>
        </p:sp>
        <p:pic>
          <p:nvPicPr>
            <p:cNvPr descr="34uf1si8.gif" id="144" name="Shape 144"/>
            <p:cNvPicPr preferRelativeResize="0"/>
            <p:nvPr/>
          </p:nvPicPr>
          <p:blipFill rotWithShape="1">
            <a:blip r:embed="rId3">
              <a:alphaModFix/>
            </a:blip>
            <a:srcRect b="0" l="0" r="0" t="0"/>
            <a:stretch/>
          </p:blipFill>
          <p:spPr>
            <a:xfrm>
              <a:off x="1846661" y="548679"/>
              <a:ext cx="5207601" cy="6007920"/>
            </a:xfrm>
            <a:prstGeom prst="rect">
              <a:avLst/>
            </a:prstGeom>
            <a:noFill/>
            <a:ln>
              <a:noFill/>
            </a:ln>
          </p:spPr>
        </p:pic>
      </p:grpSp>
      <p:sp>
        <p:nvSpPr>
          <p:cNvPr id="145" name="Shape 145"/>
          <p:cNvSpPr/>
          <p:nvPr/>
        </p:nvSpPr>
        <p:spPr>
          <a:xfrm>
            <a:off x="1691680" y="2492896"/>
            <a:ext cx="6264696" cy="175432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5400" u="none" cap="none" strike="noStrike">
                <a:solidFill>
                  <a:srgbClr val="002060"/>
                </a:solidFill>
                <a:latin typeface="Calibri"/>
                <a:ea typeface="Calibri"/>
                <a:cs typeface="Calibri"/>
                <a:sym typeface="Calibri"/>
              </a:rPr>
              <a:t>للعلاج خطوات مهمة على النحو التالي: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