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38" r:id="rId2"/>
    <p:sldId id="480" r:id="rId3"/>
    <p:sldId id="484" r:id="rId4"/>
    <p:sldId id="485" r:id="rId5"/>
    <p:sldId id="491" r:id="rId6"/>
    <p:sldId id="478" r:id="rId7"/>
    <p:sldId id="493" r:id="rId8"/>
    <p:sldId id="487" r:id="rId9"/>
    <p:sldId id="494" r:id="rId10"/>
    <p:sldId id="495" r:id="rId11"/>
    <p:sldId id="498" r:id="rId12"/>
    <p:sldId id="497" r:id="rId13"/>
    <p:sldId id="496" r:id="rId14"/>
    <p:sldId id="499" r:id="rId15"/>
    <p:sldId id="479" r:id="rId1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2CD"/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8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24" y="-96"/>
      </p:cViewPr>
      <p:guideLst>
        <p:guide orient="horz" pos="1624"/>
        <p:guide pos="5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8E41A4A4-90E6-4BFA-BF00-57FBF35BE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أشكال التَّطَوُّع </a:t>
            </a:r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و </a:t>
            </a:r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برامجه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="" xmlns:a16="http://schemas.microsoft.com/office/drawing/2014/main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="" xmlns:a16="http://schemas.microsoft.com/office/drawing/2014/main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="" xmlns:a16="http://schemas.microsoft.com/office/drawing/2014/main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="" xmlns:a16="http://schemas.microsoft.com/office/drawing/2014/main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="" xmlns:a16="http://schemas.microsoft.com/office/drawing/2014/main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="" xmlns:a16="http://schemas.microsoft.com/office/drawing/2014/main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="" xmlns:a16="http://schemas.microsoft.com/office/drawing/2014/main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="" xmlns:a16="http://schemas.microsoft.com/office/drawing/2014/main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="" xmlns:a16="http://schemas.microsoft.com/office/drawing/2014/main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30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E11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0" y="3543300"/>
            <a:ext cx="875462" cy="59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58334" y="251828"/>
            <a:ext cx="1058079" cy="2565527"/>
            <a:chOff x="1083292" y="181057"/>
            <a:chExt cx="1058079" cy="2565527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83292" y="181057"/>
              <a:ext cx="461665" cy="256552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E11D8D"/>
                  </a:solidFill>
                  <a:latin typeface="Oswald" panose="02000503000000000000" pitchFamily="2" charset="0"/>
                </a:rPr>
                <a:t>التَّطَوُّع 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أشكال التَّطَوُّع و برامجه</a:t>
              </a:r>
            </a:p>
          </p:txBody>
        </p:sp>
      </p:grpSp>
      <p:grpSp>
        <p:nvGrpSpPr>
          <p:cNvPr id="33" name="Group 20">
            <a:extLst>
              <a:ext uri="{FF2B5EF4-FFF2-40B4-BE49-F238E27FC236}">
                <a16:creationId xmlns="" xmlns:a16="http://schemas.microsoft.com/office/drawing/2014/main" id="{9B6B2F28-C702-4430-89DC-EBD49659AA65}"/>
              </a:ext>
            </a:extLst>
          </p:cNvPr>
          <p:cNvGrpSpPr/>
          <p:nvPr/>
        </p:nvGrpSpPr>
        <p:grpSpPr>
          <a:xfrm>
            <a:off x="5118169" y="3725528"/>
            <a:ext cx="4188890" cy="1480457"/>
            <a:chOff x="3447142" y="1248229"/>
            <a:chExt cx="5297715" cy="1872343"/>
          </a:xfrm>
        </p:grpSpPr>
        <p:sp>
          <p:nvSpPr>
            <p:cNvPr id="34" name="Freeform: Shape 21">
              <a:extLst>
                <a:ext uri="{FF2B5EF4-FFF2-40B4-BE49-F238E27FC236}">
                  <a16:creationId xmlns="" xmlns:a16="http://schemas.microsoft.com/office/drawing/2014/main" id="{75471506-3714-4B3D-8754-F6D854BF2B2B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2">
              <a:extLst>
                <a:ext uri="{FF2B5EF4-FFF2-40B4-BE49-F238E27FC236}">
                  <a16:creationId xmlns="" xmlns:a16="http://schemas.microsoft.com/office/drawing/2014/main" id="{DDFF88E6-0AD2-4CA9-BA4C-809055408130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24">
              <a:extLst>
                <a:ext uri="{FF2B5EF4-FFF2-40B4-BE49-F238E27FC236}">
                  <a16:creationId xmlns="" xmlns:a16="http://schemas.microsoft.com/office/drawing/2014/main" id="{EDCC401E-E9FC-4F0B-822E-17ED8DC0A2CF}"/>
                </a:ext>
              </a:extLst>
            </p:cNvPr>
            <p:cNvSpPr txBox="1"/>
            <p:nvPr/>
          </p:nvSpPr>
          <p:spPr>
            <a:xfrm>
              <a:off x="3569485" y="1263102"/>
              <a:ext cx="406570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3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7" name="TextBox 25">
              <a:extLst>
                <a:ext uri="{FF2B5EF4-FFF2-40B4-BE49-F238E27FC236}">
                  <a16:creationId xmlns="" xmlns:a16="http://schemas.microsoft.com/office/drawing/2014/main" id="{263BB9E6-5F88-42FA-87F7-2892E43D010E}"/>
                </a:ext>
              </a:extLst>
            </p:cNvPr>
            <p:cNvSpPr txBox="1"/>
            <p:nvPr/>
          </p:nvSpPr>
          <p:spPr>
            <a:xfrm>
              <a:off x="3727685" y="1650679"/>
              <a:ext cx="4934571" cy="467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9900"/>
                  </a:solidFill>
                  <a:latin typeface="Oswald" panose="02000503000000000000" pitchFamily="2" charset="0"/>
                </a:rPr>
                <a:t>تنظيم الندوات و الفعاليات في مجال العمل التطوعي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4" name="TextBox 26">
              <a:extLst>
                <a:ext uri="{FF2B5EF4-FFF2-40B4-BE49-F238E27FC236}">
                  <a16:creationId xmlns="" xmlns:a16="http://schemas.microsoft.com/office/drawing/2014/main" id="{8F410EE0-A1CE-49BB-8D8D-3E6B1AD64D73}"/>
                </a:ext>
              </a:extLst>
            </p:cNvPr>
            <p:cNvSpPr txBox="1"/>
            <p:nvPr/>
          </p:nvSpPr>
          <p:spPr>
            <a:xfrm>
              <a:off x="5251933" y="2253343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5" name="Group 1">
            <a:extLst>
              <a:ext uri="{FF2B5EF4-FFF2-40B4-BE49-F238E27FC236}">
                <a16:creationId xmlns="" xmlns:a16="http://schemas.microsoft.com/office/drawing/2014/main" id="{A7289489-C1C6-473A-8D08-62CDB13BCBA5}"/>
              </a:ext>
            </a:extLst>
          </p:cNvPr>
          <p:cNvGrpSpPr/>
          <p:nvPr/>
        </p:nvGrpSpPr>
        <p:grpSpPr>
          <a:xfrm>
            <a:off x="2921004" y="2300117"/>
            <a:ext cx="4394329" cy="1557611"/>
            <a:chOff x="3255698" y="1150652"/>
            <a:chExt cx="5557536" cy="1969920"/>
          </a:xfrm>
        </p:grpSpPr>
        <p:sp>
          <p:nvSpPr>
            <p:cNvPr id="46" name="Freeform: Shape 7">
              <a:extLst>
                <a:ext uri="{FF2B5EF4-FFF2-40B4-BE49-F238E27FC236}">
                  <a16:creationId xmlns="" xmlns:a16="http://schemas.microsoft.com/office/drawing/2014/main" id="{4FFEBD75-CB09-4FFB-AE4F-9C354554489F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">
              <a:extLst>
                <a:ext uri="{FF2B5EF4-FFF2-40B4-BE49-F238E27FC236}">
                  <a16:creationId xmlns="" xmlns:a16="http://schemas.microsoft.com/office/drawing/2014/main" id="{7449C522-E095-44D3-B485-A26748BB7D48}"/>
                </a:ext>
              </a:extLst>
            </p:cNvPr>
            <p:cNvSpPr/>
            <p:nvPr/>
          </p:nvSpPr>
          <p:spPr>
            <a:xfrm>
              <a:off x="3285108" y="1248229"/>
              <a:ext cx="5459750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10">
              <a:extLst>
                <a:ext uri="{FF2B5EF4-FFF2-40B4-BE49-F238E27FC236}">
                  <a16:creationId xmlns="" xmlns:a16="http://schemas.microsoft.com/office/drawing/2014/main" id="{88A9A131-42AC-4F4E-8613-1EB89E15AD38}"/>
                </a:ext>
              </a:extLst>
            </p:cNvPr>
            <p:cNvSpPr txBox="1"/>
            <p:nvPr/>
          </p:nvSpPr>
          <p:spPr>
            <a:xfrm>
              <a:off x="3473773" y="1150652"/>
              <a:ext cx="229563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</a:rPr>
                <a:t>1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  <p:sp>
          <p:nvSpPr>
            <p:cNvPr id="49" name="TextBox 11">
              <a:extLst>
                <a:ext uri="{FF2B5EF4-FFF2-40B4-BE49-F238E27FC236}">
                  <a16:creationId xmlns="" xmlns:a16="http://schemas.microsoft.com/office/drawing/2014/main" id="{FA5A04EA-11D4-4185-844F-4BCA38D029C2}"/>
                </a:ext>
              </a:extLst>
            </p:cNvPr>
            <p:cNvSpPr txBox="1"/>
            <p:nvPr/>
          </p:nvSpPr>
          <p:spPr>
            <a:xfrm>
              <a:off x="3255698" y="1625951"/>
              <a:ext cx="5557536" cy="467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339966"/>
                  </a:solidFill>
                  <a:latin typeface="Oswald" panose="02000503000000000000" pitchFamily="2" charset="0"/>
                </a:rPr>
                <a:t>التدريب و التوعية في مجال العمل التطوعي</a:t>
              </a:r>
            </a:p>
          </p:txBody>
        </p:sp>
        <p:sp>
          <p:nvSpPr>
            <p:cNvPr id="50" name="TextBox 12">
              <a:extLst>
                <a:ext uri="{FF2B5EF4-FFF2-40B4-BE49-F238E27FC236}">
                  <a16:creationId xmlns="" xmlns:a16="http://schemas.microsoft.com/office/drawing/2014/main" id="{12FA63BC-673C-4FCA-B7CF-A6BADCF40082}"/>
                </a:ext>
              </a:extLst>
            </p:cNvPr>
            <p:cNvSpPr txBox="1"/>
            <p:nvPr/>
          </p:nvSpPr>
          <p:spPr>
            <a:xfrm>
              <a:off x="5400209" y="2217053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1" name="Group 27">
            <a:extLst>
              <a:ext uri="{FF2B5EF4-FFF2-40B4-BE49-F238E27FC236}">
                <a16:creationId xmlns="" xmlns:a16="http://schemas.microsoft.com/office/drawing/2014/main" id="{0A6E9735-2FB0-4421-8EF2-B18BCBF31D8C}"/>
              </a:ext>
            </a:extLst>
          </p:cNvPr>
          <p:cNvGrpSpPr/>
          <p:nvPr/>
        </p:nvGrpSpPr>
        <p:grpSpPr>
          <a:xfrm>
            <a:off x="7433719" y="2294302"/>
            <a:ext cx="4380604" cy="1563211"/>
            <a:chOff x="3374098" y="1143569"/>
            <a:chExt cx="5540176" cy="1977003"/>
          </a:xfrm>
        </p:grpSpPr>
        <p:sp>
          <p:nvSpPr>
            <p:cNvPr id="52" name="Freeform: Shape 28">
              <a:extLst>
                <a:ext uri="{FF2B5EF4-FFF2-40B4-BE49-F238E27FC236}">
                  <a16:creationId xmlns="" xmlns:a16="http://schemas.microsoft.com/office/drawing/2014/main" id="{FBB9CE03-3B61-4110-956A-D3E520506BEE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29">
              <a:extLst>
                <a:ext uri="{FF2B5EF4-FFF2-40B4-BE49-F238E27FC236}">
                  <a16:creationId xmlns="" xmlns:a16="http://schemas.microsoft.com/office/drawing/2014/main" id="{085F8605-76BC-4FF5-A6E5-002C7B502EEC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31">
              <a:extLst>
                <a:ext uri="{FF2B5EF4-FFF2-40B4-BE49-F238E27FC236}">
                  <a16:creationId xmlns="" xmlns:a16="http://schemas.microsoft.com/office/drawing/2014/main" id="{1C3C0131-F55A-4360-B167-A10998DFC780}"/>
                </a:ext>
              </a:extLst>
            </p:cNvPr>
            <p:cNvSpPr txBox="1"/>
            <p:nvPr/>
          </p:nvSpPr>
          <p:spPr>
            <a:xfrm>
              <a:off x="3439477" y="1143569"/>
              <a:ext cx="373743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2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55" name="TextBox 32">
              <a:extLst>
                <a:ext uri="{FF2B5EF4-FFF2-40B4-BE49-F238E27FC236}">
                  <a16:creationId xmlns="" xmlns:a16="http://schemas.microsoft.com/office/drawing/2014/main" id="{93FCA17F-4597-42A5-BAA2-5A03C0E91876}"/>
                </a:ext>
              </a:extLst>
            </p:cNvPr>
            <p:cNvSpPr txBox="1"/>
            <p:nvPr/>
          </p:nvSpPr>
          <p:spPr>
            <a:xfrm>
              <a:off x="3374098" y="1627844"/>
              <a:ext cx="5540176" cy="46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0066"/>
                  </a:solidFill>
                  <a:latin typeface="Oswald" panose="02000503000000000000" pitchFamily="2" charset="0"/>
                </a:rPr>
                <a:t>التنسيق بين مؤسسات العمل التطوعي و المتطوعين</a:t>
              </a:r>
            </a:p>
          </p:txBody>
        </p:sp>
        <p:sp>
          <p:nvSpPr>
            <p:cNvPr id="56" name="TextBox 33">
              <a:extLst>
                <a:ext uri="{FF2B5EF4-FFF2-40B4-BE49-F238E27FC236}">
                  <a16:creationId xmlns="" xmlns:a16="http://schemas.microsoft.com/office/drawing/2014/main" id="{681B69C3-D67E-4819-95B2-5204461FC18B}"/>
                </a:ext>
              </a:extLst>
            </p:cNvPr>
            <p:cNvSpPr txBox="1"/>
            <p:nvPr/>
          </p:nvSpPr>
          <p:spPr>
            <a:xfrm>
              <a:off x="4119072" y="1889610"/>
              <a:ext cx="4603326" cy="46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dirty="0"/>
            </a:p>
          </p:txBody>
        </p:sp>
      </p:grpSp>
      <p:grpSp>
        <p:nvGrpSpPr>
          <p:cNvPr id="59" name="Group 70">
            <a:extLst>
              <a:ext uri="{FF2B5EF4-FFF2-40B4-BE49-F238E27FC236}">
                <a16:creationId xmlns:a16="http://schemas.microsoft.com/office/drawing/2014/main" xmlns="" id="{5884891D-7ED6-43B9-BFF0-DB4E42DCC2AD}"/>
              </a:ext>
            </a:extLst>
          </p:cNvPr>
          <p:cNvGrpSpPr/>
          <p:nvPr/>
        </p:nvGrpSpPr>
        <p:grpSpPr>
          <a:xfrm>
            <a:off x="6890460" y="634469"/>
            <a:ext cx="3692937" cy="742166"/>
            <a:chOff x="7006142" y="1608051"/>
            <a:chExt cx="1204685" cy="1204685"/>
          </a:xfrm>
        </p:grpSpPr>
        <p:sp>
          <p:nvSpPr>
            <p:cNvPr id="60" name="Oval 15">
              <a:extLst>
                <a:ext uri="{FF2B5EF4-FFF2-40B4-BE49-F238E27FC236}">
                  <a16:creationId xmlns:a16="http://schemas.microsoft.com/office/drawing/2014/main" xmlns="" id="{25C16C94-E4DC-4902-8BE3-596FF4AA8714}"/>
                </a:ext>
              </a:extLst>
            </p:cNvPr>
            <p:cNvSpPr/>
            <p:nvPr/>
          </p:nvSpPr>
          <p:spPr>
            <a:xfrm>
              <a:off x="7006142" y="1608051"/>
              <a:ext cx="1204685" cy="120468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6">
              <a:extLst>
                <a:ext uri="{FF2B5EF4-FFF2-40B4-BE49-F238E27FC236}">
                  <a16:creationId xmlns:a16="http://schemas.microsoft.com/office/drawing/2014/main" xmlns="" id="{BD4B29FC-6A84-4E7C-A261-5EF66E9C5A59}"/>
                </a:ext>
              </a:extLst>
            </p:cNvPr>
            <p:cNvSpPr txBox="1"/>
            <p:nvPr/>
          </p:nvSpPr>
          <p:spPr>
            <a:xfrm>
              <a:off x="7119836" y="1885664"/>
              <a:ext cx="982949" cy="64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من مجالات برنامج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( تكاتف )</a:t>
              </a:r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719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E11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1" y="3540348"/>
            <a:ext cx="817701" cy="55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20805" y="381511"/>
            <a:ext cx="1023647" cy="2365989"/>
            <a:chOff x="1130424" y="335569"/>
            <a:chExt cx="1023647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4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E11D8D"/>
                  </a:solidFill>
                  <a:latin typeface="Oswald" panose="02000503000000000000" pitchFamily="2" charset="0"/>
                </a:rPr>
                <a:t>التَّطَوُّع 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أشكال التَّطَوُّع و برامجه</a:t>
              </a:r>
            </a:p>
          </p:txBody>
        </p:sp>
      </p:grpSp>
      <p:cxnSp>
        <p:nvCxnSpPr>
          <p:cNvPr id="32" name="Straight Connector 69">
            <a:extLst>
              <a:ext uri="{FF2B5EF4-FFF2-40B4-BE49-F238E27FC236}">
                <a16:creationId xmlns="" xmlns:a16="http://schemas.microsoft.com/office/drawing/2014/main" id="{8B1FAC07-26C2-492A-A674-431DD6642294}"/>
              </a:ext>
            </a:extLst>
          </p:cNvPr>
          <p:cNvCxnSpPr>
            <a:endCxn id="33" idx="6"/>
          </p:cNvCxnSpPr>
          <p:nvPr/>
        </p:nvCxnSpPr>
        <p:spPr>
          <a:xfrm>
            <a:off x="8915357" y="4249175"/>
            <a:ext cx="3053666" cy="484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4">
            <a:extLst>
              <a:ext uri="{FF2B5EF4-FFF2-40B4-BE49-F238E27FC236}">
                <a16:creationId xmlns="" xmlns:a16="http://schemas.microsoft.com/office/drawing/2014/main" id="{B6B3E554-9B00-40E5-AC04-944CE7968912}"/>
              </a:ext>
            </a:extLst>
          </p:cNvPr>
          <p:cNvSpPr/>
          <p:nvPr/>
        </p:nvSpPr>
        <p:spPr>
          <a:xfrm>
            <a:off x="10126155" y="3376193"/>
            <a:ext cx="1842868" cy="1842868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Connector: Elbow 60">
            <a:extLst>
              <a:ext uri="{FF2B5EF4-FFF2-40B4-BE49-F238E27FC236}">
                <a16:creationId xmlns="" xmlns:a16="http://schemas.microsoft.com/office/drawing/2014/main" id="{F692E4FF-123D-42EB-83AC-EFCC4EDDB9F4}"/>
              </a:ext>
            </a:extLst>
          </p:cNvPr>
          <p:cNvCxnSpPr>
            <a:cxnSpLocks/>
            <a:stCxn id="34" idx="3"/>
            <a:endCxn id="38" idx="3"/>
          </p:cNvCxnSpPr>
          <p:nvPr/>
        </p:nvCxnSpPr>
        <p:spPr>
          <a:xfrm>
            <a:off x="8647875" y="3609483"/>
            <a:ext cx="12700" cy="1284846"/>
          </a:xfrm>
          <a:prstGeom prst="bentConnector3">
            <a:avLst>
              <a:gd name="adj1" fmla="val 180000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Graphic 71">
            <a:extLst>
              <a:ext uri="{FF2B5EF4-FFF2-40B4-BE49-F238E27FC236}">
                <a16:creationId xmlns="" xmlns:a16="http://schemas.microsoft.com/office/drawing/2014/main" id="{5AAA282A-9CAD-4E62-AB9B-42CF3CC02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787" y="3385796"/>
            <a:ext cx="1880636" cy="1770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مجموعة 15"/>
          <p:cNvGrpSpPr/>
          <p:nvPr/>
        </p:nvGrpSpPr>
        <p:grpSpPr>
          <a:xfrm>
            <a:off x="2739430" y="3131181"/>
            <a:ext cx="5908445" cy="1288469"/>
            <a:chOff x="1534341" y="2497026"/>
            <a:chExt cx="5908445" cy="1288469"/>
          </a:xfrm>
        </p:grpSpPr>
        <p:sp>
          <p:nvSpPr>
            <p:cNvPr id="30" name="Rectangle: Rounded Corners 55">
              <a:extLst>
                <a:ext uri="{FF2B5EF4-FFF2-40B4-BE49-F238E27FC236}">
                  <a16:creationId xmlns="" xmlns:a16="http://schemas.microsoft.com/office/drawing/2014/main" id="{F93BDE63-397B-4F88-A038-B4DB5D29D1E3}"/>
                </a:ext>
              </a:extLst>
            </p:cNvPr>
            <p:cNvSpPr/>
            <p:nvPr/>
          </p:nvSpPr>
          <p:spPr>
            <a:xfrm rot="21206600">
              <a:off x="1534341" y="2991148"/>
              <a:ext cx="5797650" cy="79434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11">
              <a:extLst>
                <a:ext uri="{FF2B5EF4-FFF2-40B4-BE49-F238E27FC236}">
                  <a16:creationId xmlns="" xmlns:a16="http://schemas.microsoft.com/office/drawing/2014/main" id="{C5314C39-718F-4EF4-B899-81AD4E67B794}"/>
                </a:ext>
              </a:extLst>
            </p:cNvPr>
            <p:cNvSpPr/>
            <p:nvPr/>
          </p:nvSpPr>
          <p:spPr>
            <a:xfrm>
              <a:off x="1652368" y="2497026"/>
              <a:ext cx="5790418" cy="956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12">
              <a:extLst>
                <a:ext uri="{FF2B5EF4-FFF2-40B4-BE49-F238E27FC236}">
                  <a16:creationId xmlns="" xmlns:a16="http://schemas.microsoft.com/office/drawing/2014/main" id="{D9BB8FBE-3A15-41DF-A971-C6B1344CC41E}"/>
                </a:ext>
              </a:extLst>
            </p:cNvPr>
            <p:cNvSpPr/>
            <p:nvPr/>
          </p:nvSpPr>
          <p:spPr>
            <a:xfrm>
              <a:off x="1755726" y="2595613"/>
              <a:ext cx="773723" cy="773723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13">
              <a:extLst>
                <a:ext uri="{FF2B5EF4-FFF2-40B4-BE49-F238E27FC236}">
                  <a16:creationId xmlns="" xmlns:a16="http://schemas.microsoft.com/office/drawing/2014/main" id="{9B50B0E4-3874-4315-B52D-97FE28F90C35}"/>
                </a:ext>
              </a:extLst>
            </p:cNvPr>
            <p:cNvSpPr txBox="1"/>
            <p:nvPr/>
          </p:nvSpPr>
          <p:spPr>
            <a:xfrm>
              <a:off x="1755726" y="2751641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7" name="TextBox 14">
              <a:extLst>
                <a:ext uri="{FF2B5EF4-FFF2-40B4-BE49-F238E27FC236}">
                  <a16:creationId xmlns="" xmlns:a16="http://schemas.microsoft.com/office/drawing/2014/main" id="{40C65480-F523-4700-9DA6-2EFE74DF157B}"/>
                </a:ext>
              </a:extLst>
            </p:cNvPr>
            <p:cNvSpPr txBox="1"/>
            <p:nvPr/>
          </p:nvSpPr>
          <p:spPr>
            <a:xfrm>
              <a:off x="2769968" y="2551539"/>
              <a:ext cx="43909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الجهة المسؤولة:</a:t>
              </a:r>
            </a:p>
            <a:p>
              <a:pPr algn="ctr"/>
              <a:r>
                <a:rPr lang="ar-SY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الجمعية السعودية لمساندة كبار السِّن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5" name="Oval 66">
              <a:extLst>
                <a:ext uri="{FF2B5EF4-FFF2-40B4-BE49-F238E27FC236}">
                  <a16:creationId xmlns="" xmlns:a16="http://schemas.microsoft.com/office/drawing/2014/main" id="{6F135369-9300-4DA5-9E3A-B78384EBAA86}"/>
                </a:ext>
              </a:extLst>
            </p:cNvPr>
            <p:cNvSpPr/>
            <p:nvPr/>
          </p:nvSpPr>
          <p:spPr>
            <a:xfrm>
              <a:off x="7165749" y="2879746"/>
              <a:ext cx="189919" cy="1899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مجموعة 16"/>
          <p:cNvGrpSpPr/>
          <p:nvPr/>
        </p:nvGrpSpPr>
        <p:grpSpPr>
          <a:xfrm>
            <a:off x="2728880" y="4416027"/>
            <a:ext cx="5918995" cy="1244924"/>
            <a:chOff x="1523791" y="3781872"/>
            <a:chExt cx="5918995" cy="1244924"/>
          </a:xfrm>
        </p:grpSpPr>
        <p:sp>
          <p:nvSpPr>
            <p:cNvPr id="31" name="Rectangle: Rounded Corners 57">
              <a:extLst>
                <a:ext uri="{FF2B5EF4-FFF2-40B4-BE49-F238E27FC236}">
                  <a16:creationId xmlns="" xmlns:a16="http://schemas.microsoft.com/office/drawing/2014/main" id="{6E8EB6AA-0535-4DBB-8B71-7DADC2CAF0BA}"/>
                </a:ext>
              </a:extLst>
            </p:cNvPr>
            <p:cNvSpPr/>
            <p:nvPr/>
          </p:nvSpPr>
          <p:spPr>
            <a:xfrm rot="21206600">
              <a:off x="1523791" y="4232449"/>
              <a:ext cx="5797650" cy="79434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16">
              <a:extLst>
                <a:ext uri="{FF2B5EF4-FFF2-40B4-BE49-F238E27FC236}">
                  <a16:creationId xmlns="" xmlns:a16="http://schemas.microsoft.com/office/drawing/2014/main" id="{D8CA18B8-9069-4DA9-B56B-3FF581532857}"/>
                </a:ext>
              </a:extLst>
            </p:cNvPr>
            <p:cNvSpPr/>
            <p:nvPr/>
          </p:nvSpPr>
          <p:spPr>
            <a:xfrm>
              <a:off x="1652368" y="3781872"/>
              <a:ext cx="5790418" cy="956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7">
              <a:extLst>
                <a:ext uri="{FF2B5EF4-FFF2-40B4-BE49-F238E27FC236}">
                  <a16:creationId xmlns="" xmlns:a16="http://schemas.microsoft.com/office/drawing/2014/main" id="{877DFCAA-F625-4AAD-9C37-03F9AAC40125}"/>
                </a:ext>
              </a:extLst>
            </p:cNvPr>
            <p:cNvSpPr/>
            <p:nvPr/>
          </p:nvSpPr>
          <p:spPr>
            <a:xfrm>
              <a:off x="1735797" y="3862314"/>
              <a:ext cx="773723" cy="773723"/>
            </a:xfrm>
            <a:prstGeom prst="ellipse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18">
              <a:extLst>
                <a:ext uri="{FF2B5EF4-FFF2-40B4-BE49-F238E27FC236}">
                  <a16:creationId xmlns="" xmlns:a16="http://schemas.microsoft.com/office/drawing/2014/main" id="{6BF4E1D7-65D6-41A3-86FE-9AAE661E453B}"/>
                </a:ext>
              </a:extLst>
            </p:cNvPr>
            <p:cNvSpPr txBox="1"/>
            <p:nvPr/>
          </p:nvSpPr>
          <p:spPr>
            <a:xfrm>
              <a:off x="1735797" y="4018342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2" name="TextBox 19">
              <a:extLst>
                <a:ext uri="{FF2B5EF4-FFF2-40B4-BE49-F238E27FC236}">
                  <a16:creationId xmlns="" xmlns:a16="http://schemas.microsoft.com/office/drawing/2014/main" id="{80926ED9-3EBA-4CE9-8052-64207D6FA3EA}"/>
                </a:ext>
              </a:extLst>
            </p:cNvPr>
            <p:cNvSpPr txBox="1"/>
            <p:nvPr/>
          </p:nvSpPr>
          <p:spPr>
            <a:xfrm>
              <a:off x="2338168" y="3813781"/>
              <a:ext cx="49291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هدفه: </a:t>
              </a:r>
            </a:p>
            <a:p>
              <a:pPr algn="ctr"/>
              <a:r>
                <a:rPr lang="ar-SY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مساعدة كبار </a:t>
              </a:r>
              <a:r>
                <a:rPr lang="ar-SY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السِّن , و دعم حقوقهم 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6" name="Oval 67">
              <a:extLst>
                <a:ext uri="{FF2B5EF4-FFF2-40B4-BE49-F238E27FC236}">
                  <a16:creationId xmlns="" xmlns:a16="http://schemas.microsoft.com/office/drawing/2014/main" id="{980C207D-5EA7-41A5-8E26-B04BF9C1C888}"/>
                </a:ext>
              </a:extLst>
            </p:cNvPr>
            <p:cNvSpPr/>
            <p:nvPr/>
          </p:nvSpPr>
          <p:spPr>
            <a:xfrm>
              <a:off x="7165749" y="4163007"/>
              <a:ext cx="189919" cy="1899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70">
            <a:extLst>
              <a:ext uri="{FF2B5EF4-FFF2-40B4-BE49-F238E27FC236}">
                <a16:creationId xmlns:a16="http://schemas.microsoft.com/office/drawing/2014/main" xmlns="" id="{5884891D-7ED6-43B9-BFF0-DB4E42DCC2AD}"/>
              </a:ext>
            </a:extLst>
          </p:cNvPr>
          <p:cNvGrpSpPr/>
          <p:nvPr/>
        </p:nvGrpSpPr>
        <p:grpSpPr>
          <a:xfrm>
            <a:off x="7734816" y="843543"/>
            <a:ext cx="2919451" cy="586719"/>
            <a:chOff x="7006142" y="1608051"/>
            <a:chExt cx="1204685" cy="1204685"/>
          </a:xfrm>
        </p:grpSpPr>
        <p:sp>
          <p:nvSpPr>
            <p:cNvPr id="50" name="Oval 15">
              <a:extLst>
                <a:ext uri="{FF2B5EF4-FFF2-40B4-BE49-F238E27FC236}">
                  <a16:creationId xmlns:a16="http://schemas.microsoft.com/office/drawing/2014/main" xmlns="" id="{25C16C94-E4DC-4902-8BE3-596FF4AA8714}"/>
                </a:ext>
              </a:extLst>
            </p:cNvPr>
            <p:cNvSpPr/>
            <p:nvPr/>
          </p:nvSpPr>
          <p:spPr>
            <a:xfrm>
              <a:off x="7006142" y="1608051"/>
              <a:ext cx="1204685" cy="120468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66">
              <a:extLst>
                <a:ext uri="{FF2B5EF4-FFF2-40B4-BE49-F238E27FC236}">
                  <a16:creationId xmlns:a16="http://schemas.microsoft.com/office/drawing/2014/main" xmlns="" id="{BD4B29FC-6A84-4E7C-A261-5EF66E9C5A59}"/>
                </a:ext>
              </a:extLst>
            </p:cNvPr>
            <p:cNvSpPr txBox="1"/>
            <p:nvPr/>
          </p:nvSpPr>
          <p:spPr>
            <a:xfrm>
              <a:off x="7129683" y="1778896"/>
              <a:ext cx="982949" cy="821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برنامج </a:t>
              </a:r>
              <a:r>
                <a:rPr lang="ar-SY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( وقار)</a:t>
              </a:r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000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300"/>
                            </p:stCondLst>
                            <p:childTnLst>
                              <p:par>
                                <p:cTn id="5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800"/>
                            </p:stCondLst>
                            <p:childTnLst>
                              <p:par>
                                <p:cTn id="6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E11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0" y="3543300"/>
            <a:ext cx="875462" cy="59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58334" y="251828"/>
            <a:ext cx="1058079" cy="2565527"/>
            <a:chOff x="1083292" y="181057"/>
            <a:chExt cx="1058079" cy="2565527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83292" y="181057"/>
              <a:ext cx="461665" cy="256552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E11D8D"/>
                  </a:solidFill>
                  <a:latin typeface="Oswald" panose="02000503000000000000" pitchFamily="2" charset="0"/>
                </a:rPr>
                <a:t>التَّطَوُّع 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أشكال التَّطَوُّع و برامجه</a:t>
              </a:r>
            </a:p>
          </p:txBody>
        </p:sp>
      </p:grpSp>
      <p:grpSp>
        <p:nvGrpSpPr>
          <p:cNvPr id="33" name="Group 20">
            <a:extLst>
              <a:ext uri="{FF2B5EF4-FFF2-40B4-BE49-F238E27FC236}">
                <a16:creationId xmlns="" xmlns:a16="http://schemas.microsoft.com/office/drawing/2014/main" id="{9B6B2F28-C702-4430-89DC-EBD49659AA65}"/>
              </a:ext>
            </a:extLst>
          </p:cNvPr>
          <p:cNvGrpSpPr/>
          <p:nvPr/>
        </p:nvGrpSpPr>
        <p:grpSpPr>
          <a:xfrm>
            <a:off x="5118169" y="3725528"/>
            <a:ext cx="4188890" cy="1480457"/>
            <a:chOff x="3447142" y="1248229"/>
            <a:chExt cx="5297715" cy="1872343"/>
          </a:xfrm>
        </p:grpSpPr>
        <p:sp>
          <p:nvSpPr>
            <p:cNvPr id="34" name="Freeform: Shape 21">
              <a:extLst>
                <a:ext uri="{FF2B5EF4-FFF2-40B4-BE49-F238E27FC236}">
                  <a16:creationId xmlns="" xmlns:a16="http://schemas.microsoft.com/office/drawing/2014/main" id="{75471506-3714-4B3D-8754-F6D854BF2B2B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2">
              <a:extLst>
                <a:ext uri="{FF2B5EF4-FFF2-40B4-BE49-F238E27FC236}">
                  <a16:creationId xmlns="" xmlns:a16="http://schemas.microsoft.com/office/drawing/2014/main" id="{DDFF88E6-0AD2-4CA9-BA4C-809055408130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24">
              <a:extLst>
                <a:ext uri="{FF2B5EF4-FFF2-40B4-BE49-F238E27FC236}">
                  <a16:creationId xmlns="" xmlns:a16="http://schemas.microsoft.com/office/drawing/2014/main" id="{EDCC401E-E9FC-4F0B-822E-17ED8DC0A2CF}"/>
                </a:ext>
              </a:extLst>
            </p:cNvPr>
            <p:cNvSpPr txBox="1"/>
            <p:nvPr/>
          </p:nvSpPr>
          <p:spPr>
            <a:xfrm>
              <a:off x="3569485" y="1263102"/>
              <a:ext cx="406570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3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7" name="TextBox 25">
              <a:extLst>
                <a:ext uri="{FF2B5EF4-FFF2-40B4-BE49-F238E27FC236}">
                  <a16:creationId xmlns="" xmlns:a16="http://schemas.microsoft.com/office/drawing/2014/main" id="{263BB9E6-5F88-42FA-87F7-2892E43D010E}"/>
                </a:ext>
              </a:extLst>
            </p:cNvPr>
            <p:cNvSpPr txBox="1"/>
            <p:nvPr/>
          </p:nvSpPr>
          <p:spPr>
            <a:xfrm>
              <a:off x="3727685" y="1650679"/>
              <a:ext cx="4934571" cy="817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9900"/>
                  </a:solidFill>
                  <a:latin typeface="Oswald" panose="02000503000000000000" pitchFamily="2" charset="0"/>
                </a:rPr>
                <a:t>السعي لمنح كبار السّن الامتيازات و التسهيلات الضرورية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4" name="TextBox 26">
              <a:extLst>
                <a:ext uri="{FF2B5EF4-FFF2-40B4-BE49-F238E27FC236}">
                  <a16:creationId xmlns="" xmlns:a16="http://schemas.microsoft.com/office/drawing/2014/main" id="{8F410EE0-A1CE-49BB-8D8D-3E6B1AD64D73}"/>
                </a:ext>
              </a:extLst>
            </p:cNvPr>
            <p:cNvSpPr txBox="1"/>
            <p:nvPr/>
          </p:nvSpPr>
          <p:spPr>
            <a:xfrm>
              <a:off x="5251933" y="2253343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5" name="Group 1">
            <a:extLst>
              <a:ext uri="{FF2B5EF4-FFF2-40B4-BE49-F238E27FC236}">
                <a16:creationId xmlns="" xmlns:a16="http://schemas.microsoft.com/office/drawing/2014/main" id="{A7289489-C1C6-473A-8D08-62CDB13BCBA5}"/>
              </a:ext>
            </a:extLst>
          </p:cNvPr>
          <p:cNvGrpSpPr/>
          <p:nvPr/>
        </p:nvGrpSpPr>
        <p:grpSpPr>
          <a:xfrm>
            <a:off x="2921004" y="2300117"/>
            <a:ext cx="4394329" cy="1557611"/>
            <a:chOff x="3255698" y="1150652"/>
            <a:chExt cx="5557536" cy="1969920"/>
          </a:xfrm>
        </p:grpSpPr>
        <p:sp>
          <p:nvSpPr>
            <p:cNvPr id="46" name="Freeform: Shape 7">
              <a:extLst>
                <a:ext uri="{FF2B5EF4-FFF2-40B4-BE49-F238E27FC236}">
                  <a16:creationId xmlns="" xmlns:a16="http://schemas.microsoft.com/office/drawing/2014/main" id="{4FFEBD75-CB09-4FFB-AE4F-9C354554489F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">
              <a:extLst>
                <a:ext uri="{FF2B5EF4-FFF2-40B4-BE49-F238E27FC236}">
                  <a16:creationId xmlns="" xmlns:a16="http://schemas.microsoft.com/office/drawing/2014/main" id="{7449C522-E095-44D3-B485-A26748BB7D48}"/>
                </a:ext>
              </a:extLst>
            </p:cNvPr>
            <p:cNvSpPr/>
            <p:nvPr/>
          </p:nvSpPr>
          <p:spPr>
            <a:xfrm>
              <a:off x="3285108" y="1248229"/>
              <a:ext cx="5459750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10">
              <a:extLst>
                <a:ext uri="{FF2B5EF4-FFF2-40B4-BE49-F238E27FC236}">
                  <a16:creationId xmlns="" xmlns:a16="http://schemas.microsoft.com/office/drawing/2014/main" id="{88A9A131-42AC-4F4E-8613-1EB89E15AD38}"/>
                </a:ext>
              </a:extLst>
            </p:cNvPr>
            <p:cNvSpPr txBox="1"/>
            <p:nvPr/>
          </p:nvSpPr>
          <p:spPr>
            <a:xfrm>
              <a:off x="3473773" y="1150652"/>
              <a:ext cx="229563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</a:rPr>
                <a:t>1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  <p:sp>
          <p:nvSpPr>
            <p:cNvPr id="49" name="TextBox 11">
              <a:extLst>
                <a:ext uri="{FF2B5EF4-FFF2-40B4-BE49-F238E27FC236}">
                  <a16:creationId xmlns="" xmlns:a16="http://schemas.microsoft.com/office/drawing/2014/main" id="{FA5A04EA-11D4-4185-844F-4BCA38D029C2}"/>
                </a:ext>
              </a:extLst>
            </p:cNvPr>
            <p:cNvSpPr txBox="1"/>
            <p:nvPr/>
          </p:nvSpPr>
          <p:spPr>
            <a:xfrm>
              <a:off x="3255698" y="1625951"/>
              <a:ext cx="5557536" cy="817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339966"/>
                  </a:solidFill>
                  <a:latin typeface="Oswald" panose="02000503000000000000" pitchFamily="2" charset="0"/>
                </a:rPr>
                <a:t>توفير الرعاية و الخدمات الصحيّة الخاصة التي تلبِّي احتياجات كبار السِّن</a:t>
              </a:r>
            </a:p>
          </p:txBody>
        </p:sp>
        <p:sp>
          <p:nvSpPr>
            <p:cNvPr id="50" name="TextBox 12">
              <a:extLst>
                <a:ext uri="{FF2B5EF4-FFF2-40B4-BE49-F238E27FC236}">
                  <a16:creationId xmlns="" xmlns:a16="http://schemas.microsoft.com/office/drawing/2014/main" id="{12FA63BC-673C-4FCA-B7CF-A6BADCF40082}"/>
                </a:ext>
              </a:extLst>
            </p:cNvPr>
            <p:cNvSpPr txBox="1"/>
            <p:nvPr/>
          </p:nvSpPr>
          <p:spPr>
            <a:xfrm>
              <a:off x="5400209" y="2217053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1" name="Group 27">
            <a:extLst>
              <a:ext uri="{FF2B5EF4-FFF2-40B4-BE49-F238E27FC236}">
                <a16:creationId xmlns="" xmlns:a16="http://schemas.microsoft.com/office/drawing/2014/main" id="{0A6E9735-2FB0-4421-8EF2-B18BCBF31D8C}"/>
              </a:ext>
            </a:extLst>
          </p:cNvPr>
          <p:cNvGrpSpPr/>
          <p:nvPr/>
        </p:nvGrpSpPr>
        <p:grpSpPr>
          <a:xfrm>
            <a:off x="7433719" y="2294302"/>
            <a:ext cx="4380604" cy="1563211"/>
            <a:chOff x="3374098" y="1143569"/>
            <a:chExt cx="5540176" cy="1977003"/>
          </a:xfrm>
        </p:grpSpPr>
        <p:sp>
          <p:nvSpPr>
            <p:cNvPr id="52" name="Freeform: Shape 28">
              <a:extLst>
                <a:ext uri="{FF2B5EF4-FFF2-40B4-BE49-F238E27FC236}">
                  <a16:creationId xmlns="" xmlns:a16="http://schemas.microsoft.com/office/drawing/2014/main" id="{FBB9CE03-3B61-4110-956A-D3E520506BEE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29">
              <a:extLst>
                <a:ext uri="{FF2B5EF4-FFF2-40B4-BE49-F238E27FC236}">
                  <a16:creationId xmlns="" xmlns:a16="http://schemas.microsoft.com/office/drawing/2014/main" id="{085F8605-76BC-4FF5-A6E5-002C7B502EEC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31">
              <a:extLst>
                <a:ext uri="{FF2B5EF4-FFF2-40B4-BE49-F238E27FC236}">
                  <a16:creationId xmlns="" xmlns:a16="http://schemas.microsoft.com/office/drawing/2014/main" id="{1C3C0131-F55A-4360-B167-A10998DFC780}"/>
                </a:ext>
              </a:extLst>
            </p:cNvPr>
            <p:cNvSpPr txBox="1"/>
            <p:nvPr/>
          </p:nvSpPr>
          <p:spPr>
            <a:xfrm>
              <a:off x="3439477" y="1143569"/>
              <a:ext cx="373743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2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55" name="TextBox 32">
              <a:extLst>
                <a:ext uri="{FF2B5EF4-FFF2-40B4-BE49-F238E27FC236}">
                  <a16:creationId xmlns="" xmlns:a16="http://schemas.microsoft.com/office/drawing/2014/main" id="{93FCA17F-4597-42A5-BAA2-5A03C0E91876}"/>
                </a:ext>
              </a:extLst>
            </p:cNvPr>
            <p:cNvSpPr txBox="1"/>
            <p:nvPr/>
          </p:nvSpPr>
          <p:spPr>
            <a:xfrm>
              <a:off x="3374098" y="1519382"/>
              <a:ext cx="5540176" cy="817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0066"/>
                  </a:solidFill>
                  <a:latin typeface="Oswald" panose="02000503000000000000" pitchFamily="2" charset="0"/>
                </a:rPr>
                <a:t>التوعية و التثقيف في مجال رفع مستوى وعي المجتمع بحقوق كبار السّن و احترامهم</a:t>
              </a:r>
            </a:p>
          </p:txBody>
        </p:sp>
        <p:sp>
          <p:nvSpPr>
            <p:cNvPr id="56" name="TextBox 33">
              <a:extLst>
                <a:ext uri="{FF2B5EF4-FFF2-40B4-BE49-F238E27FC236}">
                  <a16:creationId xmlns="" xmlns:a16="http://schemas.microsoft.com/office/drawing/2014/main" id="{681B69C3-D67E-4819-95B2-5204461FC18B}"/>
                </a:ext>
              </a:extLst>
            </p:cNvPr>
            <p:cNvSpPr txBox="1"/>
            <p:nvPr/>
          </p:nvSpPr>
          <p:spPr>
            <a:xfrm>
              <a:off x="4119072" y="1889610"/>
              <a:ext cx="4603326" cy="46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dirty="0"/>
            </a:p>
          </p:txBody>
        </p:sp>
      </p:grpSp>
      <p:grpSp>
        <p:nvGrpSpPr>
          <p:cNvPr id="59" name="Group 70">
            <a:extLst>
              <a:ext uri="{FF2B5EF4-FFF2-40B4-BE49-F238E27FC236}">
                <a16:creationId xmlns:a16="http://schemas.microsoft.com/office/drawing/2014/main" xmlns="" id="{5884891D-7ED6-43B9-BFF0-DB4E42DCC2AD}"/>
              </a:ext>
            </a:extLst>
          </p:cNvPr>
          <p:cNvGrpSpPr/>
          <p:nvPr/>
        </p:nvGrpSpPr>
        <p:grpSpPr>
          <a:xfrm>
            <a:off x="6890460" y="634469"/>
            <a:ext cx="3692937" cy="742166"/>
            <a:chOff x="7006142" y="1608051"/>
            <a:chExt cx="1204685" cy="1204685"/>
          </a:xfrm>
        </p:grpSpPr>
        <p:sp>
          <p:nvSpPr>
            <p:cNvPr id="60" name="Oval 15">
              <a:extLst>
                <a:ext uri="{FF2B5EF4-FFF2-40B4-BE49-F238E27FC236}">
                  <a16:creationId xmlns:a16="http://schemas.microsoft.com/office/drawing/2014/main" xmlns="" id="{25C16C94-E4DC-4902-8BE3-596FF4AA8714}"/>
                </a:ext>
              </a:extLst>
            </p:cNvPr>
            <p:cNvSpPr/>
            <p:nvPr/>
          </p:nvSpPr>
          <p:spPr>
            <a:xfrm>
              <a:off x="7006142" y="1608051"/>
              <a:ext cx="1204685" cy="120468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6">
              <a:extLst>
                <a:ext uri="{FF2B5EF4-FFF2-40B4-BE49-F238E27FC236}">
                  <a16:creationId xmlns:a16="http://schemas.microsoft.com/office/drawing/2014/main" xmlns="" id="{BD4B29FC-6A84-4E7C-A261-5EF66E9C5A59}"/>
                </a:ext>
              </a:extLst>
            </p:cNvPr>
            <p:cNvSpPr txBox="1"/>
            <p:nvPr/>
          </p:nvSpPr>
          <p:spPr>
            <a:xfrm>
              <a:off x="7119836" y="1885664"/>
              <a:ext cx="982949" cy="64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من مجالات برنامج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( وقار )</a:t>
              </a:r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420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E11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1" y="3540348"/>
            <a:ext cx="817701" cy="55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20805" y="381511"/>
            <a:ext cx="1023647" cy="2365989"/>
            <a:chOff x="1130424" y="335569"/>
            <a:chExt cx="1023647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4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E11D8D"/>
                  </a:solidFill>
                  <a:latin typeface="Oswald" panose="02000503000000000000" pitchFamily="2" charset="0"/>
                </a:rPr>
                <a:t>التَّطَوُّع 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أشكال التَّطَوُّع و برامجه</a:t>
              </a:r>
            </a:p>
          </p:txBody>
        </p:sp>
      </p:grpSp>
      <p:cxnSp>
        <p:nvCxnSpPr>
          <p:cNvPr id="32" name="Straight Connector 69">
            <a:extLst>
              <a:ext uri="{FF2B5EF4-FFF2-40B4-BE49-F238E27FC236}">
                <a16:creationId xmlns="" xmlns:a16="http://schemas.microsoft.com/office/drawing/2014/main" id="{8B1FAC07-26C2-492A-A674-431DD6642294}"/>
              </a:ext>
            </a:extLst>
          </p:cNvPr>
          <p:cNvCxnSpPr>
            <a:endCxn id="33" idx="6"/>
          </p:cNvCxnSpPr>
          <p:nvPr/>
        </p:nvCxnSpPr>
        <p:spPr>
          <a:xfrm>
            <a:off x="8915357" y="4249175"/>
            <a:ext cx="3053666" cy="484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4">
            <a:extLst>
              <a:ext uri="{FF2B5EF4-FFF2-40B4-BE49-F238E27FC236}">
                <a16:creationId xmlns="" xmlns:a16="http://schemas.microsoft.com/office/drawing/2014/main" id="{B6B3E554-9B00-40E5-AC04-944CE7968912}"/>
              </a:ext>
            </a:extLst>
          </p:cNvPr>
          <p:cNvSpPr/>
          <p:nvPr/>
        </p:nvSpPr>
        <p:spPr>
          <a:xfrm>
            <a:off x="10126155" y="3376193"/>
            <a:ext cx="1842868" cy="1842868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Connector: Elbow 60">
            <a:extLst>
              <a:ext uri="{FF2B5EF4-FFF2-40B4-BE49-F238E27FC236}">
                <a16:creationId xmlns="" xmlns:a16="http://schemas.microsoft.com/office/drawing/2014/main" id="{F692E4FF-123D-42EB-83AC-EFCC4EDDB9F4}"/>
              </a:ext>
            </a:extLst>
          </p:cNvPr>
          <p:cNvCxnSpPr>
            <a:cxnSpLocks/>
            <a:stCxn id="34" idx="3"/>
            <a:endCxn id="38" idx="3"/>
          </p:cNvCxnSpPr>
          <p:nvPr/>
        </p:nvCxnSpPr>
        <p:spPr>
          <a:xfrm>
            <a:off x="8647875" y="3609483"/>
            <a:ext cx="12700" cy="1284846"/>
          </a:xfrm>
          <a:prstGeom prst="bentConnector3">
            <a:avLst>
              <a:gd name="adj1" fmla="val 180000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Graphic 71">
            <a:extLst>
              <a:ext uri="{FF2B5EF4-FFF2-40B4-BE49-F238E27FC236}">
                <a16:creationId xmlns="" xmlns:a16="http://schemas.microsoft.com/office/drawing/2014/main" id="{5AAA282A-9CAD-4E62-AB9B-42CF3CC020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9"/>
          <a:stretch/>
        </p:blipFill>
        <p:spPr>
          <a:xfrm>
            <a:off x="10066365" y="3362431"/>
            <a:ext cx="1902658" cy="18886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مجموعة 15"/>
          <p:cNvGrpSpPr/>
          <p:nvPr/>
        </p:nvGrpSpPr>
        <p:grpSpPr>
          <a:xfrm>
            <a:off x="2739430" y="3131181"/>
            <a:ext cx="5908445" cy="1288469"/>
            <a:chOff x="1534341" y="2497026"/>
            <a:chExt cx="5908445" cy="1288469"/>
          </a:xfrm>
        </p:grpSpPr>
        <p:sp>
          <p:nvSpPr>
            <p:cNvPr id="30" name="Rectangle: Rounded Corners 55">
              <a:extLst>
                <a:ext uri="{FF2B5EF4-FFF2-40B4-BE49-F238E27FC236}">
                  <a16:creationId xmlns="" xmlns:a16="http://schemas.microsoft.com/office/drawing/2014/main" id="{F93BDE63-397B-4F88-A038-B4DB5D29D1E3}"/>
                </a:ext>
              </a:extLst>
            </p:cNvPr>
            <p:cNvSpPr/>
            <p:nvPr/>
          </p:nvSpPr>
          <p:spPr>
            <a:xfrm rot="21206600">
              <a:off x="1534341" y="2991148"/>
              <a:ext cx="5797650" cy="79434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11">
              <a:extLst>
                <a:ext uri="{FF2B5EF4-FFF2-40B4-BE49-F238E27FC236}">
                  <a16:creationId xmlns="" xmlns:a16="http://schemas.microsoft.com/office/drawing/2014/main" id="{C5314C39-718F-4EF4-B899-81AD4E67B794}"/>
                </a:ext>
              </a:extLst>
            </p:cNvPr>
            <p:cNvSpPr/>
            <p:nvPr/>
          </p:nvSpPr>
          <p:spPr>
            <a:xfrm>
              <a:off x="1652368" y="2497026"/>
              <a:ext cx="5790418" cy="956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12">
              <a:extLst>
                <a:ext uri="{FF2B5EF4-FFF2-40B4-BE49-F238E27FC236}">
                  <a16:creationId xmlns="" xmlns:a16="http://schemas.microsoft.com/office/drawing/2014/main" id="{D9BB8FBE-3A15-41DF-A971-C6B1344CC41E}"/>
                </a:ext>
              </a:extLst>
            </p:cNvPr>
            <p:cNvSpPr/>
            <p:nvPr/>
          </p:nvSpPr>
          <p:spPr>
            <a:xfrm>
              <a:off x="1755726" y="2595613"/>
              <a:ext cx="773723" cy="773723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13">
              <a:extLst>
                <a:ext uri="{FF2B5EF4-FFF2-40B4-BE49-F238E27FC236}">
                  <a16:creationId xmlns="" xmlns:a16="http://schemas.microsoft.com/office/drawing/2014/main" id="{9B50B0E4-3874-4315-B52D-97FE28F90C35}"/>
                </a:ext>
              </a:extLst>
            </p:cNvPr>
            <p:cNvSpPr txBox="1"/>
            <p:nvPr/>
          </p:nvSpPr>
          <p:spPr>
            <a:xfrm>
              <a:off x="1755726" y="2751641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7" name="TextBox 14">
              <a:extLst>
                <a:ext uri="{FF2B5EF4-FFF2-40B4-BE49-F238E27FC236}">
                  <a16:creationId xmlns="" xmlns:a16="http://schemas.microsoft.com/office/drawing/2014/main" id="{40C65480-F523-4700-9DA6-2EFE74DF157B}"/>
                </a:ext>
              </a:extLst>
            </p:cNvPr>
            <p:cNvSpPr txBox="1"/>
            <p:nvPr/>
          </p:nvSpPr>
          <p:spPr>
            <a:xfrm>
              <a:off x="2769968" y="2551539"/>
              <a:ext cx="43909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الجهة المسؤولة:</a:t>
              </a:r>
            </a:p>
            <a:p>
              <a:pPr algn="ctr"/>
              <a:r>
                <a:rPr lang="ar-SY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الجمعية الخيرية للطعام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5" name="Oval 66">
              <a:extLst>
                <a:ext uri="{FF2B5EF4-FFF2-40B4-BE49-F238E27FC236}">
                  <a16:creationId xmlns="" xmlns:a16="http://schemas.microsoft.com/office/drawing/2014/main" id="{6F135369-9300-4DA5-9E3A-B78384EBAA86}"/>
                </a:ext>
              </a:extLst>
            </p:cNvPr>
            <p:cNvSpPr/>
            <p:nvPr/>
          </p:nvSpPr>
          <p:spPr>
            <a:xfrm>
              <a:off x="7165749" y="2879746"/>
              <a:ext cx="189919" cy="1899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مجموعة 16"/>
          <p:cNvGrpSpPr/>
          <p:nvPr/>
        </p:nvGrpSpPr>
        <p:grpSpPr>
          <a:xfrm>
            <a:off x="2728880" y="4356968"/>
            <a:ext cx="5918995" cy="1303983"/>
            <a:chOff x="1523791" y="3722813"/>
            <a:chExt cx="5918995" cy="1303983"/>
          </a:xfrm>
        </p:grpSpPr>
        <p:sp>
          <p:nvSpPr>
            <p:cNvPr id="31" name="Rectangle: Rounded Corners 57">
              <a:extLst>
                <a:ext uri="{FF2B5EF4-FFF2-40B4-BE49-F238E27FC236}">
                  <a16:creationId xmlns="" xmlns:a16="http://schemas.microsoft.com/office/drawing/2014/main" id="{6E8EB6AA-0535-4DBB-8B71-7DADC2CAF0BA}"/>
                </a:ext>
              </a:extLst>
            </p:cNvPr>
            <p:cNvSpPr/>
            <p:nvPr/>
          </p:nvSpPr>
          <p:spPr>
            <a:xfrm rot="21206600">
              <a:off x="1523791" y="4232449"/>
              <a:ext cx="5797650" cy="79434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16">
              <a:extLst>
                <a:ext uri="{FF2B5EF4-FFF2-40B4-BE49-F238E27FC236}">
                  <a16:creationId xmlns="" xmlns:a16="http://schemas.microsoft.com/office/drawing/2014/main" id="{D8CA18B8-9069-4DA9-B56B-3FF581532857}"/>
                </a:ext>
              </a:extLst>
            </p:cNvPr>
            <p:cNvSpPr/>
            <p:nvPr/>
          </p:nvSpPr>
          <p:spPr>
            <a:xfrm>
              <a:off x="1652368" y="3781872"/>
              <a:ext cx="5790418" cy="956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7">
              <a:extLst>
                <a:ext uri="{FF2B5EF4-FFF2-40B4-BE49-F238E27FC236}">
                  <a16:creationId xmlns="" xmlns:a16="http://schemas.microsoft.com/office/drawing/2014/main" id="{877DFCAA-F625-4AAD-9C37-03F9AAC40125}"/>
                </a:ext>
              </a:extLst>
            </p:cNvPr>
            <p:cNvSpPr/>
            <p:nvPr/>
          </p:nvSpPr>
          <p:spPr>
            <a:xfrm>
              <a:off x="1735797" y="3862314"/>
              <a:ext cx="773723" cy="773723"/>
            </a:xfrm>
            <a:prstGeom prst="ellipse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18">
              <a:extLst>
                <a:ext uri="{FF2B5EF4-FFF2-40B4-BE49-F238E27FC236}">
                  <a16:creationId xmlns="" xmlns:a16="http://schemas.microsoft.com/office/drawing/2014/main" id="{6BF4E1D7-65D6-41A3-86FE-9AAE661E453B}"/>
                </a:ext>
              </a:extLst>
            </p:cNvPr>
            <p:cNvSpPr txBox="1"/>
            <p:nvPr/>
          </p:nvSpPr>
          <p:spPr>
            <a:xfrm>
              <a:off x="1735797" y="4018342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2" name="TextBox 19">
              <a:extLst>
                <a:ext uri="{FF2B5EF4-FFF2-40B4-BE49-F238E27FC236}">
                  <a16:creationId xmlns="" xmlns:a16="http://schemas.microsoft.com/office/drawing/2014/main" id="{80926ED9-3EBA-4CE9-8052-64207D6FA3EA}"/>
                </a:ext>
              </a:extLst>
            </p:cNvPr>
            <p:cNvSpPr txBox="1"/>
            <p:nvPr/>
          </p:nvSpPr>
          <p:spPr>
            <a:xfrm>
              <a:off x="2338168" y="3722813"/>
              <a:ext cx="49291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هدفه: </a:t>
              </a:r>
            </a:p>
            <a:p>
              <a:pPr algn="ctr"/>
              <a:r>
                <a:rPr lang="ar-SY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جمع فائض الطعام و توزيعه على المحتاجين, و توعية المجتمع بأهمية حفظ النّعمة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6" name="Oval 67">
              <a:extLst>
                <a:ext uri="{FF2B5EF4-FFF2-40B4-BE49-F238E27FC236}">
                  <a16:creationId xmlns="" xmlns:a16="http://schemas.microsoft.com/office/drawing/2014/main" id="{980C207D-5EA7-41A5-8E26-B04BF9C1C888}"/>
                </a:ext>
              </a:extLst>
            </p:cNvPr>
            <p:cNvSpPr/>
            <p:nvPr/>
          </p:nvSpPr>
          <p:spPr>
            <a:xfrm>
              <a:off x="7165749" y="4163007"/>
              <a:ext cx="189919" cy="1899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70">
            <a:extLst>
              <a:ext uri="{FF2B5EF4-FFF2-40B4-BE49-F238E27FC236}">
                <a16:creationId xmlns:a16="http://schemas.microsoft.com/office/drawing/2014/main" xmlns="" id="{5884891D-7ED6-43B9-BFF0-DB4E42DCC2AD}"/>
              </a:ext>
            </a:extLst>
          </p:cNvPr>
          <p:cNvGrpSpPr/>
          <p:nvPr/>
        </p:nvGrpSpPr>
        <p:grpSpPr>
          <a:xfrm>
            <a:off x="7734816" y="843543"/>
            <a:ext cx="2919451" cy="586719"/>
            <a:chOff x="7006142" y="1608051"/>
            <a:chExt cx="1204685" cy="1204685"/>
          </a:xfrm>
        </p:grpSpPr>
        <p:sp>
          <p:nvSpPr>
            <p:cNvPr id="50" name="Oval 15">
              <a:extLst>
                <a:ext uri="{FF2B5EF4-FFF2-40B4-BE49-F238E27FC236}">
                  <a16:creationId xmlns:a16="http://schemas.microsoft.com/office/drawing/2014/main" xmlns="" id="{25C16C94-E4DC-4902-8BE3-596FF4AA8714}"/>
                </a:ext>
              </a:extLst>
            </p:cNvPr>
            <p:cNvSpPr/>
            <p:nvPr/>
          </p:nvSpPr>
          <p:spPr>
            <a:xfrm>
              <a:off x="7006142" y="1608051"/>
              <a:ext cx="1204685" cy="1204685"/>
            </a:xfrm>
            <a:prstGeom prst="ellipse">
              <a:avLst/>
            </a:prstGeom>
            <a:solidFill>
              <a:srgbClr val="EC12CD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66">
              <a:extLst>
                <a:ext uri="{FF2B5EF4-FFF2-40B4-BE49-F238E27FC236}">
                  <a16:creationId xmlns:a16="http://schemas.microsoft.com/office/drawing/2014/main" xmlns="" id="{BD4B29FC-6A84-4E7C-A261-5EF66E9C5A59}"/>
                </a:ext>
              </a:extLst>
            </p:cNvPr>
            <p:cNvSpPr txBox="1"/>
            <p:nvPr/>
          </p:nvSpPr>
          <p:spPr>
            <a:xfrm>
              <a:off x="7129683" y="1778896"/>
              <a:ext cx="982949" cy="821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برنامج ( إطعام )</a:t>
              </a:r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818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300"/>
                            </p:stCondLst>
                            <p:childTnLst>
                              <p:par>
                                <p:cTn id="5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800"/>
                            </p:stCondLst>
                            <p:childTnLst>
                              <p:par>
                                <p:cTn id="6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E11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0" y="3543300"/>
            <a:ext cx="875462" cy="59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58334" y="251828"/>
            <a:ext cx="1058079" cy="2565527"/>
            <a:chOff x="1083292" y="181057"/>
            <a:chExt cx="1058079" cy="2565527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83292" y="181057"/>
              <a:ext cx="461665" cy="256552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E11D8D"/>
                  </a:solidFill>
                  <a:latin typeface="Oswald" panose="02000503000000000000" pitchFamily="2" charset="0"/>
                </a:rPr>
                <a:t>التَّطَوُّع 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أشكال التَّطَوُّع و برامجه</a:t>
              </a:r>
            </a:p>
          </p:txBody>
        </p:sp>
      </p:grpSp>
      <p:grpSp>
        <p:nvGrpSpPr>
          <p:cNvPr id="33" name="Group 20">
            <a:extLst>
              <a:ext uri="{FF2B5EF4-FFF2-40B4-BE49-F238E27FC236}">
                <a16:creationId xmlns="" xmlns:a16="http://schemas.microsoft.com/office/drawing/2014/main" id="{9B6B2F28-C702-4430-89DC-EBD49659AA65}"/>
              </a:ext>
            </a:extLst>
          </p:cNvPr>
          <p:cNvGrpSpPr/>
          <p:nvPr/>
        </p:nvGrpSpPr>
        <p:grpSpPr>
          <a:xfrm>
            <a:off x="5290885" y="2932619"/>
            <a:ext cx="4188890" cy="1480457"/>
            <a:chOff x="3447142" y="1248229"/>
            <a:chExt cx="5297715" cy="1872343"/>
          </a:xfrm>
        </p:grpSpPr>
        <p:sp>
          <p:nvSpPr>
            <p:cNvPr id="34" name="Freeform: Shape 21">
              <a:extLst>
                <a:ext uri="{FF2B5EF4-FFF2-40B4-BE49-F238E27FC236}">
                  <a16:creationId xmlns="" xmlns:a16="http://schemas.microsoft.com/office/drawing/2014/main" id="{75471506-3714-4B3D-8754-F6D854BF2B2B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2">
              <a:extLst>
                <a:ext uri="{FF2B5EF4-FFF2-40B4-BE49-F238E27FC236}">
                  <a16:creationId xmlns="" xmlns:a16="http://schemas.microsoft.com/office/drawing/2014/main" id="{DDFF88E6-0AD2-4CA9-BA4C-809055408130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24">
              <a:extLst>
                <a:ext uri="{FF2B5EF4-FFF2-40B4-BE49-F238E27FC236}">
                  <a16:creationId xmlns="" xmlns:a16="http://schemas.microsoft.com/office/drawing/2014/main" id="{EDCC401E-E9FC-4F0B-822E-17ED8DC0A2CF}"/>
                </a:ext>
              </a:extLst>
            </p:cNvPr>
            <p:cNvSpPr txBox="1"/>
            <p:nvPr/>
          </p:nvSpPr>
          <p:spPr>
            <a:xfrm>
              <a:off x="3569485" y="1263102"/>
              <a:ext cx="406570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3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7" name="TextBox 25">
              <a:extLst>
                <a:ext uri="{FF2B5EF4-FFF2-40B4-BE49-F238E27FC236}">
                  <a16:creationId xmlns="" xmlns:a16="http://schemas.microsoft.com/office/drawing/2014/main" id="{263BB9E6-5F88-42FA-87F7-2892E43D010E}"/>
                </a:ext>
              </a:extLst>
            </p:cNvPr>
            <p:cNvSpPr txBox="1"/>
            <p:nvPr/>
          </p:nvSpPr>
          <p:spPr>
            <a:xfrm>
              <a:off x="3727685" y="1650679"/>
              <a:ext cx="4934571" cy="467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9900"/>
                  </a:solidFill>
                  <a:latin typeface="Oswald" panose="02000503000000000000" pitchFamily="2" charset="0"/>
                </a:rPr>
                <a:t>حفز المجتمع للعمل التطوعي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4" name="TextBox 26">
              <a:extLst>
                <a:ext uri="{FF2B5EF4-FFF2-40B4-BE49-F238E27FC236}">
                  <a16:creationId xmlns="" xmlns:a16="http://schemas.microsoft.com/office/drawing/2014/main" id="{8F410EE0-A1CE-49BB-8D8D-3E6B1AD64D73}"/>
                </a:ext>
              </a:extLst>
            </p:cNvPr>
            <p:cNvSpPr txBox="1"/>
            <p:nvPr/>
          </p:nvSpPr>
          <p:spPr>
            <a:xfrm>
              <a:off x="5251933" y="2253343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5" name="Group 1">
            <a:extLst>
              <a:ext uri="{FF2B5EF4-FFF2-40B4-BE49-F238E27FC236}">
                <a16:creationId xmlns="" xmlns:a16="http://schemas.microsoft.com/office/drawing/2014/main" id="{A7289489-C1C6-473A-8D08-62CDB13BCBA5}"/>
              </a:ext>
            </a:extLst>
          </p:cNvPr>
          <p:cNvGrpSpPr/>
          <p:nvPr/>
        </p:nvGrpSpPr>
        <p:grpSpPr>
          <a:xfrm>
            <a:off x="3093720" y="1507208"/>
            <a:ext cx="4394329" cy="1557611"/>
            <a:chOff x="3255698" y="1150652"/>
            <a:chExt cx="5557536" cy="1969920"/>
          </a:xfrm>
        </p:grpSpPr>
        <p:sp>
          <p:nvSpPr>
            <p:cNvPr id="46" name="Freeform: Shape 7">
              <a:extLst>
                <a:ext uri="{FF2B5EF4-FFF2-40B4-BE49-F238E27FC236}">
                  <a16:creationId xmlns="" xmlns:a16="http://schemas.microsoft.com/office/drawing/2014/main" id="{4FFEBD75-CB09-4FFB-AE4F-9C354554489F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">
              <a:extLst>
                <a:ext uri="{FF2B5EF4-FFF2-40B4-BE49-F238E27FC236}">
                  <a16:creationId xmlns="" xmlns:a16="http://schemas.microsoft.com/office/drawing/2014/main" id="{7449C522-E095-44D3-B485-A26748BB7D48}"/>
                </a:ext>
              </a:extLst>
            </p:cNvPr>
            <p:cNvSpPr/>
            <p:nvPr/>
          </p:nvSpPr>
          <p:spPr>
            <a:xfrm>
              <a:off x="3285108" y="1248229"/>
              <a:ext cx="5459750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10">
              <a:extLst>
                <a:ext uri="{FF2B5EF4-FFF2-40B4-BE49-F238E27FC236}">
                  <a16:creationId xmlns="" xmlns:a16="http://schemas.microsoft.com/office/drawing/2014/main" id="{88A9A131-42AC-4F4E-8613-1EB89E15AD38}"/>
                </a:ext>
              </a:extLst>
            </p:cNvPr>
            <p:cNvSpPr txBox="1"/>
            <p:nvPr/>
          </p:nvSpPr>
          <p:spPr>
            <a:xfrm>
              <a:off x="3473773" y="1150652"/>
              <a:ext cx="229563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</a:rPr>
                <a:t>1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  <p:sp>
          <p:nvSpPr>
            <p:cNvPr id="49" name="TextBox 11">
              <a:extLst>
                <a:ext uri="{FF2B5EF4-FFF2-40B4-BE49-F238E27FC236}">
                  <a16:creationId xmlns="" xmlns:a16="http://schemas.microsoft.com/office/drawing/2014/main" id="{FA5A04EA-11D4-4185-844F-4BCA38D029C2}"/>
                </a:ext>
              </a:extLst>
            </p:cNvPr>
            <p:cNvSpPr txBox="1"/>
            <p:nvPr/>
          </p:nvSpPr>
          <p:spPr>
            <a:xfrm>
              <a:off x="3255698" y="1625951"/>
              <a:ext cx="5557536" cy="467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339966"/>
                  </a:solidFill>
                  <a:latin typeface="Oswald" panose="02000503000000000000" pitchFamily="2" charset="0"/>
                </a:rPr>
                <a:t>تعبئة فائض الطعام و تغليفه و توزيعه على المستفيدين</a:t>
              </a:r>
            </a:p>
          </p:txBody>
        </p:sp>
        <p:sp>
          <p:nvSpPr>
            <p:cNvPr id="50" name="TextBox 12">
              <a:extLst>
                <a:ext uri="{FF2B5EF4-FFF2-40B4-BE49-F238E27FC236}">
                  <a16:creationId xmlns="" xmlns:a16="http://schemas.microsoft.com/office/drawing/2014/main" id="{12FA63BC-673C-4FCA-B7CF-A6BADCF40082}"/>
                </a:ext>
              </a:extLst>
            </p:cNvPr>
            <p:cNvSpPr txBox="1"/>
            <p:nvPr/>
          </p:nvSpPr>
          <p:spPr>
            <a:xfrm>
              <a:off x="5400209" y="2217053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1" name="Group 27">
            <a:extLst>
              <a:ext uri="{FF2B5EF4-FFF2-40B4-BE49-F238E27FC236}">
                <a16:creationId xmlns="" xmlns:a16="http://schemas.microsoft.com/office/drawing/2014/main" id="{0A6E9735-2FB0-4421-8EF2-B18BCBF31D8C}"/>
              </a:ext>
            </a:extLst>
          </p:cNvPr>
          <p:cNvGrpSpPr/>
          <p:nvPr/>
        </p:nvGrpSpPr>
        <p:grpSpPr>
          <a:xfrm>
            <a:off x="7606435" y="1501393"/>
            <a:ext cx="4380604" cy="1563211"/>
            <a:chOff x="3374098" y="1143569"/>
            <a:chExt cx="5540176" cy="1977003"/>
          </a:xfrm>
        </p:grpSpPr>
        <p:sp>
          <p:nvSpPr>
            <p:cNvPr id="52" name="Freeform: Shape 28">
              <a:extLst>
                <a:ext uri="{FF2B5EF4-FFF2-40B4-BE49-F238E27FC236}">
                  <a16:creationId xmlns="" xmlns:a16="http://schemas.microsoft.com/office/drawing/2014/main" id="{FBB9CE03-3B61-4110-956A-D3E520506BEE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29">
              <a:extLst>
                <a:ext uri="{FF2B5EF4-FFF2-40B4-BE49-F238E27FC236}">
                  <a16:creationId xmlns="" xmlns:a16="http://schemas.microsoft.com/office/drawing/2014/main" id="{085F8605-76BC-4FF5-A6E5-002C7B502EEC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31">
              <a:extLst>
                <a:ext uri="{FF2B5EF4-FFF2-40B4-BE49-F238E27FC236}">
                  <a16:creationId xmlns="" xmlns:a16="http://schemas.microsoft.com/office/drawing/2014/main" id="{1C3C0131-F55A-4360-B167-A10998DFC780}"/>
                </a:ext>
              </a:extLst>
            </p:cNvPr>
            <p:cNvSpPr txBox="1"/>
            <p:nvPr/>
          </p:nvSpPr>
          <p:spPr>
            <a:xfrm>
              <a:off x="3439477" y="1143569"/>
              <a:ext cx="373743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2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55" name="TextBox 32">
              <a:extLst>
                <a:ext uri="{FF2B5EF4-FFF2-40B4-BE49-F238E27FC236}">
                  <a16:creationId xmlns="" xmlns:a16="http://schemas.microsoft.com/office/drawing/2014/main" id="{93FCA17F-4597-42A5-BAA2-5A03C0E91876}"/>
                </a:ext>
              </a:extLst>
            </p:cNvPr>
            <p:cNvSpPr txBox="1"/>
            <p:nvPr/>
          </p:nvSpPr>
          <p:spPr>
            <a:xfrm>
              <a:off x="3374098" y="1519382"/>
              <a:ext cx="5540176" cy="46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0066"/>
                  </a:solidFill>
                  <a:latin typeface="Oswald" panose="02000503000000000000" pitchFamily="2" charset="0"/>
                </a:rPr>
                <a:t>توعية المجتمع بأهمية حفظ النّعمة</a:t>
              </a:r>
            </a:p>
          </p:txBody>
        </p:sp>
        <p:sp>
          <p:nvSpPr>
            <p:cNvPr id="56" name="TextBox 33">
              <a:extLst>
                <a:ext uri="{FF2B5EF4-FFF2-40B4-BE49-F238E27FC236}">
                  <a16:creationId xmlns="" xmlns:a16="http://schemas.microsoft.com/office/drawing/2014/main" id="{681B69C3-D67E-4819-95B2-5204461FC18B}"/>
                </a:ext>
              </a:extLst>
            </p:cNvPr>
            <p:cNvSpPr txBox="1"/>
            <p:nvPr/>
          </p:nvSpPr>
          <p:spPr>
            <a:xfrm>
              <a:off x="4119072" y="1889610"/>
              <a:ext cx="4603326" cy="46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dirty="0"/>
            </a:p>
          </p:txBody>
        </p:sp>
      </p:grpSp>
      <p:grpSp>
        <p:nvGrpSpPr>
          <p:cNvPr id="59" name="Group 70">
            <a:extLst>
              <a:ext uri="{FF2B5EF4-FFF2-40B4-BE49-F238E27FC236}">
                <a16:creationId xmlns:a16="http://schemas.microsoft.com/office/drawing/2014/main" xmlns="" id="{5884891D-7ED6-43B9-BFF0-DB4E42DCC2AD}"/>
              </a:ext>
            </a:extLst>
          </p:cNvPr>
          <p:cNvGrpSpPr/>
          <p:nvPr/>
        </p:nvGrpSpPr>
        <p:grpSpPr>
          <a:xfrm>
            <a:off x="6890460" y="399410"/>
            <a:ext cx="3692937" cy="742166"/>
            <a:chOff x="7006142" y="1608051"/>
            <a:chExt cx="1204685" cy="1204685"/>
          </a:xfrm>
        </p:grpSpPr>
        <p:sp>
          <p:nvSpPr>
            <p:cNvPr id="60" name="Oval 15">
              <a:extLst>
                <a:ext uri="{FF2B5EF4-FFF2-40B4-BE49-F238E27FC236}">
                  <a16:creationId xmlns:a16="http://schemas.microsoft.com/office/drawing/2014/main" xmlns="" id="{25C16C94-E4DC-4902-8BE3-596FF4AA8714}"/>
                </a:ext>
              </a:extLst>
            </p:cNvPr>
            <p:cNvSpPr/>
            <p:nvPr/>
          </p:nvSpPr>
          <p:spPr>
            <a:xfrm>
              <a:off x="7006142" y="1608051"/>
              <a:ext cx="1204685" cy="1204685"/>
            </a:xfrm>
            <a:prstGeom prst="ellipse">
              <a:avLst/>
            </a:prstGeom>
            <a:solidFill>
              <a:srgbClr val="EC12CD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6">
              <a:extLst>
                <a:ext uri="{FF2B5EF4-FFF2-40B4-BE49-F238E27FC236}">
                  <a16:creationId xmlns:a16="http://schemas.microsoft.com/office/drawing/2014/main" xmlns="" id="{BD4B29FC-6A84-4E7C-A261-5EF66E9C5A59}"/>
                </a:ext>
              </a:extLst>
            </p:cNvPr>
            <p:cNvSpPr txBox="1"/>
            <p:nvPr/>
          </p:nvSpPr>
          <p:spPr>
            <a:xfrm>
              <a:off x="7119836" y="1885664"/>
              <a:ext cx="982949" cy="64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من مجالات برنامج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( إطعام )</a:t>
              </a:r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10" r="100000">
                        <a14:foregroundMark x1="81303" y1="89503" x2="12605" y2="89503"/>
                        <a14:foregroundMark x1="75420" y1="91436" x2="12185" y2="89503"/>
                        <a14:foregroundMark x1="18487" y1="90055" x2="12605" y2="93094"/>
                        <a14:foregroundMark x1="71639" y1="90608" x2="58613" y2="87845"/>
                        <a14:foregroundMark x1="72269" y1="93094" x2="53571" y2="91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0943" y="4413076"/>
            <a:ext cx="2788809" cy="2120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9" b="100000" l="0" r="100000">
                        <a14:foregroundMark x1="63941" y1="92814" x2="12998" y2="92814"/>
                        <a14:foregroundMark x1="55765" y1="94311" x2="15723" y2="955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4839" y="4497152"/>
            <a:ext cx="2788809" cy="1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14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8E41A4A4-90E6-4BFA-BF00-57FBF35BE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انتهى الدّرس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="" xmlns:a16="http://schemas.microsoft.com/office/drawing/2014/main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="" xmlns:a16="http://schemas.microsoft.com/office/drawing/2014/main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="" xmlns:a16="http://schemas.microsoft.com/office/drawing/2014/main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="" xmlns:a16="http://schemas.microsoft.com/office/drawing/2014/main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="" xmlns:a16="http://schemas.microsoft.com/office/drawing/2014/main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="" xmlns:a16="http://schemas.microsoft.com/office/drawing/2014/main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="" xmlns:a16="http://schemas.microsoft.com/office/drawing/2014/main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="" xmlns:a16="http://schemas.microsoft.com/office/drawing/2014/main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="" xmlns:a16="http://schemas.microsoft.com/office/drawing/2014/main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50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E11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1" y="3540348"/>
            <a:ext cx="817701" cy="55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20805" y="381511"/>
            <a:ext cx="1023647" cy="2365989"/>
            <a:chOff x="1130424" y="335569"/>
            <a:chExt cx="1023647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4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E11D8D"/>
                  </a:solidFill>
                  <a:latin typeface="Oswald" panose="02000503000000000000" pitchFamily="2" charset="0"/>
                </a:rPr>
                <a:t>التَّطَوُّع 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أشكال التَّطَوُّع و برامجه</a:t>
              </a:r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5261919" y="237084"/>
            <a:ext cx="3232713" cy="797811"/>
            <a:chOff x="5203282" y="157026"/>
            <a:chExt cx="1822108" cy="895506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6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89445" y="345679"/>
              <a:ext cx="1656522" cy="518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4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أشكال التَّطَوُّع و برامجه</a:t>
              </a:r>
            </a:p>
          </p:txBody>
        </p:sp>
      </p:grpSp>
      <p:cxnSp>
        <p:nvCxnSpPr>
          <p:cNvPr id="32" name="Straight Connector 69">
            <a:extLst>
              <a:ext uri="{FF2B5EF4-FFF2-40B4-BE49-F238E27FC236}">
                <a16:creationId xmlns="" xmlns:a16="http://schemas.microsoft.com/office/drawing/2014/main" id="{8B1FAC07-26C2-492A-A674-431DD6642294}"/>
              </a:ext>
            </a:extLst>
          </p:cNvPr>
          <p:cNvCxnSpPr>
            <a:endCxn id="33" idx="6"/>
          </p:cNvCxnSpPr>
          <p:nvPr/>
        </p:nvCxnSpPr>
        <p:spPr>
          <a:xfrm>
            <a:off x="9017000" y="3615020"/>
            <a:ext cx="3053666" cy="484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4">
            <a:extLst>
              <a:ext uri="{FF2B5EF4-FFF2-40B4-BE49-F238E27FC236}">
                <a16:creationId xmlns="" xmlns:a16="http://schemas.microsoft.com/office/drawing/2014/main" id="{B6B3E554-9B00-40E5-AC04-944CE7968912}"/>
              </a:ext>
            </a:extLst>
          </p:cNvPr>
          <p:cNvSpPr/>
          <p:nvPr/>
        </p:nvSpPr>
        <p:spPr>
          <a:xfrm>
            <a:off x="10227798" y="2742038"/>
            <a:ext cx="1842868" cy="1842868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Connector: Elbow 60">
            <a:extLst>
              <a:ext uri="{FF2B5EF4-FFF2-40B4-BE49-F238E27FC236}">
                <a16:creationId xmlns="" xmlns:a16="http://schemas.microsoft.com/office/drawing/2014/main" id="{F692E4FF-123D-42EB-83AC-EFCC4EDDB9F4}"/>
              </a:ext>
            </a:extLst>
          </p:cNvPr>
          <p:cNvCxnSpPr>
            <a:cxnSpLocks/>
            <a:stCxn id="34" idx="3"/>
            <a:endCxn id="38" idx="3"/>
          </p:cNvCxnSpPr>
          <p:nvPr/>
        </p:nvCxnSpPr>
        <p:spPr>
          <a:xfrm>
            <a:off x="8749518" y="2975328"/>
            <a:ext cx="12700" cy="1284846"/>
          </a:xfrm>
          <a:prstGeom prst="bentConnector3">
            <a:avLst>
              <a:gd name="adj1" fmla="val 180000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Graphic 71">
            <a:extLst>
              <a:ext uri="{FF2B5EF4-FFF2-40B4-BE49-F238E27FC236}">
                <a16:creationId xmlns="" xmlns:a16="http://schemas.microsoft.com/office/drawing/2014/main" id="{5AAA282A-9CAD-4E62-AB9B-42CF3CC02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50" r="100000">
                        <a14:foregroundMark x1="84419" y1="87611" x2="16147" y2="91150"/>
                        <a14:foregroundMark x1="96034" y1="85841" x2="26629" y2="89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37" y="3206159"/>
            <a:ext cx="1642867" cy="10518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مجموعة 15"/>
          <p:cNvGrpSpPr/>
          <p:nvPr/>
        </p:nvGrpSpPr>
        <p:grpSpPr>
          <a:xfrm>
            <a:off x="2841073" y="2497026"/>
            <a:ext cx="5908445" cy="1288469"/>
            <a:chOff x="1534341" y="2497026"/>
            <a:chExt cx="5908445" cy="1288469"/>
          </a:xfrm>
        </p:grpSpPr>
        <p:sp>
          <p:nvSpPr>
            <p:cNvPr id="30" name="Rectangle: Rounded Corners 55">
              <a:extLst>
                <a:ext uri="{FF2B5EF4-FFF2-40B4-BE49-F238E27FC236}">
                  <a16:creationId xmlns="" xmlns:a16="http://schemas.microsoft.com/office/drawing/2014/main" id="{F93BDE63-397B-4F88-A038-B4DB5D29D1E3}"/>
                </a:ext>
              </a:extLst>
            </p:cNvPr>
            <p:cNvSpPr/>
            <p:nvPr/>
          </p:nvSpPr>
          <p:spPr>
            <a:xfrm rot="21206600">
              <a:off x="1534341" y="2991148"/>
              <a:ext cx="5797650" cy="79434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11">
              <a:extLst>
                <a:ext uri="{FF2B5EF4-FFF2-40B4-BE49-F238E27FC236}">
                  <a16:creationId xmlns="" xmlns:a16="http://schemas.microsoft.com/office/drawing/2014/main" id="{C5314C39-718F-4EF4-B899-81AD4E67B794}"/>
                </a:ext>
              </a:extLst>
            </p:cNvPr>
            <p:cNvSpPr/>
            <p:nvPr/>
          </p:nvSpPr>
          <p:spPr>
            <a:xfrm>
              <a:off x="1652368" y="2497026"/>
              <a:ext cx="5790418" cy="956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12">
              <a:extLst>
                <a:ext uri="{FF2B5EF4-FFF2-40B4-BE49-F238E27FC236}">
                  <a16:creationId xmlns="" xmlns:a16="http://schemas.microsoft.com/office/drawing/2014/main" id="{D9BB8FBE-3A15-41DF-A971-C6B1344CC41E}"/>
                </a:ext>
              </a:extLst>
            </p:cNvPr>
            <p:cNvSpPr/>
            <p:nvPr/>
          </p:nvSpPr>
          <p:spPr>
            <a:xfrm>
              <a:off x="1755726" y="2595613"/>
              <a:ext cx="773723" cy="773723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13">
              <a:extLst>
                <a:ext uri="{FF2B5EF4-FFF2-40B4-BE49-F238E27FC236}">
                  <a16:creationId xmlns="" xmlns:a16="http://schemas.microsoft.com/office/drawing/2014/main" id="{9B50B0E4-3874-4315-B52D-97FE28F90C35}"/>
                </a:ext>
              </a:extLst>
            </p:cNvPr>
            <p:cNvSpPr txBox="1"/>
            <p:nvPr/>
          </p:nvSpPr>
          <p:spPr>
            <a:xfrm>
              <a:off x="1755726" y="2751641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7" name="TextBox 14">
              <a:extLst>
                <a:ext uri="{FF2B5EF4-FFF2-40B4-BE49-F238E27FC236}">
                  <a16:creationId xmlns="" xmlns:a16="http://schemas.microsoft.com/office/drawing/2014/main" id="{40C65480-F523-4700-9DA6-2EFE74DF157B}"/>
                </a:ext>
              </a:extLst>
            </p:cNvPr>
            <p:cNvSpPr txBox="1"/>
            <p:nvPr/>
          </p:nvSpPr>
          <p:spPr>
            <a:xfrm>
              <a:off x="2731868" y="2602339"/>
              <a:ext cx="43909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تطوع فردي : </a:t>
              </a:r>
            </a:p>
            <a:p>
              <a:pPr algn="r"/>
              <a:r>
                <a:rPr lang="ar-SY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عمل محدد يقوم على مبادرة ذاتية بدوافع دينية أو قيمية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5" name="Oval 66">
              <a:extLst>
                <a:ext uri="{FF2B5EF4-FFF2-40B4-BE49-F238E27FC236}">
                  <a16:creationId xmlns="" xmlns:a16="http://schemas.microsoft.com/office/drawing/2014/main" id="{6F135369-9300-4DA5-9E3A-B78384EBAA86}"/>
                </a:ext>
              </a:extLst>
            </p:cNvPr>
            <p:cNvSpPr/>
            <p:nvPr/>
          </p:nvSpPr>
          <p:spPr>
            <a:xfrm>
              <a:off x="7165749" y="2879746"/>
              <a:ext cx="189919" cy="1899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مجموعة 16"/>
          <p:cNvGrpSpPr/>
          <p:nvPr/>
        </p:nvGrpSpPr>
        <p:grpSpPr>
          <a:xfrm>
            <a:off x="2830523" y="3781872"/>
            <a:ext cx="5918995" cy="1244924"/>
            <a:chOff x="1523791" y="3781872"/>
            <a:chExt cx="5918995" cy="1244924"/>
          </a:xfrm>
        </p:grpSpPr>
        <p:sp>
          <p:nvSpPr>
            <p:cNvPr id="31" name="Rectangle: Rounded Corners 57">
              <a:extLst>
                <a:ext uri="{FF2B5EF4-FFF2-40B4-BE49-F238E27FC236}">
                  <a16:creationId xmlns="" xmlns:a16="http://schemas.microsoft.com/office/drawing/2014/main" id="{6E8EB6AA-0535-4DBB-8B71-7DADC2CAF0BA}"/>
                </a:ext>
              </a:extLst>
            </p:cNvPr>
            <p:cNvSpPr/>
            <p:nvPr/>
          </p:nvSpPr>
          <p:spPr>
            <a:xfrm rot="21206600">
              <a:off x="1523791" y="4232449"/>
              <a:ext cx="5797650" cy="79434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16">
              <a:extLst>
                <a:ext uri="{FF2B5EF4-FFF2-40B4-BE49-F238E27FC236}">
                  <a16:creationId xmlns="" xmlns:a16="http://schemas.microsoft.com/office/drawing/2014/main" id="{D8CA18B8-9069-4DA9-B56B-3FF581532857}"/>
                </a:ext>
              </a:extLst>
            </p:cNvPr>
            <p:cNvSpPr/>
            <p:nvPr/>
          </p:nvSpPr>
          <p:spPr>
            <a:xfrm>
              <a:off x="1652368" y="3781872"/>
              <a:ext cx="5790418" cy="956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7">
              <a:extLst>
                <a:ext uri="{FF2B5EF4-FFF2-40B4-BE49-F238E27FC236}">
                  <a16:creationId xmlns="" xmlns:a16="http://schemas.microsoft.com/office/drawing/2014/main" id="{877DFCAA-F625-4AAD-9C37-03F9AAC40125}"/>
                </a:ext>
              </a:extLst>
            </p:cNvPr>
            <p:cNvSpPr/>
            <p:nvPr/>
          </p:nvSpPr>
          <p:spPr>
            <a:xfrm>
              <a:off x="1735797" y="3862314"/>
              <a:ext cx="773723" cy="773723"/>
            </a:xfrm>
            <a:prstGeom prst="ellipse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18">
              <a:extLst>
                <a:ext uri="{FF2B5EF4-FFF2-40B4-BE49-F238E27FC236}">
                  <a16:creationId xmlns="" xmlns:a16="http://schemas.microsoft.com/office/drawing/2014/main" id="{6BF4E1D7-65D6-41A3-86FE-9AAE661E453B}"/>
                </a:ext>
              </a:extLst>
            </p:cNvPr>
            <p:cNvSpPr txBox="1"/>
            <p:nvPr/>
          </p:nvSpPr>
          <p:spPr>
            <a:xfrm>
              <a:off x="1735797" y="4018342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2" name="TextBox 19">
              <a:extLst>
                <a:ext uri="{FF2B5EF4-FFF2-40B4-BE49-F238E27FC236}">
                  <a16:creationId xmlns="" xmlns:a16="http://schemas.microsoft.com/office/drawing/2014/main" id="{80926ED9-3EBA-4CE9-8052-64207D6FA3EA}"/>
                </a:ext>
              </a:extLst>
            </p:cNvPr>
            <p:cNvSpPr txBox="1"/>
            <p:nvPr/>
          </p:nvSpPr>
          <p:spPr>
            <a:xfrm>
              <a:off x="2478648" y="3788381"/>
              <a:ext cx="47379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تطوع مؤسسي : </a:t>
              </a:r>
            </a:p>
            <a:p>
              <a:pPr algn="r"/>
              <a:r>
                <a:rPr lang="ar-SY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عمل منظّم عن طريق مؤسسات حكومية أو مؤسسات غير ربحية أو أهلية مرخص لها, من أجل تحقيق نفع عام للمجتمع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6" name="Oval 67">
              <a:extLst>
                <a:ext uri="{FF2B5EF4-FFF2-40B4-BE49-F238E27FC236}">
                  <a16:creationId xmlns="" xmlns:a16="http://schemas.microsoft.com/office/drawing/2014/main" id="{980C207D-5EA7-41A5-8E26-B04BF9C1C888}"/>
                </a:ext>
              </a:extLst>
            </p:cNvPr>
            <p:cNvSpPr/>
            <p:nvPr/>
          </p:nvSpPr>
          <p:spPr>
            <a:xfrm>
              <a:off x="7165749" y="4163007"/>
              <a:ext cx="189919" cy="1899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: Rounded Corners 5">
            <a:extLst>
              <a:ext uri="{FF2B5EF4-FFF2-40B4-BE49-F238E27FC236}">
                <a16:creationId xmlns="" xmlns:a16="http://schemas.microsoft.com/office/drawing/2014/main" id="{AC896EFE-4A9E-43AC-B16E-73A23D735A69}"/>
              </a:ext>
            </a:extLst>
          </p:cNvPr>
          <p:cNvSpPr/>
          <p:nvPr/>
        </p:nvSpPr>
        <p:spPr>
          <a:xfrm>
            <a:off x="2834812" y="5503996"/>
            <a:ext cx="6038993" cy="956604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8">
            <a:extLst>
              <a:ext uri="{FF2B5EF4-FFF2-40B4-BE49-F238E27FC236}">
                <a16:creationId xmlns="" xmlns:a16="http://schemas.microsoft.com/office/drawing/2014/main" id="{E8A79AC4-22C0-4005-8459-89D25376CB68}"/>
              </a:ext>
            </a:extLst>
          </p:cNvPr>
          <p:cNvSpPr txBox="1"/>
          <p:nvPr/>
        </p:nvSpPr>
        <p:spPr>
          <a:xfrm>
            <a:off x="2936394" y="5659132"/>
            <a:ext cx="5743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يتميّز العمل التطوعي المؤسسي بأنه يجمع جهود الأفراد و طاقاتهم و يجعلها متآزرة و ذات أثر كبير و فعّال و يكون تحت إشراف واضح و منضبط</a:t>
            </a:r>
            <a:r>
              <a:rPr lang="ar-SY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ar-SY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3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3" grpId="0" animBg="1"/>
      <p:bldP spid="60" grpId="0" animBg="1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E11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0" y="3543300"/>
            <a:ext cx="944416" cy="64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20810" y="381515"/>
            <a:ext cx="1023644" cy="2365990"/>
            <a:chOff x="1130427" y="335568"/>
            <a:chExt cx="1023644" cy="2365990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7" y="335568"/>
              <a:ext cx="461665" cy="223218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E11D8D"/>
                  </a:solidFill>
                  <a:latin typeface="Oswald" panose="02000503000000000000" pitchFamily="2" charset="0"/>
                </a:rPr>
                <a:t>التَّطَوُّع 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أشكال التَّطَوُّع و برامجه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822835" y="0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5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4678924" y="2474569"/>
            <a:ext cx="6832262" cy="681067"/>
            <a:chOff x="6857582" y="2432397"/>
            <a:chExt cx="6832259" cy="681067"/>
          </a:xfrm>
        </p:grpSpPr>
        <p:sp>
          <p:nvSpPr>
            <p:cNvPr id="26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306135" y="-512505"/>
              <a:ext cx="438804" cy="632860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28708" y="236799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536162" y="2467133"/>
              <a:ext cx="6153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يُمثل الطلبة لأعمال تبدو أنها تطوعية و هي ليست كذلك.</a:t>
              </a:r>
              <a:endParaRPr lang="ar-SY" b="1" dirty="0">
                <a:solidFill>
                  <a:schemeClr val="bg1"/>
                </a:solidFill>
              </a:endParaRPr>
            </a:p>
            <a:p>
              <a:pPr algn="r"/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TextBox 38">
            <a:extLst>
              <a:ext uri="{FF2B5EF4-FFF2-40B4-BE49-F238E27FC236}">
                <a16:creationId xmlns:a16="http://schemas.microsoft.com/office/drawing/2014/main" xmlns="" id="{C56BD813-7639-438F-997F-783D4436C62E}"/>
              </a:ext>
            </a:extLst>
          </p:cNvPr>
          <p:cNvSpPr txBox="1"/>
          <p:nvPr/>
        </p:nvSpPr>
        <p:spPr>
          <a:xfrm>
            <a:off x="5976432" y="3494395"/>
            <a:ext cx="4237247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جمع التبرعات دون معرفة المستفيد منها</a:t>
            </a:r>
          </a:p>
        </p:txBody>
      </p:sp>
      <p:grpSp>
        <p:nvGrpSpPr>
          <p:cNvPr id="74" name="Group 40">
            <a:extLst>
              <a:ext uri="{FF2B5EF4-FFF2-40B4-BE49-F238E27FC236}">
                <a16:creationId xmlns:a16="http://schemas.microsoft.com/office/drawing/2014/main" xmlns="" id="{F578329C-F7B7-4B66-8AD7-39DE15291513}"/>
              </a:ext>
            </a:extLst>
          </p:cNvPr>
          <p:cNvGrpSpPr/>
          <p:nvPr/>
        </p:nvGrpSpPr>
        <p:grpSpPr>
          <a:xfrm>
            <a:off x="3565703" y="1426529"/>
            <a:ext cx="7590893" cy="650385"/>
            <a:chOff x="-2041816" y="344146"/>
            <a:chExt cx="11576925" cy="650385"/>
          </a:xfrm>
        </p:grpSpPr>
        <p:sp>
          <p:nvSpPr>
            <p:cNvPr id="75" name="TextBox 38">
              <a:extLst>
                <a:ext uri="{FF2B5EF4-FFF2-40B4-BE49-F238E27FC236}">
                  <a16:creationId xmlns:a16="http://schemas.microsoft.com/office/drawing/2014/main" xmlns="" id="{C56BD813-7639-438F-997F-783D4436C62E}"/>
                </a:ext>
              </a:extLst>
            </p:cNvPr>
            <p:cNvSpPr txBox="1"/>
            <p:nvPr/>
          </p:nvSpPr>
          <p:spPr>
            <a:xfrm>
              <a:off x="-2041816" y="348200"/>
              <a:ext cx="11576925" cy="64633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التطوع مبدأ أخلاقي عظيم , يستغلّه بعض الناس لأغراض غير دينية و تنافي مبادئ وطننا , مثل جمع أموال دون ترخيص لأهداف تبدو إنسانية دون معرفة المستفيد الحقيقي منها</a:t>
              </a:r>
              <a:endParaRPr lang="ar-SY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" name="TextBox 39">
              <a:extLst>
                <a:ext uri="{FF2B5EF4-FFF2-40B4-BE49-F238E27FC236}">
                  <a16:creationId xmlns:a16="http://schemas.microsoft.com/office/drawing/2014/main" xmlns="" id="{7BCE94D0-C881-4B4F-AADC-6E671255A0FD}"/>
                </a:ext>
              </a:extLst>
            </p:cNvPr>
            <p:cNvSpPr txBox="1"/>
            <p:nvPr/>
          </p:nvSpPr>
          <p:spPr>
            <a:xfrm>
              <a:off x="5580284" y="344146"/>
              <a:ext cx="26360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33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E11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0" y="3543300"/>
            <a:ext cx="875462" cy="59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58334" y="251828"/>
            <a:ext cx="1058079" cy="2565527"/>
            <a:chOff x="1083292" y="181057"/>
            <a:chExt cx="1058079" cy="2565527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83292" y="181057"/>
              <a:ext cx="461665" cy="256552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E11D8D"/>
                  </a:solidFill>
                  <a:latin typeface="Oswald" panose="02000503000000000000" pitchFamily="2" charset="0"/>
                </a:rPr>
                <a:t>التَّطَوُّع 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أشكال التَّطَوُّع و برامجه</a:t>
              </a:r>
            </a:p>
          </p:txBody>
        </p:sp>
      </p:grpSp>
      <p:grpSp>
        <p:nvGrpSpPr>
          <p:cNvPr id="21" name="Group 34">
            <a:extLst>
              <a:ext uri="{FF2B5EF4-FFF2-40B4-BE49-F238E27FC236}">
                <a16:creationId xmlns="" xmlns:a16="http://schemas.microsoft.com/office/drawing/2014/main" id="{3511D3EB-865D-4889-9F87-9D44BC1C5288}"/>
              </a:ext>
            </a:extLst>
          </p:cNvPr>
          <p:cNvGrpSpPr/>
          <p:nvPr/>
        </p:nvGrpSpPr>
        <p:grpSpPr>
          <a:xfrm>
            <a:off x="3270159" y="4526136"/>
            <a:ext cx="4198880" cy="1500333"/>
            <a:chOff x="3434509" y="1223092"/>
            <a:chExt cx="5310348" cy="1897480"/>
          </a:xfrm>
        </p:grpSpPr>
        <p:sp>
          <p:nvSpPr>
            <p:cNvPr id="22" name="Freeform: Shape 35">
              <a:extLst>
                <a:ext uri="{FF2B5EF4-FFF2-40B4-BE49-F238E27FC236}">
                  <a16:creationId xmlns="" xmlns:a16="http://schemas.microsoft.com/office/drawing/2014/main" id="{F1DB7F48-0863-484F-A5E2-22D1A4DEB065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36">
              <a:extLst>
                <a:ext uri="{FF2B5EF4-FFF2-40B4-BE49-F238E27FC236}">
                  <a16:creationId xmlns="" xmlns:a16="http://schemas.microsoft.com/office/drawing/2014/main" id="{C30D1CF7-B671-4C58-B171-E5A72281CA7A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38">
              <a:extLst>
                <a:ext uri="{FF2B5EF4-FFF2-40B4-BE49-F238E27FC236}">
                  <a16:creationId xmlns="" xmlns:a16="http://schemas.microsoft.com/office/drawing/2014/main" id="{4A67E37C-0FFB-45C4-8DF8-F98B60B12C89}"/>
                </a:ext>
              </a:extLst>
            </p:cNvPr>
            <p:cNvSpPr txBox="1"/>
            <p:nvPr/>
          </p:nvSpPr>
          <p:spPr>
            <a:xfrm>
              <a:off x="3434509" y="1223092"/>
              <a:ext cx="373743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4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  <p:sp>
          <p:nvSpPr>
            <p:cNvPr id="25" name="TextBox 39">
              <a:extLst>
                <a:ext uri="{FF2B5EF4-FFF2-40B4-BE49-F238E27FC236}">
                  <a16:creationId xmlns="" xmlns:a16="http://schemas.microsoft.com/office/drawing/2014/main" id="{B1B7F90A-661A-4696-821B-B9CAA464FA3C}"/>
                </a:ext>
              </a:extLst>
            </p:cNvPr>
            <p:cNvSpPr txBox="1"/>
            <p:nvPr/>
          </p:nvSpPr>
          <p:spPr>
            <a:xfrm>
              <a:off x="3736163" y="1485711"/>
              <a:ext cx="4880200" cy="895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66CC"/>
                  </a:solidFill>
                  <a:latin typeface="Oswald" panose="02000503000000000000" pitchFamily="2" charset="0"/>
                </a:rPr>
                <a:t>المشاركة في تنظيف المنتزهات البرية , والحدائق العامة , و زراعة الأشجار</a:t>
              </a:r>
              <a:endParaRPr lang="en-US" sz="2000" b="1" dirty="0">
                <a:solidFill>
                  <a:srgbClr val="0066C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6" name="TextBox 40">
              <a:extLst>
                <a:ext uri="{FF2B5EF4-FFF2-40B4-BE49-F238E27FC236}">
                  <a16:creationId xmlns="" xmlns:a16="http://schemas.microsoft.com/office/drawing/2014/main" id="{DD2C8D28-2EC4-449E-BCEC-9EF7842E2321}"/>
                </a:ext>
              </a:extLst>
            </p:cNvPr>
            <p:cNvSpPr txBox="1"/>
            <p:nvPr/>
          </p:nvSpPr>
          <p:spPr>
            <a:xfrm>
              <a:off x="5333998" y="2130322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Group 41">
            <a:extLst>
              <a:ext uri="{FF2B5EF4-FFF2-40B4-BE49-F238E27FC236}">
                <a16:creationId xmlns="" xmlns:a16="http://schemas.microsoft.com/office/drawing/2014/main" id="{70FAA672-A64A-48F0-A061-B9591F075E07}"/>
              </a:ext>
            </a:extLst>
          </p:cNvPr>
          <p:cNvGrpSpPr/>
          <p:nvPr/>
        </p:nvGrpSpPr>
        <p:grpSpPr>
          <a:xfrm>
            <a:off x="7549059" y="4554966"/>
            <a:ext cx="4225561" cy="1480457"/>
            <a:chOff x="3447142" y="1248229"/>
            <a:chExt cx="5344093" cy="1872343"/>
          </a:xfrm>
        </p:grpSpPr>
        <p:sp>
          <p:nvSpPr>
            <p:cNvPr id="28" name="Freeform: Shape 42">
              <a:extLst>
                <a:ext uri="{FF2B5EF4-FFF2-40B4-BE49-F238E27FC236}">
                  <a16:creationId xmlns="" xmlns:a16="http://schemas.microsoft.com/office/drawing/2014/main" id="{B134518F-E107-4BE1-BAC8-41D1DC904D01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43">
              <a:extLst>
                <a:ext uri="{FF2B5EF4-FFF2-40B4-BE49-F238E27FC236}">
                  <a16:creationId xmlns="" xmlns:a16="http://schemas.microsoft.com/office/drawing/2014/main" id="{B1DBD8F6-1E3F-462A-B8CF-07E53A53AAD1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45">
              <a:extLst>
                <a:ext uri="{FF2B5EF4-FFF2-40B4-BE49-F238E27FC236}">
                  <a16:creationId xmlns="" xmlns:a16="http://schemas.microsoft.com/office/drawing/2014/main" id="{76BC3025-A4C2-427A-93D5-24B5359F5B95}"/>
                </a:ext>
              </a:extLst>
            </p:cNvPr>
            <p:cNvSpPr txBox="1"/>
            <p:nvPr/>
          </p:nvSpPr>
          <p:spPr>
            <a:xfrm>
              <a:off x="3500476" y="1301659"/>
              <a:ext cx="344409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</a:rPr>
                <a:t>5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31" name="TextBox 46">
              <a:extLst>
                <a:ext uri="{FF2B5EF4-FFF2-40B4-BE49-F238E27FC236}">
                  <a16:creationId xmlns="" xmlns:a16="http://schemas.microsoft.com/office/drawing/2014/main" id="{36B6B431-6877-4661-A2BF-0AF60446BBEC}"/>
                </a:ext>
              </a:extLst>
            </p:cNvPr>
            <p:cNvSpPr txBox="1"/>
            <p:nvPr/>
          </p:nvSpPr>
          <p:spPr>
            <a:xfrm>
              <a:off x="3833254" y="1547800"/>
              <a:ext cx="4957981" cy="895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9900CC"/>
                  </a:solidFill>
                  <a:latin typeface="Oswald" panose="02000503000000000000" pitchFamily="2" charset="0"/>
                </a:rPr>
                <a:t>المشاركة في برامج حفظ النّعمة </a:t>
              </a:r>
              <a:r>
                <a:rPr lang="ar-SY" sz="2000" b="1" dirty="0">
                  <a:solidFill>
                    <a:srgbClr val="9900CC"/>
                  </a:solidFill>
                  <a:latin typeface="Oswald" panose="02000503000000000000" pitchFamily="2" charset="0"/>
                </a:rPr>
                <a:t>ب</a:t>
              </a:r>
              <a:r>
                <a:rPr lang="ar-SY" sz="2000" b="1" dirty="0" smtClean="0">
                  <a:solidFill>
                    <a:srgbClr val="9900CC"/>
                  </a:solidFill>
                  <a:latin typeface="Oswald" panose="02000503000000000000" pitchFamily="2" charset="0"/>
                </a:rPr>
                <a:t>توزيع الفائض من الطعام و الولائم على المحتاجين </a:t>
              </a:r>
              <a:endParaRPr lang="en-US" sz="2000" b="1" dirty="0">
                <a:solidFill>
                  <a:srgbClr val="9900C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32" name="TextBox 47">
              <a:extLst>
                <a:ext uri="{FF2B5EF4-FFF2-40B4-BE49-F238E27FC236}">
                  <a16:creationId xmlns="" xmlns:a16="http://schemas.microsoft.com/office/drawing/2014/main" id="{C7F4149E-1311-4032-9D77-EC2E92133D12}"/>
                </a:ext>
              </a:extLst>
            </p:cNvPr>
            <p:cNvSpPr txBox="1"/>
            <p:nvPr/>
          </p:nvSpPr>
          <p:spPr>
            <a:xfrm>
              <a:off x="5112303" y="1465054"/>
              <a:ext cx="3678931" cy="89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3" name="Group 20">
            <a:extLst>
              <a:ext uri="{FF2B5EF4-FFF2-40B4-BE49-F238E27FC236}">
                <a16:creationId xmlns="" xmlns:a16="http://schemas.microsoft.com/office/drawing/2014/main" id="{9B6B2F28-C702-4430-89DC-EBD49659AA65}"/>
              </a:ext>
            </a:extLst>
          </p:cNvPr>
          <p:cNvGrpSpPr/>
          <p:nvPr/>
        </p:nvGrpSpPr>
        <p:grpSpPr>
          <a:xfrm>
            <a:off x="4918279" y="3501477"/>
            <a:ext cx="4188890" cy="1480457"/>
            <a:chOff x="3447142" y="1248229"/>
            <a:chExt cx="5297715" cy="1872343"/>
          </a:xfrm>
        </p:grpSpPr>
        <p:sp>
          <p:nvSpPr>
            <p:cNvPr id="34" name="Freeform: Shape 21">
              <a:extLst>
                <a:ext uri="{FF2B5EF4-FFF2-40B4-BE49-F238E27FC236}">
                  <a16:creationId xmlns="" xmlns:a16="http://schemas.microsoft.com/office/drawing/2014/main" id="{75471506-3714-4B3D-8754-F6D854BF2B2B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2">
              <a:extLst>
                <a:ext uri="{FF2B5EF4-FFF2-40B4-BE49-F238E27FC236}">
                  <a16:creationId xmlns="" xmlns:a16="http://schemas.microsoft.com/office/drawing/2014/main" id="{DDFF88E6-0AD2-4CA9-BA4C-809055408130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24">
              <a:extLst>
                <a:ext uri="{FF2B5EF4-FFF2-40B4-BE49-F238E27FC236}">
                  <a16:creationId xmlns="" xmlns:a16="http://schemas.microsoft.com/office/drawing/2014/main" id="{EDCC401E-E9FC-4F0B-822E-17ED8DC0A2CF}"/>
                </a:ext>
              </a:extLst>
            </p:cNvPr>
            <p:cNvSpPr txBox="1"/>
            <p:nvPr/>
          </p:nvSpPr>
          <p:spPr>
            <a:xfrm>
              <a:off x="3569485" y="1263102"/>
              <a:ext cx="406570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3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7" name="TextBox 25">
              <a:extLst>
                <a:ext uri="{FF2B5EF4-FFF2-40B4-BE49-F238E27FC236}">
                  <a16:creationId xmlns="" xmlns:a16="http://schemas.microsoft.com/office/drawing/2014/main" id="{263BB9E6-5F88-42FA-87F7-2892E43D010E}"/>
                </a:ext>
              </a:extLst>
            </p:cNvPr>
            <p:cNvSpPr txBox="1"/>
            <p:nvPr/>
          </p:nvSpPr>
          <p:spPr>
            <a:xfrm>
              <a:off x="3727685" y="1586432"/>
              <a:ext cx="4934571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FF9900"/>
                  </a:solidFill>
                  <a:latin typeface="Oswald" panose="02000503000000000000" pitchFamily="2" charset="0"/>
                </a:rPr>
                <a:t>التبرع بالدّم و </a:t>
              </a:r>
              <a:r>
                <a:rPr lang="ar-SY" sz="2000" b="1" dirty="0" err="1" smtClean="0">
                  <a:solidFill>
                    <a:srgbClr val="FF9900"/>
                  </a:solidFill>
                  <a:latin typeface="Oswald" panose="02000503000000000000" pitchFamily="2" charset="0"/>
                </a:rPr>
                <a:t>و</a:t>
              </a:r>
              <a:r>
                <a:rPr lang="ar-SY" sz="2000" b="1" dirty="0" smtClean="0">
                  <a:solidFill>
                    <a:srgbClr val="FF9900"/>
                  </a:solidFill>
                  <a:latin typeface="Oswald" panose="02000503000000000000" pitchFamily="2" charset="0"/>
                </a:rPr>
                <a:t> الأعمال الطبّية و الإسعافية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4" name="TextBox 26">
              <a:extLst>
                <a:ext uri="{FF2B5EF4-FFF2-40B4-BE49-F238E27FC236}">
                  <a16:creationId xmlns="" xmlns:a16="http://schemas.microsoft.com/office/drawing/2014/main" id="{8F410EE0-A1CE-49BB-8D8D-3E6B1AD64D73}"/>
                </a:ext>
              </a:extLst>
            </p:cNvPr>
            <p:cNvSpPr txBox="1"/>
            <p:nvPr/>
          </p:nvSpPr>
          <p:spPr>
            <a:xfrm>
              <a:off x="5251933" y="2253343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5" name="Group 1">
            <a:extLst>
              <a:ext uri="{FF2B5EF4-FFF2-40B4-BE49-F238E27FC236}">
                <a16:creationId xmlns="" xmlns:a16="http://schemas.microsoft.com/office/drawing/2014/main" id="{A7289489-C1C6-473A-8D08-62CDB13BCBA5}"/>
              </a:ext>
            </a:extLst>
          </p:cNvPr>
          <p:cNvGrpSpPr/>
          <p:nvPr/>
        </p:nvGrpSpPr>
        <p:grpSpPr>
          <a:xfrm>
            <a:off x="3139883" y="2391512"/>
            <a:ext cx="4394329" cy="1557611"/>
            <a:chOff x="3236921" y="1150652"/>
            <a:chExt cx="5557536" cy="1969920"/>
          </a:xfrm>
        </p:grpSpPr>
        <p:sp>
          <p:nvSpPr>
            <p:cNvPr id="46" name="Freeform: Shape 7">
              <a:extLst>
                <a:ext uri="{FF2B5EF4-FFF2-40B4-BE49-F238E27FC236}">
                  <a16:creationId xmlns="" xmlns:a16="http://schemas.microsoft.com/office/drawing/2014/main" id="{4FFEBD75-CB09-4FFB-AE4F-9C354554489F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">
              <a:extLst>
                <a:ext uri="{FF2B5EF4-FFF2-40B4-BE49-F238E27FC236}">
                  <a16:creationId xmlns="" xmlns:a16="http://schemas.microsoft.com/office/drawing/2014/main" id="{7449C522-E095-44D3-B485-A26748BB7D48}"/>
                </a:ext>
              </a:extLst>
            </p:cNvPr>
            <p:cNvSpPr/>
            <p:nvPr/>
          </p:nvSpPr>
          <p:spPr>
            <a:xfrm>
              <a:off x="3285108" y="1248229"/>
              <a:ext cx="5459750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10">
              <a:extLst>
                <a:ext uri="{FF2B5EF4-FFF2-40B4-BE49-F238E27FC236}">
                  <a16:creationId xmlns="" xmlns:a16="http://schemas.microsoft.com/office/drawing/2014/main" id="{88A9A131-42AC-4F4E-8613-1EB89E15AD38}"/>
                </a:ext>
              </a:extLst>
            </p:cNvPr>
            <p:cNvSpPr txBox="1"/>
            <p:nvPr/>
          </p:nvSpPr>
          <p:spPr>
            <a:xfrm>
              <a:off x="3473773" y="1150652"/>
              <a:ext cx="229563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</a:rPr>
                <a:t>1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  <p:sp>
          <p:nvSpPr>
            <p:cNvPr id="49" name="TextBox 11">
              <a:extLst>
                <a:ext uri="{FF2B5EF4-FFF2-40B4-BE49-F238E27FC236}">
                  <a16:creationId xmlns="" xmlns:a16="http://schemas.microsoft.com/office/drawing/2014/main" id="{FA5A04EA-11D4-4185-844F-4BCA38D029C2}"/>
                </a:ext>
              </a:extLst>
            </p:cNvPr>
            <p:cNvSpPr txBox="1"/>
            <p:nvPr/>
          </p:nvSpPr>
          <p:spPr>
            <a:xfrm>
              <a:off x="3236921" y="1586992"/>
              <a:ext cx="5557536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339966"/>
                  </a:solidFill>
                  <a:latin typeface="Oswald" panose="02000503000000000000" pitchFamily="2" charset="0"/>
                </a:rPr>
                <a:t>تحفيظ القرآن الكريم و تعليم مبادئ الدّين و قيمه</a:t>
              </a:r>
            </a:p>
          </p:txBody>
        </p:sp>
        <p:sp>
          <p:nvSpPr>
            <p:cNvPr id="50" name="TextBox 12">
              <a:extLst>
                <a:ext uri="{FF2B5EF4-FFF2-40B4-BE49-F238E27FC236}">
                  <a16:creationId xmlns="" xmlns:a16="http://schemas.microsoft.com/office/drawing/2014/main" id="{12FA63BC-673C-4FCA-B7CF-A6BADCF40082}"/>
                </a:ext>
              </a:extLst>
            </p:cNvPr>
            <p:cNvSpPr txBox="1"/>
            <p:nvPr/>
          </p:nvSpPr>
          <p:spPr>
            <a:xfrm>
              <a:off x="5400209" y="2217053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1" name="Group 27">
            <a:extLst>
              <a:ext uri="{FF2B5EF4-FFF2-40B4-BE49-F238E27FC236}">
                <a16:creationId xmlns="" xmlns:a16="http://schemas.microsoft.com/office/drawing/2014/main" id="{0A6E9735-2FB0-4421-8EF2-B18BCBF31D8C}"/>
              </a:ext>
            </a:extLst>
          </p:cNvPr>
          <p:cNvGrpSpPr/>
          <p:nvPr/>
        </p:nvGrpSpPr>
        <p:grpSpPr>
          <a:xfrm>
            <a:off x="7542998" y="2385697"/>
            <a:ext cx="4194951" cy="1563211"/>
            <a:chOff x="3439477" y="1143569"/>
            <a:chExt cx="5305380" cy="1977003"/>
          </a:xfrm>
        </p:grpSpPr>
        <p:sp>
          <p:nvSpPr>
            <p:cNvPr id="52" name="Freeform: Shape 28">
              <a:extLst>
                <a:ext uri="{FF2B5EF4-FFF2-40B4-BE49-F238E27FC236}">
                  <a16:creationId xmlns="" xmlns:a16="http://schemas.microsoft.com/office/drawing/2014/main" id="{FBB9CE03-3B61-4110-956A-D3E520506BEE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29">
              <a:extLst>
                <a:ext uri="{FF2B5EF4-FFF2-40B4-BE49-F238E27FC236}">
                  <a16:creationId xmlns="" xmlns:a16="http://schemas.microsoft.com/office/drawing/2014/main" id="{085F8605-76BC-4FF5-A6E5-002C7B502EEC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31">
              <a:extLst>
                <a:ext uri="{FF2B5EF4-FFF2-40B4-BE49-F238E27FC236}">
                  <a16:creationId xmlns="" xmlns:a16="http://schemas.microsoft.com/office/drawing/2014/main" id="{1C3C0131-F55A-4360-B167-A10998DFC780}"/>
                </a:ext>
              </a:extLst>
            </p:cNvPr>
            <p:cNvSpPr txBox="1"/>
            <p:nvPr/>
          </p:nvSpPr>
          <p:spPr>
            <a:xfrm>
              <a:off x="3439477" y="1143569"/>
              <a:ext cx="373743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2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55" name="TextBox 32">
              <a:extLst>
                <a:ext uri="{FF2B5EF4-FFF2-40B4-BE49-F238E27FC236}">
                  <a16:creationId xmlns="" xmlns:a16="http://schemas.microsoft.com/office/drawing/2014/main" id="{93FCA17F-4597-42A5-BAA2-5A03C0E91876}"/>
                </a:ext>
              </a:extLst>
            </p:cNvPr>
            <p:cNvSpPr txBox="1"/>
            <p:nvPr/>
          </p:nvSpPr>
          <p:spPr>
            <a:xfrm>
              <a:off x="3628461" y="1449863"/>
              <a:ext cx="4935078" cy="895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FF0066"/>
                  </a:solidFill>
                  <a:latin typeface="Oswald" panose="02000503000000000000" pitchFamily="2" charset="0"/>
                </a:rPr>
                <a:t>مساعدة كبار السن , و ذوي الاحتياجات الخاصة ,و الأيتام</a:t>
              </a:r>
            </a:p>
          </p:txBody>
        </p:sp>
        <p:sp>
          <p:nvSpPr>
            <p:cNvPr id="56" name="TextBox 33">
              <a:extLst>
                <a:ext uri="{FF2B5EF4-FFF2-40B4-BE49-F238E27FC236}">
                  <a16:creationId xmlns="" xmlns:a16="http://schemas.microsoft.com/office/drawing/2014/main" id="{681B69C3-D67E-4819-95B2-5204461FC18B}"/>
                </a:ext>
              </a:extLst>
            </p:cNvPr>
            <p:cNvSpPr txBox="1"/>
            <p:nvPr/>
          </p:nvSpPr>
          <p:spPr>
            <a:xfrm>
              <a:off x="4119072" y="1889610"/>
              <a:ext cx="4603326" cy="46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dirty="0"/>
            </a:p>
          </p:txBody>
        </p:sp>
      </p:grpSp>
      <p:sp>
        <p:nvSpPr>
          <p:cNvPr id="60" name="TextBox 12">
            <a:extLst>
              <a:ext uri="{FF2B5EF4-FFF2-40B4-BE49-F238E27FC236}">
                <a16:creationId xmlns:a16="http://schemas.microsoft.com/office/drawing/2014/main" xmlns="" id="{B277E786-314D-4BE6-ABA8-C874D38F76CD}"/>
              </a:ext>
            </a:extLst>
          </p:cNvPr>
          <p:cNvSpPr txBox="1"/>
          <p:nvPr/>
        </p:nvSpPr>
        <p:spPr>
          <a:xfrm>
            <a:off x="3327161" y="1325285"/>
            <a:ext cx="7762723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FF99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تتنوع مجالات التطوع الفردي و المؤسسي لتشمل مجموعة من الأعمال الإنسانية و الخيرية , من أبرزها:</a:t>
            </a:r>
            <a:endParaRPr lang="en-US" sz="2000" b="1" dirty="0">
              <a:solidFill>
                <a:srgbClr val="FF99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8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8308143" y="237866"/>
            <a:ext cx="2436732" cy="601368"/>
            <a:chOff x="5203282" y="157026"/>
            <a:chExt cx="1822108" cy="895506"/>
          </a:xfrm>
        </p:grpSpPr>
        <p:sp>
          <p:nvSpPr>
            <p:cNvPr id="59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6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89445" y="345679"/>
              <a:ext cx="1656522" cy="44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مجالات التَّطَوُّع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15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E11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0" y="3543300"/>
            <a:ext cx="875462" cy="59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58334" y="251828"/>
            <a:ext cx="1058079" cy="2565527"/>
            <a:chOff x="1083292" y="181057"/>
            <a:chExt cx="1058079" cy="2565527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83292" y="181057"/>
              <a:ext cx="461665" cy="256552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E11D8D"/>
                  </a:solidFill>
                  <a:latin typeface="Oswald" panose="02000503000000000000" pitchFamily="2" charset="0"/>
                </a:rPr>
                <a:t>التَّطَوُّع 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أشكال التَّطَوُّع و برامجه</a:t>
              </a:r>
            </a:p>
          </p:txBody>
        </p:sp>
      </p:grpSp>
      <p:grpSp>
        <p:nvGrpSpPr>
          <p:cNvPr id="58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8308143" y="237866"/>
            <a:ext cx="2436732" cy="601368"/>
            <a:chOff x="5203282" y="157026"/>
            <a:chExt cx="1822108" cy="895506"/>
          </a:xfrm>
        </p:grpSpPr>
        <p:sp>
          <p:nvSpPr>
            <p:cNvPr id="59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6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89445" y="345679"/>
              <a:ext cx="1656522" cy="44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مجالات التَّطَوُّع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pic>
        <p:nvPicPr>
          <p:cNvPr id="5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13" l="111" r="99226">
                        <a14:foregroundMark x1="47677" y1="20000" x2="47898" y2="78413"/>
                        <a14:foregroundMark x1="35730" y1="33968" x2="35951" y2="62222"/>
                        <a14:foregroundMark x1="59624" y1="33968" x2="59624" y2="54286"/>
                        <a14:foregroundMark x1="72235" y1="34603" x2="72013" y2="81587"/>
                        <a14:foregroundMark x1="83960" y1="40000" x2="83850" y2="54286"/>
                        <a14:foregroundMark x1="83186" y1="39365" x2="83186" y2="39365"/>
                        <a14:foregroundMark x1="81858" y1="36190" x2="81858" y2="36190"/>
                        <a14:foregroundMark x1="79978" y1="34603" x2="79978" y2="34603"/>
                        <a14:foregroundMark x1="79757" y1="34603" x2="47677" y2="33968"/>
                        <a14:foregroundMark x1="47456" y1="33968" x2="15155" y2="33968"/>
                        <a14:foregroundMark x1="15265" y1="34921" x2="15265" y2="34921"/>
                        <a14:foregroundMark x1="14049" y1="34921" x2="14049" y2="34921"/>
                        <a14:foregroundMark x1="12832" y1="36825" x2="12832" y2="36825"/>
                        <a14:foregroundMark x1="12168" y1="38095" x2="12168" y2="38095"/>
                        <a14:foregroundMark x1="11726" y1="38730" x2="11283" y2="54286"/>
                        <a14:foregroundMark x1="23562" y1="34921" x2="23562" y2="78413"/>
                        <a14:foregroundMark x1="64270" y1="7937" x2="41814" y2="10794"/>
                        <a14:foregroundMark x1="80863" y1="35238" x2="80863" y2="35238"/>
                        <a14:foregroundMark x1="82854" y1="37143" x2="82854" y2="37143"/>
                        <a14:backgroundMark x1="92257" y1="21270" x2="73562" y2="24127"/>
                        <a14:backgroundMark x1="65929" y1="24762" x2="50996" y2="30159"/>
                        <a14:backgroundMark x1="42810" y1="28889" x2="7522" y2="28571"/>
                        <a14:backgroundMark x1="20354" y1="40635" x2="16593" y2="42222"/>
                        <a14:backgroundMark x1="32743" y1="40952" x2="26881" y2="40952"/>
                        <a14:backgroundMark x1="26438" y1="40952" x2="24115" y2="40952"/>
                        <a14:backgroundMark x1="25221" y1="45397" x2="24558" y2="50794"/>
                        <a14:backgroundMark x1="22013" y1="40952" x2="22235" y2="50159"/>
                        <a14:backgroundMark x1="24336" y1="38095" x2="24336" y2="38095"/>
                        <a14:backgroundMark x1="36726" y1="38730" x2="46792" y2="42857"/>
                        <a14:backgroundMark x1="58186" y1="40000" x2="51438" y2="46032"/>
                        <a14:backgroundMark x1="71460" y1="38730" x2="61062" y2="49524"/>
                        <a14:backgroundMark x1="77876" y1="44127" x2="76217" y2="44127"/>
                        <a14:backgroundMark x1="60951" y1="38730" x2="60951" y2="38730"/>
                        <a14:backgroundMark x1="60509" y1="40952" x2="60509" y2="47619"/>
                        <a14:backgroundMark x1="60066" y1="50159" x2="60066" y2="50159"/>
                        <a14:backgroundMark x1="81858" y1="44762" x2="72235" y2="46667"/>
                        <a14:backgroundMark x1="73673" y1="39365" x2="73673" y2="39365"/>
                        <a14:backgroundMark x1="73119" y1="36825" x2="73119" y2="36825"/>
                        <a14:backgroundMark x1="73119" y1="53016" x2="73119" y2="53016"/>
                        <a14:backgroundMark x1="46460" y1="27302" x2="43916" y2="31429"/>
                        <a14:backgroundMark x1="80420" y1="77143" x2="74115" y2="76190"/>
                        <a14:backgroundMark x1="68473" y1="75556" x2="52102" y2="74286"/>
                        <a14:backgroundMark x1="46239" y1="73651" x2="24779" y2="73016"/>
                        <a14:backgroundMark x1="24779" y1="69524" x2="24779" y2="69524"/>
                        <a14:backgroundMark x1="24115" y1="60317" x2="24336" y2="76190"/>
                        <a14:backgroundMark x1="22456" y1="59683" x2="22456" y2="71746"/>
                        <a14:backgroundMark x1="46460" y1="53016" x2="46460" y2="65079"/>
                        <a14:backgroundMark x1="48673" y1="50159" x2="48562" y2="73651"/>
                        <a14:backgroundMark x1="71460" y1="54921" x2="70575" y2="73651"/>
                        <a14:backgroundMark x1="72456" y1="61587" x2="72456" y2="66984"/>
                        <a14:backgroundMark x1="47013" y1="26032" x2="46571" y2="28571"/>
                        <a14:backgroundMark x1="47013" y1="28571" x2="47013" y2="32063"/>
                        <a14:backgroundMark x1="47235" y1="24127" x2="47235" y2="24127"/>
                        <a14:backgroundMark x1="59845" y1="37460" x2="59845" y2="37460"/>
                        <a14:backgroundMark x1="60509" y1="34921" x2="60509" y2="34921"/>
                        <a14:backgroundMark x1="73119" y1="58095" x2="73119" y2="58095"/>
                        <a14:backgroundMark x1="72677" y1="56825" x2="72677" y2="56825"/>
                        <a14:backgroundMark x1="72677" y1="54286" x2="72677" y2="54286"/>
                        <a14:backgroundMark x1="24336" y1="46667" x2="24336" y2="53651"/>
                        <a14:backgroundMark x1="23894" y1="57460" x2="23894" y2="59683"/>
                        <a14:backgroundMark x1="25774" y1="4444" x2="25774" y2="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3"/>
          <a:stretch/>
        </p:blipFill>
        <p:spPr bwMode="auto">
          <a:xfrm>
            <a:off x="3643838" y="1244555"/>
            <a:ext cx="7274223" cy="2667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26" b="100000" l="842" r="98737">
                        <a14:foregroundMark x1="85053" y1="11538" x2="67158" y2="27244"/>
                        <a14:foregroundMark x1="91579" y1="89103" x2="53684" y2="90385"/>
                        <a14:foregroundMark x1="86947" y1="90385" x2="58737" y2="92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35" b="6040"/>
          <a:stretch/>
        </p:blipFill>
        <p:spPr bwMode="auto">
          <a:xfrm>
            <a:off x="7177342" y="4241094"/>
            <a:ext cx="3567533" cy="2102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405" r="100000">
                        <a14:foregroundMark x1="85425" y1="90572" x2="45344" y2="87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1" b="6117"/>
          <a:stretch/>
        </p:blipFill>
        <p:spPr bwMode="auto">
          <a:xfrm>
            <a:off x="3213100" y="4285545"/>
            <a:ext cx="3376646" cy="2013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17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E11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0" y="3543300"/>
            <a:ext cx="944416" cy="64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49864" y="243357"/>
            <a:ext cx="1075023" cy="2565526"/>
            <a:chOff x="1066348" y="181056"/>
            <a:chExt cx="1075023" cy="2565526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66348" y="181056"/>
              <a:ext cx="461665" cy="256552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E11D8D"/>
                  </a:solidFill>
                  <a:latin typeface="Oswald" panose="02000503000000000000" pitchFamily="2" charset="0"/>
                </a:rPr>
                <a:t>التَّطَوُّع 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أشكال التَّطَوُّع و برامجه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4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4825999" y="4651127"/>
            <a:ext cx="6307107" cy="438804"/>
            <a:chOff x="6819482" y="2432397"/>
            <a:chExt cx="6307104" cy="438804"/>
          </a:xfrm>
        </p:grpSpPr>
        <p:sp>
          <p:nvSpPr>
            <p:cNvPr id="55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988475" y="-266908"/>
              <a:ext cx="438804" cy="583741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36799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90406" y="2463763"/>
              <a:ext cx="5736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</a:rPr>
                <a:t>ما علاقة هذه الأعمال التطوعية بخدمة الوطن و البيئة في رأيك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38">
            <a:extLst>
              <a:ext uri="{FF2B5EF4-FFF2-40B4-BE49-F238E27FC236}">
                <a16:creationId xmlns:a16="http://schemas.microsoft.com/office/drawing/2014/main" xmlns="" id="{C56BD813-7639-438F-997F-783D4436C62E}"/>
              </a:ext>
            </a:extLst>
          </p:cNvPr>
          <p:cNvSpPr txBox="1"/>
          <p:nvPr/>
        </p:nvSpPr>
        <p:spPr>
          <a:xfrm>
            <a:off x="3759200" y="5427496"/>
            <a:ext cx="7594600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تخدم </a:t>
            </a:r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هذه الأعمال التطوعية البيئة وتحافظ عليها من </a:t>
            </a:r>
            <a:r>
              <a:rPr lang="ar-SY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التلوث </a:t>
            </a:r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وتحسن الصورة الجمالية </a:t>
            </a:r>
            <a:r>
              <a:rPr lang="ar-SY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للوطن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 t="5721"/>
          <a:stretch/>
        </p:blipFill>
        <p:spPr bwMode="auto">
          <a:xfrm>
            <a:off x="4927600" y="1450274"/>
            <a:ext cx="5735816" cy="2855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9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E11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1" y="3540348"/>
            <a:ext cx="817701" cy="55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20805" y="381511"/>
            <a:ext cx="1023647" cy="2365989"/>
            <a:chOff x="1130424" y="335569"/>
            <a:chExt cx="1023647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4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E11D8D"/>
                  </a:solidFill>
                  <a:latin typeface="Oswald" panose="02000503000000000000" pitchFamily="2" charset="0"/>
                </a:rPr>
                <a:t>التَّطَوُّع 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أشكال التَّطَوُّع و برامجه</a:t>
              </a:r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8394280" y="325413"/>
            <a:ext cx="2302261" cy="568182"/>
            <a:chOff x="5203282" y="157026"/>
            <a:chExt cx="1822108" cy="895506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6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89445" y="305647"/>
              <a:ext cx="1656522" cy="44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برامج التَّطَوُّع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cxnSp>
        <p:nvCxnSpPr>
          <p:cNvPr id="32" name="Straight Connector 69">
            <a:extLst>
              <a:ext uri="{FF2B5EF4-FFF2-40B4-BE49-F238E27FC236}">
                <a16:creationId xmlns="" xmlns:a16="http://schemas.microsoft.com/office/drawing/2014/main" id="{8B1FAC07-26C2-492A-A674-431DD6642294}"/>
              </a:ext>
            </a:extLst>
          </p:cNvPr>
          <p:cNvCxnSpPr>
            <a:endCxn id="33" idx="6"/>
          </p:cNvCxnSpPr>
          <p:nvPr/>
        </p:nvCxnSpPr>
        <p:spPr>
          <a:xfrm>
            <a:off x="8915357" y="4249175"/>
            <a:ext cx="3053666" cy="484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4">
            <a:extLst>
              <a:ext uri="{FF2B5EF4-FFF2-40B4-BE49-F238E27FC236}">
                <a16:creationId xmlns="" xmlns:a16="http://schemas.microsoft.com/office/drawing/2014/main" id="{B6B3E554-9B00-40E5-AC04-944CE7968912}"/>
              </a:ext>
            </a:extLst>
          </p:cNvPr>
          <p:cNvSpPr/>
          <p:nvPr/>
        </p:nvSpPr>
        <p:spPr>
          <a:xfrm>
            <a:off x="10126155" y="3376193"/>
            <a:ext cx="1842868" cy="1842868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Connector: Elbow 60">
            <a:extLst>
              <a:ext uri="{FF2B5EF4-FFF2-40B4-BE49-F238E27FC236}">
                <a16:creationId xmlns="" xmlns:a16="http://schemas.microsoft.com/office/drawing/2014/main" id="{F692E4FF-123D-42EB-83AC-EFCC4EDDB9F4}"/>
              </a:ext>
            </a:extLst>
          </p:cNvPr>
          <p:cNvCxnSpPr>
            <a:cxnSpLocks/>
            <a:stCxn id="34" idx="3"/>
            <a:endCxn id="38" idx="3"/>
          </p:cNvCxnSpPr>
          <p:nvPr/>
        </p:nvCxnSpPr>
        <p:spPr>
          <a:xfrm>
            <a:off x="8647875" y="3609483"/>
            <a:ext cx="12700" cy="1284846"/>
          </a:xfrm>
          <a:prstGeom prst="bentConnector3">
            <a:avLst>
              <a:gd name="adj1" fmla="val 180000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Graphic 71">
            <a:extLst>
              <a:ext uri="{FF2B5EF4-FFF2-40B4-BE49-F238E27FC236}">
                <a16:creationId xmlns="" xmlns:a16="http://schemas.microsoft.com/office/drawing/2014/main" id="{5AAA282A-9CAD-4E62-AB9B-42CF3CC02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387" y="3376193"/>
            <a:ext cx="1880636" cy="1842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مجموعة 15"/>
          <p:cNvGrpSpPr/>
          <p:nvPr/>
        </p:nvGrpSpPr>
        <p:grpSpPr>
          <a:xfrm>
            <a:off x="2739430" y="3131181"/>
            <a:ext cx="5908445" cy="1288469"/>
            <a:chOff x="1534341" y="2497026"/>
            <a:chExt cx="5908445" cy="1288469"/>
          </a:xfrm>
        </p:grpSpPr>
        <p:sp>
          <p:nvSpPr>
            <p:cNvPr id="30" name="Rectangle: Rounded Corners 55">
              <a:extLst>
                <a:ext uri="{FF2B5EF4-FFF2-40B4-BE49-F238E27FC236}">
                  <a16:creationId xmlns="" xmlns:a16="http://schemas.microsoft.com/office/drawing/2014/main" id="{F93BDE63-397B-4F88-A038-B4DB5D29D1E3}"/>
                </a:ext>
              </a:extLst>
            </p:cNvPr>
            <p:cNvSpPr/>
            <p:nvPr/>
          </p:nvSpPr>
          <p:spPr>
            <a:xfrm rot="21206600">
              <a:off x="1534341" y="2991148"/>
              <a:ext cx="5797650" cy="79434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11">
              <a:extLst>
                <a:ext uri="{FF2B5EF4-FFF2-40B4-BE49-F238E27FC236}">
                  <a16:creationId xmlns="" xmlns:a16="http://schemas.microsoft.com/office/drawing/2014/main" id="{C5314C39-718F-4EF4-B899-81AD4E67B794}"/>
                </a:ext>
              </a:extLst>
            </p:cNvPr>
            <p:cNvSpPr/>
            <p:nvPr/>
          </p:nvSpPr>
          <p:spPr>
            <a:xfrm>
              <a:off x="1652368" y="2497026"/>
              <a:ext cx="5790418" cy="956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12">
              <a:extLst>
                <a:ext uri="{FF2B5EF4-FFF2-40B4-BE49-F238E27FC236}">
                  <a16:creationId xmlns="" xmlns:a16="http://schemas.microsoft.com/office/drawing/2014/main" id="{D9BB8FBE-3A15-41DF-A971-C6B1344CC41E}"/>
                </a:ext>
              </a:extLst>
            </p:cNvPr>
            <p:cNvSpPr/>
            <p:nvPr/>
          </p:nvSpPr>
          <p:spPr>
            <a:xfrm>
              <a:off x="1755726" y="2595613"/>
              <a:ext cx="773723" cy="773723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13">
              <a:extLst>
                <a:ext uri="{FF2B5EF4-FFF2-40B4-BE49-F238E27FC236}">
                  <a16:creationId xmlns="" xmlns:a16="http://schemas.microsoft.com/office/drawing/2014/main" id="{9B50B0E4-3874-4315-B52D-97FE28F90C35}"/>
                </a:ext>
              </a:extLst>
            </p:cNvPr>
            <p:cNvSpPr txBox="1"/>
            <p:nvPr/>
          </p:nvSpPr>
          <p:spPr>
            <a:xfrm>
              <a:off x="1755726" y="2751641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7" name="TextBox 14">
              <a:extLst>
                <a:ext uri="{FF2B5EF4-FFF2-40B4-BE49-F238E27FC236}">
                  <a16:creationId xmlns="" xmlns:a16="http://schemas.microsoft.com/office/drawing/2014/main" id="{40C65480-F523-4700-9DA6-2EFE74DF157B}"/>
                </a:ext>
              </a:extLst>
            </p:cNvPr>
            <p:cNvSpPr txBox="1"/>
            <p:nvPr/>
          </p:nvSpPr>
          <p:spPr>
            <a:xfrm>
              <a:off x="2769968" y="2551539"/>
              <a:ext cx="43909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الجهة المسؤولة:</a:t>
              </a:r>
            </a:p>
            <a:p>
              <a:pPr algn="ctr"/>
              <a:r>
                <a:rPr lang="ar-SY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وزارة الحج و العمرة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5" name="Oval 66">
              <a:extLst>
                <a:ext uri="{FF2B5EF4-FFF2-40B4-BE49-F238E27FC236}">
                  <a16:creationId xmlns="" xmlns:a16="http://schemas.microsoft.com/office/drawing/2014/main" id="{6F135369-9300-4DA5-9E3A-B78384EBAA86}"/>
                </a:ext>
              </a:extLst>
            </p:cNvPr>
            <p:cNvSpPr/>
            <p:nvPr/>
          </p:nvSpPr>
          <p:spPr>
            <a:xfrm>
              <a:off x="7165749" y="2879746"/>
              <a:ext cx="189919" cy="1899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مجموعة 16"/>
          <p:cNvGrpSpPr/>
          <p:nvPr/>
        </p:nvGrpSpPr>
        <p:grpSpPr>
          <a:xfrm>
            <a:off x="2728880" y="4416027"/>
            <a:ext cx="5918995" cy="1244924"/>
            <a:chOff x="1523791" y="3781872"/>
            <a:chExt cx="5918995" cy="1244924"/>
          </a:xfrm>
        </p:grpSpPr>
        <p:sp>
          <p:nvSpPr>
            <p:cNvPr id="31" name="Rectangle: Rounded Corners 57">
              <a:extLst>
                <a:ext uri="{FF2B5EF4-FFF2-40B4-BE49-F238E27FC236}">
                  <a16:creationId xmlns="" xmlns:a16="http://schemas.microsoft.com/office/drawing/2014/main" id="{6E8EB6AA-0535-4DBB-8B71-7DADC2CAF0BA}"/>
                </a:ext>
              </a:extLst>
            </p:cNvPr>
            <p:cNvSpPr/>
            <p:nvPr/>
          </p:nvSpPr>
          <p:spPr>
            <a:xfrm rot="21206600">
              <a:off x="1523791" y="4232449"/>
              <a:ext cx="5797650" cy="79434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16">
              <a:extLst>
                <a:ext uri="{FF2B5EF4-FFF2-40B4-BE49-F238E27FC236}">
                  <a16:creationId xmlns="" xmlns:a16="http://schemas.microsoft.com/office/drawing/2014/main" id="{D8CA18B8-9069-4DA9-B56B-3FF581532857}"/>
                </a:ext>
              </a:extLst>
            </p:cNvPr>
            <p:cNvSpPr/>
            <p:nvPr/>
          </p:nvSpPr>
          <p:spPr>
            <a:xfrm>
              <a:off x="1652368" y="3781872"/>
              <a:ext cx="5790418" cy="956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7">
              <a:extLst>
                <a:ext uri="{FF2B5EF4-FFF2-40B4-BE49-F238E27FC236}">
                  <a16:creationId xmlns="" xmlns:a16="http://schemas.microsoft.com/office/drawing/2014/main" id="{877DFCAA-F625-4AAD-9C37-03F9AAC40125}"/>
                </a:ext>
              </a:extLst>
            </p:cNvPr>
            <p:cNvSpPr/>
            <p:nvPr/>
          </p:nvSpPr>
          <p:spPr>
            <a:xfrm>
              <a:off x="1735797" y="3862314"/>
              <a:ext cx="773723" cy="773723"/>
            </a:xfrm>
            <a:prstGeom prst="ellipse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18">
              <a:extLst>
                <a:ext uri="{FF2B5EF4-FFF2-40B4-BE49-F238E27FC236}">
                  <a16:creationId xmlns="" xmlns:a16="http://schemas.microsoft.com/office/drawing/2014/main" id="{6BF4E1D7-65D6-41A3-86FE-9AAE661E453B}"/>
                </a:ext>
              </a:extLst>
            </p:cNvPr>
            <p:cNvSpPr txBox="1"/>
            <p:nvPr/>
          </p:nvSpPr>
          <p:spPr>
            <a:xfrm>
              <a:off x="1735797" y="4018342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2" name="TextBox 19">
              <a:extLst>
                <a:ext uri="{FF2B5EF4-FFF2-40B4-BE49-F238E27FC236}">
                  <a16:creationId xmlns="" xmlns:a16="http://schemas.microsoft.com/office/drawing/2014/main" id="{80926ED9-3EBA-4CE9-8052-64207D6FA3EA}"/>
                </a:ext>
              </a:extLst>
            </p:cNvPr>
            <p:cNvSpPr txBox="1"/>
            <p:nvPr/>
          </p:nvSpPr>
          <p:spPr>
            <a:xfrm>
              <a:off x="2338168" y="3813781"/>
              <a:ext cx="49291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هدفه: </a:t>
              </a:r>
            </a:p>
            <a:p>
              <a:pPr algn="ctr"/>
              <a:r>
                <a:rPr lang="ar-SY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خدمة ضيوف الرحمن 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6" name="Oval 67">
              <a:extLst>
                <a:ext uri="{FF2B5EF4-FFF2-40B4-BE49-F238E27FC236}">
                  <a16:creationId xmlns="" xmlns:a16="http://schemas.microsoft.com/office/drawing/2014/main" id="{980C207D-5EA7-41A5-8E26-B04BF9C1C888}"/>
                </a:ext>
              </a:extLst>
            </p:cNvPr>
            <p:cNvSpPr/>
            <p:nvPr/>
          </p:nvSpPr>
          <p:spPr>
            <a:xfrm>
              <a:off x="7165749" y="4163007"/>
              <a:ext cx="189919" cy="1899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: Rounded Corners 5">
            <a:extLst>
              <a:ext uri="{FF2B5EF4-FFF2-40B4-BE49-F238E27FC236}">
                <a16:creationId xmlns="" xmlns:a16="http://schemas.microsoft.com/office/drawing/2014/main" id="{AC896EFE-4A9E-43AC-B16E-73A23D735A69}"/>
              </a:ext>
            </a:extLst>
          </p:cNvPr>
          <p:cNvSpPr/>
          <p:nvPr/>
        </p:nvSpPr>
        <p:spPr>
          <a:xfrm>
            <a:off x="4695228" y="1096117"/>
            <a:ext cx="6038993" cy="956604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8">
            <a:extLst>
              <a:ext uri="{FF2B5EF4-FFF2-40B4-BE49-F238E27FC236}">
                <a16:creationId xmlns="" xmlns:a16="http://schemas.microsoft.com/office/drawing/2014/main" id="{E8A79AC4-22C0-4005-8459-89D25376CB68}"/>
              </a:ext>
            </a:extLst>
          </p:cNvPr>
          <p:cNvSpPr txBox="1"/>
          <p:nvPr/>
        </p:nvSpPr>
        <p:spPr>
          <a:xfrm>
            <a:off x="4822669" y="1251253"/>
            <a:ext cx="5743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تتولى وزارة الموارد البشرية و التنمية الاجتماعية تنظيم العمل التطوعي و تمكينه و نشر ثقافته, و من أبرز برامج التطوع الوطني ما يأتي:</a:t>
            </a:r>
            <a:endParaRPr lang="en-US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7" name="Group 75">
            <a:extLst>
              <a:ext uri="{FF2B5EF4-FFF2-40B4-BE49-F238E27FC236}">
                <a16:creationId xmlns:a16="http://schemas.microsoft.com/office/drawing/2014/main" xmlns="" id="{12566D88-31D6-416B-B5B5-685630FB662C}"/>
              </a:ext>
            </a:extLst>
          </p:cNvPr>
          <p:cNvGrpSpPr/>
          <p:nvPr/>
        </p:nvGrpSpPr>
        <p:grpSpPr>
          <a:xfrm>
            <a:off x="8465797" y="2409801"/>
            <a:ext cx="2919450" cy="586719"/>
            <a:chOff x="6803483" y="3004413"/>
            <a:chExt cx="1204685" cy="1204685"/>
          </a:xfrm>
        </p:grpSpPr>
        <p:sp>
          <p:nvSpPr>
            <p:cNvPr id="48" name="Oval 10">
              <a:extLst>
                <a:ext uri="{FF2B5EF4-FFF2-40B4-BE49-F238E27FC236}">
                  <a16:creationId xmlns:a16="http://schemas.microsoft.com/office/drawing/2014/main" xmlns="" id="{2B602DCE-9734-498E-BA99-D31148558385}"/>
                </a:ext>
              </a:extLst>
            </p:cNvPr>
            <p:cNvSpPr/>
            <p:nvPr/>
          </p:nvSpPr>
          <p:spPr>
            <a:xfrm>
              <a:off x="6803483" y="3004413"/>
              <a:ext cx="1204685" cy="120468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74">
              <a:extLst>
                <a:ext uri="{FF2B5EF4-FFF2-40B4-BE49-F238E27FC236}">
                  <a16:creationId xmlns:a16="http://schemas.microsoft.com/office/drawing/2014/main" xmlns="" id="{E61E29B1-A885-49FA-8EF0-8DCA134FF6ED}"/>
                </a:ext>
              </a:extLst>
            </p:cNvPr>
            <p:cNvSpPr txBox="1"/>
            <p:nvPr/>
          </p:nvSpPr>
          <p:spPr>
            <a:xfrm>
              <a:off x="6917436" y="3168873"/>
              <a:ext cx="982949" cy="821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برنامج ( كُنْ عوناً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948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3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00"/>
                            </p:stCondLst>
                            <p:childTnLst>
                              <p:par>
                                <p:cTn id="6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300"/>
                            </p:stCondLst>
                            <p:childTnLst>
                              <p:par>
                                <p:cTn id="7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3" grpId="0" animBg="1"/>
      <p:bldP spid="60" grpId="0" animBg="1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E11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0" y="3543300"/>
            <a:ext cx="875462" cy="59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58334" y="251828"/>
            <a:ext cx="1058079" cy="2565527"/>
            <a:chOff x="1083292" y="181057"/>
            <a:chExt cx="1058079" cy="2565527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83292" y="181057"/>
              <a:ext cx="461665" cy="256552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E11D8D"/>
                  </a:solidFill>
                  <a:latin typeface="Oswald" panose="02000503000000000000" pitchFamily="2" charset="0"/>
                </a:rPr>
                <a:t>التَّطَوُّع 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أشكال التَّطَوُّع و برامجه</a:t>
              </a:r>
            </a:p>
          </p:txBody>
        </p:sp>
      </p:grpSp>
      <p:grpSp>
        <p:nvGrpSpPr>
          <p:cNvPr id="21" name="Group 34">
            <a:extLst>
              <a:ext uri="{FF2B5EF4-FFF2-40B4-BE49-F238E27FC236}">
                <a16:creationId xmlns="" xmlns:a16="http://schemas.microsoft.com/office/drawing/2014/main" id="{3511D3EB-865D-4889-9F87-9D44BC1C5288}"/>
              </a:ext>
            </a:extLst>
          </p:cNvPr>
          <p:cNvGrpSpPr/>
          <p:nvPr/>
        </p:nvGrpSpPr>
        <p:grpSpPr>
          <a:xfrm>
            <a:off x="3212576" y="4434741"/>
            <a:ext cx="4198880" cy="1500333"/>
            <a:chOff x="3434509" y="1223092"/>
            <a:chExt cx="5310348" cy="1897480"/>
          </a:xfrm>
        </p:grpSpPr>
        <p:sp>
          <p:nvSpPr>
            <p:cNvPr id="22" name="Freeform: Shape 35">
              <a:extLst>
                <a:ext uri="{FF2B5EF4-FFF2-40B4-BE49-F238E27FC236}">
                  <a16:creationId xmlns="" xmlns:a16="http://schemas.microsoft.com/office/drawing/2014/main" id="{F1DB7F48-0863-484F-A5E2-22D1A4DEB065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36">
              <a:extLst>
                <a:ext uri="{FF2B5EF4-FFF2-40B4-BE49-F238E27FC236}">
                  <a16:creationId xmlns="" xmlns:a16="http://schemas.microsoft.com/office/drawing/2014/main" id="{C30D1CF7-B671-4C58-B171-E5A72281CA7A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38">
              <a:extLst>
                <a:ext uri="{FF2B5EF4-FFF2-40B4-BE49-F238E27FC236}">
                  <a16:creationId xmlns="" xmlns:a16="http://schemas.microsoft.com/office/drawing/2014/main" id="{4A67E37C-0FFB-45C4-8DF8-F98B60B12C89}"/>
                </a:ext>
              </a:extLst>
            </p:cNvPr>
            <p:cNvSpPr txBox="1"/>
            <p:nvPr/>
          </p:nvSpPr>
          <p:spPr>
            <a:xfrm>
              <a:off x="3434509" y="1223092"/>
              <a:ext cx="373743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4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  <p:sp>
          <p:nvSpPr>
            <p:cNvPr id="25" name="TextBox 39">
              <a:extLst>
                <a:ext uri="{FF2B5EF4-FFF2-40B4-BE49-F238E27FC236}">
                  <a16:creationId xmlns="" xmlns:a16="http://schemas.microsoft.com/office/drawing/2014/main" id="{B1B7F90A-661A-4696-821B-B9CAA464FA3C}"/>
                </a:ext>
              </a:extLst>
            </p:cNvPr>
            <p:cNvSpPr txBox="1"/>
            <p:nvPr/>
          </p:nvSpPr>
          <p:spPr>
            <a:xfrm>
              <a:off x="3736163" y="1663226"/>
              <a:ext cx="4880200" cy="817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0066CC"/>
                  </a:solidFill>
                  <a:latin typeface="Oswald" panose="02000503000000000000" pitchFamily="2" charset="0"/>
                </a:rPr>
                <a:t>مساعدة المسنيّن و ذوي الاحتياجات الخاصة من الحجاج و المعتمرين</a:t>
              </a:r>
              <a:endParaRPr lang="en-US" b="1" dirty="0">
                <a:solidFill>
                  <a:srgbClr val="0066C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6" name="TextBox 40">
              <a:extLst>
                <a:ext uri="{FF2B5EF4-FFF2-40B4-BE49-F238E27FC236}">
                  <a16:creationId xmlns="" xmlns:a16="http://schemas.microsoft.com/office/drawing/2014/main" id="{DD2C8D28-2EC4-449E-BCEC-9EF7842E2321}"/>
                </a:ext>
              </a:extLst>
            </p:cNvPr>
            <p:cNvSpPr txBox="1"/>
            <p:nvPr/>
          </p:nvSpPr>
          <p:spPr>
            <a:xfrm>
              <a:off x="5333998" y="2130322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Group 41">
            <a:extLst>
              <a:ext uri="{FF2B5EF4-FFF2-40B4-BE49-F238E27FC236}">
                <a16:creationId xmlns="" xmlns:a16="http://schemas.microsoft.com/office/drawing/2014/main" id="{70FAA672-A64A-48F0-A061-B9591F075E07}"/>
              </a:ext>
            </a:extLst>
          </p:cNvPr>
          <p:cNvGrpSpPr/>
          <p:nvPr/>
        </p:nvGrpSpPr>
        <p:grpSpPr>
          <a:xfrm>
            <a:off x="7491476" y="4463571"/>
            <a:ext cx="4225561" cy="1480457"/>
            <a:chOff x="3447142" y="1248229"/>
            <a:chExt cx="5344093" cy="1872343"/>
          </a:xfrm>
        </p:grpSpPr>
        <p:sp>
          <p:nvSpPr>
            <p:cNvPr id="28" name="Freeform: Shape 42">
              <a:extLst>
                <a:ext uri="{FF2B5EF4-FFF2-40B4-BE49-F238E27FC236}">
                  <a16:creationId xmlns="" xmlns:a16="http://schemas.microsoft.com/office/drawing/2014/main" id="{B134518F-E107-4BE1-BAC8-41D1DC904D01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43">
              <a:extLst>
                <a:ext uri="{FF2B5EF4-FFF2-40B4-BE49-F238E27FC236}">
                  <a16:creationId xmlns="" xmlns:a16="http://schemas.microsoft.com/office/drawing/2014/main" id="{B1DBD8F6-1E3F-462A-B8CF-07E53A53AAD1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45">
              <a:extLst>
                <a:ext uri="{FF2B5EF4-FFF2-40B4-BE49-F238E27FC236}">
                  <a16:creationId xmlns="" xmlns:a16="http://schemas.microsoft.com/office/drawing/2014/main" id="{76BC3025-A4C2-427A-93D5-24B5359F5B95}"/>
                </a:ext>
              </a:extLst>
            </p:cNvPr>
            <p:cNvSpPr txBox="1"/>
            <p:nvPr/>
          </p:nvSpPr>
          <p:spPr>
            <a:xfrm>
              <a:off x="3500476" y="1301659"/>
              <a:ext cx="344409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</a:rPr>
                <a:t>5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31" name="TextBox 46">
              <a:extLst>
                <a:ext uri="{FF2B5EF4-FFF2-40B4-BE49-F238E27FC236}">
                  <a16:creationId xmlns="" xmlns:a16="http://schemas.microsoft.com/office/drawing/2014/main" id="{36B6B431-6877-4661-A2BF-0AF60446BBEC}"/>
                </a:ext>
              </a:extLst>
            </p:cNvPr>
            <p:cNvSpPr txBox="1"/>
            <p:nvPr/>
          </p:nvSpPr>
          <p:spPr>
            <a:xfrm>
              <a:off x="3833254" y="1595985"/>
              <a:ext cx="4957981" cy="467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9900CC"/>
                  </a:solidFill>
                  <a:latin typeface="Oswald" panose="02000503000000000000" pitchFamily="2" charset="0"/>
                </a:rPr>
                <a:t>تقديم خدمات طبّية لضيوف الرحمن</a:t>
              </a:r>
              <a:endParaRPr lang="en-US" b="1" dirty="0">
                <a:solidFill>
                  <a:srgbClr val="9900C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32" name="TextBox 47">
              <a:extLst>
                <a:ext uri="{FF2B5EF4-FFF2-40B4-BE49-F238E27FC236}">
                  <a16:creationId xmlns="" xmlns:a16="http://schemas.microsoft.com/office/drawing/2014/main" id="{C7F4149E-1311-4032-9D77-EC2E92133D12}"/>
                </a:ext>
              </a:extLst>
            </p:cNvPr>
            <p:cNvSpPr txBox="1"/>
            <p:nvPr/>
          </p:nvSpPr>
          <p:spPr>
            <a:xfrm>
              <a:off x="5112303" y="1465054"/>
              <a:ext cx="3678931" cy="89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3" name="Group 20">
            <a:extLst>
              <a:ext uri="{FF2B5EF4-FFF2-40B4-BE49-F238E27FC236}">
                <a16:creationId xmlns="" xmlns:a16="http://schemas.microsoft.com/office/drawing/2014/main" id="{9B6B2F28-C702-4430-89DC-EBD49659AA65}"/>
              </a:ext>
            </a:extLst>
          </p:cNvPr>
          <p:cNvGrpSpPr/>
          <p:nvPr/>
        </p:nvGrpSpPr>
        <p:grpSpPr>
          <a:xfrm>
            <a:off x="4860696" y="3410082"/>
            <a:ext cx="4188890" cy="1480457"/>
            <a:chOff x="3447142" y="1248229"/>
            <a:chExt cx="5297715" cy="1872343"/>
          </a:xfrm>
        </p:grpSpPr>
        <p:sp>
          <p:nvSpPr>
            <p:cNvPr id="34" name="Freeform: Shape 21">
              <a:extLst>
                <a:ext uri="{FF2B5EF4-FFF2-40B4-BE49-F238E27FC236}">
                  <a16:creationId xmlns="" xmlns:a16="http://schemas.microsoft.com/office/drawing/2014/main" id="{75471506-3714-4B3D-8754-F6D854BF2B2B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2">
              <a:extLst>
                <a:ext uri="{FF2B5EF4-FFF2-40B4-BE49-F238E27FC236}">
                  <a16:creationId xmlns="" xmlns:a16="http://schemas.microsoft.com/office/drawing/2014/main" id="{DDFF88E6-0AD2-4CA9-BA4C-809055408130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24">
              <a:extLst>
                <a:ext uri="{FF2B5EF4-FFF2-40B4-BE49-F238E27FC236}">
                  <a16:creationId xmlns="" xmlns:a16="http://schemas.microsoft.com/office/drawing/2014/main" id="{EDCC401E-E9FC-4F0B-822E-17ED8DC0A2CF}"/>
                </a:ext>
              </a:extLst>
            </p:cNvPr>
            <p:cNvSpPr txBox="1"/>
            <p:nvPr/>
          </p:nvSpPr>
          <p:spPr>
            <a:xfrm>
              <a:off x="3569485" y="1263102"/>
              <a:ext cx="406570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3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7" name="TextBox 25">
              <a:extLst>
                <a:ext uri="{FF2B5EF4-FFF2-40B4-BE49-F238E27FC236}">
                  <a16:creationId xmlns="" xmlns:a16="http://schemas.microsoft.com/office/drawing/2014/main" id="{263BB9E6-5F88-42FA-87F7-2892E43D010E}"/>
                </a:ext>
              </a:extLst>
            </p:cNvPr>
            <p:cNvSpPr txBox="1"/>
            <p:nvPr/>
          </p:nvSpPr>
          <p:spPr>
            <a:xfrm>
              <a:off x="3727685" y="1650679"/>
              <a:ext cx="4934571" cy="467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9900"/>
                  </a:solidFill>
                  <a:latin typeface="Oswald" panose="02000503000000000000" pitchFamily="2" charset="0"/>
                </a:rPr>
                <a:t>الترجمة للحجاج و المعتمرين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4" name="TextBox 26">
              <a:extLst>
                <a:ext uri="{FF2B5EF4-FFF2-40B4-BE49-F238E27FC236}">
                  <a16:creationId xmlns="" xmlns:a16="http://schemas.microsoft.com/office/drawing/2014/main" id="{8F410EE0-A1CE-49BB-8D8D-3E6B1AD64D73}"/>
                </a:ext>
              </a:extLst>
            </p:cNvPr>
            <p:cNvSpPr txBox="1"/>
            <p:nvPr/>
          </p:nvSpPr>
          <p:spPr>
            <a:xfrm>
              <a:off x="5251933" y="2253343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5" name="Group 1">
            <a:extLst>
              <a:ext uri="{FF2B5EF4-FFF2-40B4-BE49-F238E27FC236}">
                <a16:creationId xmlns="" xmlns:a16="http://schemas.microsoft.com/office/drawing/2014/main" id="{A7289489-C1C6-473A-8D08-62CDB13BCBA5}"/>
              </a:ext>
            </a:extLst>
          </p:cNvPr>
          <p:cNvGrpSpPr/>
          <p:nvPr/>
        </p:nvGrpSpPr>
        <p:grpSpPr>
          <a:xfrm>
            <a:off x="3097147" y="2300117"/>
            <a:ext cx="4394329" cy="1557611"/>
            <a:chOff x="3255698" y="1150652"/>
            <a:chExt cx="5557536" cy="1969920"/>
          </a:xfrm>
        </p:grpSpPr>
        <p:sp>
          <p:nvSpPr>
            <p:cNvPr id="46" name="Freeform: Shape 7">
              <a:extLst>
                <a:ext uri="{FF2B5EF4-FFF2-40B4-BE49-F238E27FC236}">
                  <a16:creationId xmlns="" xmlns:a16="http://schemas.microsoft.com/office/drawing/2014/main" id="{4FFEBD75-CB09-4FFB-AE4F-9C354554489F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">
              <a:extLst>
                <a:ext uri="{FF2B5EF4-FFF2-40B4-BE49-F238E27FC236}">
                  <a16:creationId xmlns="" xmlns:a16="http://schemas.microsoft.com/office/drawing/2014/main" id="{7449C522-E095-44D3-B485-A26748BB7D48}"/>
                </a:ext>
              </a:extLst>
            </p:cNvPr>
            <p:cNvSpPr/>
            <p:nvPr/>
          </p:nvSpPr>
          <p:spPr>
            <a:xfrm>
              <a:off x="3285108" y="1248229"/>
              <a:ext cx="5459750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10">
              <a:extLst>
                <a:ext uri="{FF2B5EF4-FFF2-40B4-BE49-F238E27FC236}">
                  <a16:creationId xmlns="" xmlns:a16="http://schemas.microsoft.com/office/drawing/2014/main" id="{88A9A131-42AC-4F4E-8613-1EB89E15AD38}"/>
                </a:ext>
              </a:extLst>
            </p:cNvPr>
            <p:cNvSpPr txBox="1"/>
            <p:nvPr/>
          </p:nvSpPr>
          <p:spPr>
            <a:xfrm>
              <a:off x="3473773" y="1150652"/>
              <a:ext cx="229563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</a:rPr>
                <a:t>1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  <p:sp>
          <p:nvSpPr>
            <p:cNvPr id="49" name="TextBox 11">
              <a:extLst>
                <a:ext uri="{FF2B5EF4-FFF2-40B4-BE49-F238E27FC236}">
                  <a16:creationId xmlns="" xmlns:a16="http://schemas.microsoft.com/office/drawing/2014/main" id="{FA5A04EA-11D4-4185-844F-4BCA38D029C2}"/>
                </a:ext>
              </a:extLst>
            </p:cNvPr>
            <p:cNvSpPr txBox="1"/>
            <p:nvPr/>
          </p:nvSpPr>
          <p:spPr>
            <a:xfrm>
              <a:off x="3255698" y="1481395"/>
              <a:ext cx="5557536" cy="817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339966"/>
                  </a:solidFill>
                  <a:latin typeface="Oswald" panose="02000503000000000000" pitchFamily="2" charset="0"/>
                </a:rPr>
                <a:t>استقبال  ضيوف الرحمن في المنافذ البرية و الجوية و البحرية و توديعهم</a:t>
              </a:r>
            </a:p>
          </p:txBody>
        </p:sp>
        <p:sp>
          <p:nvSpPr>
            <p:cNvPr id="50" name="TextBox 12">
              <a:extLst>
                <a:ext uri="{FF2B5EF4-FFF2-40B4-BE49-F238E27FC236}">
                  <a16:creationId xmlns="" xmlns:a16="http://schemas.microsoft.com/office/drawing/2014/main" id="{12FA63BC-673C-4FCA-B7CF-A6BADCF40082}"/>
                </a:ext>
              </a:extLst>
            </p:cNvPr>
            <p:cNvSpPr txBox="1"/>
            <p:nvPr/>
          </p:nvSpPr>
          <p:spPr>
            <a:xfrm>
              <a:off x="5400209" y="2217053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1" name="Group 27">
            <a:extLst>
              <a:ext uri="{FF2B5EF4-FFF2-40B4-BE49-F238E27FC236}">
                <a16:creationId xmlns="" xmlns:a16="http://schemas.microsoft.com/office/drawing/2014/main" id="{0A6E9735-2FB0-4421-8EF2-B18BCBF31D8C}"/>
              </a:ext>
            </a:extLst>
          </p:cNvPr>
          <p:cNvGrpSpPr/>
          <p:nvPr/>
        </p:nvGrpSpPr>
        <p:grpSpPr>
          <a:xfrm>
            <a:off x="7433719" y="2294302"/>
            <a:ext cx="4380604" cy="1563211"/>
            <a:chOff x="3374098" y="1143569"/>
            <a:chExt cx="5540176" cy="1977003"/>
          </a:xfrm>
        </p:grpSpPr>
        <p:sp>
          <p:nvSpPr>
            <p:cNvPr id="52" name="Freeform: Shape 28">
              <a:extLst>
                <a:ext uri="{FF2B5EF4-FFF2-40B4-BE49-F238E27FC236}">
                  <a16:creationId xmlns="" xmlns:a16="http://schemas.microsoft.com/office/drawing/2014/main" id="{FBB9CE03-3B61-4110-956A-D3E520506BEE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29">
              <a:extLst>
                <a:ext uri="{FF2B5EF4-FFF2-40B4-BE49-F238E27FC236}">
                  <a16:creationId xmlns="" xmlns:a16="http://schemas.microsoft.com/office/drawing/2014/main" id="{085F8605-76BC-4FF5-A6E5-002C7B502EEC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31">
              <a:extLst>
                <a:ext uri="{FF2B5EF4-FFF2-40B4-BE49-F238E27FC236}">
                  <a16:creationId xmlns="" xmlns:a16="http://schemas.microsoft.com/office/drawing/2014/main" id="{1C3C0131-F55A-4360-B167-A10998DFC780}"/>
                </a:ext>
              </a:extLst>
            </p:cNvPr>
            <p:cNvSpPr txBox="1"/>
            <p:nvPr/>
          </p:nvSpPr>
          <p:spPr>
            <a:xfrm>
              <a:off x="3439477" y="1143569"/>
              <a:ext cx="373743" cy="50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2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55" name="TextBox 32">
              <a:extLst>
                <a:ext uri="{FF2B5EF4-FFF2-40B4-BE49-F238E27FC236}">
                  <a16:creationId xmlns="" xmlns:a16="http://schemas.microsoft.com/office/drawing/2014/main" id="{93FCA17F-4597-42A5-BAA2-5A03C0E91876}"/>
                </a:ext>
              </a:extLst>
            </p:cNvPr>
            <p:cNvSpPr txBox="1"/>
            <p:nvPr/>
          </p:nvSpPr>
          <p:spPr>
            <a:xfrm>
              <a:off x="3374098" y="1627844"/>
              <a:ext cx="5540176" cy="46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0066"/>
                  </a:solidFill>
                  <a:latin typeface="Oswald" panose="02000503000000000000" pitchFamily="2" charset="0"/>
                </a:rPr>
                <a:t>إرشاد ضيوف الرحمن</a:t>
              </a:r>
            </a:p>
          </p:txBody>
        </p:sp>
        <p:sp>
          <p:nvSpPr>
            <p:cNvPr id="56" name="TextBox 33">
              <a:extLst>
                <a:ext uri="{FF2B5EF4-FFF2-40B4-BE49-F238E27FC236}">
                  <a16:creationId xmlns="" xmlns:a16="http://schemas.microsoft.com/office/drawing/2014/main" id="{681B69C3-D67E-4819-95B2-5204461FC18B}"/>
                </a:ext>
              </a:extLst>
            </p:cNvPr>
            <p:cNvSpPr txBox="1"/>
            <p:nvPr/>
          </p:nvSpPr>
          <p:spPr>
            <a:xfrm>
              <a:off x="4119072" y="1889610"/>
              <a:ext cx="4603326" cy="46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dirty="0"/>
            </a:p>
          </p:txBody>
        </p:sp>
      </p:grpSp>
      <p:grpSp>
        <p:nvGrpSpPr>
          <p:cNvPr id="43" name="Group 75">
            <a:extLst>
              <a:ext uri="{FF2B5EF4-FFF2-40B4-BE49-F238E27FC236}">
                <a16:creationId xmlns:a16="http://schemas.microsoft.com/office/drawing/2014/main" xmlns="" id="{12566D88-31D6-416B-B5B5-685630FB662C}"/>
              </a:ext>
            </a:extLst>
          </p:cNvPr>
          <p:cNvGrpSpPr/>
          <p:nvPr/>
        </p:nvGrpSpPr>
        <p:grpSpPr>
          <a:xfrm>
            <a:off x="6663461" y="627504"/>
            <a:ext cx="4036921" cy="823965"/>
            <a:chOff x="6803483" y="3004413"/>
            <a:chExt cx="1204685" cy="1204685"/>
          </a:xfrm>
        </p:grpSpPr>
        <p:sp>
          <p:nvSpPr>
            <p:cNvPr id="57" name="Oval 10">
              <a:extLst>
                <a:ext uri="{FF2B5EF4-FFF2-40B4-BE49-F238E27FC236}">
                  <a16:creationId xmlns:a16="http://schemas.microsoft.com/office/drawing/2014/main" xmlns="" id="{2B602DCE-9734-498E-BA99-D31148558385}"/>
                </a:ext>
              </a:extLst>
            </p:cNvPr>
            <p:cNvSpPr/>
            <p:nvPr/>
          </p:nvSpPr>
          <p:spPr>
            <a:xfrm>
              <a:off x="6803483" y="3004413"/>
              <a:ext cx="1204685" cy="120468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74">
              <a:extLst>
                <a:ext uri="{FF2B5EF4-FFF2-40B4-BE49-F238E27FC236}">
                  <a16:creationId xmlns:a16="http://schemas.microsoft.com/office/drawing/2014/main" xmlns="" id="{E61E29B1-A885-49FA-8EF0-8DCA134FF6ED}"/>
                </a:ext>
              </a:extLst>
            </p:cNvPr>
            <p:cNvSpPr txBox="1"/>
            <p:nvPr/>
          </p:nvSpPr>
          <p:spPr>
            <a:xfrm>
              <a:off x="6917436" y="3323975"/>
              <a:ext cx="982949" cy="51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من مجالات برنامج 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( كُنْ عوناً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) :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77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E11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الرابعة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1" y="3540348"/>
            <a:ext cx="817701" cy="55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20805" y="381511"/>
            <a:ext cx="1023647" cy="2365989"/>
            <a:chOff x="1130424" y="335569"/>
            <a:chExt cx="1023647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4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E11D8D"/>
                  </a:solidFill>
                  <a:latin typeface="Oswald" panose="02000503000000000000" pitchFamily="2" charset="0"/>
                </a:rPr>
                <a:t>التَّطَوُّع 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أشكال التَّطَوُّع و برامجه</a:t>
              </a:r>
            </a:p>
          </p:txBody>
        </p:sp>
      </p:grpSp>
      <p:cxnSp>
        <p:nvCxnSpPr>
          <p:cNvPr id="32" name="Straight Connector 69">
            <a:extLst>
              <a:ext uri="{FF2B5EF4-FFF2-40B4-BE49-F238E27FC236}">
                <a16:creationId xmlns="" xmlns:a16="http://schemas.microsoft.com/office/drawing/2014/main" id="{8B1FAC07-26C2-492A-A674-431DD6642294}"/>
              </a:ext>
            </a:extLst>
          </p:cNvPr>
          <p:cNvCxnSpPr>
            <a:endCxn id="33" idx="6"/>
          </p:cNvCxnSpPr>
          <p:nvPr/>
        </p:nvCxnSpPr>
        <p:spPr>
          <a:xfrm>
            <a:off x="8915357" y="4249175"/>
            <a:ext cx="3053666" cy="484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4">
            <a:extLst>
              <a:ext uri="{FF2B5EF4-FFF2-40B4-BE49-F238E27FC236}">
                <a16:creationId xmlns="" xmlns:a16="http://schemas.microsoft.com/office/drawing/2014/main" id="{B6B3E554-9B00-40E5-AC04-944CE7968912}"/>
              </a:ext>
            </a:extLst>
          </p:cNvPr>
          <p:cNvSpPr/>
          <p:nvPr/>
        </p:nvSpPr>
        <p:spPr>
          <a:xfrm>
            <a:off x="10126155" y="3376193"/>
            <a:ext cx="1842868" cy="1842868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Connector: Elbow 60">
            <a:extLst>
              <a:ext uri="{FF2B5EF4-FFF2-40B4-BE49-F238E27FC236}">
                <a16:creationId xmlns="" xmlns:a16="http://schemas.microsoft.com/office/drawing/2014/main" id="{F692E4FF-123D-42EB-83AC-EFCC4EDDB9F4}"/>
              </a:ext>
            </a:extLst>
          </p:cNvPr>
          <p:cNvCxnSpPr>
            <a:cxnSpLocks/>
            <a:stCxn id="34" idx="3"/>
            <a:endCxn id="38" idx="3"/>
          </p:cNvCxnSpPr>
          <p:nvPr/>
        </p:nvCxnSpPr>
        <p:spPr>
          <a:xfrm>
            <a:off x="8647875" y="3609483"/>
            <a:ext cx="12700" cy="1284846"/>
          </a:xfrm>
          <a:prstGeom prst="bentConnector3">
            <a:avLst>
              <a:gd name="adj1" fmla="val 180000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Graphic 71">
            <a:extLst>
              <a:ext uri="{FF2B5EF4-FFF2-40B4-BE49-F238E27FC236}">
                <a16:creationId xmlns="" xmlns:a16="http://schemas.microsoft.com/office/drawing/2014/main" id="{5AAA282A-9CAD-4E62-AB9B-42CF3CC02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787" y="3364262"/>
            <a:ext cx="1880636" cy="18614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مجموعة 15"/>
          <p:cNvGrpSpPr/>
          <p:nvPr/>
        </p:nvGrpSpPr>
        <p:grpSpPr>
          <a:xfrm>
            <a:off x="2739430" y="3131181"/>
            <a:ext cx="5908445" cy="1288469"/>
            <a:chOff x="1534341" y="2497026"/>
            <a:chExt cx="5908445" cy="1288469"/>
          </a:xfrm>
        </p:grpSpPr>
        <p:sp>
          <p:nvSpPr>
            <p:cNvPr id="30" name="Rectangle: Rounded Corners 55">
              <a:extLst>
                <a:ext uri="{FF2B5EF4-FFF2-40B4-BE49-F238E27FC236}">
                  <a16:creationId xmlns="" xmlns:a16="http://schemas.microsoft.com/office/drawing/2014/main" id="{F93BDE63-397B-4F88-A038-B4DB5D29D1E3}"/>
                </a:ext>
              </a:extLst>
            </p:cNvPr>
            <p:cNvSpPr/>
            <p:nvPr/>
          </p:nvSpPr>
          <p:spPr>
            <a:xfrm rot="21206600">
              <a:off x="1534341" y="2991148"/>
              <a:ext cx="5797650" cy="79434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11">
              <a:extLst>
                <a:ext uri="{FF2B5EF4-FFF2-40B4-BE49-F238E27FC236}">
                  <a16:creationId xmlns="" xmlns:a16="http://schemas.microsoft.com/office/drawing/2014/main" id="{C5314C39-718F-4EF4-B899-81AD4E67B794}"/>
                </a:ext>
              </a:extLst>
            </p:cNvPr>
            <p:cNvSpPr/>
            <p:nvPr/>
          </p:nvSpPr>
          <p:spPr>
            <a:xfrm>
              <a:off x="1652368" y="2497026"/>
              <a:ext cx="5790418" cy="956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12">
              <a:extLst>
                <a:ext uri="{FF2B5EF4-FFF2-40B4-BE49-F238E27FC236}">
                  <a16:creationId xmlns="" xmlns:a16="http://schemas.microsoft.com/office/drawing/2014/main" id="{D9BB8FBE-3A15-41DF-A971-C6B1344CC41E}"/>
                </a:ext>
              </a:extLst>
            </p:cNvPr>
            <p:cNvSpPr/>
            <p:nvPr/>
          </p:nvSpPr>
          <p:spPr>
            <a:xfrm>
              <a:off x="1755726" y="2595613"/>
              <a:ext cx="773723" cy="773723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13">
              <a:extLst>
                <a:ext uri="{FF2B5EF4-FFF2-40B4-BE49-F238E27FC236}">
                  <a16:creationId xmlns="" xmlns:a16="http://schemas.microsoft.com/office/drawing/2014/main" id="{9B50B0E4-3874-4315-B52D-97FE28F90C35}"/>
                </a:ext>
              </a:extLst>
            </p:cNvPr>
            <p:cNvSpPr txBox="1"/>
            <p:nvPr/>
          </p:nvSpPr>
          <p:spPr>
            <a:xfrm>
              <a:off x="1755726" y="2751641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7" name="TextBox 14">
              <a:extLst>
                <a:ext uri="{FF2B5EF4-FFF2-40B4-BE49-F238E27FC236}">
                  <a16:creationId xmlns="" xmlns:a16="http://schemas.microsoft.com/office/drawing/2014/main" id="{40C65480-F523-4700-9DA6-2EFE74DF157B}"/>
                </a:ext>
              </a:extLst>
            </p:cNvPr>
            <p:cNvSpPr txBox="1"/>
            <p:nvPr/>
          </p:nvSpPr>
          <p:spPr>
            <a:xfrm>
              <a:off x="2769968" y="2551539"/>
              <a:ext cx="43909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الجهة المسؤولة:</a:t>
              </a:r>
            </a:p>
            <a:p>
              <a:pPr algn="ctr"/>
              <a:r>
                <a:rPr lang="ar-SY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الجمعية السعودية للعمل التطوعي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5" name="Oval 66">
              <a:extLst>
                <a:ext uri="{FF2B5EF4-FFF2-40B4-BE49-F238E27FC236}">
                  <a16:creationId xmlns="" xmlns:a16="http://schemas.microsoft.com/office/drawing/2014/main" id="{6F135369-9300-4DA5-9E3A-B78384EBAA86}"/>
                </a:ext>
              </a:extLst>
            </p:cNvPr>
            <p:cNvSpPr/>
            <p:nvPr/>
          </p:nvSpPr>
          <p:spPr>
            <a:xfrm>
              <a:off x="7165749" y="2879746"/>
              <a:ext cx="189919" cy="1899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مجموعة 16"/>
          <p:cNvGrpSpPr/>
          <p:nvPr/>
        </p:nvGrpSpPr>
        <p:grpSpPr>
          <a:xfrm>
            <a:off x="2728880" y="4416027"/>
            <a:ext cx="5918995" cy="1244924"/>
            <a:chOff x="1523791" y="3781872"/>
            <a:chExt cx="5918995" cy="1244924"/>
          </a:xfrm>
        </p:grpSpPr>
        <p:sp>
          <p:nvSpPr>
            <p:cNvPr id="31" name="Rectangle: Rounded Corners 57">
              <a:extLst>
                <a:ext uri="{FF2B5EF4-FFF2-40B4-BE49-F238E27FC236}">
                  <a16:creationId xmlns="" xmlns:a16="http://schemas.microsoft.com/office/drawing/2014/main" id="{6E8EB6AA-0535-4DBB-8B71-7DADC2CAF0BA}"/>
                </a:ext>
              </a:extLst>
            </p:cNvPr>
            <p:cNvSpPr/>
            <p:nvPr/>
          </p:nvSpPr>
          <p:spPr>
            <a:xfrm rot="21206600">
              <a:off x="1523791" y="4232449"/>
              <a:ext cx="5797650" cy="79434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16">
              <a:extLst>
                <a:ext uri="{FF2B5EF4-FFF2-40B4-BE49-F238E27FC236}">
                  <a16:creationId xmlns="" xmlns:a16="http://schemas.microsoft.com/office/drawing/2014/main" id="{D8CA18B8-9069-4DA9-B56B-3FF581532857}"/>
                </a:ext>
              </a:extLst>
            </p:cNvPr>
            <p:cNvSpPr/>
            <p:nvPr/>
          </p:nvSpPr>
          <p:spPr>
            <a:xfrm>
              <a:off x="1652368" y="3781872"/>
              <a:ext cx="5790418" cy="956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7">
              <a:extLst>
                <a:ext uri="{FF2B5EF4-FFF2-40B4-BE49-F238E27FC236}">
                  <a16:creationId xmlns="" xmlns:a16="http://schemas.microsoft.com/office/drawing/2014/main" id="{877DFCAA-F625-4AAD-9C37-03F9AAC40125}"/>
                </a:ext>
              </a:extLst>
            </p:cNvPr>
            <p:cNvSpPr/>
            <p:nvPr/>
          </p:nvSpPr>
          <p:spPr>
            <a:xfrm>
              <a:off x="1735797" y="3862314"/>
              <a:ext cx="773723" cy="773723"/>
            </a:xfrm>
            <a:prstGeom prst="ellipse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18">
              <a:extLst>
                <a:ext uri="{FF2B5EF4-FFF2-40B4-BE49-F238E27FC236}">
                  <a16:creationId xmlns="" xmlns:a16="http://schemas.microsoft.com/office/drawing/2014/main" id="{6BF4E1D7-65D6-41A3-86FE-9AAE661E453B}"/>
                </a:ext>
              </a:extLst>
            </p:cNvPr>
            <p:cNvSpPr txBox="1"/>
            <p:nvPr/>
          </p:nvSpPr>
          <p:spPr>
            <a:xfrm>
              <a:off x="1735797" y="4018342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2" name="TextBox 19">
              <a:extLst>
                <a:ext uri="{FF2B5EF4-FFF2-40B4-BE49-F238E27FC236}">
                  <a16:creationId xmlns="" xmlns:a16="http://schemas.microsoft.com/office/drawing/2014/main" id="{80926ED9-3EBA-4CE9-8052-64207D6FA3EA}"/>
                </a:ext>
              </a:extLst>
            </p:cNvPr>
            <p:cNvSpPr txBox="1"/>
            <p:nvPr/>
          </p:nvSpPr>
          <p:spPr>
            <a:xfrm>
              <a:off x="2338168" y="3813781"/>
              <a:ext cx="49291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هدفه: </a:t>
              </a:r>
            </a:p>
            <a:p>
              <a:pPr algn="ctr"/>
              <a:r>
                <a:rPr lang="ar-SY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تنظيم العمل التطوعي بالشراكة مع الأفراد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6" name="Oval 67">
              <a:extLst>
                <a:ext uri="{FF2B5EF4-FFF2-40B4-BE49-F238E27FC236}">
                  <a16:creationId xmlns="" xmlns:a16="http://schemas.microsoft.com/office/drawing/2014/main" id="{980C207D-5EA7-41A5-8E26-B04BF9C1C888}"/>
                </a:ext>
              </a:extLst>
            </p:cNvPr>
            <p:cNvSpPr/>
            <p:nvPr/>
          </p:nvSpPr>
          <p:spPr>
            <a:xfrm>
              <a:off x="7165749" y="4163007"/>
              <a:ext cx="189919" cy="1899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70">
            <a:extLst>
              <a:ext uri="{FF2B5EF4-FFF2-40B4-BE49-F238E27FC236}">
                <a16:creationId xmlns:a16="http://schemas.microsoft.com/office/drawing/2014/main" xmlns="" id="{5884891D-7ED6-43B9-BFF0-DB4E42DCC2AD}"/>
              </a:ext>
            </a:extLst>
          </p:cNvPr>
          <p:cNvGrpSpPr/>
          <p:nvPr/>
        </p:nvGrpSpPr>
        <p:grpSpPr>
          <a:xfrm>
            <a:off x="7734816" y="843543"/>
            <a:ext cx="2919451" cy="586719"/>
            <a:chOff x="7006142" y="1608051"/>
            <a:chExt cx="1204685" cy="1204685"/>
          </a:xfrm>
        </p:grpSpPr>
        <p:sp>
          <p:nvSpPr>
            <p:cNvPr id="50" name="Oval 15">
              <a:extLst>
                <a:ext uri="{FF2B5EF4-FFF2-40B4-BE49-F238E27FC236}">
                  <a16:creationId xmlns:a16="http://schemas.microsoft.com/office/drawing/2014/main" xmlns="" id="{25C16C94-E4DC-4902-8BE3-596FF4AA8714}"/>
                </a:ext>
              </a:extLst>
            </p:cNvPr>
            <p:cNvSpPr/>
            <p:nvPr/>
          </p:nvSpPr>
          <p:spPr>
            <a:xfrm>
              <a:off x="7006142" y="1608051"/>
              <a:ext cx="1204685" cy="120468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66">
              <a:extLst>
                <a:ext uri="{FF2B5EF4-FFF2-40B4-BE49-F238E27FC236}">
                  <a16:creationId xmlns:a16="http://schemas.microsoft.com/office/drawing/2014/main" xmlns="" id="{BD4B29FC-6A84-4E7C-A261-5EF66E9C5A59}"/>
                </a:ext>
              </a:extLst>
            </p:cNvPr>
            <p:cNvSpPr txBox="1"/>
            <p:nvPr/>
          </p:nvSpPr>
          <p:spPr>
            <a:xfrm>
              <a:off x="7129683" y="1778896"/>
              <a:ext cx="982949" cy="821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برنامج ( تكاتف )</a:t>
              </a:r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506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300"/>
                            </p:stCondLst>
                            <p:childTnLst>
                              <p:par>
                                <p:cTn id="5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800"/>
                            </p:stCondLst>
                            <p:childTnLst>
                              <p:par>
                                <p:cTn id="6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3185</TotalTime>
  <Words>599</Words>
  <Application>Microsoft Office PowerPoint</Application>
  <PresentationFormat>مخصص</PresentationFormat>
  <Paragraphs>144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1781</cp:revision>
  <dcterms:created xsi:type="dcterms:W3CDTF">2020-10-10T04:32:51Z</dcterms:created>
  <dcterms:modified xsi:type="dcterms:W3CDTF">2021-08-25T06:22:54Z</dcterms:modified>
</cp:coreProperties>
</file>