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60" r:id="rId4"/>
    <p:sldId id="362" r:id="rId5"/>
    <p:sldId id="278" r:id="rId6"/>
    <p:sldId id="301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2" clrIdx="0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2449" autoAdjust="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118D2-75B9-4997-90D0-E54A32787836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6185D-EC42-499B-B30C-850A8D73D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17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64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63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7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78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90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19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36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64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94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60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39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84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9378" y="84292"/>
            <a:ext cx="7162800" cy="11822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62389" y="2101615"/>
            <a:ext cx="83167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وَطَني (نشاط إثرائي) </a:t>
            </a:r>
          </a:p>
          <a:p>
            <a:pPr algn="ctr"/>
            <a:r>
              <a:rPr lang="ar-B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الْكِفايَةُ </a:t>
            </a:r>
            <a:r>
              <a:rPr lang="ar-B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الْمُسْتَهْدَفَةُ: المُفْرَدُ وَالْجَمْعُ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6" name="TextBox 10">
            <a:extLst>
              <a:ext uri="{FF2B5EF4-FFF2-40B4-BE49-F238E27FC236}">
                <a16:creationId xmlns="" xmlns:a16="http://schemas.microsoft.com/office/drawing/2014/main" id="{BA83BFFF-542D-4A88-940B-4160444DCF1A}"/>
              </a:ext>
            </a:extLst>
          </p:cNvPr>
          <p:cNvSpPr txBox="1"/>
          <p:nvPr/>
        </p:nvSpPr>
        <p:spPr>
          <a:xfrm>
            <a:off x="577278" y="1468368"/>
            <a:ext cx="219845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BH" sz="3600" b="1" dirty="0">
                <a:solidFill>
                  <a:srgbClr val="FF0000"/>
                </a:solidFill>
              </a:rPr>
              <a:t>الصّفحة 58</a:t>
            </a:r>
          </a:p>
        </p:txBody>
      </p:sp>
      <p:sp>
        <p:nvSpPr>
          <p:cNvPr id="9" name="مربع نص 1">
            <a:extLst>
              <a:ext uri="{FF2B5EF4-FFF2-40B4-BE49-F238E27FC236}">
                <a16:creationId xmlns="" xmlns:a16="http://schemas.microsoft.com/office/drawing/2014/main" id="{8DED41FD-CAA7-4872-807F-15CEB042C593}"/>
              </a:ext>
            </a:extLst>
          </p:cNvPr>
          <p:cNvSpPr txBox="1"/>
          <p:nvPr/>
        </p:nvSpPr>
        <p:spPr>
          <a:xfrm>
            <a:off x="2775728" y="1455284"/>
            <a:ext cx="8705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BH" sz="3600" dirty="0"/>
              <a:t>الْحَلَقَة الْأَولَى، اللُّغَة الْعَرَبِيَّة، الصّفّ الْأَول الإِبتدائيّ</a:t>
            </a:r>
            <a:endParaRPr lang="en-US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0FB1DF3-CF50-43BB-AC01-30369903597E}"/>
              </a:ext>
            </a:extLst>
          </p:cNvPr>
          <p:cNvPicPr/>
          <p:nvPr/>
        </p:nvPicPr>
        <p:blipFill rotWithShape="1">
          <a:blip r:embed="rId5"/>
          <a:srcRect l="26381" t="28920" r="52826" b="20825"/>
          <a:stretch/>
        </p:blipFill>
        <p:spPr bwMode="auto">
          <a:xfrm>
            <a:off x="1862389" y="3535081"/>
            <a:ext cx="7739789" cy="30657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1054" y="60357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6718" y="936447"/>
            <a:ext cx="1135856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وَطَني أَشْجارٌ وَظِلال</a:t>
            </a:r>
          </a:p>
          <a:p>
            <a:pPr algn="ctr"/>
            <a:r>
              <a:rPr lang="ar-BH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وَتُرابي نَخْلٌ وغِلال</a:t>
            </a:r>
          </a:p>
          <a:p>
            <a:pPr algn="ctr"/>
            <a:r>
              <a:rPr lang="ar-BH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أَتَفَيَّأُ ظِلَّكَ يا وَطَني</a:t>
            </a:r>
          </a:p>
          <a:p>
            <a:pPr algn="ctr"/>
            <a:r>
              <a:rPr lang="ar-BH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وَأُحِبُّ تُرابَكَ يا وَطَني</a:t>
            </a:r>
          </a:p>
          <a:p>
            <a:pPr algn="ctr"/>
            <a:r>
              <a:rPr lang="ar-BH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أَرْضُ الْأَجْداد </a:t>
            </a:r>
          </a:p>
          <a:p>
            <a:pPr algn="ctr"/>
            <a:r>
              <a:rPr lang="ar-BH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وَطَنُ الْأَمْجاد</a:t>
            </a:r>
          </a:p>
          <a:p>
            <a:pPr algn="ctr"/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rtl="1"/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55933" y="228561"/>
            <a:ext cx="2588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400" b="1" dirty="0">
                <a:solidFill>
                  <a:srgbClr val="FF0000"/>
                </a:solidFill>
              </a:rPr>
              <a:t>هيّا </a:t>
            </a:r>
            <a:r>
              <a:rPr lang="ar-BH" sz="4400" b="1" dirty="0" smtClean="0">
                <a:solidFill>
                  <a:srgbClr val="FF0000"/>
                </a:solidFill>
              </a:rPr>
              <a:t>نُنْشِدُ: 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D137B7F-2ADD-4FA3-A1AC-32BE5589E873}"/>
              </a:ext>
            </a:extLst>
          </p:cNvPr>
          <p:cNvSpPr txBox="1"/>
          <p:nvPr/>
        </p:nvSpPr>
        <p:spPr>
          <a:xfrm>
            <a:off x="4801790" y="228561"/>
            <a:ext cx="2588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000" b="1" dirty="0">
                <a:solidFill>
                  <a:srgbClr val="FF0000"/>
                </a:solidFill>
              </a:rPr>
              <a:t>وَطَني: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3CD779C-CA6D-4BE1-B305-D0E267519C5C}"/>
              </a:ext>
            </a:extLst>
          </p:cNvPr>
          <p:cNvPicPr/>
          <p:nvPr/>
        </p:nvPicPr>
        <p:blipFill rotWithShape="1">
          <a:blip r:embed="rId4"/>
          <a:srcRect l="23867" t="53803" r="67033" b="19369"/>
          <a:stretch/>
        </p:blipFill>
        <p:spPr bwMode="auto">
          <a:xfrm>
            <a:off x="8358188" y="936447"/>
            <a:ext cx="3417093" cy="43897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D4E7456-33C1-4A2B-AE87-13253267A175}"/>
              </a:ext>
            </a:extLst>
          </p:cNvPr>
          <p:cNvPicPr/>
          <p:nvPr/>
        </p:nvPicPr>
        <p:blipFill rotWithShape="1">
          <a:blip r:embed="rId5"/>
          <a:srcRect l="52829" t="65644" r="26845" b="19621"/>
          <a:stretch/>
        </p:blipFill>
        <p:spPr bwMode="auto">
          <a:xfrm>
            <a:off x="247649" y="936447"/>
            <a:ext cx="3417093" cy="43897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6718" y="61716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1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EE9C6B-B09F-414B-84DC-00B86E6B5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2095" y="97911"/>
            <a:ext cx="8447809" cy="900638"/>
          </a:xfrm>
        </p:spPr>
        <p:txBody>
          <a:bodyPr>
            <a:normAutofit/>
          </a:bodyPr>
          <a:lstStyle/>
          <a:p>
            <a:pPr algn="ctr"/>
            <a:r>
              <a:rPr lang="ar-BH" b="1" dirty="0" smtClean="0">
                <a:solidFill>
                  <a:srgbClr val="FF0000"/>
                </a:solidFill>
                <a:cs typeface="+mn-cs"/>
              </a:rPr>
              <a:t>لِنُكْمِلْ </a:t>
            </a:r>
            <a:r>
              <a:rPr lang="ar-BH" b="1" dirty="0">
                <a:solidFill>
                  <a:srgbClr val="FF0000"/>
                </a:solidFill>
                <a:cs typeface="+mn-cs"/>
              </a:rPr>
              <a:t>كَما فِي </a:t>
            </a:r>
            <a:r>
              <a:rPr lang="ar-BH" b="1" dirty="0" smtClean="0">
                <a:solidFill>
                  <a:srgbClr val="FF0000"/>
                </a:solidFill>
                <a:cs typeface="+mn-cs"/>
              </a:rPr>
              <a:t>الْمِثالِ: </a:t>
            </a:r>
            <a:endParaRPr lang="ar-BH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17" name="Rounded Rectangle 5">
            <a:extLst>
              <a:ext uri="{FF2B5EF4-FFF2-40B4-BE49-F238E27FC236}">
                <a16:creationId xmlns="" xmlns:a16="http://schemas.microsoft.com/office/drawing/2014/main" id="{5C7C762A-E49F-429E-B560-2D78C07D8EDE}"/>
              </a:ext>
            </a:extLst>
          </p:cNvPr>
          <p:cNvSpPr/>
          <p:nvPr/>
        </p:nvSpPr>
        <p:spPr>
          <a:xfrm>
            <a:off x="7260896" y="1064359"/>
            <a:ext cx="1298904" cy="67021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ar-BH" sz="4000" b="1" dirty="0"/>
              <a:t>شَجَرَةٌ 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84AAF63F-7ADA-4739-BF2F-4E561840297A}"/>
              </a:ext>
            </a:extLst>
          </p:cNvPr>
          <p:cNvCxnSpPr/>
          <p:nvPr/>
        </p:nvCxnSpPr>
        <p:spPr>
          <a:xfrm rot="10800000" flipV="1">
            <a:off x="5330041" y="1376054"/>
            <a:ext cx="1531916" cy="118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7">
            <a:extLst>
              <a:ext uri="{FF2B5EF4-FFF2-40B4-BE49-F238E27FC236}">
                <a16:creationId xmlns="" xmlns:a16="http://schemas.microsoft.com/office/drawing/2014/main" id="{874F733C-3E85-4C35-B4C7-6BFF8FA95E32}"/>
              </a:ext>
            </a:extLst>
          </p:cNvPr>
          <p:cNvSpPr/>
          <p:nvPr/>
        </p:nvSpPr>
        <p:spPr>
          <a:xfrm>
            <a:off x="2813586" y="1013143"/>
            <a:ext cx="1852551" cy="81296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4000" b="1" dirty="0"/>
              <a:t>أَشْجارٌ</a:t>
            </a:r>
          </a:p>
        </p:txBody>
      </p:sp>
      <p:sp>
        <p:nvSpPr>
          <p:cNvPr id="27" name="Rounded Rectangle 5">
            <a:extLst>
              <a:ext uri="{FF2B5EF4-FFF2-40B4-BE49-F238E27FC236}">
                <a16:creationId xmlns="" xmlns:a16="http://schemas.microsoft.com/office/drawing/2014/main" id="{8268ECAE-352D-4169-9664-B0E9F07E038E}"/>
              </a:ext>
            </a:extLst>
          </p:cNvPr>
          <p:cNvSpPr/>
          <p:nvPr/>
        </p:nvSpPr>
        <p:spPr>
          <a:xfrm>
            <a:off x="7260896" y="2254829"/>
            <a:ext cx="1298904" cy="67021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4000" b="1" dirty="0"/>
              <a:t>ظِلٌ 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="" xmlns:a16="http://schemas.microsoft.com/office/drawing/2014/main" id="{5ABC0865-ECF7-4A1B-B160-F9478ABA42AA}"/>
              </a:ext>
            </a:extLst>
          </p:cNvPr>
          <p:cNvCxnSpPr/>
          <p:nvPr/>
        </p:nvCxnSpPr>
        <p:spPr>
          <a:xfrm rot="10800000" flipV="1">
            <a:off x="5330041" y="2566524"/>
            <a:ext cx="1531916" cy="118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7">
            <a:extLst>
              <a:ext uri="{FF2B5EF4-FFF2-40B4-BE49-F238E27FC236}">
                <a16:creationId xmlns="" xmlns:a16="http://schemas.microsoft.com/office/drawing/2014/main" id="{4B36961F-5FD0-4900-8A4B-AC9259BFF271}"/>
              </a:ext>
            </a:extLst>
          </p:cNvPr>
          <p:cNvSpPr/>
          <p:nvPr/>
        </p:nvSpPr>
        <p:spPr>
          <a:xfrm>
            <a:off x="2813586" y="2203613"/>
            <a:ext cx="1852551" cy="81296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4000" b="1" dirty="0"/>
              <a:t>ظِلالٌ</a:t>
            </a:r>
          </a:p>
        </p:txBody>
      </p:sp>
      <p:sp>
        <p:nvSpPr>
          <p:cNvPr id="30" name="Rounded Rectangle 5">
            <a:extLst>
              <a:ext uri="{FF2B5EF4-FFF2-40B4-BE49-F238E27FC236}">
                <a16:creationId xmlns="" xmlns:a16="http://schemas.microsoft.com/office/drawing/2014/main" id="{C2B185EE-926F-4984-A74D-A578396FB361}"/>
              </a:ext>
            </a:extLst>
          </p:cNvPr>
          <p:cNvSpPr/>
          <p:nvPr/>
        </p:nvSpPr>
        <p:spPr>
          <a:xfrm>
            <a:off x="7260896" y="3536835"/>
            <a:ext cx="1298904" cy="67021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4000" b="1" dirty="0" smtClean="0"/>
              <a:t>جَدٌّ </a:t>
            </a:r>
            <a:endParaRPr lang="ar-BH" sz="4000" b="1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="" xmlns:a16="http://schemas.microsoft.com/office/drawing/2014/main" id="{14C44F70-61E1-465F-9E8A-95CAE6502634}"/>
              </a:ext>
            </a:extLst>
          </p:cNvPr>
          <p:cNvCxnSpPr/>
          <p:nvPr/>
        </p:nvCxnSpPr>
        <p:spPr>
          <a:xfrm rot="10800000" flipV="1">
            <a:off x="5330041" y="3848530"/>
            <a:ext cx="1531916" cy="118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7">
            <a:extLst>
              <a:ext uri="{FF2B5EF4-FFF2-40B4-BE49-F238E27FC236}">
                <a16:creationId xmlns="" xmlns:a16="http://schemas.microsoft.com/office/drawing/2014/main" id="{4A317CAA-01F5-44A9-9142-BF062CB21712}"/>
              </a:ext>
            </a:extLst>
          </p:cNvPr>
          <p:cNvSpPr/>
          <p:nvPr/>
        </p:nvSpPr>
        <p:spPr>
          <a:xfrm>
            <a:off x="2813586" y="3485619"/>
            <a:ext cx="1852551" cy="81296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4000" b="1" dirty="0"/>
              <a:t>أَجْدادٌ</a:t>
            </a:r>
          </a:p>
        </p:txBody>
      </p:sp>
      <p:sp>
        <p:nvSpPr>
          <p:cNvPr id="33" name="Rounded Rectangle 5">
            <a:extLst>
              <a:ext uri="{FF2B5EF4-FFF2-40B4-BE49-F238E27FC236}">
                <a16:creationId xmlns="" xmlns:a16="http://schemas.microsoft.com/office/drawing/2014/main" id="{98EF2ED6-8D4C-462E-A056-DBDACA40A9F2}"/>
              </a:ext>
            </a:extLst>
          </p:cNvPr>
          <p:cNvSpPr/>
          <p:nvPr/>
        </p:nvSpPr>
        <p:spPr>
          <a:xfrm>
            <a:off x="7260896" y="5084855"/>
            <a:ext cx="1298904" cy="67021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4000" b="1" dirty="0"/>
              <a:t>مَجْدٌ 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="" xmlns:a16="http://schemas.microsoft.com/office/drawing/2014/main" id="{F408BB45-2526-46FF-852C-078B57B23422}"/>
              </a:ext>
            </a:extLst>
          </p:cNvPr>
          <p:cNvCxnSpPr/>
          <p:nvPr/>
        </p:nvCxnSpPr>
        <p:spPr>
          <a:xfrm rot="10800000" flipV="1">
            <a:off x="5330041" y="5396550"/>
            <a:ext cx="1531916" cy="118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7">
            <a:extLst>
              <a:ext uri="{FF2B5EF4-FFF2-40B4-BE49-F238E27FC236}">
                <a16:creationId xmlns="" xmlns:a16="http://schemas.microsoft.com/office/drawing/2014/main" id="{0D5BD76B-63B2-46A1-8168-B5687B6B225F}"/>
              </a:ext>
            </a:extLst>
          </p:cNvPr>
          <p:cNvSpPr/>
          <p:nvPr/>
        </p:nvSpPr>
        <p:spPr>
          <a:xfrm>
            <a:off x="2813586" y="5033639"/>
            <a:ext cx="1852551" cy="81296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4000" b="1" dirty="0"/>
              <a:t>أَمْجادٌ</a:t>
            </a:r>
          </a:p>
        </p:txBody>
      </p:sp>
      <p:pic>
        <p:nvPicPr>
          <p:cNvPr id="3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1782" y="61029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95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7" grpId="0" animBg="1"/>
      <p:bldP spid="29" grpId="0" animBg="1"/>
      <p:bldP spid="30" grpId="0" animBg="1"/>
      <p:bldP spid="32" grpId="0" animBg="1"/>
      <p:bldP spid="33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EE9C6B-B09F-414B-84DC-00B86E6B5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2095" y="97911"/>
            <a:ext cx="8447809" cy="900638"/>
          </a:xfrm>
        </p:spPr>
        <p:txBody>
          <a:bodyPr>
            <a:normAutofit/>
          </a:bodyPr>
          <a:lstStyle/>
          <a:p>
            <a:pPr algn="ctr"/>
            <a:r>
              <a:rPr lang="ar-BH" b="1" dirty="0" smtClean="0">
                <a:solidFill>
                  <a:srgbClr val="FF0000"/>
                </a:solidFill>
                <a:cs typeface="+mn-cs"/>
              </a:rPr>
              <a:t>لِنُجَرِدْ الْمُدودَ </a:t>
            </a:r>
            <a:r>
              <a:rPr lang="ar-BH" b="1" dirty="0">
                <a:solidFill>
                  <a:srgbClr val="FF0000"/>
                </a:solidFill>
                <a:cs typeface="+mn-cs"/>
              </a:rPr>
              <a:t>فِي الْكَلِماتِ </a:t>
            </a:r>
            <a:r>
              <a:rPr lang="ar-BH" b="1" dirty="0" smtClean="0">
                <a:solidFill>
                  <a:srgbClr val="FF0000"/>
                </a:solidFill>
                <a:cs typeface="+mn-cs"/>
              </a:rPr>
              <a:t>التَّالِيَةِ: </a:t>
            </a:r>
            <a:endParaRPr lang="ar-BH" b="1" dirty="0">
              <a:solidFill>
                <a:srgbClr val="FF0000"/>
              </a:solidFill>
              <a:cs typeface="+mn-cs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84AAF63F-7ADA-4739-BF2F-4E561840297A}"/>
              </a:ext>
            </a:extLst>
          </p:cNvPr>
          <p:cNvCxnSpPr/>
          <p:nvPr/>
        </p:nvCxnSpPr>
        <p:spPr>
          <a:xfrm rot="10800000" flipV="1">
            <a:off x="5330041" y="1376054"/>
            <a:ext cx="1531916" cy="118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7">
            <a:extLst>
              <a:ext uri="{FF2B5EF4-FFF2-40B4-BE49-F238E27FC236}">
                <a16:creationId xmlns="" xmlns:a16="http://schemas.microsoft.com/office/drawing/2014/main" id="{874F733C-3E85-4C35-B4C7-6BFF8FA95E32}"/>
              </a:ext>
            </a:extLst>
          </p:cNvPr>
          <p:cNvSpPr/>
          <p:nvPr/>
        </p:nvSpPr>
        <p:spPr>
          <a:xfrm>
            <a:off x="7214133" y="978626"/>
            <a:ext cx="1852551" cy="81296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4000" b="1" dirty="0"/>
              <a:t>أَشْجارٌ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="" xmlns:a16="http://schemas.microsoft.com/office/drawing/2014/main" id="{5ABC0865-ECF7-4A1B-B160-F9478ABA42AA}"/>
              </a:ext>
            </a:extLst>
          </p:cNvPr>
          <p:cNvCxnSpPr/>
          <p:nvPr/>
        </p:nvCxnSpPr>
        <p:spPr>
          <a:xfrm rot="10800000" flipV="1">
            <a:off x="5330041" y="2566524"/>
            <a:ext cx="1531916" cy="118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7">
            <a:extLst>
              <a:ext uri="{FF2B5EF4-FFF2-40B4-BE49-F238E27FC236}">
                <a16:creationId xmlns="" xmlns:a16="http://schemas.microsoft.com/office/drawing/2014/main" id="{4B36961F-5FD0-4900-8A4B-AC9259BFF271}"/>
              </a:ext>
            </a:extLst>
          </p:cNvPr>
          <p:cNvSpPr/>
          <p:nvPr/>
        </p:nvSpPr>
        <p:spPr>
          <a:xfrm>
            <a:off x="7214133" y="2171914"/>
            <a:ext cx="1852551" cy="81296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4000" b="1" dirty="0"/>
              <a:t>ظِلالٌ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="" xmlns:a16="http://schemas.microsoft.com/office/drawing/2014/main" id="{14C44F70-61E1-465F-9E8A-95CAE6502634}"/>
              </a:ext>
            </a:extLst>
          </p:cNvPr>
          <p:cNvCxnSpPr/>
          <p:nvPr/>
        </p:nvCxnSpPr>
        <p:spPr>
          <a:xfrm rot="10800000" flipV="1">
            <a:off x="5330041" y="3848530"/>
            <a:ext cx="1531916" cy="118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7">
            <a:extLst>
              <a:ext uri="{FF2B5EF4-FFF2-40B4-BE49-F238E27FC236}">
                <a16:creationId xmlns="" xmlns:a16="http://schemas.microsoft.com/office/drawing/2014/main" id="{4A317CAA-01F5-44A9-9142-BF062CB21712}"/>
              </a:ext>
            </a:extLst>
          </p:cNvPr>
          <p:cNvSpPr/>
          <p:nvPr/>
        </p:nvSpPr>
        <p:spPr>
          <a:xfrm>
            <a:off x="7214133" y="3453920"/>
            <a:ext cx="1852551" cy="81296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4000" b="1" dirty="0"/>
              <a:t>أَجْدادٌ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="" xmlns:a16="http://schemas.microsoft.com/office/drawing/2014/main" id="{F408BB45-2526-46FF-852C-078B57B23422}"/>
              </a:ext>
            </a:extLst>
          </p:cNvPr>
          <p:cNvCxnSpPr/>
          <p:nvPr/>
        </p:nvCxnSpPr>
        <p:spPr>
          <a:xfrm rot="10800000" flipV="1">
            <a:off x="5330041" y="5396550"/>
            <a:ext cx="1531916" cy="118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7">
            <a:extLst>
              <a:ext uri="{FF2B5EF4-FFF2-40B4-BE49-F238E27FC236}">
                <a16:creationId xmlns="" xmlns:a16="http://schemas.microsoft.com/office/drawing/2014/main" id="{0D5BD76B-63B2-46A1-8168-B5687B6B225F}"/>
              </a:ext>
            </a:extLst>
          </p:cNvPr>
          <p:cNvSpPr/>
          <p:nvPr/>
        </p:nvSpPr>
        <p:spPr>
          <a:xfrm>
            <a:off x="7214133" y="4990067"/>
            <a:ext cx="1852551" cy="81296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4000" b="1" dirty="0"/>
              <a:t>أَمْجادٌ</a:t>
            </a:r>
          </a:p>
        </p:txBody>
      </p:sp>
      <p:sp>
        <p:nvSpPr>
          <p:cNvPr id="15" name="Rounded Rectangle 5">
            <a:extLst>
              <a:ext uri="{FF2B5EF4-FFF2-40B4-BE49-F238E27FC236}">
                <a16:creationId xmlns="" xmlns:a16="http://schemas.microsoft.com/office/drawing/2014/main" id="{568CBBEA-35FF-448A-8221-9F5BAEBE32C0}"/>
              </a:ext>
            </a:extLst>
          </p:cNvPr>
          <p:cNvSpPr/>
          <p:nvPr/>
        </p:nvSpPr>
        <p:spPr>
          <a:xfrm>
            <a:off x="3146096" y="1039403"/>
            <a:ext cx="1140154" cy="67960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4000" dirty="0">
                <a:solidFill>
                  <a:schemeClr val="tx1"/>
                </a:solidFill>
                <a:sym typeface="Wingdings 2" panose="05020102010507070707" pitchFamily="18" charset="2"/>
              </a:rPr>
              <a:t>ــ</a:t>
            </a:r>
            <a:r>
              <a:rPr lang="ar-BH" sz="4000" b="1" dirty="0"/>
              <a:t>جا</a:t>
            </a:r>
          </a:p>
        </p:txBody>
      </p:sp>
      <p:sp>
        <p:nvSpPr>
          <p:cNvPr id="16" name="Rounded Rectangle 5">
            <a:extLst>
              <a:ext uri="{FF2B5EF4-FFF2-40B4-BE49-F238E27FC236}">
                <a16:creationId xmlns="" xmlns:a16="http://schemas.microsoft.com/office/drawing/2014/main" id="{D5EAABB0-C82F-4869-AC1F-ED0204D3AFA2}"/>
              </a:ext>
            </a:extLst>
          </p:cNvPr>
          <p:cNvSpPr/>
          <p:nvPr/>
        </p:nvSpPr>
        <p:spPr>
          <a:xfrm>
            <a:off x="3146096" y="2226720"/>
            <a:ext cx="1140154" cy="67960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4000" b="1" dirty="0"/>
              <a:t>ــلا</a:t>
            </a:r>
          </a:p>
        </p:txBody>
      </p:sp>
      <p:sp>
        <p:nvSpPr>
          <p:cNvPr id="18" name="Rounded Rectangle 5">
            <a:extLst>
              <a:ext uri="{FF2B5EF4-FFF2-40B4-BE49-F238E27FC236}">
                <a16:creationId xmlns="" xmlns:a16="http://schemas.microsoft.com/office/drawing/2014/main" id="{8BE237C1-1272-4662-8B67-1B2AE612D589}"/>
              </a:ext>
            </a:extLst>
          </p:cNvPr>
          <p:cNvSpPr/>
          <p:nvPr/>
        </p:nvSpPr>
        <p:spPr>
          <a:xfrm>
            <a:off x="3146096" y="3508726"/>
            <a:ext cx="1140154" cy="67960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4000" b="1" dirty="0"/>
              <a:t>ــدا</a:t>
            </a:r>
          </a:p>
        </p:txBody>
      </p:sp>
      <p:sp>
        <p:nvSpPr>
          <p:cNvPr id="19" name="Rounded Rectangle 5">
            <a:extLst>
              <a:ext uri="{FF2B5EF4-FFF2-40B4-BE49-F238E27FC236}">
                <a16:creationId xmlns="" xmlns:a16="http://schemas.microsoft.com/office/drawing/2014/main" id="{B3771BF1-7EDD-458B-B316-B37D077E072B}"/>
              </a:ext>
            </a:extLst>
          </p:cNvPr>
          <p:cNvSpPr/>
          <p:nvPr/>
        </p:nvSpPr>
        <p:spPr>
          <a:xfrm>
            <a:off x="3146096" y="5068621"/>
            <a:ext cx="1140154" cy="67960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4000" dirty="0">
                <a:solidFill>
                  <a:schemeClr val="tx1"/>
                </a:solidFill>
                <a:sym typeface="Wingdings 2" panose="05020102010507070707" pitchFamily="18" charset="2"/>
              </a:rPr>
              <a:t>ــ</a:t>
            </a:r>
            <a:r>
              <a:rPr lang="ar-BH" sz="4000" b="1" dirty="0"/>
              <a:t>جا</a:t>
            </a:r>
          </a:p>
        </p:txBody>
      </p:sp>
      <p:pic>
        <p:nvPicPr>
          <p:cNvPr id="3" name="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8763" y="60336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18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29" grpId="0" animBg="1"/>
      <p:bldP spid="32" grpId="0" animBg="1"/>
      <p:bldP spid="35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5926" y="144965"/>
            <a:ext cx="8699549" cy="769441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BH" sz="4400" b="1" dirty="0" smtClean="0">
                <a:solidFill>
                  <a:srgbClr val="555555"/>
                </a:solidFill>
                <a:latin typeface="ColoredTashkeelFont"/>
              </a:rPr>
              <a:t>لِنُكْمِلْ الجُمْلَةَ بِالْكَلِمَةِ الْمُعَبِرَةِ عَنْ الصُّورَةِ:</a:t>
            </a:r>
            <a:endParaRPr lang="ar-BH" sz="4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2786063" y="1352400"/>
            <a:ext cx="5582528" cy="873457"/>
          </a:xfrm>
          <a:prstGeom prst="roundRect">
            <a:avLst/>
          </a:prstGeom>
          <a:solidFill>
            <a:srgbClr val="FC84CB"/>
          </a:solidFill>
          <a:ln>
            <a:solidFill>
              <a:srgbClr val="FC8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000" b="1" dirty="0" smtClean="0">
                <a:solidFill>
                  <a:schemeClr val="accent5">
                    <a:lumMod val="50000"/>
                  </a:schemeClr>
                </a:solidFill>
              </a:rPr>
              <a:t>أُحِبُّ</a:t>
            </a:r>
            <a:r>
              <a:rPr lang="ar-BH" sz="4400" b="1" dirty="0" smtClean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ar-BH" sz="4400" b="1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ar-BH" sz="4000" b="1" dirty="0">
                <a:solidFill>
                  <a:schemeClr val="accent5">
                    <a:lumMod val="50000"/>
                  </a:schemeClr>
                </a:solidFill>
              </a:rPr>
              <a:t>بِلادي.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786063" y="3142736"/>
            <a:ext cx="5582528" cy="873457"/>
          </a:xfrm>
          <a:prstGeom prst="roundRect">
            <a:avLst/>
          </a:prstGeom>
          <a:solidFill>
            <a:srgbClr val="CCF44E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000" b="1" dirty="0" smtClean="0">
                <a:solidFill>
                  <a:schemeClr val="accent5">
                    <a:lumMod val="50000"/>
                  </a:schemeClr>
                </a:solidFill>
              </a:rPr>
              <a:t>أُحِبُّ</a:t>
            </a:r>
            <a:r>
              <a:rPr lang="ar-BH" sz="4400" b="1" dirty="0" smtClean="0">
                <a:solidFill>
                  <a:schemeClr val="accent5">
                    <a:lumMod val="50000"/>
                  </a:schemeClr>
                </a:solidFill>
              </a:rPr>
              <a:t>      </a:t>
            </a:r>
            <a:r>
              <a:rPr lang="ar-BH" sz="4000" b="1" dirty="0" smtClean="0">
                <a:solidFill>
                  <a:schemeClr val="accent5">
                    <a:lumMod val="50000"/>
                  </a:schemeClr>
                </a:solidFill>
              </a:rPr>
              <a:t>بِلادي</a:t>
            </a:r>
            <a:r>
              <a:rPr lang="ar-BH" sz="4400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786062" y="5068871"/>
            <a:ext cx="5582577" cy="87345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000" b="1" dirty="0" smtClean="0">
                <a:solidFill>
                  <a:schemeClr val="accent5">
                    <a:lumMod val="50000"/>
                  </a:schemeClr>
                </a:solidFill>
              </a:rPr>
              <a:t>أُحِبُّ       </a:t>
            </a:r>
            <a:r>
              <a:rPr lang="ar-BH" sz="4000" b="1" dirty="0" smtClean="0">
                <a:solidFill>
                  <a:schemeClr val="accent5">
                    <a:lumMod val="50000"/>
                  </a:schemeClr>
                </a:solidFill>
              </a:rPr>
              <a:t>بِلادي</a:t>
            </a:r>
            <a:r>
              <a:rPr lang="ar-BH" sz="4000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14D3C8B-3499-4A17-8ABD-FD050D4F6429}"/>
              </a:ext>
            </a:extLst>
          </p:cNvPr>
          <p:cNvPicPr/>
          <p:nvPr/>
        </p:nvPicPr>
        <p:blipFill rotWithShape="1">
          <a:blip r:embed="rId4"/>
          <a:srcRect l="62187" t="56475" r="27630" b="25847"/>
          <a:stretch/>
        </p:blipFill>
        <p:spPr bwMode="auto">
          <a:xfrm>
            <a:off x="8729662" y="1121907"/>
            <a:ext cx="2646412" cy="12391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093B96F-EC20-49FE-88BB-6542C4C8E09E}"/>
              </a:ext>
            </a:extLst>
          </p:cNvPr>
          <p:cNvPicPr/>
          <p:nvPr/>
        </p:nvPicPr>
        <p:blipFill rotWithShape="1">
          <a:blip r:embed="rId5"/>
          <a:srcRect l="51116" t="45712" r="38114" b="33672"/>
          <a:stretch/>
        </p:blipFill>
        <p:spPr bwMode="auto">
          <a:xfrm>
            <a:off x="8729662" y="2923845"/>
            <a:ext cx="2646412" cy="14948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19A53C4-AE6E-4088-B0E4-F6478729AD8F}"/>
              </a:ext>
            </a:extLst>
          </p:cNvPr>
          <p:cNvPicPr/>
          <p:nvPr/>
        </p:nvPicPr>
        <p:blipFill rotWithShape="1">
          <a:blip r:embed="rId6"/>
          <a:srcRect l="54479" t="45546" r="37206" b="44130"/>
          <a:stretch/>
        </p:blipFill>
        <p:spPr bwMode="auto">
          <a:xfrm>
            <a:off x="8729662" y="4758189"/>
            <a:ext cx="2646412" cy="14948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1069CDA-C6BF-4D9E-AF84-577DC33B4CDC}"/>
              </a:ext>
            </a:extLst>
          </p:cNvPr>
          <p:cNvSpPr txBox="1"/>
          <p:nvPr/>
        </p:nvSpPr>
        <p:spPr>
          <a:xfrm>
            <a:off x="380157" y="1352399"/>
            <a:ext cx="126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000" dirty="0">
                <a:solidFill>
                  <a:srgbClr val="0070C0"/>
                </a:solidFill>
              </a:rPr>
              <a:t>مَلِكَ</a:t>
            </a:r>
            <a:r>
              <a:rPr lang="ar-BH" sz="4000" dirty="0"/>
              <a:t> </a:t>
            </a:r>
            <a:endParaRPr lang="en-US" sz="4000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A8D171A-3698-4B6E-AA72-68B0C5FF4A2A}"/>
              </a:ext>
            </a:extLst>
          </p:cNvPr>
          <p:cNvSpPr txBox="1"/>
          <p:nvPr/>
        </p:nvSpPr>
        <p:spPr>
          <a:xfrm>
            <a:off x="380157" y="3194743"/>
            <a:ext cx="126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000" dirty="0">
                <a:solidFill>
                  <a:srgbClr val="0070C0"/>
                </a:solidFill>
              </a:rPr>
              <a:t>نَخيلَ</a:t>
            </a:r>
            <a:endParaRPr lang="en-US" sz="4000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5F420BD-1DA0-4922-9CFF-7EE70230DA0E}"/>
              </a:ext>
            </a:extLst>
          </p:cNvPr>
          <p:cNvSpPr txBox="1"/>
          <p:nvPr/>
        </p:nvSpPr>
        <p:spPr>
          <a:xfrm>
            <a:off x="380157" y="5120878"/>
            <a:ext cx="126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000" dirty="0">
                <a:solidFill>
                  <a:srgbClr val="0070C0"/>
                </a:solidFill>
              </a:rPr>
              <a:t>عَلَمَ</a:t>
            </a:r>
            <a:r>
              <a:rPr lang="ar-BH" sz="4000" dirty="0"/>
              <a:t> </a:t>
            </a:r>
            <a:endParaRPr lang="en-US" sz="4000" dirty="0"/>
          </a:p>
        </p:txBody>
      </p:sp>
      <p:pic>
        <p:nvPicPr>
          <p:cNvPr id="2" name="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2010" y="60475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05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7 L 0.38685 -0.5372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36" y="-2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.01644 L 0.38477 0.2807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32" y="1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.01667 L 0.38998 0.288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92" y="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10" grpId="0" animBg="1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8847" y="1015098"/>
            <a:ext cx="1015430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4400" b="1" dirty="0" smtClean="0">
                <a:solidFill>
                  <a:srgbClr val="FF0000"/>
                </a:solidFill>
                <a:latin typeface="Arial (Body)"/>
              </a:rPr>
              <a:t>لنُرَكِبْ </a:t>
            </a:r>
            <a:r>
              <a:rPr lang="ar-BH" sz="4400" b="1" dirty="0">
                <a:solidFill>
                  <a:srgbClr val="FF0000"/>
                </a:solidFill>
                <a:latin typeface="Arial (Body)"/>
              </a:rPr>
              <a:t>مِنَ الكَلِماتِ المُبَعْثَرَةِ جُمْلَةً مُفيدَةً: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97497" y="3216502"/>
            <a:ext cx="144085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4000" b="1" dirty="0">
                <a:solidFill>
                  <a:srgbClr val="0070C0"/>
                </a:solidFill>
                <a:latin typeface="Arial (Body)"/>
              </a:rPr>
              <a:t>أُشارِكُ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34765" y="3197613"/>
            <a:ext cx="96184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4000" b="1" dirty="0">
                <a:solidFill>
                  <a:srgbClr val="0070C0"/>
                </a:solidFill>
                <a:latin typeface="Arial (Body)"/>
              </a:rPr>
              <a:t>فِي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33169" y="3277333"/>
            <a:ext cx="189781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4000" b="1" dirty="0">
                <a:solidFill>
                  <a:srgbClr val="0070C0"/>
                </a:solidFill>
                <a:latin typeface="Arial (Body)"/>
              </a:rPr>
              <a:t>الْمُناسَباتِ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99047" y="3223308"/>
            <a:ext cx="166611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4000" b="1" dirty="0">
                <a:solidFill>
                  <a:srgbClr val="0070C0"/>
                </a:solidFill>
                <a:latin typeface="Arial (Body)"/>
              </a:rPr>
              <a:t>الْوَطَنِيَةِ.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73994" y="2157887"/>
            <a:ext cx="208435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4000" b="1" dirty="0">
                <a:latin typeface="Arial (Body)"/>
              </a:rPr>
              <a:t>الْمُناسَباتِ،َ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66842" y="2180986"/>
            <a:ext cx="144085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4000" b="1" dirty="0">
                <a:latin typeface="Arial (Body)"/>
              </a:rPr>
              <a:t>أُشارِكُ،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80749" y="2173000"/>
            <a:ext cx="113437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4000" b="1" dirty="0">
                <a:latin typeface="Arial (Body)"/>
              </a:rPr>
              <a:t>فِي،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05695" y="2180986"/>
            <a:ext cx="144060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4000" b="1" dirty="0">
                <a:latin typeface="Arial (Body)"/>
              </a:rPr>
              <a:t>الْوَطَنِيَةِ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22798" y="4237340"/>
            <a:ext cx="96184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4000" b="1" dirty="0">
                <a:latin typeface="Arial (Body)"/>
              </a:rPr>
              <a:t>عَن،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74124" y="4222131"/>
            <a:ext cx="129811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4000" b="1" dirty="0">
                <a:latin typeface="Arial (Body)"/>
              </a:rPr>
              <a:t>بِلادي،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46898" y="4244438"/>
            <a:ext cx="139747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4000" b="1" dirty="0">
                <a:latin typeface="Arial (Body)"/>
              </a:rPr>
              <a:t>تُرابِ،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05236" y="4249453"/>
            <a:ext cx="11564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4000" b="1" dirty="0">
                <a:latin typeface="Arial (Body)"/>
              </a:rPr>
              <a:t>أُدافِعُ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98664" y="5341727"/>
            <a:ext cx="98341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4000" b="1" dirty="0">
                <a:solidFill>
                  <a:srgbClr val="0070C0"/>
                </a:solidFill>
                <a:latin typeface="Arial (Body)"/>
              </a:rPr>
              <a:t>تُرابِ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15121" y="5310697"/>
            <a:ext cx="7443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4000" b="1" dirty="0">
                <a:solidFill>
                  <a:srgbClr val="0070C0"/>
                </a:solidFill>
                <a:latin typeface="Arial (Body)"/>
              </a:rPr>
              <a:t>عَن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20151" y="5341727"/>
            <a:ext cx="139747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4000" b="1" dirty="0">
                <a:solidFill>
                  <a:srgbClr val="0070C0"/>
                </a:solidFill>
                <a:latin typeface="Arial (Body)"/>
              </a:rPr>
              <a:t>أُدافِعُ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24557" y="5310697"/>
            <a:ext cx="144060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4000" b="1" dirty="0">
                <a:solidFill>
                  <a:srgbClr val="0070C0"/>
                </a:solidFill>
                <a:latin typeface="Arial (Body)"/>
              </a:rPr>
              <a:t>بِلادي.</a:t>
            </a:r>
          </a:p>
        </p:txBody>
      </p:sp>
      <p:pic>
        <p:nvPicPr>
          <p:cNvPr id="4" name="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9247" y="60496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" grpId="0"/>
      <p:bldP spid="12" grpId="0"/>
      <p:bldP spid="13" grpId="0"/>
      <p:bldP spid="14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0970" y="2304489"/>
            <a:ext cx="9144000" cy="3658427"/>
          </a:xfrm>
        </p:spPr>
        <p:txBody>
          <a:bodyPr>
            <a:noAutofit/>
          </a:bodyPr>
          <a:lstStyle/>
          <a:p>
            <a:pPr algn="ctr"/>
            <a:r>
              <a:rPr lang="ar-BH" sz="16600" b="1" dirty="0">
                <a:solidFill>
                  <a:schemeClr val="tx2"/>
                </a:solidFill>
              </a:rPr>
              <a:t>وفَّقَكَ الله</a:t>
            </a:r>
          </a:p>
        </p:txBody>
      </p:sp>
      <p:pic>
        <p:nvPicPr>
          <p:cNvPr id="2" name="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6364" y="61167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9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قالب الدروس</Template>
  <TotalTime>1376</TotalTime>
  <Words>122</Words>
  <Application>Microsoft Office PowerPoint</Application>
  <PresentationFormat>ملء الشاشة</PresentationFormat>
  <Paragraphs>55</Paragraphs>
  <Slides>7</Slides>
  <Notes>0</Notes>
  <HiddenSlides>0</HiddenSlides>
  <MMClips>7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5" baseType="lpstr">
      <vt:lpstr>Arial</vt:lpstr>
      <vt:lpstr>Arial (Body)</vt:lpstr>
      <vt:lpstr>Calibri</vt:lpstr>
      <vt:lpstr>Calibri Light</vt:lpstr>
      <vt:lpstr>ColoredTashkeelFont</vt:lpstr>
      <vt:lpstr>Sultan bold</vt:lpstr>
      <vt:lpstr>Wingdings 2</vt:lpstr>
      <vt:lpstr>قالب الدروس</vt:lpstr>
      <vt:lpstr>عرض تقديمي في PowerPoint</vt:lpstr>
      <vt:lpstr>عرض تقديمي في PowerPoint</vt:lpstr>
      <vt:lpstr>لِنُكْمِلْ كَما فِي الْمِثالِ: </vt:lpstr>
      <vt:lpstr>لِنُجَرِدْ الْمُدودَ فِي الْكَلِماتِ التَّالِيَةِ: 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hamad 95</cp:lastModifiedBy>
  <cp:revision>119</cp:revision>
  <dcterms:created xsi:type="dcterms:W3CDTF">2020-03-05T05:51:51Z</dcterms:created>
  <dcterms:modified xsi:type="dcterms:W3CDTF">2020-03-31T04:59:48Z</dcterms:modified>
</cp:coreProperties>
</file>