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9"/>
  </p:notesMasterIdLst>
  <p:sldIdLst>
    <p:sldId id="300" r:id="rId2"/>
    <p:sldId id="299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92" r:id="rId25"/>
    <p:sldId id="282" r:id="rId26"/>
    <p:sldId id="293" r:id="rId27"/>
    <p:sldId id="294" r:id="rId28"/>
    <p:sldId id="295" r:id="rId29"/>
    <p:sldId id="296" r:id="rId30"/>
    <p:sldId id="297" r:id="rId31"/>
    <p:sldId id="284" r:id="rId32"/>
    <p:sldId id="290" r:id="rId33"/>
    <p:sldId id="291" r:id="rId34"/>
    <p:sldId id="289" r:id="rId35"/>
    <p:sldId id="285" r:id="rId36"/>
    <p:sldId id="287" r:id="rId37"/>
    <p:sldId id="288" r:id="rId38"/>
  </p:sldIdLst>
  <p:sldSz cx="9144000" cy="6858000" type="screen4x3"/>
  <p:notesSz cx="6858000" cy="9144000"/>
  <p:custDataLst>
    <p:tags r:id="rId40"/>
  </p:custDataLst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>
    <p:restoredLeft sz="84338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57D6CA-298C-43F1-A5E3-851F797CC0F1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035067-3E51-4515-A3DB-F46024FB450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091286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1204CB-D039-4466-BE2C-2B1A5E6E64BD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ar-S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FFBAEA0C-2182-4659-9F1B-FF865F1CD8E3}" type="slidenum">
              <a:rPr lang="ar-SA" sz="1200">
                <a:latin typeface="+mn-lt"/>
                <a:cs typeface="+mn-cs"/>
              </a:rPr>
              <a:pPr algn="l">
                <a:defRPr/>
              </a:pPr>
              <a:t>12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D2A7B267-3B20-4D0D-B1EE-5D77F36EFC68}" type="slidenum">
              <a:rPr lang="ar-SA" sz="1200">
                <a:latin typeface="+mn-lt"/>
                <a:cs typeface="+mn-cs"/>
              </a:rPr>
              <a:pPr algn="l">
                <a:defRPr/>
              </a:pPr>
              <a:t>13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E5B63B62-85AA-459C-828D-9D5202D3A9DF}" type="slidenum">
              <a:rPr lang="ar-SA" sz="1200">
                <a:latin typeface="+mn-lt"/>
                <a:cs typeface="+mn-cs"/>
              </a:rPr>
              <a:pPr algn="l">
                <a:defRPr/>
              </a:pPr>
              <a:t>14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62ADDF69-51B6-42F9-BD73-174DCD8A8AA7}" type="slidenum">
              <a:rPr lang="ar-SA" sz="1200">
                <a:latin typeface="+mn-lt"/>
                <a:cs typeface="+mn-cs"/>
              </a:rPr>
              <a:pPr algn="l">
                <a:defRPr/>
              </a:pPr>
              <a:t>15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4ACE59D8-65FC-40CB-802F-7EA0E87E5F6E}" type="slidenum">
              <a:rPr lang="ar-SA" sz="1200">
                <a:latin typeface="+mn-lt"/>
                <a:cs typeface="+mn-cs"/>
              </a:rPr>
              <a:pPr algn="l">
                <a:defRPr/>
              </a:pPr>
              <a:t>16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20871409-8926-4C22-90CA-9B863DD4AAED}" type="slidenum">
              <a:rPr lang="ar-SA" sz="1200">
                <a:latin typeface="+mn-lt"/>
                <a:cs typeface="+mn-cs"/>
              </a:rPr>
              <a:pPr algn="l">
                <a:defRPr/>
              </a:pPr>
              <a:t>17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8AB138E4-B30B-4D31-AD80-379FD50C40DC}" type="slidenum">
              <a:rPr lang="ar-SA" sz="1200">
                <a:latin typeface="+mn-lt"/>
                <a:cs typeface="+mn-cs"/>
              </a:rPr>
              <a:pPr algn="l">
                <a:defRPr/>
              </a:pPr>
              <a:t>18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2AB5DDCE-468F-4E77-8B8E-7A109A48415D}" type="slidenum">
              <a:rPr lang="ar-SA" sz="1200">
                <a:latin typeface="+mn-lt"/>
                <a:cs typeface="+mn-cs"/>
              </a:rPr>
              <a:pPr algn="l">
                <a:defRPr/>
              </a:pPr>
              <a:t>19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C9813704-C577-43C3-80C5-9DC8471F403C}" type="slidenum">
              <a:rPr lang="ar-SA" sz="1200">
                <a:latin typeface="+mn-lt"/>
                <a:cs typeface="+mn-cs"/>
              </a:rPr>
              <a:pPr algn="l">
                <a:defRPr/>
              </a:pPr>
              <a:t>20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60C118B1-6CF2-4186-BD97-8CA2CE003034}" type="slidenum">
              <a:rPr lang="ar-SA" sz="1200">
                <a:latin typeface="+mn-lt"/>
                <a:cs typeface="+mn-cs"/>
              </a:rPr>
              <a:pPr algn="l">
                <a:defRPr/>
              </a:pPr>
              <a:t>21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F2103C10-308E-48AE-8D5A-2A83B11571D3}" type="slidenum">
              <a:rPr lang="ar-SA" sz="1200">
                <a:latin typeface="+mn-lt"/>
                <a:cs typeface="+mn-cs"/>
              </a:rPr>
              <a:pPr algn="l">
                <a:defRPr/>
              </a:pPr>
              <a:t>4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BB73C08B-F1C3-46A8-AF77-C0F56F26BE4B}" type="slidenum">
              <a:rPr lang="ar-SA" sz="1200">
                <a:latin typeface="+mn-lt"/>
                <a:cs typeface="+mn-cs"/>
              </a:rPr>
              <a:pPr algn="l">
                <a:defRPr/>
              </a:pPr>
              <a:t>22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61C7B6D4-358B-4ADF-B015-B150AA44BF31}" type="slidenum">
              <a:rPr lang="ar-SA" sz="1200">
                <a:latin typeface="+mn-lt"/>
                <a:cs typeface="+mn-cs"/>
              </a:rPr>
              <a:pPr algn="l">
                <a:defRPr/>
              </a:pPr>
              <a:t>23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F39C071D-5012-4F2F-9590-22D8596553EB}" type="slidenum">
              <a:rPr lang="ar-SA" sz="1200">
                <a:latin typeface="+mn-lt"/>
                <a:cs typeface="+mn-cs"/>
              </a:rPr>
              <a:pPr algn="l">
                <a:defRPr/>
              </a:pPr>
              <a:t>24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F39C071D-5012-4F2F-9590-22D8596553EB}" type="slidenum">
              <a:rPr lang="ar-SA" sz="1200">
                <a:latin typeface="+mn-lt"/>
                <a:cs typeface="+mn-cs"/>
              </a:rPr>
              <a:pPr algn="l">
                <a:defRPr/>
              </a:pPr>
              <a:t>25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F39C071D-5012-4F2F-9590-22D8596553EB}" type="slidenum">
              <a:rPr lang="ar-SA" sz="1200">
                <a:latin typeface="+mn-lt"/>
                <a:cs typeface="+mn-cs"/>
              </a:rPr>
              <a:pPr algn="l">
                <a:defRPr/>
              </a:pPr>
              <a:t>26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F39C071D-5012-4F2F-9590-22D8596553EB}" type="slidenum">
              <a:rPr lang="ar-SA" sz="1200">
                <a:latin typeface="+mn-lt"/>
                <a:cs typeface="+mn-cs"/>
              </a:rPr>
              <a:pPr algn="l">
                <a:defRPr/>
              </a:pPr>
              <a:t>27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F39C071D-5012-4F2F-9590-22D8596553EB}" type="slidenum">
              <a:rPr lang="ar-SA" sz="1200">
                <a:latin typeface="+mn-lt"/>
                <a:cs typeface="+mn-cs"/>
              </a:rPr>
              <a:pPr algn="l">
                <a:defRPr/>
              </a:pPr>
              <a:t>28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F39C071D-5012-4F2F-9590-22D8596553EB}" type="slidenum">
              <a:rPr lang="ar-SA" sz="1200">
                <a:latin typeface="+mn-lt"/>
                <a:cs typeface="+mn-cs"/>
              </a:rPr>
              <a:pPr algn="l">
                <a:defRPr/>
              </a:pPr>
              <a:t>29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F39C071D-5012-4F2F-9590-22D8596553EB}" type="slidenum">
              <a:rPr lang="ar-SA" sz="1200">
                <a:latin typeface="+mn-lt"/>
                <a:cs typeface="+mn-cs"/>
              </a:rPr>
              <a:pPr algn="l">
                <a:defRPr/>
              </a:pPr>
              <a:t>30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20A2D206-FAE6-440A-9E79-B7786315A2D7}" type="slidenum">
              <a:rPr lang="ar-SA" sz="1200">
                <a:latin typeface="+mn-lt"/>
                <a:cs typeface="+mn-cs"/>
              </a:rPr>
              <a:pPr algn="l">
                <a:defRPr/>
              </a:pPr>
              <a:t>5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A0ABD02E-7D85-4A2B-8021-A9EBA1E076B2}" type="slidenum">
              <a:rPr lang="ar-SA" sz="1200">
                <a:latin typeface="+mn-lt"/>
                <a:cs typeface="+mn-cs"/>
              </a:rPr>
              <a:pPr algn="l">
                <a:defRPr/>
              </a:pPr>
              <a:t>6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12CBD6D8-B1BD-46FA-924C-49B4CC56D36F}" type="slidenum">
              <a:rPr lang="ar-SA" sz="1200">
                <a:latin typeface="+mn-lt"/>
                <a:cs typeface="+mn-cs"/>
              </a:rPr>
              <a:pPr algn="l">
                <a:defRPr/>
              </a:pPr>
              <a:t>7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FDA8E119-59D2-4564-959D-35ADD4B20D68}" type="slidenum">
              <a:rPr lang="ar-SA" sz="1200">
                <a:latin typeface="+mn-lt"/>
                <a:cs typeface="+mn-cs"/>
              </a:rPr>
              <a:pPr algn="l">
                <a:defRPr/>
              </a:pPr>
              <a:t>8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837458E0-A6AC-4E68-8ADA-C8867D79A13B}" type="slidenum">
              <a:rPr lang="ar-SA" sz="1200">
                <a:latin typeface="+mn-lt"/>
                <a:cs typeface="+mn-cs"/>
              </a:rPr>
              <a:pPr algn="l">
                <a:defRPr/>
              </a:pPr>
              <a:t>9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4B6F05D0-5A87-4F75-B7F3-49925BC32A24}" type="slidenum">
              <a:rPr lang="ar-SA" sz="1200">
                <a:latin typeface="+mn-lt"/>
                <a:cs typeface="+mn-cs"/>
              </a:rPr>
              <a:pPr algn="l">
                <a:defRPr/>
              </a:pPr>
              <a:t>10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tlCol="1" anchor="b"/>
          <a:lstStyle/>
          <a:p>
            <a:pPr algn="l">
              <a:defRPr/>
            </a:pPr>
            <a:fld id="{0BA17721-D0A4-451A-A3A2-78052EEC1812}" type="slidenum">
              <a:rPr lang="ar-SA" sz="1200">
                <a:latin typeface="+mn-lt"/>
                <a:cs typeface="+mn-cs"/>
              </a:rPr>
              <a:pPr algn="l">
                <a:defRPr/>
              </a:pPr>
              <a:t>11</a:t>
            </a:fld>
            <a:endParaRPr lang="ar-S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B89B-D7D3-4F15-AF1E-2E36D40B8762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5F95-8DA6-4945-87A3-F0DDA3E508D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27004-97BF-49FA-A8E3-AF5DAC67ABE3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C826D-76AC-4A62-81DB-CF6D7979606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09513-7B67-4288-8404-9F5A7B35F0DD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078F9-0D6F-4122-82EB-7D39C57E6D1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5A93-136A-498D-892B-5355B7220303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11185-5F34-4AE1-ACE0-4D0F70C645C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27EA9-4EE0-479B-9F7A-AB61FF400449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A593-6D4E-412E-931B-67873588D36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568AD-9736-4030-A07A-FEA15E95E05C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5EBC8-D43A-48AD-98A5-831D8A522ED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F557B-4B1A-4BB1-8E22-7D0B2D71A552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A9CB5-460C-4E3B-A73D-0C5A07EEA93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61CF4-6F51-41BD-8DB8-15FC050A7EEA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D632B-1CE5-413F-B38F-0C54567F3D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1D11E-0C56-4EA4-B55D-4589733658EF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76659-3E1D-4BE9-9ABA-EB55FBBB96B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A0ED2-5914-4913-8801-80E1F41818AB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F5899-618C-4F44-BF3B-B0911860887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29D15-3DFD-42F3-AA74-BB798319F312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0F85F-4A41-4EEF-B9F7-50E1115BECA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7D084A-3A65-42E0-94B6-B32AFA82757F}" type="datetimeFigureOut">
              <a:rPr lang="ar-SA"/>
              <a:pPr>
                <a:defRPr/>
              </a:pPr>
              <a:t>12/02/37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01B0F4-CBB4-4F56-AACD-333837A9528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transition advTm="1000"/>
  <p:timing>
    <p:tnLst>
      <p:par>
        <p:cTn id="1" dur="indefinite" restart="never" nodeType="tmRoot"/>
      </p:par>
    </p:tn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audio" Target="../media/audio1.wav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audio" Target="../media/audio1.wav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audio" Target="../media/audio1.wav"/><Relationship Id="rId9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audio" Target="../media/audio1.wav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audio" Target="../media/audio1.wav"/><Relationship Id="rId9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audio" Target="../media/audio1.wav"/><Relationship Id="rId9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0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audio" Target="../media/audio1.wav"/><Relationship Id="rId9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audio" Target="../media/audio1.wav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audio" Target="../media/audio1.wav"/><Relationship Id="rId9" Type="http://schemas.openxmlformats.org/officeDocument/2006/relationships/image" Target="../media/image1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138.png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139.png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140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141.png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audio" Target="../media/audio1.wav"/><Relationship Id="rId7" Type="http://schemas.openxmlformats.org/officeDocument/2006/relationships/image" Target="../media/image1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audio" Target="../media/audio1.wav"/><Relationship Id="rId7" Type="http://schemas.openxmlformats.org/officeDocument/2006/relationships/image" Target="../media/image1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2.jpeg"/><Relationship Id="rId7" Type="http://schemas.openxmlformats.org/officeDocument/2006/relationships/image" Target="../media/image1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10" Type="http://schemas.openxmlformats.org/officeDocument/2006/relationships/image" Target="../media/image158.png"/><Relationship Id="rId4" Type="http://schemas.openxmlformats.org/officeDocument/2006/relationships/image" Target="../media/image153.png"/><Relationship Id="rId9" Type="http://schemas.openxmlformats.org/officeDocument/2006/relationships/image" Target="../media/image1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162.png"/><Relationship Id="rId5" Type="http://schemas.openxmlformats.org/officeDocument/2006/relationships/image" Target="../media/image142.png"/><Relationship Id="rId4" Type="http://schemas.openxmlformats.org/officeDocument/2006/relationships/image" Target="../media/image1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142.png"/><Relationship Id="rId4" Type="http://schemas.openxmlformats.org/officeDocument/2006/relationships/image" Target="../media/image16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audio" Target="../media/audio1.wav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audio" Target="../media/audio1.wav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6"/>
          <p:cNvGrpSpPr/>
          <p:nvPr/>
        </p:nvGrpSpPr>
        <p:grpSpPr>
          <a:xfrm>
            <a:off x="1691680" y="44624"/>
            <a:ext cx="4812028" cy="1121235"/>
            <a:chOff x="2274540" y="0"/>
            <a:chExt cx="4457700" cy="845423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pic>
          <p:nvPicPr>
            <p:cNvPr id="18" name="صورة 1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274540" y="0"/>
              <a:ext cx="4457700" cy="845423"/>
            </a:xfrm>
            <a:prstGeom prst="downArrowCallou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20" name="مستطيل 8"/>
            <p:cNvSpPr/>
            <p:nvPr/>
          </p:nvSpPr>
          <p:spPr>
            <a:xfrm>
              <a:off x="2981053" y="116632"/>
              <a:ext cx="2881135" cy="568810"/>
            </a:xfrm>
            <a:prstGeom prst="downArrowCallou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txBody>
            <a:bodyPr wrap="none">
              <a:spAutoFit/>
            </a:bodyPr>
            <a:lstStyle/>
            <a:p>
              <a:pPr algn="ctr" defTabSz="913432" fontAlgn="auto">
                <a:spcBef>
                  <a:spcPts val="0"/>
                </a:spcBef>
                <a:spcAft>
                  <a:spcPts val="0"/>
                </a:spcAft>
              </a:pPr>
              <a:r>
                <a:rPr lang="ar-SA" sz="2600" b="1" dirty="0" smtClean="0">
                  <a:ln w="10541" cmpd="sng">
                    <a:solidFill>
                      <a:srgbClr val="0F6FC6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Sakkal Majalla" pitchFamily="2" charset="-78"/>
                  <a:cs typeface="Sakkal Majalla" pitchFamily="2" charset="-78"/>
                </a:rPr>
                <a:t>استراتيجية : الطاولة المستديرة</a:t>
              </a:r>
              <a:endParaRPr lang="ar-EG" sz="26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pic>
        <p:nvPicPr>
          <p:cNvPr id="22" name="صورة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 flipH="1" flipV="1">
            <a:off x="1979712" y="5949280"/>
            <a:ext cx="881484" cy="88148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496" y="6027192"/>
            <a:ext cx="840817" cy="840817"/>
          </a:xfrm>
          <a:prstGeom prst="rect">
            <a:avLst/>
          </a:prstGeom>
        </p:spPr>
      </p:pic>
      <p:grpSp>
        <p:nvGrpSpPr>
          <p:cNvPr id="3" name="مجموعة 23"/>
          <p:cNvGrpSpPr/>
          <p:nvPr/>
        </p:nvGrpSpPr>
        <p:grpSpPr>
          <a:xfrm>
            <a:off x="948321" y="998153"/>
            <a:ext cx="7296087" cy="4932664"/>
            <a:chOff x="948321" y="998153"/>
            <a:chExt cx="7296087" cy="4932664"/>
          </a:xfrm>
        </p:grpSpPr>
        <p:grpSp>
          <p:nvGrpSpPr>
            <p:cNvPr id="4" name="مجموعة 24"/>
            <p:cNvGrpSpPr/>
            <p:nvPr/>
          </p:nvGrpSpPr>
          <p:grpSpPr>
            <a:xfrm>
              <a:off x="948321" y="998153"/>
              <a:ext cx="7296087" cy="4932664"/>
              <a:chOff x="523875" y="1116452"/>
              <a:chExt cx="8096250" cy="5120860"/>
            </a:xfrm>
          </p:grpSpPr>
          <p:pic>
            <p:nvPicPr>
              <p:cNvPr id="27" name="صورة 26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 xmlns="">
                      <a14:imgLayer r:embed=""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523875" y="1116452"/>
                <a:ext cx="8096250" cy="5120860"/>
              </a:xfrm>
              <a:prstGeom prst="rect">
                <a:avLst/>
              </a:prstGeom>
            </p:spPr>
          </p:pic>
          <p:sp>
            <p:nvSpPr>
              <p:cNvPr id="28" name="مربع نص 27"/>
              <p:cNvSpPr txBox="1"/>
              <p:nvPr/>
            </p:nvSpPr>
            <p:spPr>
              <a:xfrm>
                <a:off x="4492094" y="1239426"/>
                <a:ext cx="3808410" cy="4760836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 defTabSz="913432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2000" b="1" u="sng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خطوات الاستراتيجية</a:t>
                </a:r>
              </a:p>
              <a:p>
                <a:pPr algn="ctr" defTabSz="913432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2000" b="1" dirty="0">
                    <a:solidFill>
                      <a:srgbClr val="002060"/>
                    </a:solidFill>
                    <a:latin typeface="Sakkal Majalla" pitchFamily="2" charset="-78"/>
                    <a:cs typeface="Sakkal Majalla" pitchFamily="2" charset="-78"/>
                  </a:rPr>
                  <a:t>تقسيم الطلاب إلي مجاميع صغيرة </a:t>
                </a:r>
              </a:p>
              <a:p>
                <a:pPr algn="ctr" defTabSz="913432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2000" b="1" dirty="0">
                    <a:solidFill>
                      <a:srgbClr val="002060"/>
                    </a:solidFill>
                    <a:latin typeface="Sakkal Majalla" pitchFamily="2" charset="-78"/>
                    <a:cs typeface="Sakkal Majalla" pitchFamily="2" charset="-78"/>
                  </a:rPr>
                  <a:t>يختار المعلم طالب البداية من كل حلقة باستخدام قلم الرصاص والورقة</a:t>
                </a:r>
              </a:p>
              <a:p>
                <a:pPr algn="ctr" defTabSz="913432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2000" b="1" dirty="0">
                    <a:solidFill>
                      <a:srgbClr val="002060"/>
                    </a:solidFill>
                    <a:latin typeface="Sakkal Majalla" pitchFamily="2" charset="-78"/>
                    <a:cs typeface="Sakkal Majalla" pitchFamily="2" charset="-78"/>
                  </a:rPr>
                  <a:t>يطلب المعلم منهم تصميم مشروع أو خطوات عمل أو مشكلة لها عدة حلول أو موضوع معين</a:t>
                </a:r>
              </a:p>
              <a:p>
                <a:pPr algn="ctr" defTabSz="913432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2000" b="1" dirty="0">
                    <a:solidFill>
                      <a:srgbClr val="002060"/>
                    </a:solidFill>
                    <a:latin typeface="Sakkal Majalla" pitchFamily="2" charset="-78"/>
                    <a:cs typeface="Sakkal Majalla" pitchFamily="2" charset="-78"/>
                  </a:rPr>
                  <a:t>يبدأ طالب البداية بالكتابة وعندما ينتهي يبدأ الثاني والثالث وهكذا ويتناقشون بعد ذلك عن حلولهم ويصححون إن اقتضت الحاجة</a:t>
                </a:r>
              </a:p>
              <a:p>
                <a:pPr algn="ctr" defTabSz="913432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b="1" dirty="0">
                    <a:solidFill>
                      <a:srgbClr val="002060"/>
                    </a:solidFill>
                    <a:latin typeface="Sakkal Majalla" pitchFamily="2" charset="-78"/>
                    <a:cs typeface="Sakkal Majalla" pitchFamily="2" charset="-78"/>
                  </a:rPr>
                  <a:t>يقيم المعلم النتائج بعد ذلك </a:t>
                </a:r>
              </a:p>
              <a:p>
                <a:pPr algn="ctr" defTabSz="913432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b="1" dirty="0">
                    <a:solidFill>
                      <a:srgbClr val="002060"/>
                    </a:solidFill>
                    <a:latin typeface="Sakkal Majalla" pitchFamily="2" charset="-78"/>
                    <a:cs typeface="Sakkal Majalla" pitchFamily="2" charset="-78"/>
                  </a:rPr>
                  <a:t>في حالة وجود مجموعة لم تحل بشكل جيد أو لم تكن اجابتها مثالية فيعاد توزيع الطلاب بحيث يذهب كل طالب إلي مجموعة جديدة</a:t>
                </a:r>
              </a:p>
            </p:txBody>
          </p:sp>
        </p:grpSp>
        <p:pic>
          <p:nvPicPr>
            <p:cNvPr id="26" name="صورة 25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03648" y="1178484"/>
              <a:ext cx="3168352" cy="45720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669412696"/>
      </p:ext>
    </p:extLst>
  </p:cSld>
  <p:clrMapOvr>
    <a:masterClrMapping/>
  </p:clrMapOvr>
  <p:transition spd="slow">
    <p:cover dir="r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6429375" y="908720"/>
            <a:ext cx="2286000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FF0000"/>
                </a:solidFill>
              </a:rPr>
              <a:t>جمع متجهين</a:t>
            </a:r>
          </a:p>
        </p:txBody>
      </p:sp>
      <p:sp>
        <p:nvSpPr>
          <p:cNvPr id="17" name="Oval 16"/>
          <p:cNvSpPr/>
          <p:nvPr/>
        </p:nvSpPr>
        <p:spPr>
          <a:xfrm>
            <a:off x="4000500" y="908720"/>
            <a:ext cx="2286000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FF0000"/>
                </a:solidFill>
              </a:rPr>
              <a:t>طرح متجهين </a:t>
            </a:r>
          </a:p>
        </p:txBody>
      </p:sp>
      <p:sp>
        <p:nvSpPr>
          <p:cNvPr id="18" name="Oval 17"/>
          <p:cNvSpPr/>
          <p:nvPr/>
        </p:nvSpPr>
        <p:spPr>
          <a:xfrm>
            <a:off x="1571625" y="908720"/>
            <a:ext cx="2286000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FF0000"/>
                </a:solidFill>
              </a:rPr>
              <a:t>ضرب متجهين</a:t>
            </a:r>
          </a:p>
        </p:txBody>
      </p:sp>
      <p:pic>
        <p:nvPicPr>
          <p:cNvPr id="22545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2492896"/>
            <a:ext cx="75009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/>
          <p:cNvSpPr/>
          <p:nvPr/>
        </p:nvSpPr>
        <p:spPr>
          <a:xfrm>
            <a:off x="1428750" y="1837408"/>
            <a:ext cx="7500938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rgbClr val="FFFF00"/>
                </a:solidFill>
              </a:rPr>
              <a:t>ويمكننا من خلال القواعد الاتية للجمع والطرح والضرب  اجراء تلك العمليات على المتجهات</a:t>
            </a:r>
          </a:p>
        </p:txBody>
      </p:sp>
      <p:sp>
        <p:nvSpPr>
          <p:cNvPr id="20" name="Oval 19"/>
          <p:cNvSpPr/>
          <p:nvPr/>
        </p:nvSpPr>
        <p:spPr>
          <a:xfrm>
            <a:off x="7358063" y="4000500"/>
            <a:ext cx="1571625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>
                <a:solidFill>
                  <a:srgbClr val="FF0000"/>
                </a:solidFill>
              </a:rPr>
              <a:t>مثال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285875" y="4225082"/>
            <a:ext cx="5857875" cy="5000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2549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1425" y="4293096"/>
            <a:ext cx="5065568" cy="3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ounded Rectangle 21"/>
          <p:cNvSpPr/>
          <p:nvPr/>
        </p:nvSpPr>
        <p:spPr>
          <a:xfrm>
            <a:off x="6715125" y="5084613"/>
            <a:ext cx="2071688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2553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5084613"/>
            <a:ext cx="1785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ounded Rectangle 25"/>
          <p:cNvSpPr/>
          <p:nvPr/>
        </p:nvSpPr>
        <p:spPr>
          <a:xfrm>
            <a:off x="6786563" y="5727551"/>
            <a:ext cx="2071687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5727551"/>
            <a:ext cx="17145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6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8" y="4797152"/>
            <a:ext cx="5143500" cy="78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7" name="Picture 2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8" y="5584676"/>
            <a:ext cx="5072062" cy="101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مستطيل مستدير الزوايا 27"/>
          <p:cNvSpPr/>
          <p:nvPr/>
        </p:nvSpPr>
        <p:spPr>
          <a:xfrm>
            <a:off x="3026543" y="44624"/>
            <a:ext cx="41044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العمليات علي المتجهات </a:t>
            </a:r>
            <a:endParaRPr lang="ar-SA" sz="3600" b="1" dirty="0"/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606996" y="980728"/>
            <a:ext cx="7429500" cy="42862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400" b="1" i="1" dirty="0">
                <a:solidFill>
                  <a:srgbClr val="FF0000"/>
                </a:solidFill>
              </a:rPr>
              <a:t>متجة الوحدة:- هو متجة طولة 1ويرمز لة بالرمز </a:t>
            </a:r>
            <a:r>
              <a:rPr lang="en-US" sz="2400" b="1" i="1" dirty="0">
                <a:solidFill>
                  <a:srgbClr val="FF0000"/>
                </a:solidFill>
              </a:rPr>
              <a:t>u</a:t>
            </a:r>
            <a:r>
              <a:rPr lang="ar-SA" sz="2400" b="1" i="1" dirty="0">
                <a:solidFill>
                  <a:srgbClr val="FF0000"/>
                </a:solidFill>
              </a:rPr>
              <a:t> حيث</a:t>
            </a:r>
          </a:p>
        </p:txBody>
      </p:sp>
      <p:pic>
        <p:nvPicPr>
          <p:cNvPr id="23567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5656" y="955576"/>
            <a:ext cx="178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7429500" y="1772816"/>
            <a:ext cx="1571625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>
                <a:solidFill>
                  <a:srgbClr val="FF0000"/>
                </a:solidFill>
              </a:rPr>
              <a:t>مثال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00188" y="1844253"/>
            <a:ext cx="5857875" cy="5000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3570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63" y="1923108"/>
            <a:ext cx="55721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2606972"/>
            <a:ext cx="5943575" cy="262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5359524"/>
            <a:ext cx="5715000" cy="66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>
          <a:xfrm>
            <a:off x="7286625" y="5274965"/>
            <a:ext cx="1643063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rgbClr val="FF0000"/>
                </a:solidFill>
              </a:rPr>
              <a:t>ملحوظة</a:t>
            </a:r>
          </a:p>
        </p:txBody>
      </p:sp>
      <p:pic>
        <p:nvPicPr>
          <p:cNvPr id="23574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6021288"/>
            <a:ext cx="728662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مستطيل مستدير الزوايا 22"/>
          <p:cNvSpPr/>
          <p:nvPr/>
        </p:nvSpPr>
        <p:spPr>
          <a:xfrm>
            <a:off x="3965637" y="44624"/>
            <a:ext cx="2838611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متجهات الوحدة</a:t>
            </a:r>
            <a:endParaRPr lang="ar-SA" sz="3600" b="1" dirty="0"/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961777" y="1214438"/>
            <a:ext cx="7786687" cy="7143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4591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4652" y="1285875"/>
            <a:ext cx="74628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247527" y="2000250"/>
            <a:ext cx="7215187" cy="3786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4593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19464" y="2000250"/>
            <a:ext cx="31337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47527" y="2500313"/>
            <a:ext cx="72342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19464" y="4071938"/>
            <a:ext cx="3186113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04964" y="4643438"/>
            <a:ext cx="4843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مستطيل مستدير الزوايا 20"/>
          <p:cNvSpPr/>
          <p:nvPr/>
        </p:nvSpPr>
        <p:spPr>
          <a:xfrm>
            <a:off x="4860032" y="44624"/>
            <a:ext cx="172819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مثال</a:t>
            </a:r>
            <a:endParaRPr lang="ar-SA" sz="3600" b="1" dirty="0"/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33847" y="1143000"/>
            <a:ext cx="700087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b="1" dirty="0">
                <a:solidFill>
                  <a:srgbClr val="FF0000"/>
                </a:solidFill>
              </a:rPr>
              <a:t>ويمكن كتابة الصورة الاحداثية للمتجة بدلالة          كالاتى</a:t>
            </a:r>
          </a:p>
        </p:txBody>
      </p:sp>
      <p:pic>
        <p:nvPicPr>
          <p:cNvPr id="25615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8535" y="1214438"/>
            <a:ext cx="5429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722" y="1214438"/>
            <a:ext cx="23907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7105972" y="1844824"/>
            <a:ext cx="1571625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>
                <a:solidFill>
                  <a:srgbClr val="FF0000"/>
                </a:solidFill>
              </a:rPr>
              <a:t>مثال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76660" y="1916261"/>
            <a:ext cx="5857875" cy="5000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5619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90972" y="1987699"/>
            <a:ext cx="5553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7034535" y="2571750"/>
            <a:ext cx="1571625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الحل</a:t>
            </a:r>
          </a:p>
        </p:txBody>
      </p:sp>
      <p:pic>
        <p:nvPicPr>
          <p:cNvPr id="25621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05222" y="2571750"/>
            <a:ext cx="5872163" cy="143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1105222" y="4153644"/>
            <a:ext cx="77152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b="1" dirty="0">
                <a:solidFill>
                  <a:srgbClr val="FF0000"/>
                </a:solidFill>
              </a:rPr>
              <a:t>ويمكننا ايجاد زاوية اتجاة المتجة مع المحور </a:t>
            </a:r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ar-SA" b="1" dirty="0">
                <a:solidFill>
                  <a:srgbClr val="FF0000"/>
                </a:solidFill>
              </a:rPr>
              <a:t>الموجب كالاتى </a:t>
            </a:r>
          </a:p>
        </p:txBody>
      </p:sp>
      <p:pic>
        <p:nvPicPr>
          <p:cNvPr id="25623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76660" y="4150221"/>
            <a:ext cx="302418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7248847" y="4957341"/>
            <a:ext cx="1571625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>
                <a:solidFill>
                  <a:srgbClr val="FF0000"/>
                </a:solidFill>
              </a:rPr>
              <a:t>مثال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248097" y="4957341"/>
            <a:ext cx="5857875" cy="5000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5626" name="Picture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19722" y="5028778"/>
            <a:ext cx="41195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7" name="Picture 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90972" y="4957341"/>
            <a:ext cx="1347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28"/>
          <p:cNvSpPr/>
          <p:nvPr/>
        </p:nvSpPr>
        <p:spPr>
          <a:xfrm>
            <a:off x="7248847" y="5600278"/>
            <a:ext cx="1571625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الحل</a:t>
            </a:r>
          </a:p>
        </p:txBody>
      </p:sp>
      <p:pic>
        <p:nvPicPr>
          <p:cNvPr id="25629" name="Picture 2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05660" y="5528841"/>
            <a:ext cx="25336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0" name="Picture 2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33847" y="5528841"/>
            <a:ext cx="28479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1" name="Picture 2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91347" y="5886028"/>
            <a:ext cx="27336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2" name="Picture 2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390972" y="5957466"/>
            <a:ext cx="2981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مستطيل مستدير الزوايا 32"/>
          <p:cNvSpPr/>
          <p:nvPr/>
        </p:nvSpPr>
        <p:spPr>
          <a:xfrm>
            <a:off x="3203848" y="44624"/>
            <a:ext cx="41044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الصورة الاحداثية للمتجه </a:t>
            </a:r>
            <a:endParaRPr lang="ar-SA" sz="3600" b="1" dirty="0"/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0" grpId="0" animBg="1"/>
      <p:bldP spid="23" grpId="0" animBg="1"/>
      <p:bldP spid="25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462980" y="980728"/>
            <a:ext cx="7429500" cy="128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6639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3043" y="1123603"/>
            <a:ext cx="681513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0543" y="1695103"/>
            <a:ext cx="3667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>
          <a:xfrm>
            <a:off x="1391543" y="2571750"/>
            <a:ext cx="7500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000" b="1" dirty="0">
                <a:solidFill>
                  <a:srgbClr val="FF0000"/>
                </a:solidFill>
              </a:rPr>
              <a:t>ملحوظة:- اذا كان حاصل ضرب متجهين يساوى صفرا فنهما يكونان متعامدان </a:t>
            </a:r>
          </a:p>
        </p:txBody>
      </p:sp>
      <p:sp>
        <p:nvSpPr>
          <p:cNvPr id="19" name="Oval 18"/>
          <p:cNvSpPr/>
          <p:nvPr/>
        </p:nvSpPr>
        <p:spPr>
          <a:xfrm>
            <a:off x="2748855" y="3214688"/>
            <a:ext cx="4500563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rgbClr val="FF0000"/>
                </a:solidFill>
              </a:rPr>
              <a:t>خصائص الضرب الداخلى</a:t>
            </a:r>
          </a:p>
        </p:txBody>
      </p:sp>
      <p:pic>
        <p:nvPicPr>
          <p:cNvPr id="26643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05793" y="3857625"/>
            <a:ext cx="77866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nip and Round Single Corner Rectangle 20"/>
          <p:cNvSpPr/>
          <p:nvPr/>
        </p:nvSpPr>
        <p:spPr>
          <a:xfrm>
            <a:off x="1391543" y="4357688"/>
            <a:ext cx="7143750" cy="1643062"/>
          </a:xfrm>
          <a:prstGeom prst="snip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6645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34418" y="4429125"/>
            <a:ext cx="67151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مستطيل مستدير الزوايا 21"/>
          <p:cNvSpPr/>
          <p:nvPr/>
        </p:nvSpPr>
        <p:spPr>
          <a:xfrm>
            <a:off x="2227684" y="44624"/>
            <a:ext cx="532859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الضرب الداخلي لمتجهين في المستوي الإحداثي</a:t>
            </a:r>
            <a:endParaRPr lang="ar-SA" sz="2400" b="1" dirty="0"/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48160" y="1124744"/>
            <a:ext cx="6858000" cy="5000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7663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2472" y="1196182"/>
            <a:ext cx="64293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5248597" y="1839119"/>
            <a:ext cx="35718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7665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77222" y="1981994"/>
            <a:ext cx="27146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76660" y="1767682"/>
            <a:ext cx="38671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5248597" y="3267869"/>
            <a:ext cx="35718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7668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20097" y="3410744"/>
            <a:ext cx="25003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9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33785" y="3053557"/>
            <a:ext cx="40719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6676206" y="4365104"/>
            <a:ext cx="200025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>
                <a:solidFill>
                  <a:srgbClr val="FF0000"/>
                </a:solidFill>
              </a:rPr>
              <a:t>مثال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61206" y="4436541"/>
            <a:ext cx="5643562" cy="5000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7672" name="Picture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04081" y="4476602"/>
            <a:ext cx="53482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3" name="Picture 2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0972" y="5197252"/>
            <a:ext cx="7429500" cy="14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مستطيل مستدير الزوايا 25"/>
          <p:cNvSpPr/>
          <p:nvPr/>
        </p:nvSpPr>
        <p:spPr>
          <a:xfrm>
            <a:off x="4572000" y="44624"/>
            <a:ext cx="158417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مثال</a:t>
            </a:r>
            <a:endParaRPr lang="ar-SA" sz="3600" b="1" dirty="0"/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3" grpId="0" animBg="1"/>
      <p:bldP spid="24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463230" y="1268760"/>
            <a:ext cx="4929188" cy="1500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8687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8980" y="1340197"/>
            <a:ext cx="44196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20105" y="1411635"/>
            <a:ext cx="2071688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7320855" y="2983260"/>
            <a:ext cx="1571625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>
                <a:solidFill>
                  <a:srgbClr val="FF0000"/>
                </a:solidFill>
              </a:rPr>
              <a:t>مثال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91480" y="3054697"/>
            <a:ext cx="6429375" cy="5000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8691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1480" y="3054697"/>
            <a:ext cx="63579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val 20"/>
          <p:cNvSpPr/>
          <p:nvPr/>
        </p:nvSpPr>
        <p:spPr>
          <a:xfrm>
            <a:off x="5320605" y="3769072"/>
            <a:ext cx="3571875" cy="8572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8693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77793" y="3983385"/>
            <a:ext cx="2851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6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2332" y="4790876"/>
            <a:ext cx="36433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7" name="Picture 2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2332" y="5362376"/>
            <a:ext cx="36433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8" name="Picture 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62980" y="3626197"/>
            <a:ext cx="3786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9" name="Picture 2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6144" y="4576564"/>
            <a:ext cx="3714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0" name="Picture 2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6144" y="5148064"/>
            <a:ext cx="37147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مستطيل مستدير الزوايا 26"/>
          <p:cNvSpPr/>
          <p:nvPr/>
        </p:nvSpPr>
        <p:spPr>
          <a:xfrm>
            <a:off x="3348497" y="91573"/>
            <a:ext cx="41044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الزاوية بين متجهين </a:t>
            </a:r>
            <a:endParaRPr lang="ar-SA" sz="3600" b="1" dirty="0"/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3143250" y="68263"/>
            <a:ext cx="6000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العمليات على المتجهات فى الفضاء</a:t>
            </a:r>
          </a:p>
        </p:txBody>
      </p:sp>
      <p:sp>
        <p:nvSpPr>
          <p:cNvPr id="15" name="Oval 14"/>
          <p:cNvSpPr/>
          <p:nvPr/>
        </p:nvSpPr>
        <p:spPr>
          <a:xfrm>
            <a:off x="4747964" y="692696"/>
            <a:ext cx="4000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rgbClr val="FF0000"/>
                </a:solidFill>
              </a:rPr>
              <a:t>خطوات تعيين نقطة فى الفضاء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04652" y="1335634"/>
            <a:ext cx="7643812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b="1" dirty="0">
                <a:solidFill>
                  <a:schemeClr val="tx1"/>
                </a:solidFill>
              </a:rPr>
              <a:t>تتمثل النقطة فى الفضاء بثلاثيات مرتبة من الاعداد الحقيقية</a:t>
            </a:r>
            <a:r>
              <a:rPr lang="en-US" b="1" dirty="0">
                <a:solidFill>
                  <a:schemeClr val="tx1"/>
                </a:solidFill>
              </a:rPr>
              <a:t>(X .Y.Z)</a:t>
            </a:r>
            <a:r>
              <a:rPr lang="ar-SA" b="1" dirty="0">
                <a:solidFill>
                  <a:schemeClr val="tx1"/>
                </a:solidFill>
              </a:rPr>
              <a:t>كالاتى:-</a:t>
            </a:r>
          </a:p>
          <a:p>
            <a:pPr>
              <a:defRPr/>
            </a:pPr>
            <a:r>
              <a:rPr lang="ar-SA" sz="1600" b="1" dirty="0">
                <a:solidFill>
                  <a:srgbClr val="FF0000"/>
                </a:solidFill>
              </a:rPr>
              <a:t>(أولا):- نعين النقطة </a:t>
            </a:r>
            <a:r>
              <a:rPr lang="en-US" sz="1600" b="1" dirty="0">
                <a:solidFill>
                  <a:srgbClr val="FF0000"/>
                </a:solidFill>
              </a:rPr>
              <a:t>(X .Y.) </a:t>
            </a:r>
            <a:r>
              <a:rPr lang="ar-SA" sz="1600" b="1" dirty="0">
                <a:solidFill>
                  <a:srgbClr val="FF0000"/>
                </a:solidFill>
              </a:rPr>
              <a:t>                (ثانيا)نتحرك لاعلى او لاسفل موازين لمحور</a:t>
            </a:r>
            <a:r>
              <a:rPr lang="en-US" sz="1600" b="1" dirty="0">
                <a:solidFill>
                  <a:srgbClr val="FF0000"/>
                </a:solidFill>
              </a:rPr>
              <a:t>Z</a:t>
            </a:r>
            <a:r>
              <a:rPr lang="ar-SA" sz="1600" b="1" dirty="0">
                <a:solidFill>
                  <a:srgbClr val="FF0000"/>
                </a:solidFill>
              </a:rPr>
              <a:t>حسب المسافة المعطاة </a:t>
            </a:r>
          </a:p>
        </p:txBody>
      </p:sp>
      <p:sp>
        <p:nvSpPr>
          <p:cNvPr id="19" name="Oval 18"/>
          <p:cNvSpPr/>
          <p:nvPr/>
        </p:nvSpPr>
        <p:spPr>
          <a:xfrm>
            <a:off x="7176839" y="2276872"/>
            <a:ext cx="1571625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>
                <a:solidFill>
                  <a:srgbClr val="FF0000"/>
                </a:solidFill>
              </a:rPr>
              <a:t>مثال</a:t>
            </a:r>
          </a:p>
        </p:txBody>
      </p:sp>
      <p:pic>
        <p:nvPicPr>
          <p:cNvPr id="29713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6089" y="2204864"/>
            <a:ext cx="5876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6176714" y="3071813"/>
            <a:ext cx="2571750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9715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48214" y="3214688"/>
            <a:ext cx="15716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6" name="Picture 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001516"/>
            <a:ext cx="4929188" cy="150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7" name="Picture 2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8964" y="4453657"/>
            <a:ext cx="707231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 animBg="1"/>
      <p:bldP spid="19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461839" y="1285875"/>
            <a:ext cx="7286625" cy="5715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b="1" dirty="0">
                <a:solidFill>
                  <a:srgbClr val="FF0000"/>
                </a:solidFill>
              </a:rPr>
              <a:t>القانونان يشبهان قانونا المسافة ونقطة المنتصف فى المستوى الاحداثى ويعطى بالقاعدة الاتية:-</a:t>
            </a:r>
          </a:p>
        </p:txBody>
      </p:sp>
      <p:pic>
        <p:nvPicPr>
          <p:cNvPr id="30735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0402" y="1928813"/>
            <a:ext cx="71628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3339" y="3000375"/>
            <a:ext cx="65008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0402" y="3929063"/>
            <a:ext cx="46958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eft Arrow Callout 18"/>
          <p:cNvSpPr/>
          <p:nvPr/>
        </p:nvSpPr>
        <p:spPr>
          <a:xfrm>
            <a:off x="5533777" y="4214813"/>
            <a:ext cx="2857500" cy="135731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FF0000"/>
                </a:solidFill>
              </a:rPr>
              <a:t>ويتضح ذلك من الشكل الاتى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3059832" y="116632"/>
            <a:ext cx="4580843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قانونا المسافة و نقطة المنتصف في الفضاء </a:t>
            </a:r>
            <a:endParaRPr lang="ar-SA" sz="2400" b="1" dirty="0"/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3143250" y="68263"/>
            <a:ext cx="6000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</a:t>
            </a:r>
            <a:r>
              <a:rPr lang="ar-SA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التعبير عن المتجهات فى الفضاء جبريا</a:t>
            </a:r>
            <a:endParaRPr lang="ar-SA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Ostorah" pitchFamily="18" charset="-78"/>
              <a:cs typeface="ae_Ostorah" pitchFamily="18" charset="-78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047085" y="1071563"/>
            <a:ext cx="2571750" cy="10001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rgbClr val="FF0000"/>
                </a:solidFill>
              </a:rPr>
              <a:t>الصورة الاحداثية لقطعة مستقيمة فى الفضاء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03648" y="2071688"/>
            <a:ext cx="5357812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rgbClr val="FF0000"/>
                </a:solidFill>
              </a:rPr>
              <a:t>وتتم بطرح احداثيات نقطة البداية من احداثيات نقطة النهاية</a:t>
            </a:r>
          </a:p>
        </p:txBody>
      </p:sp>
      <p:pic>
        <p:nvPicPr>
          <p:cNvPr id="31761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085" y="2928938"/>
            <a:ext cx="6858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6523" y="3857625"/>
            <a:ext cx="6786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6523" y="4929188"/>
            <a:ext cx="678656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51520" y="260648"/>
            <a:ext cx="3456384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الفصل الخامس 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660232" y="2780928"/>
            <a:ext cx="2304256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 1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660232" y="3573016"/>
            <a:ext cx="2304256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 2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6660232" y="4365104"/>
            <a:ext cx="2304256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 3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6652943" y="5157192"/>
            <a:ext cx="2304256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 4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52943" y="5945796"/>
            <a:ext cx="2304256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 5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907704" y="4437112"/>
            <a:ext cx="352839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اختبار الفصل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24135455"/>
      </p:ext>
    </p:extLst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3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285875"/>
            <a:ext cx="7400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1366" y="2357438"/>
            <a:ext cx="72866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مستطيل مستدير الزوايا 16"/>
          <p:cNvSpPr/>
          <p:nvPr/>
        </p:nvSpPr>
        <p:spPr>
          <a:xfrm>
            <a:off x="4819402" y="44624"/>
            <a:ext cx="1840830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مثـــــال</a:t>
            </a:r>
            <a:endParaRPr lang="ar-SA" sz="3600" b="1" dirty="0"/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6462464" y="980728"/>
            <a:ext cx="2286000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FF0000"/>
                </a:solidFill>
              </a:rPr>
              <a:t>جمع متجهين</a:t>
            </a:r>
          </a:p>
        </p:txBody>
      </p:sp>
      <p:sp>
        <p:nvSpPr>
          <p:cNvPr id="17" name="Oval 16"/>
          <p:cNvSpPr/>
          <p:nvPr/>
        </p:nvSpPr>
        <p:spPr>
          <a:xfrm>
            <a:off x="4033589" y="1052166"/>
            <a:ext cx="2286000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FF0000"/>
                </a:solidFill>
              </a:rPr>
              <a:t>طرح متجهين </a:t>
            </a:r>
          </a:p>
        </p:txBody>
      </p:sp>
      <p:sp>
        <p:nvSpPr>
          <p:cNvPr id="18" name="Oval 17"/>
          <p:cNvSpPr/>
          <p:nvPr/>
        </p:nvSpPr>
        <p:spPr>
          <a:xfrm>
            <a:off x="1604714" y="1052166"/>
            <a:ext cx="2286000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FF0000"/>
                </a:solidFill>
              </a:rPr>
              <a:t>ضرب متجهين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428750" y="2060848"/>
            <a:ext cx="7500938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rgbClr val="FFFF00"/>
                </a:solidFill>
              </a:rPr>
              <a:t>ويمكننا من خلال القواعد الاتية للجمع والطرح والضرب  اجراء تلك العمليات على المتجهات</a:t>
            </a:r>
          </a:p>
        </p:txBody>
      </p:sp>
      <p:pic>
        <p:nvPicPr>
          <p:cNvPr id="3381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2780928"/>
            <a:ext cx="75723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7356351" y="4579391"/>
            <a:ext cx="1571625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>
                <a:solidFill>
                  <a:srgbClr val="FF0000"/>
                </a:solidFill>
              </a:rPr>
              <a:t>مثال</a:t>
            </a:r>
          </a:p>
        </p:txBody>
      </p:sp>
      <p:pic>
        <p:nvPicPr>
          <p:cNvPr id="33813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4609851"/>
            <a:ext cx="5772150" cy="54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5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3414" y="5241379"/>
            <a:ext cx="1928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6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8476" y="5293766"/>
            <a:ext cx="5072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7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8476" y="5650954"/>
            <a:ext cx="72151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مستطيل مستدير الزوايا 25"/>
          <p:cNvSpPr/>
          <p:nvPr/>
        </p:nvSpPr>
        <p:spPr>
          <a:xfrm>
            <a:off x="2752096" y="44624"/>
            <a:ext cx="477223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العمليات علي المتجهات في الفضاء </a:t>
            </a:r>
            <a:endParaRPr lang="ar-SA" sz="2800" b="1" dirty="0"/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0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1839" y="908720"/>
            <a:ext cx="7286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0293" y="1571625"/>
            <a:ext cx="73961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7464871" y="2428875"/>
            <a:ext cx="1571625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>
                <a:solidFill>
                  <a:srgbClr val="FF0000"/>
                </a:solidFill>
              </a:rPr>
              <a:t>مثال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34834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396" y="2500313"/>
            <a:ext cx="64389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6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9527" y="3286125"/>
            <a:ext cx="26955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1777" y="3071813"/>
            <a:ext cx="4429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ounded Rectangle 21"/>
          <p:cNvSpPr/>
          <p:nvPr/>
        </p:nvSpPr>
        <p:spPr>
          <a:xfrm>
            <a:off x="3810126" y="4005064"/>
            <a:ext cx="4932040" cy="506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b="1" dirty="0">
                <a:solidFill>
                  <a:schemeClr val="tx1"/>
                </a:solidFill>
              </a:rPr>
              <a:t>ولايجاد الزاوية بين متجهين فأننا نطبق القاعدة الاتية</a:t>
            </a:r>
          </a:p>
        </p:txBody>
      </p:sp>
      <p:pic>
        <p:nvPicPr>
          <p:cNvPr id="34839" name="Picture 1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3277" y="4581128"/>
            <a:ext cx="721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0" name="Picture 2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8964" y="5299273"/>
            <a:ext cx="59293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7462589" y="5218708"/>
            <a:ext cx="128587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>
                <a:solidFill>
                  <a:srgbClr val="FF0000"/>
                </a:solidFill>
              </a:rPr>
              <a:t>مثال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34843" name="Picture 2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522" y="5943351"/>
            <a:ext cx="26479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4" name="Picture 2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5535" y="5943351"/>
            <a:ext cx="23907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5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0972" y="5943351"/>
            <a:ext cx="20716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مستطيل مستدير الزوايا 30"/>
          <p:cNvSpPr/>
          <p:nvPr/>
        </p:nvSpPr>
        <p:spPr>
          <a:xfrm>
            <a:off x="2195736" y="44624"/>
            <a:ext cx="554461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الضرب الداخل و المتجهات المتعامدة في الفضاء</a:t>
            </a:r>
            <a:endParaRPr lang="ar-SA" sz="2400" b="1" dirty="0"/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5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Callout 14"/>
          <p:cNvSpPr/>
          <p:nvPr/>
        </p:nvSpPr>
        <p:spPr>
          <a:xfrm>
            <a:off x="6284789" y="1143000"/>
            <a:ext cx="2643187" cy="8572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chemeClr val="tx1"/>
                </a:solidFill>
              </a:rPr>
              <a:t>الضرب الاتجاهى هو متجة وليس عددا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3927351" y="1214438"/>
            <a:ext cx="2214563" cy="121443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chemeClr val="tx1"/>
                </a:solidFill>
              </a:rPr>
              <a:t>يرمز لة بالرمز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1427039" y="1285875"/>
            <a:ext cx="2428875" cy="8572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dirty="0"/>
              <a:t>        </a:t>
            </a:r>
            <a:r>
              <a:rPr lang="ar-SA" b="1" dirty="0">
                <a:solidFill>
                  <a:schemeClr val="tx1"/>
                </a:solidFill>
              </a:rPr>
              <a:t>يكون عموديا على المستوى</a:t>
            </a:r>
          </a:p>
        </p:txBody>
      </p:sp>
      <p:pic>
        <p:nvPicPr>
          <p:cNvPr id="35857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1664" y="1928813"/>
            <a:ext cx="15716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8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2914" y="1357313"/>
            <a:ext cx="10096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Callout 18"/>
          <p:cNvSpPr/>
          <p:nvPr/>
        </p:nvSpPr>
        <p:spPr>
          <a:xfrm>
            <a:off x="7142039" y="2214563"/>
            <a:ext cx="1785937" cy="7858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rgbClr val="FF0000"/>
                </a:solidFill>
              </a:rPr>
              <a:t>ويعطى بالقاعدة الاتية</a:t>
            </a:r>
          </a:p>
        </p:txBody>
      </p:sp>
      <p:pic>
        <p:nvPicPr>
          <p:cNvPr id="35860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643188"/>
            <a:ext cx="592931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val 20"/>
          <p:cNvSpPr/>
          <p:nvPr/>
        </p:nvSpPr>
        <p:spPr>
          <a:xfrm>
            <a:off x="7356351" y="3571875"/>
            <a:ext cx="1571625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>
                <a:solidFill>
                  <a:srgbClr val="FF0000"/>
                </a:solidFill>
              </a:rPr>
              <a:t>مثال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35863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1289" y="3786188"/>
            <a:ext cx="60817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5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7039" y="4519959"/>
            <a:ext cx="4219575" cy="128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6" name="Picture 2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0414" y="4519960"/>
            <a:ext cx="3214687" cy="130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7" name="Picture 2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5952133"/>
            <a:ext cx="3438525" cy="50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8" name="Picture 2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5797" y="5952133"/>
            <a:ext cx="1628775" cy="50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9" name="Picture 2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422" y="5895528"/>
            <a:ext cx="2071688" cy="50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مستطيل مستدير الزوايا 29"/>
          <p:cNvSpPr/>
          <p:nvPr/>
        </p:nvSpPr>
        <p:spPr>
          <a:xfrm>
            <a:off x="2469877" y="116632"/>
            <a:ext cx="5126459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الضرب الاتجاهي للمتجهات في الفضاء </a:t>
            </a:r>
            <a:endParaRPr lang="ar-SA" sz="2800" b="1" dirty="0"/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1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900858" y="980728"/>
            <a:ext cx="6715125" cy="5715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rgbClr val="00B050"/>
                </a:solidFill>
              </a:rPr>
              <a:t>الضرب القياسى للثلاثيات يمثل حجم متوازى السطوح والتى تكون المتجهات هى احرف متجاورة فية ويعطى بالقاعدة الاتية:-</a:t>
            </a:r>
          </a:p>
        </p:txBody>
      </p:sp>
      <p:pic>
        <p:nvPicPr>
          <p:cNvPr id="36879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7920" y="1623665"/>
            <a:ext cx="72532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7536879" y="3195290"/>
            <a:ext cx="1571625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>
                <a:solidFill>
                  <a:srgbClr val="FF0000"/>
                </a:solidFill>
              </a:rPr>
              <a:t>مثال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36882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266728"/>
            <a:ext cx="62150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3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8170" y="4093046"/>
            <a:ext cx="55006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4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2233" y="3998788"/>
            <a:ext cx="18573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مستطيل مستدير الزوايا 20"/>
          <p:cNvSpPr/>
          <p:nvPr/>
        </p:nvSpPr>
        <p:spPr>
          <a:xfrm>
            <a:off x="3227070" y="44624"/>
            <a:ext cx="41044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الضرب القياسي لثلاثيات</a:t>
            </a:r>
            <a:endParaRPr lang="ar-SA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86248913"/>
      </p:ext>
    </p:ext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45229"/>
            <a:ext cx="531618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ستطيل مستدير الزوايا 9"/>
          <p:cNvSpPr/>
          <p:nvPr/>
        </p:nvSpPr>
        <p:spPr>
          <a:xfrm>
            <a:off x="4283968" y="44624"/>
            <a:ext cx="244827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اختبار منتصف الفصل </a:t>
            </a:r>
            <a:endParaRPr lang="ar-SA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33621"/>
            <a:ext cx="224259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0697" y="191950"/>
            <a:ext cx="5133064" cy="633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950"/>
            <a:ext cx="3143622" cy="230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95394223"/>
      </p:ext>
    </p:ext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5878" y="116632"/>
            <a:ext cx="5791679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536815186"/>
      </p:ext>
    </p:ext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6645027" cy="650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69065578"/>
      </p:ext>
    </p:ext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422" y="404664"/>
            <a:ext cx="650235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81026166"/>
      </p:ext>
    </p:ext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3143250" y="68263"/>
            <a:ext cx="6000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Ostorah" pitchFamily="18" charset="-78"/>
                <a:cs typeface="ae_Ostorah" pitchFamily="18" charset="-78"/>
              </a:rPr>
              <a:t>   مقدمة فى المتجهات</a:t>
            </a:r>
          </a:p>
        </p:txBody>
      </p:sp>
      <p:sp>
        <p:nvSpPr>
          <p:cNvPr id="15" name="Oval 14"/>
          <p:cNvSpPr/>
          <p:nvPr/>
        </p:nvSpPr>
        <p:spPr>
          <a:xfrm>
            <a:off x="6587752" y="1268413"/>
            <a:ext cx="1857375" cy="100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chemeClr val="tx1"/>
                </a:solidFill>
              </a:rPr>
              <a:t>الكمية المتجة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31539" y="1412875"/>
            <a:ext cx="4929188" cy="7143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/>
              <a:t>هى كمية لها طول واتجاة مثل السرعة المتجة لكرة</a:t>
            </a:r>
            <a:endParaRPr lang="ar-SA" dirty="0"/>
          </a:p>
        </p:txBody>
      </p:sp>
      <p:pic>
        <p:nvPicPr>
          <p:cNvPr id="15376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3764" y="2500313"/>
            <a:ext cx="68484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>
          <a:xfrm>
            <a:off x="1042614" y="3068638"/>
            <a:ext cx="7358063" cy="5715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/>
              <a:t>يكون المتجه فى الوضع القياسى اذا كانت نقطة بدايتة نقطة الاصل</a:t>
            </a:r>
          </a:p>
        </p:txBody>
      </p:sp>
      <p:sp>
        <p:nvSpPr>
          <p:cNvPr id="20" name="Curved Left Arrow 19"/>
          <p:cNvSpPr/>
          <p:nvPr/>
        </p:nvSpPr>
        <p:spPr>
          <a:xfrm>
            <a:off x="8320410" y="3714750"/>
            <a:ext cx="500062" cy="5000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782514" y="3786188"/>
            <a:ext cx="5286375" cy="5715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/>
              <a:t>ويمكن تمثيل المتجهات هندسيا بمعرفة  كلا من :-</a:t>
            </a:r>
          </a:p>
        </p:txBody>
      </p:sp>
      <p:sp>
        <p:nvSpPr>
          <p:cNvPr id="22" name="Oval 21"/>
          <p:cNvSpPr/>
          <p:nvPr/>
        </p:nvSpPr>
        <p:spPr>
          <a:xfrm>
            <a:off x="6925889" y="4572000"/>
            <a:ext cx="1643063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chemeClr val="tx1"/>
                </a:solidFill>
              </a:rPr>
              <a:t>اتجاه المتجة</a:t>
            </a:r>
          </a:p>
        </p:txBody>
      </p:sp>
      <p:sp>
        <p:nvSpPr>
          <p:cNvPr id="23" name="Oval 22"/>
          <p:cNvSpPr/>
          <p:nvPr/>
        </p:nvSpPr>
        <p:spPr>
          <a:xfrm>
            <a:off x="6925889" y="5429250"/>
            <a:ext cx="1500188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chemeClr val="tx1"/>
                </a:solidFill>
              </a:rPr>
              <a:t>طول المتجة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68077" y="4643438"/>
            <a:ext cx="5143500" cy="500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dirty="0"/>
              <a:t>وهى الزاوية التى يصنعها المتجه مع المحور الافقى محور </a:t>
            </a:r>
            <a:r>
              <a:rPr lang="en-US" sz="2000" dirty="0"/>
              <a:t>x</a:t>
            </a:r>
            <a:endParaRPr lang="ar-SA" sz="2000" dirty="0"/>
          </a:p>
        </p:txBody>
      </p:sp>
      <p:sp>
        <p:nvSpPr>
          <p:cNvPr id="25" name="Rectangle 24"/>
          <p:cNvSpPr/>
          <p:nvPr/>
        </p:nvSpPr>
        <p:spPr>
          <a:xfrm>
            <a:off x="1496639" y="5429250"/>
            <a:ext cx="5143500" cy="5000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dirty="0"/>
              <a:t>وتمثل بطول القطعة المستقيمة من نقطة الاصل وتعطى بمقياس رسم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348261" cy="650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65951003"/>
      </p:ext>
    </p:ext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8678"/>
            <a:ext cx="1981424" cy="476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68" b="76496"/>
          <a:stretch/>
        </p:blipFill>
        <p:spPr bwMode="auto">
          <a:xfrm>
            <a:off x="2216548" y="805365"/>
            <a:ext cx="5469777" cy="174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83" b="62689"/>
          <a:stretch/>
        </p:blipFill>
        <p:spPr bwMode="auto">
          <a:xfrm>
            <a:off x="2143125" y="2683858"/>
            <a:ext cx="55432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35400554"/>
      </p:ext>
    </p:extLst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8678"/>
            <a:ext cx="1981424" cy="476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8585" y="692696"/>
            <a:ext cx="533166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2364" y="1808204"/>
            <a:ext cx="4651995" cy="118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5412"/>
            <a:ext cx="5762469" cy="207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029"/>
          <a:stretch/>
        </p:blipFill>
        <p:spPr bwMode="auto">
          <a:xfrm>
            <a:off x="2976570" y="3171732"/>
            <a:ext cx="5375807" cy="21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1401402"/>
      </p:ext>
    </p:extLst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8678"/>
            <a:ext cx="1981424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9907" y="1700807"/>
            <a:ext cx="624507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92696"/>
            <a:ext cx="4933751" cy="87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1794" y="2276873"/>
            <a:ext cx="7045796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1901"/>
            <a:ext cx="5357192" cy="172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24363391"/>
      </p:ext>
    </p:extLst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E:\صور تصاميم\رياضيات\ياضيات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E:\صور تصاميم\رياضيات\2التالي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6054725"/>
            <a:ext cx="160655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E:\صور تصاميم\رياضيات\2السابق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6072188"/>
            <a:ext cx="15716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شكل بيضاوي 6"/>
          <p:cNvSpPr/>
          <p:nvPr/>
        </p:nvSpPr>
        <p:spPr>
          <a:xfrm>
            <a:off x="3857625" y="6143625"/>
            <a:ext cx="3429000" cy="7143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الرئيسية</a:t>
            </a:r>
          </a:p>
        </p:txBody>
      </p:sp>
      <p:pic>
        <p:nvPicPr>
          <p:cNvPr id="8" name="Picture 10" descr="E:\صور تصاميم\رياضيات\exi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5357813"/>
            <a:ext cx="15335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8678"/>
            <a:ext cx="1981424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9209" y="659823"/>
            <a:ext cx="4320479" cy="229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8244" y="3212976"/>
            <a:ext cx="4320479" cy="247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12160" y="2492896"/>
            <a:ext cx="2520280" cy="464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540434"/>
            <a:ext cx="4429981" cy="47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6334486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8678"/>
            <a:ext cx="1981424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5350"/>
            <a:ext cx="4572000" cy="496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6" y="548680"/>
            <a:ext cx="4224958" cy="330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06285654"/>
      </p:ext>
    </p:extLst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3237" y="908720"/>
            <a:ext cx="4346451" cy="472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6462" y="142709"/>
            <a:ext cx="1981424" cy="476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17" y="1124744"/>
            <a:ext cx="4266031" cy="389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1442098"/>
      </p:ext>
    </p:extLst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2955" y="1412776"/>
            <a:ext cx="428510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8678"/>
            <a:ext cx="1981424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308304" y="78678"/>
            <a:ext cx="1440160" cy="523220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إجابات </a:t>
            </a:r>
            <a:endParaRPr lang="ar-SA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99082948"/>
      </p:ext>
    </p:extLst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2411760" y="1052736"/>
            <a:ext cx="6480175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ar-SA" sz="2000"/>
              <a:t>حدد الكميات المتجهة والكميات القياسية (العددية ) فى كل مما يأتى:-</a:t>
            </a:r>
            <a:endParaRPr lang="en-US" sz="2000"/>
          </a:p>
        </p:txBody>
      </p:sp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0899" y="1643063"/>
            <a:ext cx="364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6212" y="2214563"/>
            <a:ext cx="72056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6274" y="2643188"/>
            <a:ext cx="63960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6212" y="3357563"/>
            <a:ext cx="707231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30649" y="3786188"/>
            <a:ext cx="5619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Picture 2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87649" y="4714875"/>
            <a:ext cx="6896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مستدير الزوايا 1"/>
          <p:cNvSpPr/>
          <p:nvPr/>
        </p:nvSpPr>
        <p:spPr>
          <a:xfrm>
            <a:off x="4355976" y="44624"/>
            <a:ext cx="158417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مثـــــــال</a:t>
            </a:r>
            <a:endParaRPr lang="ar-SA" sz="3600" b="1" dirty="0"/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044233" y="1214438"/>
            <a:ext cx="2714625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b="1" dirty="0">
                <a:solidFill>
                  <a:srgbClr val="FF0000"/>
                </a:solidFill>
              </a:rPr>
              <a:t>الادوات الهندسية المستخدمة</a:t>
            </a:r>
          </a:p>
        </p:txBody>
      </p:sp>
      <p:sp>
        <p:nvSpPr>
          <p:cNvPr id="17" name="Oval 16"/>
          <p:cNvSpPr/>
          <p:nvPr/>
        </p:nvSpPr>
        <p:spPr>
          <a:xfrm>
            <a:off x="4186858" y="1143000"/>
            <a:ext cx="1571625" cy="785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rgbClr val="FF0000"/>
                </a:solidFill>
              </a:rPr>
              <a:t>المسطرة</a:t>
            </a:r>
          </a:p>
        </p:txBody>
      </p:sp>
      <p:sp>
        <p:nvSpPr>
          <p:cNvPr id="18" name="Oval 17"/>
          <p:cNvSpPr/>
          <p:nvPr/>
        </p:nvSpPr>
        <p:spPr>
          <a:xfrm>
            <a:off x="2043733" y="1214438"/>
            <a:ext cx="1714500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>
                <a:solidFill>
                  <a:srgbClr val="FF0000"/>
                </a:solidFill>
              </a:rPr>
              <a:t>المنقلة</a:t>
            </a:r>
          </a:p>
        </p:txBody>
      </p:sp>
      <p:sp>
        <p:nvSpPr>
          <p:cNvPr id="19" name="Curved Left Arrow 18"/>
          <p:cNvSpPr/>
          <p:nvPr/>
        </p:nvSpPr>
        <p:spPr>
          <a:xfrm>
            <a:off x="7830171" y="2143125"/>
            <a:ext cx="1071562" cy="5715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6483" y="2286000"/>
            <a:ext cx="6500813" cy="6429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000" dirty="0">
                <a:solidFill>
                  <a:srgbClr val="000000"/>
                </a:solidFill>
              </a:rPr>
              <a:t>ملحوظة هامة:- يجب تحديد مقياس الرسم المناسب لرسم المتجة ويكون تقديريا حسب  طول المتجة</a:t>
            </a:r>
          </a:p>
        </p:txBody>
      </p:sp>
      <p:sp>
        <p:nvSpPr>
          <p:cNvPr id="21" name="Oval 20"/>
          <p:cNvSpPr/>
          <p:nvPr/>
        </p:nvSpPr>
        <p:spPr>
          <a:xfrm>
            <a:off x="6901483" y="3143250"/>
            <a:ext cx="1714500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solidFill>
                  <a:srgbClr val="FF0000"/>
                </a:solidFill>
              </a:rPr>
              <a:t>مثال</a:t>
            </a:r>
          </a:p>
        </p:txBody>
      </p:sp>
      <p:pic>
        <p:nvPicPr>
          <p:cNvPr id="17428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3608" y="3143250"/>
            <a:ext cx="578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2421" y="3643313"/>
            <a:ext cx="3667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5710" y="4306788"/>
            <a:ext cx="47815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5397" y="4163913"/>
            <a:ext cx="25003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مستطيل مستدير الزوايا 23"/>
          <p:cNvSpPr/>
          <p:nvPr/>
        </p:nvSpPr>
        <p:spPr>
          <a:xfrm>
            <a:off x="2915816" y="44624"/>
            <a:ext cx="41044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 تمثيل المتجهات هندسيا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0" grpId="0" animBg="1"/>
      <p:bldP spid="21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473945" y="1214438"/>
            <a:ext cx="7000875" cy="3571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b="1" dirty="0">
                <a:solidFill>
                  <a:srgbClr val="000000"/>
                </a:solidFill>
              </a:rPr>
              <a:t>ولايجاد المحصلة لمتجهين نستخدم اما قاعدة المثلث او قاعدة متوازى الاضلاع كما يأتى:-</a:t>
            </a:r>
          </a:p>
        </p:txBody>
      </p:sp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070" y="1571625"/>
            <a:ext cx="7215187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03007" y="2500313"/>
            <a:ext cx="2343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80307" y="2643188"/>
            <a:ext cx="31083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74445" y="3000375"/>
            <a:ext cx="31099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60132" y="4429125"/>
            <a:ext cx="32908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59632" y="3214688"/>
            <a:ext cx="3857625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31070" y="4429125"/>
            <a:ext cx="3929062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مستطيل مستدير الزوايا 22"/>
          <p:cNvSpPr/>
          <p:nvPr/>
        </p:nvSpPr>
        <p:spPr>
          <a:xfrm>
            <a:off x="3131840" y="52244"/>
            <a:ext cx="41044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ايجاد المحصلة لمتجهين</a:t>
            </a:r>
            <a:endParaRPr lang="ar-SA" sz="3600" b="1" dirty="0"/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0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6802" y="1285875"/>
            <a:ext cx="71485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39677" y="1857375"/>
            <a:ext cx="7143750" cy="5000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dirty="0">
                <a:solidFill>
                  <a:srgbClr val="000000"/>
                </a:solidFill>
              </a:rPr>
              <a:t>ويتحدد اتجة المتجة تبعا لاشارة العدد الحقيقى المضروب فية كالاتى:</a:t>
            </a:r>
            <a:endParaRPr lang="ar-SA" dirty="0">
              <a:solidFill>
                <a:srgbClr val="000000"/>
              </a:solidFill>
            </a:endParaRPr>
          </a:p>
        </p:txBody>
      </p:sp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0114" y="2500313"/>
            <a:ext cx="357187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5014" y="2571750"/>
            <a:ext cx="3908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6826052" y="3000375"/>
            <a:ext cx="1857375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b="1" dirty="0">
                <a:solidFill>
                  <a:srgbClr val="FF0000"/>
                </a:solidFill>
              </a:rPr>
              <a:t>مثال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82552" y="3143250"/>
            <a:ext cx="5072062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dirty="0"/>
              <a:t>أرسم المتجة               حيث  </a:t>
            </a:r>
            <a:r>
              <a:rPr lang="en-US" dirty="0"/>
              <a:t>x , y</a:t>
            </a:r>
            <a:r>
              <a:rPr lang="ar-SA" dirty="0"/>
              <a:t>  متجهان كما فى الشكل المجاور</a:t>
            </a:r>
          </a:p>
        </p:txBody>
      </p:sp>
      <p:pic>
        <p:nvPicPr>
          <p:cNvPr id="19476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68614" y="3143250"/>
            <a:ext cx="714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928938"/>
            <a:ext cx="10858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ounded Rectangle 21"/>
          <p:cNvSpPr/>
          <p:nvPr/>
        </p:nvSpPr>
        <p:spPr>
          <a:xfrm>
            <a:off x="3825677" y="3857625"/>
            <a:ext cx="4714875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dirty="0"/>
              <a:t>الخطوة الاولى أعد كتابة المتجه على صورة جمع متجهين       </a:t>
            </a:r>
          </a:p>
        </p:txBody>
      </p:sp>
      <p:pic>
        <p:nvPicPr>
          <p:cNvPr id="19479" name="Picture 2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4114" y="3786188"/>
            <a:ext cx="12096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ounded Rectangle 23"/>
          <p:cNvSpPr/>
          <p:nvPr/>
        </p:nvSpPr>
        <p:spPr>
          <a:xfrm>
            <a:off x="1111052" y="4286250"/>
            <a:ext cx="7572375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dirty="0"/>
              <a:t>الخطوة الثانية :- مثل كلا من المتجهين الناتجين مع ملاحظة ان الاشارة السالبة تعبى الاتجاة المعاكس</a:t>
            </a:r>
          </a:p>
        </p:txBody>
      </p:sp>
      <p:pic>
        <p:nvPicPr>
          <p:cNvPr id="19481" name="Picture 2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9515" y="4944021"/>
            <a:ext cx="62722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2" name="Picture 2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5419" y="5380633"/>
            <a:ext cx="735806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مستطيل مستدير الزوايا 26"/>
          <p:cNvSpPr/>
          <p:nvPr/>
        </p:nvSpPr>
        <p:spPr>
          <a:xfrm>
            <a:off x="3275856" y="116632"/>
            <a:ext cx="41044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ضرب المتجه في عدد حقيقي</a:t>
            </a:r>
            <a:endParaRPr lang="ar-SA" sz="3200" b="1" dirty="0"/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2" grpId="0" animBg="1"/>
      <p:bldP spid="24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400796" y="1143000"/>
            <a:ext cx="7429500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b="1" dirty="0">
                <a:solidFill>
                  <a:srgbClr val="FF0000"/>
                </a:solidFill>
              </a:rPr>
              <a:t>الصورة الاحداثية للمتجة</a:t>
            </a:r>
          </a:p>
        </p:txBody>
      </p:sp>
      <p:pic>
        <p:nvPicPr>
          <p:cNvPr id="20495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2358" y="1214438"/>
            <a:ext cx="4429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0796" y="1214438"/>
            <a:ext cx="1085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5115546" y="2214563"/>
            <a:ext cx="3429000" cy="85725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0498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5608" y="2357438"/>
            <a:ext cx="25003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5108" y="2071688"/>
            <a:ext cx="321468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5-Point Star 20"/>
          <p:cNvSpPr/>
          <p:nvPr/>
        </p:nvSpPr>
        <p:spPr>
          <a:xfrm>
            <a:off x="6972921" y="3214688"/>
            <a:ext cx="2071687" cy="8572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>
                <a:solidFill>
                  <a:srgbClr val="FF0000"/>
                </a:solidFill>
              </a:rPr>
              <a:t>مثال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608" y="3429000"/>
            <a:ext cx="6143625" cy="6429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0502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86483" y="3500438"/>
            <a:ext cx="5857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1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7983" y="4214813"/>
            <a:ext cx="6929438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مستطيل مستدير الزوايا 23"/>
          <p:cNvSpPr/>
          <p:nvPr/>
        </p:nvSpPr>
        <p:spPr>
          <a:xfrm>
            <a:off x="2987824" y="116632"/>
            <a:ext cx="410445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المتجهات في المستوي الإحداثي</a:t>
            </a:r>
            <a:endParaRPr lang="ar-SA" sz="2800" b="1" dirty="0"/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1" grpId="0" animBg="1"/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6036" y="1143000"/>
            <a:ext cx="5105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6249" y="1143000"/>
            <a:ext cx="2047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>
          <a:xfrm>
            <a:off x="4330874" y="1643063"/>
            <a:ext cx="4357687" cy="7143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1521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73749" y="1714500"/>
            <a:ext cx="3929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7936" y="2500313"/>
            <a:ext cx="489108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/>
          <p:cNvSpPr/>
          <p:nvPr/>
        </p:nvSpPr>
        <p:spPr>
          <a:xfrm>
            <a:off x="4259436" y="3000375"/>
            <a:ext cx="4286250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1524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73749" y="3143250"/>
            <a:ext cx="38576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87624" y="1785938"/>
            <a:ext cx="25812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>
          <a:xfrm>
            <a:off x="7045499" y="3857625"/>
            <a:ext cx="1571625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>
                <a:solidFill>
                  <a:srgbClr val="FF0000"/>
                </a:solidFill>
              </a:rPr>
              <a:t>مثال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330499" y="3929063"/>
            <a:ext cx="5500687" cy="4286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1528" name="Picture 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16249" y="3984625"/>
            <a:ext cx="51435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9" name="Picture 2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3374" y="4500563"/>
            <a:ext cx="7143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مستطيل مستدير الزوايا 25"/>
          <p:cNvSpPr/>
          <p:nvPr/>
        </p:nvSpPr>
        <p:spPr>
          <a:xfrm>
            <a:off x="2782457" y="44624"/>
            <a:ext cx="4957895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طول المتجه في المستوي الإحداثي</a:t>
            </a:r>
            <a:endParaRPr lang="ar-SA" sz="2800" b="1" dirty="0"/>
          </a:p>
        </p:txBody>
      </p:sp>
    </p:spTree>
    <p:custDataLst>
      <p:tags r:id="rId1"/>
    </p:custDataLst>
  </p:cSld>
  <p:clrMapOvr>
    <a:masterClrMapping/>
  </p:clrMapOvr>
  <p:transition spd="slow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2" grpId="0" animBg="1"/>
      <p:bldP spid="23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/object&gt;&lt;/object&gt;&lt;/database&gt;"/>
  <p:tag name="SECTOMILLISECCONVERTED" val="1"/>
  <p:tag name="ARTICULATE_SLIDE_THUMBNAIL_REFRESH" val="1"/>
  <p:tag name="ARTICULATE_SLIDE_COUNT" val="3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0</TotalTime>
  <Words>585</Words>
  <Application>Microsoft Office PowerPoint</Application>
  <PresentationFormat>عرض على الشاشة (3:4)‏</PresentationFormat>
  <Paragraphs>132</Paragraphs>
  <Slides>37</Slides>
  <Notes>28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38" baseType="lpstr">
      <vt:lpstr>5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Hasib</dc:creator>
  <cp:lastModifiedBy>Hasib</cp:lastModifiedBy>
  <cp:revision>1</cp:revision>
  <dcterms:created xsi:type="dcterms:W3CDTF">2015-11-24T17:41:16Z</dcterms:created>
  <dcterms:modified xsi:type="dcterms:W3CDTF">2015-11-24T17:42:13Z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A00197FA-B81F-4422-971C-EA7B383C09E0</vt:lpwstr>
  </property>
  <property fmtid="{D5CDD505-2E9C-101B-9397-08002B2CF9AE}" pid="3" name="ArticulatePath">
    <vt:lpwstr>5</vt:lpwstr>
  </property>
</Properties>
</file>