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notesSlides/notesSlide23.xml" ContentType="application/vnd.openxmlformats-officedocument.presentationml.notesSlide+xml"/>
  <Override PartName="/ppt/tags/tag27.xml" ContentType="application/vnd.openxmlformats-officedocument.presentationml.tags+xml"/>
  <Override PartName="/docProps/custom.xml" ContentType="application/vnd.openxmlformats-officedocument.custom-properties+xml"/>
  <Override PartName="/ppt/notesSlides/notesSlide12.xml" ContentType="application/vnd.openxmlformats-officedocument.presentationml.notesSlide+xml"/>
  <Override PartName="/ppt/tags/tag34.xml" ContentType="application/vnd.openxmlformats-officedocument.presentationml.tags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notesSlides/notesSlide10.xml" ContentType="application/vnd.openxmlformats-officedocument.presentationml.notesSlide+xml"/>
  <Override PartName="/ppt/tags/tag23.xml" ContentType="application/vnd.openxmlformats-officedocument.presentationml.tags+xml"/>
  <Override PartName="/ppt/tags/tag32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Default Extension="wav" ContentType="audio/wav"/>
  <Override PartName="/ppt/notesSlides/notesSlide15.xml" ContentType="application/vnd.openxmlformats-officedocument.presentationml.notesSlide+xml"/>
  <Override PartName="/ppt/tags/tag19.xml" ContentType="application/vnd.openxmlformats-officedocument.presentationml.tags+xml"/>
  <Override PartName="/ppt/notesSlides/notesSlide24.xml" ContentType="application/vnd.openxmlformats-officedocument.presentationml.notesSlide+xml"/>
  <Override PartName="/ppt/tags/tag28.xml" ContentType="application/vnd.openxmlformats-officedocument.presentationml.tags+xml"/>
  <Override PartName="/ppt/notesSlides/notesSlide26.xml" ContentType="application/vnd.openxmlformats-officedocument.presentationml.notesSlide+xml"/>
  <Override PartName="/ppt/tags/tag37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tags/tag17.xml" ContentType="application/vnd.openxmlformats-officedocument.presentationml.tags+xml"/>
  <Override PartName="/ppt/notesSlides/notesSlide22.xml" ContentType="application/vnd.openxmlformats-officedocument.presentationml.notesSlide+xml"/>
  <Override PartName="/ppt/tags/tag26.xml" ContentType="application/vnd.openxmlformats-officedocument.presentationml.tags+xml"/>
  <Override PartName="/ppt/tags/tag35.xml" ContentType="application/vnd.openxmlformats-officedocument.presentationml.tag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notesSlides/notesSlide20.xml" ContentType="application/vnd.openxmlformats-officedocument.presentationml.notesSlide+xml"/>
  <Override PartName="/ppt/tags/tag24.xml" ContentType="application/vnd.openxmlformats-officedocument.presentationml.tags+xml"/>
  <Override PartName="/ppt/tags/tag33.xml" ContentType="application/vnd.openxmlformats-officedocument.presentationml.tags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notesSlides/notesSlide25.xml" ContentType="application/vnd.openxmlformats-officedocument.presentationml.notesSlide+xml"/>
  <Override PartName="/ppt/tags/tag29.xml" ContentType="application/vnd.openxmlformats-officedocument.presentationml.tags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tags/tag18.xml" ContentType="application/vnd.openxmlformats-officedocument.presentationml.tags+xml"/>
  <Override PartName="/ppt/tags/tag36.xml" ContentType="application/vnd.openxmlformats-officedocument.presentationml.tag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notesSlides/notesSlide21.xml" ContentType="application/vnd.openxmlformats-officedocument.presentationml.notesSlide+xml"/>
  <Override PartName="/ppt/tags/tag25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9"/>
  </p:notesMasterIdLst>
  <p:sldIdLst>
    <p:sldId id="300" r:id="rId2"/>
    <p:sldId id="299" r:id="rId3"/>
    <p:sldId id="257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92" r:id="rId25"/>
    <p:sldId id="282" r:id="rId26"/>
    <p:sldId id="293" r:id="rId27"/>
    <p:sldId id="294" r:id="rId28"/>
    <p:sldId id="295" r:id="rId29"/>
    <p:sldId id="296" r:id="rId30"/>
    <p:sldId id="297" r:id="rId31"/>
    <p:sldId id="284" r:id="rId32"/>
    <p:sldId id="290" r:id="rId33"/>
    <p:sldId id="291" r:id="rId34"/>
    <p:sldId id="289" r:id="rId35"/>
    <p:sldId id="285" r:id="rId36"/>
    <p:sldId id="287" r:id="rId37"/>
    <p:sldId id="288" r:id="rId38"/>
  </p:sldIdLst>
  <p:sldSz cx="9144000" cy="6858000" type="screen4x3"/>
  <p:notesSz cx="6858000" cy="9144000"/>
  <p:custDataLst>
    <p:tags r:id="rId40"/>
  </p:custDataLst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66"/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inimized">
    <p:restoredLeft sz="84338" autoAdjust="0"/>
    <p:restoredTop sz="94622" autoAdjust="0"/>
  </p:normalViewPr>
  <p:slideViewPr>
    <p:cSldViewPr>
      <p:cViewPr varScale="1">
        <p:scale>
          <a:sx n="69" d="100"/>
          <a:sy n="69" d="100"/>
        </p:scale>
        <p:origin x="-118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B57D6CA-298C-43F1-A5E3-851F797CC0F1}" type="datetimeFigureOut">
              <a:rPr lang="ar-SA"/>
              <a:pPr>
                <a:defRPr/>
              </a:pPr>
              <a:t>12/02/37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noProof="0" smtClean="0"/>
              <a:t>انقر لتحرير أنماط النص الرئيسي</a:t>
            </a:r>
          </a:p>
          <a:p>
            <a:pPr lvl="1"/>
            <a:r>
              <a:rPr lang="ar-SA" noProof="0" smtClean="0"/>
              <a:t>المستوى الثاني</a:t>
            </a:r>
          </a:p>
          <a:p>
            <a:pPr lvl="2"/>
            <a:r>
              <a:rPr lang="ar-SA" noProof="0" smtClean="0"/>
              <a:t>المستوى الثالث</a:t>
            </a:r>
          </a:p>
          <a:p>
            <a:pPr lvl="3"/>
            <a:r>
              <a:rPr lang="ar-SA" noProof="0" smtClean="0"/>
              <a:t>المستوى الرابع</a:t>
            </a:r>
          </a:p>
          <a:p>
            <a:pPr lvl="4"/>
            <a:r>
              <a:rPr lang="ar-SA" noProof="0" smtClean="0"/>
              <a:t>المستوى الخامس</a:t>
            </a:r>
            <a:endParaRPr lang="ar-SA" noProof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C035067-3E51-4515-A3DB-F46024FB450E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10912868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8963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1204CB-D039-4466-BE2C-2B1A5E6E64BD}" type="slidenum">
              <a:rPr lang="ar-SA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ar-SA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8179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FFBAEA0C-2182-4659-9F1B-FF865F1CD8E3}" type="slidenum">
              <a:rPr lang="ar-SA" sz="1200">
                <a:latin typeface="+mn-lt"/>
                <a:cs typeface="+mn-cs"/>
              </a:rPr>
              <a:pPr algn="l">
                <a:defRPr/>
              </a:pPr>
              <a:t>12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9203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D2A7B267-3B20-4D0D-B1EE-5D77F36EFC68}" type="slidenum">
              <a:rPr lang="ar-SA" sz="1200">
                <a:latin typeface="+mn-lt"/>
                <a:cs typeface="+mn-cs"/>
              </a:rPr>
              <a:pPr algn="l">
                <a:defRPr/>
              </a:pPr>
              <a:t>13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022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E5B63B62-85AA-459C-828D-9D5202D3A9DF}" type="slidenum">
              <a:rPr lang="ar-SA" sz="1200">
                <a:latin typeface="+mn-lt"/>
                <a:cs typeface="+mn-cs"/>
              </a:rPr>
              <a:pPr algn="l">
                <a:defRPr/>
              </a:pPr>
              <a:t>14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1251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62ADDF69-51B6-42F9-BD73-174DCD8A8AA7}" type="slidenum">
              <a:rPr lang="ar-SA" sz="1200">
                <a:latin typeface="+mn-lt"/>
                <a:cs typeface="+mn-cs"/>
              </a:rPr>
              <a:pPr algn="l">
                <a:defRPr/>
              </a:pPr>
              <a:t>15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2275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4ACE59D8-65FC-40CB-802F-7EA0E87E5F6E}" type="slidenum">
              <a:rPr lang="ar-SA" sz="1200">
                <a:latin typeface="+mn-lt"/>
                <a:cs typeface="+mn-cs"/>
              </a:rPr>
              <a:pPr algn="l">
                <a:defRPr/>
              </a:pPr>
              <a:t>16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3299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20871409-8926-4C22-90CA-9B863DD4AAED}" type="slidenum">
              <a:rPr lang="ar-SA" sz="1200">
                <a:latin typeface="+mn-lt"/>
                <a:cs typeface="+mn-cs"/>
              </a:rPr>
              <a:pPr algn="l">
                <a:defRPr/>
              </a:pPr>
              <a:t>17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23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8AB138E4-B30B-4D31-AD80-379FD50C40DC}" type="slidenum">
              <a:rPr lang="ar-SA" sz="1200">
                <a:latin typeface="+mn-lt"/>
                <a:cs typeface="+mn-cs"/>
              </a:rPr>
              <a:pPr algn="l">
                <a:defRPr/>
              </a:pPr>
              <a:t>18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534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2AB5DDCE-468F-4E77-8B8E-7A109A48415D}" type="slidenum">
              <a:rPr lang="ar-SA" sz="1200">
                <a:latin typeface="+mn-lt"/>
                <a:cs typeface="+mn-cs"/>
              </a:rPr>
              <a:pPr algn="l">
                <a:defRPr/>
              </a:pPr>
              <a:t>19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6371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C9813704-C577-43C3-80C5-9DC8471F403C}" type="slidenum">
              <a:rPr lang="ar-SA" sz="1200">
                <a:latin typeface="+mn-lt"/>
                <a:cs typeface="+mn-cs"/>
              </a:rPr>
              <a:pPr algn="l">
                <a:defRPr/>
              </a:pPr>
              <a:t>20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7395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60C118B1-6CF2-4186-BD97-8CA2CE003034}" type="slidenum">
              <a:rPr lang="ar-SA" sz="1200">
                <a:latin typeface="+mn-lt"/>
                <a:cs typeface="+mn-cs"/>
              </a:rPr>
              <a:pPr algn="l">
                <a:defRPr/>
              </a:pPr>
              <a:t>21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998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F2103C10-308E-48AE-8D5A-2A83B11571D3}" type="slidenum">
              <a:rPr lang="ar-SA" sz="1200">
                <a:latin typeface="+mn-lt"/>
                <a:cs typeface="+mn-cs"/>
              </a:rPr>
              <a:pPr algn="l">
                <a:defRPr/>
              </a:pPr>
              <a:t>4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8419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BB73C08B-F1C3-46A8-AF77-C0F56F26BE4B}" type="slidenum">
              <a:rPr lang="ar-SA" sz="1200">
                <a:latin typeface="+mn-lt"/>
                <a:cs typeface="+mn-cs"/>
              </a:rPr>
              <a:pPr algn="l">
                <a:defRPr/>
              </a:pPr>
              <a:t>22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9443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61C7B6D4-358B-4ADF-B015-B150AA44BF31}" type="slidenum">
              <a:rPr lang="ar-SA" sz="1200">
                <a:latin typeface="+mn-lt"/>
                <a:cs typeface="+mn-cs"/>
              </a:rPr>
              <a:pPr algn="l">
                <a:defRPr/>
              </a:pPr>
              <a:t>23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F39C071D-5012-4F2F-9590-22D8596553EB}" type="slidenum">
              <a:rPr lang="ar-SA" sz="1200">
                <a:latin typeface="+mn-lt"/>
                <a:cs typeface="+mn-cs"/>
              </a:rPr>
              <a:pPr algn="l">
                <a:defRPr/>
              </a:pPr>
              <a:t>24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F39C071D-5012-4F2F-9590-22D8596553EB}" type="slidenum">
              <a:rPr lang="ar-SA" sz="1200">
                <a:latin typeface="+mn-lt"/>
                <a:cs typeface="+mn-cs"/>
              </a:rPr>
              <a:pPr algn="l">
                <a:defRPr/>
              </a:pPr>
              <a:t>25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F39C071D-5012-4F2F-9590-22D8596553EB}" type="slidenum">
              <a:rPr lang="ar-SA" sz="1200">
                <a:latin typeface="+mn-lt"/>
                <a:cs typeface="+mn-cs"/>
              </a:rPr>
              <a:pPr algn="l">
                <a:defRPr/>
              </a:pPr>
              <a:t>26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F39C071D-5012-4F2F-9590-22D8596553EB}" type="slidenum">
              <a:rPr lang="ar-SA" sz="1200">
                <a:latin typeface="+mn-lt"/>
                <a:cs typeface="+mn-cs"/>
              </a:rPr>
              <a:pPr algn="l">
                <a:defRPr/>
              </a:pPr>
              <a:t>27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F39C071D-5012-4F2F-9590-22D8596553EB}" type="slidenum">
              <a:rPr lang="ar-SA" sz="1200">
                <a:latin typeface="+mn-lt"/>
                <a:cs typeface="+mn-cs"/>
              </a:rPr>
              <a:pPr algn="l">
                <a:defRPr/>
              </a:pPr>
              <a:t>28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F39C071D-5012-4F2F-9590-22D8596553EB}" type="slidenum">
              <a:rPr lang="ar-SA" sz="1200">
                <a:latin typeface="+mn-lt"/>
                <a:cs typeface="+mn-cs"/>
              </a:rPr>
              <a:pPr algn="l">
                <a:defRPr/>
              </a:pPr>
              <a:t>29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F39C071D-5012-4F2F-9590-22D8596553EB}" type="slidenum">
              <a:rPr lang="ar-SA" sz="1200">
                <a:latin typeface="+mn-lt"/>
                <a:cs typeface="+mn-cs"/>
              </a:rPr>
              <a:pPr algn="l">
                <a:defRPr/>
              </a:pPr>
              <a:t>30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1011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20A2D206-FAE6-440A-9E79-B7786315A2D7}" type="slidenum">
              <a:rPr lang="ar-SA" sz="1200">
                <a:latin typeface="+mn-lt"/>
                <a:cs typeface="+mn-cs"/>
              </a:rPr>
              <a:pPr algn="l">
                <a:defRPr/>
              </a:pPr>
              <a:t>5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2035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A0ABD02E-7D85-4A2B-8021-A9EBA1E076B2}" type="slidenum">
              <a:rPr lang="ar-SA" sz="1200">
                <a:latin typeface="+mn-lt"/>
                <a:cs typeface="+mn-cs"/>
              </a:rPr>
              <a:pPr algn="l">
                <a:defRPr/>
              </a:pPr>
              <a:t>6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3059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12CBD6D8-B1BD-46FA-924C-49B4CC56D36F}" type="slidenum">
              <a:rPr lang="ar-SA" sz="1200">
                <a:latin typeface="+mn-lt"/>
                <a:cs typeface="+mn-cs"/>
              </a:rPr>
              <a:pPr algn="l">
                <a:defRPr/>
              </a:pPr>
              <a:t>7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083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FDA8E119-59D2-4564-959D-35ADD4B20D68}" type="slidenum">
              <a:rPr lang="ar-SA" sz="1200">
                <a:latin typeface="+mn-lt"/>
                <a:cs typeface="+mn-cs"/>
              </a:rPr>
              <a:pPr algn="l">
                <a:defRPr/>
              </a:pPr>
              <a:t>8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510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837458E0-A6AC-4E68-8ADA-C8867D79A13B}" type="slidenum">
              <a:rPr lang="ar-SA" sz="1200">
                <a:latin typeface="+mn-lt"/>
                <a:cs typeface="+mn-cs"/>
              </a:rPr>
              <a:pPr algn="l">
                <a:defRPr/>
              </a:pPr>
              <a:t>9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6131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4B6F05D0-5A87-4F75-B7F3-49925BC32A24}" type="slidenum">
              <a:rPr lang="ar-SA" sz="1200">
                <a:latin typeface="+mn-lt"/>
                <a:cs typeface="+mn-cs"/>
              </a:rPr>
              <a:pPr algn="l">
                <a:defRPr/>
              </a:pPr>
              <a:t>10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7155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0BA17721-D0A4-451A-A3A2-78052EEC1812}" type="slidenum">
              <a:rPr lang="ar-SA" sz="1200">
                <a:latin typeface="+mn-lt"/>
                <a:cs typeface="+mn-cs"/>
              </a:rPr>
              <a:pPr algn="l">
                <a:defRPr/>
              </a:pPr>
              <a:t>11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7B89B-D7D3-4F15-AF1E-2E36D40B8762}" type="datetimeFigureOut">
              <a:rPr lang="ar-SA"/>
              <a:pPr>
                <a:defRPr/>
              </a:pPr>
              <a:t>12/02/37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85F95-8DA6-4945-87A3-F0DDA3E508DC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B27004-97BF-49FA-A8E3-AF5DAC67ABE3}" type="datetimeFigureOut">
              <a:rPr lang="ar-SA"/>
              <a:pPr>
                <a:defRPr/>
              </a:pPr>
              <a:t>12/02/37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C826D-76AC-4A62-81DB-CF6D79796066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09513-7B67-4288-8404-9F5A7B35F0DD}" type="datetimeFigureOut">
              <a:rPr lang="ar-SA"/>
              <a:pPr>
                <a:defRPr/>
              </a:pPr>
              <a:t>12/02/37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078F9-0D6F-4122-82EB-7D39C57E6D1C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585A93-136A-498D-892B-5355B7220303}" type="datetimeFigureOut">
              <a:rPr lang="ar-SA"/>
              <a:pPr>
                <a:defRPr/>
              </a:pPr>
              <a:t>12/02/37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11185-5F34-4AE1-ACE0-4D0F70C645C2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327EA9-4EE0-479B-9F7A-AB61FF400449}" type="datetimeFigureOut">
              <a:rPr lang="ar-SA"/>
              <a:pPr>
                <a:defRPr/>
              </a:pPr>
              <a:t>12/02/37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8A593-6D4E-412E-931B-67873588D36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568AD-9736-4030-A07A-FEA15E95E05C}" type="datetimeFigureOut">
              <a:rPr lang="ar-SA"/>
              <a:pPr>
                <a:defRPr/>
              </a:pPr>
              <a:t>12/02/37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5EBC8-D43A-48AD-98A5-831D8A522EDA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F557B-4B1A-4BB1-8E22-7D0B2D71A552}" type="datetimeFigureOut">
              <a:rPr lang="ar-SA"/>
              <a:pPr>
                <a:defRPr/>
              </a:pPr>
              <a:t>12/02/37</a:t>
            </a:fld>
            <a:endParaRPr lang="ar-SA"/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6A9CB5-460C-4E3B-A73D-0C5A07EEA932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61CF4-6F51-41BD-8DB8-15FC050A7EEA}" type="datetimeFigureOut">
              <a:rPr lang="ar-SA"/>
              <a:pPr>
                <a:defRPr/>
              </a:pPr>
              <a:t>12/02/37</a:t>
            </a:fld>
            <a:endParaRPr lang="ar-SA"/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5D632B-1CE5-413F-B38F-0C54567F3D7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1D11E-0C56-4EA4-B55D-4589733658EF}" type="datetimeFigureOut">
              <a:rPr lang="ar-SA"/>
              <a:pPr>
                <a:defRPr/>
              </a:pPr>
              <a:t>12/02/37</a:t>
            </a:fld>
            <a:endParaRPr lang="ar-SA"/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576659-3E1D-4BE9-9ABA-EB55FBBB96B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7A0ED2-5914-4913-8801-80E1F41818AB}" type="datetimeFigureOut">
              <a:rPr lang="ar-SA"/>
              <a:pPr>
                <a:defRPr/>
              </a:pPr>
              <a:t>12/02/37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F5899-618C-4F44-BF3B-B09118608879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ar-SA" noProof="0" smtClean="0"/>
              <a:t>انقر فوق الرمز لإضافة صورة</a:t>
            </a:r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929D15-3DFD-42F3-AA74-BB798319F312}" type="datetimeFigureOut">
              <a:rPr lang="ar-SA"/>
              <a:pPr>
                <a:defRPr/>
              </a:pPr>
              <a:t>12/02/37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0F85F-4A41-4EEF-B9F7-50E1115BECA0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عنصر نائب للعنوان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1027" name="عنصر نائب للنص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47D084A-3A65-42E0-94B6-B32AFA82757F}" type="datetimeFigureOut">
              <a:rPr lang="ar-SA"/>
              <a:pPr>
                <a:defRPr/>
              </a:pPr>
              <a:t>12/02/37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901B0F4-CBB4-4F56-AACD-333837A9528B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5" r:id="rId1"/>
    <p:sldLayoutId id="2147484266" r:id="rId2"/>
    <p:sldLayoutId id="2147484267" r:id="rId3"/>
    <p:sldLayoutId id="2147484268" r:id="rId4"/>
    <p:sldLayoutId id="2147484269" r:id="rId5"/>
    <p:sldLayoutId id="2147484270" r:id="rId6"/>
    <p:sldLayoutId id="2147484271" r:id="rId7"/>
    <p:sldLayoutId id="2147484272" r:id="rId8"/>
    <p:sldLayoutId id="2147484273" r:id="rId9"/>
    <p:sldLayoutId id="2147484274" r:id="rId10"/>
    <p:sldLayoutId id="2147484275" r:id="rId11"/>
  </p:sldLayoutIdLst>
  <p:transition advTm="1000"/>
  <p:timing>
    <p:tnLst>
      <p:par>
        <p:cTn id="1" dur="indefinite" restart="never" nodeType="tmRoot"/>
      </p:par>
    </p:tnLst>
  </p:timing>
  <p:txStyles>
    <p:titleStyle>
      <a:lvl1pPr algn="ctr" rtl="1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4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audio" Target="../media/audio1.wav"/><Relationship Id="rId9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5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audio" Target="../media/audio1.wav"/><Relationship Id="rId9" Type="http://schemas.openxmlformats.org/officeDocument/2006/relationships/image" Target="../media/image5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6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audio" Target="../media/audio1.wav"/><Relationship Id="rId9" Type="http://schemas.openxmlformats.org/officeDocument/2006/relationships/image" Target="../media/image6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65.png"/><Relationship Id="rId12" Type="http://schemas.openxmlformats.org/officeDocument/2006/relationships/image" Target="../media/image7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5" Type="http://schemas.openxmlformats.org/officeDocument/2006/relationships/image" Target="../media/image73.png"/><Relationship Id="rId10" Type="http://schemas.openxmlformats.org/officeDocument/2006/relationships/image" Target="../media/image68.png"/><Relationship Id="rId4" Type="http://schemas.openxmlformats.org/officeDocument/2006/relationships/audio" Target="../media/audio1.wav"/><Relationship Id="rId9" Type="http://schemas.openxmlformats.org/officeDocument/2006/relationships/image" Target="../media/image67.png"/><Relationship Id="rId14" Type="http://schemas.openxmlformats.org/officeDocument/2006/relationships/image" Target="../media/image7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7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8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79.png"/><Relationship Id="rId11" Type="http://schemas.openxmlformats.org/officeDocument/2006/relationships/image" Target="../media/image84.png"/><Relationship Id="rId5" Type="http://schemas.openxmlformats.org/officeDocument/2006/relationships/image" Target="../media/image78.png"/><Relationship Id="rId10" Type="http://schemas.openxmlformats.org/officeDocument/2006/relationships/image" Target="../media/image83.png"/><Relationship Id="rId4" Type="http://schemas.openxmlformats.org/officeDocument/2006/relationships/audio" Target="../media/audio1.wav"/><Relationship Id="rId9" Type="http://schemas.openxmlformats.org/officeDocument/2006/relationships/image" Target="../media/image8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3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87.png"/><Relationship Id="rId12" Type="http://schemas.openxmlformats.org/officeDocument/2006/relationships/image" Target="../media/image9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5" Type="http://schemas.openxmlformats.org/officeDocument/2006/relationships/image" Target="../media/image85.png"/><Relationship Id="rId10" Type="http://schemas.openxmlformats.org/officeDocument/2006/relationships/image" Target="../media/image90.png"/><Relationship Id="rId4" Type="http://schemas.openxmlformats.org/officeDocument/2006/relationships/audio" Target="../media/audio1.wav"/><Relationship Id="rId9" Type="http://schemas.openxmlformats.org/officeDocument/2006/relationships/image" Target="../media/image8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9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10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10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10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audio" Target="../media/audio1.wav"/><Relationship Id="rId9" Type="http://schemas.openxmlformats.org/officeDocument/2006/relationships/image" Target="../media/image11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13" Type="http://schemas.openxmlformats.org/officeDocument/2006/relationships/image" Target="../media/image119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113.png"/><Relationship Id="rId12" Type="http://schemas.openxmlformats.org/officeDocument/2006/relationships/image" Target="../media/image1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6" Type="http://schemas.openxmlformats.org/officeDocument/2006/relationships/image" Target="../media/image112.png"/><Relationship Id="rId11" Type="http://schemas.openxmlformats.org/officeDocument/2006/relationships/image" Target="../media/image117.png"/><Relationship Id="rId5" Type="http://schemas.openxmlformats.org/officeDocument/2006/relationships/image" Target="../media/image111.png"/><Relationship Id="rId10" Type="http://schemas.openxmlformats.org/officeDocument/2006/relationships/image" Target="../media/image116.png"/><Relationship Id="rId4" Type="http://schemas.openxmlformats.org/officeDocument/2006/relationships/audio" Target="../media/audio1.wav"/><Relationship Id="rId9" Type="http://schemas.openxmlformats.org/officeDocument/2006/relationships/image" Target="../media/image115.png"/><Relationship Id="rId14" Type="http://schemas.openxmlformats.org/officeDocument/2006/relationships/image" Target="../media/image12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13" Type="http://schemas.openxmlformats.org/officeDocument/2006/relationships/image" Target="../media/image129.pn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123.png"/><Relationship Id="rId12" Type="http://schemas.openxmlformats.org/officeDocument/2006/relationships/image" Target="../media/image12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6" Type="http://schemas.openxmlformats.org/officeDocument/2006/relationships/image" Target="../media/image122.png"/><Relationship Id="rId11" Type="http://schemas.openxmlformats.org/officeDocument/2006/relationships/image" Target="../media/image127.png"/><Relationship Id="rId5" Type="http://schemas.openxmlformats.org/officeDocument/2006/relationships/image" Target="../media/image121.png"/><Relationship Id="rId10" Type="http://schemas.openxmlformats.org/officeDocument/2006/relationships/image" Target="../media/image126.png"/><Relationship Id="rId4" Type="http://schemas.openxmlformats.org/officeDocument/2006/relationships/audio" Target="../media/audio1.wav"/><Relationship Id="rId9" Type="http://schemas.openxmlformats.org/officeDocument/2006/relationships/image" Target="../media/image12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13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Relationship Id="rId6" Type="http://schemas.openxmlformats.org/officeDocument/2006/relationships/image" Target="../media/image137.png"/><Relationship Id="rId5" Type="http://schemas.openxmlformats.org/officeDocument/2006/relationships/image" Target="../media/image136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Relationship Id="rId5" Type="http://schemas.openxmlformats.org/officeDocument/2006/relationships/image" Target="../media/image138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Relationship Id="rId5" Type="http://schemas.openxmlformats.org/officeDocument/2006/relationships/image" Target="../media/image139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Relationship Id="rId5" Type="http://schemas.openxmlformats.org/officeDocument/2006/relationships/image" Target="../media/image140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7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Relationship Id="rId5" Type="http://schemas.openxmlformats.org/officeDocument/2006/relationships/image" Target="../media/image141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Relationship Id="rId6" Type="http://schemas.openxmlformats.org/officeDocument/2006/relationships/image" Target="../media/image144.png"/><Relationship Id="rId5" Type="http://schemas.openxmlformats.org/officeDocument/2006/relationships/image" Target="../media/image143.png"/><Relationship Id="rId4" Type="http://schemas.openxmlformats.org/officeDocument/2006/relationships/image" Target="../media/image14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png"/><Relationship Id="rId3" Type="http://schemas.openxmlformats.org/officeDocument/2006/relationships/audio" Target="../media/audio1.wav"/><Relationship Id="rId7" Type="http://schemas.openxmlformats.org/officeDocument/2006/relationships/image" Target="../media/image14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3.xml"/><Relationship Id="rId6" Type="http://schemas.openxmlformats.org/officeDocument/2006/relationships/image" Target="../media/image146.png"/><Relationship Id="rId5" Type="http://schemas.openxmlformats.org/officeDocument/2006/relationships/image" Target="../media/image145.png"/><Relationship Id="rId4" Type="http://schemas.openxmlformats.org/officeDocument/2006/relationships/image" Target="../media/image142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png"/><Relationship Id="rId3" Type="http://schemas.openxmlformats.org/officeDocument/2006/relationships/audio" Target="../media/audio1.wav"/><Relationship Id="rId7" Type="http://schemas.openxmlformats.org/officeDocument/2006/relationships/image" Target="../media/image15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Relationship Id="rId6" Type="http://schemas.openxmlformats.org/officeDocument/2006/relationships/image" Target="../media/image149.png"/><Relationship Id="rId5" Type="http://schemas.openxmlformats.org/officeDocument/2006/relationships/image" Target="../media/image148.png"/><Relationship Id="rId4" Type="http://schemas.openxmlformats.org/officeDocument/2006/relationships/image" Target="../media/image14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png"/><Relationship Id="rId3" Type="http://schemas.openxmlformats.org/officeDocument/2006/relationships/image" Target="../media/image152.jpeg"/><Relationship Id="rId7" Type="http://schemas.openxmlformats.org/officeDocument/2006/relationships/image" Target="../media/image14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5.png"/><Relationship Id="rId5" Type="http://schemas.openxmlformats.org/officeDocument/2006/relationships/image" Target="../media/image154.png"/><Relationship Id="rId10" Type="http://schemas.openxmlformats.org/officeDocument/2006/relationships/image" Target="../media/image158.png"/><Relationship Id="rId4" Type="http://schemas.openxmlformats.org/officeDocument/2006/relationships/image" Target="../media/image153.png"/><Relationship Id="rId9" Type="http://schemas.openxmlformats.org/officeDocument/2006/relationships/image" Target="../media/image15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5.xml"/><Relationship Id="rId6" Type="http://schemas.openxmlformats.org/officeDocument/2006/relationships/image" Target="../media/image160.png"/><Relationship Id="rId5" Type="http://schemas.openxmlformats.org/officeDocument/2006/relationships/image" Target="../media/image159.png"/><Relationship Id="rId4" Type="http://schemas.openxmlformats.org/officeDocument/2006/relationships/image" Target="../media/image14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6.xml"/><Relationship Id="rId6" Type="http://schemas.openxmlformats.org/officeDocument/2006/relationships/image" Target="../media/image162.png"/><Relationship Id="rId5" Type="http://schemas.openxmlformats.org/officeDocument/2006/relationships/image" Target="../media/image142.png"/><Relationship Id="rId4" Type="http://schemas.openxmlformats.org/officeDocument/2006/relationships/image" Target="../media/image16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7.xml"/><Relationship Id="rId5" Type="http://schemas.openxmlformats.org/officeDocument/2006/relationships/image" Target="../media/image142.png"/><Relationship Id="rId4" Type="http://schemas.openxmlformats.org/officeDocument/2006/relationships/image" Target="../media/image16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audio" Target="../media/audio1.wav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audio" Target="../media/audio1.wav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audio" Target="../media/audio1.wav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audio" Target="../media/audio1.wav"/><Relationship Id="rId9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audio" Target="../media/audio1.wav"/><Relationship Id="rId9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6"/>
          <p:cNvGrpSpPr/>
          <p:nvPr/>
        </p:nvGrpSpPr>
        <p:grpSpPr>
          <a:xfrm>
            <a:off x="1691680" y="44624"/>
            <a:ext cx="4812028" cy="1121235"/>
            <a:chOff x="2274540" y="0"/>
            <a:chExt cx="4457700" cy="845423"/>
          </a:xfrm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</p:grpSpPr>
        <p:pic>
          <p:nvPicPr>
            <p:cNvPr id="18" name="صورة 17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 xmlns="">
                    <a14:imgLayer r:embed="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2274540" y="0"/>
              <a:ext cx="4457700" cy="845423"/>
            </a:xfrm>
            <a:prstGeom prst="downArrowCallout">
              <a:avLst/>
            </a:prstGeom>
            <a:ln>
              <a:noFill/>
            </a:ln>
            <a:effectLst/>
            <a:sp3d prstMaterial="softEdge">
              <a:bevelT w="127000" prst="artDeco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20" name="مستطيل 8"/>
            <p:cNvSpPr/>
            <p:nvPr/>
          </p:nvSpPr>
          <p:spPr>
            <a:xfrm>
              <a:off x="2981053" y="116632"/>
              <a:ext cx="2881135" cy="568810"/>
            </a:xfrm>
            <a:prstGeom prst="downArrowCallout">
              <a:avLst/>
            </a:prstGeom>
            <a:ln>
              <a:noFill/>
            </a:ln>
            <a:effectLst/>
            <a:sp3d prstMaterial="softEdge">
              <a:bevelT w="127000" prst="artDeco"/>
            </a:sp3d>
          </p:spPr>
          <p:txBody>
            <a:bodyPr wrap="none">
              <a:spAutoFit/>
            </a:bodyPr>
            <a:lstStyle/>
            <a:p>
              <a:pPr algn="ctr" defTabSz="913432" fontAlgn="auto">
                <a:spcBef>
                  <a:spcPts val="0"/>
                </a:spcBef>
                <a:spcAft>
                  <a:spcPts val="0"/>
                </a:spcAft>
              </a:pPr>
              <a:r>
                <a:rPr lang="ar-SA" sz="2600" b="1" dirty="0" smtClean="0">
                  <a:ln w="10541" cmpd="sng">
                    <a:solidFill>
                      <a:srgbClr val="0F6FC6">
                        <a:shade val="88000"/>
                        <a:satMod val="110000"/>
                      </a:srgbClr>
                    </a:solidFill>
                    <a:prstDash val="solid"/>
                  </a:ln>
                  <a:solidFill>
                    <a:srgbClr val="002060"/>
                  </a:solidFill>
                  <a:latin typeface="Sakkal Majalla" pitchFamily="2" charset="-78"/>
                  <a:cs typeface="Sakkal Majalla" pitchFamily="2" charset="-78"/>
                </a:rPr>
                <a:t>استراتيجية : الطاولة المستديرة</a:t>
              </a:r>
              <a:endParaRPr lang="ar-EG" sz="2600" b="1" dirty="0">
                <a:ln w="10541" cmpd="sng">
                  <a:solidFill>
                    <a:srgbClr val="0F6FC6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endParaRPr>
            </a:p>
          </p:txBody>
        </p:sp>
      </p:grpSp>
      <p:pic>
        <p:nvPicPr>
          <p:cNvPr id="22" name="صورة 2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rot="16200000" flipH="1" flipV="1">
            <a:off x="1979712" y="5949280"/>
            <a:ext cx="881484" cy="881484"/>
          </a:xfrm>
          <a:prstGeom prst="rect">
            <a:avLst/>
          </a:prstGeom>
        </p:spPr>
      </p:pic>
      <p:pic>
        <p:nvPicPr>
          <p:cNvPr id="23" name="صورة 22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5496" y="6027192"/>
            <a:ext cx="840817" cy="840817"/>
          </a:xfrm>
          <a:prstGeom prst="rect">
            <a:avLst/>
          </a:prstGeom>
        </p:spPr>
      </p:pic>
      <p:grpSp>
        <p:nvGrpSpPr>
          <p:cNvPr id="3" name="مجموعة 23"/>
          <p:cNvGrpSpPr/>
          <p:nvPr/>
        </p:nvGrpSpPr>
        <p:grpSpPr>
          <a:xfrm>
            <a:off x="948321" y="998153"/>
            <a:ext cx="7296087" cy="4932664"/>
            <a:chOff x="948321" y="998153"/>
            <a:chExt cx="7296087" cy="4932664"/>
          </a:xfrm>
        </p:grpSpPr>
        <p:grpSp>
          <p:nvGrpSpPr>
            <p:cNvPr id="4" name="مجموعة 24"/>
            <p:cNvGrpSpPr/>
            <p:nvPr/>
          </p:nvGrpSpPr>
          <p:grpSpPr>
            <a:xfrm>
              <a:off x="948321" y="998153"/>
              <a:ext cx="7296087" cy="4932664"/>
              <a:chOff x="523875" y="1116452"/>
              <a:chExt cx="8096250" cy="5120860"/>
            </a:xfrm>
          </p:grpSpPr>
          <p:pic>
            <p:nvPicPr>
              <p:cNvPr id="27" name="صورة 26"/>
              <p:cNvPicPr>
                <a:picLocks noChangeAspect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:a14="http://schemas.microsoft.com/office/drawing/2010/main" xmlns="">
                      <a14:imgLayer r:embed="">
                        <a14:imgEffect>
                          <a14:sharpenSoften amount="50000"/>
                        </a14:imgEffect>
                        <a14:imgEffect>
                          <a14:brightnessContrast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>
              <a:xfrm>
                <a:off x="523875" y="1116452"/>
                <a:ext cx="8096250" cy="5120860"/>
              </a:xfrm>
              <a:prstGeom prst="rect">
                <a:avLst/>
              </a:prstGeom>
            </p:spPr>
          </p:pic>
          <p:sp>
            <p:nvSpPr>
              <p:cNvPr id="28" name="مربع نص 27"/>
              <p:cNvSpPr txBox="1"/>
              <p:nvPr/>
            </p:nvSpPr>
            <p:spPr>
              <a:xfrm>
                <a:off x="4492094" y="1239426"/>
                <a:ext cx="3808410" cy="4760836"/>
              </a:xfrm>
              <a:prstGeom prst="rect">
                <a:avLst/>
              </a:prstGeom>
              <a:noFill/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14100000"/>
                </a:lightRig>
              </a:scene3d>
              <a:sp3d prstMaterial="softEdge">
                <a:bevelT w="127000" prst="artDeco"/>
              </a:sp3d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1">
                <a:spAutoFit/>
              </a:bodyPr>
              <a:lstStyle/>
              <a:p>
                <a:pPr algn="ctr" defTabSz="913432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ar-SA" sz="2000" b="1" u="sng" dirty="0">
                    <a:solidFill>
                      <a:srgbClr val="C00000"/>
                    </a:solidFill>
                    <a:latin typeface="Sakkal Majalla" pitchFamily="2" charset="-78"/>
                    <a:cs typeface="Sakkal Majalla" pitchFamily="2" charset="-78"/>
                  </a:rPr>
                  <a:t>خطوات الاستراتيجية</a:t>
                </a:r>
              </a:p>
              <a:p>
                <a:pPr algn="ctr" defTabSz="913432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ar-SA" sz="2000" b="1" dirty="0">
                    <a:solidFill>
                      <a:srgbClr val="002060"/>
                    </a:solidFill>
                    <a:latin typeface="Sakkal Majalla" pitchFamily="2" charset="-78"/>
                    <a:cs typeface="Sakkal Majalla" pitchFamily="2" charset="-78"/>
                  </a:rPr>
                  <a:t>تقسيم الطلاب إلي مجاميع صغيرة </a:t>
                </a:r>
              </a:p>
              <a:p>
                <a:pPr algn="ctr" defTabSz="913432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ar-SA" sz="2000" b="1" dirty="0">
                    <a:solidFill>
                      <a:srgbClr val="002060"/>
                    </a:solidFill>
                    <a:latin typeface="Sakkal Majalla" pitchFamily="2" charset="-78"/>
                    <a:cs typeface="Sakkal Majalla" pitchFamily="2" charset="-78"/>
                  </a:rPr>
                  <a:t>يختار المعلم طالب البداية من كل حلقة باستخدام قلم الرصاص والورقة</a:t>
                </a:r>
              </a:p>
              <a:p>
                <a:pPr algn="ctr" defTabSz="913432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ar-SA" sz="2000" b="1" dirty="0">
                    <a:solidFill>
                      <a:srgbClr val="002060"/>
                    </a:solidFill>
                    <a:latin typeface="Sakkal Majalla" pitchFamily="2" charset="-78"/>
                    <a:cs typeface="Sakkal Majalla" pitchFamily="2" charset="-78"/>
                  </a:rPr>
                  <a:t>يطلب المعلم منهم تصميم مشروع أو خطوات عمل أو مشكلة لها عدة حلول أو موضوع معين</a:t>
                </a:r>
              </a:p>
              <a:p>
                <a:pPr algn="ctr" defTabSz="913432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ar-SA" sz="2000" b="1" dirty="0">
                    <a:solidFill>
                      <a:srgbClr val="002060"/>
                    </a:solidFill>
                    <a:latin typeface="Sakkal Majalla" pitchFamily="2" charset="-78"/>
                    <a:cs typeface="Sakkal Majalla" pitchFamily="2" charset="-78"/>
                  </a:rPr>
                  <a:t>يبدأ طالب البداية بالكتابة وعندما ينتهي يبدأ الثاني والثالث وهكذا ويتناقشون بعد ذلك عن حلولهم ويصححون إن اقتضت الحاجة</a:t>
                </a:r>
              </a:p>
              <a:p>
                <a:pPr algn="ctr" defTabSz="913432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ar-SA" b="1" dirty="0">
                    <a:solidFill>
                      <a:srgbClr val="002060"/>
                    </a:solidFill>
                    <a:latin typeface="Sakkal Majalla" pitchFamily="2" charset="-78"/>
                    <a:cs typeface="Sakkal Majalla" pitchFamily="2" charset="-78"/>
                  </a:rPr>
                  <a:t>يقيم المعلم النتائج بعد ذلك </a:t>
                </a:r>
              </a:p>
              <a:p>
                <a:pPr algn="ctr" defTabSz="913432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ar-SA" b="1" dirty="0">
                    <a:solidFill>
                      <a:srgbClr val="002060"/>
                    </a:solidFill>
                    <a:latin typeface="Sakkal Majalla" pitchFamily="2" charset="-78"/>
                    <a:cs typeface="Sakkal Majalla" pitchFamily="2" charset="-78"/>
                  </a:rPr>
                  <a:t>في حالة وجود مجموعة لم تحل بشكل جيد أو لم تكن اجابتها مثالية فيعاد توزيع الطلاب بحيث يذهب كل طالب إلي مجموعة جديدة</a:t>
                </a:r>
              </a:p>
            </p:txBody>
          </p:sp>
        </p:grpSp>
        <p:pic>
          <p:nvPicPr>
            <p:cNvPr id="26" name="صورة 25"/>
            <p:cNvPicPr>
              <a:picLocks noChangeAspect="1"/>
            </p:cNvPicPr>
            <p:nvPr/>
          </p:nvPicPr>
          <p:blipFill>
            <a:blip r:embed="rId8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1403648" y="1178484"/>
              <a:ext cx="3168352" cy="4572000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669412696"/>
      </p:ext>
    </p:extLst>
  </p:cSld>
  <p:clrMapOvr>
    <a:masterClrMapping/>
  </p:clrMapOvr>
  <p:transition spd="slow">
    <p:cover dir="r"/>
    <p:sndAc>
      <p:stSnd>
        <p:snd r:embed="rId3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/>
          <p:cNvSpPr/>
          <p:nvPr/>
        </p:nvSpPr>
        <p:spPr>
          <a:xfrm>
            <a:off x="6429375" y="908720"/>
            <a:ext cx="2286000" cy="857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FF0000"/>
                </a:solidFill>
              </a:rPr>
              <a:t>جمع متجهين</a:t>
            </a:r>
          </a:p>
        </p:txBody>
      </p:sp>
      <p:sp>
        <p:nvSpPr>
          <p:cNvPr id="17" name="Oval 16"/>
          <p:cNvSpPr/>
          <p:nvPr/>
        </p:nvSpPr>
        <p:spPr>
          <a:xfrm>
            <a:off x="4000500" y="908720"/>
            <a:ext cx="2286000" cy="857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FF0000"/>
                </a:solidFill>
              </a:rPr>
              <a:t>طرح متجهين </a:t>
            </a:r>
          </a:p>
        </p:txBody>
      </p:sp>
      <p:sp>
        <p:nvSpPr>
          <p:cNvPr id="18" name="Oval 17"/>
          <p:cNvSpPr/>
          <p:nvPr/>
        </p:nvSpPr>
        <p:spPr>
          <a:xfrm>
            <a:off x="1571625" y="908720"/>
            <a:ext cx="2286000" cy="857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FF0000"/>
                </a:solidFill>
              </a:rPr>
              <a:t>ضرب متجهين</a:t>
            </a:r>
          </a:p>
        </p:txBody>
      </p:sp>
      <p:pic>
        <p:nvPicPr>
          <p:cNvPr id="22545" name="Picture 1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50" y="2492896"/>
            <a:ext cx="7500938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ounded Rectangle 18"/>
          <p:cNvSpPr/>
          <p:nvPr/>
        </p:nvSpPr>
        <p:spPr>
          <a:xfrm>
            <a:off x="1428750" y="1837408"/>
            <a:ext cx="7500938" cy="5000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>
                <a:solidFill>
                  <a:srgbClr val="FFFF00"/>
                </a:solidFill>
              </a:rPr>
              <a:t>ويمكننا من خلال القواعد الاتية للجمع والطرح والضرب  اجراء تلك العمليات على المتجهات</a:t>
            </a:r>
          </a:p>
        </p:txBody>
      </p:sp>
      <p:sp>
        <p:nvSpPr>
          <p:cNvPr id="20" name="Oval 19"/>
          <p:cNvSpPr/>
          <p:nvPr/>
        </p:nvSpPr>
        <p:spPr>
          <a:xfrm>
            <a:off x="7358063" y="4000500"/>
            <a:ext cx="1571625" cy="571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200" b="1" dirty="0">
                <a:solidFill>
                  <a:srgbClr val="FF0000"/>
                </a:solidFill>
              </a:rPr>
              <a:t>مثال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1285875" y="4225082"/>
            <a:ext cx="5857875" cy="500062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pic>
        <p:nvPicPr>
          <p:cNvPr id="22549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01425" y="4293096"/>
            <a:ext cx="5065568" cy="3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ounded Rectangle 21"/>
          <p:cNvSpPr/>
          <p:nvPr/>
        </p:nvSpPr>
        <p:spPr>
          <a:xfrm>
            <a:off x="6715125" y="5084613"/>
            <a:ext cx="2071688" cy="3571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pic>
        <p:nvPicPr>
          <p:cNvPr id="22553" name="Picture 1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58000" y="5084613"/>
            <a:ext cx="1785938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Rounded Rectangle 25"/>
          <p:cNvSpPr/>
          <p:nvPr/>
        </p:nvSpPr>
        <p:spPr>
          <a:xfrm>
            <a:off x="6786563" y="5727551"/>
            <a:ext cx="2071687" cy="3571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pic>
        <p:nvPicPr>
          <p:cNvPr id="2" name="Picture 1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858000" y="5727551"/>
            <a:ext cx="17145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6" name="Picture 20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88" y="4797152"/>
            <a:ext cx="5143500" cy="787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7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88" y="5584676"/>
            <a:ext cx="5072062" cy="1012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مستطيل مستدير الزوايا 27"/>
          <p:cNvSpPr/>
          <p:nvPr/>
        </p:nvSpPr>
        <p:spPr>
          <a:xfrm>
            <a:off x="3026543" y="44624"/>
            <a:ext cx="4104456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العمليات علي المتجهات </a:t>
            </a:r>
            <a:endParaRPr lang="ar-SA" sz="3600" b="1" dirty="0"/>
          </a:p>
        </p:txBody>
      </p:sp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22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2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22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22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6" grpId="0" animBg="1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606996" y="980728"/>
            <a:ext cx="7429500" cy="428625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defRPr/>
            </a:pPr>
            <a:r>
              <a:rPr lang="ar-SA" sz="2400" b="1" i="1" dirty="0">
                <a:solidFill>
                  <a:srgbClr val="FF0000"/>
                </a:solidFill>
              </a:rPr>
              <a:t>متجة الوحدة:- هو متجة طولة 1ويرمز لة بالرمز </a:t>
            </a:r>
            <a:r>
              <a:rPr lang="en-US" sz="2400" b="1" i="1" dirty="0">
                <a:solidFill>
                  <a:srgbClr val="FF0000"/>
                </a:solidFill>
              </a:rPr>
              <a:t>u</a:t>
            </a:r>
            <a:r>
              <a:rPr lang="ar-SA" sz="2400" b="1" i="1" dirty="0">
                <a:solidFill>
                  <a:srgbClr val="FF0000"/>
                </a:solidFill>
              </a:rPr>
              <a:t> حيث</a:t>
            </a:r>
          </a:p>
        </p:txBody>
      </p:sp>
      <p:pic>
        <p:nvPicPr>
          <p:cNvPr id="23567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75656" y="955576"/>
            <a:ext cx="17859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Oval 16"/>
          <p:cNvSpPr/>
          <p:nvPr/>
        </p:nvSpPr>
        <p:spPr>
          <a:xfrm>
            <a:off x="7429500" y="1772816"/>
            <a:ext cx="1571625" cy="571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200" b="1" dirty="0">
                <a:solidFill>
                  <a:srgbClr val="FF0000"/>
                </a:solidFill>
              </a:rPr>
              <a:t>مثال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500188" y="1844253"/>
            <a:ext cx="5857875" cy="500063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pic>
        <p:nvPicPr>
          <p:cNvPr id="23570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43063" y="1923108"/>
            <a:ext cx="5572125" cy="37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71" name="Picture 17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71800" y="2606972"/>
            <a:ext cx="5943575" cy="2622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72" name="Picture 18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3648" y="5359524"/>
            <a:ext cx="5715000" cy="661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Oval 21"/>
          <p:cNvSpPr/>
          <p:nvPr/>
        </p:nvSpPr>
        <p:spPr>
          <a:xfrm>
            <a:off x="7286625" y="5274965"/>
            <a:ext cx="1643063" cy="571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rgbClr val="FF0000"/>
                </a:solidFill>
              </a:rPr>
              <a:t>ملحوظة</a:t>
            </a:r>
          </a:p>
        </p:txBody>
      </p:sp>
      <p:pic>
        <p:nvPicPr>
          <p:cNvPr id="23574" name="Picture 19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63" y="6021288"/>
            <a:ext cx="7286625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مستطيل مستدير الزوايا 22"/>
          <p:cNvSpPr/>
          <p:nvPr/>
        </p:nvSpPr>
        <p:spPr>
          <a:xfrm>
            <a:off x="3965637" y="44624"/>
            <a:ext cx="2838611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متجهات الوحدة</a:t>
            </a:r>
            <a:endParaRPr lang="ar-SA" sz="3600" b="1" dirty="0"/>
          </a:p>
        </p:txBody>
      </p:sp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23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23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3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3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23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22" grpId="0" animBg="1"/>
      <p:bldP spid="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961777" y="1214438"/>
            <a:ext cx="7786687" cy="71437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pic>
        <p:nvPicPr>
          <p:cNvPr id="24591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04652" y="1285875"/>
            <a:ext cx="7462837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17"/>
          <p:cNvSpPr/>
          <p:nvPr/>
        </p:nvSpPr>
        <p:spPr>
          <a:xfrm>
            <a:off x="1247527" y="2000250"/>
            <a:ext cx="7215187" cy="37861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pic>
        <p:nvPicPr>
          <p:cNvPr id="24593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19464" y="2000250"/>
            <a:ext cx="313372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4" name="Picture 1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247527" y="2500313"/>
            <a:ext cx="7234237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5" name="Picture 1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319464" y="4071938"/>
            <a:ext cx="3186113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6" name="Picture 1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604964" y="4643438"/>
            <a:ext cx="48434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مستطيل مستدير الزوايا 20"/>
          <p:cNvSpPr/>
          <p:nvPr/>
        </p:nvSpPr>
        <p:spPr>
          <a:xfrm>
            <a:off x="4860032" y="44624"/>
            <a:ext cx="1728192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مثال</a:t>
            </a:r>
            <a:endParaRPr lang="ar-SA" sz="3600" b="1" dirty="0"/>
          </a:p>
        </p:txBody>
      </p:sp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5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5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4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4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24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533847" y="1143000"/>
            <a:ext cx="7000875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defRPr/>
            </a:pPr>
            <a:r>
              <a:rPr lang="ar-SA" b="1" dirty="0">
                <a:solidFill>
                  <a:srgbClr val="FF0000"/>
                </a:solidFill>
              </a:rPr>
              <a:t>ويمكن كتابة الصورة الاحداثية للمتجة بدلالة          كالاتى</a:t>
            </a:r>
          </a:p>
        </p:txBody>
      </p:sp>
      <p:pic>
        <p:nvPicPr>
          <p:cNvPr id="25615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48535" y="1214438"/>
            <a:ext cx="54292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6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76722" y="1214438"/>
            <a:ext cx="239077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Oval 16"/>
          <p:cNvSpPr/>
          <p:nvPr/>
        </p:nvSpPr>
        <p:spPr>
          <a:xfrm>
            <a:off x="7105972" y="1844824"/>
            <a:ext cx="1571625" cy="571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200" b="1" dirty="0">
                <a:solidFill>
                  <a:srgbClr val="FF0000"/>
                </a:solidFill>
              </a:rPr>
              <a:t>مثال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176660" y="1916261"/>
            <a:ext cx="5857875" cy="500063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pic>
        <p:nvPicPr>
          <p:cNvPr id="25619" name="Picture 1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390972" y="1987699"/>
            <a:ext cx="555307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Oval 19"/>
          <p:cNvSpPr/>
          <p:nvPr/>
        </p:nvSpPr>
        <p:spPr>
          <a:xfrm>
            <a:off x="7034535" y="2571750"/>
            <a:ext cx="1571625" cy="6429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200" b="1" dirty="0">
                <a:solidFill>
                  <a:srgbClr val="FF0000"/>
                </a:solidFill>
              </a:rPr>
              <a:t>الحل</a:t>
            </a:r>
          </a:p>
        </p:txBody>
      </p:sp>
      <p:pic>
        <p:nvPicPr>
          <p:cNvPr id="25621" name="Picture 1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105222" y="2571750"/>
            <a:ext cx="5872163" cy="143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Rectangle 22"/>
          <p:cNvSpPr/>
          <p:nvPr/>
        </p:nvSpPr>
        <p:spPr>
          <a:xfrm>
            <a:off x="1105222" y="4153644"/>
            <a:ext cx="771525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defRPr/>
            </a:pPr>
            <a:r>
              <a:rPr lang="ar-SA" b="1" dirty="0">
                <a:solidFill>
                  <a:srgbClr val="FF0000"/>
                </a:solidFill>
              </a:rPr>
              <a:t>ويمكننا ايجاد زاوية اتجاة المتجة مع المحور </a:t>
            </a:r>
            <a:r>
              <a:rPr lang="en-US" b="1" dirty="0">
                <a:solidFill>
                  <a:srgbClr val="FF0000"/>
                </a:solidFill>
              </a:rPr>
              <a:t>X</a:t>
            </a:r>
            <a:r>
              <a:rPr lang="ar-SA" b="1" dirty="0">
                <a:solidFill>
                  <a:srgbClr val="FF0000"/>
                </a:solidFill>
              </a:rPr>
              <a:t>الموجب كالاتى </a:t>
            </a:r>
          </a:p>
        </p:txBody>
      </p:sp>
      <p:pic>
        <p:nvPicPr>
          <p:cNvPr id="25623" name="Picture 1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176660" y="4150221"/>
            <a:ext cx="3024187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Oval 24"/>
          <p:cNvSpPr/>
          <p:nvPr/>
        </p:nvSpPr>
        <p:spPr>
          <a:xfrm>
            <a:off x="7248847" y="4957341"/>
            <a:ext cx="1571625" cy="571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200" b="1" dirty="0">
                <a:solidFill>
                  <a:srgbClr val="FF0000"/>
                </a:solidFill>
              </a:rPr>
              <a:t>مثال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1248097" y="4957341"/>
            <a:ext cx="5857875" cy="500062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pic>
        <p:nvPicPr>
          <p:cNvPr id="25626" name="Picture 19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819722" y="5028778"/>
            <a:ext cx="4119563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27" name="Picture 20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390972" y="4957341"/>
            <a:ext cx="1347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Oval 28"/>
          <p:cNvSpPr/>
          <p:nvPr/>
        </p:nvSpPr>
        <p:spPr>
          <a:xfrm>
            <a:off x="7248847" y="5600278"/>
            <a:ext cx="1571625" cy="6429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200" b="1" dirty="0">
                <a:solidFill>
                  <a:srgbClr val="FF0000"/>
                </a:solidFill>
              </a:rPr>
              <a:t>الحل</a:t>
            </a:r>
          </a:p>
        </p:txBody>
      </p:sp>
      <p:pic>
        <p:nvPicPr>
          <p:cNvPr id="25629" name="Picture 22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605660" y="5528841"/>
            <a:ext cx="253365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0" name="Picture 23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533847" y="5528841"/>
            <a:ext cx="284797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1" name="Picture 24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391347" y="5886028"/>
            <a:ext cx="27336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2" name="Picture 25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390972" y="5957466"/>
            <a:ext cx="2981325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مستطيل مستدير الزوايا 32"/>
          <p:cNvSpPr/>
          <p:nvPr/>
        </p:nvSpPr>
        <p:spPr>
          <a:xfrm>
            <a:off x="3203848" y="44624"/>
            <a:ext cx="4104456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الصورة الاحداثية للمتجه </a:t>
            </a:r>
            <a:endParaRPr lang="ar-SA" sz="3600" b="1" dirty="0"/>
          </a:p>
        </p:txBody>
      </p:sp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Times New Roma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5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56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56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25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56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56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1" dur="2000"/>
                                        <p:tgtEl>
                                          <p:spTgt spid="25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5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5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500"/>
                                        <p:tgtEl>
                                          <p:spTgt spid="25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5" dur="2000"/>
                                        <p:tgtEl>
                                          <p:spTgt spid="25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0" dur="500"/>
                                        <p:tgtEl>
                                          <p:spTgt spid="25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25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20" grpId="0" animBg="1"/>
      <p:bldP spid="23" grpId="0" animBg="1"/>
      <p:bldP spid="25" grpId="0" animBg="1"/>
      <p:bldP spid="3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462980" y="980728"/>
            <a:ext cx="7429500" cy="12858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pic>
        <p:nvPicPr>
          <p:cNvPr id="26639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63043" y="1123603"/>
            <a:ext cx="6815137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40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20543" y="1695103"/>
            <a:ext cx="3667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ounded Rectangle 17"/>
          <p:cNvSpPr/>
          <p:nvPr/>
        </p:nvSpPr>
        <p:spPr>
          <a:xfrm>
            <a:off x="1391543" y="2571750"/>
            <a:ext cx="7500937" cy="571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defRPr/>
            </a:pPr>
            <a:r>
              <a:rPr lang="ar-SA" sz="2000" b="1" dirty="0">
                <a:solidFill>
                  <a:srgbClr val="FF0000"/>
                </a:solidFill>
              </a:rPr>
              <a:t>ملحوظة:- اذا كان حاصل ضرب متجهين يساوى صفرا فنهما يكونان متعامدان </a:t>
            </a:r>
          </a:p>
        </p:txBody>
      </p:sp>
      <p:sp>
        <p:nvSpPr>
          <p:cNvPr id="19" name="Oval 18"/>
          <p:cNvSpPr/>
          <p:nvPr/>
        </p:nvSpPr>
        <p:spPr>
          <a:xfrm>
            <a:off x="2748855" y="3214688"/>
            <a:ext cx="4500563" cy="571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rgbClr val="FF0000"/>
                </a:solidFill>
              </a:rPr>
              <a:t>خصائص الضرب الداخلى</a:t>
            </a:r>
          </a:p>
        </p:txBody>
      </p:sp>
      <p:pic>
        <p:nvPicPr>
          <p:cNvPr id="26643" name="Picture 1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105793" y="3857625"/>
            <a:ext cx="7786687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Snip and Round Single Corner Rectangle 20"/>
          <p:cNvSpPr/>
          <p:nvPr/>
        </p:nvSpPr>
        <p:spPr>
          <a:xfrm>
            <a:off x="1391543" y="4357688"/>
            <a:ext cx="7143750" cy="1643062"/>
          </a:xfrm>
          <a:prstGeom prst="snip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pic>
        <p:nvPicPr>
          <p:cNvPr id="26645" name="Picture 1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34418" y="4429125"/>
            <a:ext cx="6715125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مستطيل مستدير الزوايا 21"/>
          <p:cNvSpPr/>
          <p:nvPr/>
        </p:nvSpPr>
        <p:spPr>
          <a:xfrm>
            <a:off x="2227684" y="44624"/>
            <a:ext cx="5328592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smtClean="0"/>
              <a:t>الضرب الداخلي لمتجهين في المستوي الإحداثي</a:t>
            </a:r>
            <a:endParaRPr lang="ar-SA" sz="2400" b="1" dirty="0"/>
          </a:p>
        </p:txBody>
      </p:sp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26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26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6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6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66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19" grpId="0" animBg="1"/>
      <p:bldP spid="21" grpId="0" animBg="1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748160" y="1124744"/>
            <a:ext cx="6858000" cy="500063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pic>
        <p:nvPicPr>
          <p:cNvPr id="27663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62472" y="1196182"/>
            <a:ext cx="6429375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Oval 17"/>
          <p:cNvSpPr/>
          <p:nvPr/>
        </p:nvSpPr>
        <p:spPr>
          <a:xfrm>
            <a:off x="5248597" y="1839119"/>
            <a:ext cx="3571875" cy="857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pic>
        <p:nvPicPr>
          <p:cNvPr id="27665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77222" y="1981994"/>
            <a:ext cx="2714625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6" name="Picture 1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176660" y="1767682"/>
            <a:ext cx="386715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Oval 19"/>
          <p:cNvSpPr/>
          <p:nvPr/>
        </p:nvSpPr>
        <p:spPr>
          <a:xfrm>
            <a:off x="5248597" y="3267869"/>
            <a:ext cx="3571875" cy="857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pic>
        <p:nvPicPr>
          <p:cNvPr id="27668" name="Picture 1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820097" y="3410744"/>
            <a:ext cx="2500313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9" name="Picture 1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033785" y="3053557"/>
            <a:ext cx="4071937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Oval 22"/>
          <p:cNvSpPr/>
          <p:nvPr/>
        </p:nvSpPr>
        <p:spPr>
          <a:xfrm>
            <a:off x="6676206" y="4365104"/>
            <a:ext cx="2000250" cy="571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200" b="1" dirty="0">
                <a:solidFill>
                  <a:srgbClr val="FF0000"/>
                </a:solidFill>
              </a:rPr>
              <a:t>مثال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61206" y="4436541"/>
            <a:ext cx="5643562" cy="500063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pic>
        <p:nvPicPr>
          <p:cNvPr id="27672" name="Picture 19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104081" y="4476602"/>
            <a:ext cx="5348287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73" name="Picture 20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90972" y="5197252"/>
            <a:ext cx="7429500" cy="14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مستطيل مستدير الزوايا 25"/>
          <p:cNvSpPr/>
          <p:nvPr/>
        </p:nvSpPr>
        <p:spPr>
          <a:xfrm>
            <a:off x="4572000" y="44624"/>
            <a:ext cx="1584176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مثال</a:t>
            </a:r>
            <a:endParaRPr lang="ar-SA" sz="3600" b="1" dirty="0"/>
          </a:p>
        </p:txBody>
      </p:sp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27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27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2000"/>
                                        <p:tgtEl>
                                          <p:spTgt spid="27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7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2000"/>
                                        <p:tgtEl>
                                          <p:spTgt spid="27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27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3" grpId="0" animBg="1"/>
      <p:bldP spid="24" grpId="0" animBg="1"/>
      <p:bldP spid="2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3463230" y="1268760"/>
            <a:ext cx="4929188" cy="15001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pic>
        <p:nvPicPr>
          <p:cNvPr id="28687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48980" y="1340197"/>
            <a:ext cx="4419600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8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320105" y="1411635"/>
            <a:ext cx="2071688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Oval 17"/>
          <p:cNvSpPr/>
          <p:nvPr/>
        </p:nvSpPr>
        <p:spPr>
          <a:xfrm>
            <a:off x="7320855" y="2983260"/>
            <a:ext cx="1571625" cy="571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200" b="1" dirty="0">
                <a:solidFill>
                  <a:srgbClr val="FF0000"/>
                </a:solidFill>
              </a:rPr>
              <a:t>مثال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91480" y="3054697"/>
            <a:ext cx="6429375" cy="500063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pic>
        <p:nvPicPr>
          <p:cNvPr id="28691" name="Picture 1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91480" y="3054697"/>
            <a:ext cx="6357938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Oval 20"/>
          <p:cNvSpPr/>
          <p:nvPr/>
        </p:nvSpPr>
        <p:spPr>
          <a:xfrm>
            <a:off x="5320605" y="3769072"/>
            <a:ext cx="3571875" cy="85725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pic>
        <p:nvPicPr>
          <p:cNvPr id="28693" name="Picture 1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677793" y="3983385"/>
            <a:ext cx="28511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96" name="Picture 19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82332" y="4790876"/>
            <a:ext cx="3643312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97" name="Picture 20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82332" y="5362376"/>
            <a:ext cx="3643312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98" name="Picture 21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462980" y="3626197"/>
            <a:ext cx="3786188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99" name="Picture 22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96144" y="4576564"/>
            <a:ext cx="37147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700" name="Picture 23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96144" y="5148064"/>
            <a:ext cx="3714750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مستطيل مستدير الزوايا 26"/>
          <p:cNvSpPr/>
          <p:nvPr/>
        </p:nvSpPr>
        <p:spPr>
          <a:xfrm>
            <a:off x="3348497" y="91573"/>
            <a:ext cx="4104456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الزاوية بين متجهين </a:t>
            </a:r>
            <a:endParaRPr lang="ar-SA" sz="3600" b="1" dirty="0"/>
          </a:p>
        </p:txBody>
      </p:sp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8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28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86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86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8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86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86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86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86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8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8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8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8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8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8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1" grpId="0" animBg="1"/>
      <p:bldP spid="2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ربع نص 13"/>
          <p:cNvSpPr txBox="1"/>
          <p:nvPr/>
        </p:nvSpPr>
        <p:spPr>
          <a:xfrm>
            <a:off x="3143250" y="68263"/>
            <a:ext cx="6000750" cy="646112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Ostorah" pitchFamily="18" charset="-78"/>
                <a:cs typeface="ae_Ostorah" pitchFamily="18" charset="-78"/>
              </a:rPr>
              <a:t>   العمليات على المتجهات فى الفضاء</a:t>
            </a:r>
          </a:p>
        </p:txBody>
      </p:sp>
      <p:sp>
        <p:nvSpPr>
          <p:cNvPr id="15" name="Oval 14"/>
          <p:cNvSpPr/>
          <p:nvPr/>
        </p:nvSpPr>
        <p:spPr>
          <a:xfrm>
            <a:off x="4747964" y="692696"/>
            <a:ext cx="4000500" cy="571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000" b="1" dirty="0">
                <a:solidFill>
                  <a:srgbClr val="FF0000"/>
                </a:solidFill>
              </a:rPr>
              <a:t>خطوات تعيين نقطة فى الفضاء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104652" y="1335634"/>
            <a:ext cx="7643812" cy="7143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defRPr/>
            </a:pPr>
            <a:r>
              <a:rPr lang="ar-SA" b="1" dirty="0">
                <a:solidFill>
                  <a:schemeClr val="tx1"/>
                </a:solidFill>
              </a:rPr>
              <a:t>تتمثل النقطة فى الفضاء بثلاثيات مرتبة من الاعداد الحقيقية</a:t>
            </a:r>
            <a:r>
              <a:rPr lang="en-US" b="1" dirty="0">
                <a:solidFill>
                  <a:schemeClr val="tx1"/>
                </a:solidFill>
              </a:rPr>
              <a:t>(X .Y.Z)</a:t>
            </a:r>
            <a:r>
              <a:rPr lang="ar-SA" b="1" dirty="0">
                <a:solidFill>
                  <a:schemeClr val="tx1"/>
                </a:solidFill>
              </a:rPr>
              <a:t>كالاتى:-</a:t>
            </a:r>
          </a:p>
          <a:p>
            <a:pPr>
              <a:defRPr/>
            </a:pPr>
            <a:r>
              <a:rPr lang="ar-SA" sz="1600" b="1" dirty="0">
                <a:solidFill>
                  <a:srgbClr val="FF0000"/>
                </a:solidFill>
              </a:rPr>
              <a:t>(أولا):- نعين النقطة </a:t>
            </a:r>
            <a:r>
              <a:rPr lang="en-US" sz="1600" b="1" dirty="0">
                <a:solidFill>
                  <a:srgbClr val="FF0000"/>
                </a:solidFill>
              </a:rPr>
              <a:t>(X .Y.) </a:t>
            </a:r>
            <a:r>
              <a:rPr lang="ar-SA" sz="1600" b="1" dirty="0">
                <a:solidFill>
                  <a:srgbClr val="FF0000"/>
                </a:solidFill>
              </a:rPr>
              <a:t>                (ثانيا)نتحرك لاعلى او لاسفل موازين لمحور</a:t>
            </a:r>
            <a:r>
              <a:rPr lang="en-US" sz="1600" b="1" dirty="0">
                <a:solidFill>
                  <a:srgbClr val="FF0000"/>
                </a:solidFill>
              </a:rPr>
              <a:t>Z</a:t>
            </a:r>
            <a:r>
              <a:rPr lang="ar-SA" sz="1600" b="1" dirty="0">
                <a:solidFill>
                  <a:srgbClr val="FF0000"/>
                </a:solidFill>
              </a:rPr>
              <a:t>حسب المسافة المعطاة </a:t>
            </a:r>
          </a:p>
        </p:txBody>
      </p:sp>
      <p:sp>
        <p:nvSpPr>
          <p:cNvPr id="19" name="Oval 18"/>
          <p:cNvSpPr/>
          <p:nvPr/>
        </p:nvSpPr>
        <p:spPr>
          <a:xfrm>
            <a:off x="7176839" y="2276872"/>
            <a:ext cx="1571625" cy="571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200" b="1" dirty="0">
                <a:solidFill>
                  <a:srgbClr val="FF0000"/>
                </a:solidFill>
              </a:rPr>
              <a:t>مثال</a:t>
            </a:r>
          </a:p>
        </p:txBody>
      </p:sp>
      <p:pic>
        <p:nvPicPr>
          <p:cNvPr id="29713" name="Picture 1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76089" y="2204864"/>
            <a:ext cx="587692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Oval 17"/>
          <p:cNvSpPr/>
          <p:nvPr/>
        </p:nvSpPr>
        <p:spPr>
          <a:xfrm>
            <a:off x="6176714" y="3071813"/>
            <a:ext cx="2571750" cy="857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pic>
        <p:nvPicPr>
          <p:cNvPr id="29715" name="Picture 1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48214" y="3214688"/>
            <a:ext cx="1571625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6" name="Picture 19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3608" y="3001516"/>
            <a:ext cx="4929188" cy="1507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7" name="Picture 20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18964" y="4453657"/>
            <a:ext cx="7072313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97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97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29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9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29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  <p:bldP spid="17" grpId="0" animBg="1"/>
      <p:bldP spid="19" grpId="0" animBg="1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461839" y="1285875"/>
            <a:ext cx="7286625" cy="5715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defRPr/>
            </a:pPr>
            <a:r>
              <a:rPr lang="ar-SA" b="1" dirty="0">
                <a:solidFill>
                  <a:srgbClr val="FF0000"/>
                </a:solidFill>
              </a:rPr>
              <a:t>القانونان يشبهان قانونا المسافة ونقطة المنتصف فى المستوى الاحداثى ويعطى بالقاعدة الاتية:-</a:t>
            </a:r>
          </a:p>
        </p:txBody>
      </p:sp>
      <p:pic>
        <p:nvPicPr>
          <p:cNvPr id="30735" name="Picture 1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90402" y="1928813"/>
            <a:ext cx="716280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6" name="Picture 1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33339" y="3000375"/>
            <a:ext cx="6500813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7" name="Picture 1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90402" y="3929063"/>
            <a:ext cx="469582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Left Arrow Callout 18"/>
          <p:cNvSpPr/>
          <p:nvPr/>
        </p:nvSpPr>
        <p:spPr>
          <a:xfrm>
            <a:off x="5533777" y="4214813"/>
            <a:ext cx="2857500" cy="1357312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FF0000"/>
                </a:solidFill>
              </a:rPr>
              <a:t>ويتضح ذلك من الشكل الاتى</a:t>
            </a:r>
          </a:p>
        </p:txBody>
      </p:sp>
      <p:sp>
        <p:nvSpPr>
          <p:cNvPr id="20" name="مستطيل مستدير الزوايا 19"/>
          <p:cNvSpPr/>
          <p:nvPr/>
        </p:nvSpPr>
        <p:spPr>
          <a:xfrm>
            <a:off x="3059832" y="116632"/>
            <a:ext cx="4580843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smtClean="0"/>
              <a:t>قانونا المسافة و نقطة المنتصف في الفضاء </a:t>
            </a:r>
            <a:endParaRPr lang="ar-SA" sz="2400" b="1" dirty="0"/>
          </a:p>
        </p:txBody>
      </p:sp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30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0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30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 animBg="1"/>
      <p:bldP spid="2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ربع نص 13"/>
          <p:cNvSpPr txBox="1"/>
          <p:nvPr/>
        </p:nvSpPr>
        <p:spPr>
          <a:xfrm>
            <a:off x="3143250" y="68263"/>
            <a:ext cx="6000750" cy="646112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Ostorah" pitchFamily="18" charset="-78"/>
                <a:cs typeface="ae_Ostorah" pitchFamily="18" charset="-78"/>
              </a:rPr>
              <a:t>   </a:t>
            </a:r>
            <a:r>
              <a:rPr lang="ar-SA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Ostorah" pitchFamily="18" charset="-78"/>
                <a:cs typeface="ae_Ostorah" pitchFamily="18" charset="-78"/>
              </a:rPr>
              <a:t>التعبير عن المتجهات فى الفضاء جبريا</a:t>
            </a:r>
            <a:endParaRPr lang="ar-SA" sz="3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Ostorah" pitchFamily="18" charset="-78"/>
              <a:cs typeface="ae_Ostorah" pitchFamily="18" charset="-78"/>
            </a:endParaRPr>
          </a:p>
        </p:txBody>
      </p:sp>
      <p:sp>
        <p:nvSpPr>
          <p:cNvPr id="15" name="Cloud Callout 14"/>
          <p:cNvSpPr/>
          <p:nvPr/>
        </p:nvSpPr>
        <p:spPr>
          <a:xfrm>
            <a:off x="6047085" y="1071563"/>
            <a:ext cx="2571750" cy="100012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>
                <a:solidFill>
                  <a:srgbClr val="FF0000"/>
                </a:solidFill>
              </a:rPr>
              <a:t>الصورة الاحداثية لقطعة مستقيمة فى الفضاء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403648" y="2071688"/>
            <a:ext cx="5357812" cy="571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>
                <a:solidFill>
                  <a:srgbClr val="FF0000"/>
                </a:solidFill>
              </a:rPr>
              <a:t>وتتم بطرح احداثيات نقطة البداية من احداثيات نقطة النهاية</a:t>
            </a:r>
          </a:p>
        </p:txBody>
      </p:sp>
      <p:pic>
        <p:nvPicPr>
          <p:cNvPr id="31761" name="Picture 1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75085" y="2928938"/>
            <a:ext cx="6858000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62" name="Picture 1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46523" y="3857625"/>
            <a:ext cx="6786562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63" name="Picture 1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46523" y="4929188"/>
            <a:ext cx="6786562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1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1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31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51520" y="260648"/>
            <a:ext cx="3456384" cy="108012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الفصل الخامس </a:t>
            </a:r>
            <a:endParaRPr lang="ar-SA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مستطيل مستدير الزوايا 9"/>
          <p:cNvSpPr/>
          <p:nvPr/>
        </p:nvSpPr>
        <p:spPr>
          <a:xfrm>
            <a:off x="6660232" y="2780928"/>
            <a:ext cx="2304256" cy="72008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الدرس 1</a:t>
            </a:r>
            <a:endParaRPr lang="ar-SA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مستطيل مستدير الزوايا 11"/>
          <p:cNvSpPr/>
          <p:nvPr/>
        </p:nvSpPr>
        <p:spPr>
          <a:xfrm>
            <a:off x="6660232" y="3573016"/>
            <a:ext cx="2304256" cy="72008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الدرس 2</a:t>
            </a:r>
            <a:endParaRPr lang="ar-SA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3" name="مستطيل مستدير الزوايا 12"/>
          <p:cNvSpPr/>
          <p:nvPr/>
        </p:nvSpPr>
        <p:spPr>
          <a:xfrm>
            <a:off x="6660232" y="4365104"/>
            <a:ext cx="2304256" cy="72008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الدرس 3</a:t>
            </a:r>
            <a:endParaRPr lang="ar-SA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4" name="مستطيل مستدير الزوايا 13"/>
          <p:cNvSpPr/>
          <p:nvPr/>
        </p:nvSpPr>
        <p:spPr>
          <a:xfrm>
            <a:off x="6652943" y="5157192"/>
            <a:ext cx="2304256" cy="72008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الدرس 4</a:t>
            </a:r>
            <a:endParaRPr lang="ar-SA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5" name="مستطيل مستدير الزوايا 14"/>
          <p:cNvSpPr/>
          <p:nvPr/>
        </p:nvSpPr>
        <p:spPr>
          <a:xfrm>
            <a:off x="6652943" y="5945796"/>
            <a:ext cx="2304256" cy="72008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الدرس 5</a:t>
            </a:r>
            <a:endParaRPr lang="ar-SA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6" name="مستطيل مستدير الزوايا 15"/>
          <p:cNvSpPr/>
          <p:nvPr/>
        </p:nvSpPr>
        <p:spPr>
          <a:xfrm>
            <a:off x="1907704" y="4437112"/>
            <a:ext cx="3528392" cy="72008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اختبار الفصل</a:t>
            </a:r>
            <a:endParaRPr lang="ar-SA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624135455"/>
      </p:ext>
    </p:extLst>
  </p:cSld>
  <p:clrMapOvr>
    <a:masterClrMapping/>
  </p:clrMapOvr>
  <p:transition spd="slow">
    <p:wheel spokes="8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83" name="Picture 1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15616" y="1285875"/>
            <a:ext cx="740092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84" name="Picture 1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1366" y="2357438"/>
            <a:ext cx="7286625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مستطيل مستدير الزوايا 16"/>
          <p:cNvSpPr/>
          <p:nvPr/>
        </p:nvSpPr>
        <p:spPr>
          <a:xfrm>
            <a:off x="4819402" y="44624"/>
            <a:ext cx="1840830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مثـــــال</a:t>
            </a:r>
            <a:endParaRPr lang="ar-SA" sz="3600" b="1" dirty="0"/>
          </a:p>
        </p:txBody>
      </p:sp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2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32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/>
          <p:cNvSpPr/>
          <p:nvPr/>
        </p:nvSpPr>
        <p:spPr>
          <a:xfrm>
            <a:off x="6462464" y="980728"/>
            <a:ext cx="2286000" cy="857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FF0000"/>
                </a:solidFill>
              </a:rPr>
              <a:t>جمع متجهين</a:t>
            </a:r>
          </a:p>
        </p:txBody>
      </p:sp>
      <p:sp>
        <p:nvSpPr>
          <p:cNvPr id="17" name="Oval 16"/>
          <p:cNvSpPr/>
          <p:nvPr/>
        </p:nvSpPr>
        <p:spPr>
          <a:xfrm>
            <a:off x="4033589" y="1052166"/>
            <a:ext cx="2286000" cy="857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FF0000"/>
                </a:solidFill>
              </a:rPr>
              <a:t>طرح متجهين </a:t>
            </a:r>
          </a:p>
        </p:txBody>
      </p:sp>
      <p:sp>
        <p:nvSpPr>
          <p:cNvPr id="18" name="Oval 17"/>
          <p:cNvSpPr/>
          <p:nvPr/>
        </p:nvSpPr>
        <p:spPr>
          <a:xfrm>
            <a:off x="1604714" y="1052166"/>
            <a:ext cx="2286000" cy="857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FF0000"/>
                </a:solidFill>
              </a:rPr>
              <a:t>ضرب متجهين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428750" y="2060848"/>
            <a:ext cx="7500938" cy="5000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>
                <a:solidFill>
                  <a:srgbClr val="FFFF00"/>
                </a:solidFill>
              </a:rPr>
              <a:t>ويمكننا من خلال القواعد الاتية للجمع والطرح والضرب  اجراء تلك العمليات على المتجهات</a:t>
            </a:r>
          </a:p>
        </p:txBody>
      </p:sp>
      <p:pic>
        <p:nvPicPr>
          <p:cNvPr id="33810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57313" y="2780928"/>
            <a:ext cx="75723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Oval 19"/>
          <p:cNvSpPr/>
          <p:nvPr/>
        </p:nvSpPr>
        <p:spPr>
          <a:xfrm>
            <a:off x="7356351" y="4579391"/>
            <a:ext cx="1571625" cy="571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200" b="1" dirty="0">
                <a:solidFill>
                  <a:srgbClr val="FF0000"/>
                </a:solidFill>
              </a:rPr>
              <a:t>مثال</a:t>
            </a:r>
          </a:p>
        </p:txBody>
      </p:sp>
      <p:pic>
        <p:nvPicPr>
          <p:cNvPr id="33813" name="Picture 1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75656" y="4609851"/>
            <a:ext cx="5772150" cy="541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15" name="Picture 1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13414" y="5241379"/>
            <a:ext cx="19288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16" name="Picture 17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98476" y="5293766"/>
            <a:ext cx="50720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17" name="Picture 18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98476" y="5650954"/>
            <a:ext cx="7215188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مستطيل مستدير الزوايا 25"/>
          <p:cNvSpPr/>
          <p:nvPr/>
        </p:nvSpPr>
        <p:spPr>
          <a:xfrm>
            <a:off x="2752096" y="44624"/>
            <a:ext cx="4772232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/>
              <a:t>العمليات علي المتجهات في الفضاء </a:t>
            </a:r>
            <a:endParaRPr lang="ar-SA" sz="2800" b="1" dirty="0"/>
          </a:p>
        </p:txBody>
      </p:sp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33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33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33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38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38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38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38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19" grpId="0" animBg="1"/>
      <p:bldP spid="20" grpId="0" animBg="1"/>
      <p:bldP spid="2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30" name="Picture 1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61839" y="908720"/>
            <a:ext cx="728662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32" name="Picture 1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0293" y="1571625"/>
            <a:ext cx="739616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Oval 16"/>
          <p:cNvSpPr/>
          <p:nvPr/>
        </p:nvSpPr>
        <p:spPr>
          <a:xfrm>
            <a:off x="7464871" y="2428875"/>
            <a:ext cx="1571625" cy="6429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200" dirty="0">
                <a:solidFill>
                  <a:srgbClr val="FF0000"/>
                </a:solidFill>
              </a:rPr>
              <a:t>مثال</a:t>
            </a:r>
            <a:endParaRPr lang="ar-SA" sz="3200" b="1" dirty="0">
              <a:solidFill>
                <a:srgbClr val="FF0000"/>
              </a:solidFill>
            </a:endParaRPr>
          </a:p>
        </p:txBody>
      </p:sp>
      <p:pic>
        <p:nvPicPr>
          <p:cNvPr id="34834" name="Picture 1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7396" y="2500313"/>
            <a:ext cx="64389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36" name="Picture 17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19527" y="3286125"/>
            <a:ext cx="269557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37" name="Picture 18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61777" y="3071813"/>
            <a:ext cx="442912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ounded Rectangle 21"/>
          <p:cNvSpPr/>
          <p:nvPr/>
        </p:nvSpPr>
        <p:spPr>
          <a:xfrm>
            <a:off x="3810126" y="4005064"/>
            <a:ext cx="4932040" cy="506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defRPr/>
            </a:pPr>
            <a:r>
              <a:rPr lang="ar-SA" b="1" dirty="0">
                <a:solidFill>
                  <a:schemeClr val="tx1"/>
                </a:solidFill>
              </a:rPr>
              <a:t>ولايجاد الزاوية بين متجهين فأننا نطبق القاعدة الاتية</a:t>
            </a:r>
          </a:p>
        </p:txBody>
      </p:sp>
      <p:pic>
        <p:nvPicPr>
          <p:cNvPr id="34839" name="Picture 19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33277" y="4581128"/>
            <a:ext cx="72151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40" name="Picture 20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18964" y="5299273"/>
            <a:ext cx="5929313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Oval 24"/>
          <p:cNvSpPr/>
          <p:nvPr/>
        </p:nvSpPr>
        <p:spPr>
          <a:xfrm>
            <a:off x="7462589" y="5218708"/>
            <a:ext cx="1285875" cy="4286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200" dirty="0">
                <a:solidFill>
                  <a:srgbClr val="FF0000"/>
                </a:solidFill>
              </a:rPr>
              <a:t>مثال</a:t>
            </a:r>
            <a:endParaRPr lang="ar-SA" sz="3200" b="1" dirty="0">
              <a:solidFill>
                <a:srgbClr val="FF0000"/>
              </a:solidFill>
            </a:endParaRPr>
          </a:p>
        </p:txBody>
      </p:sp>
      <p:pic>
        <p:nvPicPr>
          <p:cNvPr id="34843" name="Picture 21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72522" y="5943351"/>
            <a:ext cx="26479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44" name="Picture 22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05535" y="5943351"/>
            <a:ext cx="239077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45" name="Picture 23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90972" y="5943351"/>
            <a:ext cx="2071688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مستطيل مستدير الزوايا 30"/>
          <p:cNvSpPr/>
          <p:nvPr/>
        </p:nvSpPr>
        <p:spPr>
          <a:xfrm>
            <a:off x="2195736" y="44624"/>
            <a:ext cx="5544616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smtClean="0"/>
              <a:t>الضرب الداخل و المتجهات المتعامدة في الفضاء</a:t>
            </a:r>
            <a:endParaRPr lang="ar-SA" sz="2400" b="1" dirty="0"/>
          </a:p>
        </p:txBody>
      </p:sp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4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4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34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4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34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34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9" dur="2000"/>
                                        <p:tgtEl>
                                          <p:spTgt spid="34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4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4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4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4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4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4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2" grpId="0" animBg="1"/>
      <p:bldP spid="25" grpId="0" animBg="1"/>
      <p:bldP spid="3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loud Callout 14"/>
          <p:cNvSpPr/>
          <p:nvPr/>
        </p:nvSpPr>
        <p:spPr>
          <a:xfrm>
            <a:off x="6284789" y="1143000"/>
            <a:ext cx="2643187" cy="85725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>
                <a:solidFill>
                  <a:schemeClr val="tx1"/>
                </a:solidFill>
              </a:rPr>
              <a:t>الضرب الاتجاهى هو متجة وليس عددا</a:t>
            </a:r>
          </a:p>
        </p:txBody>
      </p:sp>
      <p:sp>
        <p:nvSpPr>
          <p:cNvPr id="17" name="Cloud Callout 16"/>
          <p:cNvSpPr/>
          <p:nvPr/>
        </p:nvSpPr>
        <p:spPr>
          <a:xfrm>
            <a:off x="3927351" y="1214438"/>
            <a:ext cx="2214563" cy="1214437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>
                <a:solidFill>
                  <a:schemeClr val="tx1"/>
                </a:solidFill>
              </a:rPr>
              <a:t>يرمز لة بالرمز</a:t>
            </a:r>
          </a:p>
        </p:txBody>
      </p:sp>
      <p:sp>
        <p:nvSpPr>
          <p:cNvPr id="18" name="Cloud Callout 17"/>
          <p:cNvSpPr/>
          <p:nvPr/>
        </p:nvSpPr>
        <p:spPr>
          <a:xfrm>
            <a:off x="1427039" y="1285875"/>
            <a:ext cx="2428875" cy="85725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dirty="0"/>
              <a:t>        </a:t>
            </a:r>
            <a:r>
              <a:rPr lang="ar-SA" b="1" dirty="0">
                <a:solidFill>
                  <a:schemeClr val="tx1"/>
                </a:solidFill>
              </a:rPr>
              <a:t>يكون عموديا على المستوى</a:t>
            </a:r>
          </a:p>
        </p:txBody>
      </p:sp>
      <p:pic>
        <p:nvPicPr>
          <p:cNvPr id="35857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41664" y="1928813"/>
            <a:ext cx="1571625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58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12914" y="1357313"/>
            <a:ext cx="1009650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Oval Callout 18"/>
          <p:cNvSpPr/>
          <p:nvPr/>
        </p:nvSpPr>
        <p:spPr>
          <a:xfrm>
            <a:off x="7142039" y="2214563"/>
            <a:ext cx="1785937" cy="785812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>
                <a:solidFill>
                  <a:srgbClr val="FF0000"/>
                </a:solidFill>
              </a:rPr>
              <a:t>ويعطى بالقاعدة الاتية</a:t>
            </a:r>
          </a:p>
        </p:txBody>
      </p:sp>
      <p:pic>
        <p:nvPicPr>
          <p:cNvPr id="35860" name="Picture 1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3608" y="2643188"/>
            <a:ext cx="5929312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Oval 20"/>
          <p:cNvSpPr/>
          <p:nvPr/>
        </p:nvSpPr>
        <p:spPr>
          <a:xfrm>
            <a:off x="7356351" y="3571875"/>
            <a:ext cx="1571625" cy="6429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200" dirty="0">
                <a:solidFill>
                  <a:srgbClr val="FF0000"/>
                </a:solidFill>
              </a:rPr>
              <a:t>مثال</a:t>
            </a:r>
            <a:endParaRPr lang="ar-SA" sz="3200" b="1" dirty="0">
              <a:solidFill>
                <a:srgbClr val="FF0000"/>
              </a:solidFill>
            </a:endParaRPr>
          </a:p>
        </p:txBody>
      </p:sp>
      <p:pic>
        <p:nvPicPr>
          <p:cNvPr id="35863" name="Picture 17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1289" y="3786188"/>
            <a:ext cx="608171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65" name="Picture 19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7039" y="4519959"/>
            <a:ext cx="4219575" cy="1283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66" name="Picture 20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70414" y="4519960"/>
            <a:ext cx="3214687" cy="130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67" name="Picture 21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672" y="5952133"/>
            <a:ext cx="3438525" cy="501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68" name="Picture 22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05797" y="5952133"/>
            <a:ext cx="1628775" cy="501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69" name="Picture 23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77422" y="5895528"/>
            <a:ext cx="2071688" cy="501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مستطيل مستدير الزوايا 29"/>
          <p:cNvSpPr/>
          <p:nvPr/>
        </p:nvSpPr>
        <p:spPr>
          <a:xfrm>
            <a:off x="2469877" y="116632"/>
            <a:ext cx="5126459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/>
              <a:t>الضرب الاتجاهي للمتجهات في الفضاء </a:t>
            </a:r>
            <a:endParaRPr lang="ar-SA" sz="2800" b="1" dirty="0"/>
          </a:p>
        </p:txBody>
      </p:sp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35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58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58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2000"/>
                                        <p:tgtEl>
                                          <p:spTgt spid="35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3" dur="2000"/>
                                        <p:tgtEl>
                                          <p:spTgt spid="35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8" dur="2000"/>
                                        <p:tgtEl>
                                          <p:spTgt spid="35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1" dur="2000"/>
                                        <p:tgtEl>
                                          <p:spTgt spid="35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4" dur="500"/>
                                        <p:tgtEl>
                                          <p:spTgt spid="35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7" dur="500"/>
                                        <p:tgtEl>
                                          <p:spTgt spid="35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0" dur="500"/>
                                        <p:tgtEl>
                                          <p:spTgt spid="35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19" grpId="0" animBg="1"/>
      <p:bldP spid="21" grpId="0" animBg="1"/>
      <p:bldP spid="3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900858" y="980728"/>
            <a:ext cx="6715125" cy="5715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>
                <a:solidFill>
                  <a:srgbClr val="00B050"/>
                </a:solidFill>
              </a:rPr>
              <a:t>الضرب القياسى للثلاثيات يمثل حجم متوازى السطوح والتى تكون المتجهات هى احرف متجاورة فية ويعطى بالقاعدة الاتية:-</a:t>
            </a:r>
          </a:p>
        </p:txBody>
      </p:sp>
      <p:pic>
        <p:nvPicPr>
          <p:cNvPr id="36879" name="Picture 1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57920" y="1623665"/>
            <a:ext cx="7253288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Oval 17"/>
          <p:cNvSpPr/>
          <p:nvPr/>
        </p:nvSpPr>
        <p:spPr>
          <a:xfrm>
            <a:off x="7536879" y="3195290"/>
            <a:ext cx="1571625" cy="6429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200" dirty="0">
                <a:solidFill>
                  <a:srgbClr val="FF0000"/>
                </a:solidFill>
              </a:rPr>
              <a:t>مثال</a:t>
            </a:r>
            <a:endParaRPr lang="ar-SA" sz="3200" b="1" dirty="0">
              <a:solidFill>
                <a:srgbClr val="FF0000"/>
              </a:solidFill>
            </a:endParaRPr>
          </a:p>
        </p:txBody>
      </p:sp>
      <p:pic>
        <p:nvPicPr>
          <p:cNvPr id="36882" name="Picture 1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3608" y="3266728"/>
            <a:ext cx="621506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83" name="Picture 1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58170" y="4093046"/>
            <a:ext cx="5500688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84" name="Picture 17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72233" y="3998788"/>
            <a:ext cx="1857375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مستطيل مستدير الزوايا 20"/>
          <p:cNvSpPr/>
          <p:nvPr/>
        </p:nvSpPr>
        <p:spPr>
          <a:xfrm>
            <a:off x="3227070" y="44624"/>
            <a:ext cx="4104456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الضرب القياسي لثلاثيات</a:t>
            </a:r>
            <a:endParaRPr lang="ar-SA" sz="36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986248913"/>
      </p:ext>
    </p:ext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68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68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2000"/>
                                        <p:tgtEl>
                                          <p:spTgt spid="36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6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68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68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2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5896" y="845229"/>
            <a:ext cx="5316182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مستطيل مستدير الزوايا 9"/>
          <p:cNvSpPr/>
          <p:nvPr/>
        </p:nvSpPr>
        <p:spPr>
          <a:xfrm>
            <a:off x="4283968" y="44624"/>
            <a:ext cx="2448272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smtClean="0"/>
              <a:t>اختبار منتصف الفصل </a:t>
            </a:r>
            <a:endParaRPr lang="ar-SA" sz="24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333621"/>
            <a:ext cx="2242595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70697" y="191950"/>
            <a:ext cx="5133064" cy="6333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1950"/>
            <a:ext cx="3143622" cy="2300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695394223"/>
      </p:ext>
    </p:ext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35878" y="116632"/>
            <a:ext cx="5791679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536815186"/>
      </p:ext>
    </p:ext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16632"/>
            <a:ext cx="6645027" cy="6502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4169065578"/>
      </p:ext>
    </p:ext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12422" y="404664"/>
            <a:ext cx="6502357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881026166"/>
      </p:ext>
    </p:ext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ربع نص 13"/>
          <p:cNvSpPr txBox="1"/>
          <p:nvPr/>
        </p:nvSpPr>
        <p:spPr>
          <a:xfrm>
            <a:off x="3143250" y="68263"/>
            <a:ext cx="6000750" cy="646112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Ostorah" pitchFamily="18" charset="-78"/>
                <a:cs typeface="ae_Ostorah" pitchFamily="18" charset="-78"/>
              </a:rPr>
              <a:t>   مقدمة فى المتجهات</a:t>
            </a:r>
          </a:p>
        </p:txBody>
      </p:sp>
      <p:sp>
        <p:nvSpPr>
          <p:cNvPr id="15" name="Oval 14"/>
          <p:cNvSpPr/>
          <p:nvPr/>
        </p:nvSpPr>
        <p:spPr>
          <a:xfrm>
            <a:off x="6587752" y="1268413"/>
            <a:ext cx="1857375" cy="10001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>
                <a:solidFill>
                  <a:schemeClr val="tx1"/>
                </a:solidFill>
              </a:rPr>
              <a:t>الكمية المتجة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331539" y="1412875"/>
            <a:ext cx="4929188" cy="7143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/>
              <a:t>هى كمية لها طول واتجاة مثل السرعة المتجة لكرة</a:t>
            </a:r>
            <a:endParaRPr lang="ar-SA" dirty="0"/>
          </a:p>
        </p:txBody>
      </p:sp>
      <p:pic>
        <p:nvPicPr>
          <p:cNvPr id="15376" name="Picture 1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53764" y="2500313"/>
            <a:ext cx="684847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ounded Rectangle 17"/>
          <p:cNvSpPr/>
          <p:nvPr/>
        </p:nvSpPr>
        <p:spPr>
          <a:xfrm>
            <a:off x="1042614" y="3068638"/>
            <a:ext cx="7358063" cy="5715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يكون المتجه فى الوضع القياسى اذا كانت نقطة بدايتة نقطة الاصل</a:t>
            </a:r>
          </a:p>
        </p:txBody>
      </p:sp>
      <p:sp>
        <p:nvSpPr>
          <p:cNvPr id="20" name="Curved Left Arrow 19"/>
          <p:cNvSpPr/>
          <p:nvPr/>
        </p:nvSpPr>
        <p:spPr>
          <a:xfrm>
            <a:off x="8320410" y="3714750"/>
            <a:ext cx="500062" cy="50006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>
              <a:solidFill>
                <a:schemeClr val="tx1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2782514" y="3786188"/>
            <a:ext cx="5286375" cy="5715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/>
              <a:t>ويمكن تمثيل المتجهات هندسيا بمعرفة  كلا من :-</a:t>
            </a:r>
          </a:p>
        </p:txBody>
      </p:sp>
      <p:sp>
        <p:nvSpPr>
          <p:cNvPr id="22" name="Oval 21"/>
          <p:cNvSpPr/>
          <p:nvPr/>
        </p:nvSpPr>
        <p:spPr>
          <a:xfrm>
            <a:off x="6925889" y="4572000"/>
            <a:ext cx="1643063" cy="571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>
                <a:solidFill>
                  <a:schemeClr val="tx1"/>
                </a:solidFill>
              </a:rPr>
              <a:t>اتجاه المتجة</a:t>
            </a:r>
          </a:p>
        </p:txBody>
      </p:sp>
      <p:sp>
        <p:nvSpPr>
          <p:cNvPr id="23" name="Oval 22"/>
          <p:cNvSpPr/>
          <p:nvPr/>
        </p:nvSpPr>
        <p:spPr>
          <a:xfrm>
            <a:off x="6925889" y="5429250"/>
            <a:ext cx="1500188" cy="571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>
                <a:solidFill>
                  <a:schemeClr val="tx1"/>
                </a:solidFill>
              </a:rPr>
              <a:t>طول المتجة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568077" y="4643438"/>
            <a:ext cx="5143500" cy="50006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000" dirty="0"/>
              <a:t>وهى الزاوية التى يصنعها المتجه مع المحور الافقى محور </a:t>
            </a:r>
            <a:r>
              <a:rPr lang="en-US" sz="2000" dirty="0"/>
              <a:t>x</a:t>
            </a:r>
            <a:endParaRPr lang="ar-SA" sz="2000" dirty="0"/>
          </a:p>
        </p:txBody>
      </p:sp>
      <p:sp>
        <p:nvSpPr>
          <p:cNvPr id="25" name="Rectangle 24"/>
          <p:cNvSpPr/>
          <p:nvPr/>
        </p:nvSpPr>
        <p:spPr>
          <a:xfrm>
            <a:off x="1496639" y="5429250"/>
            <a:ext cx="5143500" cy="50006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000" dirty="0"/>
              <a:t>وتمثل بطول القطعة المستقيمة من نقطة الاصل وتعطى بمقياس رسم</a:t>
            </a:r>
          </a:p>
        </p:txBody>
      </p:sp>
    </p:spTree>
    <p:custDataLst>
      <p:tags r:id="rId1"/>
    </p:custDataLst>
  </p:cSld>
  <p:clrMapOvr>
    <a:masterClrMapping/>
  </p:clrMapOvr>
  <p:transition spd="slow">
    <p:split orient="vert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allAtOnce"/>
      <p:bldP spid="15" grpId="0" animBg="1"/>
      <p:bldP spid="17" grpId="0" animBg="1"/>
      <p:bldP spid="18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8640"/>
            <a:ext cx="4348261" cy="6503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865951003"/>
      </p:ext>
    </p:ext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8264" y="78678"/>
            <a:ext cx="1981424" cy="4766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68" b="76496"/>
          <a:stretch/>
        </p:blipFill>
        <p:spPr bwMode="auto">
          <a:xfrm>
            <a:off x="2216548" y="805365"/>
            <a:ext cx="5469777" cy="1743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483" b="62689"/>
          <a:stretch/>
        </p:blipFill>
        <p:spPr bwMode="auto">
          <a:xfrm>
            <a:off x="2143125" y="2683858"/>
            <a:ext cx="554320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335400554"/>
      </p:ext>
    </p:extLst>
  </p:cSld>
  <p:clrMapOvr>
    <a:masterClrMapping/>
  </p:clrMapOvr>
  <p:transition spd="slow">
    <p:wheel spokes="8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8264" y="78678"/>
            <a:ext cx="1981424" cy="4766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8585" y="692696"/>
            <a:ext cx="5331668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72364" y="1808204"/>
            <a:ext cx="4651995" cy="1187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995412"/>
            <a:ext cx="5762469" cy="2073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0029"/>
          <a:stretch/>
        </p:blipFill>
        <p:spPr bwMode="auto">
          <a:xfrm>
            <a:off x="2976570" y="3171732"/>
            <a:ext cx="5375807" cy="212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11401402"/>
      </p:ext>
    </p:extLst>
  </p:cSld>
  <p:clrMapOvr>
    <a:masterClrMapping/>
  </p:clrMapOvr>
  <p:transition spd="slow">
    <p:wheel spokes="8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8264" y="78678"/>
            <a:ext cx="1981424" cy="476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89907" y="1700807"/>
            <a:ext cx="6245070" cy="75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936" y="692696"/>
            <a:ext cx="4933751" cy="871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61794" y="2276873"/>
            <a:ext cx="7045796" cy="1944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221901"/>
            <a:ext cx="5357192" cy="1727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524363391"/>
      </p:ext>
    </p:extLst>
  </p:cSld>
  <p:clrMapOvr>
    <a:masterClrMapping/>
  </p:clrMapOvr>
  <p:transition spd="slow">
    <p:wheel spokes="8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2" descr="E:\صور تصاميم\رياضيات\ياضيات 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28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E:\صور تصاميم\رياضيات\2التالي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25" y="6054725"/>
            <a:ext cx="1606550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E:\صور تصاميم\رياضيات\2السابق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58063" y="6072188"/>
            <a:ext cx="1571625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شكل بيضاوي 6"/>
          <p:cNvSpPr/>
          <p:nvPr/>
        </p:nvSpPr>
        <p:spPr>
          <a:xfrm>
            <a:off x="3857625" y="6143625"/>
            <a:ext cx="3429000" cy="714375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الرئيسية</a:t>
            </a:r>
          </a:p>
        </p:txBody>
      </p:sp>
      <p:pic>
        <p:nvPicPr>
          <p:cNvPr id="8" name="Picture 10" descr="E:\صور تصاميم\رياضيات\exit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2875" y="5357813"/>
            <a:ext cx="153352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8264" y="78678"/>
            <a:ext cx="1981424" cy="476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09209" y="659823"/>
            <a:ext cx="4320479" cy="2297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38244" y="3212976"/>
            <a:ext cx="4320479" cy="247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6012160" y="2492896"/>
            <a:ext cx="2520280" cy="4645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540434"/>
            <a:ext cx="4429981" cy="473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06334486"/>
      </p:ext>
    </p:extLst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8264" y="78678"/>
            <a:ext cx="1981424" cy="476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55350"/>
            <a:ext cx="4572000" cy="4961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76" y="548680"/>
            <a:ext cx="4224958" cy="3305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606285654"/>
      </p:ext>
    </p:extLst>
  </p:cSld>
  <p:clrMapOvr>
    <a:masterClrMapping/>
  </p:clrMapOvr>
  <p:transition spd="slow">
    <p:wheel spokes="8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83237" y="908720"/>
            <a:ext cx="4346451" cy="4722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56462" y="142709"/>
            <a:ext cx="1981424" cy="4766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17" y="1124744"/>
            <a:ext cx="4266031" cy="3891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31442098"/>
      </p:ext>
    </p:extLst>
  </p:cSld>
  <p:clrMapOvr>
    <a:masterClrMapping/>
  </p:clrMapOvr>
  <p:transition spd="slow">
    <p:wheel spokes="8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72955" y="1412776"/>
            <a:ext cx="4285108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78678"/>
            <a:ext cx="1981424" cy="476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7308304" y="78678"/>
            <a:ext cx="1440160" cy="523220"/>
          </a:xfrm>
          <a:prstGeom prst="rect">
            <a:avLst/>
          </a:prstGeom>
          <a:solidFill>
            <a:srgbClr val="006666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</a:rPr>
              <a:t>إجابات </a:t>
            </a:r>
            <a:endParaRPr lang="ar-SA" sz="2800" b="1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299082948"/>
      </p:ext>
    </p:extLst>
  </p:cSld>
  <p:clrMapOvr>
    <a:masterClrMapping/>
  </p:clrMapOvr>
  <p:transition spd="slow">
    <p:wheel spokes="8"/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00" name="Rectangle 16"/>
          <p:cNvSpPr>
            <a:spLocks noChangeArrowheads="1"/>
          </p:cNvSpPr>
          <p:nvPr/>
        </p:nvSpPr>
        <p:spPr bwMode="auto">
          <a:xfrm>
            <a:off x="2411760" y="1052736"/>
            <a:ext cx="6480175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ar-SA" sz="2000"/>
              <a:t>حدد الكميات المتجهة والكميات القياسية (العددية ) فى كل مما يأتى:-</a:t>
            </a:r>
            <a:endParaRPr lang="en-US" sz="2000"/>
          </a:p>
        </p:txBody>
      </p:sp>
      <p:pic>
        <p:nvPicPr>
          <p:cNvPr id="16402" name="Picture 1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30899" y="1643063"/>
            <a:ext cx="3648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3" name="Picture 1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16212" y="2214563"/>
            <a:ext cx="7205662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4" name="Picture 2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16274" y="2643188"/>
            <a:ext cx="6396038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5" name="Picture 2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716212" y="3357563"/>
            <a:ext cx="7072312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6" name="Picture 2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930649" y="3786188"/>
            <a:ext cx="561975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7" name="Picture 23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787649" y="4714875"/>
            <a:ext cx="689610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مستطيل مستدير الزوايا 1"/>
          <p:cNvSpPr/>
          <p:nvPr/>
        </p:nvSpPr>
        <p:spPr>
          <a:xfrm>
            <a:off x="4355976" y="44624"/>
            <a:ext cx="1584176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مثـــــــال</a:t>
            </a:r>
            <a:endParaRPr lang="ar-SA" sz="3600" b="1" dirty="0"/>
          </a:p>
        </p:txBody>
      </p:sp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6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6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2000"/>
                                        <p:tgtEl>
                                          <p:spTgt spid="16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6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2000"/>
                                        <p:tgtEl>
                                          <p:spTgt spid="16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6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2000"/>
                                        <p:tgtEl>
                                          <p:spTgt spid="16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00" grpId="0" animBg="1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6044233" y="1214438"/>
            <a:ext cx="2714625" cy="5000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000" b="1" dirty="0">
                <a:solidFill>
                  <a:srgbClr val="FF0000"/>
                </a:solidFill>
              </a:rPr>
              <a:t>الادوات الهندسية المستخدمة</a:t>
            </a:r>
          </a:p>
        </p:txBody>
      </p:sp>
      <p:sp>
        <p:nvSpPr>
          <p:cNvPr id="17" name="Oval 16"/>
          <p:cNvSpPr/>
          <p:nvPr/>
        </p:nvSpPr>
        <p:spPr>
          <a:xfrm>
            <a:off x="4186858" y="1143000"/>
            <a:ext cx="1571625" cy="7858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FF0000"/>
                </a:solidFill>
              </a:rPr>
              <a:t>المسطرة</a:t>
            </a:r>
          </a:p>
        </p:txBody>
      </p:sp>
      <p:sp>
        <p:nvSpPr>
          <p:cNvPr id="18" name="Oval 17"/>
          <p:cNvSpPr/>
          <p:nvPr/>
        </p:nvSpPr>
        <p:spPr>
          <a:xfrm>
            <a:off x="2043733" y="1214438"/>
            <a:ext cx="1714500" cy="7143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200" b="1" dirty="0">
                <a:solidFill>
                  <a:srgbClr val="FF0000"/>
                </a:solidFill>
              </a:rPr>
              <a:t>المنقلة</a:t>
            </a:r>
          </a:p>
        </p:txBody>
      </p:sp>
      <p:sp>
        <p:nvSpPr>
          <p:cNvPr id="19" name="Curved Left Arrow 18"/>
          <p:cNvSpPr/>
          <p:nvPr/>
        </p:nvSpPr>
        <p:spPr>
          <a:xfrm>
            <a:off x="7830171" y="2143125"/>
            <a:ext cx="1071562" cy="5715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186483" y="2286000"/>
            <a:ext cx="6500813" cy="64293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000" dirty="0">
                <a:solidFill>
                  <a:srgbClr val="000000"/>
                </a:solidFill>
              </a:rPr>
              <a:t>ملحوظة هامة:- يجب تحديد مقياس الرسم المناسب لرسم المتجة ويكون تقديريا حسب  طول المتجة</a:t>
            </a:r>
          </a:p>
        </p:txBody>
      </p:sp>
      <p:sp>
        <p:nvSpPr>
          <p:cNvPr id="21" name="Oval 20"/>
          <p:cNvSpPr/>
          <p:nvPr/>
        </p:nvSpPr>
        <p:spPr>
          <a:xfrm>
            <a:off x="6901483" y="3143250"/>
            <a:ext cx="1714500" cy="5000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rgbClr val="FF0000"/>
                </a:solidFill>
              </a:rPr>
              <a:t>مثال</a:t>
            </a:r>
          </a:p>
        </p:txBody>
      </p:sp>
      <p:pic>
        <p:nvPicPr>
          <p:cNvPr id="17428" name="Picture 1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43608" y="3143250"/>
            <a:ext cx="5786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9" name="Picture 1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72421" y="3643313"/>
            <a:ext cx="3667125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0" name="Picture 17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05710" y="4306788"/>
            <a:ext cx="478155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1" name="Picture 18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05397" y="4163913"/>
            <a:ext cx="2500313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مستطيل مستدير الزوايا 23"/>
          <p:cNvSpPr/>
          <p:nvPr/>
        </p:nvSpPr>
        <p:spPr>
          <a:xfrm>
            <a:off x="2915816" y="44624"/>
            <a:ext cx="4104456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/>
              <a:t> تمثيل المتجهات هندسيا</a:t>
            </a:r>
          </a:p>
        </p:txBody>
      </p:sp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7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2000"/>
                                        <p:tgtEl>
                                          <p:spTgt spid="17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17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17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20" grpId="0" animBg="1"/>
      <p:bldP spid="21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1473945" y="1214438"/>
            <a:ext cx="7000875" cy="35718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>
                <a:solidFill>
                  <a:srgbClr val="000000"/>
                </a:solidFill>
              </a:rPr>
              <a:t>ولايجاد المحصلة لمتجهين نستخدم اما قاعدة المثلث او قاعدة متوازى الاضلاع كما يأتى:-</a:t>
            </a:r>
          </a:p>
        </p:txBody>
      </p:sp>
      <p:pic>
        <p:nvPicPr>
          <p:cNvPr id="18447" name="Picture 1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31070" y="1571625"/>
            <a:ext cx="7215187" cy="95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8" name="Picture 1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03007" y="2500313"/>
            <a:ext cx="23431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9" name="Picture 1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80307" y="2643188"/>
            <a:ext cx="3108325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0" name="Picture 1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74445" y="3000375"/>
            <a:ext cx="3109912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1" name="Picture 1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260132" y="4429125"/>
            <a:ext cx="3290888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2" name="Picture 20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259632" y="3214688"/>
            <a:ext cx="3857625" cy="114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3" name="Picture 21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331070" y="4429125"/>
            <a:ext cx="3929062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مستطيل مستدير الزوايا 22"/>
          <p:cNvSpPr/>
          <p:nvPr/>
        </p:nvSpPr>
        <p:spPr>
          <a:xfrm>
            <a:off x="3131840" y="52244"/>
            <a:ext cx="4104456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ايجاد المحصلة لمتجهين</a:t>
            </a:r>
            <a:endParaRPr lang="ar-SA" sz="3600" b="1" dirty="0"/>
          </a:p>
        </p:txBody>
      </p:sp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184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8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8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18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8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18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18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70" name="Picture 1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96802" y="1285875"/>
            <a:ext cx="7148512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1539677" y="1857375"/>
            <a:ext cx="7143750" cy="50006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rgbClr val="000000"/>
                </a:solidFill>
              </a:rPr>
              <a:t>ويتحدد اتجة المتجة تبعا لاشارة العدد الحقيقى المضروب فية كالاتى:</a:t>
            </a:r>
            <a:endParaRPr lang="ar-SA" dirty="0">
              <a:solidFill>
                <a:srgbClr val="000000"/>
              </a:solidFill>
            </a:endParaRPr>
          </a:p>
        </p:txBody>
      </p:sp>
      <p:pic>
        <p:nvPicPr>
          <p:cNvPr id="19472" name="Picture 16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40114" y="2500313"/>
            <a:ext cx="3571875" cy="38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3" name="Picture 17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65014" y="2571750"/>
            <a:ext cx="390842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Oval 17"/>
          <p:cNvSpPr/>
          <p:nvPr/>
        </p:nvSpPr>
        <p:spPr>
          <a:xfrm>
            <a:off x="6826052" y="3000375"/>
            <a:ext cx="1857375" cy="6429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600" b="1" dirty="0">
                <a:solidFill>
                  <a:srgbClr val="FF0000"/>
                </a:solidFill>
              </a:rPr>
              <a:t>مثال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682552" y="3143250"/>
            <a:ext cx="5072062" cy="5000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dirty="0"/>
              <a:t>أرسم المتجة               حيث  </a:t>
            </a:r>
            <a:r>
              <a:rPr lang="en-US" dirty="0"/>
              <a:t>x , y</a:t>
            </a:r>
            <a:r>
              <a:rPr lang="ar-SA" dirty="0"/>
              <a:t>  متجهان كما فى الشكل المجاور</a:t>
            </a:r>
          </a:p>
        </p:txBody>
      </p:sp>
      <p:pic>
        <p:nvPicPr>
          <p:cNvPr id="19476" name="Picture 1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468614" y="3143250"/>
            <a:ext cx="714375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7" name="Picture 19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2" y="2928938"/>
            <a:ext cx="1085850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ounded Rectangle 21"/>
          <p:cNvSpPr/>
          <p:nvPr/>
        </p:nvSpPr>
        <p:spPr>
          <a:xfrm>
            <a:off x="3825677" y="3857625"/>
            <a:ext cx="4714875" cy="4286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dirty="0"/>
              <a:t>الخطوة الاولى أعد كتابة المتجه على صورة جمع متجهين       </a:t>
            </a:r>
          </a:p>
        </p:txBody>
      </p:sp>
      <p:pic>
        <p:nvPicPr>
          <p:cNvPr id="19479" name="Picture 20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54114" y="3786188"/>
            <a:ext cx="12096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Rounded Rectangle 23"/>
          <p:cNvSpPr/>
          <p:nvPr/>
        </p:nvSpPr>
        <p:spPr>
          <a:xfrm>
            <a:off x="1111052" y="4286250"/>
            <a:ext cx="7572375" cy="5000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dirty="0"/>
              <a:t>الخطوة الثانية :- مثل كلا من المتجهين الناتجين مع ملاحظة ان الاشارة السالبة تعبى الاتجاة المعاكس</a:t>
            </a:r>
          </a:p>
        </p:txBody>
      </p:sp>
      <p:pic>
        <p:nvPicPr>
          <p:cNvPr id="19481" name="Picture 21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09515" y="4944021"/>
            <a:ext cx="6272212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82" name="Picture 22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45419" y="5380633"/>
            <a:ext cx="7358062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مستطيل مستدير الزوايا 26"/>
          <p:cNvSpPr/>
          <p:nvPr/>
        </p:nvSpPr>
        <p:spPr>
          <a:xfrm>
            <a:off x="3275856" y="116632"/>
            <a:ext cx="4104456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 smtClean="0"/>
              <a:t>ضرب المتجه في عدد حقيقي</a:t>
            </a:r>
            <a:endParaRPr lang="ar-SA" sz="3200" b="1" dirty="0"/>
          </a:p>
        </p:txBody>
      </p:sp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9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9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19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9" dur="2000"/>
                                        <p:tgtEl>
                                          <p:spTgt spid="19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9" dur="500"/>
                                        <p:tgtEl>
                                          <p:spTgt spid="19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9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5" dur="2000"/>
                                        <p:tgtEl>
                                          <p:spTgt spid="19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19" grpId="0" animBg="1"/>
      <p:bldP spid="22" grpId="0" animBg="1"/>
      <p:bldP spid="24" grpId="0" animBg="1"/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400796" y="1143000"/>
            <a:ext cx="7429500" cy="7858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defRPr/>
            </a:pPr>
            <a:r>
              <a:rPr lang="ar-SA" b="1" dirty="0">
                <a:solidFill>
                  <a:srgbClr val="FF0000"/>
                </a:solidFill>
              </a:rPr>
              <a:t>الصورة الاحداثية للمتجة</a:t>
            </a:r>
          </a:p>
        </p:txBody>
      </p:sp>
      <p:pic>
        <p:nvPicPr>
          <p:cNvPr id="20495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72358" y="1214438"/>
            <a:ext cx="442912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6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00796" y="1214438"/>
            <a:ext cx="10858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Oval 17"/>
          <p:cNvSpPr/>
          <p:nvPr/>
        </p:nvSpPr>
        <p:spPr>
          <a:xfrm>
            <a:off x="5115546" y="2214563"/>
            <a:ext cx="3429000" cy="85725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pic>
        <p:nvPicPr>
          <p:cNvPr id="20498" name="Picture 1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15608" y="2357438"/>
            <a:ext cx="25003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9" name="Picture 17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5108" y="2071688"/>
            <a:ext cx="3214688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5-Point Star 20"/>
          <p:cNvSpPr/>
          <p:nvPr/>
        </p:nvSpPr>
        <p:spPr>
          <a:xfrm>
            <a:off x="6972921" y="3214688"/>
            <a:ext cx="2071687" cy="85725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200" b="1" dirty="0">
                <a:solidFill>
                  <a:srgbClr val="FF0000"/>
                </a:solidFill>
              </a:rPr>
              <a:t>مثال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043608" y="3429000"/>
            <a:ext cx="6143625" cy="64293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pic>
        <p:nvPicPr>
          <p:cNvPr id="20502" name="Picture 1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186483" y="3500438"/>
            <a:ext cx="58578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3" name="Picture 19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57983" y="4214813"/>
            <a:ext cx="6929438" cy="173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مستطيل مستدير الزوايا 23"/>
          <p:cNvSpPr/>
          <p:nvPr/>
        </p:nvSpPr>
        <p:spPr>
          <a:xfrm>
            <a:off x="2987824" y="116632"/>
            <a:ext cx="4104456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/>
              <a:t>المتجهات في المستوي الإحداثي</a:t>
            </a:r>
            <a:endParaRPr lang="ar-SA" sz="2800" b="1" dirty="0"/>
          </a:p>
        </p:txBody>
      </p:sp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0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5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5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20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21" grpId="0" animBg="1"/>
      <p:bldP spid="22" grpId="0" animBg="1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8" name="Picture 1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26036" y="1143000"/>
            <a:ext cx="51054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9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16249" y="1143000"/>
            <a:ext cx="204787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ounded Rectangle 16"/>
          <p:cNvSpPr/>
          <p:nvPr/>
        </p:nvSpPr>
        <p:spPr>
          <a:xfrm>
            <a:off x="4330874" y="1643063"/>
            <a:ext cx="4357687" cy="71437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pic>
        <p:nvPicPr>
          <p:cNvPr id="21521" name="Picture 1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473749" y="1714500"/>
            <a:ext cx="3929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2" name="Picture 17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87936" y="2500313"/>
            <a:ext cx="4891088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ounded Rectangle 18"/>
          <p:cNvSpPr/>
          <p:nvPr/>
        </p:nvSpPr>
        <p:spPr>
          <a:xfrm>
            <a:off x="4259436" y="3000375"/>
            <a:ext cx="4286250" cy="7143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pic>
        <p:nvPicPr>
          <p:cNvPr id="21524" name="Picture 1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473749" y="3143250"/>
            <a:ext cx="385762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5" name="Picture 19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187624" y="1785938"/>
            <a:ext cx="2581275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Oval 21"/>
          <p:cNvSpPr/>
          <p:nvPr/>
        </p:nvSpPr>
        <p:spPr>
          <a:xfrm>
            <a:off x="7045499" y="3857625"/>
            <a:ext cx="1571625" cy="571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200" b="1" dirty="0">
                <a:solidFill>
                  <a:srgbClr val="FF0000"/>
                </a:solidFill>
              </a:rPr>
              <a:t>مثال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1330499" y="3929063"/>
            <a:ext cx="5500687" cy="42862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pic>
        <p:nvPicPr>
          <p:cNvPr id="21528" name="Picture 20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616249" y="3984625"/>
            <a:ext cx="51435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9" name="Picture 21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73374" y="4500563"/>
            <a:ext cx="714375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مستطيل مستدير الزوايا 25"/>
          <p:cNvSpPr/>
          <p:nvPr/>
        </p:nvSpPr>
        <p:spPr>
          <a:xfrm>
            <a:off x="2782457" y="44624"/>
            <a:ext cx="4957895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/>
              <a:t>طول المتجه في المستوي الإحداثي</a:t>
            </a:r>
            <a:endParaRPr lang="ar-SA" sz="2800" b="1" dirty="0"/>
          </a:p>
        </p:txBody>
      </p:sp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2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5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21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2000"/>
                                        <p:tgtEl>
                                          <p:spTgt spid="2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8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1" dur="500"/>
                                        <p:tgtEl>
                                          <p:spTgt spid="21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15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15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2" grpId="0" animBg="1"/>
      <p:bldP spid="23" grpId="0" animBg="1"/>
      <p:bldP spid="2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8&quot;/&gt;&lt;/object&gt;&lt;object type=&quot;3&quot; unique_id=&quot;10005&quot;&gt;&lt;property id=&quot;20148&quot; value=&quot;5&quot;/&gt;&lt;property id=&quot;20300&quot; value=&quot;Slide 2&quot;/&gt;&lt;property id=&quot;20307&quot; value=&quot;259&quot;/&gt;&lt;/object&gt;&lt;object type=&quot;3&quot; unique_id=&quot;10006&quot;&gt;&lt;property id=&quot;20148&quot; value=&quot;5&quot;/&gt;&lt;property id=&quot;20300&quot; value=&quot;Slide 3&quot;/&gt;&lt;property id=&quot;20307&quot; value=&quot;257&quot;/&gt;&lt;/object&gt;&lt;/object&gt;&lt;/object&gt;&lt;/database&gt;"/>
  <p:tag name="SECTOMILLISECCONVERTED" val="1"/>
  <p:tag name="ARTICULATE_SLIDE_THUMBNAIL_REFRESH" val="1"/>
  <p:tag name="ARTICULATE_SLIDE_COUNT" val="36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5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</Template>
  <TotalTime>0</TotalTime>
  <Words>585</Words>
  <Application>Microsoft Office PowerPoint</Application>
  <PresentationFormat>عرض على الشاشة (3:4)‏</PresentationFormat>
  <Paragraphs>132</Paragraphs>
  <Slides>37</Slides>
  <Notes>28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37</vt:i4>
      </vt:variant>
    </vt:vector>
  </HeadingPairs>
  <TitlesOfParts>
    <vt:vector size="38" baseType="lpstr">
      <vt:lpstr>5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  <vt:lpstr>الشريحة 33</vt:lpstr>
      <vt:lpstr>الشريحة 34</vt:lpstr>
      <vt:lpstr>الشريحة 35</vt:lpstr>
      <vt:lpstr>الشريحة 36</vt:lpstr>
      <vt:lpstr>الشريحة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Hasib</dc:creator>
  <cp:lastModifiedBy>Hasib</cp:lastModifiedBy>
  <cp:revision>1</cp:revision>
  <dcterms:created xsi:type="dcterms:W3CDTF">2015-11-24T17:41:16Z</dcterms:created>
  <dcterms:modified xsi:type="dcterms:W3CDTF">2015-11-24T17:42:13Z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A00197FA-B81F-4422-971C-EA7B383C09E0</vt:lpwstr>
  </property>
  <property fmtid="{D5CDD505-2E9C-101B-9397-08002B2CF9AE}" pid="3" name="ArticulatePath">
    <vt:lpwstr>5</vt:lpwstr>
  </property>
</Properties>
</file>